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86"/>
  </p:notesMasterIdLst>
  <p:sldIdLst>
    <p:sldId id="369" r:id="rId2"/>
    <p:sldId id="371" r:id="rId3"/>
    <p:sldId id="400" r:id="rId4"/>
    <p:sldId id="581" r:id="rId5"/>
    <p:sldId id="438" r:id="rId6"/>
    <p:sldId id="374" r:id="rId7"/>
    <p:sldId id="378" r:id="rId8"/>
    <p:sldId id="515" r:id="rId9"/>
    <p:sldId id="439" r:id="rId10"/>
    <p:sldId id="516" r:id="rId11"/>
    <p:sldId id="520" r:id="rId12"/>
    <p:sldId id="519" r:id="rId13"/>
    <p:sldId id="440" r:id="rId14"/>
    <p:sldId id="518" r:id="rId15"/>
    <p:sldId id="441" r:id="rId16"/>
    <p:sldId id="582" r:id="rId17"/>
    <p:sldId id="521" r:id="rId18"/>
    <p:sldId id="522" r:id="rId19"/>
    <p:sldId id="444" r:id="rId20"/>
    <p:sldId id="523" r:id="rId21"/>
    <p:sldId id="524" r:id="rId22"/>
    <p:sldId id="464" r:id="rId23"/>
    <p:sldId id="525" r:id="rId24"/>
    <p:sldId id="526" r:id="rId25"/>
    <p:sldId id="529" r:id="rId26"/>
    <p:sldId id="527" r:id="rId27"/>
    <p:sldId id="530" r:id="rId28"/>
    <p:sldId id="590" r:id="rId29"/>
    <p:sldId id="528" r:id="rId30"/>
    <p:sldId id="531" r:id="rId31"/>
    <p:sldId id="532" r:id="rId32"/>
    <p:sldId id="589" r:id="rId33"/>
    <p:sldId id="533" r:id="rId34"/>
    <p:sldId id="414" r:id="rId35"/>
    <p:sldId id="534" r:id="rId36"/>
    <p:sldId id="586" r:id="rId37"/>
    <p:sldId id="536" r:id="rId38"/>
    <p:sldId id="537" r:id="rId39"/>
    <p:sldId id="538" r:id="rId40"/>
    <p:sldId id="539" r:id="rId41"/>
    <p:sldId id="540" r:id="rId42"/>
    <p:sldId id="547" r:id="rId43"/>
    <p:sldId id="541" r:id="rId44"/>
    <p:sldId id="542" r:id="rId45"/>
    <p:sldId id="543" r:id="rId46"/>
    <p:sldId id="544" r:id="rId47"/>
    <p:sldId id="549" r:id="rId48"/>
    <p:sldId id="548" r:id="rId49"/>
    <p:sldId id="551" r:id="rId50"/>
    <p:sldId id="556" r:id="rId51"/>
    <p:sldId id="560" r:id="rId52"/>
    <p:sldId id="561" r:id="rId53"/>
    <p:sldId id="564" r:id="rId54"/>
    <p:sldId id="552" r:id="rId55"/>
    <p:sldId id="553" r:id="rId56"/>
    <p:sldId id="554" r:id="rId57"/>
    <p:sldId id="563" r:id="rId58"/>
    <p:sldId id="591" r:id="rId59"/>
    <p:sldId id="592" r:id="rId60"/>
    <p:sldId id="593" r:id="rId61"/>
    <p:sldId id="562" r:id="rId62"/>
    <p:sldId id="565" r:id="rId63"/>
    <p:sldId id="587" r:id="rId64"/>
    <p:sldId id="558" r:id="rId65"/>
    <p:sldId id="559" r:id="rId66"/>
    <p:sldId id="566" r:id="rId67"/>
    <p:sldId id="567" r:id="rId68"/>
    <p:sldId id="568" r:id="rId69"/>
    <p:sldId id="569" r:id="rId70"/>
    <p:sldId id="550" r:id="rId71"/>
    <p:sldId id="570" r:id="rId72"/>
    <p:sldId id="571" r:id="rId73"/>
    <p:sldId id="572" r:id="rId74"/>
    <p:sldId id="574" r:id="rId75"/>
    <p:sldId id="575" r:id="rId76"/>
    <p:sldId id="573" r:id="rId77"/>
    <p:sldId id="555" r:id="rId78"/>
    <p:sldId id="576" r:id="rId79"/>
    <p:sldId id="577" r:id="rId80"/>
    <p:sldId id="578" r:id="rId81"/>
    <p:sldId id="579" r:id="rId82"/>
    <p:sldId id="580" r:id="rId83"/>
    <p:sldId id="588" r:id="rId84"/>
    <p:sldId id="485" r:id="rId8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515"/>
    <a:srgbClr val="F5B661"/>
    <a:srgbClr val="F09415"/>
    <a:srgbClr val="CF7CF8"/>
    <a:srgbClr val="B06B0C"/>
    <a:srgbClr val="FD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455"/>
  </p:normalViewPr>
  <p:slideViewPr>
    <p:cSldViewPr snapToGrid="0" snapToObjects="1">
      <p:cViewPr>
        <p:scale>
          <a:sx n="150" d="100"/>
          <a:sy n="150" d="100"/>
        </p:scale>
        <p:origin x="-220" y="-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CA49B-73E0-D840-93A7-A3E11BDE34C4}" type="datetimeFigureOut">
              <a:rPr kumimoji="1" lang="zh-CN" altLang="en-US" smtClean="0"/>
              <a:t>2021-04-11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B0F4-7A48-A741-B2DC-BD21D79CD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图片来源：</a:t>
            </a:r>
            <a:r>
              <a:rPr lang="en-US" altLang="zh-CN" dirty="0" smtClean="0"/>
              <a:t>http://www.nipic.com/show/10941758.html</a:t>
            </a:r>
            <a:r>
              <a:rPr lang="zh-CN" altLang="en-US" dirty="0" smtClean="0"/>
              <a:t>；有裁剪和处理。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81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图片来源：中国台湾，高雄市政府交通局，</a:t>
            </a:r>
            <a:r>
              <a:rPr lang="en-US" altLang="zh-CN" dirty="0" smtClean="0"/>
              <a:t>http://www.tbkc.gov.tw/AComm01Info.aspx?GthOHiJ43+82Sh2cop5Xq2BtVK7dhcX8</a:t>
            </a:r>
            <a:r>
              <a:rPr lang="zh-CN" altLang="en-US" dirty="0" smtClean="0"/>
              <a:t>；图片经过裁剪和处理。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70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图片来源：</a:t>
            </a:r>
            <a:r>
              <a:rPr lang="en-US" altLang="zh-CN" dirty="0" smtClean="0"/>
              <a:t>http://www.iliuye.com/Wap/Index/article/id/58304</a:t>
            </a:r>
            <a:r>
              <a:rPr lang="zh-CN" altLang="en-US" dirty="0" smtClean="0"/>
              <a:t>；有裁剪和处理。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63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图片来源：麻团张，图虫摄影网，</a:t>
            </a:r>
            <a:r>
              <a:rPr lang="en-US" altLang="zh-CN" dirty="0" smtClean="0"/>
              <a:t>https://zhanghongyuan.tuchong.com/4504886/</a:t>
            </a:r>
            <a:r>
              <a:rPr lang="zh-CN" altLang="en-US" dirty="0" smtClean="0"/>
              <a:t>；图片有裁剪。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89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图片来源：</a:t>
            </a:r>
            <a:r>
              <a:rPr lang="en-US" altLang="zh-CN" dirty="0" smtClean="0"/>
              <a:t>http://blog.sina.com.cn/s/blog_4e3f02e30100quha.html</a:t>
            </a:r>
            <a:r>
              <a:rPr lang="zh-CN" altLang="en-US" dirty="0" smtClean="0"/>
              <a:t>；图片经过裁剪和处理。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89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311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图片来源：</a:t>
            </a:r>
            <a:r>
              <a:rPr lang="en-US" altLang="zh-CN" dirty="0" smtClean="0"/>
              <a:t>http://www.360doc.com/content/09/0322/11/108458_2881484.shtml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4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Inception </a:t>
            </a:r>
            <a:r>
              <a:rPr lang="zh-CN" altLang="en-US" dirty="0" smtClean="0"/>
              <a:t>屏幕截图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96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http://jlzx.dyedu.cn/zhf/showart.asp?id=71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57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 userDrawn="1"/>
        </p:nvSpPr>
        <p:spPr>
          <a:xfrm>
            <a:off x="7918450" y="497840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941509" y="2088151"/>
            <a:ext cx="2134756" cy="1029803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  <a:cs typeface="+mj-cs"/>
              </a:defRPr>
            </a:lvl1pPr>
          </a:lstStyle>
          <a:p>
            <a:pPr algn="l"/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6904566" y="3295530"/>
            <a:ext cx="2171699" cy="8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rgbClr val="F5B661"/>
                </a:solidFill>
              </a:rPr>
              <a:t>乔　林</a:t>
            </a:r>
            <a:endParaRPr lang="en-US" sz="2400" dirty="0">
              <a:solidFill>
                <a:srgbClr val="F5B66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18533" y="3292235"/>
            <a:ext cx="6475943" cy="838265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>
            <a:lvl1pPr marL="0" indent="0" algn="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5B661"/>
                </a:solidFill>
              </a:rPr>
              <a:t>清华大学计算机科学与技术系</a:t>
            </a:r>
            <a:endParaRPr lang="en-US" dirty="0">
              <a:solidFill>
                <a:srgbClr val="F5B66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2068333"/>
            <a:ext cx="6442076" cy="1036382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91" y="564920"/>
            <a:ext cx="7249459" cy="81070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1" y="1752655"/>
            <a:ext cx="4286250" cy="26994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52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564921"/>
            <a:ext cx="7541683" cy="81070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467" y="1752655"/>
            <a:ext cx="5712883" cy="313261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767" y="1752654"/>
            <a:ext cx="1553633" cy="3132611"/>
          </a:xfrm>
        </p:spPr>
        <p:txBody>
          <a:bodyPr anchor="b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8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 indent="0"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6" y="2740034"/>
            <a:ext cx="6333333" cy="41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174" y="3533712"/>
            <a:ext cx="7194065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1003775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8" y="249766"/>
            <a:ext cx="7573432" cy="2992967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67" y="3533712"/>
            <a:ext cx="7573433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995308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000" y="2165120"/>
            <a:ext cx="7624233" cy="818091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" y="3174129"/>
            <a:ext cx="7624233" cy="182543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3700" y="2165121"/>
            <a:ext cx="1041400" cy="818092"/>
          </a:xfrm>
        </p:spPr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8372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5298"/>
      </p:ext>
    </p:extLst>
  </p:cSld>
  <p:clrMapOvr>
    <a:masterClrMapping/>
  </p:clrMapOvr>
  <p:transition spd="slow" advClick="0" advTm="0">
    <p:strips/>
  </p:transition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 userDrawn="1"/>
        </p:nvSpPr>
        <p:spPr>
          <a:xfrm>
            <a:off x="0" y="626533"/>
            <a:ext cx="9144000" cy="42714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5833" cy="6815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6420" y="4931833"/>
            <a:ext cx="865613" cy="203195"/>
          </a:xfrm>
        </p:spPr>
        <p:txBody>
          <a:bodyPr lIns="36000" tIns="0" rIns="36000" bIns="0"/>
          <a:lstStyle>
            <a:lvl1pPr algn="r"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4178300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899" y="586086"/>
            <a:ext cx="7539568" cy="810704"/>
          </a:xfrm>
        </p:spPr>
        <p:txBody>
          <a:bodyPr lIns="36000" tIns="36000" rIns="36000" bIns="36000"/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1752655"/>
            <a:ext cx="8868833" cy="3133670"/>
          </a:xfrm>
        </p:spPr>
        <p:txBody>
          <a:bodyPr lIns="36000" tIns="36000" rIns="36000" bIns="36000"/>
          <a:lstStyle>
            <a:lvl1pPr marL="252000" indent="-25200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4753" y="592207"/>
            <a:ext cx="1089980" cy="810704"/>
          </a:xfrm>
        </p:spPr>
        <p:txBody>
          <a:bodyPr lIns="36000" tIns="36000" rIns="36000" bIns="36000"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0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65" y="564922"/>
            <a:ext cx="7252635" cy="81070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1752655"/>
            <a:ext cx="3556932" cy="519851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1" y="2272507"/>
            <a:ext cx="3556933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418" y="1752655"/>
            <a:ext cx="3567281" cy="5190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2418" y="2272507"/>
            <a:ext cx="3567282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4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1" y="564921"/>
            <a:ext cx="7539566" cy="810704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r>
              <a:rPr lang="zh-CN" altLang="en-US" dirty="0" smtClean="0"/>
              <a:t>计算机程序设计基础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752655"/>
            <a:ext cx="8868833" cy="3091789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753" y="571042"/>
            <a:ext cx="1089980" cy="81070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4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4" r:id="rId3"/>
    <p:sldLayoutId id="2147483657" r:id="rId4"/>
    <p:sldLayoutId id="2147483658" r:id="rId5"/>
    <p:sldLayoutId id="2147483669" r:id="rId6"/>
    <p:sldLayoutId id="2147483653" r:id="rId7"/>
    <p:sldLayoutId id="2147483655" r:id="rId8"/>
    <p:sldLayoutId id="2147483656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6858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rgbClr val="F09515"/>
          </a:solidFill>
          <a:effectLst/>
          <a:latin typeface="华康手札体W5P" panose="03000500000000000000" pitchFamily="66" charset="-122"/>
          <a:ea typeface="华康手札体W5P" panose="03000500000000000000" pitchFamily="66" charset="-122"/>
          <a:cs typeface="+mj-cs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1pPr>
      <a:lvl2pPr marL="540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2pPr>
      <a:lvl3pPr marL="828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3pPr>
      <a:lvl4pPr marL="1116000" indent="-252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4pPr>
      <a:lvl5pPr marL="1404000" indent="-252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 smtClean="0"/>
              <a:t>计算机程序设计基础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1383921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插播：特殊类型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类型 </a:t>
            </a:r>
            <a:r>
              <a:rPr lang="en-US" altLang="zh-CN" dirty="0">
                <a:solidFill>
                  <a:srgbClr val="FFC000"/>
                </a:solidFill>
              </a:rPr>
              <a:t>ellipsis</a:t>
            </a:r>
            <a:r>
              <a:rPr lang="zh-CN" altLang="en-US" dirty="0"/>
              <a:t>：省略（略也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本型只存在单一对象和单一值，使用文字“</a:t>
            </a:r>
            <a:r>
              <a:rPr lang="en-US" altLang="zh-CN" dirty="0">
                <a:solidFill>
                  <a:srgbClr val="FFC000"/>
                </a:solidFill>
              </a:rPr>
              <a:t>...</a:t>
            </a:r>
            <a:r>
              <a:rPr lang="en-US" altLang="zh-CN" dirty="0"/>
              <a:t>”</a:t>
            </a:r>
            <a:r>
              <a:rPr lang="zh-CN" altLang="en-US" dirty="0" smtClean="0"/>
              <a:t>或名称 </a:t>
            </a:r>
            <a:r>
              <a:rPr lang="en-US" altLang="zh-CN" dirty="0" smtClean="0">
                <a:solidFill>
                  <a:srgbClr val="FFC000"/>
                </a:solidFill>
              </a:rPr>
              <a:t>Ellipsis </a:t>
            </a:r>
            <a:r>
              <a:rPr lang="zh-CN" altLang="en-US" dirty="0" smtClean="0"/>
              <a:t>访问</a:t>
            </a:r>
            <a:r>
              <a:rPr lang="zh-CN" altLang="en-US" dirty="0">
                <a:solidFill>
                  <a:srgbClr val="FFFF00"/>
                </a:solidFill>
              </a:rPr>
              <a:t>（注意大小写！）</a:t>
            </a:r>
          </a:p>
          <a:p>
            <a:pPr lvl="1"/>
            <a:r>
              <a:rPr lang="zh-CN" altLang="en-US" dirty="0"/>
              <a:t>真值测试结果：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</a:p>
          <a:p>
            <a:r>
              <a:rPr lang="zh-CN" altLang="en-US" dirty="0"/>
              <a:t>类型 </a:t>
            </a:r>
            <a:r>
              <a:rPr lang="en-US" altLang="zh-CN" dirty="0">
                <a:solidFill>
                  <a:srgbClr val="FFC000"/>
                </a:solidFill>
              </a:rPr>
              <a:t>object</a:t>
            </a:r>
            <a:r>
              <a:rPr lang="en-US" altLang="zh-CN" dirty="0"/>
              <a:t> </a:t>
            </a:r>
            <a:r>
              <a:rPr lang="zh-CN" altLang="en-US" dirty="0"/>
              <a:t>与类型 </a:t>
            </a:r>
            <a:r>
              <a:rPr lang="en-US" altLang="zh-CN" dirty="0">
                <a:solidFill>
                  <a:srgbClr val="FFC000"/>
                </a:solidFill>
              </a:rPr>
              <a:t>type</a:t>
            </a:r>
            <a:r>
              <a:rPr lang="zh-CN" altLang="en-US" dirty="0"/>
              <a:t>：象型？型象？</a:t>
            </a:r>
          </a:p>
          <a:p>
            <a:pPr lvl="1"/>
            <a:r>
              <a:rPr lang="zh-CN" altLang="en-US" dirty="0"/>
              <a:t>真值测试结果：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</a:p>
          <a:p>
            <a:pPr lvl="1"/>
            <a:r>
              <a:rPr lang="zh-CN" altLang="en-US" dirty="0" smtClean="0"/>
              <a:t>艾薇儿</a:t>
            </a:r>
            <a:r>
              <a:rPr lang="en-US" altLang="zh-CN" dirty="0"/>
              <a:t>•</a:t>
            </a:r>
            <a:r>
              <a:rPr lang="zh-CN" altLang="en-US" dirty="0"/>
              <a:t>拉维尼（</a:t>
            </a:r>
            <a:r>
              <a:rPr lang="en-US" altLang="zh-CN" dirty="0" smtClean="0"/>
              <a:t>Avril </a:t>
            </a:r>
            <a:r>
              <a:rPr lang="en-US" altLang="zh-CN" dirty="0" err="1" smtClean="0"/>
              <a:t>Lavigne</a:t>
            </a:r>
            <a:r>
              <a:rPr lang="zh-CN" altLang="en-US" dirty="0"/>
              <a:t>）：</a:t>
            </a:r>
            <a:r>
              <a:rPr lang="en-US" altLang="zh-CN" dirty="0" smtClean="0">
                <a:solidFill>
                  <a:srgbClr val="FFFF00"/>
                </a:solidFill>
              </a:rPr>
              <a:t>Complicated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3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55022"/>
      </p:ext>
    </p:extLst>
  </p:cSld>
  <p:clrMapOvr>
    <a:masterClrMapping/>
  </p:clrMapOvr>
  <p:transition spd="slow" advClick="0" advTm="0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756" y="457199"/>
            <a:ext cx="6443908" cy="2277046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/>
              <a:t>　　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truth is completely complicated in detail since the devil lives there:  They are complicated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and they are complete;  And they are true.  And they are completely </a:t>
            </a:r>
            <a:r>
              <a:rPr lang="en-US" altLang="zh-CN" sz="2000" dirty="0" smtClean="0"/>
              <a:t>true.  Truly</a:t>
            </a:r>
            <a:r>
              <a:rPr lang="en-US" altLang="zh-CN" sz="2000" dirty="0"/>
              <a:t>!</a:t>
            </a:r>
            <a:br>
              <a:rPr lang="en-US" altLang="zh-CN" sz="2000" dirty="0"/>
            </a:br>
            <a:r>
              <a:rPr lang="zh-CN" altLang="en-US" sz="2000" dirty="0" smtClean="0"/>
              <a:t>　　细微</a:t>
            </a:r>
            <a:r>
              <a:rPr lang="zh-CN" altLang="en-US" sz="2000" dirty="0"/>
              <a:t>之</a:t>
            </a:r>
            <a:r>
              <a:rPr lang="zh-CN" altLang="en-US" sz="2000" dirty="0" smtClean="0"/>
              <a:t>处邪魔藏也，故真相杂陈，晦暗难明：象型</a:t>
            </a:r>
            <a:r>
              <a:rPr lang="zh-CN" altLang="en-US" sz="2000" dirty="0"/>
              <a:t>概念复杂、功能完备</a:t>
            </a:r>
            <a:r>
              <a:rPr lang="zh-CN" altLang="en-US" sz="2000" dirty="0" smtClean="0"/>
              <a:t>，测试</a:t>
            </a:r>
            <a:r>
              <a:rPr lang="zh-CN" altLang="en-US" sz="2000" dirty="0"/>
              <a:t>皆真。此三论不容置疑</a:t>
            </a:r>
            <a:r>
              <a:rPr lang="zh-CN" altLang="en-US" sz="2000" dirty="0" smtClean="0"/>
              <a:t>。准此！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990331" y="2734245"/>
            <a:ext cx="6333333" cy="411726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乔　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象</a:t>
            </a:r>
            <a:r>
              <a:rPr lang="en-US" altLang="zh-CN" dirty="0" smtClean="0"/>
              <a:t>•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5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</a:t>
            </a:r>
            <a:r>
              <a:rPr lang="zh-CN" altLang="en-US" dirty="0"/>
              <a:t>　</a:t>
            </a:r>
            <a:r>
              <a:rPr lang="zh-CN" altLang="en-US" dirty="0" smtClean="0"/>
              <a:t>逻辑运算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逻辑与：两者同时为真，结果为真，否则为假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C000"/>
                </a:solidFill>
              </a:rPr>
              <a:t>x  and  y</a:t>
            </a:r>
          </a:p>
          <a:p>
            <a:pPr lvl="1"/>
            <a:r>
              <a:rPr lang="zh-CN" altLang="en-US" dirty="0"/>
              <a:t>短路求</a:t>
            </a:r>
            <a:r>
              <a:rPr lang="zh-CN" altLang="en-US" dirty="0" smtClean="0"/>
              <a:t>值（</a:t>
            </a:r>
            <a:r>
              <a:rPr lang="en-US" altLang="zh-CN" dirty="0" smtClean="0"/>
              <a:t>short-circuit </a:t>
            </a:r>
            <a:r>
              <a:rPr lang="en-US" altLang="zh-CN" dirty="0"/>
              <a:t>evaluation</a:t>
            </a:r>
            <a:r>
              <a:rPr lang="zh-CN" altLang="en-US" dirty="0" smtClean="0"/>
              <a:t>）：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为真时方计算 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的值</a:t>
            </a:r>
          </a:p>
          <a:p>
            <a:r>
              <a:rPr lang="zh-CN" altLang="en-US" dirty="0"/>
              <a:t>逻辑或：两者同时为假，结果为假，否则为真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C000"/>
                </a:solidFill>
              </a:rPr>
              <a:t>x  or  y</a:t>
            </a:r>
          </a:p>
          <a:p>
            <a:pPr lvl="1"/>
            <a:r>
              <a:rPr lang="zh-CN" altLang="en-US" dirty="0"/>
              <a:t>短路求值：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为假时方计算 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的值</a:t>
            </a:r>
          </a:p>
          <a:p>
            <a:r>
              <a:rPr lang="zh-CN" altLang="en-US" dirty="0"/>
              <a:t>逻辑非：假作真时真亦假，真作假时假亦真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C000"/>
                </a:solidFill>
              </a:rPr>
              <a:t>not  x</a:t>
            </a:r>
          </a:p>
        </p:txBody>
      </p:sp>
    </p:spTree>
    <p:extLst>
      <p:ext uri="{BB962C8B-B14F-4D97-AF65-F5344CB8AC3E}">
        <p14:creationId xmlns:p14="http://schemas.microsoft.com/office/powerpoint/2010/main" val="1707592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逻辑运算示例：闰年判定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</a:t>
            </a:r>
            <a:r>
              <a:rPr lang="zh-CN" altLang="en-US" dirty="0"/>
              <a:t>某个年份 </a:t>
            </a:r>
            <a:r>
              <a:rPr lang="en-US" altLang="zh-CN" dirty="0">
                <a:solidFill>
                  <a:srgbClr val="FFC000"/>
                </a:solidFill>
              </a:rPr>
              <a:t>year</a:t>
            </a:r>
            <a:r>
              <a:rPr lang="en-US" altLang="zh-CN" dirty="0"/>
              <a:t> </a:t>
            </a:r>
            <a:r>
              <a:rPr lang="zh-CN" altLang="en-US" dirty="0"/>
              <a:t>是否为闰年。闰年判定规则：（</a:t>
            </a:r>
            <a:r>
              <a:rPr lang="en-US" altLang="zh-CN" dirty="0"/>
              <a:t>1</a:t>
            </a:r>
            <a:r>
              <a:rPr lang="zh-CN" altLang="en-US" dirty="0"/>
              <a:t>）非整百年份除以 </a:t>
            </a:r>
            <a:r>
              <a:rPr lang="en-US" altLang="zh-CN" dirty="0"/>
              <a:t>4</a:t>
            </a:r>
            <a:r>
              <a:rPr lang="zh-CN" altLang="en-US" dirty="0"/>
              <a:t>，无余为闰，有余则平；（</a:t>
            </a:r>
            <a:r>
              <a:rPr lang="en-US" altLang="zh-CN" dirty="0"/>
              <a:t>2</a:t>
            </a:r>
            <a:r>
              <a:rPr lang="zh-CN" altLang="en-US" dirty="0"/>
              <a:t>）整百年份除以 </a:t>
            </a:r>
            <a:r>
              <a:rPr lang="en-US" altLang="zh-CN" dirty="0"/>
              <a:t>400</a:t>
            </a:r>
            <a:r>
              <a:rPr lang="zh-CN" altLang="en-US" dirty="0"/>
              <a:t>，无余为闰，有余则平。</a:t>
            </a:r>
          </a:p>
        </p:txBody>
      </p:sp>
      <p:pic>
        <p:nvPicPr>
          <p:cNvPr id="5" name="Picture 10" descr="D:\__Qiaolin\教学实践\课程教学\本科课程\计算机程序设计基础（Python）\课堂教学\教学幻灯\Chap0201__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27" y="2243667"/>
            <a:ext cx="5201920" cy="20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859441" y="2235200"/>
            <a:ext cx="3365702" cy="2083052"/>
            <a:chOff x="1859441" y="2235200"/>
            <a:chExt cx="3365702" cy="2083052"/>
          </a:xfrm>
        </p:grpSpPr>
        <p:sp>
          <p:nvSpPr>
            <p:cNvPr id="7" name="任意多边形 6"/>
            <p:cNvSpPr/>
            <p:nvPr/>
          </p:nvSpPr>
          <p:spPr>
            <a:xfrm>
              <a:off x="1859441" y="2235200"/>
              <a:ext cx="3365702" cy="2078768"/>
            </a:xfrm>
            <a:custGeom>
              <a:avLst/>
              <a:gdLst>
                <a:gd name="connsiteX0" fmla="*/ 2414210 w 3365702"/>
                <a:gd name="connsiteY0" fmla="*/ 11289 h 2078768"/>
                <a:gd name="connsiteX1" fmla="*/ 2528711 w 3365702"/>
                <a:gd name="connsiteY1" fmla="*/ 120952 h 2078768"/>
                <a:gd name="connsiteX2" fmla="*/ 2622248 w 3365702"/>
                <a:gd name="connsiteY2" fmla="*/ 212876 h 2078768"/>
                <a:gd name="connsiteX3" fmla="*/ 2715784 w 3365702"/>
                <a:gd name="connsiteY3" fmla="*/ 311251 h 2078768"/>
                <a:gd name="connsiteX4" fmla="*/ 2791581 w 3365702"/>
                <a:gd name="connsiteY4" fmla="*/ 399949 h 2078768"/>
                <a:gd name="connsiteX5" fmla="*/ 2848026 w 3365702"/>
                <a:gd name="connsiteY5" fmla="*/ 475746 h 2078768"/>
                <a:gd name="connsiteX6" fmla="*/ 2915759 w 3365702"/>
                <a:gd name="connsiteY6" fmla="*/ 580571 h 2078768"/>
                <a:gd name="connsiteX7" fmla="*/ 2985105 w 3365702"/>
                <a:gd name="connsiteY7" fmla="*/ 701524 h 2078768"/>
                <a:gd name="connsiteX8" fmla="*/ 3033486 w 3365702"/>
                <a:gd name="connsiteY8" fmla="*/ 811187 h 2078768"/>
                <a:gd name="connsiteX9" fmla="*/ 3114121 w 3365702"/>
                <a:gd name="connsiteY9" fmla="*/ 983746 h 2078768"/>
                <a:gd name="connsiteX10" fmla="*/ 3191530 w 3365702"/>
                <a:gd name="connsiteY10" fmla="*/ 1186946 h 2078768"/>
                <a:gd name="connsiteX11" fmla="*/ 3256038 w 3365702"/>
                <a:gd name="connsiteY11" fmla="*/ 1374019 h 2078768"/>
                <a:gd name="connsiteX12" fmla="*/ 3281842 w 3365702"/>
                <a:gd name="connsiteY12" fmla="*/ 1470781 h 2078768"/>
                <a:gd name="connsiteX13" fmla="*/ 3306032 w 3365702"/>
                <a:gd name="connsiteY13" fmla="*/ 1577219 h 2078768"/>
                <a:gd name="connsiteX14" fmla="*/ 3330222 w 3365702"/>
                <a:gd name="connsiteY14" fmla="*/ 1694946 h 2078768"/>
                <a:gd name="connsiteX15" fmla="*/ 3346349 w 3365702"/>
                <a:gd name="connsiteY15" fmla="*/ 1822349 h 2078768"/>
                <a:gd name="connsiteX16" fmla="*/ 3362476 w 3365702"/>
                <a:gd name="connsiteY16" fmla="*/ 1956203 h 2078768"/>
                <a:gd name="connsiteX17" fmla="*/ 3365702 w 3365702"/>
                <a:gd name="connsiteY17" fmla="*/ 2078768 h 2078768"/>
                <a:gd name="connsiteX18" fmla="*/ 3226 w 3365702"/>
                <a:gd name="connsiteY18" fmla="*/ 2075543 h 2078768"/>
                <a:gd name="connsiteX19" fmla="*/ 0 w 3365702"/>
                <a:gd name="connsiteY19" fmla="*/ 0 h 2078768"/>
                <a:gd name="connsiteX20" fmla="*/ 2414210 w 3365702"/>
                <a:gd name="connsiteY20" fmla="*/ 11289 h 207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5702" h="2078768">
                  <a:moveTo>
                    <a:pt x="2414210" y="11289"/>
                  </a:moveTo>
                  <a:lnTo>
                    <a:pt x="2528711" y="120952"/>
                  </a:lnTo>
                  <a:lnTo>
                    <a:pt x="2622248" y="212876"/>
                  </a:lnTo>
                  <a:lnTo>
                    <a:pt x="2715784" y="311251"/>
                  </a:lnTo>
                  <a:lnTo>
                    <a:pt x="2791581" y="399949"/>
                  </a:lnTo>
                  <a:lnTo>
                    <a:pt x="2848026" y="475746"/>
                  </a:lnTo>
                  <a:lnTo>
                    <a:pt x="2915759" y="580571"/>
                  </a:lnTo>
                  <a:lnTo>
                    <a:pt x="2985105" y="701524"/>
                  </a:lnTo>
                  <a:lnTo>
                    <a:pt x="3033486" y="811187"/>
                  </a:lnTo>
                  <a:lnTo>
                    <a:pt x="3114121" y="983746"/>
                  </a:lnTo>
                  <a:lnTo>
                    <a:pt x="3191530" y="1186946"/>
                  </a:lnTo>
                  <a:lnTo>
                    <a:pt x="3256038" y="1374019"/>
                  </a:lnTo>
                  <a:lnTo>
                    <a:pt x="3281842" y="1470781"/>
                  </a:lnTo>
                  <a:lnTo>
                    <a:pt x="3306032" y="1577219"/>
                  </a:lnTo>
                  <a:lnTo>
                    <a:pt x="3330222" y="1694946"/>
                  </a:lnTo>
                  <a:lnTo>
                    <a:pt x="3346349" y="1822349"/>
                  </a:lnTo>
                  <a:lnTo>
                    <a:pt x="3362476" y="1956203"/>
                  </a:lnTo>
                  <a:cubicBezTo>
                    <a:pt x="3363551" y="1997058"/>
                    <a:pt x="3364627" y="2037913"/>
                    <a:pt x="3365702" y="2078768"/>
                  </a:cubicBezTo>
                  <a:lnTo>
                    <a:pt x="3226" y="2075543"/>
                  </a:lnTo>
                  <a:cubicBezTo>
                    <a:pt x="2151" y="1383695"/>
                    <a:pt x="1075" y="691848"/>
                    <a:pt x="0" y="0"/>
                  </a:cubicBezTo>
                  <a:lnTo>
                    <a:pt x="2414210" y="11289"/>
                  </a:lnTo>
                  <a:close/>
                </a:path>
              </a:pathLst>
            </a:custGeom>
            <a:solidFill>
              <a:srgbClr val="F09415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6241" y="3795032"/>
              <a:ext cx="885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DFPHannotateW5-GB" panose="03000500000000000000" pitchFamily="66" charset="-122"/>
                  <a:ea typeface="DFPHannotateW5-GB" panose="03000500000000000000" pitchFamily="66" charset="-122"/>
                </a:rPr>
                <a:t>4</a:t>
              </a:r>
              <a:endParaRPr lang="zh-CN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DFPHannotateW5-GB" panose="03000500000000000000" pitchFamily="66" charset="-122"/>
                <a:ea typeface="DFPHannotateW5-GB" panose="03000500000000000000" pitchFamily="66" charset="-122"/>
              </a:endParaRPr>
            </a:p>
          </p:txBody>
        </p:sp>
      </p:grpSp>
      <p:sp>
        <p:nvSpPr>
          <p:cNvPr id="9" name="文本框 2"/>
          <p:cNvSpPr txBox="1"/>
          <p:nvPr/>
        </p:nvSpPr>
        <p:spPr>
          <a:xfrm>
            <a:off x="0" y="439399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% 4 == 0 and year % 100 != 0 or year % 400 == 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52990" y="2548063"/>
            <a:ext cx="2290032" cy="1772162"/>
            <a:chOff x="1852990" y="2548063"/>
            <a:chExt cx="2290032" cy="1772162"/>
          </a:xfrm>
        </p:grpSpPr>
        <p:sp>
          <p:nvSpPr>
            <p:cNvPr id="11" name="任意多边形 10"/>
            <p:cNvSpPr/>
            <p:nvPr/>
          </p:nvSpPr>
          <p:spPr>
            <a:xfrm>
              <a:off x="1852990" y="2548063"/>
              <a:ext cx="2290032" cy="1761067"/>
            </a:xfrm>
            <a:custGeom>
              <a:avLst/>
              <a:gdLst>
                <a:gd name="connsiteX0" fmla="*/ 0 w 2290032"/>
                <a:gd name="connsiteY0" fmla="*/ 87086 h 1761067"/>
                <a:gd name="connsiteX1" fmla="*/ 116115 w 2290032"/>
                <a:gd name="connsiteY1" fmla="*/ 46769 h 1761067"/>
                <a:gd name="connsiteX2" fmla="*/ 206426 w 2290032"/>
                <a:gd name="connsiteY2" fmla="*/ 25804 h 1761067"/>
                <a:gd name="connsiteX3" fmla="*/ 311251 w 2290032"/>
                <a:gd name="connsiteY3" fmla="*/ 8064 h 1761067"/>
                <a:gd name="connsiteX4" fmla="*/ 428978 w 2290032"/>
                <a:gd name="connsiteY4" fmla="*/ 0 h 1761067"/>
                <a:gd name="connsiteX5" fmla="*/ 590248 w 2290032"/>
                <a:gd name="connsiteY5" fmla="*/ 4839 h 1761067"/>
                <a:gd name="connsiteX6" fmla="*/ 720877 w 2290032"/>
                <a:gd name="connsiteY6" fmla="*/ 14515 h 1761067"/>
                <a:gd name="connsiteX7" fmla="*/ 851505 w 2290032"/>
                <a:gd name="connsiteY7" fmla="*/ 37093 h 1761067"/>
                <a:gd name="connsiteX8" fmla="*/ 1025677 w 2290032"/>
                <a:gd name="connsiteY8" fmla="*/ 85474 h 1761067"/>
                <a:gd name="connsiteX9" fmla="*/ 1186947 w 2290032"/>
                <a:gd name="connsiteY9" fmla="*/ 140305 h 1761067"/>
                <a:gd name="connsiteX10" fmla="*/ 1328864 w 2290032"/>
                <a:gd name="connsiteY10" fmla="*/ 211264 h 1761067"/>
                <a:gd name="connsiteX11" fmla="*/ 1470781 w 2290032"/>
                <a:gd name="connsiteY11" fmla="*/ 291899 h 1761067"/>
                <a:gd name="connsiteX12" fmla="*/ 1588508 w 2290032"/>
                <a:gd name="connsiteY12" fmla="*/ 370921 h 1761067"/>
                <a:gd name="connsiteX13" fmla="*/ 1719137 w 2290032"/>
                <a:gd name="connsiteY13" fmla="*/ 474134 h 1761067"/>
                <a:gd name="connsiteX14" fmla="*/ 1828800 w 2290032"/>
                <a:gd name="connsiteY14" fmla="*/ 588635 h 1761067"/>
                <a:gd name="connsiteX15" fmla="*/ 1909435 w 2290032"/>
                <a:gd name="connsiteY15" fmla="*/ 687010 h 1761067"/>
                <a:gd name="connsiteX16" fmla="*/ 1957816 w 2290032"/>
                <a:gd name="connsiteY16" fmla="*/ 749905 h 1761067"/>
                <a:gd name="connsiteX17" fmla="*/ 2002972 w 2290032"/>
                <a:gd name="connsiteY17" fmla="*/ 817639 h 1761067"/>
                <a:gd name="connsiteX18" fmla="*/ 2054578 w 2290032"/>
                <a:gd name="connsiteY18" fmla="*/ 899886 h 1761067"/>
                <a:gd name="connsiteX19" fmla="*/ 2101347 w 2290032"/>
                <a:gd name="connsiteY19" fmla="*/ 991810 h 1761067"/>
                <a:gd name="connsiteX20" fmla="*/ 2177143 w 2290032"/>
                <a:gd name="connsiteY20" fmla="*/ 1146629 h 1761067"/>
                <a:gd name="connsiteX21" fmla="*/ 2219073 w 2290032"/>
                <a:gd name="connsiteY21" fmla="*/ 1274032 h 1761067"/>
                <a:gd name="connsiteX22" fmla="*/ 2246489 w 2290032"/>
                <a:gd name="connsiteY22" fmla="*/ 1365956 h 1761067"/>
                <a:gd name="connsiteX23" fmla="*/ 2267454 w 2290032"/>
                <a:gd name="connsiteY23" fmla="*/ 1480458 h 1761067"/>
                <a:gd name="connsiteX24" fmla="*/ 2280356 w 2290032"/>
                <a:gd name="connsiteY24" fmla="*/ 1593347 h 1761067"/>
                <a:gd name="connsiteX25" fmla="*/ 2288420 w 2290032"/>
                <a:gd name="connsiteY25" fmla="*/ 1696559 h 1761067"/>
                <a:gd name="connsiteX26" fmla="*/ 2290032 w 2290032"/>
                <a:gd name="connsiteY26" fmla="*/ 1761067 h 1761067"/>
                <a:gd name="connsiteX27" fmla="*/ 9677 w 2290032"/>
                <a:gd name="connsiteY27" fmla="*/ 1761067 h 1761067"/>
                <a:gd name="connsiteX28" fmla="*/ 0 w 2290032"/>
                <a:gd name="connsiteY28" fmla="*/ 87086 h 176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90032" h="1761067">
                  <a:moveTo>
                    <a:pt x="0" y="87086"/>
                  </a:moveTo>
                  <a:lnTo>
                    <a:pt x="116115" y="46769"/>
                  </a:lnTo>
                  <a:lnTo>
                    <a:pt x="206426" y="25804"/>
                  </a:lnTo>
                  <a:lnTo>
                    <a:pt x="311251" y="8064"/>
                  </a:lnTo>
                  <a:lnTo>
                    <a:pt x="428978" y="0"/>
                  </a:lnTo>
                  <a:lnTo>
                    <a:pt x="590248" y="4839"/>
                  </a:lnTo>
                  <a:lnTo>
                    <a:pt x="720877" y="14515"/>
                  </a:lnTo>
                  <a:lnTo>
                    <a:pt x="851505" y="37093"/>
                  </a:lnTo>
                  <a:lnTo>
                    <a:pt x="1025677" y="85474"/>
                  </a:lnTo>
                  <a:lnTo>
                    <a:pt x="1186947" y="140305"/>
                  </a:lnTo>
                  <a:lnTo>
                    <a:pt x="1328864" y="211264"/>
                  </a:lnTo>
                  <a:lnTo>
                    <a:pt x="1470781" y="291899"/>
                  </a:lnTo>
                  <a:lnTo>
                    <a:pt x="1588508" y="370921"/>
                  </a:lnTo>
                  <a:lnTo>
                    <a:pt x="1719137" y="474134"/>
                  </a:lnTo>
                  <a:lnTo>
                    <a:pt x="1828800" y="588635"/>
                  </a:lnTo>
                  <a:lnTo>
                    <a:pt x="1909435" y="687010"/>
                  </a:lnTo>
                  <a:lnTo>
                    <a:pt x="1957816" y="749905"/>
                  </a:lnTo>
                  <a:lnTo>
                    <a:pt x="2002972" y="817639"/>
                  </a:lnTo>
                  <a:lnTo>
                    <a:pt x="2054578" y="899886"/>
                  </a:lnTo>
                  <a:lnTo>
                    <a:pt x="2101347" y="991810"/>
                  </a:lnTo>
                  <a:lnTo>
                    <a:pt x="2177143" y="1146629"/>
                  </a:lnTo>
                  <a:lnTo>
                    <a:pt x="2219073" y="1274032"/>
                  </a:lnTo>
                  <a:lnTo>
                    <a:pt x="2246489" y="1365956"/>
                  </a:lnTo>
                  <a:lnTo>
                    <a:pt x="2267454" y="1480458"/>
                  </a:lnTo>
                  <a:lnTo>
                    <a:pt x="2280356" y="1593347"/>
                  </a:lnTo>
                  <a:lnTo>
                    <a:pt x="2288420" y="1696559"/>
                  </a:lnTo>
                  <a:cubicBezTo>
                    <a:pt x="2288957" y="1718062"/>
                    <a:pt x="2289495" y="1739564"/>
                    <a:pt x="2290032" y="1761067"/>
                  </a:cubicBezTo>
                  <a:lnTo>
                    <a:pt x="9677" y="1761067"/>
                  </a:lnTo>
                  <a:cubicBezTo>
                    <a:pt x="8602" y="1200386"/>
                    <a:pt x="7526" y="639704"/>
                    <a:pt x="0" y="87086"/>
                  </a:cubicBezTo>
                  <a:close/>
                </a:path>
              </a:pathLst>
            </a:custGeom>
            <a:solidFill>
              <a:srgbClr val="F09415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21989" y="3797005"/>
              <a:ext cx="885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DFPHannotateW5-GB" panose="03000500000000000000" pitchFamily="66" charset="-122"/>
                  <a:ea typeface="DFPHannotateW5-GB" panose="03000500000000000000" pitchFamily="66" charset="-122"/>
                </a:rPr>
                <a:t>100</a:t>
              </a:r>
              <a:endParaRPr lang="zh-CN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DFPHannotateW5-GB" panose="03000500000000000000" pitchFamily="66" charset="-122"/>
                <a:ea typeface="DFPHannotateW5-GB" panose="03000500000000000000" pitchFamily="66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56216" y="3383441"/>
            <a:ext cx="1465943" cy="936246"/>
            <a:chOff x="1856216" y="3383441"/>
            <a:chExt cx="1465943" cy="936246"/>
          </a:xfrm>
        </p:grpSpPr>
        <p:sp>
          <p:nvSpPr>
            <p:cNvPr id="14" name="任意多边形 13"/>
            <p:cNvSpPr/>
            <p:nvPr/>
          </p:nvSpPr>
          <p:spPr>
            <a:xfrm>
              <a:off x="1856216" y="3383441"/>
              <a:ext cx="1465943" cy="925689"/>
            </a:xfrm>
            <a:custGeom>
              <a:avLst/>
              <a:gdLst>
                <a:gd name="connsiteX0" fmla="*/ 6451 w 1465943"/>
                <a:gd name="connsiteY0" fmla="*/ 167721 h 925689"/>
                <a:gd name="connsiteX1" fmla="*/ 87086 w 1465943"/>
                <a:gd name="connsiteY1" fmla="*/ 111276 h 925689"/>
                <a:gd name="connsiteX2" fmla="*/ 208038 w 1465943"/>
                <a:gd name="connsiteY2" fmla="*/ 49994 h 925689"/>
                <a:gd name="connsiteX3" fmla="*/ 316089 w 1465943"/>
                <a:gd name="connsiteY3" fmla="*/ 17740 h 925689"/>
                <a:gd name="connsiteX4" fmla="*/ 424140 w 1465943"/>
                <a:gd name="connsiteY4" fmla="*/ 1613 h 925689"/>
                <a:gd name="connsiteX5" fmla="*/ 551543 w 1465943"/>
                <a:gd name="connsiteY5" fmla="*/ 0 h 925689"/>
                <a:gd name="connsiteX6" fmla="*/ 619276 w 1465943"/>
                <a:gd name="connsiteY6" fmla="*/ 3226 h 925689"/>
                <a:gd name="connsiteX7" fmla="*/ 709587 w 1465943"/>
                <a:gd name="connsiteY7" fmla="*/ 20965 h 925689"/>
                <a:gd name="connsiteX8" fmla="*/ 819251 w 1465943"/>
                <a:gd name="connsiteY8" fmla="*/ 46769 h 925689"/>
                <a:gd name="connsiteX9" fmla="*/ 932140 w 1465943"/>
                <a:gd name="connsiteY9" fmla="*/ 95149 h 925689"/>
                <a:gd name="connsiteX10" fmla="*/ 1027289 w 1465943"/>
                <a:gd name="connsiteY10" fmla="*/ 146756 h 925689"/>
                <a:gd name="connsiteX11" fmla="*/ 1117600 w 1465943"/>
                <a:gd name="connsiteY11" fmla="*/ 208038 h 925689"/>
                <a:gd name="connsiteX12" fmla="*/ 1204686 w 1465943"/>
                <a:gd name="connsiteY12" fmla="*/ 278997 h 925689"/>
                <a:gd name="connsiteX13" fmla="*/ 1285321 w 1465943"/>
                <a:gd name="connsiteY13" fmla="*/ 378984 h 925689"/>
                <a:gd name="connsiteX14" fmla="*/ 1315962 w 1465943"/>
                <a:gd name="connsiteY14" fmla="*/ 425753 h 925689"/>
                <a:gd name="connsiteX15" fmla="*/ 1354667 w 1465943"/>
                <a:gd name="connsiteY15" fmla="*/ 485422 h 925689"/>
                <a:gd name="connsiteX16" fmla="*/ 1398209 w 1465943"/>
                <a:gd name="connsiteY16" fmla="*/ 575734 h 925689"/>
                <a:gd name="connsiteX17" fmla="*/ 1432076 w 1465943"/>
                <a:gd name="connsiteY17" fmla="*/ 672496 h 925689"/>
                <a:gd name="connsiteX18" fmla="*/ 1453041 w 1465943"/>
                <a:gd name="connsiteY18" fmla="*/ 774096 h 925689"/>
                <a:gd name="connsiteX19" fmla="*/ 1461105 w 1465943"/>
                <a:gd name="connsiteY19" fmla="*/ 843442 h 925689"/>
                <a:gd name="connsiteX20" fmla="*/ 1465943 w 1465943"/>
                <a:gd name="connsiteY20" fmla="*/ 925689 h 925689"/>
                <a:gd name="connsiteX21" fmla="*/ 0 w 1465943"/>
                <a:gd name="connsiteY21" fmla="*/ 919238 h 925689"/>
                <a:gd name="connsiteX22" fmla="*/ 6451 w 1465943"/>
                <a:gd name="connsiteY22" fmla="*/ 167721 h 92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5943" h="925689">
                  <a:moveTo>
                    <a:pt x="6451" y="167721"/>
                  </a:moveTo>
                  <a:lnTo>
                    <a:pt x="87086" y="111276"/>
                  </a:lnTo>
                  <a:lnTo>
                    <a:pt x="208038" y="49994"/>
                  </a:lnTo>
                  <a:lnTo>
                    <a:pt x="316089" y="17740"/>
                  </a:lnTo>
                  <a:lnTo>
                    <a:pt x="424140" y="1613"/>
                  </a:lnTo>
                  <a:lnTo>
                    <a:pt x="551543" y="0"/>
                  </a:lnTo>
                  <a:lnTo>
                    <a:pt x="619276" y="3226"/>
                  </a:lnTo>
                  <a:lnTo>
                    <a:pt x="709587" y="20965"/>
                  </a:lnTo>
                  <a:lnTo>
                    <a:pt x="819251" y="46769"/>
                  </a:lnTo>
                  <a:lnTo>
                    <a:pt x="932140" y="95149"/>
                  </a:lnTo>
                  <a:lnTo>
                    <a:pt x="1027289" y="146756"/>
                  </a:lnTo>
                  <a:lnTo>
                    <a:pt x="1117600" y="208038"/>
                  </a:lnTo>
                  <a:lnTo>
                    <a:pt x="1204686" y="278997"/>
                  </a:lnTo>
                  <a:lnTo>
                    <a:pt x="1285321" y="378984"/>
                  </a:lnTo>
                  <a:lnTo>
                    <a:pt x="1315962" y="425753"/>
                  </a:lnTo>
                  <a:lnTo>
                    <a:pt x="1354667" y="485422"/>
                  </a:lnTo>
                  <a:lnTo>
                    <a:pt x="1398209" y="575734"/>
                  </a:lnTo>
                  <a:lnTo>
                    <a:pt x="1432076" y="672496"/>
                  </a:lnTo>
                  <a:lnTo>
                    <a:pt x="1453041" y="774096"/>
                  </a:lnTo>
                  <a:lnTo>
                    <a:pt x="1461105" y="843442"/>
                  </a:lnTo>
                  <a:lnTo>
                    <a:pt x="1465943" y="925689"/>
                  </a:lnTo>
                  <a:lnTo>
                    <a:pt x="0" y="919238"/>
                  </a:lnTo>
                  <a:cubicBezTo>
                    <a:pt x="538" y="664969"/>
                    <a:pt x="1075" y="410701"/>
                    <a:pt x="6451" y="167721"/>
                  </a:cubicBezTo>
                  <a:close/>
                </a:path>
              </a:pathLst>
            </a:custGeom>
            <a:solidFill>
              <a:srgbClr val="F09415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52512" y="3796467"/>
              <a:ext cx="885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DFPHannotateW5-GB" panose="03000500000000000000" pitchFamily="66" charset="-122"/>
                  <a:ea typeface="DFPHannotateW5-GB" panose="03000500000000000000" pitchFamily="66" charset="-122"/>
                </a:rPr>
                <a:t>400</a:t>
              </a:r>
              <a:endParaRPr lang="zh-CN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DFPHannotateW5-GB" panose="03000500000000000000" pitchFamily="66" charset="-122"/>
                <a:ea typeface="DFPHannotateW5-GB" panose="03000500000000000000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77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</a:t>
            </a:r>
            <a:r>
              <a:rPr lang="zh-CN" altLang="en-US" dirty="0"/>
              <a:t>　</a:t>
            </a:r>
            <a:r>
              <a:rPr lang="zh-CN" altLang="en-US" dirty="0" smtClean="0"/>
              <a:t>关系运算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大小比较操作</a:t>
            </a:r>
          </a:p>
          <a:p>
            <a:pPr lvl="1"/>
            <a:r>
              <a:rPr lang="zh-CN" altLang="en-US" dirty="0"/>
              <a:t>小于“</a:t>
            </a:r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en-US" altLang="zh-CN" dirty="0"/>
              <a:t>”</a:t>
            </a:r>
            <a:r>
              <a:rPr lang="zh-CN" altLang="en-US" dirty="0"/>
              <a:t>、不大于“</a:t>
            </a:r>
            <a:r>
              <a:rPr lang="en-US" altLang="zh-CN" dirty="0">
                <a:solidFill>
                  <a:srgbClr val="FFC000"/>
                </a:solidFill>
              </a:rPr>
              <a:t>&lt;=</a:t>
            </a:r>
            <a:r>
              <a:rPr lang="en-US" altLang="zh-CN" dirty="0"/>
              <a:t>”</a:t>
            </a:r>
            <a:r>
              <a:rPr lang="zh-CN" altLang="en-US" dirty="0"/>
              <a:t>、不小于“</a:t>
            </a:r>
            <a:r>
              <a:rPr lang="en-US" altLang="zh-CN" dirty="0">
                <a:solidFill>
                  <a:srgbClr val="FFC000"/>
                </a:solidFill>
              </a:rPr>
              <a:t>&gt;=</a:t>
            </a:r>
            <a:r>
              <a:rPr lang="en-US" altLang="zh-CN" dirty="0"/>
              <a:t>”</a:t>
            </a:r>
            <a:r>
              <a:rPr lang="zh-CN" altLang="en-US" dirty="0"/>
              <a:t>、大于“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en-US" altLang="zh-CN" dirty="0"/>
              <a:t>”</a:t>
            </a:r>
            <a:r>
              <a:rPr lang="zh-CN" altLang="en-US" dirty="0"/>
              <a:t>、等于“</a:t>
            </a:r>
            <a:r>
              <a:rPr lang="en-US" altLang="zh-CN" dirty="0">
                <a:solidFill>
                  <a:srgbClr val="FFC000"/>
                </a:solidFill>
              </a:rPr>
              <a:t>==</a:t>
            </a:r>
            <a:r>
              <a:rPr lang="en-US" altLang="zh-CN" dirty="0"/>
              <a:t>”</a:t>
            </a:r>
            <a:r>
              <a:rPr lang="zh-CN" altLang="en-US" dirty="0"/>
              <a:t>、不等于“</a:t>
            </a:r>
            <a:r>
              <a:rPr lang="en-US" altLang="zh-CN" dirty="0">
                <a:solidFill>
                  <a:srgbClr val="FFC000"/>
                </a:solidFill>
              </a:rPr>
              <a:t>!=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 smtClean="0"/>
              <a:t>比较</a:t>
            </a:r>
            <a:r>
              <a:rPr lang="zh-CN" altLang="en-US" dirty="0"/>
              <a:t>操作可连写，例如 </a:t>
            </a:r>
            <a:r>
              <a:rPr lang="en-US" altLang="zh-CN" dirty="0">
                <a:solidFill>
                  <a:srgbClr val="FFC000"/>
                </a:solidFill>
              </a:rPr>
              <a:t>x &lt; y &lt; z </a:t>
            </a:r>
            <a:r>
              <a:rPr lang="zh-CN" altLang="en-US" dirty="0"/>
              <a:t>等价于 </a:t>
            </a:r>
            <a:r>
              <a:rPr lang="en-US" altLang="zh-CN" dirty="0">
                <a:solidFill>
                  <a:srgbClr val="FFC000"/>
                </a:solidFill>
              </a:rPr>
              <a:t>x &lt; y  and  y &lt; z</a:t>
            </a:r>
          </a:p>
          <a:p>
            <a:r>
              <a:rPr lang="zh-CN" altLang="en-US" dirty="0"/>
              <a:t>属性判断操作</a:t>
            </a:r>
          </a:p>
          <a:p>
            <a:pPr lvl="1"/>
            <a:r>
              <a:rPr lang="zh-CN" altLang="en-US" dirty="0"/>
              <a:t>是 </a:t>
            </a:r>
            <a:r>
              <a:rPr lang="en-US" altLang="zh-CN" dirty="0" smtClean="0">
                <a:solidFill>
                  <a:srgbClr val="FFC000"/>
                </a:solidFill>
              </a:rPr>
              <a:t>is </a:t>
            </a:r>
            <a:r>
              <a:rPr lang="zh-CN" altLang="en-US" dirty="0" smtClean="0"/>
              <a:t>与不是 </a:t>
            </a:r>
            <a:r>
              <a:rPr lang="en-US" altLang="zh-CN" dirty="0">
                <a:solidFill>
                  <a:srgbClr val="FFC000"/>
                </a:solidFill>
              </a:rPr>
              <a:t>is  not</a:t>
            </a:r>
            <a:r>
              <a:rPr lang="zh-CN" altLang="en-US" dirty="0"/>
              <a:t>：适用于任何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操作符“</a:t>
            </a:r>
            <a:r>
              <a:rPr lang="en-US" altLang="zh-CN" dirty="0" smtClean="0">
                <a:solidFill>
                  <a:srgbClr val="FFC000"/>
                </a:solidFill>
              </a:rPr>
              <a:t>==</a:t>
            </a:r>
            <a:r>
              <a:rPr lang="zh-CN" altLang="en-US" dirty="0" smtClean="0"/>
              <a:t>”与 </a:t>
            </a:r>
            <a:r>
              <a:rPr lang="en-US" altLang="zh-CN" dirty="0" smtClean="0">
                <a:solidFill>
                  <a:srgbClr val="FFC000"/>
                </a:solidFill>
              </a:rPr>
              <a:t>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差异：前者判断两个对象值是否相等，后者判断两者是否引用同一对象</a:t>
            </a:r>
            <a:endParaRPr lang="zh-CN" altLang="en-US" dirty="0"/>
          </a:p>
          <a:p>
            <a:pPr lvl="1"/>
            <a:r>
              <a:rPr lang="zh-CN" altLang="en-US" dirty="0"/>
              <a:t>属于 </a:t>
            </a:r>
            <a:r>
              <a:rPr lang="en-US" altLang="zh-CN" dirty="0" smtClean="0">
                <a:solidFill>
                  <a:srgbClr val="FFC000"/>
                </a:solidFill>
              </a:rPr>
              <a:t>in </a:t>
            </a:r>
            <a:r>
              <a:rPr lang="zh-CN" altLang="en-US" dirty="0" smtClean="0"/>
              <a:t>与不</a:t>
            </a:r>
            <a:r>
              <a:rPr lang="zh-CN" altLang="en-US" dirty="0"/>
              <a:t>属于 </a:t>
            </a:r>
            <a:r>
              <a:rPr lang="en-US" altLang="zh-CN" dirty="0">
                <a:solidFill>
                  <a:srgbClr val="FFC000"/>
                </a:solidFill>
              </a:rPr>
              <a:t>not  in</a:t>
            </a:r>
            <a:r>
              <a:rPr lang="zh-CN" altLang="en-US" dirty="0"/>
              <a:t>：仅适用于序列类型</a:t>
            </a:r>
          </a:p>
        </p:txBody>
      </p:sp>
    </p:spTree>
    <p:extLst>
      <p:ext uri="{BB962C8B-B14F-4D97-AF65-F5344CB8AC3E}">
        <p14:creationId xmlns:p14="http://schemas.microsoft.com/office/powerpoint/2010/main" val="198895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28255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布尔数据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2.2</a:t>
            </a:r>
            <a:r>
              <a:rPr lang="zh-CN" altLang="en-US" dirty="0">
                <a:solidFill>
                  <a:srgbClr val="FFFF00"/>
                </a:solidFill>
              </a:rPr>
              <a:t>　分支结构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循环结构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异常处理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第二章　程序流程控制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3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/>
              <a:t>　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</a:t>
            </a:r>
            <a:r>
              <a:rPr lang="zh-CN" altLang="en-US" dirty="0"/>
              <a:t>　单路分支</a:t>
            </a:r>
          </a:p>
          <a:p>
            <a:r>
              <a:rPr lang="en-US" altLang="zh-CN" dirty="0"/>
              <a:t>2.2.2</a:t>
            </a:r>
            <a:r>
              <a:rPr lang="zh-CN" altLang="en-US" dirty="0"/>
              <a:t>　双路分支</a:t>
            </a:r>
          </a:p>
          <a:p>
            <a:r>
              <a:rPr lang="en-US" altLang="zh-CN" dirty="0"/>
              <a:t>2.2.3</a:t>
            </a:r>
            <a:r>
              <a:rPr lang="zh-CN" altLang="en-US" dirty="0"/>
              <a:t>　多路分支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</a:t>
            </a:r>
            <a:r>
              <a:rPr lang="zh-CN" altLang="en-US" dirty="0"/>
              <a:t>　</a:t>
            </a:r>
            <a:r>
              <a:rPr lang="zh-CN" altLang="en-US" dirty="0" smtClean="0"/>
              <a:t>单路分支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单路分支（</a:t>
            </a:r>
            <a:r>
              <a:rPr lang="en-US" altLang="zh-CN" dirty="0"/>
              <a:t>branch</a:t>
            </a:r>
            <a:r>
              <a:rPr lang="zh-CN" altLang="en-US" dirty="0"/>
              <a:t>）格式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if  condition: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FFC000"/>
                </a:solidFill>
              </a:rPr>
              <a:t>suite</a:t>
            </a:r>
          </a:p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表达式 </a:t>
            </a:r>
            <a:r>
              <a:rPr lang="en-US" altLang="zh-CN" dirty="0">
                <a:solidFill>
                  <a:srgbClr val="FFC000"/>
                </a:solidFill>
              </a:rPr>
              <a:t>condition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zh-CN" altLang="en-US" dirty="0" smtClean="0"/>
              <a:t>可获得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en-US" altLang="zh-CN" dirty="0"/>
              <a:t> </a:t>
            </a:r>
            <a:r>
              <a:rPr lang="zh-CN" altLang="en-US" dirty="0"/>
              <a:t>值的语句或函数调用</a:t>
            </a:r>
          </a:p>
          <a:p>
            <a:pPr lvl="1"/>
            <a:r>
              <a:rPr lang="zh-CN" altLang="en-US" dirty="0"/>
              <a:t>若表达式 </a:t>
            </a:r>
            <a:r>
              <a:rPr lang="en-US" altLang="zh-CN" dirty="0">
                <a:solidFill>
                  <a:srgbClr val="FFC000"/>
                </a:solidFill>
              </a:rPr>
              <a:t>condition</a:t>
            </a:r>
            <a:r>
              <a:rPr lang="en-US" altLang="zh-CN" dirty="0"/>
              <a:t> </a:t>
            </a:r>
            <a:r>
              <a:rPr lang="zh-CN" altLang="en-US" dirty="0"/>
              <a:t>计算结果为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，执行语句块 </a:t>
            </a:r>
            <a:r>
              <a:rPr lang="en-US" altLang="zh-CN" dirty="0">
                <a:solidFill>
                  <a:srgbClr val="FFC000"/>
                </a:solidFill>
              </a:rPr>
              <a:t>suite</a:t>
            </a:r>
            <a:r>
              <a:rPr lang="zh-CN" altLang="en-US" dirty="0"/>
              <a:t>，否则跳过该语句块</a:t>
            </a:r>
          </a:p>
        </p:txBody>
      </p:sp>
    </p:spTree>
    <p:extLst>
      <p:ext uri="{BB962C8B-B14F-4D97-AF65-F5344CB8AC3E}">
        <p14:creationId xmlns:p14="http://schemas.microsoft.com/office/powerpoint/2010/main" val="3546301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　程序流程控制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单行道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4"/>
            <a:ext cx="1659467" cy="3132611"/>
          </a:xfrm>
        </p:spPr>
        <p:txBody>
          <a:bodyPr anchor="b"/>
          <a:lstStyle/>
          <a:p>
            <a:r>
              <a:rPr lang="zh-CN" altLang="en-US" dirty="0" smtClean="0"/>
              <a:t>但请直行，想绕远路</a:t>
            </a:r>
            <a:r>
              <a:rPr lang="zh-CN" altLang="en-US" dirty="0"/>
              <a:t>（满足条件）</a:t>
            </a:r>
            <a:r>
              <a:rPr lang="zh-CN" altLang="en-US" dirty="0" smtClean="0"/>
              <a:t>请</a:t>
            </a:r>
            <a:r>
              <a:rPr lang="zh-CN" altLang="en-US" dirty="0"/>
              <a:t>转</a:t>
            </a:r>
            <a:r>
              <a:rPr lang="zh-CN" altLang="en-US" dirty="0" smtClean="0"/>
              <a:t>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0" b="1896"/>
          <a:stretch/>
        </p:blipFill>
        <p:spPr/>
      </p:pic>
    </p:spTree>
    <p:extLst>
      <p:ext uri="{BB962C8B-B14F-4D97-AF65-F5344CB8AC3E}">
        <p14:creationId xmlns:p14="http://schemas.microsoft.com/office/powerpoint/2010/main" val="3118542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语句块层次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</a:t>
            </a:r>
            <a:r>
              <a:rPr lang="zh-CN" altLang="en-US" dirty="0"/>
              <a:t>块 </a:t>
            </a:r>
            <a:r>
              <a:rPr lang="en-US" altLang="zh-CN" dirty="0">
                <a:solidFill>
                  <a:srgbClr val="FFC000"/>
                </a:solidFill>
              </a:rPr>
              <a:t>suite</a:t>
            </a:r>
            <a:r>
              <a:rPr lang="en-US" altLang="zh-CN" dirty="0"/>
              <a:t> </a:t>
            </a:r>
            <a:r>
              <a:rPr lang="zh-CN" altLang="en-US" dirty="0"/>
              <a:t>整体比 </a:t>
            </a:r>
            <a:r>
              <a:rPr lang="en-US" altLang="zh-CN" dirty="0">
                <a:solidFill>
                  <a:srgbClr val="FFC000"/>
                </a:solidFill>
              </a:rPr>
              <a:t>if</a:t>
            </a:r>
            <a:r>
              <a:rPr lang="en-US" altLang="zh-CN" dirty="0"/>
              <a:t> </a:t>
            </a:r>
            <a:r>
              <a:rPr lang="zh-CN" altLang="en-US" dirty="0"/>
              <a:t>语句低</a:t>
            </a:r>
            <a:r>
              <a:rPr lang="zh-CN" altLang="en-US" dirty="0" smtClean="0"/>
              <a:t>一层，</a:t>
            </a:r>
            <a:r>
              <a:rPr lang="zh-CN" altLang="en-US" dirty="0"/>
              <a:t>使用缩进</a:t>
            </a:r>
            <a:r>
              <a:rPr lang="zh-CN" altLang="en-US" dirty="0" smtClean="0"/>
              <a:t>表示层次</a:t>
            </a:r>
            <a:r>
              <a:rPr lang="zh-CN" altLang="en-US" dirty="0"/>
              <a:t>关系</a:t>
            </a:r>
          </a:p>
          <a:p>
            <a:pPr lvl="1"/>
            <a:r>
              <a:rPr lang="zh-CN" altLang="en-US" dirty="0"/>
              <a:t>如果 </a:t>
            </a:r>
            <a:r>
              <a:rPr lang="en-US" altLang="zh-CN" dirty="0"/>
              <a:t>Python </a:t>
            </a:r>
            <a:r>
              <a:rPr lang="zh-CN" altLang="en-US" dirty="0"/>
              <a:t>脚本不满足语法要求的层次缩进关系，解释器将拒绝执行该脚本或得到错误的结果</a:t>
            </a:r>
          </a:p>
          <a:p>
            <a:r>
              <a:rPr lang="zh-CN" altLang="en-US" dirty="0" smtClean="0"/>
              <a:t>语句块代码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</a:t>
            </a:r>
            <a:r>
              <a:rPr lang="zh-CN" altLang="en-US" dirty="0"/>
              <a:t>块 </a:t>
            </a:r>
            <a:r>
              <a:rPr lang="en-US" altLang="zh-CN" dirty="0">
                <a:solidFill>
                  <a:srgbClr val="FFC000"/>
                </a:solidFill>
              </a:rPr>
              <a:t>suite</a:t>
            </a:r>
            <a:r>
              <a:rPr lang="en-US" altLang="zh-CN" dirty="0"/>
              <a:t> </a:t>
            </a:r>
            <a:r>
              <a:rPr lang="zh-CN" altLang="en-US" dirty="0"/>
              <a:t>可包含</a:t>
            </a:r>
            <a:r>
              <a:rPr lang="zh-CN" altLang="en-US" dirty="0" smtClean="0"/>
              <a:t>单条、多</a:t>
            </a:r>
            <a:r>
              <a:rPr lang="zh-CN" altLang="en-US" dirty="0"/>
              <a:t>条</a:t>
            </a:r>
            <a:r>
              <a:rPr lang="zh-CN" altLang="en-US" dirty="0" smtClean="0"/>
              <a:t>语句或空语句 </a:t>
            </a:r>
            <a:r>
              <a:rPr lang="en-US" altLang="zh-CN" dirty="0">
                <a:solidFill>
                  <a:srgbClr val="FFC000"/>
                </a:solidFill>
              </a:rPr>
              <a:t>pass</a:t>
            </a:r>
          </a:p>
          <a:p>
            <a:pPr lvl="1"/>
            <a:r>
              <a:rPr lang="zh-CN" altLang="en-US" dirty="0"/>
              <a:t>语句块中的语句彼此平等，只有先后差别，没有</a:t>
            </a:r>
            <a:r>
              <a:rPr lang="zh-CN" altLang="en-US" dirty="0" smtClean="0"/>
              <a:t>层次隶属关系</a:t>
            </a:r>
            <a:endParaRPr lang="zh-CN" altLang="en-US" dirty="0"/>
          </a:p>
          <a:p>
            <a:pPr lvl="1"/>
            <a:r>
              <a:rPr lang="zh-CN" altLang="en-US" dirty="0"/>
              <a:t>语句块中的语句可以</a:t>
            </a:r>
            <a:r>
              <a:rPr lang="zh-CN" altLang="en-US" dirty="0" smtClean="0"/>
              <a:t>为嵌套的分支语句或其他控制结构，其内部层次同样需要满足缩进要求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45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单路分支示例：偶数变换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编写脚本，接受用户输入的整数。如果为偶数，将其除以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7439"/>
            <a:ext cx="887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an integer: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an integer: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value % 2 == 0: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//=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print(value)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94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</a:t>
            </a:r>
            <a:r>
              <a:rPr lang="zh-CN" altLang="en-US" dirty="0"/>
              <a:t>　</a:t>
            </a:r>
            <a:r>
              <a:rPr lang="zh-CN" altLang="en-US" dirty="0" smtClean="0"/>
              <a:t>双路分支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双路分支格式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if  condition: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 smtClean="0">
                <a:solidFill>
                  <a:srgbClr val="FFC000"/>
                </a:solidFill>
              </a:rPr>
              <a:t>suite_ift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else: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suite_els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若表达式 </a:t>
            </a:r>
            <a:r>
              <a:rPr lang="en-US" altLang="zh-CN" dirty="0">
                <a:solidFill>
                  <a:srgbClr val="FFC000"/>
                </a:solidFill>
              </a:rPr>
              <a:t>condition</a:t>
            </a:r>
            <a:r>
              <a:rPr lang="en-US" altLang="zh-CN" dirty="0"/>
              <a:t> </a:t>
            </a:r>
            <a:r>
              <a:rPr lang="zh-CN" altLang="en-US" dirty="0"/>
              <a:t>计算结果为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，执行语句块 </a:t>
            </a:r>
            <a:r>
              <a:rPr lang="en-US" altLang="zh-CN" dirty="0" err="1" smtClean="0">
                <a:solidFill>
                  <a:srgbClr val="FFC000"/>
                </a:solidFill>
              </a:rPr>
              <a:t>suite_ift</a:t>
            </a:r>
            <a:r>
              <a:rPr lang="zh-CN" altLang="en-US" dirty="0" smtClean="0"/>
              <a:t>，</a:t>
            </a:r>
            <a:r>
              <a:rPr lang="zh-CN" altLang="en-US" dirty="0"/>
              <a:t>否则执行语句块 </a:t>
            </a:r>
            <a:r>
              <a:rPr lang="en-US" altLang="zh-CN" dirty="0" err="1">
                <a:solidFill>
                  <a:srgbClr val="FFC000"/>
                </a:solidFill>
              </a:rPr>
              <a:t>suite_els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73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三岔口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4"/>
            <a:ext cx="1659467" cy="3132611"/>
          </a:xfrm>
        </p:spPr>
        <p:txBody>
          <a:bodyPr anchor="b"/>
          <a:lstStyle/>
          <a:p>
            <a:r>
              <a:rPr lang="zh-CN" altLang="en-US" dirty="0"/>
              <a:t>想</a:t>
            </a:r>
            <a:r>
              <a:rPr lang="zh-CN" altLang="en-US" dirty="0" smtClean="0"/>
              <a:t>去坝上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，赤城或怀来？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8" b="2588"/>
          <a:stretch/>
        </p:blipFill>
        <p:spPr/>
      </p:pic>
    </p:spTree>
    <p:extLst>
      <p:ext uri="{BB962C8B-B14F-4D97-AF65-F5344CB8AC3E}">
        <p14:creationId xmlns:p14="http://schemas.microsoft.com/office/powerpoint/2010/main" val="327226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双路</a:t>
            </a:r>
            <a:r>
              <a:rPr lang="zh-CN" altLang="en-US" dirty="0"/>
              <a:t>分支示例</a:t>
            </a:r>
            <a:r>
              <a:rPr lang="zh-CN" altLang="en-US" dirty="0" smtClean="0"/>
              <a:t>：整数</a:t>
            </a:r>
            <a:r>
              <a:rPr lang="zh-CN" altLang="en-US" dirty="0"/>
              <a:t>变换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编写脚本，接受用户输入的整数。如果为偶数，将其除以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r>
              <a:rPr lang="zh-CN" altLang="en-US" dirty="0"/>
              <a:t>如果为奇数，将其乘 </a:t>
            </a:r>
            <a:r>
              <a:rPr lang="en-US" altLang="zh-CN" dirty="0"/>
              <a:t>3 </a:t>
            </a:r>
            <a:r>
              <a:rPr lang="zh-CN" altLang="en-US" dirty="0"/>
              <a:t>加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7439"/>
            <a:ext cx="8877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an integer: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an integer: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value % 2 == 0: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//=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value * 3 + 1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print(value)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1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条件表达式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条件表达式：双路分支单行格式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expression_1  if  condition  else  expression_2</a:t>
            </a:r>
          </a:p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首先计算表达式 </a:t>
            </a:r>
            <a:r>
              <a:rPr lang="en-US" altLang="zh-CN" dirty="0">
                <a:solidFill>
                  <a:srgbClr val="FFC000"/>
                </a:solidFill>
              </a:rPr>
              <a:t>condition</a:t>
            </a:r>
            <a:r>
              <a:rPr lang="en-US" altLang="zh-CN" dirty="0"/>
              <a:t> </a:t>
            </a:r>
            <a:r>
              <a:rPr lang="zh-CN" altLang="en-US" dirty="0"/>
              <a:t>的值；若其为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，计算表达式 </a:t>
            </a:r>
            <a:r>
              <a:rPr lang="en-US" altLang="zh-CN" dirty="0">
                <a:solidFill>
                  <a:srgbClr val="FFC000"/>
                </a:solidFill>
              </a:rPr>
              <a:t>expression_1</a:t>
            </a:r>
            <a:r>
              <a:rPr lang="en-US" altLang="zh-CN" dirty="0"/>
              <a:t> </a:t>
            </a:r>
            <a:r>
              <a:rPr lang="zh-CN" altLang="en-US" dirty="0"/>
              <a:t>的值并返回，否则计算表达式 </a:t>
            </a:r>
            <a:r>
              <a:rPr lang="en-US" altLang="zh-CN" dirty="0">
                <a:solidFill>
                  <a:srgbClr val="FFC000"/>
                </a:solidFill>
              </a:rPr>
              <a:t>expression_2</a:t>
            </a:r>
            <a:r>
              <a:rPr lang="en-US" altLang="zh-CN" dirty="0"/>
              <a:t> </a:t>
            </a:r>
            <a:r>
              <a:rPr lang="zh-CN" altLang="en-US" dirty="0"/>
              <a:t>的值并返回</a:t>
            </a:r>
          </a:p>
          <a:p>
            <a:pPr lvl="1"/>
            <a:r>
              <a:rPr lang="zh-CN" altLang="en-US" dirty="0"/>
              <a:t>表达式 </a:t>
            </a:r>
            <a:r>
              <a:rPr lang="en-US" altLang="zh-CN" dirty="0">
                <a:solidFill>
                  <a:srgbClr val="FFC000"/>
                </a:solidFill>
              </a:rPr>
              <a:t>expression_1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expression_2</a:t>
            </a:r>
            <a:r>
              <a:rPr lang="en-US" altLang="zh-CN" dirty="0"/>
              <a:t> </a:t>
            </a:r>
            <a:r>
              <a:rPr lang="zh-CN" altLang="en-US" dirty="0"/>
              <a:t>一般为数值型或字符串型，表达式 </a:t>
            </a:r>
            <a:r>
              <a:rPr lang="en-US" altLang="zh-CN" dirty="0">
                <a:solidFill>
                  <a:srgbClr val="FFC000"/>
                </a:solidFill>
              </a:rPr>
              <a:t>condition</a:t>
            </a:r>
            <a:r>
              <a:rPr lang="en-US" altLang="zh-CN" dirty="0"/>
              <a:t> </a:t>
            </a:r>
            <a:r>
              <a:rPr lang="zh-CN" altLang="en-US" dirty="0"/>
              <a:t>一般容易计算</a:t>
            </a:r>
          </a:p>
          <a:p>
            <a:pPr lvl="1"/>
            <a:r>
              <a:rPr lang="zh-CN" altLang="en-US" dirty="0"/>
              <a:t>此结构更适于对数据对象的特殊值进行特殊处理</a:t>
            </a:r>
          </a:p>
        </p:txBody>
      </p:sp>
    </p:spTree>
    <p:extLst>
      <p:ext uri="{BB962C8B-B14F-4D97-AF65-F5344CB8AC3E}">
        <p14:creationId xmlns:p14="http://schemas.microsoft.com/office/powerpoint/2010/main" val="3534334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双路分支单行格式示例：智商测试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智商</a:t>
            </a:r>
            <a:r>
              <a:rPr lang="zh-CN" altLang="en-US" dirty="0" smtClean="0"/>
              <a:t>测试。阅读下述代码，说明代码逻辑。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24139"/>
            <a:ext cx="88773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baseiq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105</a:t>
            </a:r>
          </a:p>
          <a:p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magicnum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42</a:t>
            </a:r>
          </a:p>
          <a:p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ishere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fallinginlove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endParaRPr lang="en-US" altLang="zh-CN" sz="16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youriq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baseiq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magicnum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ishere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else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baseiq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16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fallinginlove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("Your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IQ is %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youriq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print("Normally your IQ is %d."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youriq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youriq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-= 20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print("But now you are falling in love, so your IQ is %d." %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youriq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55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双路分支单行格式示例：整数</a:t>
            </a:r>
            <a:r>
              <a:rPr lang="zh-CN" altLang="en-US" dirty="0"/>
              <a:t>变换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编写脚本，接受用户输入的</a:t>
            </a:r>
            <a:r>
              <a:rPr lang="zh-CN" altLang="en-US" dirty="0" smtClean="0"/>
              <a:t>整数</a:t>
            </a:r>
            <a:r>
              <a:rPr lang="zh-CN" altLang="en-US" dirty="0"/>
              <a:t>。</a:t>
            </a:r>
            <a:r>
              <a:rPr lang="zh-CN" altLang="en-US" dirty="0" smtClean="0"/>
              <a:t>如果</a:t>
            </a:r>
            <a:r>
              <a:rPr lang="zh-CN" altLang="en-US" dirty="0"/>
              <a:t>为偶数，将其除以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r>
              <a:rPr lang="zh-CN" altLang="en-US" dirty="0"/>
              <a:t>如果为奇数，将其乘 </a:t>
            </a:r>
            <a:r>
              <a:rPr lang="en-US" altLang="zh-CN" dirty="0"/>
              <a:t>3 </a:t>
            </a:r>
            <a:r>
              <a:rPr lang="zh-CN" altLang="en-US" dirty="0"/>
              <a:t>加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7439"/>
            <a:ext cx="887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an integer: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an integer: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value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为偶数时，余数为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0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，真值测试结果为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False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，奇数时结果为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True</a:t>
            </a: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= value * 3 + 1 if value % 2 else value // 2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print(value)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4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</a:t>
            </a:r>
            <a:r>
              <a:rPr lang="zh-CN" altLang="en-US" dirty="0"/>
              <a:t>　</a:t>
            </a:r>
            <a:r>
              <a:rPr lang="zh-CN" altLang="en-US" dirty="0" smtClean="0"/>
              <a:t>多路分支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fr-FR" dirty="0"/>
              <a:t>多路分支格式</a:t>
            </a:r>
          </a:p>
          <a:p>
            <a:pPr lvl="1"/>
            <a:r>
              <a:rPr lang="fr-FR" altLang="zh-CN" dirty="0">
                <a:solidFill>
                  <a:srgbClr val="FFC000"/>
                </a:solidFill>
              </a:rPr>
              <a:t>if  condition_1:</a:t>
            </a:r>
            <a:br>
              <a:rPr lang="fr-FR" altLang="zh-CN" dirty="0">
                <a:solidFill>
                  <a:srgbClr val="FFC000"/>
                </a:solidFill>
              </a:rPr>
            </a:br>
            <a:r>
              <a:rPr lang="fr-FR" altLang="zh-CN" dirty="0">
                <a:solidFill>
                  <a:srgbClr val="FFC000"/>
                </a:solidFill>
              </a:rPr>
              <a:t>    suite_1</a:t>
            </a:r>
            <a:br>
              <a:rPr lang="fr-FR" altLang="zh-CN" dirty="0">
                <a:solidFill>
                  <a:srgbClr val="FFC000"/>
                </a:solidFill>
              </a:rPr>
            </a:br>
            <a:r>
              <a:rPr lang="fr-FR" altLang="zh-CN" dirty="0">
                <a:solidFill>
                  <a:srgbClr val="FFC000"/>
                </a:solidFill>
              </a:rPr>
              <a:t>elif  condition_2:</a:t>
            </a:r>
            <a:br>
              <a:rPr lang="fr-FR" altLang="zh-CN" dirty="0">
                <a:solidFill>
                  <a:srgbClr val="FFC000"/>
                </a:solidFill>
              </a:rPr>
            </a:br>
            <a:r>
              <a:rPr lang="fr-FR" altLang="zh-CN" dirty="0">
                <a:solidFill>
                  <a:srgbClr val="FFC000"/>
                </a:solidFill>
              </a:rPr>
              <a:t>    suite_2</a:t>
            </a:r>
            <a:br>
              <a:rPr lang="fr-FR" altLang="zh-CN" dirty="0">
                <a:solidFill>
                  <a:srgbClr val="FFC000"/>
                </a:solidFill>
              </a:rPr>
            </a:br>
            <a:r>
              <a:rPr lang="fr-FR" altLang="zh-CN" dirty="0">
                <a:solidFill>
                  <a:srgbClr val="FFC000"/>
                </a:solidFill>
              </a:rPr>
              <a:t>...</a:t>
            </a:r>
            <a:br>
              <a:rPr lang="fr-FR" altLang="zh-CN" dirty="0">
                <a:solidFill>
                  <a:srgbClr val="FFC000"/>
                </a:solidFill>
              </a:rPr>
            </a:br>
            <a:r>
              <a:rPr lang="fr-FR" altLang="zh-CN" dirty="0">
                <a:solidFill>
                  <a:srgbClr val="FFC000"/>
                </a:solidFill>
              </a:rPr>
              <a:t>else:</a:t>
            </a:r>
            <a:br>
              <a:rPr lang="fr-FR" altLang="zh-CN" dirty="0">
                <a:solidFill>
                  <a:srgbClr val="FFC000"/>
                </a:solidFill>
              </a:rPr>
            </a:br>
            <a:r>
              <a:rPr lang="fr-FR" altLang="zh-CN" dirty="0">
                <a:solidFill>
                  <a:srgbClr val="FFC000"/>
                </a:solidFill>
              </a:rPr>
              <a:t>    suite_els</a:t>
            </a:r>
          </a:p>
        </p:txBody>
      </p:sp>
    </p:spTree>
    <p:extLst>
      <p:ext uri="{BB962C8B-B14F-4D97-AF65-F5344CB8AC3E}">
        <p14:creationId xmlns:p14="http://schemas.microsoft.com/office/powerpoint/2010/main" val="491452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2.1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布尔数据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2.2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分支结构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2.3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循环结构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2.4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异常处理</a:t>
            </a:r>
            <a:endParaRPr lang="zh-CN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r>
              <a:rPr lang="zh-CN" altLang="en-US" dirty="0"/>
              <a:t>　</a:t>
            </a:r>
            <a:r>
              <a:rPr lang="zh-CN" altLang="en-US" dirty="0" smtClean="0"/>
              <a:t>程序流程控制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</a:t>
            </a:r>
            <a:r>
              <a:rPr lang="zh-CN" altLang="en-US" dirty="0"/>
              <a:t>　</a:t>
            </a:r>
            <a:r>
              <a:rPr lang="zh-CN" altLang="en-US" dirty="0" smtClean="0"/>
              <a:t>多路分支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多路分支结构中，</a:t>
            </a:r>
            <a:r>
              <a:rPr lang="en-US" altLang="zh-CN" dirty="0" err="1">
                <a:solidFill>
                  <a:srgbClr val="FFC000"/>
                </a:solidFill>
              </a:rPr>
              <a:t>elif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子句可以有任意多条，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/>
              <a:t>子句可选</a:t>
            </a:r>
          </a:p>
          <a:p>
            <a:pPr lvl="1"/>
            <a:r>
              <a:rPr lang="zh-CN" altLang="en-US" dirty="0"/>
              <a:t>首先计算表达式 </a:t>
            </a:r>
            <a:r>
              <a:rPr lang="en-US" altLang="zh-CN" dirty="0">
                <a:solidFill>
                  <a:srgbClr val="FFC000"/>
                </a:solidFill>
              </a:rPr>
              <a:t>condition_1</a:t>
            </a:r>
            <a:r>
              <a:rPr lang="en-US" altLang="zh-CN" dirty="0"/>
              <a:t> </a:t>
            </a:r>
            <a:r>
              <a:rPr lang="zh-CN" altLang="en-US" dirty="0"/>
              <a:t>的值；若结果为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，执行语句块 </a:t>
            </a:r>
            <a:r>
              <a:rPr lang="en-US" altLang="zh-CN" dirty="0">
                <a:solidFill>
                  <a:srgbClr val="FFC000"/>
                </a:solidFill>
              </a:rPr>
              <a:t>suite_1</a:t>
            </a:r>
          </a:p>
          <a:p>
            <a:pPr lvl="1"/>
            <a:r>
              <a:rPr lang="zh-CN" altLang="en-US" dirty="0"/>
              <a:t>否则计算表达式 </a:t>
            </a:r>
            <a:r>
              <a:rPr lang="en-US" altLang="zh-CN" dirty="0">
                <a:solidFill>
                  <a:srgbClr val="FFC000"/>
                </a:solidFill>
              </a:rPr>
              <a:t>condition_2</a:t>
            </a:r>
            <a:r>
              <a:rPr lang="en-US" altLang="zh-CN" dirty="0"/>
              <a:t> </a:t>
            </a:r>
            <a:r>
              <a:rPr lang="zh-CN" altLang="en-US" dirty="0"/>
              <a:t>的值；若结果为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，执行语句块 </a:t>
            </a:r>
            <a:r>
              <a:rPr lang="en-US" altLang="zh-CN" dirty="0">
                <a:solidFill>
                  <a:srgbClr val="FFC000"/>
                </a:solidFill>
              </a:rPr>
              <a:t>suite_2</a:t>
            </a:r>
          </a:p>
          <a:p>
            <a:pPr lvl="1"/>
            <a:r>
              <a:rPr lang="zh-CN" altLang="en-US" dirty="0"/>
              <a:t>否则继续按照语句的书写顺序向后判断</a:t>
            </a:r>
          </a:p>
          <a:p>
            <a:pPr lvl="1"/>
            <a:r>
              <a:rPr lang="zh-CN" altLang="en-US" dirty="0"/>
              <a:t>若所有条件均不满足，在存在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/>
              <a:t>子句时，执行其对应语句块 </a:t>
            </a:r>
            <a:r>
              <a:rPr lang="en-US" altLang="zh-CN" dirty="0" err="1">
                <a:solidFill>
                  <a:srgbClr val="FFC000"/>
                </a:solidFill>
              </a:rPr>
              <a:t>suite_els</a:t>
            </a:r>
            <a:r>
              <a:rPr lang="zh-CN" altLang="en-US" dirty="0"/>
              <a:t>，没有则什么都不执行</a:t>
            </a:r>
          </a:p>
        </p:txBody>
      </p:sp>
    </p:spTree>
    <p:extLst>
      <p:ext uri="{BB962C8B-B14F-4D97-AF65-F5344CB8AC3E}">
        <p14:creationId xmlns:p14="http://schemas.microsoft.com/office/powerpoint/2010/main" val="2329501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西直门立交桥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4"/>
            <a:ext cx="1659467" cy="3132611"/>
          </a:xfrm>
        </p:spPr>
        <p:txBody>
          <a:bodyPr anchor="b"/>
          <a:lstStyle/>
          <a:p>
            <a:r>
              <a:rPr lang="zh-CN" altLang="en-US" dirty="0" smtClean="0"/>
              <a:t>多路分支多重嵌套时，路线复杂，控制流程有时会像苍蝇一样走位飘忽，难以把握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4" b="8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2145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西直门立交桥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4"/>
            <a:ext cx="1659467" cy="3132611"/>
          </a:xfrm>
        </p:spPr>
        <p:txBody>
          <a:bodyPr anchor="b"/>
          <a:lstStyle/>
          <a:p>
            <a:r>
              <a:rPr lang="zh-CN" altLang="en-US" dirty="0" smtClean="0"/>
              <a:t>不信？翠花，上指示牌！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r="31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12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多路分支示例：空气质量指数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编写</a:t>
            </a:r>
            <a:r>
              <a:rPr lang="zh-CN" altLang="en-US" dirty="0" smtClean="0"/>
              <a:t>脚本程序，接受用户输入的空气</a:t>
            </a:r>
            <a:r>
              <a:rPr lang="zh-CN" altLang="en-US" dirty="0"/>
              <a:t>质量指数（</a:t>
            </a:r>
            <a:r>
              <a:rPr lang="en-US" altLang="zh-CN" dirty="0"/>
              <a:t>AQI</a:t>
            </a:r>
            <a:r>
              <a:rPr lang="zh-CN" altLang="en-US" dirty="0"/>
              <a:t>）数据，</a:t>
            </a:r>
            <a:r>
              <a:rPr lang="zh-CN" altLang="en-US" dirty="0" smtClean="0"/>
              <a:t>输出对应的提示</a:t>
            </a:r>
            <a:r>
              <a:rPr lang="zh-CN" altLang="en-US" dirty="0"/>
              <a:t>信息</a:t>
            </a:r>
            <a:r>
              <a:rPr lang="zh-CN" altLang="en-US" dirty="0" smtClean="0"/>
              <a:t>。具体提示信息为：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）当数据</a:t>
            </a:r>
            <a:r>
              <a:rPr lang="zh-CN" altLang="en-US" dirty="0"/>
              <a:t>大于 </a:t>
            </a:r>
            <a:r>
              <a:rPr lang="en-US" altLang="zh-CN" dirty="0"/>
              <a:t>0 </a:t>
            </a:r>
            <a:r>
              <a:rPr lang="zh-CN" altLang="en-US" dirty="0" smtClean="0"/>
              <a:t>但不</a:t>
            </a:r>
            <a:r>
              <a:rPr lang="zh-CN" altLang="en-US" dirty="0"/>
              <a:t>大于 </a:t>
            </a:r>
            <a:r>
              <a:rPr lang="en-US" altLang="zh-CN" dirty="0"/>
              <a:t>50 </a:t>
            </a:r>
            <a:r>
              <a:rPr lang="zh-CN" altLang="en-US" dirty="0"/>
              <a:t>时输出“空气质量优，宜户外活动”；（</a:t>
            </a:r>
            <a:r>
              <a:rPr lang="en-US" altLang="zh-CN" dirty="0"/>
              <a:t>2</a:t>
            </a:r>
            <a:r>
              <a:rPr lang="zh-CN" altLang="en-US" dirty="0" smtClean="0"/>
              <a:t>）当数据</a:t>
            </a:r>
            <a:r>
              <a:rPr lang="zh-CN" altLang="en-US" dirty="0"/>
              <a:t>大于 </a:t>
            </a:r>
            <a:r>
              <a:rPr lang="en-US" altLang="zh-CN" dirty="0"/>
              <a:t>50 </a:t>
            </a:r>
            <a:r>
              <a:rPr lang="zh-CN" altLang="en-US" dirty="0" smtClean="0"/>
              <a:t>但不</a:t>
            </a:r>
            <a:r>
              <a:rPr lang="zh-CN" altLang="en-US" dirty="0"/>
              <a:t>大于 </a:t>
            </a:r>
            <a:r>
              <a:rPr lang="en-US" altLang="zh-CN" dirty="0"/>
              <a:t>100 </a:t>
            </a:r>
            <a:r>
              <a:rPr lang="zh-CN" altLang="en-US" dirty="0"/>
              <a:t>时输出“空气质量良，宜户外活动”；（</a:t>
            </a:r>
            <a:r>
              <a:rPr lang="en-US" altLang="zh-CN" dirty="0"/>
              <a:t>3</a:t>
            </a:r>
            <a:r>
              <a:rPr lang="zh-CN" altLang="en-US" dirty="0" smtClean="0"/>
              <a:t>）当数据</a:t>
            </a:r>
            <a:r>
              <a:rPr lang="zh-CN" altLang="en-US" dirty="0"/>
              <a:t>大于 </a:t>
            </a:r>
            <a:r>
              <a:rPr lang="en-US" altLang="zh-CN" dirty="0"/>
              <a:t>100 </a:t>
            </a:r>
            <a:r>
              <a:rPr lang="zh-CN" altLang="en-US" dirty="0"/>
              <a:t>时输出“空气污染，宜减少户外活动”；（</a:t>
            </a:r>
            <a:r>
              <a:rPr lang="en-US" altLang="zh-CN" dirty="0"/>
              <a:t>4</a:t>
            </a:r>
            <a:r>
              <a:rPr lang="zh-CN" altLang="en-US" dirty="0" smtClean="0"/>
              <a:t>）当数据</a:t>
            </a:r>
            <a:r>
              <a:rPr lang="zh-CN" altLang="en-US" dirty="0"/>
              <a:t>小于等于 </a:t>
            </a:r>
            <a:r>
              <a:rPr lang="en-US" altLang="zh-CN" dirty="0"/>
              <a:t>0 </a:t>
            </a:r>
            <a:r>
              <a:rPr lang="zh-CN" altLang="en-US" dirty="0"/>
              <a:t>时输出</a:t>
            </a:r>
            <a:r>
              <a:rPr lang="zh-CN" altLang="en-US" dirty="0" smtClean="0"/>
              <a:t>“我读书少，你别</a:t>
            </a:r>
            <a:r>
              <a:rPr lang="zh-CN" altLang="en-US" dirty="0"/>
              <a:t>骗</a:t>
            </a:r>
            <a:r>
              <a:rPr lang="zh-CN" altLang="en-US" dirty="0" smtClean="0"/>
              <a:t>我</a:t>
            </a:r>
            <a:r>
              <a:rPr lang="en-US" altLang="zh-CN" dirty="0" smtClean="0"/>
              <a:t>……”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498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多路分支示例：空气质量指数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aqi.py</a:t>
            </a:r>
            <a:endParaRPr lang="en-US" altLang="zh-CN" sz="2000" b="0" dirty="0">
              <a:solidFill>
                <a:srgbClr val="FFC000"/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-*- coding: UTF-8 -*-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Python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3.0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之前的版本需要第二行注释，否则可能无法正确处理汉字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aqi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空气质量指数：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aqi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100: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空气污染，宜减少户外活动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100 &gt;=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aqi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50: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空气质量良，宜户外活动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50 &gt;=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aqi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空气质量优，宜户外活动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 &gt;=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aqi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我读书少，你别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骗我</a:t>
            </a:r>
            <a:r>
              <a:rPr lang="en-US" altLang="zh-CN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……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3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输入函数示例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aqi.py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空气质量指数：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空气污染，宜减少户外活动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aqi.py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空气质量指数：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62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空气质量良，宜户外活动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aqi.py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空气质量指数：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空气质量优，宜户外活动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aqi.py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空气质量指数：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我读书少</a:t>
            </a:r>
            <a:r>
              <a:rPr lang="zh-CN" altLang="en-US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，你别</a:t>
            </a:r>
            <a:r>
              <a:rPr lang="zh-CN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骗我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77964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70135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布尔数据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分支结构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zh-CN" altLang="en-US" dirty="0">
                <a:solidFill>
                  <a:srgbClr val="FFFF00"/>
                </a:solidFill>
              </a:rPr>
              <a:t>　循环结构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异常处理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第二章　程序流程控制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/>
              <a:t>　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2.3.1</a:t>
            </a:r>
            <a:r>
              <a:rPr lang="zh-CN" altLang="en-US" dirty="0"/>
              <a:t>　</a:t>
            </a:r>
            <a:r>
              <a:rPr lang="zh-CN" altLang="en-US" dirty="0" smtClean="0"/>
              <a:t>循环基本概念</a:t>
            </a:r>
            <a:endParaRPr lang="zh-CN" altLang="en-US" dirty="0"/>
          </a:p>
          <a:p>
            <a:r>
              <a:rPr lang="en-US" altLang="zh-CN" dirty="0"/>
              <a:t>2.3.2</a:t>
            </a:r>
            <a:r>
              <a:rPr lang="zh-CN" altLang="en-US" dirty="0"/>
              <a:t>　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循环</a:t>
            </a:r>
            <a:endParaRPr lang="zh-CN" altLang="en-US" dirty="0"/>
          </a:p>
          <a:p>
            <a:r>
              <a:rPr lang="en-US" altLang="zh-CN" dirty="0"/>
              <a:t>2.3.3</a:t>
            </a:r>
            <a:r>
              <a:rPr lang="zh-CN" altLang="en-US" dirty="0"/>
              <a:t>　</a:t>
            </a:r>
            <a:r>
              <a:rPr lang="en-US" altLang="zh-CN" dirty="0" smtClean="0"/>
              <a:t>while </a:t>
            </a:r>
            <a:r>
              <a:rPr lang="zh-CN" altLang="en-US" dirty="0" smtClean="0"/>
              <a:t>循环</a:t>
            </a:r>
            <a:endParaRPr lang="zh-CN" altLang="en-US" dirty="0"/>
          </a:p>
          <a:p>
            <a:r>
              <a:rPr lang="en-US" altLang="zh-CN" dirty="0"/>
              <a:t>2.3.4</a:t>
            </a:r>
            <a:r>
              <a:rPr lang="zh-CN" altLang="en-US" dirty="0"/>
              <a:t>　循环扩展</a:t>
            </a:r>
          </a:p>
          <a:p>
            <a:r>
              <a:rPr lang="en-US" altLang="zh-CN" dirty="0" smtClean="0"/>
              <a:t>2.3.5</a:t>
            </a:r>
            <a:r>
              <a:rPr lang="zh-CN" altLang="en-US" dirty="0"/>
              <a:t>　</a:t>
            </a:r>
            <a:r>
              <a:rPr lang="zh-CN" altLang="en-US" dirty="0" smtClean="0"/>
              <a:t>循环</a:t>
            </a:r>
            <a:r>
              <a:rPr lang="zh-CN" altLang="en-US" dirty="0"/>
              <a:t>嵌套</a:t>
            </a:r>
          </a:p>
          <a:p>
            <a:r>
              <a:rPr lang="en-US" altLang="zh-CN" dirty="0" smtClean="0"/>
              <a:t>2.3.6</a:t>
            </a:r>
            <a:r>
              <a:rPr lang="zh-CN" altLang="en-US" dirty="0"/>
              <a:t>　早熟循环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</a:t>
            </a:r>
            <a:r>
              <a:rPr lang="zh-CN" altLang="en-US" dirty="0"/>
              <a:t>　</a:t>
            </a:r>
            <a:r>
              <a:rPr lang="zh-CN" altLang="en-US" dirty="0" smtClean="0"/>
              <a:t>循环基本概念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循环（</a:t>
            </a:r>
            <a:r>
              <a:rPr lang="en-US" altLang="zh-CN" dirty="0"/>
              <a:t>loop</a:t>
            </a:r>
            <a:r>
              <a:rPr lang="zh-CN" altLang="en-US" dirty="0" smtClean="0"/>
              <a:t>）：</a:t>
            </a:r>
            <a:r>
              <a:rPr lang="zh-CN" altLang="en-US" dirty="0"/>
              <a:t>重复计算模式</a:t>
            </a:r>
          </a:p>
          <a:p>
            <a:pPr lvl="1"/>
            <a:r>
              <a:rPr lang="zh-CN" altLang="en-US" dirty="0" smtClean="0"/>
              <a:t>循环定义：一种重复执行代码的细粒度控制结构</a:t>
            </a:r>
          </a:p>
          <a:p>
            <a:pPr lvl="1"/>
            <a:r>
              <a:rPr lang="zh-CN" altLang="en-US" dirty="0" smtClean="0"/>
              <a:t>循环前提：满足或不满足某种特定条件</a:t>
            </a:r>
          </a:p>
          <a:p>
            <a:pPr lvl="1"/>
            <a:r>
              <a:rPr lang="zh-CN" altLang="en-US" dirty="0" smtClean="0"/>
              <a:t>迭代（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）：循环执行一遍代码，称为一次迭代</a:t>
            </a:r>
          </a:p>
          <a:p>
            <a:r>
              <a:rPr lang="zh-CN" altLang="en-US" dirty="0" smtClean="0"/>
              <a:t>循环分类</a:t>
            </a:r>
            <a:endParaRPr lang="zh-CN" altLang="en-US" dirty="0"/>
          </a:p>
          <a:p>
            <a:pPr lvl="1"/>
            <a:r>
              <a:rPr lang="zh-CN" altLang="en-US" dirty="0"/>
              <a:t>确定性循环（</a:t>
            </a:r>
            <a:r>
              <a:rPr lang="en-US" altLang="zh-CN" dirty="0"/>
              <a:t>deterministic loop</a:t>
            </a:r>
            <a:r>
              <a:rPr lang="zh-CN" altLang="en-US" dirty="0"/>
              <a:t>）：迭代次数固定且已知</a:t>
            </a:r>
          </a:p>
          <a:p>
            <a:pPr lvl="1"/>
            <a:r>
              <a:rPr lang="zh-CN" altLang="en-US" dirty="0"/>
              <a:t>不定性循环（</a:t>
            </a:r>
            <a:r>
              <a:rPr lang="en-US" altLang="zh-CN" dirty="0"/>
              <a:t>nondeterministic loop</a:t>
            </a:r>
            <a:r>
              <a:rPr lang="zh-CN" altLang="en-US" dirty="0"/>
              <a:t>） ：迭代次数不固定</a:t>
            </a:r>
            <a:r>
              <a:rPr lang="zh-CN" altLang="en-US" dirty="0" smtClean="0"/>
              <a:t>或迭代次数未知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255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2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dir="u"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</a:t>
            </a:r>
            <a:r>
              <a:rPr lang="zh-CN" altLang="en-US" dirty="0"/>
              <a:t>　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循环：用于构造确定性循环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for </a:t>
            </a:r>
            <a:r>
              <a:rPr lang="zh-CN" altLang="en-US" dirty="0" smtClean="0"/>
              <a:t>循环格式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for  </a:t>
            </a:r>
            <a:r>
              <a:rPr lang="en-US" altLang="zh-CN" dirty="0" err="1">
                <a:solidFill>
                  <a:srgbClr val="FFC000"/>
                </a:solidFill>
              </a:rPr>
              <a:t>target_list</a:t>
            </a:r>
            <a:r>
              <a:rPr lang="en-US" altLang="zh-CN" dirty="0">
                <a:solidFill>
                  <a:srgbClr val="FFC000"/>
                </a:solidFill>
              </a:rPr>
              <a:t>  in  </a:t>
            </a:r>
            <a:r>
              <a:rPr lang="en-US" altLang="zh-CN" dirty="0" err="1">
                <a:solidFill>
                  <a:srgbClr val="FFC000"/>
                </a:solidFill>
              </a:rPr>
              <a:t>expression_list</a:t>
            </a:r>
            <a:r>
              <a:rPr lang="en-US" altLang="zh-CN" dirty="0">
                <a:solidFill>
                  <a:srgbClr val="FFC000"/>
                </a:solidFill>
              </a:rPr>
              <a:t>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suite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循环逻辑</a:t>
            </a:r>
            <a:r>
              <a:rPr lang="zh-CN" altLang="en-US" dirty="0"/>
              <a:t>说明</a:t>
            </a:r>
          </a:p>
          <a:p>
            <a:pPr lvl="1"/>
            <a:r>
              <a:rPr lang="zh-CN" altLang="en-US" dirty="0"/>
              <a:t>表达式列表 </a:t>
            </a:r>
            <a:r>
              <a:rPr lang="en-US" altLang="zh-CN" dirty="0" err="1">
                <a:solidFill>
                  <a:srgbClr val="FFC000"/>
                </a:solidFill>
              </a:rPr>
              <a:t>expression_list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计算：只在</a:t>
            </a:r>
            <a:r>
              <a:rPr lang="zh-CN" altLang="en-US" dirty="0"/>
              <a:t>循环前计算一次，其结果必须为一个可</a:t>
            </a:r>
            <a:r>
              <a:rPr lang="zh-CN" altLang="en-US" dirty="0" smtClean="0"/>
              <a:t>迭代对象</a:t>
            </a:r>
            <a:r>
              <a:rPr lang="zh-CN" altLang="en-US" dirty="0"/>
              <a:t>，称为迭代器</a:t>
            </a:r>
          </a:p>
          <a:p>
            <a:pPr lvl="1"/>
            <a:r>
              <a:rPr lang="zh-CN" altLang="en-US" dirty="0" smtClean="0"/>
              <a:t>常现于 </a:t>
            </a:r>
            <a:r>
              <a:rPr lang="en-US" altLang="zh-CN" dirty="0" err="1" smtClean="0">
                <a:solidFill>
                  <a:srgbClr val="FFC000"/>
                </a:solidFill>
              </a:rPr>
              <a:t>expression_list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的对象：字符串</a:t>
            </a:r>
            <a:r>
              <a:rPr lang="zh-CN" altLang="en-US" dirty="0"/>
              <a:t>、文件、复合数据对象或区间函数 </a:t>
            </a:r>
            <a:r>
              <a:rPr lang="en-US" altLang="zh-CN" dirty="0">
                <a:solidFill>
                  <a:srgbClr val="FFC000"/>
                </a:solidFill>
              </a:rPr>
              <a:t>range() </a:t>
            </a:r>
            <a:r>
              <a:rPr lang="zh-CN" altLang="en-US" dirty="0"/>
              <a:t>的返回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205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</a:t>
            </a:r>
            <a:r>
              <a:rPr lang="zh-CN" altLang="en-US" dirty="0" smtClean="0"/>
              <a:t>　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循环逻辑</a:t>
            </a:r>
            <a:r>
              <a:rPr lang="zh-CN" altLang="en-US" dirty="0"/>
              <a:t>说明</a:t>
            </a:r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：自动</a:t>
            </a:r>
            <a:r>
              <a:rPr lang="zh-CN" altLang="en-US" dirty="0"/>
              <a:t>创建该迭代器</a:t>
            </a:r>
          </a:p>
          <a:p>
            <a:pPr lvl="1"/>
            <a:r>
              <a:rPr lang="zh-CN" altLang="en-US" dirty="0" smtClean="0"/>
              <a:t>迭代器：自动</a:t>
            </a:r>
            <a:r>
              <a:rPr lang="zh-CN" altLang="en-US" dirty="0"/>
              <a:t>从 </a:t>
            </a:r>
            <a:r>
              <a:rPr lang="en-US" altLang="zh-CN" dirty="0" err="1">
                <a:solidFill>
                  <a:srgbClr val="FFC000"/>
                </a:solidFill>
              </a:rPr>
              <a:t>expression_list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的计算结果中获取一项数据</a:t>
            </a:r>
          </a:p>
          <a:p>
            <a:pPr lvl="2"/>
            <a:r>
              <a:rPr lang="zh-CN" altLang="en-US" dirty="0"/>
              <a:t>注意：此处一项数据可能包括多个数据对象</a:t>
            </a:r>
          </a:p>
          <a:p>
            <a:pPr lvl="1"/>
            <a:r>
              <a:rPr lang="zh-CN" altLang="en-US" dirty="0" smtClean="0"/>
              <a:t>迭代器：将</a:t>
            </a:r>
            <a:r>
              <a:rPr lang="zh-CN" altLang="en-US" dirty="0"/>
              <a:t>获取的数据项赋值给目标列表 </a:t>
            </a:r>
            <a:r>
              <a:rPr lang="en-US" altLang="zh-CN" dirty="0" err="1">
                <a:solidFill>
                  <a:srgbClr val="FFC000"/>
                </a:solidFill>
              </a:rPr>
              <a:t>target_list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/>
              <a:t>注意：目标列表同样可能包括多个数据对象</a:t>
            </a:r>
          </a:p>
          <a:p>
            <a:pPr lvl="1"/>
            <a:r>
              <a:rPr lang="zh-CN" altLang="en-US" dirty="0" smtClean="0"/>
              <a:t>循环体：使用 </a:t>
            </a:r>
            <a:r>
              <a:rPr lang="en-US" altLang="zh-CN" dirty="0" err="1">
                <a:solidFill>
                  <a:srgbClr val="FFC000"/>
                </a:solidFill>
              </a:rPr>
              <a:t>target_list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的数据，执行一遍循环体 </a:t>
            </a:r>
            <a:r>
              <a:rPr lang="en-US" altLang="zh-CN" dirty="0">
                <a:solidFill>
                  <a:srgbClr val="FFC000"/>
                </a:solidFill>
              </a:rPr>
              <a:t>suite</a:t>
            </a:r>
          </a:p>
          <a:p>
            <a:pPr lvl="1"/>
            <a:r>
              <a:rPr lang="zh-CN" altLang="en-US" dirty="0"/>
              <a:t>迭代</a:t>
            </a:r>
            <a:r>
              <a:rPr lang="zh-CN" altLang="en-US" dirty="0" smtClean="0"/>
              <a:t>器：重复</a:t>
            </a:r>
            <a:r>
              <a:rPr lang="zh-CN" altLang="en-US" dirty="0"/>
              <a:t>获取数据项，直到全部数据处理完毕或者出现终止迭代（</a:t>
            </a:r>
            <a:r>
              <a:rPr lang="en-US" altLang="zh-CN" dirty="0" err="1">
                <a:solidFill>
                  <a:srgbClr val="FFC000"/>
                </a:solidFill>
              </a:rPr>
              <a:t>StopIteration</a:t>
            </a:r>
            <a:r>
              <a:rPr lang="zh-CN" altLang="en-US" dirty="0"/>
              <a:t>）异常</a:t>
            </a:r>
          </a:p>
        </p:txBody>
      </p:sp>
    </p:spTree>
    <p:extLst>
      <p:ext uri="{BB962C8B-B14F-4D97-AF65-F5344CB8AC3E}">
        <p14:creationId xmlns:p14="http://schemas.microsoft.com/office/powerpoint/2010/main" val="164888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音符循环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5"/>
            <a:ext cx="1659467" cy="1142945"/>
          </a:xfrm>
        </p:spPr>
        <p:txBody>
          <a:bodyPr anchor="b"/>
          <a:lstStyle/>
          <a:p>
            <a:r>
              <a:rPr lang="zh-CN" altLang="en-US" dirty="0" smtClean="0"/>
              <a:t>音符循环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77448"/>
          <a:stretch/>
        </p:blipFill>
        <p:spPr/>
      </p:pic>
    </p:spTree>
    <p:extLst>
      <p:ext uri="{BB962C8B-B14F-4D97-AF65-F5344CB8AC3E}">
        <p14:creationId xmlns:p14="http://schemas.microsoft.com/office/powerpoint/2010/main" val="4001920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循环示例：字符串遍历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for </a:t>
            </a:r>
            <a:r>
              <a:rPr lang="zh-CN" altLang="en-US" dirty="0" smtClean="0"/>
              <a:t>循环</a:t>
            </a:r>
            <a:r>
              <a:rPr lang="zh-CN" altLang="en-US" dirty="0"/>
              <a:t>示例一：表达式列表为字符串</a:t>
            </a:r>
          </a:p>
          <a:p>
            <a:pPr lvl="1"/>
            <a:r>
              <a:rPr lang="zh-CN" altLang="en-US" dirty="0"/>
              <a:t>遍历字符串，迭代</a:t>
            </a:r>
            <a:r>
              <a:rPr lang="zh-CN" altLang="en-US" dirty="0" smtClean="0"/>
              <a:t>器将</a:t>
            </a:r>
            <a:r>
              <a:rPr lang="zh-CN" altLang="en-US" dirty="0"/>
              <a:t>原字符串中的每个字符都作为一个单独的子字符串返回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2028409"/>
            <a:ext cx="887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kumimoji="1" lang="en-US" altLang="zh-CN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comp in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"BAT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Please, %s, don't be so naïve..." %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Please, B, don't be so naïve...</a:t>
            </a:r>
          </a:p>
          <a:p>
            <a:r>
              <a:rPr kumimoji="1"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Please, A, don't be so naïve...</a:t>
            </a:r>
          </a:p>
          <a:p>
            <a:r>
              <a:rPr kumimoji="1"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Please, T, don't be so naïve...</a:t>
            </a:r>
          </a:p>
        </p:txBody>
      </p:sp>
    </p:spTree>
    <p:extLst>
      <p:ext uri="{BB962C8B-B14F-4D97-AF65-F5344CB8AC3E}">
        <p14:creationId xmlns:p14="http://schemas.microsoft.com/office/powerpoint/2010/main" val="430391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循环区间迭代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循环示例二：</a:t>
            </a:r>
            <a:r>
              <a:rPr lang="zh-CN" altLang="en-US" dirty="0"/>
              <a:t>表达式列表</a:t>
            </a:r>
            <a:r>
              <a:rPr lang="zh-CN" altLang="en-US" dirty="0" smtClean="0"/>
              <a:t>为区间（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9906"/>
            <a:ext cx="887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此处函数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range()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返回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[1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,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11)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区间，累加该区间中全部整数至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total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上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range(1, 11):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+=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print(total)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55</a:t>
            </a:r>
            <a:endParaRPr kumimoji="1"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4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插播：区间函数与</a:t>
            </a:r>
            <a:r>
              <a:rPr lang="zh-CN" altLang="en-US" dirty="0" smtClean="0"/>
              <a:t>区间类型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range()</a:t>
            </a:r>
            <a:r>
              <a:rPr lang="zh-CN" altLang="en-US" dirty="0"/>
              <a:t>：返回一个区间对象</a:t>
            </a:r>
          </a:p>
          <a:p>
            <a:pPr lvl="1"/>
            <a:r>
              <a:rPr lang="zh-CN" altLang="en-US" dirty="0" smtClean="0"/>
              <a:t>返回值：</a:t>
            </a:r>
            <a:r>
              <a:rPr lang="en-US" altLang="zh-CN" dirty="0" smtClean="0"/>
              <a:t>Python </a:t>
            </a:r>
            <a:r>
              <a:rPr lang="en-US" altLang="zh-CN" dirty="0"/>
              <a:t>3.0 </a:t>
            </a:r>
            <a:r>
              <a:rPr lang="zh-CN" altLang="en-US" dirty="0"/>
              <a:t>之后，此函数返回一个指定范围内的可迭代区间对象，而不是该区间的元素列表</a:t>
            </a:r>
          </a:p>
          <a:p>
            <a:pPr lvl="1"/>
            <a:r>
              <a:rPr lang="zh-CN" altLang="en-US" dirty="0" smtClean="0"/>
              <a:t>区间元素列表：以函数 </a:t>
            </a:r>
            <a:r>
              <a:rPr lang="en-US" altLang="zh-CN" dirty="0">
                <a:solidFill>
                  <a:srgbClr val="FFC000"/>
                </a:solidFill>
              </a:rPr>
              <a:t>range() </a:t>
            </a:r>
            <a:r>
              <a:rPr lang="zh-CN" altLang="en-US" dirty="0"/>
              <a:t>的返回值为参数调用函数 </a:t>
            </a:r>
            <a:r>
              <a:rPr lang="en-US" altLang="zh-CN" dirty="0">
                <a:solidFill>
                  <a:srgbClr val="FFC000"/>
                </a:solidFill>
              </a:rPr>
              <a:t>list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可以获得区间元素列表</a:t>
            </a:r>
            <a:endParaRPr lang="en-US" altLang="zh-CN" dirty="0"/>
          </a:p>
          <a:p>
            <a:r>
              <a:rPr lang="zh-CN" altLang="en-US" dirty="0"/>
              <a:t>区间函数示例</a:t>
            </a:r>
          </a:p>
          <a:p>
            <a:pPr lvl="1"/>
            <a:r>
              <a:rPr lang="zh-CN" altLang="en-US" dirty="0"/>
              <a:t>语句 </a:t>
            </a:r>
            <a:r>
              <a:rPr lang="en-US" altLang="zh-CN" dirty="0" smtClean="0">
                <a:solidFill>
                  <a:srgbClr val="FFC000"/>
                </a:solidFill>
              </a:rPr>
              <a:t>print(range(8))</a:t>
            </a:r>
            <a:r>
              <a:rPr lang="zh-CN" altLang="en-US" dirty="0"/>
              <a:t>：输出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range(0, 8)</a:t>
            </a:r>
          </a:p>
          <a:p>
            <a:pPr lvl="1"/>
            <a:r>
              <a:rPr lang="zh-CN" altLang="en-US" dirty="0"/>
              <a:t>语句 </a:t>
            </a:r>
            <a:r>
              <a:rPr lang="en-US" altLang="zh-CN" dirty="0" smtClean="0">
                <a:solidFill>
                  <a:srgbClr val="FFC000"/>
                </a:solidFill>
              </a:rPr>
              <a:t>print(list(range(10)))</a:t>
            </a:r>
            <a:r>
              <a:rPr lang="zh-CN" altLang="en-US" dirty="0"/>
              <a:t>：输出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91136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插播：区间函数与</a:t>
            </a:r>
            <a:r>
              <a:rPr lang="zh-CN" altLang="en-US" dirty="0" smtClean="0"/>
              <a:t>区间类型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range()</a:t>
            </a:r>
            <a:r>
              <a:rPr lang="zh-CN" altLang="en-US" dirty="0"/>
              <a:t>：返回一个区间对象</a:t>
            </a:r>
          </a:p>
          <a:p>
            <a:pPr lvl="1"/>
            <a:r>
              <a:rPr lang="zh-CN" altLang="en-US" dirty="0"/>
              <a:t>第二种格式：</a:t>
            </a:r>
            <a:r>
              <a:rPr lang="en-US" altLang="zh-CN" dirty="0" smtClean="0">
                <a:solidFill>
                  <a:srgbClr val="FFC000"/>
                </a:solidFill>
              </a:rPr>
              <a:t>range(start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stop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step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区间范围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start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stop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步长 </a:t>
            </a:r>
            <a:r>
              <a:rPr lang="en-US" altLang="zh-CN" dirty="0">
                <a:solidFill>
                  <a:srgbClr val="FFC000"/>
                </a:solidFill>
              </a:rPr>
              <a:t>step</a:t>
            </a:r>
            <a:r>
              <a:rPr lang="zh-CN" altLang="en-US" dirty="0"/>
              <a:t>，缺省为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</a:p>
          <a:p>
            <a:r>
              <a:rPr lang="zh-CN" altLang="en-US" dirty="0"/>
              <a:t>区间函数示例</a:t>
            </a:r>
          </a:p>
          <a:p>
            <a:pPr lvl="1"/>
            <a:r>
              <a:rPr lang="zh-CN" altLang="en-US" dirty="0"/>
              <a:t>区间 </a:t>
            </a:r>
            <a:r>
              <a:rPr lang="en-US" altLang="zh-CN" dirty="0" smtClean="0">
                <a:solidFill>
                  <a:srgbClr val="FFC000"/>
                </a:solidFill>
              </a:rPr>
              <a:t>range(1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1)</a:t>
            </a:r>
            <a:r>
              <a:rPr lang="zh-CN" altLang="en-US" dirty="0" smtClean="0"/>
              <a:t>：元素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zh-CN" altLang="en-US" dirty="0"/>
              <a:t>区间 </a:t>
            </a:r>
            <a:r>
              <a:rPr lang="en-US" altLang="zh-CN" dirty="0" smtClean="0">
                <a:solidFill>
                  <a:srgbClr val="FFC000"/>
                </a:solidFill>
              </a:rPr>
              <a:t>range(1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6)</a:t>
            </a:r>
            <a:r>
              <a:rPr lang="zh-CN" altLang="en-US" dirty="0" smtClean="0"/>
              <a:t>：元素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1, 2, 3, 4, 5 ]</a:t>
            </a:r>
          </a:p>
          <a:p>
            <a:pPr lvl="1"/>
            <a:r>
              <a:rPr lang="zh-CN" altLang="en-US" dirty="0"/>
              <a:t>区间 </a:t>
            </a:r>
            <a:r>
              <a:rPr lang="en-US" altLang="zh-CN" dirty="0" smtClean="0">
                <a:solidFill>
                  <a:srgbClr val="FFC000"/>
                </a:solidFill>
              </a:rPr>
              <a:t>range(1</a:t>
            </a:r>
            <a:r>
              <a:rPr lang="en-US" altLang="zh-CN" dirty="0">
                <a:solidFill>
                  <a:srgbClr val="FFC000"/>
                </a:solidFill>
              </a:rPr>
              <a:t>, 6, </a:t>
            </a:r>
            <a:r>
              <a:rPr lang="en-US" altLang="zh-CN" dirty="0" smtClean="0">
                <a:solidFill>
                  <a:srgbClr val="FFC000"/>
                </a:solidFill>
              </a:rPr>
              <a:t>2)</a:t>
            </a:r>
            <a:r>
              <a:rPr lang="zh-CN" altLang="en-US" dirty="0" smtClean="0"/>
              <a:t>：元素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1, 3, 5 ]</a:t>
            </a:r>
          </a:p>
          <a:p>
            <a:pPr lvl="1"/>
            <a:r>
              <a:rPr lang="zh-CN" altLang="en-US" dirty="0"/>
              <a:t>区间 </a:t>
            </a:r>
            <a:r>
              <a:rPr lang="en-US" altLang="zh-CN" dirty="0" smtClean="0">
                <a:solidFill>
                  <a:srgbClr val="FFC000"/>
                </a:solidFill>
              </a:rPr>
              <a:t>range(0</a:t>
            </a:r>
            <a:r>
              <a:rPr lang="en-US" altLang="zh-CN" dirty="0">
                <a:solidFill>
                  <a:srgbClr val="FFC000"/>
                </a:solidFill>
              </a:rPr>
              <a:t>, -3, -</a:t>
            </a:r>
            <a:r>
              <a:rPr lang="en-US" altLang="zh-CN" dirty="0" smtClean="0">
                <a:solidFill>
                  <a:srgbClr val="FFC000"/>
                </a:solidFill>
              </a:rPr>
              <a:t>1)</a:t>
            </a:r>
            <a:r>
              <a:rPr lang="zh-CN" altLang="en-US" dirty="0" smtClean="0"/>
              <a:t>：元素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0, -1, -2 ]</a:t>
            </a:r>
          </a:p>
        </p:txBody>
      </p:sp>
    </p:spTree>
    <p:extLst>
      <p:ext uri="{BB962C8B-B14F-4D97-AF65-F5344CB8AC3E}">
        <p14:creationId xmlns:p14="http://schemas.microsoft.com/office/powerpoint/2010/main" val="140006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2.3.3</a:t>
            </a:r>
            <a:r>
              <a:rPr lang="zh-CN" altLang="en-US" dirty="0"/>
              <a:t>　</a:t>
            </a:r>
            <a:r>
              <a:rPr lang="en-US" altLang="zh-CN" dirty="0" smtClean="0"/>
              <a:t>while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while </a:t>
            </a:r>
            <a:r>
              <a:rPr lang="zh-CN" altLang="en-US" dirty="0" smtClean="0"/>
              <a:t>循环：确定性循环与不</a:t>
            </a:r>
            <a:r>
              <a:rPr lang="zh-CN" altLang="en-US" dirty="0"/>
              <a:t>定性</a:t>
            </a:r>
            <a:r>
              <a:rPr lang="zh-CN" altLang="en-US" dirty="0" smtClean="0"/>
              <a:t>循环均可构造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while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循环格式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while  expression: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suite</a:t>
            </a:r>
          </a:p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每次迭代都需要测试 </a:t>
            </a:r>
            <a:r>
              <a:rPr lang="en-US" altLang="zh-CN" dirty="0">
                <a:solidFill>
                  <a:srgbClr val="FFC000"/>
                </a:solidFill>
              </a:rPr>
              <a:t>expression</a:t>
            </a:r>
            <a:r>
              <a:rPr lang="en-US" altLang="zh-CN" dirty="0"/>
              <a:t> </a:t>
            </a:r>
            <a:r>
              <a:rPr lang="zh-CN" altLang="en-US" dirty="0"/>
              <a:t>的值</a:t>
            </a:r>
          </a:p>
          <a:p>
            <a:pPr lvl="1"/>
            <a:r>
              <a:rPr lang="zh-CN" altLang="en-US" dirty="0"/>
              <a:t>当 </a:t>
            </a:r>
            <a:r>
              <a:rPr lang="en-US" altLang="zh-CN" dirty="0">
                <a:solidFill>
                  <a:srgbClr val="FFC000"/>
                </a:solidFill>
              </a:rPr>
              <a:t>expression</a:t>
            </a:r>
            <a:r>
              <a:rPr lang="en-US" altLang="zh-CN" dirty="0"/>
              <a:t> </a:t>
            </a:r>
            <a:r>
              <a:rPr lang="zh-CN" altLang="en-US" dirty="0"/>
              <a:t>的值为真时执行循环体 </a:t>
            </a:r>
            <a:r>
              <a:rPr lang="en-US" altLang="zh-CN" dirty="0">
                <a:solidFill>
                  <a:srgbClr val="FFC000"/>
                </a:solidFill>
              </a:rPr>
              <a:t>suite</a:t>
            </a:r>
            <a:r>
              <a:rPr lang="zh-CN" altLang="en-US" dirty="0"/>
              <a:t>，否则结束循环</a:t>
            </a:r>
          </a:p>
          <a:p>
            <a:pPr lvl="1"/>
            <a:r>
              <a:rPr lang="zh-CN" altLang="en-US" dirty="0"/>
              <a:t>当 </a:t>
            </a:r>
            <a:r>
              <a:rPr lang="en-US" altLang="zh-CN" dirty="0">
                <a:solidFill>
                  <a:srgbClr val="FFC000"/>
                </a:solidFill>
              </a:rPr>
              <a:t>expression</a:t>
            </a:r>
            <a:r>
              <a:rPr lang="en-US" altLang="zh-CN" dirty="0"/>
              <a:t> </a:t>
            </a:r>
            <a:r>
              <a:rPr lang="zh-CN" altLang="en-US" dirty="0"/>
              <a:t>的值初始即为假时，循环体一次都不会执行</a:t>
            </a:r>
          </a:p>
        </p:txBody>
      </p:sp>
    </p:spTree>
    <p:extLst>
      <p:ext uri="{BB962C8B-B14F-4D97-AF65-F5344CB8AC3E}">
        <p14:creationId xmlns:p14="http://schemas.microsoft.com/office/powerpoint/2010/main" val="2296825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082" r="-1"/>
          <a:stretch/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血液循环模式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933" y="1752654"/>
            <a:ext cx="4605867" cy="3132611"/>
          </a:xfrm>
        </p:spPr>
        <p:txBody>
          <a:bodyPr anchor="b"/>
          <a:lstStyle/>
          <a:p>
            <a:r>
              <a:rPr lang="en-US" altLang="zh-CN" dirty="0" smtClean="0"/>
              <a:t>while someone is alive: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2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循环示例：固定数目整数累加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89323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while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循环（确定性）示例</a:t>
            </a:r>
            <a:r>
              <a:rPr lang="zh-CN" altLang="en-US" dirty="0"/>
              <a:t>：累加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07207"/>
            <a:ext cx="887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total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1, 0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 10: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+=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print(total)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55</a:t>
            </a:r>
            <a:endParaRPr kumimoji="1"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4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2.1</a:t>
            </a:r>
            <a:r>
              <a:rPr lang="zh-CN" altLang="en-US" dirty="0">
                <a:solidFill>
                  <a:srgbClr val="FFFF00"/>
                </a:solidFill>
              </a:rPr>
              <a:t>　布尔数据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分支结构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循环结构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异常处理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第二章　程序流程控制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循环示例：不定数目整数累加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12183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while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循环（不定性）示例：累加用户输入的整数，在遇到 </a:t>
            </a:r>
            <a:r>
              <a:rPr lang="en-US" altLang="zh-CN" dirty="0" smtClean="0"/>
              <a:t>0 </a:t>
            </a:r>
            <a:r>
              <a:rPr lang="zh-CN" altLang="en-US" dirty="0" smtClean="0"/>
              <a:t>时结束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34740"/>
            <a:ext cx="8877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add.py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: Add all integers</a:t>
            </a:r>
          </a:p>
          <a:p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程序有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缺陷：一、无法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区分整数与实数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，输入实数时，程序结果将为实数；</a:t>
            </a:r>
            <a:endParaRPr kumimoji="1" lang="en-US" altLang="zh-CN" sz="20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二、更糟的是，输入字符串时，程序异常终止</a:t>
            </a:r>
            <a:endParaRPr kumimoji="1"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0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number: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事先不知道循环迭代多少次，只要 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value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非 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0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即重复累加</a:t>
            </a:r>
            <a:endParaRPr kumimoji="1"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total += value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value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print(total)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4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2.3.4</a:t>
            </a:r>
            <a:r>
              <a:rPr lang="zh-CN" altLang="en-US" dirty="0" smtClean="0"/>
              <a:t>　循环扩展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for </a:t>
            </a:r>
            <a:r>
              <a:rPr lang="zh-CN" altLang="en-US" dirty="0" smtClean="0"/>
              <a:t>循环</a:t>
            </a:r>
            <a:r>
              <a:rPr lang="zh-CN" altLang="en-US" dirty="0"/>
              <a:t>扩展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for  </a:t>
            </a:r>
            <a:r>
              <a:rPr lang="en-US" altLang="zh-CN" dirty="0" err="1">
                <a:solidFill>
                  <a:srgbClr val="FFC000"/>
                </a:solidFill>
              </a:rPr>
              <a:t>target_list</a:t>
            </a:r>
            <a:r>
              <a:rPr lang="en-US" altLang="zh-CN" dirty="0">
                <a:solidFill>
                  <a:srgbClr val="FFC000"/>
                </a:solidFill>
              </a:rPr>
              <a:t>  in  </a:t>
            </a:r>
            <a:r>
              <a:rPr lang="en-US" altLang="zh-CN" dirty="0" err="1">
                <a:solidFill>
                  <a:srgbClr val="FFC000"/>
                </a:solidFill>
              </a:rPr>
              <a:t>expression_list</a:t>
            </a:r>
            <a:r>
              <a:rPr lang="en-US" altLang="zh-CN" dirty="0">
                <a:solidFill>
                  <a:srgbClr val="FFC000"/>
                </a:solidFill>
              </a:rPr>
              <a:t>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suite_for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else: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suite_els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当全部数据处理完毕或者出现终止迭代异常时，执行扩展子句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语句块 </a:t>
            </a:r>
            <a:r>
              <a:rPr lang="en-US" altLang="zh-CN" dirty="0" err="1">
                <a:solidFill>
                  <a:srgbClr val="FFC000"/>
                </a:solidFill>
              </a:rPr>
              <a:t>suite_els</a:t>
            </a:r>
            <a:r>
              <a:rPr lang="zh-CN" altLang="en-US" dirty="0"/>
              <a:t>，随后结束循环</a:t>
            </a:r>
          </a:p>
          <a:p>
            <a:pPr lvl="1"/>
            <a:r>
              <a:rPr lang="zh-CN" altLang="en-US" dirty="0"/>
              <a:t>其他语义与</a:t>
            </a:r>
            <a:r>
              <a:rPr lang="zh-CN" altLang="en-US" dirty="0" smtClean="0"/>
              <a:t>普通 </a:t>
            </a:r>
            <a:r>
              <a:rPr lang="en-US" altLang="zh-CN" dirty="0" smtClean="0">
                <a:solidFill>
                  <a:srgbClr val="FFC000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</a:t>
            </a:r>
            <a:r>
              <a:rPr lang="zh-CN" altLang="en-US" dirty="0"/>
              <a:t>相同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335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2.3.4</a:t>
            </a:r>
            <a:r>
              <a:rPr lang="zh-CN" altLang="en-US" dirty="0" smtClean="0"/>
              <a:t>　循环扩展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while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</a:t>
            </a:r>
            <a:r>
              <a:rPr lang="zh-CN" altLang="en-US" dirty="0"/>
              <a:t>扩展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while  expression: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suite_whi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else: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suite_els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当 </a:t>
            </a:r>
            <a:r>
              <a:rPr lang="en-US" altLang="zh-CN" dirty="0">
                <a:solidFill>
                  <a:srgbClr val="FFC000"/>
                </a:solidFill>
              </a:rPr>
              <a:t>expression</a:t>
            </a:r>
            <a:r>
              <a:rPr lang="en-US" altLang="zh-CN" dirty="0"/>
              <a:t> </a:t>
            </a:r>
            <a:r>
              <a:rPr lang="zh-CN" altLang="en-US" dirty="0" smtClean="0"/>
              <a:t>值</a:t>
            </a:r>
            <a:r>
              <a:rPr lang="zh-CN" altLang="en-US" dirty="0"/>
              <a:t>为假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zh-CN" altLang="en-US" dirty="0" smtClean="0"/>
              <a:t>执行</a:t>
            </a:r>
            <a:r>
              <a:rPr lang="zh-CN" altLang="en-US" dirty="0"/>
              <a:t>扩展子句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语句块 </a:t>
            </a:r>
            <a:r>
              <a:rPr lang="en-US" altLang="zh-CN" dirty="0" err="1">
                <a:solidFill>
                  <a:srgbClr val="FFC000"/>
                </a:solidFill>
              </a:rPr>
              <a:t>suite_els</a:t>
            </a:r>
            <a:r>
              <a:rPr lang="zh-CN" altLang="en-US" dirty="0"/>
              <a:t>，随后结束循环</a:t>
            </a:r>
          </a:p>
          <a:p>
            <a:pPr lvl="1"/>
            <a:r>
              <a:rPr lang="zh-CN" altLang="en-US" dirty="0"/>
              <a:t>其他语义与</a:t>
            </a:r>
            <a:r>
              <a:rPr lang="zh-CN" altLang="en-US" dirty="0" smtClean="0"/>
              <a:t>普通 </a:t>
            </a:r>
            <a:r>
              <a:rPr lang="en-US" altLang="zh-CN" dirty="0" smtClean="0">
                <a:solidFill>
                  <a:srgbClr val="FFC000"/>
                </a:solidFill>
              </a:rPr>
              <a:t>while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</a:t>
            </a:r>
            <a:r>
              <a:rPr lang="zh-CN" altLang="en-US" dirty="0"/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1455669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循环扩展示例：字符串遍历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循环扩展 示例：遍历字符串后输出附加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32605"/>
            <a:ext cx="8877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kumimoji="1" lang="en-US" altLang="zh-CN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comp in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"BAT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Please, %s, don't be so naïve..." %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("Be a good one!")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-US" altLang="zh-CN" sz="2000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Please, B, don't be so naïve...</a:t>
            </a:r>
          </a:p>
          <a:p>
            <a:r>
              <a:rPr kumimoji="1"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Please, A, don't be so naïve...</a:t>
            </a:r>
          </a:p>
          <a:p>
            <a:r>
              <a:rPr kumimoji="1"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Please, T, don't be so naïve</a:t>
            </a:r>
            <a:r>
              <a:rPr kumimoji="1"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 a good one!</a:t>
            </a:r>
            <a:endParaRPr kumimoji="1"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7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2.3.5</a:t>
            </a:r>
            <a:r>
              <a:rPr lang="zh-CN" altLang="en-US" dirty="0"/>
              <a:t>　循环</a:t>
            </a:r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循环可嵌套，形成多层嵌套循环（</a:t>
            </a:r>
            <a:r>
              <a:rPr lang="en-US" altLang="zh-CN" dirty="0" smtClean="0"/>
              <a:t>nested loop</a:t>
            </a:r>
            <a:r>
              <a:rPr lang="zh-CN" altLang="en-US" dirty="0" smtClean="0"/>
              <a:t>）结构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理论上，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对循环嵌套层数无限制</a:t>
            </a:r>
            <a:endParaRPr lang="en-US" altLang="zh-CN" dirty="0" smtClean="0"/>
          </a:p>
          <a:p>
            <a:r>
              <a:rPr lang="zh-CN" altLang="en-US" dirty="0" smtClean="0"/>
              <a:t>循环嵌套示例：</a:t>
            </a:r>
            <a:r>
              <a:rPr lang="en-US" altLang="zh-CN" dirty="0" err="1" smtClean="0"/>
              <a:t>Collatz</a:t>
            </a:r>
            <a:r>
              <a:rPr lang="en-US" altLang="zh-CN" dirty="0" smtClean="0"/>
              <a:t> </a:t>
            </a:r>
            <a:r>
              <a:rPr lang="zh-CN" altLang="en-US" dirty="0"/>
              <a:t>猜想（角谷静夫猜想</a:t>
            </a:r>
            <a:r>
              <a:rPr lang="zh-CN" altLang="en-US" dirty="0" smtClean="0"/>
              <a:t>）。编写</a:t>
            </a:r>
            <a:r>
              <a:rPr lang="zh-CN" altLang="en-US" dirty="0"/>
              <a:t>脚本，对于 </a:t>
            </a:r>
            <a:r>
              <a:rPr lang="en-US" altLang="zh-CN" dirty="0"/>
              <a:t>3 </a:t>
            </a:r>
            <a:r>
              <a:rPr lang="zh-CN" altLang="en-US" dirty="0"/>
              <a:t>至 </a:t>
            </a:r>
            <a:r>
              <a:rPr lang="en-US" altLang="zh-CN" dirty="0"/>
              <a:t>15 </a:t>
            </a:r>
            <a:r>
              <a:rPr lang="zh-CN" altLang="en-US" dirty="0"/>
              <a:t>之间的所有整数，执行下述运算：（</a:t>
            </a:r>
            <a:r>
              <a:rPr lang="en-US" altLang="zh-CN" dirty="0"/>
              <a:t>1</a:t>
            </a:r>
            <a:r>
              <a:rPr lang="zh-CN" altLang="en-US" dirty="0" smtClean="0"/>
              <a:t>）若其</a:t>
            </a:r>
            <a:r>
              <a:rPr lang="zh-CN" altLang="en-US" dirty="0"/>
              <a:t>为偶数，将其除以 </a:t>
            </a:r>
            <a:r>
              <a:rPr lang="en-US" altLang="zh-CN" dirty="0"/>
              <a:t>2</a:t>
            </a:r>
            <a:r>
              <a:rPr lang="zh-CN" altLang="en-US" dirty="0" smtClean="0"/>
              <a:t>；若为</a:t>
            </a:r>
            <a:r>
              <a:rPr lang="zh-CN" altLang="en-US" dirty="0"/>
              <a:t>奇数，将其乘 </a:t>
            </a:r>
            <a:r>
              <a:rPr lang="en-US" altLang="zh-CN" dirty="0"/>
              <a:t>3 </a:t>
            </a:r>
            <a:r>
              <a:rPr lang="zh-CN" altLang="en-US" dirty="0"/>
              <a:t>加 </a:t>
            </a:r>
            <a:r>
              <a:rPr lang="en-US" altLang="zh-CN" dirty="0"/>
              <a:t>1</a:t>
            </a:r>
            <a:r>
              <a:rPr lang="zh-CN" altLang="en-US" dirty="0"/>
              <a:t>；（</a:t>
            </a:r>
            <a:r>
              <a:rPr lang="en-US" altLang="zh-CN" dirty="0"/>
              <a:t>2</a:t>
            </a:r>
            <a:r>
              <a:rPr lang="zh-CN" altLang="en-US" dirty="0"/>
              <a:t>）如果结果不为 </a:t>
            </a:r>
            <a:r>
              <a:rPr lang="en-US" altLang="zh-CN" dirty="0"/>
              <a:t>1</a:t>
            </a:r>
            <a:r>
              <a:rPr lang="zh-CN" altLang="en-US" dirty="0"/>
              <a:t>，重复上述步骤。输出计算过程产生的全部整数序列。</a:t>
            </a:r>
          </a:p>
        </p:txBody>
      </p:sp>
    </p:spTree>
    <p:extLst>
      <p:ext uri="{BB962C8B-B14F-4D97-AF65-F5344CB8AC3E}">
        <p14:creationId xmlns:p14="http://schemas.microsoft.com/office/powerpoint/2010/main" val="25171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r>
              <a:rPr lang="zh-CN" altLang="en-US" dirty="0"/>
              <a:t>嵌套示例：</a:t>
            </a:r>
            <a:r>
              <a:rPr lang="en-US" altLang="zh-CN" dirty="0" err="1"/>
              <a:t>Collatz</a:t>
            </a:r>
            <a:r>
              <a:rPr lang="en-US" altLang="zh-CN" dirty="0"/>
              <a:t> </a:t>
            </a:r>
            <a:r>
              <a:rPr lang="zh-CN" altLang="en-US" dirty="0"/>
              <a:t>猜想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Collatz.py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本例使用两层嵌套循环，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Python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语言本身没有限制循环嵌套的层数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range(3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16):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end = ':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value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value !=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= value * 3 + 1 if value % 2 else value //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print(value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end = '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2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循环嵌套示例：</a:t>
            </a:r>
            <a:r>
              <a:rPr lang="en-US" altLang="zh-CN" dirty="0" err="1" smtClean="0"/>
              <a:t>Collatz</a:t>
            </a:r>
            <a:r>
              <a:rPr lang="en-US" altLang="zh-CN" dirty="0" smtClean="0"/>
              <a:t> </a:t>
            </a:r>
            <a:r>
              <a:rPr lang="zh-CN" altLang="en-US" dirty="0" smtClean="0"/>
              <a:t>猜想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3: 10 5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4: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5: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6: 3 10 5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7: 22 11 34 17 52 26 13 40 20 10 5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8: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9: 28 14 7 22 11 34 17 52 26 13 40 20 10 5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10: 5 16 8 4 2 1</a:t>
            </a:r>
            <a:b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11: 34 17 52 26 13 40 20 10 5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12: 6 3 10 5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13: 40 20 10 5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14: 7 22 11 34 17 52 26 13 40 20 10 5 16 8 4 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15: 46 23 70 35 106 53 160 80 40 20 10 5 16 8 4 2 1</a:t>
            </a:r>
          </a:p>
        </p:txBody>
      </p:sp>
    </p:spTree>
    <p:extLst>
      <p:ext uri="{BB962C8B-B14F-4D97-AF65-F5344CB8AC3E}">
        <p14:creationId xmlns:p14="http://schemas.microsoft.com/office/powerpoint/2010/main" val="395102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2.3.6</a:t>
            </a:r>
            <a:r>
              <a:rPr lang="zh-CN" altLang="en-US" dirty="0" smtClean="0"/>
              <a:t>　</a:t>
            </a:r>
            <a:r>
              <a:rPr lang="zh-CN" altLang="en-US" dirty="0"/>
              <a:t>早熟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早熟循环（</a:t>
            </a:r>
            <a:r>
              <a:rPr lang="en-US" altLang="zh-CN" dirty="0" smtClean="0"/>
              <a:t>premature loop</a:t>
            </a:r>
            <a:r>
              <a:rPr lang="zh-CN" altLang="en-US" dirty="0" smtClean="0"/>
              <a:t>）：提前终止循环</a:t>
            </a:r>
            <a:endParaRPr lang="en-US" altLang="zh-CN" dirty="0" smtClean="0"/>
          </a:p>
          <a:p>
            <a:r>
              <a:rPr lang="zh-CN" altLang="en-US" dirty="0" smtClean="0"/>
              <a:t>循环</a:t>
            </a:r>
            <a:r>
              <a:rPr lang="zh-CN" altLang="en-US" dirty="0"/>
              <a:t>提前终止：</a:t>
            </a:r>
            <a:r>
              <a:rPr lang="en-US" altLang="zh-CN" dirty="0">
                <a:solidFill>
                  <a:srgbClr val="FFC000"/>
                </a:solidFill>
              </a:rPr>
              <a:t>break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 smtClean="0"/>
              <a:t>语义：终止</a:t>
            </a:r>
            <a:r>
              <a:rPr lang="zh-CN" altLang="en-US" dirty="0"/>
              <a:t>最内层循环，外层循环照常执行</a:t>
            </a:r>
          </a:p>
          <a:p>
            <a:pPr lvl="1"/>
            <a:r>
              <a:rPr lang="zh-CN" altLang="en-US" dirty="0" smtClean="0"/>
              <a:t>注意：如</a:t>
            </a:r>
            <a:r>
              <a:rPr lang="zh-CN" altLang="en-US" dirty="0"/>
              <a:t>因执行 </a:t>
            </a:r>
            <a:r>
              <a:rPr lang="en-US" altLang="zh-CN" dirty="0">
                <a:solidFill>
                  <a:srgbClr val="FFC000"/>
                </a:solidFill>
              </a:rPr>
              <a:t>break</a:t>
            </a:r>
            <a:r>
              <a:rPr lang="en-US" altLang="zh-CN" dirty="0"/>
              <a:t> </a:t>
            </a:r>
            <a:r>
              <a:rPr lang="zh-CN" altLang="en-US" dirty="0"/>
              <a:t>语句而终止循环，则该</a:t>
            </a:r>
            <a:r>
              <a:rPr lang="zh-CN" altLang="en-US" dirty="0" smtClean="0"/>
              <a:t>循环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/>
              <a:t>子句</a:t>
            </a:r>
            <a:r>
              <a:rPr lang="zh-CN" altLang="en-US" dirty="0" smtClean="0"/>
              <a:t>不执行</a:t>
            </a:r>
            <a:endParaRPr lang="zh-CN" altLang="en-US" dirty="0"/>
          </a:p>
          <a:p>
            <a:r>
              <a:rPr lang="zh-CN" altLang="en-US" dirty="0"/>
              <a:t>迭代提前终止：</a:t>
            </a:r>
            <a:r>
              <a:rPr lang="en-US" altLang="zh-CN" dirty="0">
                <a:solidFill>
                  <a:srgbClr val="FFC000"/>
                </a:solidFill>
              </a:rPr>
              <a:t>continue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 smtClean="0"/>
              <a:t>语义：终止</a:t>
            </a:r>
            <a:r>
              <a:rPr lang="zh-CN" altLang="en-US" dirty="0"/>
              <a:t>最内层循环的当前迭代，直接启动下一次迭代</a:t>
            </a:r>
          </a:p>
          <a:p>
            <a:pPr lvl="1"/>
            <a:r>
              <a:rPr lang="zh-CN" altLang="en-US" dirty="0" smtClean="0"/>
              <a:t>注意：是否</a:t>
            </a:r>
            <a:r>
              <a:rPr lang="zh-CN" altLang="en-US" dirty="0"/>
              <a:t>执行 </a:t>
            </a:r>
            <a:r>
              <a:rPr lang="en-US" altLang="zh-CN" dirty="0">
                <a:solidFill>
                  <a:srgbClr val="FFC000"/>
                </a:solidFill>
              </a:rPr>
              <a:t>continue</a:t>
            </a:r>
            <a:r>
              <a:rPr lang="en-US" altLang="zh-CN" dirty="0"/>
              <a:t> </a:t>
            </a:r>
            <a:r>
              <a:rPr lang="zh-CN" altLang="en-US" dirty="0"/>
              <a:t>语句并不影响该</a:t>
            </a:r>
            <a:r>
              <a:rPr lang="zh-CN" altLang="en-US" dirty="0" smtClean="0"/>
              <a:t>循环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 smtClean="0"/>
              <a:t>子句执行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075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无限循环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无限</a:t>
            </a:r>
            <a:r>
              <a:rPr lang="zh-CN" altLang="en-US" dirty="0"/>
              <a:t>循环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zh-CN" altLang="en-US" dirty="0"/>
              <a:t>无终止条件</a:t>
            </a:r>
            <a:r>
              <a:rPr lang="zh-CN" altLang="en-US" dirty="0" smtClean="0"/>
              <a:t>，理论上无限执行，除非</a:t>
            </a:r>
            <a:r>
              <a:rPr lang="en-US" altLang="zh-CN" dirty="0" smtClean="0"/>
              <a:t>——</a:t>
            </a:r>
          </a:p>
          <a:p>
            <a:pPr lvl="1"/>
            <a:r>
              <a:rPr lang="zh-CN" altLang="en-US" dirty="0" smtClean="0"/>
              <a:t>无限循环必须为早熟循环，否则无法终止</a:t>
            </a:r>
            <a:endParaRPr lang="zh-CN" altLang="en-US" dirty="0"/>
          </a:p>
          <a:p>
            <a:r>
              <a:rPr lang="zh-CN" altLang="en-US" dirty="0" smtClean="0"/>
              <a:t>无限循环格式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while  True: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  suite</a:t>
            </a:r>
          </a:p>
          <a:p>
            <a:r>
              <a:rPr lang="zh-CN" altLang="en-US" dirty="0"/>
              <a:t>无限</a:t>
            </a:r>
            <a:r>
              <a:rPr lang="zh-CN" altLang="en-US" dirty="0" smtClean="0"/>
              <a:t>循环用途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构造特殊的迭代次数未知的循环结构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06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盗梦空间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33" y="1752654"/>
            <a:ext cx="1684867" cy="3132611"/>
          </a:xfrm>
        </p:spPr>
        <p:txBody>
          <a:bodyPr/>
          <a:lstStyle/>
          <a:p>
            <a:r>
              <a:rPr lang="zh-CN" altLang="en-US" dirty="0" smtClean="0"/>
              <a:t>悖论建筑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盗梦空间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2010</a:t>
            </a:r>
            <a:br>
              <a:rPr lang="en-US" altLang="zh-CN" dirty="0" smtClean="0"/>
            </a:br>
            <a:r>
              <a:rPr lang="en-US" altLang="zh-CN" dirty="0" smtClean="0"/>
              <a:t>Paradoxical Architecture in Inception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r="5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87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/>
              <a:t>　</a:t>
            </a:r>
            <a:r>
              <a:rPr lang="zh-CN" altLang="en-US" dirty="0" smtClean="0"/>
              <a:t>布尔数据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2.1.1</a:t>
            </a:r>
            <a:r>
              <a:rPr lang="zh-CN" altLang="en-US" dirty="0"/>
              <a:t>　</a:t>
            </a:r>
            <a:r>
              <a:rPr lang="zh-CN" altLang="en-US" dirty="0" smtClean="0"/>
              <a:t>布尔类型</a:t>
            </a:r>
            <a:endParaRPr lang="zh-CN" altLang="en-US" dirty="0"/>
          </a:p>
          <a:p>
            <a:r>
              <a:rPr lang="en-US" altLang="zh-CN" dirty="0" smtClean="0"/>
              <a:t>2.1.2</a:t>
            </a:r>
            <a:r>
              <a:rPr lang="zh-CN" altLang="en-US" dirty="0"/>
              <a:t>　</a:t>
            </a:r>
            <a:r>
              <a:rPr lang="zh-CN" altLang="en-US" dirty="0" smtClean="0"/>
              <a:t>逻辑运算</a:t>
            </a:r>
            <a:endParaRPr lang="zh-CN" altLang="en-US" dirty="0"/>
          </a:p>
          <a:p>
            <a:r>
              <a:rPr lang="en-US" altLang="zh-CN" dirty="0" smtClean="0"/>
              <a:t>2.1.3</a:t>
            </a:r>
            <a:r>
              <a:rPr lang="zh-CN" altLang="en-US" dirty="0"/>
              <a:t>　</a:t>
            </a:r>
            <a:r>
              <a:rPr lang="zh-CN" altLang="en-US" dirty="0" smtClean="0"/>
              <a:t>关系运算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上升与下降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5833" y="1752654"/>
            <a:ext cx="4965700" cy="3132611"/>
          </a:xfrm>
        </p:spPr>
        <p:txBody>
          <a:bodyPr/>
          <a:lstStyle/>
          <a:p>
            <a:r>
              <a:rPr lang="zh-CN" altLang="en-US" dirty="0" smtClean="0"/>
              <a:t>埃舍尔，上升</a:t>
            </a:r>
            <a:r>
              <a:rPr lang="zh-CN" altLang="en-US" dirty="0"/>
              <a:t>与</a:t>
            </a:r>
            <a:r>
              <a:rPr lang="zh-CN" altLang="en-US" dirty="0" smtClean="0"/>
              <a:t>下降，</a:t>
            </a:r>
            <a:r>
              <a:rPr lang="en-US" altLang="zh-CN" dirty="0" smtClean="0"/>
              <a:t>1960</a:t>
            </a:r>
            <a:br>
              <a:rPr lang="en-US" altLang="zh-CN" dirty="0" smtClean="0"/>
            </a:br>
            <a:r>
              <a:rPr lang="en-US" altLang="zh-CN" dirty="0" smtClean="0"/>
              <a:t>M</a:t>
            </a:r>
            <a:r>
              <a:rPr lang="en-US" altLang="zh-CN" dirty="0"/>
              <a:t>. C. </a:t>
            </a:r>
            <a:r>
              <a:rPr lang="en-US" altLang="zh-CN" dirty="0" smtClean="0"/>
              <a:t>Escher</a:t>
            </a:r>
            <a:r>
              <a:rPr lang="en-US" altLang="zh-CN" dirty="0"/>
              <a:t>.</a:t>
            </a:r>
            <a:r>
              <a:rPr lang="en-US" altLang="zh-CN" dirty="0" smtClean="0"/>
              <a:t>  Ascending </a:t>
            </a:r>
            <a:r>
              <a:rPr lang="en-US" altLang="zh-CN" dirty="0"/>
              <a:t>and </a:t>
            </a:r>
            <a:r>
              <a:rPr lang="en-US" altLang="zh-CN" dirty="0" smtClean="0"/>
              <a:t>descending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9"/>
          <a:stretch/>
        </p:blipFill>
        <p:spPr>
          <a:xfrm>
            <a:off x="5135033" y="1752655"/>
            <a:ext cx="2618317" cy="3132611"/>
          </a:xfrm>
        </p:spPr>
      </p:pic>
    </p:spTree>
    <p:extLst>
      <p:ext uri="{BB962C8B-B14F-4D97-AF65-F5344CB8AC3E}">
        <p14:creationId xmlns:p14="http://schemas.microsoft.com/office/powerpoint/2010/main" val="3169064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早熟循环示例：字符串查找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早熟</a:t>
            </a:r>
            <a:r>
              <a:rPr lang="zh-CN" altLang="en-US" dirty="0" smtClean="0"/>
              <a:t>循环示例</a:t>
            </a:r>
            <a:r>
              <a:rPr lang="zh-CN" altLang="en-US" dirty="0"/>
              <a:t>一：字符串查找，在查找到指定字符</a:t>
            </a:r>
            <a:r>
              <a:rPr lang="zh-CN" altLang="en-US" dirty="0" smtClean="0"/>
              <a:t>时提前终止循环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34740"/>
            <a:ext cx="8877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人生苦短，君需派森</a:t>
            </a:r>
            <a:endParaRPr kumimoji="1" lang="en-US" altLang="zh-CN" sz="20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"Life is short, you need Python. – Bruce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Eckel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s: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 "u" or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 "U":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got you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!")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Nothing found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...")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got you</a:t>
            </a:r>
            <a:r>
              <a:rPr kumimoji="1"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</a:t>
            </a:r>
            <a:endParaRPr kumimoji="1"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8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早熟循环示例：不定数目正整数累加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早熟</a:t>
            </a:r>
            <a:r>
              <a:rPr lang="zh-CN" altLang="en-US" dirty="0" smtClean="0"/>
              <a:t>循环示例</a:t>
            </a:r>
            <a:r>
              <a:rPr lang="zh-CN" altLang="en-US" dirty="0"/>
              <a:t>二：正整数累加，用户输入 </a:t>
            </a:r>
            <a:r>
              <a:rPr lang="en-US" altLang="zh-CN" dirty="0"/>
              <a:t>0 </a:t>
            </a:r>
            <a:r>
              <a:rPr lang="zh-CN" altLang="en-US" dirty="0"/>
              <a:t>时退出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19906"/>
            <a:ext cx="8877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addpos.py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: Add all 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positive integers</a:t>
            </a:r>
            <a:endParaRPr kumimoji="1"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0</a:t>
            </a:r>
          </a:p>
          <a:p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循环条件永远为真，因而无限循环，在循环体内部设置哨兵以终止循环</a:t>
            </a:r>
            <a:endParaRPr kumimoji="1"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value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number: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value == 0: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			# 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为 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0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时终止循环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break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value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				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跳过所有的负数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相当于 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if value &gt; 0:  total += value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total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print(total)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9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3880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布尔数据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分支结构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循环结构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2.4</a:t>
            </a:r>
            <a:r>
              <a:rPr lang="zh-CN" altLang="en-US" dirty="0">
                <a:solidFill>
                  <a:srgbClr val="FFFF00"/>
                </a:solidFill>
              </a:rPr>
              <a:t>　异常处理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第二章　程序流程控制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/>
              <a:t>　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/>
              <a:t>2.4.1</a:t>
            </a:r>
            <a:r>
              <a:rPr lang="zh-CN" altLang="en-US" dirty="0"/>
              <a:t>　异常处理基础</a:t>
            </a:r>
          </a:p>
          <a:p>
            <a:r>
              <a:rPr lang="en-US" altLang="zh-CN" dirty="0"/>
              <a:t>2.4.2</a:t>
            </a:r>
            <a:r>
              <a:rPr lang="zh-CN" altLang="en-US" dirty="0"/>
              <a:t>　异常处理语句</a:t>
            </a:r>
          </a:p>
          <a:p>
            <a:r>
              <a:rPr lang="en-US" altLang="zh-CN" dirty="0"/>
              <a:t>2.4.3</a:t>
            </a:r>
            <a:r>
              <a:rPr lang="zh-CN" altLang="en-US" dirty="0"/>
              <a:t>　异常的捕获</a:t>
            </a:r>
          </a:p>
          <a:p>
            <a:r>
              <a:rPr lang="en-US" altLang="zh-CN" dirty="0"/>
              <a:t>2.4.4</a:t>
            </a:r>
            <a:r>
              <a:rPr lang="zh-CN" altLang="en-US" dirty="0"/>
              <a:t>　异常的引发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</a:t>
            </a:r>
            <a:r>
              <a:rPr lang="zh-CN" altLang="en-US" dirty="0" smtClean="0"/>
              <a:t>　异常处理基础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异常（</a:t>
            </a:r>
            <a:r>
              <a:rPr lang="en-US" altLang="zh-CN" dirty="0"/>
              <a:t>exception</a:t>
            </a:r>
            <a:r>
              <a:rPr lang="zh-CN" altLang="en-US" dirty="0" smtClean="0"/>
              <a:t>）定义</a:t>
            </a:r>
            <a:endParaRPr lang="zh-CN" altLang="en-US" dirty="0"/>
          </a:p>
          <a:p>
            <a:pPr lvl="1"/>
            <a:r>
              <a:rPr lang="zh-CN" altLang="en-US" dirty="0"/>
              <a:t>程序中出现的很</a:t>
            </a:r>
            <a:r>
              <a:rPr lang="zh-CN" altLang="en-US" dirty="0" smtClean="0"/>
              <a:t>少见情况</a:t>
            </a:r>
            <a:r>
              <a:rPr lang="zh-CN" altLang="en-US" dirty="0"/>
              <a:t>，是一种或各种例外</a:t>
            </a:r>
          </a:p>
          <a:p>
            <a:r>
              <a:rPr lang="zh-CN" altLang="en-US" dirty="0"/>
              <a:t>异常与错误</a:t>
            </a:r>
          </a:p>
          <a:p>
            <a:pPr lvl="1"/>
            <a:r>
              <a:rPr lang="zh-CN" altLang="en-US" dirty="0"/>
              <a:t>异常可以是错误，错误也可以是异常</a:t>
            </a:r>
          </a:p>
          <a:p>
            <a:pPr lvl="1"/>
            <a:r>
              <a:rPr lang="zh-CN" altLang="en-US" dirty="0"/>
              <a:t>异常不一定是错误，程序中可能出现的小概率事件也可以作为异常处理</a:t>
            </a:r>
          </a:p>
          <a:p>
            <a:pPr lvl="1"/>
            <a:r>
              <a:rPr lang="zh-CN" altLang="en-US" dirty="0"/>
              <a:t>错误不一定是异常，部分错误</a:t>
            </a:r>
            <a:r>
              <a:rPr lang="zh-CN" altLang="en-US" dirty="0" smtClean="0"/>
              <a:t>无法处理</a:t>
            </a:r>
            <a:r>
              <a:rPr lang="zh-CN" altLang="en-US" dirty="0"/>
              <a:t>，一旦出现此类错误，程序也无法恢复运行</a:t>
            </a:r>
          </a:p>
        </p:txBody>
      </p:sp>
    </p:spTree>
    <p:extLst>
      <p:ext uri="{BB962C8B-B14F-4D97-AF65-F5344CB8AC3E}">
        <p14:creationId xmlns:p14="http://schemas.microsoft.com/office/powerpoint/2010/main" val="192360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异常处理逻辑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存在异常处理程序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</a:t>
            </a:r>
            <a:r>
              <a:rPr lang="zh-CN" altLang="en-US" dirty="0"/>
              <a:t>中</a:t>
            </a:r>
            <a:r>
              <a:rPr lang="zh-CN" altLang="en-US" dirty="0" smtClean="0"/>
              <a:t>存在的能够</a:t>
            </a:r>
            <a:r>
              <a:rPr lang="zh-CN" altLang="en-US" dirty="0"/>
              <a:t>处理一类或各类异常的语句</a:t>
            </a:r>
            <a:r>
              <a:rPr lang="zh-CN" altLang="en-US" dirty="0" smtClean="0"/>
              <a:t>块</a:t>
            </a:r>
            <a:endParaRPr lang="zh-CN" altLang="en-US" dirty="0"/>
          </a:p>
          <a:p>
            <a:r>
              <a:rPr lang="zh-CN" altLang="en-US" dirty="0" smtClean="0"/>
              <a:t>异常能够被</a:t>
            </a:r>
            <a:r>
              <a:rPr lang="zh-CN" altLang="en-US" dirty="0"/>
              <a:t>引发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出现某种特定情况</a:t>
            </a:r>
            <a:r>
              <a:rPr lang="zh-CN" altLang="en-US" dirty="0"/>
              <a:t>时，</a:t>
            </a:r>
            <a:r>
              <a:rPr lang="en-US" altLang="zh-CN" dirty="0"/>
              <a:t>Python </a:t>
            </a:r>
            <a:r>
              <a:rPr lang="zh-CN" altLang="en-US" dirty="0"/>
              <a:t>按照约定</a:t>
            </a:r>
            <a:r>
              <a:rPr lang="zh-CN" altLang="en-US" dirty="0" smtClean="0"/>
              <a:t>引发相关异常</a:t>
            </a:r>
            <a:endParaRPr lang="zh-CN" altLang="en-US" dirty="0"/>
          </a:p>
          <a:p>
            <a:pPr lvl="1"/>
            <a:r>
              <a:rPr lang="zh-CN" altLang="en-US" dirty="0"/>
              <a:t>异常</a:t>
            </a:r>
            <a:r>
              <a:rPr lang="zh-CN" altLang="en-US" dirty="0" smtClean="0"/>
              <a:t>对象：</a:t>
            </a:r>
            <a:r>
              <a:rPr lang="en-US" altLang="zh-CN" dirty="0" smtClean="0"/>
              <a:t>Python </a:t>
            </a:r>
            <a:r>
              <a:rPr lang="zh-CN" altLang="en-US" dirty="0"/>
              <a:t>自动构造该类异常的一个对象，填充必要信息，并在引发异常时抛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r>
              <a:rPr lang="zh-CN" altLang="en-US" dirty="0" smtClean="0"/>
              <a:t>异常能够被</a:t>
            </a:r>
            <a:r>
              <a:rPr lang="zh-CN" altLang="en-US" dirty="0"/>
              <a:t>捕获</a:t>
            </a:r>
            <a:endParaRPr lang="en-US" altLang="zh-CN" dirty="0"/>
          </a:p>
          <a:p>
            <a:pPr lvl="1"/>
            <a:r>
              <a:rPr lang="zh-CN" altLang="en-US" dirty="0"/>
              <a:t>程序捕获</a:t>
            </a:r>
            <a:r>
              <a:rPr lang="zh-CN" altLang="en-US" dirty="0" smtClean="0"/>
              <a:t>该异常</a:t>
            </a:r>
            <a:r>
              <a:rPr lang="zh-CN" altLang="en-US" dirty="0"/>
              <a:t>对象，流程转向异常处理程序</a:t>
            </a:r>
            <a:r>
              <a:rPr lang="zh-CN" altLang="en-US" dirty="0" smtClean="0"/>
              <a:t>，对该异常进行针对性处理；在此过程中，使用或不使用该异常对象均可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680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</a:t>
            </a:r>
            <a:r>
              <a:rPr lang="zh-CN" altLang="en-US" dirty="0"/>
              <a:t>　异常处理语句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异常处理</a:t>
            </a:r>
            <a:r>
              <a:rPr lang="zh-CN" altLang="en-US" dirty="0" smtClean="0"/>
              <a:t>语句（格式一）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try: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suite_try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finally: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suite_fin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尝试执行语句块 </a:t>
            </a:r>
            <a:r>
              <a:rPr lang="en-US" altLang="zh-CN" dirty="0" err="1">
                <a:solidFill>
                  <a:srgbClr val="FFC000"/>
                </a:solidFill>
              </a:rPr>
              <a:t>suite_try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无论出现何种情况</a:t>
            </a:r>
            <a:r>
              <a:rPr lang="zh-CN" altLang="en-US" dirty="0"/>
              <a:t>，最后都执行 </a:t>
            </a:r>
            <a:r>
              <a:rPr lang="en-US" altLang="zh-CN" dirty="0">
                <a:solidFill>
                  <a:srgbClr val="FFC000"/>
                </a:solidFill>
              </a:rPr>
              <a:t>finally</a:t>
            </a:r>
            <a:r>
              <a:rPr lang="en-US" altLang="zh-CN" dirty="0"/>
              <a:t> </a:t>
            </a:r>
            <a:r>
              <a:rPr lang="zh-CN" altLang="en-US" dirty="0" smtClean="0"/>
              <a:t>子句语句</a:t>
            </a:r>
            <a:r>
              <a:rPr lang="zh-CN" altLang="en-US" dirty="0"/>
              <a:t>块 </a:t>
            </a:r>
            <a:r>
              <a:rPr lang="en-US" altLang="zh-CN" dirty="0" err="1">
                <a:solidFill>
                  <a:srgbClr val="FFC000"/>
                </a:solidFill>
              </a:rPr>
              <a:t>suite_fin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15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</a:t>
            </a:r>
            <a:r>
              <a:rPr lang="zh-CN" altLang="en-US" dirty="0"/>
              <a:t>　异常处理语句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语句 </a:t>
            </a:r>
            <a:r>
              <a:rPr lang="en-US" altLang="zh-CN" dirty="0">
                <a:solidFill>
                  <a:srgbClr val="FFC000"/>
                </a:solidFill>
              </a:rPr>
              <a:t>try-finally</a:t>
            </a:r>
            <a:r>
              <a:rPr lang="en-US" altLang="zh-CN" dirty="0"/>
              <a:t> </a:t>
            </a:r>
            <a:r>
              <a:rPr lang="zh-CN" altLang="en-US" dirty="0"/>
              <a:t>可能引发异常</a:t>
            </a:r>
          </a:p>
          <a:p>
            <a:pPr lvl="1"/>
            <a:r>
              <a:rPr lang="zh-CN" altLang="en-US" dirty="0"/>
              <a:t>语句 </a:t>
            </a:r>
            <a:r>
              <a:rPr lang="en-US" altLang="zh-CN" dirty="0">
                <a:solidFill>
                  <a:srgbClr val="FFC000"/>
                </a:solidFill>
              </a:rPr>
              <a:t>try-finally</a:t>
            </a:r>
            <a:r>
              <a:rPr lang="en-US" altLang="zh-CN" dirty="0"/>
              <a:t> </a:t>
            </a:r>
            <a:r>
              <a:rPr lang="zh-CN" altLang="en-US" dirty="0"/>
              <a:t>本身并不处理任何异常</a:t>
            </a:r>
          </a:p>
          <a:p>
            <a:r>
              <a:rPr lang="zh-CN" altLang="en-US" dirty="0"/>
              <a:t>语句 </a:t>
            </a:r>
            <a:r>
              <a:rPr lang="en-US" altLang="zh-CN" dirty="0">
                <a:solidFill>
                  <a:srgbClr val="FFC000"/>
                </a:solidFill>
              </a:rPr>
              <a:t>try-finally</a:t>
            </a:r>
            <a:r>
              <a:rPr lang="en-US" altLang="zh-CN" dirty="0"/>
              <a:t> </a:t>
            </a:r>
            <a:r>
              <a:rPr lang="zh-CN" altLang="en-US" dirty="0"/>
              <a:t>的主要目的</a:t>
            </a:r>
          </a:p>
          <a:p>
            <a:pPr lvl="1"/>
            <a:r>
              <a:rPr lang="zh-CN" altLang="en-US" dirty="0"/>
              <a:t>通过 </a:t>
            </a:r>
            <a:r>
              <a:rPr lang="en-US" altLang="zh-CN" dirty="0">
                <a:solidFill>
                  <a:srgbClr val="FFC000"/>
                </a:solidFill>
              </a:rPr>
              <a:t>finally</a:t>
            </a:r>
            <a:r>
              <a:rPr lang="en-US" altLang="zh-CN" dirty="0"/>
              <a:t> </a:t>
            </a:r>
            <a:r>
              <a:rPr lang="zh-CN" altLang="en-US" dirty="0" smtClean="0"/>
              <a:t>子句语句</a:t>
            </a:r>
            <a:r>
              <a:rPr lang="zh-CN" altLang="en-US" dirty="0"/>
              <a:t>块 </a:t>
            </a:r>
            <a:r>
              <a:rPr lang="en-US" altLang="zh-CN" dirty="0" err="1">
                <a:solidFill>
                  <a:srgbClr val="FFC000"/>
                </a:solidFill>
              </a:rPr>
              <a:t>suite_fin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释放此前分配的关键资源，如关闭被打开的文件</a:t>
            </a:r>
          </a:p>
          <a:p>
            <a:pPr lvl="1"/>
            <a:r>
              <a:rPr lang="zh-CN" altLang="en-US" dirty="0"/>
              <a:t>确保语句块 </a:t>
            </a:r>
            <a:r>
              <a:rPr lang="en-US" altLang="zh-CN" dirty="0" err="1">
                <a:solidFill>
                  <a:srgbClr val="FFC000"/>
                </a:solidFill>
              </a:rPr>
              <a:t>suite_try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执行过程中无论发生什么情况，已分配的关键资源都</a:t>
            </a:r>
            <a:r>
              <a:rPr lang="zh-CN" altLang="en-US" dirty="0" smtClean="0"/>
              <a:t>能正确</a:t>
            </a:r>
            <a:r>
              <a:rPr lang="zh-CN" altLang="en-US" dirty="0"/>
              <a:t>释放</a:t>
            </a:r>
          </a:p>
        </p:txBody>
      </p:sp>
    </p:spTree>
    <p:extLst>
      <p:ext uri="{BB962C8B-B14F-4D97-AF65-F5344CB8AC3E}">
        <p14:creationId xmlns:p14="http://schemas.microsoft.com/office/powerpoint/2010/main" val="207812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2.1.1</a:t>
            </a:r>
            <a:r>
              <a:rPr lang="zh-CN" altLang="en-US" dirty="0"/>
              <a:t>　</a:t>
            </a:r>
            <a:r>
              <a:rPr lang="zh-CN" altLang="en-US" dirty="0" smtClean="0"/>
              <a:t>布尔类型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布尔（</a:t>
            </a:r>
            <a:r>
              <a:rPr lang="en-US" altLang="zh-CN" dirty="0"/>
              <a:t>Boolean</a:t>
            </a:r>
            <a:r>
              <a:rPr lang="zh-CN" altLang="en-US" dirty="0"/>
              <a:t>）类型：真假二值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布尔代数：乔治</a:t>
            </a:r>
            <a:r>
              <a:rPr lang="en-US" altLang="zh-CN" dirty="0" smtClean="0"/>
              <a:t>•</a:t>
            </a:r>
            <a:r>
              <a:rPr lang="zh-CN" altLang="en-US" dirty="0" smtClean="0"/>
              <a:t>布尔（</a:t>
            </a:r>
            <a:r>
              <a:rPr lang="en-US" altLang="zh-CN" dirty="0" smtClean="0"/>
              <a:t>George Boole</a:t>
            </a:r>
            <a:r>
              <a:rPr lang="zh-CN" altLang="en-US" dirty="0" smtClean="0"/>
              <a:t>），</a:t>
            </a:r>
            <a:r>
              <a:rPr lang="zh-CN" altLang="en-US" dirty="0"/>
              <a:t>数理逻辑</a:t>
            </a:r>
            <a:r>
              <a:rPr lang="zh-CN" altLang="en-US" dirty="0" smtClean="0"/>
              <a:t>学先驱</a:t>
            </a:r>
            <a:endParaRPr lang="zh-CN" altLang="en-US" dirty="0"/>
          </a:p>
          <a:p>
            <a:pPr lvl="1"/>
            <a:r>
              <a:rPr lang="zh-CN" altLang="en-US" dirty="0"/>
              <a:t>布尔类型是整数类型的子类</a:t>
            </a:r>
          </a:p>
          <a:p>
            <a:pPr lvl="1"/>
            <a:r>
              <a:rPr lang="zh-CN" altLang="en-US" dirty="0"/>
              <a:t>不能用布尔类派生新的子类</a:t>
            </a:r>
          </a:p>
          <a:p>
            <a:pPr lvl="1"/>
            <a:r>
              <a:rPr lang="zh-CN" altLang="en-US" dirty="0"/>
              <a:t>布尔类只有两个内置对象 </a:t>
            </a:r>
            <a:r>
              <a:rPr lang="en-US" altLang="zh-CN" dirty="0">
                <a:solidFill>
                  <a:srgbClr val="FFC000"/>
                </a:solidFill>
              </a:rPr>
              <a:t>False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</a:p>
          <a:p>
            <a:r>
              <a:rPr lang="zh-CN" altLang="en-US" dirty="0"/>
              <a:t>布尔数据转换函数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bool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目的与意义：将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转换为布尔对象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</a:p>
          <a:p>
            <a:pPr lvl="1"/>
            <a:r>
              <a:rPr lang="zh-CN" altLang="en-US" dirty="0"/>
              <a:t>函数返回值：若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为假或省略，返回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</a:p>
          <a:p>
            <a:pPr lvl="1"/>
            <a:r>
              <a:rPr lang="zh-CN" altLang="en-US" dirty="0"/>
              <a:t>转换规则：标准真值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truth value testing</a:t>
            </a:r>
            <a:r>
              <a:rPr lang="zh-CN" altLang="en-US" dirty="0" smtClean="0"/>
              <a:t>）过程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53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异常处理示例：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子句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异常处理示例一：使用 </a:t>
            </a:r>
            <a:r>
              <a:rPr lang="en-US" altLang="zh-CN" dirty="0">
                <a:solidFill>
                  <a:srgbClr val="FFC000"/>
                </a:solidFill>
              </a:rPr>
              <a:t>finally</a:t>
            </a:r>
            <a:r>
              <a:rPr lang="en-US" altLang="zh-CN" dirty="0"/>
              <a:t> </a:t>
            </a:r>
            <a:r>
              <a:rPr lang="zh-CN" altLang="en-US" dirty="0"/>
              <a:t>子句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28372"/>
            <a:ext cx="8877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引发 </a:t>
            </a:r>
            <a:r>
              <a:rPr kumimoji="1"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ZeroDivisionError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异常</a:t>
            </a:r>
          </a:p>
          <a:p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且无论该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异常有没有被处理，确保输出“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Oops…”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finally: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Oops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...")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Oops...</a:t>
            </a:r>
          </a:p>
          <a:p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</a:p>
          <a:p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</a:t>
            </a:r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&gt;", line 2, in &lt;module&gt;</a:t>
            </a:r>
          </a:p>
          <a:p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ZeroDivisionError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integer division or modulo by zero</a:t>
            </a:r>
          </a:p>
        </p:txBody>
      </p:sp>
    </p:spTree>
    <p:extLst>
      <p:ext uri="{BB962C8B-B14F-4D97-AF65-F5344CB8AC3E}">
        <p14:creationId xmlns:p14="http://schemas.microsoft.com/office/powerpoint/2010/main" val="277444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2.4.3</a:t>
            </a:r>
            <a:r>
              <a:rPr lang="zh-CN" altLang="en-US" dirty="0"/>
              <a:t>　</a:t>
            </a:r>
            <a:r>
              <a:rPr lang="zh-CN" altLang="en-US" dirty="0" smtClean="0"/>
              <a:t>异常的捕获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异常的捕获：异常处理语句（格式二）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try: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suite_try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except  </a:t>
            </a:r>
            <a:r>
              <a:rPr lang="en-US" altLang="zh-CN" dirty="0" smtClean="0">
                <a:solidFill>
                  <a:srgbClr val="FFC000"/>
                </a:solidFill>
              </a:rPr>
              <a:t>exception_type_1  </a:t>
            </a:r>
            <a:r>
              <a:rPr lang="en-US" altLang="zh-CN" dirty="0">
                <a:solidFill>
                  <a:srgbClr val="FFC000"/>
                </a:solidFill>
              </a:rPr>
              <a:t>as  </a:t>
            </a:r>
            <a:r>
              <a:rPr lang="en-US" altLang="zh-CN" dirty="0" smtClean="0">
                <a:solidFill>
                  <a:srgbClr val="FFC000"/>
                </a:solidFill>
              </a:rPr>
              <a:t>exception_object_1: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suite_exc_1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...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else: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suite_els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finally: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suite_fin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5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异常处理逻辑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语句 </a:t>
            </a:r>
            <a:r>
              <a:rPr lang="en-US" altLang="zh-CN" dirty="0">
                <a:solidFill>
                  <a:srgbClr val="FFC000"/>
                </a:solidFill>
              </a:rPr>
              <a:t>try-except-finally</a:t>
            </a:r>
            <a:r>
              <a:rPr lang="en-US" altLang="zh-CN" dirty="0"/>
              <a:t> </a:t>
            </a:r>
            <a:r>
              <a:rPr lang="zh-CN" altLang="en-US" dirty="0"/>
              <a:t>可以处理异常，可能引发异常，且可能在异常处理过程中引发同样或不同的异常</a:t>
            </a:r>
          </a:p>
          <a:p>
            <a:pPr lvl="1"/>
            <a:r>
              <a:rPr lang="zh-CN" altLang="en-US" dirty="0"/>
              <a:t>尝试执行语句块 </a:t>
            </a:r>
            <a:r>
              <a:rPr lang="en-US" altLang="zh-CN" dirty="0" err="1">
                <a:solidFill>
                  <a:srgbClr val="FFC000"/>
                </a:solidFill>
              </a:rPr>
              <a:t>suite_try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语句中 </a:t>
            </a:r>
            <a:r>
              <a:rPr lang="en-US" altLang="zh-CN" dirty="0">
                <a:solidFill>
                  <a:srgbClr val="FFC000"/>
                </a:solidFill>
              </a:rPr>
              <a:t>finally</a:t>
            </a:r>
            <a:r>
              <a:rPr lang="en-US" altLang="zh-CN" dirty="0"/>
              <a:t> </a:t>
            </a:r>
            <a:r>
              <a:rPr lang="zh-CN" altLang="en-US" dirty="0"/>
              <a:t>子句可选，含义与前同</a:t>
            </a:r>
          </a:p>
          <a:p>
            <a:pPr lvl="1"/>
            <a:r>
              <a:rPr lang="zh-CN" altLang="en-US" dirty="0" smtClean="0"/>
              <a:t>无论语句</a:t>
            </a:r>
            <a:r>
              <a:rPr lang="zh-CN" altLang="en-US" dirty="0"/>
              <a:t>块 </a:t>
            </a:r>
            <a:r>
              <a:rPr lang="en-US" altLang="zh-CN" dirty="0" err="1">
                <a:solidFill>
                  <a:srgbClr val="FFC000"/>
                </a:solidFill>
              </a:rPr>
              <a:t>suite_try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出现什么</a:t>
            </a:r>
            <a:r>
              <a:rPr lang="zh-CN" altLang="en-US" dirty="0"/>
              <a:t>异常，</a:t>
            </a:r>
            <a:r>
              <a:rPr lang="zh-CN" altLang="en-US" dirty="0" smtClean="0"/>
              <a:t>也无论该</a:t>
            </a:r>
            <a:r>
              <a:rPr lang="zh-CN" altLang="en-US" dirty="0"/>
              <a:t>异常</a:t>
            </a:r>
            <a:r>
              <a:rPr lang="zh-CN" altLang="en-US" dirty="0" smtClean="0"/>
              <a:t>是否会被</a:t>
            </a:r>
            <a:r>
              <a:rPr lang="zh-CN" altLang="en-US" dirty="0"/>
              <a:t>处理</a:t>
            </a:r>
            <a:r>
              <a:rPr lang="zh-CN" altLang="en-US" dirty="0" smtClean="0"/>
              <a:t>，都必须执行 </a:t>
            </a:r>
            <a:r>
              <a:rPr lang="en-US" altLang="zh-CN" dirty="0">
                <a:solidFill>
                  <a:srgbClr val="FFC000"/>
                </a:solidFill>
              </a:rPr>
              <a:t>finally</a:t>
            </a:r>
            <a:r>
              <a:rPr lang="en-US" altLang="zh-CN" dirty="0"/>
              <a:t> </a:t>
            </a:r>
            <a:r>
              <a:rPr lang="zh-CN" altLang="en-US" dirty="0"/>
              <a:t>子句的语句块 </a:t>
            </a:r>
            <a:r>
              <a:rPr lang="en-US" altLang="zh-CN" dirty="0" err="1" smtClean="0">
                <a:solidFill>
                  <a:srgbClr val="FFC000"/>
                </a:solidFill>
              </a:rPr>
              <a:t>suite_fin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语句中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子句数目随意，一条或多条均可</a:t>
            </a:r>
          </a:p>
        </p:txBody>
      </p:sp>
    </p:spTree>
    <p:extLst>
      <p:ext uri="{BB962C8B-B14F-4D97-AF65-F5344CB8AC3E}">
        <p14:creationId xmlns:p14="http://schemas.microsoft.com/office/powerpoint/2010/main" val="311901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异常处理逻辑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任意一条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子句负责处理一类、一簇或全部异常</a:t>
            </a:r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按照书写顺序搜索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 smtClean="0"/>
              <a:t>子句的 </a:t>
            </a:r>
            <a:r>
              <a:rPr lang="en-US" altLang="zh-CN" dirty="0" smtClean="0">
                <a:solidFill>
                  <a:srgbClr val="FFC000"/>
                </a:solidFill>
              </a:rPr>
              <a:t>exception_type_1</a:t>
            </a:r>
            <a:r>
              <a:rPr lang="zh-CN" altLang="en-US" dirty="0" smtClean="0"/>
              <a:t>，</a:t>
            </a:r>
            <a:r>
              <a:rPr lang="zh-CN" altLang="en-US" dirty="0"/>
              <a:t>以</a:t>
            </a:r>
            <a:r>
              <a:rPr lang="zh-CN" altLang="en-US" dirty="0" smtClean="0"/>
              <a:t>确定异常类型是否匹配；如</a:t>
            </a:r>
            <a:r>
              <a:rPr lang="zh-CN" altLang="en-US" dirty="0"/>
              <a:t>匹配，则</a:t>
            </a:r>
            <a:r>
              <a:rPr lang="zh-CN" altLang="en-US" dirty="0" smtClean="0"/>
              <a:t>执行相应语句</a:t>
            </a:r>
            <a:r>
              <a:rPr lang="zh-CN" altLang="en-US" dirty="0"/>
              <a:t>块</a:t>
            </a:r>
          </a:p>
          <a:p>
            <a:pPr lvl="1"/>
            <a:r>
              <a:rPr lang="zh-CN" altLang="en-US" dirty="0"/>
              <a:t>语句中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子句中的 </a:t>
            </a:r>
            <a:r>
              <a:rPr lang="en-US" altLang="zh-CN" dirty="0">
                <a:solidFill>
                  <a:srgbClr val="FFC000"/>
                </a:solidFill>
              </a:rPr>
              <a:t>as  </a:t>
            </a:r>
            <a:r>
              <a:rPr lang="en-US" altLang="zh-CN" dirty="0" smtClean="0">
                <a:solidFill>
                  <a:srgbClr val="FFC000"/>
                </a:solidFill>
              </a:rPr>
              <a:t>exception_object_1 </a:t>
            </a:r>
            <a:r>
              <a:rPr lang="zh-CN" altLang="en-US" dirty="0"/>
              <a:t>部分可选，用于给捕获的异常对象命名；若存在，则可在子句中通过名称 </a:t>
            </a:r>
            <a:r>
              <a:rPr lang="en-US" altLang="zh-CN" dirty="0" smtClean="0">
                <a:solidFill>
                  <a:srgbClr val="FFC000"/>
                </a:solidFill>
              </a:rPr>
              <a:t>exception_object_1</a:t>
            </a:r>
            <a:r>
              <a:rPr lang="en-US" altLang="zh-CN" dirty="0" smtClean="0"/>
              <a:t> </a:t>
            </a:r>
            <a:r>
              <a:rPr lang="zh-CN" altLang="en-US" dirty="0"/>
              <a:t>访问异常对象的详细信息</a:t>
            </a:r>
          </a:p>
          <a:p>
            <a:pPr lvl="1"/>
            <a:r>
              <a:rPr lang="zh-CN" altLang="en-US" dirty="0"/>
              <a:t>语句中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 smtClean="0"/>
              <a:t>子句的 </a:t>
            </a:r>
            <a:r>
              <a:rPr lang="en-US" altLang="zh-CN" dirty="0" smtClean="0">
                <a:solidFill>
                  <a:srgbClr val="FFC000"/>
                </a:solidFill>
              </a:rPr>
              <a:t>exception_type_1</a:t>
            </a:r>
            <a:r>
              <a:rPr lang="en-US" altLang="zh-CN" dirty="0" smtClean="0"/>
              <a:t> </a:t>
            </a:r>
            <a:r>
              <a:rPr lang="zh-CN" altLang="en-US" dirty="0"/>
              <a:t>部分同样可选，用于指定本子句可以捕获的异常类型</a:t>
            </a:r>
          </a:p>
        </p:txBody>
      </p:sp>
    </p:spTree>
    <p:extLst>
      <p:ext uri="{BB962C8B-B14F-4D97-AF65-F5344CB8AC3E}">
        <p14:creationId xmlns:p14="http://schemas.microsoft.com/office/powerpoint/2010/main" val="324639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异常处理逻辑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若未指定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子句中的异常类型名或异常类型元组 </a:t>
            </a:r>
            <a:r>
              <a:rPr lang="en-US" altLang="zh-CN" dirty="0" smtClean="0">
                <a:solidFill>
                  <a:srgbClr val="FFC000"/>
                </a:solidFill>
              </a:rPr>
              <a:t>exception_type_1</a:t>
            </a:r>
            <a:r>
              <a:rPr lang="zh-CN" altLang="en-US" dirty="0" smtClean="0"/>
              <a:t>，</a:t>
            </a:r>
            <a:r>
              <a:rPr lang="zh-CN" altLang="en-US" dirty="0"/>
              <a:t>则该子句可以捕获所有类型的异常；若指定，则只能捕获与该类型兼容的异常</a:t>
            </a:r>
          </a:p>
          <a:p>
            <a:pPr lvl="1"/>
            <a:r>
              <a:rPr lang="zh-CN" altLang="en-US" dirty="0"/>
              <a:t>异常处理顺序：先特殊后一般，从具体到宽泛，最后是不带异常类型名的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子句处理剩余全部异常</a:t>
            </a:r>
          </a:p>
          <a:p>
            <a:r>
              <a:rPr lang="zh-CN" altLang="en-US" dirty="0"/>
              <a:t>注意</a:t>
            </a:r>
            <a:r>
              <a:rPr lang="zh-CN" altLang="en-US" dirty="0" smtClean="0"/>
              <a:t>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首先书写不带异常类型名的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子句，则它将捕获全部异常；按照 </a:t>
            </a:r>
            <a:r>
              <a:rPr lang="en-US" altLang="zh-CN" dirty="0"/>
              <a:t>Python </a:t>
            </a:r>
            <a:r>
              <a:rPr lang="zh-CN" altLang="en-US" dirty="0"/>
              <a:t>语法，后面所有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子句都</a:t>
            </a:r>
            <a:r>
              <a:rPr lang="zh-CN" altLang="en-US" dirty="0" smtClean="0"/>
              <a:t>不会执行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011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异常处理逻辑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语句逻辑说明</a:t>
            </a:r>
          </a:p>
          <a:p>
            <a:pPr lvl="1"/>
            <a:r>
              <a:rPr lang="zh-CN" altLang="en-US" dirty="0"/>
              <a:t>若所有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子句都无法匹配该异常，则该异常将沿着函数调用栈向上传播，直到遇到能处理它的子句为止</a:t>
            </a:r>
          </a:p>
          <a:p>
            <a:pPr lvl="1"/>
            <a:r>
              <a:rPr lang="zh-CN" altLang="en-US" dirty="0"/>
              <a:t>若无处理子句，最终将由 </a:t>
            </a:r>
            <a:r>
              <a:rPr lang="en-US" altLang="zh-CN" dirty="0"/>
              <a:t>Python </a:t>
            </a:r>
            <a:r>
              <a:rPr lang="zh-CN" altLang="en-US" dirty="0"/>
              <a:t>的回溯（</a:t>
            </a:r>
            <a:r>
              <a:rPr lang="en-US" altLang="zh-CN" dirty="0" err="1">
                <a:solidFill>
                  <a:srgbClr val="FFC000"/>
                </a:solidFill>
              </a:rPr>
              <a:t>Traceback</a:t>
            </a:r>
            <a:r>
              <a:rPr lang="zh-CN" altLang="en-US" dirty="0"/>
              <a:t>）系统处理该异常</a:t>
            </a:r>
          </a:p>
          <a:p>
            <a:pPr lvl="1"/>
            <a:r>
              <a:rPr lang="zh-CN" altLang="en-US" dirty="0" smtClean="0"/>
              <a:t>例外情况，异常可能不会被处理：若某条 </a:t>
            </a:r>
            <a:r>
              <a:rPr lang="en-US" altLang="zh-CN" dirty="0">
                <a:solidFill>
                  <a:srgbClr val="FFC000"/>
                </a:solidFill>
              </a:rPr>
              <a:t>finally</a:t>
            </a:r>
            <a:r>
              <a:rPr lang="en-US" altLang="zh-CN" dirty="0"/>
              <a:t> </a:t>
            </a:r>
            <a:r>
              <a:rPr lang="zh-CN" altLang="en-US" dirty="0"/>
              <a:t>子句引发一个新异常，此时旧异常将被抛弃</a:t>
            </a:r>
          </a:p>
          <a:p>
            <a:pPr lvl="1"/>
            <a:r>
              <a:rPr lang="zh-CN" altLang="en-US" dirty="0"/>
              <a:t>语句</a:t>
            </a:r>
            <a:r>
              <a:rPr lang="zh-CN" altLang="en-US" dirty="0" smtClean="0"/>
              <a:t>中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/>
              <a:t>子句可选，含义与循环的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zh-CN" altLang="en-US" dirty="0"/>
              <a:t>子句类似：只有在语句块 </a:t>
            </a:r>
            <a:r>
              <a:rPr lang="en-US" altLang="zh-CN" dirty="0" err="1">
                <a:solidFill>
                  <a:srgbClr val="FFC000"/>
                </a:solidFill>
              </a:rPr>
              <a:t>suite_try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正常结束后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else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子句的语句块 </a:t>
            </a:r>
            <a:r>
              <a:rPr lang="en-US" altLang="zh-CN" dirty="0" err="1" smtClean="0">
                <a:solidFill>
                  <a:srgbClr val="FFC000"/>
                </a:solidFill>
              </a:rPr>
              <a:t>suite_els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才会被执行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32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插播：</a:t>
            </a:r>
            <a:r>
              <a:rPr lang="en-US" altLang="zh-CN" dirty="0"/>
              <a:t>Python </a:t>
            </a:r>
            <a:r>
              <a:rPr lang="zh-CN" altLang="en-US" dirty="0"/>
              <a:t>异常类的设计和组织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面向对象的异常类库层次架构</a:t>
            </a:r>
          </a:p>
          <a:p>
            <a:pPr lvl="1"/>
            <a:r>
              <a:rPr lang="zh-CN" altLang="en-US" dirty="0"/>
              <a:t>全部异常</a:t>
            </a:r>
            <a:r>
              <a:rPr lang="zh-CN" altLang="en-US" dirty="0" smtClean="0"/>
              <a:t>类根</a:t>
            </a:r>
            <a:r>
              <a:rPr lang="zh-CN" altLang="en-US" dirty="0"/>
              <a:t>类为 </a:t>
            </a:r>
            <a:r>
              <a:rPr lang="en-US" altLang="zh-CN" dirty="0" err="1">
                <a:solidFill>
                  <a:srgbClr val="FFC000"/>
                </a:solidFill>
              </a:rPr>
              <a:t>BaseException</a:t>
            </a:r>
            <a:r>
              <a:rPr lang="zh-CN" altLang="en-US" dirty="0"/>
              <a:t>，类 </a:t>
            </a:r>
            <a:r>
              <a:rPr lang="en-US" altLang="zh-CN" dirty="0">
                <a:solidFill>
                  <a:srgbClr val="FFC000"/>
                </a:solidFill>
              </a:rPr>
              <a:t>Exception</a:t>
            </a:r>
            <a:r>
              <a:rPr lang="en-US" altLang="zh-CN" dirty="0"/>
              <a:t> </a:t>
            </a:r>
            <a:r>
              <a:rPr lang="zh-CN" altLang="en-US" dirty="0"/>
              <a:t>为其派生类</a:t>
            </a:r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建议从类 </a:t>
            </a:r>
            <a:r>
              <a:rPr lang="en-US" altLang="zh-CN" dirty="0">
                <a:solidFill>
                  <a:srgbClr val="FFC000"/>
                </a:solidFill>
              </a:rPr>
              <a:t>Exception</a:t>
            </a:r>
            <a:r>
              <a:rPr lang="en-US" altLang="zh-CN" dirty="0"/>
              <a:t> </a:t>
            </a:r>
            <a:r>
              <a:rPr lang="zh-CN" altLang="en-US" dirty="0"/>
              <a:t>而不是 </a:t>
            </a:r>
            <a:r>
              <a:rPr lang="en-US" altLang="zh-CN" dirty="0" err="1">
                <a:solidFill>
                  <a:srgbClr val="FFC000"/>
                </a:solidFill>
              </a:rPr>
              <a:t>BaseException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派生新的</a:t>
            </a:r>
            <a:r>
              <a:rPr lang="zh-CN" altLang="en-US" dirty="0"/>
              <a:t>异常类</a:t>
            </a:r>
          </a:p>
          <a:p>
            <a:r>
              <a:rPr lang="zh-CN" altLang="en-US" dirty="0"/>
              <a:t>异常类型兼容性</a:t>
            </a:r>
          </a:p>
          <a:p>
            <a:pPr lvl="1"/>
            <a:r>
              <a:rPr lang="zh-CN" altLang="en-US" dirty="0"/>
              <a:t>某个异常对象为某个异常类或其派生异常类的对象</a:t>
            </a:r>
          </a:p>
          <a:p>
            <a:pPr lvl="1"/>
            <a:r>
              <a:rPr lang="zh-CN" altLang="en-US" dirty="0"/>
              <a:t>存在一个由异常类构成的类型元组，该异常对象与其中某个元素类型兼容</a:t>
            </a:r>
          </a:p>
        </p:txBody>
      </p:sp>
    </p:spTree>
    <p:extLst>
      <p:ext uri="{BB962C8B-B14F-4D97-AF65-F5344CB8AC3E}">
        <p14:creationId xmlns:p14="http://schemas.microsoft.com/office/powerpoint/2010/main" val="1506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异常处理示例：捕获异常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176866"/>
          </a:xfrm>
        </p:spPr>
        <p:txBody>
          <a:bodyPr>
            <a:normAutofit/>
          </a:bodyPr>
          <a:lstStyle/>
          <a:p>
            <a:r>
              <a:rPr lang="zh-CN" altLang="en-US" dirty="0"/>
              <a:t>异常处理示例二：使用 </a:t>
            </a:r>
            <a:r>
              <a:rPr lang="en-US" altLang="zh-CN" dirty="0">
                <a:solidFill>
                  <a:srgbClr val="FFC000"/>
                </a:solidFill>
              </a:rPr>
              <a:t>except </a:t>
            </a:r>
            <a:r>
              <a:rPr lang="zh-CN" altLang="en-US" dirty="0"/>
              <a:t>子句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36838"/>
            <a:ext cx="8877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try: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except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ZeroDivisionError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e: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print(type(e)) 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输出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异常对象的类型名称与信息文本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(e))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后者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与直接输出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e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或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e.message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等同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finally: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Oops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...")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&lt;type '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exceptions.ZeroDivisionError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integer division or modulo by zero </a:t>
            </a:r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Oops...</a:t>
            </a:r>
          </a:p>
        </p:txBody>
      </p:sp>
    </p:spTree>
    <p:extLst>
      <p:ext uri="{BB962C8B-B14F-4D97-AF65-F5344CB8AC3E}">
        <p14:creationId xmlns:p14="http://schemas.microsoft.com/office/powerpoint/2010/main" val="3278447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异常处理示例：捕获特定类型异常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176866"/>
          </a:xfrm>
        </p:spPr>
        <p:txBody>
          <a:bodyPr>
            <a:normAutofit/>
          </a:bodyPr>
          <a:lstStyle/>
          <a:p>
            <a:r>
              <a:rPr lang="zh-CN" altLang="en-US" dirty="0"/>
              <a:t>异常处理</a:t>
            </a:r>
            <a:r>
              <a:rPr lang="zh-CN" altLang="en-US" dirty="0" smtClean="0"/>
              <a:t>示例三：使用异常类型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36838"/>
            <a:ext cx="8877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ZeroDivisionError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e: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Something no-good happened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:")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e.message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finally: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Oops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...")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Something no-good happened: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integer division or modulo by zero 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Oops</a:t>
            </a:r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4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2.4.4</a:t>
            </a:r>
            <a:r>
              <a:rPr lang="zh-CN" altLang="en-US" dirty="0"/>
              <a:t>　</a:t>
            </a:r>
            <a:r>
              <a:rPr lang="zh-CN" altLang="en-US" dirty="0" smtClean="0"/>
              <a:t>异常的引发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异常引发语句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C000"/>
                </a:solidFill>
              </a:rPr>
              <a:t>raise 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except 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from </a:t>
            </a:r>
            <a:r>
              <a:rPr lang="en-US" altLang="zh-CN" dirty="0" err="1" smtClean="0">
                <a:solidFill>
                  <a:srgbClr val="FFC000"/>
                </a:solidFill>
              </a:rPr>
              <a:t>exception_object</a:t>
            </a:r>
            <a:r>
              <a:rPr lang="en-US" altLang="zh-CN" dirty="0" smtClean="0">
                <a:solidFill>
                  <a:srgbClr val="FFFF00"/>
                </a:solidFill>
              </a:rPr>
              <a:t>]]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含义：抛出异常对象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或构造并抛出异常类 </a:t>
            </a:r>
            <a:r>
              <a:rPr lang="en-US" altLang="zh-CN" dirty="0">
                <a:solidFill>
                  <a:srgbClr val="FFC000"/>
                </a:solidFill>
              </a:rPr>
              <a:t>except</a:t>
            </a:r>
            <a:r>
              <a:rPr lang="en-US" altLang="zh-CN" dirty="0"/>
              <a:t> </a:t>
            </a:r>
            <a:r>
              <a:rPr lang="zh-CN" altLang="en-US" dirty="0"/>
              <a:t>的一个异常对象</a:t>
            </a:r>
          </a:p>
          <a:p>
            <a:pPr lvl="1"/>
            <a:r>
              <a:rPr lang="zh-CN" altLang="en-US" dirty="0" smtClean="0"/>
              <a:t>无参数 </a:t>
            </a:r>
            <a:r>
              <a:rPr lang="en-US" altLang="zh-CN" dirty="0">
                <a:solidFill>
                  <a:srgbClr val="FFC000"/>
                </a:solidFill>
              </a:rPr>
              <a:t>raise</a:t>
            </a:r>
            <a:r>
              <a:rPr lang="en-US" altLang="zh-CN" dirty="0"/>
              <a:t> </a:t>
            </a:r>
            <a:r>
              <a:rPr lang="zh-CN" altLang="en-US" dirty="0"/>
              <a:t>语句：重引发当前作用域中最后活动的</a:t>
            </a:r>
            <a:r>
              <a:rPr lang="zh-CN" altLang="en-US" dirty="0" smtClean="0"/>
              <a:t>异常</a:t>
            </a:r>
          </a:p>
          <a:p>
            <a:pPr lvl="1"/>
            <a:r>
              <a:rPr lang="zh-CN" altLang="en-US" dirty="0" smtClean="0"/>
              <a:t>若其不存在，触发 </a:t>
            </a:r>
            <a:r>
              <a:rPr lang="en-US" altLang="zh-CN" dirty="0" err="1" smtClean="0">
                <a:solidFill>
                  <a:srgbClr val="FFC000"/>
                </a:solidFill>
              </a:rPr>
              <a:t>RuntimeError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异常以示运行期错误</a:t>
            </a:r>
          </a:p>
          <a:p>
            <a:r>
              <a:rPr lang="zh-CN" altLang="en-US" dirty="0" smtClean="0"/>
              <a:t>异常链：使用 </a:t>
            </a:r>
            <a:r>
              <a:rPr lang="en-US" altLang="zh-CN" dirty="0">
                <a:solidFill>
                  <a:srgbClr val="FFC000"/>
                </a:solidFill>
              </a:rPr>
              <a:t>from</a:t>
            </a:r>
            <a:r>
              <a:rPr lang="en-US" altLang="zh-CN" dirty="0"/>
              <a:t> </a:t>
            </a:r>
            <a:r>
              <a:rPr lang="zh-CN" altLang="en-US" dirty="0"/>
              <a:t>语法</a:t>
            </a:r>
            <a:r>
              <a:rPr lang="zh-CN" altLang="en-US" dirty="0" smtClean="0"/>
              <a:t>规范描述，</a:t>
            </a:r>
            <a:r>
              <a:rPr lang="en-US" altLang="zh-CN" dirty="0" smtClean="0"/>
              <a:t>Python 3.0 </a:t>
            </a:r>
            <a:r>
              <a:rPr lang="zh-CN" altLang="en-US" dirty="0" smtClean="0"/>
              <a:t>引入</a:t>
            </a:r>
            <a:endParaRPr lang="zh-CN" altLang="en-US" dirty="0"/>
          </a:p>
          <a:p>
            <a:pPr lvl="1"/>
            <a:r>
              <a:rPr lang="zh-CN" altLang="en-US" dirty="0"/>
              <a:t>异常对象或异常类 </a:t>
            </a:r>
            <a:r>
              <a:rPr lang="en-US" altLang="zh-CN" dirty="0" err="1" smtClean="0">
                <a:solidFill>
                  <a:srgbClr val="FFC000"/>
                </a:solidFill>
              </a:rPr>
              <a:t>exception_object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</a:t>
            </a:r>
            <a:r>
              <a:rPr lang="zh-CN" altLang="en-US" dirty="0"/>
              <a:t>引发本异常的原因</a:t>
            </a:r>
          </a:p>
          <a:p>
            <a:pPr lvl="1"/>
            <a:r>
              <a:rPr lang="zh-CN" altLang="en-US" dirty="0"/>
              <a:t>若新引发的异常未被处理，两条异常信息都会输出</a:t>
            </a:r>
          </a:p>
        </p:txBody>
      </p:sp>
    </p:spTree>
    <p:extLst>
      <p:ext uri="{BB962C8B-B14F-4D97-AF65-F5344CB8AC3E}">
        <p14:creationId xmlns:p14="http://schemas.microsoft.com/office/powerpoint/2010/main" val="215455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真值测试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任何</a:t>
            </a:r>
            <a:r>
              <a:rPr lang="zh-CN" altLang="en-US" dirty="0"/>
              <a:t>数据对象都可进行</a:t>
            </a:r>
            <a:r>
              <a:rPr lang="zh-CN" altLang="en-US" dirty="0" smtClean="0"/>
              <a:t>真值</a:t>
            </a:r>
            <a:r>
              <a:rPr lang="zh-CN" altLang="en-US" dirty="0"/>
              <a:t>测试</a:t>
            </a:r>
          </a:p>
          <a:p>
            <a:r>
              <a:rPr lang="zh-CN" altLang="en-US" dirty="0"/>
              <a:t>测试</a:t>
            </a:r>
            <a:r>
              <a:rPr lang="zh-CN" altLang="en-US" dirty="0" smtClean="0"/>
              <a:t>结果为布尔对象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</a:p>
          <a:p>
            <a:pPr lvl="1"/>
            <a:r>
              <a:rPr lang="zh-CN" altLang="en-US" dirty="0" smtClean="0"/>
              <a:t>该数据对象或类型为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r>
              <a:rPr lang="zh-CN" altLang="en-US" dirty="0" smtClean="0"/>
              <a:t>、数值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zh-CN" altLang="en-US" dirty="0" smtClean="0"/>
              <a:t>（整数、实数或复数位序列全为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）、空序列、空映射</a:t>
            </a:r>
          </a:p>
          <a:p>
            <a:pPr lvl="1"/>
            <a:r>
              <a:rPr lang="zh-CN" altLang="en-US" dirty="0" smtClean="0"/>
              <a:t>对于用户自定义对象，其类型定义了返回整数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或布尔值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的方法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bool</a:t>
            </a:r>
            <a:r>
              <a:rPr lang="en-US" altLang="zh-CN" dirty="0" smtClean="0">
                <a:solidFill>
                  <a:srgbClr val="FFC000"/>
                </a:solidFill>
              </a:rPr>
              <a:t>__()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len</a:t>
            </a:r>
            <a:r>
              <a:rPr lang="en-US" altLang="zh-CN" dirty="0" smtClean="0">
                <a:solidFill>
                  <a:srgbClr val="FFC000"/>
                </a:solidFill>
              </a:rPr>
              <a:t>__() </a:t>
            </a:r>
          </a:p>
          <a:p>
            <a:r>
              <a:rPr lang="zh-CN" altLang="en-US" dirty="0" smtClean="0"/>
              <a:t>测试结果为布尔对象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</a:p>
          <a:p>
            <a:pPr lvl="1"/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13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异常处理示例：引发运行期异常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176866"/>
          </a:xfrm>
        </p:spPr>
        <p:txBody>
          <a:bodyPr>
            <a:normAutofit/>
          </a:bodyPr>
          <a:lstStyle/>
          <a:p>
            <a:r>
              <a:rPr lang="zh-CN" altLang="en-US" dirty="0"/>
              <a:t>异常处理</a:t>
            </a:r>
            <a:r>
              <a:rPr lang="zh-CN" altLang="en-US" dirty="0" smtClean="0"/>
              <a:t>示例四：引发异常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36838"/>
            <a:ext cx="8877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# 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DFPHannotateW5-GB" charset="0"/>
              </a:rPr>
              <a:t>引发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DFPHannotateW5-GB" charset="0"/>
              </a:rPr>
              <a:t>一个 </a:t>
            </a:r>
            <a:r>
              <a:rPr kumimoji="1"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DFPHannotateW5-GB" charset="0"/>
              </a:rPr>
              <a:t>RuntimeError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DFPHannotateW5-GB" charset="0"/>
              </a:rPr>
              <a:t> 异常</a:t>
            </a:r>
            <a:endParaRPr kumimoji="1"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DFPHannotateW5-GB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kumimoji="1" lang="en-US" altLang="zh-CN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raise </a:t>
            </a:r>
            <a:r>
              <a:rPr kumimoji="1"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something no-good happened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kumimoji="1" lang="zh-CN" altLang="en-US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  <a:endParaRPr kumimoji="1"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onaco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</a:t>
            </a:r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&gt;", line 1, in &lt;module&gt;</a:t>
            </a:r>
          </a:p>
          <a:p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something no-good </a:t>
            </a:r>
            <a:r>
              <a:rPr kumimoji="1"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happened</a:t>
            </a:r>
            <a:endParaRPr kumimoji="1"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94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异常处理示例：重引发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176866"/>
          </a:xfrm>
        </p:spPr>
        <p:txBody>
          <a:bodyPr>
            <a:normAutofit/>
          </a:bodyPr>
          <a:lstStyle/>
          <a:p>
            <a:r>
              <a:rPr lang="zh-CN" altLang="en-US" dirty="0"/>
              <a:t>异常处理</a:t>
            </a:r>
            <a:r>
              <a:rPr lang="zh-CN" altLang="en-US" dirty="0" smtClean="0"/>
              <a:t>示例五：重新引发异常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36838"/>
            <a:ext cx="8877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# </a:t>
            </a:r>
            <a:r>
              <a:rPr kumimoji="1"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 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引发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和重引发一个 </a:t>
            </a:r>
            <a:r>
              <a:rPr kumimoji="1"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RuntimeError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 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onaco" charset="0"/>
              </a:rPr>
              <a:t>异常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raise </a:t>
            </a:r>
            <a:r>
              <a:rPr kumimoji="1"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something no-good happened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 </a:t>
            </a:r>
            <a:r>
              <a:rPr kumimoji="1"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e: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e.message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raise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2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kumimoji="1"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something no-good happened</a:t>
            </a:r>
          </a:p>
          <a:p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</a:p>
          <a:p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</a:t>
            </a:r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&gt;", line 2, in &lt;module&gt;</a:t>
            </a:r>
          </a:p>
          <a:p>
            <a:r>
              <a:rPr kumimoji="1"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something no-good </a:t>
            </a:r>
            <a:r>
              <a:rPr kumimoji="1"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happened</a:t>
            </a:r>
            <a:endParaRPr kumimoji="1" lang="en-US" altLang="zh-CN" sz="200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06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异常处理示例：异常链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176866"/>
          </a:xfrm>
        </p:spPr>
        <p:txBody>
          <a:bodyPr>
            <a:normAutofit/>
          </a:bodyPr>
          <a:lstStyle/>
          <a:p>
            <a:r>
              <a:rPr lang="zh-CN" altLang="en-US" dirty="0"/>
              <a:t>异常处理</a:t>
            </a:r>
            <a:r>
              <a:rPr lang="zh-CN" altLang="en-US" dirty="0" smtClean="0"/>
              <a:t>示例六：异常链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36838"/>
            <a:ext cx="8877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kumimoji="1" lang="en-US" altLang="zh-CN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r>
              <a:rPr kumimoji="1" lang="en-US" altLang="zh-CN" sz="16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 </a:t>
            </a:r>
            <a:r>
              <a:rPr kumimoji="1"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 </a:t>
            </a:r>
            <a:r>
              <a:rPr kumimoji="1"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0)</a:t>
            </a:r>
            <a:endParaRPr kumimoji="1"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16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 Exception as e:</a:t>
            </a:r>
          </a:p>
          <a:p>
            <a:r>
              <a:rPr kumimoji="1" lang="en-US" altLang="zh-CN" sz="16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raise </a:t>
            </a:r>
            <a:r>
              <a:rPr kumimoji="1"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kumimoji="1"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something no-good happened</a:t>
            </a:r>
            <a:r>
              <a:rPr kumimoji="1"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</a:t>
            </a:r>
            <a:r>
              <a:rPr kumimoji="1"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e</a:t>
            </a:r>
          </a:p>
          <a:p>
            <a:r>
              <a:rPr kumimoji="1" lang="en-US" altLang="zh-CN" sz="16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en-US" altLang="zh-CN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kumimoji="1"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</a:p>
          <a:p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</a:t>
            </a:r>
            <a:r>
              <a:rPr kumimoji="1"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&gt;", line 2, in &lt;module&gt;</a:t>
            </a:r>
          </a:p>
          <a:p>
            <a:r>
              <a:rPr kumimoji="1"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ZeroDivisionError</a:t>
            </a:r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integer division or modulo by zero</a:t>
            </a:r>
          </a:p>
          <a:p>
            <a:endParaRPr kumimoji="1" lang="en-US" altLang="zh-CN" sz="160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above exception was the direct cause of the following exception:</a:t>
            </a:r>
          </a:p>
          <a:p>
            <a:endParaRPr kumimoji="1" lang="en-US" altLang="zh-CN" sz="1600" dirty="0">
              <a:solidFill>
                <a:schemeClr val="bg2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</a:p>
          <a:p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</a:t>
            </a:r>
            <a:r>
              <a:rPr kumimoji="1"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&gt;", line 4, in &lt;module&gt;</a:t>
            </a:r>
          </a:p>
          <a:p>
            <a:r>
              <a:rPr kumimoji="1"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RuntimeError</a:t>
            </a:r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something no-good happened </a:t>
            </a:r>
          </a:p>
        </p:txBody>
      </p:sp>
    </p:spTree>
    <p:extLst>
      <p:ext uri="{BB962C8B-B14F-4D97-AF65-F5344CB8AC3E}">
        <p14:creationId xmlns:p14="http://schemas.microsoft.com/office/powerpoint/2010/main" val="399743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3880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习题一　打印所有 </a:t>
            </a:r>
            <a:r>
              <a:rPr lang="en-US" altLang="zh-CN" sz="2000" dirty="0" smtClean="0"/>
              <a:t>100 </a:t>
            </a:r>
            <a:r>
              <a:rPr lang="zh-CN" altLang="en-US" sz="2000" dirty="0" smtClean="0"/>
              <a:t>至 </a:t>
            </a:r>
            <a:r>
              <a:rPr lang="en-US" altLang="zh-CN" sz="2000" dirty="0" smtClean="0"/>
              <a:t>999 </a:t>
            </a:r>
            <a:r>
              <a:rPr lang="zh-CN" altLang="en-US" sz="2000" dirty="0" smtClean="0"/>
              <a:t>之间</a:t>
            </a:r>
            <a:r>
              <a:rPr lang="zh-CN" altLang="en-US" sz="2000" dirty="0"/>
              <a:t>的水仙花</a:t>
            </a:r>
            <a:r>
              <a:rPr lang="zh-CN" altLang="en-US" sz="2000" dirty="0" smtClean="0"/>
              <a:t>数，所谓</a:t>
            </a:r>
            <a:r>
              <a:rPr lang="zh-CN" altLang="en-US" sz="2000" dirty="0"/>
              <a:t>水仙花数是</a:t>
            </a:r>
            <a:r>
              <a:rPr lang="zh-CN" altLang="en-US" sz="2000" dirty="0" smtClean="0"/>
              <a:t>指各位</a:t>
            </a:r>
            <a:r>
              <a:rPr lang="zh-CN" altLang="en-US" sz="2000" dirty="0"/>
              <a:t>数字立方和为该数字本身的</a:t>
            </a:r>
            <a:r>
              <a:rPr lang="zh-CN" altLang="en-US" sz="2000" dirty="0" smtClean="0"/>
              <a:t>整数。</a:t>
            </a:r>
            <a:endParaRPr lang="en-US" altLang="zh-CN" sz="2000" dirty="0" smtClean="0"/>
          </a:p>
          <a:p>
            <a:r>
              <a:rPr lang="zh-CN" altLang="en-US" sz="2000" dirty="0" smtClean="0"/>
              <a:t>习题二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假设您准备</a:t>
            </a:r>
            <a:r>
              <a:rPr lang="zh-CN" altLang="en-US" sz="2000" dirty="0"/>
              <a:t>拿出一</a:t>
            </a:r>
            <a:r>
              <a:rPr lang="zh-CN" altLang="en-US" sz="2000" dirty="0" smtClean="0"/>
              <a:t>笔闲置资金投资，并准备长期持有 </a:t>
            </a:r>
            <a:r>
              <a:rPr lang="en-US" altLang="zh-CN" sz="2000" dirty="0" smtClean="0"/>
              <a:t>30 </a:t>
            </a:r>
            <a:r>
              <a:rPr lang="zh-CN" altLang="en-US" sz="2000" dirty="0" smtClean="0"/>
              <a:t>年。分别以投资收益率 </a:t>
            </a:r>
            <a:r>
              <a:rPr lang="en-US" altLang="zh-CN" sz="2000" dirty="0" smtClean="0"/>
              <a:t>1%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2%</a:t>
            </a:r>
            <a:r>
              <a:rPr lang="zh-CN" altLang="en-US" sz="2000" dirty="0"/>
              <a:t>、</a:t>
            </a:r>
            <a:r>
              <a:rPr lang="en-US" altLang="zh-CN" sz="2000" dirty="0"/>
              <a:t>……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30% </a:t>
            </a:r>
            <a:r>
              <a:rPr lang="zh-CN" altLang="en-US" sz="2000" dirty="0" smtClean="0"/>
              <a:t>计算最终收益率。若初始投入本金为 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元，</a:t>
            </a:r>
            <a:r>
              <a:rPr lang="zh-CN" altLang="en-US" sz="2000" dirty="0"/>
              <a:t>最终</a:t>
            </a:r>
            <a:r>
              <a:rPr lang="zh-CN" altLang="en-US" sz="2000" dirty="0" smtClean="0"/>
              <a:t>资产是</a:t>
            </a:r>
            <a:r>
              <a:rPr lang="zh-CN" altLang="en-US" sz="2000" dirty="0"/>
              <a:t>多少元</a:t>
            </a:r>
            <a:r>
              <a:rPr lang="zh-CN" altLang="en-US" sz="2000" dirty="0" smtClean="0"/>
              <a:t>？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值由用户输入。</a:t>
            </a:r>
            <a:endParaRPr lang="en-US" altLang="zh-CN" sz="2000" dirty="0" smtClean="0"/>
          </a:p>
          <a:p>
            <a:r>
              <a:rPr lang="zh-CN" altLang="en-US" sz="2000" dirty="0" smtClean="0"/>
              <a:t>习题三　输出下三角九九乘法表。因为乘积位数不同，数据可能无法对齐。思考如何对齐数据。</a:t>
            </a:r>
            <a:endParaRPr lang="en-US" altLang="zh-CN" sz="2000" dirty="0" smtClean="0"/>
          </a:p>
          <a:p>
            <a:r>
              <a:rPr lang="zh-CN" altLang="en-US" sz="2000" dirty="0" smtClean="0"/>
              <a:t>习题四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接受用户输入的多个实数，计算其均值，用户输入 </a:t>
            </a:r>
            <a:r>
              <a:rPr lang="en-US" altLang="zh-CN" sz="2000" dirty="0" smtClean="0"/>
              <a:t>0 </a:t>
            </a:r>
            <a:r>
              <a:rPr lang="zh-CN" altLang="en-US" sz="2000" dirty="0" smtClean="0"/>
              <a:t>时结束。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插播：特殊类型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类型 </a:t>
            </a:r>
            <a:r>
              <a:rPr lang="en-US" altLang="zh-CN" dirty="0" err="1">
                <a:solidFill>
                  <a:srgbClr val="FFC000"/>
                </a:solidFill>
              </a:rPr>
              <a:t>NoneType</a:t>
            </a:r>
            <a:r>
              <a:rPr lang="zh-CN" altLang="en-US" dirty="0"/>
              <a:t>：</a:t>
            </a:r>
            <a:r>
              <a:rPr lang="zh-CN" altLang="en-US" dirty="0" smtClean="0"/>
              <a:t>值空缺（</a:t>
            </a:r>
            <a:r>
              <a:rPr lang="zh-CN" altLang="en-US" dirty="0"/>
              <a:t>空也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本型只存在单一对象和单一值，使用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en-US" altLang="zh-CN" dirty="0"/>
              <a:t> </a:t>
            </a:r>
            <a:r>
              <a:rPr lang="zh-CN" altLang="en-US" dirty="0"/>
              <a:t>访问</a:t>
            </a:r>
          </a:p>
          <a:p>
            <a:pPr lvl="1"/>
            <a:r>
              <a:rPr lang="zh-CN" altLang="en-US" dirty="0"/>
              <a:t>典型应用场合：无返回值的函数返回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</a:p>
          <a:p>
            <a:pPr lvl="1"/>
            <a:r>
              <a:rPr lang="zh-CN" altLang="en-US" dirty="0"/>
              <a:t>真值测试结果：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</a:p>
          <a:p>
            <a:r>
              <a:rPr lang="zh-CN" altLang="en-US" dirty="0"/>
              <a:t>类型 </a:t>
            </a:r>
            <a:r>
              <a:rPr lang="en-US" altLang="zh-CN" dirty="0" err="1">
                <a:solidFill>
                  <a:srgbClr val="FFC000"/>
                </a:solidFill>
              </a:rPr>
              <a:t>NotImplementedType</a:t>
            </a:r>
            <a:r>
              <a:rPr lang="zh-CN" altLang="en-US" dirty="0"/>
              <a:t>：未实现（缺也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本型只存在单一对象和单一值，使用 </a:t>
            </a:r>
            <a:r>
              <a:rPr lang="en-US" altLang="zh-CN" dirty="0" err="1">
                <a:solidFill>
                  <a:srgbClr val="FFC000"/>
                </a:solidFill>
              </a:rPr>
              <a:t>NotImplemented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访问</a:t>
            </a:r>
          </a:p>
          <a:p>
            <a:pPr lvl="1"/>
            <a:r>
              <a:rPr lang="zh-CN" altLang="en-US" dirty="0"/>
              <a:t>典型应用场合：数值方法和丰度比较（</a:t>
            </a:r>
            <a:r>
              <a:rPr lang="en-US" altLang="zh-CN" dirty="0"/>
              <a:t>rich comparison</a:t>
            </a:r>
            <a:r>
              <a:rPr lang="zh-CN" altLang="en-US" dirty="0"/>
              <a:t>）方法在未实现该操作时应返回 </a:t>
            </a:r>
            <a:r>
              <a:rPr lang="en-US" altLang="zh-CN" dirty="0" err="1">
                <a:solidFill>
                  <a:srgbClr val="FFC000"/>
                </a:solidFill>
              </a:rPr>
              <a:t>NotImplemented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zh-CN" altLang="en-US" dirty="0"/>
              <a:t>真值测试结果：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0319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11803</TotalTime>
  <Words>4407</Words>
  <Application>Microsoft Office PowerPoint</Application>
  <PresentationFormat>全屏显示(16:9)</PresentationFormat>
  <Paragraphs>651</Paragraphs>
  <Slides>84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柏林</vt:lpstr>
      <vt:lpstr>计算机程序设计基础</vt:lpstr>
      <vt:lpstr>第二章　程序流程控制</vt:lpstr>
      <vt:lpstr>2.1　布尔数据 2.2　分支结构 2.3　循环结构 2.4　异常处理</vt:lpstr>
      <vt:lpstr>计算机程序设计基础（Python）</vt:lpstr>
      <vt:lpstr>2.1　布尔数据 2.2　分支结构 2.3　循环结构 2.4　异常处理</vt:lpstr>
      <vt:lpstr>2.1　布尔数据</vt:lpstr>
      <vt:lpstr>2.1.1　布尔类型</vt:lpstr>
      <vt:lpstr>真值测试</vt:lpstr>
      <vt:lpstr>插播：特殊类型</vt:lpstr>
      <vt:lpstr>插播：特殊类型</vt:lpstr>
      <vt:lpstr>PowerPoint 演示文稿</vt:lpstr>
      <vt:lpstr>　　The truth is completely complicated in detail since the devil lives there:  They are complicated, and they are complete;  And they are true.  And they are completely true.  Truly! 　　细微之处邪魔藏也，故真相杂陈，晦暗难明：象型概念复杂、功能完备，测试皆真。此三论不容置疑。准此！</vt:lpstr>
      <vt:lpstr>2.1.2　逻辑运算</vt:lpstr>
      <vt:lpstr>逻辑运算示例：闰年判定</vt:lpstr>
      <vt:lpstr>2.1.3　关系运算</vt:lpstr>
      <vt:lpstr>计算机程序设计基础（Python）</vt:lpstr>
      <vt:lpstr>2.1　布尔数据 2.2　分支结构 2.3　循环结构 2.4　异常处理</vt:lpstr>
      <vt:lpstr>2.2　分支结构</vt:lpstr>
      <vt:lpstr>2.2.1　单路分支</vt:lpstr>
      <vt:lpstr>单行道</vt:lpstr>
      <vt:lpstr>语句块</vt:lpstr>
      <vt:lpstr>单路分支示例：偶数变换</vt:lpstr>
      <vt:lpstr>2.2.2　双路分支</vt:lpstr>
      <vt:lpstr>三岔口</vt:lpstr>
      <vt:lpstr>双路分支示例：整数变换</vt:lpstr>
      <vt:lpstr>条件表达式</vt:lpstr>
      <vt:lpstr>双路分支单行格式示例：智商测试</vt:lpstr>
      <vt:lpstr>双路分支单行格式示例：整数变换</vt:lpstr>
      <vt:lpstr>2.2.3　多路分支</vt:lpstr>
      <vt:lpstr>2.2.3　多路分支</vt:lpstr>
      <vt:lpstr>西直门立交桥</vt:lpstr>
      <vt:lpstr>西直门立交桥</vt:lpstr>
      <vt:lpstr>多路分支示例：空气质量指数</vt:lpstr>
      <vt:lpstr>多路分支示例：空气质量指数</vt:lpstr>
      <vt:lpstr>输入函数示例</vt:lpstr>
      <vt:lpstr>计算机程序设计基础（Python）</vt:lpstr>
      <vt:lpstr>2.1　布尔数据 2.2　分支结构 2.3　循环结构 2.4　异常处理</vt:lpstr>
      <vt:lpstr>2.3　循环结构</vt:lpstr>
      <vt:lpstr>2.3.1　循环基本概念</vt:lpstr>
      <vt:lpstr>2.3.2　for 循环</vt:lpstr>
      <vt:lpstr>2.3.2　for 循环</vt:lpstr>
      <vt:lpstr>音符循环</vt:lpstr>
      <vt:lpstr>for 循环示例：字符串遍历</vt:lpstr>
      <vt:lpstr>for 循环区间迭代</vt:lpstr>
      <vt:lpstr>插播：区间函数与区间类型</vt:lpstr>
      <vt:lpstr>插播：区间函数与区间类型</vt:lpstr>
      <vt:lpstr>2.3.3　while 循环</vt:lpstr>
      <vt:lpstr>血液循环模式</vt:lpstr>
      <vt:lpstr>while 循环示例：固定数目整数累加</vt:lpstr>
      <vt:lpstr>while 循环示例：不定数目整数累加</vt:lpstr>
      <vt:lpstr>2.3.4　循环扩展</vt:lpstr>
      <vt:lpstr>2.3.4　循环扩展</vt:lpstr>
      <vt:lpstr>循环扩展示例：字符串遍历</vt:lpstr>
      <vt:lpstr>2.3.5　循环嵌套</vt:lpstr>
      <vt:lpstr>循环嵌套示例：Collatz 猜想</vt:lpstr>
      <vt:lpstr>循环嵌套示例：Collatz 猜想</vt:lpstr>
      <vt:lpstr>2.3.6　早熟循环</vt:lpstr>
      <vt:lpstr>无限循环</vt:lpstr>
      <vt:lpstr>盗梦空间</vt:lpstr>
      <vt:lpstr>上升与下降</vt:lpstr>
      <vt:lpstr>早熟循环示例：字符串查找</vt:lpstr>
      <vt:lpstr>早熟循环示例：不定数目正整数累加</vt:lpstr>
      <vt:lpstr>计算机程序设计基础（Python）</vt:lpstr>
      <vt:lpstr>2.1　布尔数据 2.2　分支结构 2.3　循环结构 2.4　异常处理</vt:lpstr>
      <vt:lpstr>2.4　异常处理</vt:lpstr>
      <vt:lpstr>2.4.1　异常处理基础</vt:lpstr>
      <vt:lpstr>异常处理逻辑</vt:lpstr>
      <vt:lpstr>2.4.2　异常处理语句</vt:lpstr>
      <vt:lpstr>2.4.2　异常处理语句</vt:lpstr>
      <vt:lpstr>异常处理示例：finally 子句</vt:lpstr>
      <vt:lpstr>2.4.3　异常的捕获</vt:lpstr>
      <vt:lpstr>异常处理逻辑</vt:lpstr>
      <vt:lpstr>异常处理逻辑</vt:lpstr>
      <vt:lpstr>异常处理逻辑</vt:lpstr>
      <vt:lpstr>异常处理逻辑</vt:lpstr>
      <vt:lpstr>插播：Python 异常类的设计和组织</vt:lpstr>
      <vt:lpstr>异常处理示例：捕获异常</vt:lpstr>
      <vt:lpstr>异常处理示例：捕获特定类型异常</vt:lpstr>
      <vt:lpstr>2.4.4　异常的引发</vt:lpstr>
      <vt:lpstr>异常处理示例：引发运行期异常</vt:lpstr>
      <vt:lpstr>异常处理示例：重引发</vt:lpstr>
      <vt:lpstr>异常处理示例：异常链</vt:lpstr>
      <vt:lpstr>计算机程序设计基础（Python）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计算机程序设计基础（Python）</dc:title>
  <dc:creator>Microsoft Office 用户</dc:creator>
  <cp:lastModifiedBy>q</cp:lastModifiedBy>
  <cp:revision>949</cp:revision>
  <dcterms:created xsi:type="dcterms:W3CDTF">2017-02-01T03:27:22Z</dcterms:created>
  <dcterms:modified xsi:type="dcterms:W3CDTF">2021-04-11T11:04:49Z</dcterms:modified>
</cp:coreProperties>
</file>