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79"/>
  </p:notesMasterIdLst>
  <p:sldIdLst>
    <p:sldId id="369" r:id="rId2"/>
    <p:sldId id="371" r:id="rId3"/>
    <p:sldId id="400" r:id="rId4"/>
    <p:sldId id="633" r:id="rId5"/>
    <p:sldId id="581" r:id="rId6"/>
    <p:sldId id="374" r:id="rId7"/>
    <p:sldId id="378" r:id="rId8"/>
    <p:sldId id="673" r:id="rId9"/>
    <p:sldId id="674" r:id="rId10"/>
    <p:sldId id="675" r:id="rId11"/>
    <p:sldId id="582" r:id="rId12"/>
    <p:sldId id="515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676" r:id="rId25"/>
    <p:sldId id="677" r:id="rId26"/>
    <p:sldId id="678" r:id="rId27"/>
    <p:sldId id="598" r:id="rId28"/>
    <p:sldId id="597" r:id="rId29"/>
    <p:sldId id="679" r:id="rId30"/>
    <p:sldId id="680" r:id="rId31"/>
    <p:sldId id="599" r:id="rId32"/>
    <p:sldId id="681" r:id="rId33"/>
    <p:sldId id="600" r:id="rId34"/>
    <p:sldId id="601" r:id="rId35"/>
    <p:sldId id="602" r:id="rId36"/>
    <p:sldId id="604" r:id="rId37"/>
    <p:sldId id="603" r:id="rId38"/>
    <p:sldId id="682" r:id="rId39"/>
    <p:sldId id="607" r:id="rId40"/>
    <p:sldId id="684" r:id="rId41"/>
    <p:sldId id="608" r:id="rId42"/>
    <p:sldId id="605" r:id="rId43"/>
    <p:sldId id="634" r:id="rId44"/>
    <p:sldId id="612" r:id="rId45"/>
    <p:sldId id="613" r:id="rId46"/>
    <p:sldId id="444" r:id="rId47"/>
    <p:sldId id="686" r:id="rId48"/>
    <p:sldId id="685" r:id="rId49"/>
    <p:sldId id="687" r:id="rId50"/>
    <p:sldId id="615" r:id="rId51"/>
    <p:sldId id="616" r:id="rId52"/>
    <p:sldId id="688" r:id="rId53"/>
    <p:sldId id="689" r:id="rId54"/>
    <p:sldId id="690" r:id="rId55"/>
    <p:sldId id="691" r:id="rId56"/>
    <p:sldId id="692" r:id="rId57"/>
    <p:sldId id="693" r:id="rId58"/>
    <p:sldId id="694" r:id="rId59"/>
    <p:sldId id="697" r:id="rId60"/>
    <p:sldId id="699" r:id="rId61"/>
    <p:sldId id="700" r:id="rId62"/>
    <p:sldId id="695" r:id="rId63"/>
    <p:sldId id="635" r:id="rId64"/>
    <p:sldId id="618" r:id="rId65"/>
    <p:sldId id="619" r:id="rId66"/>
    <p:sldId id="620" r:id="rId67"/>
    <p:sldId id="621" r:id="rId68"/>
    <p:sldId id="622" r:id="rId69"/>
    <p:sldId id="623" r:id="rId70"/>
    <p:sldId id="624" r:id="rId71"/>
    <p:sldId id="625" r:id="rId72"/>
    <p:sldId id="627" r:id="rId73"/>
    <p:sldId id="628" r:id="rId74"/>
    <p:sldId id="629" r:id="rId75"/>
    <p:sldId id="649" r:id="rId76"/>
    <p:sldId id="650" r:id="rId77"/>
    <p:sldId id="642" r:id="rId78"/>
    <p:sldId id="643" r:id="rId79"/>
    <p:sldId id="644" r:id="rId80"/>
    <p:sldId id="641" r:id="rId81"/>
    <p:sldId id="646" r:id="rId82"/>
    <p:sldId id="647" r:id="rId83"/>
    <p:sldId id="648" r:id="rId84"/>
    <p:sldId id="645" r:id="rId85"/>
    <p:sldId id="683" r:id="rId86"/>
    <p:sldId id="651" r:id="rId87"/>
    <p:sldId id="653" r:id="rId88"/>
    <p:sldId id="655" r:id="rId89"/>
    <p:sldId id="656" r:id="rId90"/>
    <p:sldId id="657" r:id="rId91"/>
    <p:sldId id="658" r:id="rId92"/>
    <p:sldId id="663" r:id="rId93"/>
    <p:sldId id="664" r:id="rId94"/>
    <p:sldId id="666" r:id="rId95"/>
    <p:sldId id="665" r:id="rId96"/>
    <p:sldId id="667" r:id="rId97"/>
    <p:sldId id="668" r:id="rId98"/>
    <p:sldId id="669" r:id="rId99"/>
    <p:sldId id="670" r:id="rId100"/>
    <p:sldId id="701" r:id="rId101"/>
    <p:sldId id="773" r:id="rId102"/>
    <p:sldId id="774" r:id="rId103"/>
    <p:sldId id="776" r:id="rId104"/>
    <p:sldId id="778" r:id="rId105"/>
    <p:sldId id="779" r:id="rId106"/>
    <p:sldId id="780" r:id="rId107"/>
    <p:sldId id="781" r:id="rId108"/>
    <p:sldId id="782" r:id="rId109"/>
    <p:sldId id="783" r:id="rId110"/>
    <p:sldId id="777" r:id="rId111"/>
    <p:sldId id="734" r:id="rId112"/>
    <p:sldId id="735" r:id="rId113"/>
    <p:sldId id="737" r:id="rId114"/>
    <p:sldId id="736" r:id="rId115"/>
    <p:sldId id="739" r:id="rId116"/>
    <p:sldId id="738" r:id="rId117"/>
    <p:sldId id="740" r:id="rId118"/>
    <p:sldId id="741" r:id="rId119"/>
    <p:sldId id="742" r:id="rId120"/>
    <p:sldId id="743" r:id="rId121"/>
    <p:sldId id="746" r:id="rId122"/>
    <p:sldId id="745" r:id="rId123"/>
    <p:sldId id="747" r:id="rId124"/>
    <p:sldId id="749" r:id="rId125"/>
    <p:sldId id="748" r:id="rId126"/>
    <p:sldId id="750" r:id="rId127"/>
    <p:sldId id="751" r:id="rId128"/>
    <p:sldId id="753" r:id="rId129"/>
    <p:sldId id="754" r:id="rId130"/>
    <p:sldId id="752" r:id="rId131"/>
    <p:sldId id="755" r:id="rId132"/>
    <p:sldId id="756" r:id="rId133"/>
    <p:sldId id="760" r:id="rId134"/>
    <p:sldId id="761" r:id="rId135"/>
    <p:sldId id="763" r:id="rId136"/>
    <p:sldId id="764" r:id="rId137"/>
    <p:sldId id="766" r:id="rId138"/>
    <p:sldId id="744" r:id="rId139"/>
    <p:sldId id="768" r:id="rId140"/>
    <p:sldId id="769" r:id="rId141"/>
    <p:sldId id="770" r:id="rId142"/>
    <p:sldId id="771" r:id="rId143"/>
    <p:sldId id="767" r:id="rId144"/>
    <p:sldId id="702" r:id="rId145"/>
    <p:sldId id="705" r:id="rId146"/>
    <p:sldId id="704" r:id="rId147"/>
    <p:sldId id="703" r:id="rId148"/>
    <p:sldId id="706" r:id="rId149"/>
    <p:sldId id="707" r:id="rId150"/>
    <p:sldId id="708" r:id="rId151"/>
    <p:sldId id="709" r:id="rId152"/>
    <p:sldId id="710" r:id="rId153"/>
    <p:sldId id="711" r:id="rId154"/>
    <p:sldId id="712" r:id="rId155"/>
    <p:sldId id="723" r:id="rId156"/>
    <p:sldId id="724" r:id="rId157"/>
    <p:sldId id="713" r:id="rId158"/>
    <p:sldId id="726" r:id="rId159"/>
    <p:sldId id="727" r:id="rId160"/>
    <p:sldId id="725" r:id="rId161"/>
    <p:sldId id="714" r:id="rId162"/>
    <p:sldId id="715" r:id="rId163"/>
    <p:sldId id="728" r:id="rId164"/>
    <p:sldId id="716" r:id="rId165"/>
    <p:sldId id="729" r:id="rId166"/>
    <p:sldId id="717" r:id="rId167"/>
    <p:sldId id="718" r:id="rId168"/>
    <p:sldId id="730" r:id="rId169"/>
    <p:sldId id="719" r:id="rId170"/>
    <p:sldId id="720" r:id="rId171"/>
    <p:sldId id="732" r:id="rId172"/>
    <p:sldId id="731" r:id="rId173"/>
    <p:sldId id="733" r:id="rId174"/>
    <p:sldId id="721" r:id="rId175"/>
    <p:sldId id="722" r:id="rId176"/>
    <p:sldId id="636" r:id="rId177"/>
    <p:sldId id="485" r:id="rId17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515"/>
    <a:srgbClr val="F5B661"/>
    <a:srgbClr val="F09415"/>
    <a:srgbClr val="CF7CF8"/>
    <a:srgbClr val="B06B0C"/>
    <a:srgbClr val="FD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429"/>
  </p:normalViewPr>
  <p:slideViewPr>
    <p:cSldViewPr snapToGrid="0" snapToObjects="1">
      <p:cViewPr>
        <p:scale>
          <a:sx n="150" d="100"/>
          <a:sy n="150" d="100"/>
        </p:scale>
        <p:origin x="-101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CA49B-73E0-D840-93A7-A3E11BDE34C4}" type="datetimeFigureOut">
              <a:rPr kumimoji="1" lang="zh-CN" altLang="en-US" smtClean="0"/>
              <a:t>2020-04-16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B0F4-7A48-A741-B2DC-BD21D79CD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2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视频来源：</a:t>
            </a:r>
            <a:r>
              <a:rPr lang="en-US" altLang="zh-CN" dirty="0" smtClean="0"/>
              <a:t>http://v.youku.com/v_show/id_XMjczMzA4MTUy.html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DB0F4-7A48-A741-B2DC-BD21D79CD17F}" type="slidenum">
              <a:rPr kumimoji="1" lang="zh-CN" altLang="en-US" smtClean="0"/>
              <a:t>92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19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 userDrawn="1"/>
        </p:nvSpPr>
        <p:spPr>
          <a:xfrm>
            <a:off x="7918450" y="497840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013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941509" y="2088151"/>
            <a:ext cx="2134756" cy="1029803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  <a:cs typeface="+mj-cs"/>
              </a:defRPr>
            </a:lvl1pPr>
          </a:lstStyle>
          <a:p>
            <a:pPr algn="l"/>
            <a:r>
              <a:rPr lang="en-US" altLang="zh-CN" dirty="0" smtClean="0"/>
              <a:t>Python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6904566" y="3295530"/>
            <a:ext cx="2171699" cy="8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 smtClean="0">
                <a:solidFill>
                  <a:srgbClr val="F5B661"/>
                </a:solidFill>
              </a:rPr>
              <a:t>乔　林</a:t>
            </a:r>
            <a:endParaRPr lang="en-US" sz="2400" dirty="0">
              <a:solidFill>
                <a:srgbClr val="F5B66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18533" y="3292235"/>
            <a:ext cx="6475943" cy="838265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>
            <a:lvl1pPr marL="0" indent="0" algn="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5B661"/>
                </a:solidFill>
              </a:rPr>
              <a:t>清华大学计算机科学与技术系</a:t>
            </a:r>
            <a:endParaRPr lang="en-US" dirty="0">
              <a:solidFill>
                <a:srgbClr val="F5B66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2068333"/>
            <a:ext cx="6442076" cy="1036382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065" y="564922"/>
            <a:ext cx="7252635" cy="81070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1752655"/>
            <a:ext cx="3556932" cy="519851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1" y="2272507"/>
            <a:ext cx="3556933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418" y="1752655"/>
            <a:ext cx="3567281" cy="5190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2418" y="2272507"/>
            <a:ext cx="3567282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44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91" y="564920"/>
            <a:ext cx="7249459" cy="81070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1" y="1752655"/>
            <a:ext cx="4286250" cy="26994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552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 indent="0"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6" y="2740034"/>
            <a:ext cx="6333333" cy="411726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174" y="3533712"/>
            <a:ext cx="7194065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1003775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6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8" y="135468"/>
            <a:ext cx="7573432" cy="310726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67" y="3533712"/>
            <a:ext cx="7573433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995308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000" y="2165120"/>
            <a:ext cx="7624233" cy="818091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" y="3174130"/>
            <a:ext cx="7624233" cy="1774637"/>
          </a:xfrm>
        </p:spPr>
        <p:txBody>
          <a:bodyPr>
            <a:normAutofit/>
          </a:bodyPr>
          <a:lstStyle>
            <a:lvl1pPr marL="0" marR="0" indent="0" algn="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3700" y="2165121"/>
            <a:ext cx="1041400" cy="818092"/>
          </a:xfrm>
        </p:spPr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88372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65298"/>
      </p:ext>
    </p:extLst>
  </p:cSld>
  <p:clrMapOvr>
    <a:masterClrMapping/>
  </p:clrMapOvr>
  <p:transition spd="slow" advClick="0" advTm="0">
    <p:strips/>
  </p:transition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 userDrawn="1"/>
        </p:nvSpPr>
        <p:spPr>
          <a:xfrm>
            <a:off x="0" y="626533"/>
            <a:ext cx="9144000" cy="42714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5833" cy="6815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6420" y="4931833"/>
            <a:ext cx="865613" cy="203195"/>
          </a:xfrm>
        </p:spPr>
        <p:txBody>
          <a:bodyPr lIns="36000" tIns="0" rIns="36000" bIns="0"/>
          <a:lstStyle>
            <a:lvl1pPr algn="r"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4178300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7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564921"/>
            <a:ext cx="7541683" cy="81070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467" y="1752655"/>
            <a:ext cx="5712883" cy="313261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767" y="1752654"/>
            <a:ext cx="1553633" cy="3132611"/>
          </a:xfrm>
        </p:spPr>
        <p:txBody>
          <a:bodyPr anchor="b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58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899" y="586086"/>
            <a:ext cx="7539568" cy="810704"/>
          </a:xfrm>
        </p:spPr>
        <p:txBody>
          <a:bodyPr lIns="36000" tIns="36000" rIns="36000" bIns="36000"/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1752655"/>
            <a:ext cx="8868833" cy="3133670"/>
          </a:xfrm>
        </p:spPr>
        <p:txBody>
          <a:bodyPr lIns="36000" tIns="36000" rIns="36000" bIns="36000"/>
          <a:lstStyle>
            <a:lvl1pPr marL="252000" indent="-25200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4753" y="592207"/>
            <a:ext cx="1089980" cy="810704"/>
          </a:xfrm>
        </p:spPr>
        <p:txBody>
          <a:bodyPr lIns="36000" tIns="36000" rIns="36000" bIns="36000"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0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1" y="564921"/>
            <a:ext cx="7539566" cy="810704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r>
              <a:rPr lang="zh-CN" altLang="en-US" dirty="0" smtClean="0"/>
              <a:t>计算机程序设计基础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752655"/>
            <a:ext cx="8868833" cy="3091789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753" y="571042"/>
            <a:ext cx="1089980" cy="81070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4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4" r:id="rId3"/>
    <p:sldLayoutId id="2147483657" r:id="rId4"/>
    <p:sldLayoutId id="2147483658" r:id="rId5"/>
    <p:sldLayoutId id="2147483669" r:id="rId6"/>
    <p:sldLayoutId id="2147483660" r:id="rId7"/>
    <p:sldLayoutId id="2147483653" r:id="rId8"/>
    <p:sldLayoutId id="2147483655" r:id="rId9"/>
    <p:sldLayoutId id="2147483656" r:id="rId10"/>
    <p:sldLayoutId id="2147483659" r:id="rId11"/>
    <p:sldLayoutId id="214748366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6858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rgbClr val="F09515"/>
          </a:solidFill>
          <a:effectLst/>
          <a:latin typeface="华康手札体W5P" panose="03000500000000000000" pitchFamily="66" charset="-122"/>
          <a:ea typeface="华康手札体W5P" panose="03000500000000000000" pitchFamily="66" charset="-122"/>
          <a:cs typeface="+mj-cs"/>
        </a:defRPr>
      </a:lvl1pPr>
    </p:titleStyle>
    <p:bodyStyle>
      <a:lvl1pPr marL="252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1pPr>
      <a:lvl2pPr marL="540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2pPr>
      <a:lvl3pPr marL="828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3pPr>
      <a:lvl4pPr marL="1116000" indent="-252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4pPr>
      <a:lvl5pPr marL="1404000" indent="-252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anoi.fl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 smtClean="0"/>
              <a:t>计算机程序设计基础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1383921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函数调用示例：银河系漫游指南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/>
              <a:t>函数调用示例：第〇章示例</a:t>
            </a:r>
            <a:r>
              <a:rPr lang="zh-CN" altLang="en-US" dirty="0" smtClean="0"/>
              <a:t>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9906"/>
            <a:ext cx="8877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Douglas Noël Adams: The Hitchhiker's Guide to the Galaxy</a:t>
            </a:r>
          </a:p>
          <a:p>
            <a:r>
              <a:rPr kumimoji="1"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The_Ultimate_Question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\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kumimoji="1"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Question of Life, the Universe and Everything"</a:t>
            </a: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获取字符串长度，扣除其中的七个空格，赋值给变量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Deep_Thought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kumimoji="1"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Deep_Thought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The_Ultimate_Question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 7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打印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ASCII/Unicode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码值为该整数的字符</a:t>
            </a:r>
          </a:p>
          <a:p>
            <a:r>
              <a:rPr kumimoji="1"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Deep_Thought</a:t>
            </a:r>
            <a:r>
              <a:rPr kumimoji="1"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endParaRPr kumimoji="1"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CN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endParaRPr kumimoji="1"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3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3.6.1</a:t>
            </a:r>
            <a:r>
              <a:rPr lang="zh-CN" altLang="en-US" dirty="0"/>
              <a:t>　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•</a:t>
            </a:r>
            <a:r>
              <a:rPr lang="zh-CN" altLang="en-US" dirty="0" smtClean="0"/>
              <a:t>包</a:t>
            </a:r>
            <a:r>
              <a:rPr lang="en-US" altLang="zh-CN" dirty="0"/>
              <a:t>•</a:t>
            </a:r>
            <a:r>
              <a:rPr lang="zh-CN" altLang="en-US" dirty="0"/>
              <a:t>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定义：包含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定义和语句的文本文件（脚本）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名称：模块文件名（不含扩展名“</a:t>
            </a:r>
            <a:r>
              <a:rPr lang="en-US" altLang="zh-CN" dirty="0" smtClean="0">
                <a:solidFill>
                  <a:srgbClr val="FFC000"/>
                </a:solidFill>
              </a:rPr>
              <a:t>.</a:t>
            </a:r>
            <a:r>
              <a:rPr lang="en-US" altLang="zh-CN" dirty="0" err="1" smtClean="0">
                <a:solidFill>
                  <a:srgbClr val="FFC000"/>
                </a:solidFill>
              </a:rPr>
              <a:t>py</a:t>
            </a:r>
            <a:r>
              <a:rPr lang="zh-CN" altLang="en-US" dirty="0" smtClean="0"/>
              <a:t>”）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在模块内部，使用全局变量 </a:t>
            </a:r>
            <a:r>
              <a:rPr lang="en-US" altLang="zh-CN" dirty="0" smtClean="0">
                <a:solidFill>
                  <a:srgbClr val="FFC000"/>
                </a:solidFill>
              </a:rPr>
              <a:t>__name__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获得模块名称字符串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（</a:t>
            </a:r>
            <a:r>
              <a:rPr lang="en-US" altLang="zh-CN" dirty="0"/>
              <a:t>package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定义：包含 </a:t>
            </a:r>
            <a:r>
              <a:rPr lang="en-US" altLang="zh-CN" dirty="0">
                <a:solidFill>
                  <a:srgbClr val="FFC000"/>
                </a:solidFill>
              </a:rPr>
              <a:t>__path__ </a:t>
            </a:r>
            <a:r>
              <a:rPr lang="zh-CN" altLang="en-US" dirty="0"/>
              <a:t>属性的</a:t>
            </a:r>
            <a:r>
              <a:rPr lang="zh-CN" altLang="en-US" dirty="0" smtClean="0"/>
              <a:t>模块</a:t>
            </a:r>
            <a:r>
              <a:rPr lang="zh-CN" altLang="en-US" dirty="0"/>
              <a:t>集合</a:t>
            </a:r>
          </a:p>
          <a:p>
            <a:r>
              <a:rPr lang="zh-CN" altLang="en-US" dirty="0"/>
              <a:t>库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library</a:t>
            </a:r>
            <a:r>
              <a:rPr lang="zh-CN" altLang="en-US" dirty="0"/>
              <a:t>）：非 </a:t>
            </a:r>
            <a:r>
              <a:rPr lang="en-US" altLang="zh-CN" dirty="0" err="1"/>
              <a:t>Pyhton</a:t>
            </a:r>
            <a:r>
              <a:rPr lang="en-US" altLang="zh-CN" dirty="0"/>
              <a:t> </a:t>
            </a:r>
            <a:r>
              <a:rPr lang="zh-CN" altLang="en-US" dirty="0"/>
              <a:t>专有词汇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定义：完成特定功能的代码集合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735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模块目的与性质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组织 </a:t>
            </a:r>
            <a:r>
              <a:rPr lang="en-US" altLang="zh-CN" dirty="0"/>
              <a:t>Python </a:t>
            </a:r>
            <a:r>
              <a:rPr lang="zh-CN" altLang="en-US" dirty="0"/>
              <a:t>代码的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次定义，多次使用</a:t>
            </a:r>
            <a:endParaRPr lang="en-US" altLang="zh-CN" dirty="0" smtClean="0"/>
          </a:p>
          <a:p>
            <a:r>
              <a:rPr lang="zh-CN" altLang="en-US" dirty="0" smtClean="0"/>
              <a:t>模块性质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模块中的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对象位于模块全局名</a:t>
            </a:r>
            <a:r>
              <a:rPr lang="zh-CN" altLang="en-US" dirty="0"/>
              <a:t>空间（</a:t>
            </a:r>
            <a:r>
              <a:rPr lang="zh-CN" altLang="en-US" dirty="0" smtClean="0"/>
              <a:t>私有符号</a:t>
            </a:r>
            <a:r>
              <a:rPr lang="zh-CN" altLang="en-US" dirty="0"/>
              <a:t>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</a:t>
            </a:r>
            <a:r>
              <a:rPr lang="zh-CN" altLang="en-US" dirty="0"/>
              <a:t>可以包含或递归包含子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模块必须导入方可使用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模块可导入其他模块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477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模块内容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可执行语句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目的：主要用于初始化模块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执行时机：导入语句首次解析模块名称时</a:t>
            </a:r>
            <a:endParaRPr lang="en-US" altLang="zh-CN" dirty="0" smtClean="0"/>
          </a:p>
          <a:p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目的：模块内部定义的量，主要用于描述模块状态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在模块外部，可使用 </a:t>
            </a:r>
            <a:r>
              <a:rPr lang="en-US" altLang="zh-CN" dirty="0" err="1" smtClean="0">
                <a:solidFill>
                  <a:srgbClr val="FFC000"/>
                </a:solidFill>
              </a:rPr>
              <a:t>modulename.variablename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格式访问</a:t>
            </a:r>
            <a:endParaRPr lang="en-US" altLang="zh-CN" dirty="0" smtClean="0"/>
          </a:p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目的：代码重用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在模块外部，可使用 </a:t>
            </a:r>
            <a:r>
              <a:rPr lang="en-US" altLang="zh-CN" dirty="0" err="1" smtClean="0">
                <a:solidFill>
                  <a:srgbClr val="FFC000"/>
                </a:solidFill>
              </a:rPr>
              <a:t>modulename.functionname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格式调用</a:t>
            </a:r>
          </a:p>
        </p:txBody>
      </p:sp>
    </p:spTree>
    <p:extLst>
      <p:ext uri="{BB962C8B-B14F-4D97-AF65-F5344CB8AC3E}">
        <p14:creationId xmlns:p14="http://schemas.microsoft.com/office/powerpoint/2010/main" val="2653943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模块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脚本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文件“</a:t>
            </a: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mymod.py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”</a:t>
            </a:r>
            <a:endParaRPr lang="en-US" altLang="zh-CN" sz="16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################################################################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可导出函数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################################################################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input_int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(prompt: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None) -&gt;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"""Get an integer safely.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the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prompt is None or omitted,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 function shows default hint.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 = input(prompt or "Please input an integer: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return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ValueError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t = input("An integer needed. Try again: ")</a:t>
            </a:r>
          </a:p>
        </p:txBody>
      </p:sp>
    </p:spTree>
    <p:extLst>
      <p:ext uri="{BB962C8B-B14F-4D97-AF65-F5344CB8AC3E}">
        <p14:creationId xmlns:p14="http://schemas.microsoft.com/office/powerpoint/2010/main" val="4018566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is_leap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(year):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"""Determine whether a year is leap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True if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year is leap, otherwise False.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must be a positive integer.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year % 4 == 0 and year % 100 != 0 or year % 400 == 0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is_odd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"""Determine whether an integer is odd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True if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year is odd, otherwise False.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must be an integer.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 &amp; 1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48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is_even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"""Determine whether an integer is even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True if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year is even, otherwise False.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must be an integer.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not n &amp; 1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is_prime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(n: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"""Determine whether an integer is a prime number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True if the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n,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a prime, otherwise False.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Raise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exception if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not an integer;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Raise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ValueError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exception if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less than 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type(n) is not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raise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('must be an integer, but "%s" found' % type(n))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&lt;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raise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ValueError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('must be greater than 1, but "%d" found' %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==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% 2 ==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range(3,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math.ceil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(n)) + 1, 2):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%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return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41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"""Factorial function.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Get the factorial number of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must be a non-negative integer.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n * fact(n-1) if n &gt; 1 else 1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fib(n):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"""Fibonacci function.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Get the n-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item of Fibonacci series.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augument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must be a non-negative integer.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fib(n-1) + fib(n-2) if n &gt; 1 else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75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################################################################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全局变量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################################################################</a:t>
            </a:r>
            <a:endParaRPr lang="en-US" altLang="zh-CN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a_global_var_for_test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################################################################</a:t>
            </a:r>
            <a:endParaRPr lang="en-US" altLang="zh-CN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内部变量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</a:t>
            </a:r>
            <a:endParaRPr lang="en-US" altLang="zh-CN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__xxx__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格式</a:t>
            </a:r>
            <a:r>
              <a:rPr lang="zh-CN" altLang="en-US" sz="1600" b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以</a:t>
            </a:r>
            <a:r>
              <a:rPr lang="zh-CN" altLang="en-US" sz="1600" b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防止导出全局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标识符，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或者使用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旧式规范：标识符前使用单下划线，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以表明该全局标识符为模块非公开的。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注意：仅是习惯性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建议。在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模块外界依然可以使用这些“内部变量”。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################################################################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a_private_var_for_test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= 2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31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################################################################</a:t>
            </a:r>
            <a:endParaRPr lang="en-US" altLang="zh-CN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测试语句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</a:t>
            </a:r>
            <a:endParaRPr lang="en-US" altLang="zh-CN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仅用于独立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测试；当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本模块被其他模块导入时，将跳过测试语句的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执行。</a:t>
            </a:r>
            <a:endParaRPr lang="zh-CN" altLang="en-US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单独执行模块时，模块名称总是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__main</a:t>
            </a: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__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。仅在本模块被导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入时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，名称才是其本名。</a:t>
            </a:r>
            <a:endParaRPr lang="zh-CN" altLang="en-US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################################################################</a:t>
            </a:r>
            <a:endParaRPr lang="en-US" altLang="zh-CN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 == "__main__":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("Testing", __name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a_private_var_for_test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=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input_int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("Your age: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print("Your age is", __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a_private_var_for_test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使用命令“</a:t>
            </a: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python mymod.py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”单独测试模块时输出</a:t>
            </a:r>
            <a:endParaRPr lang="en-US" altLang="zh-CN" sz="16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Testing __main__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age: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age is 20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</a:t>
            </a:r>
            <a:r>
              <a:rPr lang="zh-CN" altLang="en-US" dirty="0" smtClean="0"/>
              <a:t>内置函数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内置函数与 </a:t>
            </a:r>
            <a:r>
              <a:rPr lang="en-US" altLang="zh-CN" dirty="0"/>
              <a:t>Python </a:t>
            </a:r>
            <a:r>
              <a:rPr lang="zh-CN" altLang="en-US" dirty="0"/>
              <a:t>版本有关</a:t>
            </a:r>
          </a:p>
          <a:p>
            <a:pPr lvl="1"/>
            <a:r>
              <a:rPr lang="zh-CN" altLang="en-US" dirty="0"/>
              <a:t>不同 </a:t>
            </a:r>
            <a:r>
              <a:rPr lang="en-US" altLang="zh-CN" dirty="0"/>
              <a:t>Python </a:t>
            </a:r>
            <a:r>
              <a:rPr lang="zh-CN" altLang="en-US" dirty="0"/>
              <a:t>版本提供的内置函数</a:t>
            </a:r>
            <a:r>
              <a:rPr lang="zh-CN" altLang="en-US" dirty="0" smtClean="0"/>
              <a:t>的数目与</a:t>
            </a:r>
            <a:r>
              <a:rPr lang="zh-CN" altLang="en-US" dirty="0"/>
              <a:t>性质可能不同</a:t>
            </a:r>
          </a:p>
          <a:p>
            <a:r>
              <a:rPr lang="en-US" altLang="zh-CN" dirty="0"/>
              <a:t>Python </a:t>
            </a:r>
            <a:r>
              <a:rPr lang="en-US" altLang="zh-CN" dirty="0" smtClean="0"/>
              <a:t>3.6 </a:t>
            </a:r>
            <a:r>
              <a:rPr lang="zh-CN" altLang="en-US" dirty="0" smtClean="0"/>
              <a:t>内置函数：总计 </a:t>
            </a:r>
            <a:r>
              <a:rPr lang="en-US" altLang="zh-CN" dirty="0"/>
              <a:t>68 </a:t>
            </a:r>
            <a:r>
              <a:rPr lang="zh-CN" altLang="en-US" dirty="0"/>
              <a:t>个</a:t>
            </a:r>
          </a:p>
          <a:p>
            <a:pPr lvl="1"/>
            <a:r>
              <a:rPr lang="zh-CN" altLang="en-US" dirty="0"/>
              <a:t>部分</a:t>
            </a:r>
            <a:r>
              <a:rPr lang="zh-CN" altLang="en-US" dirty="0" smtClean="0"/>
              <a:t>数值相关函数</a:t>
            </a:r>
            <a:r>
              <a:rPr lang="zh-CN" altLang="en-US" dirty="0"/>
              <a:t>请参阅第 </a:t>
            </a:r>
            <a:r>
              <a:rPr lang="en-US" altLang="zh-CN" dirty="0" smtClean="0"/>
              <a:t>1.4.5 </a:t>
            </a:r>
            <a:r>
              <a:rPr lang="zh-CN" altLang="en-US" dirty="0"/>
              <a:t>节与第 </a:t>
            </a:r>
            <a:r>
              <a:rPr lang="en-US" altLang="zh-CN" dirty="0"/>
              <a:t>2.1.1 </a:t>
            </a:r>
            <a:r>
              <a:rPr lang="zh-CN" altLang="en-US" dirty="0"/>
              <a:t>节：</a:t>
            </a:r>
            <a:r>
              <a:rPr lang="en-US" altLang="zh-CN" dirty="0">
                <a:solidFill>
                  <a:srgbClr val="FFC000"/>
                </a:solidFill>
              </a:rPr>
              <a:t>abs()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bin()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bool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complex()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divmod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float()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hex()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max()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min()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oct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、 </a:t>
            </a:r>
            <a:r>
              <a:rPr lang="en-US" altLang="zh-CN" dirty="0">
                <a:solidFill>
                  <a:srgbClr val="FFC000"/>
                </a:solidFill>
              </a:rPr>
              <a:t>pow()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round()</a:t>
            </a:r>
          </a:p>
          <a:p>
            <a:pPr lvl="1"/>
            <a:r>
              <a:rPr lang="zh-CN" altLang="en-US" dirty="0"/>
              <a:t>部分</a:t>
            </a:r>
            <a:r>
              <a:rPr lang="zh-CN" altLang="en-US" dirty="0" smtClean="0"/>
              <a:t>输入输出</a:t>
            </a:r>
            <a:r>
              <a:rPr lang="zh-CN" altLang="en-US" dirty="0"/>
              <a:t>相关</a:t>
            </a:r>
            <a:r>
              <a:rPr lang="zh-CN" altLang="en-US" dirty="0" smtClean="0"/>
              <a:t>函数</a:t>
            </a:r>
            <a:r>
              <a:rPr lang="zh-CN" altLang="en-US" dirty="0"/>
              <a:t>请参阅第 </a:t>
            </a:r>
            <a:r>
              <a:rPr lang="en-US" altLang="zh-CN" dirty="0" smtClean="0"/>
              <a:t>1.6 </a:t>
            </a:r>
            <a:r>
              <a:rPr lang="zh-CN" altLang="en-US" dirty="0" smtClean="0"/>
              <a:t>节：</a:t>
            </a:r>
            <a:r>
              <a:rPr lang="en-US" altLang="zh-CN" dirty="0" err="1">
                <a:solidFill>
                  <a:srgbClr val="FFC000"/>
                </a:solidFill>
              </a:rPr>
              <a:t>eval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input()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print()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</a:p>
          <a:p>
            <a:pPr lvl="1"/>
            <a:r>
              <a:rPr lang="zh-CN" altLang="en-US" dirty="0" smtClean="0"/>
              <a:t>区间函数</a:t>
            </a:r>
            <a:r>
              <a:rPr lang="zh-CN" altLang="en-US" dirty="0"/>
              <a:t>请</a:t>
            </a:r>
            <a:r>
              <a:rPr lang="zh-CN" altLang="en-US" dirty="0" smtClean="0"/>
              <a:t>参阅第 </a:t>
            </a:r>
            <a:r>
              <a:rPr lang="en-US" altLang="zh-CN" dirty="0"/>
              <a:t>2.3.2 </a:t>
            </a:r>
            <a:r>
              <a:rPr lang="zh-CN" altLang="en-US" dirty="0"/>
              <a:t>节： </a:t>
            </a:r>
            <a:r>
              <a:rPr lang="en-US" altLang="zh-CN" dirty="0">
                <a:solidFill>
                  <a:srgbClr val="FFC000"/>
                </a:solidFill>
              </a:rPr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2976825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脚本文件“</a:t>
            </a: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mymod_test.py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”</a:t>
            </a:r>
            <a:endParaRPr lang="en-US" altLang="zh-CN" sz="16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("The name of the module is \"%s\"" %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.__name__)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a_global_var_for_test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is",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mymod.a_global_var_for_test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print("__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a_private_var_for_test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is",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a_private_var_for_test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mymod.input_int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("Your age: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print("Your age is", n)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0" dirty="0" smtClean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脚本输出</a:t>
            </a:r>
            <a:endParaRPr lang="en-US" altLang="zh-CN" sz="16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of the module is "</a:t>
            </a:r>
            <a:r>
              <a:rPr lang="en-US" altLang="zh-CN" sz="16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a_global_var_for_test</a:t>
            </a: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altLang="zh-CN" sz="16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a_private_var_for_test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is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age: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age is 20</a:t>
            </a:r>
          </a:p>
        </p:txBody>
      </p:sp>
    </p:spTree>
    <p:extLst>
      <p:ext uri="{BB962C8B-B14F-4D97-AF65-F5344CB8AC3E}">
        <p14:creationId xmlns:p14="http://schemas.microsoft.com/office/powerpoint/2010/main" val="1869568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3.6.2</a:t>
            </a:r>
            <a:r>
              <a:rPr lang="zh-CN" altLang="en-US" dirty="0"/>
              <a:t>　</a:t>
            </a:r>
            <a:r>
              <a:rPr lang="zh-CN" altLang="en-US" dirty="0" smtClean="0"/>
              <a:t>日期时间模块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日期时间模块 </a:t>
            </a:r>
            <a:r>
              <a:rPr lang="en-US" altLang="zh-CN" dirty="0" err="1">
                <a:solidFill>
                  <a:srgbClr val="FFC000"/>
                </a:solidFill>
              </a:rPr>
              <a:t>datetime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功能：日期与时间处理</a:t>
            </a:r>
            <a:endParaRPr lang="en-US" altLang="zh-CN" dirty="0" smtClean="0"/>
          </a:p>
          <a:p>
            <a:r>
              <a:rPr lang="zh-CN" altLang="en-US" dirty="0" smtClean="0"/>
              <a:t>日期时间对象分类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单纯（</a:t>
            </a:r>
            <a:r>
              <a:rPr lang="en-US" altLang="zh-CN" dirty="0" smtClean="0"/>
              <a:t>naive</a:t>
            </a:r>
            <a:r>
              <a:rPr lang="zh-CN" altLang="en-US" dirty="0" smtClean="0"/>
              <a:t>）日期时间对象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无时区和夏时制信息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是否为通用协调时间（</a:t>
            </a:r>
            <a:r>
              <a:rPr lang="en-US" altLang="zh-CN" dirty="0" smtClean="0"/>
              <a:t>Universal </a:t>
            </a:r>
            <a:r>
              <a:rPr lang="en-US" altLang="zh-CN" dirty="0"/>
              <a:t>Time </a:t>
            </a:r>
            <a:r>
              <a:rPr lang="en-US" altLang="zh-CN" dirty="0" smtClean="0"/>
              <a:t>Coordinated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UTC</a:t>
            </a:r>
            <a:r>
              <a:rPr lang="zh-CN" altLang="en-US" dirty="0" smtClean="0"/>
              <a:t>）或当地时间，是否具有时区信息取决于程序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敏感（</a:t>
            </a:r>
            <a:r>
              <a:rPr lang="en-US" altLang="zh-CN" dirty="0" smtClean="0"/>
              <a:t>aware</a:t>
            </a:r>
            <a:r>
              <a:rPr lang="zh-CN" altLang="en-US" dirty="0" smtClean="0"/>
              <a:t>）日期时间对象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具有时区和夏时制信息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872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日期时间模块常数与类型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可用常数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常数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datetime.MINYEAR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对象最小</a:t>
            </a:r>
            <a:r>
              <a:rPr lang="zh-CN" altLang="en-US" dirty="0"/>
              <a:t>年份，值为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</a:p>
          <a:p>
            <a:pPr lvl="1"/>
            <a:r>
              <a:rPr lang="zh-CN" altLang="en-US" dirty="0" smtClean="0"/>
              <a:t>常数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datetime.MAXYEAR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datetime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对象最大年份，值为 </a:t>
            </a:r>
            <a:r>
              <a:rPr lang="en-US" altLang="zh-CN" dirty="0" smtClean="0">
                <a:solidFill>
                  <a:srgbClr val="FFC000"/>
                </a:solidFill>
              </a:rPr>
              <a:t>9999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可用类型</a:t>
            </a:r>
            <a:endParaRPr lang="en-US" altLang="zh-CN" dirty="0" smtClean="0"/>
          </a:p>
          <a:p>
            <a:pPr lvl="1"/>
            <a:r>
              <a:rPr lang="zh-CN" altLang="en-US" dirty="0"/>
              <a:t>类 </a:t>
            </a:r>
            <a:r>
              <a:rPr lang="en-US" altLang="zh-CN" dirty="0" err="1">
                <a:solidFill>
                  <a:srgbClr val="FFC000"/>
                </a:solidFill>
              </a:rPr>
              <a:t>datetime.date</a:t>
            </a:r>
            <a:r>
              <a:rPr lang="zh-CN" altLang="en-US" dirty="0"/>
              <a:t>：单纯日期类</a:t>
            </a:r>
            <a:r>
              <a:rPr lang="zh-CN" altLang="en-US" dirty="0" smtClean="0"/>
              <a:t>，属性 </a:t>
            </a:r>
            <a:r>
              <a:rPr lang="en-US" altLang="zh-CN" dirty="0">
                <a:solidFill>
                  <a:srgbClr val="FFC000"/>
                </a:solidFill>
              </a:rPr>
              <a:t>year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month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day</a:t>
            </a:r>
          </a:p>
          <a:p>
            <a:pPr lvl="1"/>
            <a:r>
              <a:rPr lang="zh-CN" altLang="en-US" dirty="0"/>
              <a:t>类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datetime.time</a:t>
            </a:r>
            <a:r>
              <a:rPr lang="zh-CN" altLang="en-US" dirty="0" smtClean="0"/>
              <a:t>：独立时间类，属性 </a:t>
            </a:r>
            <a:r>
              <a:rPr lang="en-US" altLang="zh-CN" dirty="0" smtClean="0">
                <a:solidFill>
                  <a:srgbClr val="FFC000"/>
                </a:solidFill>
              </a:rPr>
              <a:t>hour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minute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second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microsecond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tzinfo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58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日期时间模块常数与类型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可用类型</a:t>
            </a:r>
            <a:endParaRPr lang="en-US" altLang="zh-CN" dirty="0" smtClean="0"/>
          </a:p>
          <a:p>
            <a:pPr lvl="1"/>
            <a:r>
              <a:rPr lang="zh-CN" altLang="en-US" dirty="0"/>
              <a:t>类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datetime.datetime</a:t>
            </a:r>
            <a:r>
              <a:rPr lang="zh-CN" altLang="en-US" dirty="0" smtClean="0"/>
              <a:t>：日期时间类组合，属性 </a:t>
            </a:r>
            <a:r>
              <a:rPr lang="en-US" altLang="zh-CN" dirty="0">
                <a:solidFill>
                  <a:srgbClr val="FFC000"/>
                </a:solidFill>
              </a:rPr>
              <a:t>year</a:t>
            </a:r>
            <a:r>
              <a:rPr lang="zh-CN" altLang="en-US" dirty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month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day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hour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minute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second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microsecond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tzinfo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类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datetime.timedelta</a:t>
            </a:r>
            <a:r>
              <a:rPr lang="zh-CN" altLang="en-US" dirty="0" smtClean="0"/>
              <a:t>：时段类，两个 </a:t>
            </a:r>
            <a:r>
              <a:rPr lang="en-US" altLang="zh-CN" dirty="0">
                <a:solidFill>
                  <a:srgbClr val="FFC000"/>
                </a:solidFill>
              </a:rPr>
              <a:t>date</a:t>
            </a:r>
            <a:r>
              <a:rPr lang="zh-CN" altLang="en-US" dirty="0" smtClean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time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>
                <a:solidFill>
                  <a:srgbClr val="FFC000"/>
                </a:solidFill>
              </a:rPr>
              <a:t>datetime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对象间的时间间隔，精确到微秒</a:t>
            </a:r>
            <a:endParaRPr lang="en-US" altLang="zh-CN" dirty="0" smtClean="0"/>
          </a:p>
          <a:p>
            <a:pPr lvl="1"/>
            <a:r>
              <a:rPr lang="zh-CN" altLang="en-US" dirty="0"/>
              <a:t>类 </a:t>
            </a:r>
            <a:r>
              <a:rPr lang="en-US" altLang="zh-CN" dirty="0" err="1">
                <a:solidFill>
                  <a:srgbClr val="FFC000"/>
                </a:solidFill>
              </a:rPr>
              <a:t>datetime.tzinfo</a:t>
            </a:r>
            <a:r>
              <a:rPr lang="zh-CN" altLang="en-US" dirty="0"/>
              <a:t>：时区信息抽象基类，用于 </a:t>
            </a:r>
            <a:r>
              <a:rPr lang="en-US" altLang="zh-CN" dirty="0">
                <a:solidFill>
                  <a:srgbClr val="FFC000"/>
                </a:solidFill>
              </a:rPr>
              <a:t>time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>
                <a:solidFill>
                  <a:srgbClr val="FFC000"/>
                </a:solidFill>
              </a:rPr>
              <a:t>datetime</a:t>
            </a:r>
            <a:r>
              <a:rPr lang="en-US" altLang="zh-CN" dirty="0"/>
              <a:t> </a:t>
            </a:r>
            <a:r>
              <a:rPr lang="zh-CN" altLang="en-US" dirty="0"/>
              <a:t>对象进行时间调整</a:t>
            </a:r>
            <a:endParaRPr lang="en-US" altLang="zh-CN" dirty="0"/>
          </a:p>
          <a:p>
            <a:pPr lvl="1"/>
            <a:r>
              <a:rPr lang="zh-CN" altLang="en-US" dirty="0" smtClean="0"/>
              <a:t>类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datetime.timezone</a:t>
            </a:r>
            <a:r>
              <a:rPr lang="zh-CN" altLang="en-US" dirty="0" smtClean="0"/>
              <a:t>：时区信息类，相对 </a:t>
            </a:r>
            <a:r>
              <a:rPr lang="en-US" altLang="zh-CN" dirty="0" smtClean="0"/>
              <a:t>UTC </a:t>
            </a:r>
            <a:r>
              <a:rPr lang="zh-CN" altLang="en-US" dirty="0" smtClean="0"/>
              <a:t>进行时区调整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94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日期对象构造</a:t>
            </a:r>
            <a:endParaRPr lang="en-US" altLang="zh-CN" dirty="0" smtClean="0"/>
          </a:p>
          <a:p>
            <a:pPr lvl="1"/>
            <a:r>
              <a:rPr lang="zh-CN" altLang="en-US" dirty="0"/>
              <a:t>日期</a:t>
            </a:r>
            <a:r>
              <a:rPr lang="zh-CN" altLang="en-US" dirty="0" smtClean="0"/>
              <a:t>对象构造函数 </a:t>
            </a:r>
            <a:r>
              <a:rPr lang="en-US" altLang="zh-CN" dirty="0" smtClean="0">
                <a:solidFill>
                  <a:srgbClr val="FFC000"/>
                </a:solidFill>
              </a:rPr>
              <a:t>class 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datetime.date</a:t>
            </a:r>
            <a:r>
              <a:rPr lang="en-US" altLang="zh-CN" dirty="0" smtClean="0">
                <a:solidFill>
                  <a:srgbClr val="FFC000"/>
                </a:solidFill>
              </a:rPr>
              <a:t>(year, month, day)</a:t>
            </a:r>
            <a:r>
              <a:rPr lang="zh-CN" altLang="en-US" dirty="0" smtClean="0"/>
              <a:t>：以给定年月日信息构造日期对象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类方法 </a:t>
            </a:r>
            <a:r>
              <a:rPr lang="en-US" altLang="zh-CN" dirty="0" err="1">
                <a:solidFill>
                  <a:srgbClr val="FFC000"/>
                </a:solidFill>
              </a:rPr>
              <a:t>classmethod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>
                <a:solidFill>
                  <a:srgbClr val="FFC000"/>
                </a:solidFill>
              </a:rPr>
              <a:t>date.today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：返回当前</a:t>
            </a:r>
            <a:r>
              <a:rPr lang="zh-CN" altLang="en-US" dirty="0" smtClean="0"/>
              <a:t>本地日期</a:t>
            </a:r>
            <a:endParaRPr lang="en-US" altLang="zh-CN" dirty="0"/>
          </a:p>
          <a:p>
            <a:pPr lvl="1"/>
            <a:r>
              <a:rPr lang="zh-CN" altLang="en-US" dirty="0"/>
              <a:t>类方法 </a:t>
            </a:r>
            <a:r>
              <a:rPr lang="en-US" altLang="zh-CN" dirty="0" err="1">
                <a:solidFill>
                  <a:srgbClr val="FFC000"/>
                </a:solidFill>
              </a:rPr>
              <a:t>classmethod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date.fromtimestamp</a:t>
            </a:r>
            <a:r>
              <a:rPr lang="en-US" altLang="zh-CN" dirty="0" smtClean="0">
                <a:solidFill>
                  <a:srgbClr val="FFC000"/>
                </a:solidFill>
              </a:rPr>
              <a:t>(timestamp)</a:t>
            </a:r>
            <a:r>
              <a:rPr lang="zh-CN" altLang="en-US" dirty="0"/>
              <a:t>：</a:t>
            </a:r>
            <a:r>
              <a:rPr lang="zh-CN" altLang="en-US" dirty="0" smtClean="0"/>
              <a:t>返回相对 </a:t>
            </a:r>
            <a:r>
              <a:rPr lang="en-US" altLang="zh-CN" dirty="0" smtClean="0"/>
              <a:t>POSIX </a:t>
            </a:r>
            <a:r>
              <a:rPr lang="zh-CN" altLang="en-US" dirty="0" smtClean="0"/>
              <a:t>时间戳的本地日期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可能引发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OverflowError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>
                <a:solidFill>
                  <a:srgbClr val="FFC000"/>
                </a:solidFill>
              </a:rPr>
              <a:t>OSError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异常；年份可能受限于 </a:t>
            </a:r>
            <a:r>
              <a:rPr lang="en-US" altLang="zh-CN" dirty="0" smtClean="0">
                <a:solidFill>
                  <a:srgbClr val="FFC000"/>
                </a:solidFill>
              </a:rPr>
              <a:t>1970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 </a:t>
            </a:r>
            <a:r>
              <a:rPr lang="en-US" altLang="zh-CN" dirty="0" smtClean="0">
                <a:solidFill>
                  <a:srgbClr val="FFC000"/>
                </a:solidFill>
              </a:rPr>
              <a:t>2038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类方法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classmethod</a:t>
            </a: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date.fromordinal</a:t>
            </a:r>
            <a:r>
              <a:rPr lang="en-US" altLang="zh-CN" dirty="0" smtClean="0">
                <a:solidFill>
                  <a:srgbClr val="FFC000"/>
                </a:solidFill>
              </a:rPr>
              <a:t>(ordinal)</a:t>
            </a:r>
            <a:r>
              <a:rPr lang="zh-CN" altLang="en-US" dirty="0" smtClean="0"/>
              <a:t>：以序数值构造日期，公元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日值为 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zh-CN" altLang="en-US" dirty="0" smtClean="0"/>
              <a:t>，此后依次递增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899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日期对象构造示例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d1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(1582,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10, 4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n1 = d1.toordinal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转换为序数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577725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d2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(1582,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10, 15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n2 = d1.toordinal()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577736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d3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datetime.date.today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d3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(2017, 3, 29)</a:t>
            </a:r>
            <a:endParaRPr lang="en-US" altLang="zh-CN" sz="20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08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日期类属性</a:t>
            </a:r>
            <a:endParaRPr lang="en-US" altLang="zh-CN" dirty="0"/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>
                <a:solidFill>
                  <a:srgbClr val="FFC000"/>
                </a:solidFill>
              </a:rPr>
              <a:t>date.min</a:t>
            </a:r>
            <a:r>
              <a:rPr lang="zh-CN" altLang="en-US" dirty="0"/>
              <a:t>：最早可表示日期 </a:t>
            </a:r>
            <a:r>
              <a:rPr lang="en-US" altLang="zh-CN" dirty="0">
                <a:solidFill>
                  <a:srgbClr val="FFC000"/>
                </a:solidFill>
              </a:rPr>
              <a:t>date(MINYEAR, 1, 1)</a:t>
            </a: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>
                <a:solidFill>
                  <a:srgbClr val="FFC000"/>
                </a:solidFill>
              </a:rPr>
              <a:t>date.max</a:t>
            </a:r>
            <a:r>
              <a:rPr lang="zh-CN" altLang="en-US" dirty="0"/>
              <a:t>：最晚可表示日期 </a:t>
            </a:r>
            <a:r>
              <a:rPr lang="en-US" altLang="zh-CN" dirty="0">
                <a:solidFill>
                  <a:srgbClr val="FFC000"/>
                </a:solidFill>
              </a:rPr>
              <a:t>date(MAXYEAR, </a:t>
            </a:r>
            <a:r>
              <a:rPr lang="en-US" altLang="zh-CN" dirty="0" smtClean="0">
                <a:solidFill>
                  <a:srgbClr val="FFC000"/>
                </a:solidFill>
              </a:rPr>
              <a:t>12, 31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>
                <a:solidFill>
                  <a:srgbClr val="FFC000"/>
                </a:solidFill>
              </a:rPr>
              <a:t>date.resolution</a:t>
            </a:r>
            <a:r>
              <a:rPr lang="zh-CN" altLang="en-US" dirty="0"/>
              <a:t>：最小日期差值 </a:t>
            </a:r>
            <a:r>
              <a:rPr lang="en-US" altLang="zh-CN" dirty="0" err="1">
                <a:solidFill>
                  <a:srgbClr val="FFC000"/>
                </a:solidFill>
              </a:rPr>
              <a:t>timedelta</a:t>
            </a:r>
            <a:r>
              <a:rPr lang="en-US" altLang="zh-CN" dirty="0">
                <a:solidFill>
                  <a:srgbClr val="FFC000"/>
                </a:solidFill>
              </a:rPr>
              <a:t>(days = 1)</a:t>
            </a:r>
          </a:p>
          <a:p>
            <a:r>
              <a:rPr lang="zh-CN" altLang="en-US" dirty="0" smtClean="0"/>
              <a:t>日期对象属性</a:t>
            </a:r>
            <a:endParaRPr lang="en-US" altLang="zh-CN" dirty="0" smtClean="0"/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date.year</a:t>
            </a:r>
            <a:r>
              <a:rPr lang="zh-CN" altLang="en-US" dirty="0" smtClean="0"/>
              <a:t>：年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date.month</a:t>
            </a:r>
            <a:r>
              <a:rPr lang="zh-CN" altLang="en-US" dirty="0" smtClean="0"/>
              <a:t>：月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date.day</a:t>
            </a:r>
            <a:r>
              <a:rPr lang="zh-CN" altLang="en-US" dirty="0" smtClean="0"/>
              <a:t>：日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87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日期对象运算</a:t>
            </a:r>
            <a:endParaRPr lang="en-US" altLang="zh-CN" dirty="0"/>
          </a:p>
          <a:p>
            <a:pPr lvl="1"/>
            <a:r>
              <a:rPr lang="zh-CN" altLang="en-US" dirty="0" smtClean="0"/>
              <a:t>加法操作 </a:t>
            </a:r>
            <a:r>
              <a:rPr lang="en-US" altLang="zh-CN" dirty="0" smtClean="0">
                <a:solidFill>
                  <a:srgbClr val="FFC000"/>
                </a:solidFill>
              </a:rPr>
              <a:t>date2 = date1 + </a:t>
            </a:r>
            <a:r>
              <a:rPr lang="en-US" altLang="zh-CN" dirty="0" err="1" smtClean="0">
                <a:solidFill>
                  <a:srgbClr val="FFC000"/>
                </a:solidFill>
              </a:rPr>
              <a:t>timedelta</a:t>
            </a:r>
            <a:r>
              <a:rPr lang="zh-CN" altLang="en-US" dirty="0" smtClean="0"/>
              <a:t>：加上间隔时段，忽略 </a:t>
            </a:r>
            <a:r>
              <a:rPr lang="en-US" altLang="zh-CN" dirty="0" err="1" smtClean="0">
                <a:solidFill>
                  <a:srgbClr val="FFC000"/>
                </a:solidFill>
              </a:rPr>
              <a:t>timedelta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的秒和微秒；可能引发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OverflowError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减法</a:t>
            </a:r>
            <a:r>
              <a:rPr lang="zh-CN" altLang="en-US" dirty="0" smtClean="0"/>
              <a:t>操作 </a:t>
            </a:r>
            <a:r>
              <a:rPr lang="en-US" altLang="zh-CN" dirty="0">
                <a:solidFill>
                  <a:srgbClr val="FFC000"/>
                </a:solidFill>
              </a:rPr>
              <a:t>date2 = date1 </a:t>
            </a:r>
            <a:r>
              <a:rPr lang="en-US" altLang="zh-CN" dirty="0" smtClean="0">
                <a:solidFill>
                  <a:srgbClr val="FFC000"/>
                </a:solidFill>
              </a:rPr>
              <a:t>- </a:t>
            </a:r>
            <a:r>
              <a:rPr lang="en-US" altLang="zh-CN" dirty="0" err="1">
                <a:solidFill>
                  <a:srgbClr val="FFC000"/>
                </a:solidFill>
              </a:rPr>
              <a:t>timedelta</a:t>
            </a:r>
            <a:r>
              <a:rPr lang="zh-CN" altLang="en-US" dirty="0" smtClean="0"/>
              <a:t>：减去间隔时段</a:t>
            </a:r>
            <a:r>
              <a:rPr lang="zh-CN" altLang="en-US" dirty="0"/>
              <a:t>，忽略 </a:t>
            </a:r>
            <a:r>
              <a:rPr lang="en-US" altLang="zh-CN" dirty="0" err="1">
                <a:solidFill>
                  <a:srgbClr val="FFC000"/>
                </a:solidFill>
              </a:rPr>
              <a:t>timedelta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的秒和</a:t>
            </a:r>
            <a:r>
              <a:rPr lang="zh-CN" altLang="en-US" dirty="0" smtClean="0"/>
              <a:t>微秒</a:t>
            </a:r>
            <a:r>
              <a:rPr lang="zh-CN" altLang="en-US" dirty="0"/>
              <a:t>；可能引发 </a:t>
            </a:r>
            <a:r>
              <a:rPr lang="en-US" altLang="zh-CN" dirty="0" err="1">
                <a:solidFill>
                  <a:srgbClr val="FFC000"/>
                </a:solidFill>
              </a:rPr>
              <a:t>OverflowError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减法操作 </a:t>
            </a:r>
            <a:r>
              <a:rPr lang="en-US" altLang="zh-CN" dirty="0" err="1" smtClean="0">
                <a:solidFill>
                  <a:srgbClr val="FFC000"/>
                </a:solidFill>
              </a:rPr>
              <a:t>timedelta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smtClean="0">
                <a:solidFill>
                  <a:srgbClr val="FFC000"/>
                </a:solidFill>
              </a:rPr>
              <a:t>date1 - date2</a:t>
            </a:r>
            <a:r>
              <a:rPr lang="zh-CN" altLang="en-US" dirty="0" smtClean="0"/>
              <a:t>：获取间隔时段， </a:t>
            </a:r>
            <a:r>
              <a:rPr lang="en-US" altLang="zh-CN" dirty="0" err="1">
                <a:solidFill>
                  <a:srgbClr val="FFC000"/>
                </a:solidFill>
              </a:rPr>
              <a:t>timedelta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的秒和</a:t>
            </a:r>
            <a:r>
              <a:rPr lang="zh-CN" altLang="en-US" dirty="0" smtClean="0"/>
              <a:t>微秒设为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</a:p>
          <a:p>
            <a:pPr lvl="1"/>
            <a:r>
              <a:rPr lang="zh-CN" altLang="en-US" dirty="0" smtClean="0"/>
              <a:t>比较操作 </a:t>
            </a:r>
            <a:r>
              <a:rPr lang="en-US" altLang="zh-CN" dirty="0" smtClean="0">
                <a:solidFill>
                  <a:srgbClr val="FFC000"/>
                </a:solidFill>
              </a:rPr>
              <a:t>date1 &lt; date2</a:t>
            </a:r>
            <a:r>
              <a:rPr lang="zh-CN" altLang="en-US" dirty="0" smtClean="0"/>
              <a:t>：日期比较；可能引发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TypeError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57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日期对象方法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date.replace</a:t>
            </a:r>
            <a:r>
              <a:rPr lang="en-US" altLang="zh-CN" dirty="0">
                <a:solidFill>
                  <a:srgbClr val="FFC000"/>
                </a:solidFill>
              </a:rPr>
              <a:t>(year = </a:t>
            </a:r>
            <a:r>
              <a:rPr lang="en-US" altLang="zh-CN" dirty="0" err="1">
                <a:solidFill>
                  <a:srgbClr val="FFC000"/>
                </a:solidFill>
              </a:rPr>
              <a:t>self.year</a:t>
            </a:r>
            <a:r>
              <a:rPr lang="en-US" altLang="zh-CN" dirty="0">
                <a:solidFill>
                  <a:srgbClr val="FFC000"/>
                </a:solidFill>
              </a:rPr>
              <a:t>, month = </a:t>
            </a:r>
            <a:r>
              <a:rPr lang="en-US" altLang="zh-CN" dirty="0" err="1">
                <a:solidFill>
                  <a:srgbClr val="FFC000"/>
                </a:solidFill>
              </a:rPr>
              <a:t>self.month</a:t>
            </a:r>
            <a:r>
              <a:rPr lang="en-US" altLang="zh-CN" dirty="0">
                <a:solidFill>
                  <a:srgbClr val="FFC000"/>
                </a:solidFill>
              </a:rPr>
              <a:t>, day = </a:t>
            </a:r>
            <a:r>
              <a:rPr lang="en-US" altLang="zh-CN" dirty="0" err="1">
                <a:solidFill>
                  <a:srgbClr val="FFC000"/>
                </a:solidFill>
              </a:rPr>
              <a:t>self.day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：返回给定日期对象，可使用参数更新日期值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date.timetuple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：返回时间结构，包含年月日时分秒与星期等信息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date.toordinal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：返回日期序数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date.weekday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返回星期信息，周一为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zh-CN" altLang="en-US" dirty="0" smtClean="0"/>
              <a:t>，周日为 </a:t>
            </a:r>
            <a:r>
              <a:rPr lang="en-US" altLang="zh-CN" dirty="0" smtClean="0">
                <a:solidFill>
                  <a:srgbClr val="FFC000"/>
                </a:solidFill>
              </a:rPr>
              <a:t>6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date.isowekday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 </a:t>
            </a:r>
            <a:r>
              <a:rPr lang="en-US" altLang="zh-CN" dirty="0" smtClean="0"/>
              <a:t>ISO </a:t>
            </a:r>
            <a:r>
              <a:rPr lang="zh-CN" altLang="en-US" dirty="0" smtClean="0"/>
              <a:t>星期</a:t>
            </a:r>
            <a:r>
              <a:rPr lang="zh-CN" altLang="en-US" dirty="0"/>
              <a:t>信息，周一为 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周日为 </a:t>
            </a:r>
            <a:r>
              <a:rPr lang="en-US" altLang="zh-CN" dirty="0" smtClean="0">
                <a:solidFill>
                  <a:srgbClr val="FFC000"/>
                </a:solidFill>
              </a:rPr>
              <a:t>7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13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日期对象方法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date.isocalendar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 </a:t>
            </a:r>
            <a:r>
              <a:rPr lang="en-US" altLang="zh-CN" dirty="0"/>
              <a:t>ISO </a:t>
            </a:r>
            <a:r>
              <a:rPr lang="zh-CN" altLang="en-US" dirty="0"/>
              <a:t>日历三元组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date.isoformat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 </a:t>
            </a:r>
            <a:r>
              <a:rPr lang="en-US" altLang="zh-CN" dirty="0"/>
              <a:t>ISO </a:t>
            </a:r>
            <a:r>
              <a:rPr lang="zh-CN" altLang="en-US" dirty="0" smtClean="0"/>
              <a:t>日期字符串，格式为“</a:t>
            </a:r>
            <a:r>
              <a:rPr lang="en-US" altLang="zh-CN" dirty="0" smtClean="0"/>
              <a:t>YYYY-MM-DD</a:t>
            </a:r>
            <a:r>
              <a:rPr lang="zh-CN" altLang="en-US" dirty="0" smtClean="0"/>
              <a:t>”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>
                <a:solidFill>
                  <a:srgbClr val="FFC000"/>
                </a:solidFill>
              </a:rPr>
              <a:t>date</a:t>
            </a:r>
            <a:r>
              <a:rPr lang="en-US" altLang="zh-CN" dirty="0" smtClean="0">
                <a:solidFill>
                  <a:srgbClr val="FFC000"/>
                </a:solidFill>
              </a:rPr>
              <a:t>.__</a:t>
            </a:r>
            <a:r>
              <a:rPr lang="en-US" altLang="zh-CN" dirty="0" err="1" smtClean="0">
                <a:solidFill>
                  <a:srgbClr val="FFC000"/>
                </a:solidFill>
              </a:rPr>
              <a:t>str</a:t>
            </a:r>
            <a:r>
              <a:rPr lang="en-US" altLang="zh-CN" dirty="0" smtClean="0">
                <a:solidFill>
                  <a:srgbClr val="FFC000"/>
                </a:solidFill>
              </a:rPr>
              <a:t>__()</a:t>
            </a:r>
            <a:r>
              <a:rPr lang="zh-CN" altLang="en-US" dirty="0" smtClean="0"/>
              <a:t>：返回日期字符串，与方法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date.isoformat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等价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date.ctime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返回日期字符串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date.strftime</a:t>
            </a:r>
            <a:r>
              <a:rPr lang="en-US" altLang="zh-CN" dirty="0">
                <a:solidFill>
                  <a:srgbClr val="FFC000"/>
                </a:solidFill>
              </a:rPr>
              <a:t>(format)</a:t>
            </a:r>
            <a:r>
              <a:rPr lang="zh-CN" altLang="en-US" dirty="0"/>
              <a:t>：以特定格式返回日期字符串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date.__format</a:t>
            </a:r>
            <a:r>
              <a:rPr lang="en-US" altLang="zh-CN" dirty="0" smtClean="0">
                <a:solidFill>
                  <a:srgbClr val="FFC000"/>
                </a:solidFill>
              </a:rPr>
              <a:t>__(format)</a:t>
            </a:r>
            <a:r>
              <a:rPr lang="zh-CN" altLang="en-US" dirty="0" smtClean="0"/>
              <a:t>：与上一方法功能相同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27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all(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若 </a:t>
            </a:r>
            <a:r>
              <a:rPr lang="en-US" altLang="zh-CN" sz="2400" dirty="0" err="1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的全部元素为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en-US" altLang="zh-CN" sz="2400" dirty="0"/>
              <a:t> </a:t>
            </a:r>
            <a:r>
              <a:rPr lang="zh-CN" altLang="en-US" sz="2400" dirty="0"/>
              <a:t>，返回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zh-CN" altLang="en-US" sz="2400" dirty="0"/>
              <a:t>，否则返回 </a:t>
            </a:r>
            <a:r>
              <a:rPr lang="en-US" altLang="zh-CN" sz="2400" dirty="0">
                <a:solidFill>
                  <a:srgbClr val="FFC000"/>
                </a:solidFill>
              </a:rPr>
              <a:t>False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any(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：若 </a:t>
            </a:r>
            <a:r>
              <a:rPr lang="en-US" altLang="zh-CN" sz="2400" dirty="0" err="1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的某个元素为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en-US" altLang="zh-CN" sz="2400" dirty="0"/>
              <a:t> </a:t>
            </a:r>
            <a:r>
              <a:rPr lang="zh-CN" altLang="en-US" sz="2400" dirty="0"/>
              <a:t>，返回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zh-CN" altLang="en-US" sz="2400" dirty="0"/>
              <a:t>，否则返回 </a:t>
            </a:r>
            <a:r>
              <a:rPr lang="en-US" altLang="zh-CN" sz="2400" dirty="0">
                <a:solidFill>
                  <a:srgbClr val="FFC000"/>
                </a:solidFill>
              </a:rPr>
              <a:t>False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ascii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与函数 </a:t>
            </a:r>
            <a:r>
              <a:rPr lang="en-US" altLang="zh-CN" sz="2400" dirty="0" err="1">
                <a:solidFill>
                  <a:srgbClr val="FFC000"/>
                </a:solidFill>
              </a:rPr>
              <a:t>repr</a:t>
            </a:r>
            <a:r>
              <a:rPr lang="en-US" altLang="zh-CN" sz="2400" dirty="0">
                <a:solidFill>
                  <a:srgbClr val="FFC000"/>
                </a:solidFill>
              </a:rPr>
              <a:t>() </a:t>
            </a:r>
            <a:r>
              <a:rPr lang="zh-CN" altLang="en-US" sz="2400" dirty="0"/>
              <a:t>类似，返回表示对象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的可打印字符串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 </a:t>
            </a:r>
            <a:r>
              <a:rPr lang="en-US" altLang="zh-CN" sz="2400" dirty="0" err="1">
                <a:solidFill>
                  <a:srgbClr val="FFC000"/>
                </a:solidFill>
              </a:rPr>
              <a:t>bytearray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source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encoding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errors</a:t>
            </a:r>
            <a:r>
              <a:rPr lang="en-US" altLang="zh-CN" sz="2400" dirty="0" smtClean="0">
                <a:solidFill>
                  <a:srgbClr val="FFFF00"/>
                </a:solidFill>
              </a:rPr>
              <a:t>]]]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：返回一个内容可变的字节整数数组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 </a:t>
            </a:r>
            <a:r>
              <a:rPr lang="en-US" altLang="zh-CN" sz="2400" dirty="0" smtClean="0">
                <a:solidFill>
                  <a:srgbClr val="FFC000"/>
                </a:solidFill>
              </a:rPr>
              <a:t>bytes(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source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encoding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errors</a:t>
            </a:r>
            <a:r>
              <a:rPr lang="en-US" altLang="zh-CN" sz="2400" dirty="0" smtClean="0">
                <a:solidFill>
                  <a:srgbClr val="FFFF00"/>
                </a:solidFill>
              </a:rPr>
              <a:t>]]]</a:t>
            </a:r>
            <a:r>
              <a:rPr lang="en-US" altLang="zh-CN" sz="2400" dirty="0" smtClean="0">
                <a:solidFill>
                  <a:srgbClr val="FFC000"/>
                </a:solidFill>
              </a:rPr>
              <a:t>)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返回一个内容不变的字节整数序列</a:t>
            </a:r>
            <a:r>
              <a:rPr lang="zh-CN" altLang="en-US" sz="2400" dirty="0" smtClean="0"/>
              <a:t>对象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3413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日期对象使用示例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datetime.date.today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(2017, 3, 29)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=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d.timetuple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lang="en-US" altLang="zh-CN" sz="16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</a:t>
            </a: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年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	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月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29	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日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	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时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	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分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	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秒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	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周三（周一为 </a:t>
            </a: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0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）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88	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本年度第 </a:t>
            </a: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88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天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	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非夏时制</a:t>
            </a:r>
            <a:endParaRPr lang="en-US" altLang="zh-CN" sz="1600" b="0" dirty="0" smtClean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6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日期时间对象构造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日期时间对象构造函数 </a:t>
            </a:r>
            <a:r>
              <a:rPr lang="en-US" altLang="zh-CN" dirty="0" smtClean="0">
                <a:solidFill>
                  <a:srgbClr val="FFC000"/>
                </a:solidFill>
              </a:rPr>
              <a:t>class 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datetime.datetime</a:t>
            </a:r>
            <a:r>
              <a:rPr lang="en-US" altLang="zh-CN" dirty="0" smtClean="0">
                <a:solidFill>
                  <a:srgbClr val="FFC000"/>
                </a:solidFill>
              </a:rPr>
              <a:t>(year, month, day, hour = 0, minute = 0, second = 0, microsecond = 0, </a:t>
            </a:r>
            <a:r>
              <a:rPr lang="en-US" altLang="zh-CN" dirty="0" err="1" smtClean="0">
                <a:solidFill>
                  <a:srgbClr val="FFC000"/>
                </a:solidFill>
              </a:rPr>
              <a:t>tzinfo</a:t>
            </a:r>
            <a:r>
              <a:rPr lang="en-US" altLang="zh-CN" dirty="0" smtClean="0">
                <a:solidFill>
                  <a:srgbClr val="FFC000"/>
                </a:solidFill>
              </a:rPr>
              <a:t> = None, *fold = 0)</a:t>
            </a:r>
            <a:r>
              <a:rPr lang="zh-CN" altLang="en-US" dirty="0" smtClean="0"/>
              <a:t>：以给定信息构造日期时间对象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类方法 </a:t>
            </a:r>
            <a:r>
              <a:rPr lang="en-US" altLang="zh-CN" dirty="0" err="1">
                <a:solidFill>
                  <a:srgbClr val="FFC000"/>
                </a:solidFill>
              </a:rPr>
              <a:t>classmethod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datetime.today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：返回当前</a:t>
            </a:r>
            <a:r>
              <a:rPr lang="zh-CN" altLang="en-US" dirty="0" smtClean="0"/>
              <a:t>本地日期时间</a:t>
            </a:r>
            <a:endParaRPr lang="en-US" altLang="zh-CN" dirty="0"/>
          </a:p>
          <a:p>
            <a:pPr lvl="1"/>
            <a:r>
              <a:rPr lang="zh-CN" altLang="en-US" dirty="0"/>
              <a:t>类方法 </a:t>
            </a:r>
            <a:r>
              <a:rPr lang="en-US" altLang="zh-CN" dirty="0" err="1">
                <a:solidFill>
                  <a:srgbClr val="FFC000"/>
                </a:solidFill>
              </a:rPr>
              <a:t>classmethod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datetime.now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tz</a:t>
            </a:r>
            <a:r>
              <a:rPr lang="en-US" altLang="zh-CN" dirty="0" smtClean="0">
                <a:solidFill>
                  <a:srgbClr val="FFC000"/>
                </a:solidFill>
              </a:rPr>
              <a:t> = None)</a:t>
            </a:r>
            <a:r>
              <a:rPr lang="zh-CN" altLang="en-US" dirty="0"/>
              <a:t>：返回当前</a:t>
            </a:r>
            <a:r>
              <a:rPr lang="zh-CN" altLang="en-US" dirty="0" smtClean="0"/>
              <a:t>本地日期时间，可设置时区</a:t>
            </a:r>
            <a:endParaRPr lang="en-US" altLang="zh-CN" dirty="0"/>
          </a:p>
          <a:p>
            <a:pPr lvl="1"/>
            <a:r>
              <a:rPr lang="zh-CN" altLang="en-US" dirty="0" smtClean="0"/>
              <a:t>类</a:t>
            </a:r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classmethod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datetime.utcnow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</a:t>
            </a:r>
            <a:r>
              <a:rPr lang="zh-CN" altLang="en-US" dirty="0" smtClean="0"/>
              <a:t>当前 </a:t>
            </a:r>
            <a:r>
              <a:rPr lang="en-US" altLang="zh-CN" dirty="0" smtClean="0"/>
              <a:t>UTC </a:t>
            </a:r>
            <a:r>
              <a:rPr lang="zh-CN" altLang="en-US" dirty="0" smtClean="0"/>
              <a:t>日期时间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468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日期时间对象构造</a:t>
            </a:r>
            <a:endParaRPr lang="en-US" altLang="zh-CN" dirty="0" smtClean="0"/>
          </a:p>
          <a:p>
            <a:pPr lvl="1"/>
            <a:r>
              <a:rPr lang="zh-CN" altLang="en-US" dirty="0"/>
              <a:t>类方法 </a:t>
            </a:r>
            <a:r>
              <a:rPr lang="en-US" altLang="zh-CN" dirty="0" err="1">
                <a:solidFill>
                  <a:srgbClr val="FFC000"/>
                </a:solidFill>
              </a:rPr>
              <a:t>classmethod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>
                <a:solidFill>
                  <a:srgbClr val="FFC000"/>
                </a:solidFill>
              </a:rPr>
              <a:t>datetime.fromtimestamp</a:t>
            </a:r>
            <a:r>
              <a:rPr lang="en-US" altLang="zh-CN" dirty="0">
                <a:solidFill>
                  <a:srgbClr val="FFC000"/>
                </a:solidFill>
              </a:rPr>
              <a:t>(timestamp, </a:t>
            </a:r>
            <a:r>
              <a:rPr lang="en-US" altLang="zh-CN" dirty="0" err="1">
                <a:solidFill>
                  <a:srgbClr val="FFC000"/>
                </a:solidFill>
              </a:rPr>
              <a:t>tz</a:t>
            </a:r>
            <a:r>
              <a:rPr lang="en-US" altLang="zh-CN" dirty="0">
                <a:solidFill>
                  <a:srgbClr val="FFC000"/>
                </a:solidFill>
              </a:rPr>
              <a:t> = None)</a:t>
            </a:r>
            <a:r>
              <a:rPr lang="zh-CN" altLang="en-US" dirty="0"/>
              <a:t>：返回相对 </a:t>
            </a:r>
            <a:r>
              <a:rPr lang="en-US" altLang="zh-CN" dirty="0"/>
              <a:t>POSIX </a:t>
            </a:r>
            <a:r>
              <a:rPr lang="zh-CN" altLang="en-US" dirty="0"/>
              <a:t>时间戳的本地日期时间，可设置时区</a:t>
            </a:r>
            <a:endParaRPr lang="en-US" altLang="zh-CN" dirty="0"/>
          </a:p>
          <a:p>
            <a:pPr lvl="2"/>
            <a:r>
              <a:rPr lang="zh-CN" altLang="en-US" dirty="0"/>
              <a:t>可能引发 </a:t>
            </a:r>
            <a:r>
              <a:rPr lang="en-US" altLang="zh-CN" dirty="0" err="1">
                <a:solidFill>
                  <a:srgbClr val="FFC000"/>
                </a:solidFill>
              </a:rPr>
              <a:t>OverflowError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或 </a:t>
            </a:r>
            <a:r>
              <a:rPr lang="en-US" altLang="zh-CN" dirty="0" err="1">
                <a:solidFill>
                  <a:srgbClr val="FFC000"/>
                </a:solidFill>
              </a:rPr>
              <a:t>OSError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异常；年份可能受限于 </a:t>
            </a:r>
            <a:r>
              <a:rPr lang="en-US" altLang="zh-CN" dirty="0">
                <a:solidFill>
                  <a:srgbClr val="FFC000"/>
                </a:solidFill>
              </a:rPr>
              <a:t>1970</a:t>
            </a:r>
            <a:r>
              <a:rPr lang="en-US" altLang="zh-CN" dirty="0"/>
              <a:t> </a:t>
            </a:r>
            <a:r>
              <a:rPr lang="zh-CN" altLang="en-US" dirty="0"/>
              <a:t>至 </a:t>
            </a:r>
            <a:r>
              <a:rPr lang="en-US" altLang="zh-CN" dirty="0">
                <a:solidFill>
                  <a:srgbClr val="FFC000"/>
                </a:solidFill>
              </a:rPr>
              <a:t>2038</a:t>
            </a:r>
          </a:p>
          <a:p>
            <a:pPr lvl="1"/>
            <a:r>
              <a:rPr lang="zh-CN" altLang="en-US" dirty="0" smtClean="0"/>
              <a:t>类</a:t>
            </a:r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classmethod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datetime.utcfromtimestamp</a:t>
            </a:r>
            <a:r>
              <a:rPr lang="en-US" altLang="zh-CN" dirty="0" smtClean="0">
                <a:solidFill>
                  <a:srgbClr val="FFC000"/>
                </a:solidFill>
              </a:rPr>
              <a:t>(timestamp)</a:t>
            </a:r>
            <a:r>
              <a:rPr lang="zh-CN" altLang="en-US" dirty="0"/>
              <a:t>：</a:t>
            </a:r>
            <a:r>
              <a:rPr lang="zh-CN" altLang="en-US" dirty="0" smtClean="0"/>
              <a:t>返回相对 </a:t>
            </a:r>
            <a:r>
              <a:rPr lang="en-US" altLang="zh-CN" dirty="0" smtClean="0"/>
              <a:t>POSIX </a:t>
            </a:r>
            <a:r>
              <a:rPr lang="zh-CN" altLang="en-US" dirty="0" smtClean="0"/>
              <a:t>时间戳的 </a:t>
            </a:r>
            <a:r>
              <a:rPr lang="en-US" altLang="zh-CN" dirty="0" smtClean="0"/>
              <a:t>UTC </a:t>
            </a:r>
            <a:r>
              <a:rPr lang="zh-CN" altLang="en-US" dirty="0" smtClean="0"/>
              <a:t>日期时间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可能引发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OverflowError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>
                <a:solidFill>
                  <a:srgbClr val="FFC000"/>
                </a:solidFill>
              </a:rPr>
              <a:t>OSError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异常；年份可能受限于 </a:t>
            </a:r>
            <a:r>
              <a:rPr lang="en-US" altLang="zh-CN" dirty="0" smtClean="0">
                <a:solidFill>
                  <a:srgbClr val="FFC000"/>
                </a:solidFill>
              </a:rPr>
              <a:t>1970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 </a:t>
            </a:r>
            <a:r>
              <a:rPr lang="en-US" altLang="zh-CN" dirty="0" smtClean="0">
                <a:solidFill>
                  <a:srgbClr val="FFC000"/>
                </a:solidFill>
              </a:rPr>
              <a:t>2038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08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日期时间对象构造</a:t>
            </a:r>
            <a:endParaRPr lang="en-US" altLang="zh-CN" dirty="0" smtClean="0"/>
          </a:p>
          <a:p>
            <a:pPr lvl="1"/>
            <a:r>
              <a:rPr lang="zh-CN" altLang="en-US" dirty="0"/>
              <a:t>类方法 </a:t>
            </a:r>
            <a:r>
              <a:rPr lang="en-US" altLang="zh-CN" dirty="0" err="1">
                <a:solidFill>
                  <a:srgbClr val="FFC000"/>
                </a:solidFill>
              </a:rPr>
              <a:t>classmethod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datetime.fromordinal</a:t>
            </a:r>
            <a:r>
              <a:rPr lang="en-US" altLang="zh-CN" dirty="0" smtClean="0">
                <a:solidFill>
                  <a:srgbClr val="FFC000"/>
                </a:solidFill>
              </a:rPr>
              <a:t>(ordinal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：以序数值构造日期时间，公元 </a:t>
            </a:r>
            <a:r>
              <a:rPr lang="en-US" altLang="zh-CN" dirty="0"/>
              <a:t>1 </a:t>
            </a:r>
            <a:r>
              <a:rPr lang="zh-CN" altLang="en-US" dirty="0"/>
              <a:t>年 </a:t>
            </a:r>
            <a:r>
              <a:rPr lang="en-US" altLang="zh-CN" dirty="0"/>
              <a:t>1</a:t>
            </a:r>
            <a:r>
              <a:rPr lang="zh-CN" altLang="en-US" dirty="0"/>
              <a:t> 月 </a:t>
            </a:r>
            <a:r>
              <a:rPr lang="en-US" altLang="zh-CN" dirty="0"/>
              <a:t>1 </a:t>
            </a:r>
            <a:r>
              <a:rPr lang="zh-CN" altLang="en-US" dirty="0"/>
              <a:t>日值为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/>
              <a:t>，时分秒微秒为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zh-CN" altLang="en-US" dirty="0"/>
              <a:t>，时区为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，此后依次递增</a:t>
            </a:r>
            <a:endParaRPr lang="en-US" altLang="zh-CN" dirty="0"/>
          </a:p>
          <a:p>
            <a:pPr lvl="1"/>
            <a:r>
              <a:rPr lang="zh-CN" altLang="en-US" dirty="0"/>
              <a:t>类方法 </a:t>
            </a:r>
            <a:r>
              <a:rPr lang="en-US" altLang="zh-CN" dirty="0" err="1">
                <a:solidFill>
                  <a:srgbClr val="FFC000"/>
                </a:solidFill>
              </a:rPr>
              <a:t>classmethod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datetime.combine</a:t>
            </a:r>
            <a:r>
              <a:rPr lang="en-US" altLang="zh-CN" dirty="0" smtClean="0">
                <a:solidFill>
                  <a:srgbClr val="FFC000"/>
                </a:solidFill>
              </a:rPr>
              <a:t>(date, time, </a:t>
            </a:r>
            <a:r>
              <a:rPr lang="en-US" altLang="zh-CN" dirty="0" err="1" smtClean="0">
                <a:solidFill>
                  <a:srgbClr val="FFC000"/>
                </a:solidFill>
              </a:rPr>
              <a:t>tzinfo</a:t>
            </a:r>
            <a:r>
              <a:rPr lang="en-US" altLang="zh-CN" dirty="0" smtClean="0">
                <a:solidFill>
                  <a:srgbClr val="FFC000"/>
                </a:solidFill>
              </a:rPr>
              <a:t> 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self.tzinfo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：组合日期与时间对象</a:t>
            </a:r>
            <a:endParaRPr lang="en-US" altLang="zh-CN" dirty="0"/>
          </a:p>
          <a:p>
            <a:pPr lvl="1"/>
            <a:r>
              <a:rPr lang="zh-CN" altLang="en-US" dirty="0" smtClean="0"/>
              <a:t>类方法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classmethod</a:t>
            </a:r>
            <a:r>
              <a:rPr lang="en-US" altLang="zh-CN" dirty="0" smtClean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datetime.strptime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date_string</a:t>
            </a:r>
            <a:r>
              <a:rPr lang="en-US" altLang="zh-CN" dirty="0" smtClean="0">
                <a:solidFill>
                  <a:srgbClr val="FFC000"/>
                </a:solidFill>
              </a:rPr>
              <a:t>, format)</a:t>
            </a:r>
            <a:r>
              <a:rPr lang="zh-CN" altLang="en-US" dirty="0" smtClean="0"/>
              <a:t>：以格式 </a:t>
            </a:r>
            <a:r>
              <a:rPr lang="en-US" altLang="zh-CN" dirty="0" smtClean="0">
                <a:solidFill>
                  <a:srgbClr val="FFC000"/>
                </a:solidFill>
              </a:rPr>
              <a:t>format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解析日期字符串 </a:t>
            </a:r>
            <a:r>
              <a:rPr lang="en-US" altLang="zh-CN" dirty="0" err="1" smtClean="0">
                <a:solidFill>
                  <a:srgbClr val="FFC000"/>
                </a:solidFill>
              </a:rPr>
              <a:t>date_string</a:t>
            </a:r>
            <a:r>
              <a:rPr lang="zh-CN" altLang="en-US" dirty="0" smtClean="0"/>
              <a:t>，构造相应日期时间对象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64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日期时间类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datetime.min</a:t>
            </a:r>
            <a:r>
              <a:rPr lang="zh-CN" altLang="en-US" dirty="0"/>
              <a:t>：最早可表示</a:t>
            </a:r>
            <a:r>
              <a:rPr lang="zh-CN" altLang="en-US" dirty="0" smtClean="0"/>
              <a:t>日期时间 </a:t>
            </a:r>
            <a:r>
              <a:rPr lang="en-US" altLang="zh-CN" dirty="0">
                <a:solidFill>
                  <a:srgbClr val="FFC000"/>
                </a:solidFill>
              </a:rPr>
              <a:t>date(MINYEAR, 1, </a:t>
            </a:r>
            <a:r>
              <a:rPr lang="en-US" altLang="zh-CN" dirty="0" smtClean="0">
                <a:solidFill>
                  <a:srgbClr val="FFC000"/>
                </a:solidFill>
              </a:rPr>
              <a:t>1, </a:t>
            </a:r>
            <a:r>
              <a:rPr lang="en-US" altLang="zh-CN" dirty="0" err="1" smtClean="0">
                <a:solidFill>
                  <a:srgbClr val="FFC000"/>
                </a:solidFill>
              </a:rPr>
              <a:t>tzinfo</a:t>
            </a:r>
            <a:r>
              <a:rPr lang="en-US" altLang="zh-CN" dirty="0" smtClean="0">
                <a:solidFill>
                  <a:srgbClr val="FFC000"/>
                </a:solidFill>
              </a:rPr>
              <a:t> = None)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datetime.max</a:t>
            </a:r>
            <a:r>
              <a:rPr lang="zh-CN" altLang="en-US" dirty="0"/>
              <a:t>：最晚可表示</a:t>
            </a:r>
            <a:r>
              <a:rPr lang="zh-CN" altLang="en-US" dirty="0" smtClean="0"/>
              <a:t>日期时间 </a:t>
            </a:r>
            <a:r>
              <a:rPr lang="en-US" altLang="zh-CN" dirty="0">
                <a:solidFill>
                  <a:srgbClr val="FFC000"/>
                </a:solidFill>
              </a:rPr>
              <a:t>date(MAXYEAR, </a:t>
            </a:r>
            <a:r>
              <a:rPr lang="en-US" altLang="zh-CN" dirty="0" smtClean="0">
                <a:solidFill>
                  <a:srgbClr val="FFC000"/>
                </a:solidFill>
              </a:rPr>
              <a:t>12, 31, 23, 59, 59, 999999, </a:t>
            </a:r>
            <a:r>
              <a:rPr lang="en-US" altLang="zh-CN" dirty="0" err="1" smtClean="0">
                <a:solidFill>
                  <a:srgbClr val="FFC000"/>
                </a:solidFill>
              </a:rPr>
              <a:t>tzinfo</a:t>
            </a:r>
            <a:r>
              <a:rPr lang="en-US" altLang="zh-CN" dirty="0" smtClean="0">
                <a:solidFill>
                  <a:srgbClr val="FFC000"/>
                </a:solidFill>
              </a:rPr>
              <a:t> = None)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datetime.resolution</a:t>
            </a:r>
            <a:r>
              <a:rPr lang="zh-CN" altLang="en-US" dirty="0"/>
              <a:t>：最小</a:t>
            </a:r>
            <a:r>
              <a:rPr lang="zh-CN" altLang="en-US" dirty="0" smtClean="0"/>
              <a:t>日期</a:t>
            </a:r>
            <a:r>
              <a:rPr lang="zh-CN" altLang="en-US" dirty="0"/>
              <a:t>时间</a:t>
            </a:r>
            <a:r>
              <a:rPr lang="zh-CN" altLang="en-US" dirty="0" smtClean="0"/>
              <a:t>差值 </a:t>
            </a:r>
            <a:r>
              <a:rPr lang="en-US" altLang="zh-CN" dirty="0" err="1" smtClean="0">
                <a:solidFill>
                  <a:srgbClr val="FFC000"/>
                </a:solidFill>
              </a:rPr>
              <a:t>timedelta</a:t>
            </a:r>
            <a:r>
              <a:rPr lang="en-US" altLang="zh-CN" dirty="0" smtClean="0">
                <a:solidFill>
                  <a:srgbClr val="FFC000"/>
                </a:solidFill>
              </a:rPr>
              <a:t>(microseconds </a:t>
            </a:r>
            <a:r>
              <a:rPr lang="en-US" altLang="zh-CN" dirty="0">
                <a:solidFill>
                  <a:srgbClr val="FFC000"/>
                </a:solidFill>
              </a:rPr>
              <a:t>= 1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  <a:p>
            <a:r>
              <a:rPr lang="zh-CN" altLang="en-US" dirty="0" smtClean="0"/>
              <a:t>日期时间对象属性</a:t>
            </a:r>
          </a:p>
          <a:p>
            <a:pPr lvl="1"/>
            <a:r>
              <a:rPr lang="zh-CN" altLang="en-US" dirty="0" smtClean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datetime.year</a:t>
            </a:r>
            <a:r>
              <a:rPr lang="zh-CN" altLang="en-US" dirty="0" smtClean="0"/>
              <a:t>：年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48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日期时间对象属性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 </a:t>
            </a:r>
            <a:r>
              <a:rPr lang="en-US" altLang="zh-CN" dirty="0" err="1">
                <a:solidFill>
                  <a:srgbClr val="FFC000"/>
                </a:solidFill>
              </a:rPr>
              <a:t>datetime.month</a:t>
            </a:r>
            <a:r>
              <a:rPr lang="zh-CN" altLang="en-US" dirty="0"/>
              <a:t>：</a:t>
            </a:r>
            <a:r>
              <a:rPr lang="zh-CN" altLang="en-US" dirty="0" smtClean="0"/>
              <a:t>月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>
                <a:solidFill>
                  <a:srgbClr val="FFC000"/>
                </a:solidFill>
              </a:rPr>
              <a:t>datetime.day</a:t>
            </a:r>
            <a:r>
              <a:rPr lang="zh-CN" altLang="en-US" dirty="0"/>
              <a:t>：</a:t>
            </a:r>
            <a:r>
              <a:rPr lang="zh-CN" altLang="en-US" dirty="0" smtClean="0"/>
              <a:t>日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datetime.hour</a:t>
            </a:r>
            <a:r>
              <a:rPr lang="zh-CN" altLang="en-US" dirty="0" smtClean="0"/>
              <a:t>：时（二十四时制）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datetime.minute</a:t>
            </a:r>
            <a:r>
              <a:rPr lang="zh-CN" altLang="en-US" dirty="0" smtClean="0"/>
              <a:t>：分（六十分制）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datetime.second</a:t>
            </a:r>
            <a:r>
              <a:rPr lang="zh-CN" altLang="en-US" dirty="0" smtClean="0"/>
              <a:t>：秒（六十秒制）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datetime.microsecond</a:t>
            </a:r>
            <a:r>
              <a:rPr lang="zh-CN" altLang="en-US" dirty="0" smtClean="0"/>
              <a:t>：微秒（百万微秒制）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datetime.tzinfo</a:t>
            </a:r>
            <a:r>
              <a:rPr lang="zh-CN" altLang="en-US" dirty="0" smtClean="0"/>
              <a:t>：时区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datetime.fold</a:t>
            </a:r>
            <a:r>
              <a:rPr lang="zh-CN" altLang="en-US" dirty="0" smtClean="0"/>
              <a:t>：夏时制标志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21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日期时间对象运算</a:t>
            </a:r>
            <a:endParaRPr lang="en-US" altLang="zh-CN" dirty="0"/>
          </a:p>
          <a:p>
            <a:pPr lvl="1"/>
            <a:r>
              <a:rPr lang="zh-CN" altLang="en-US" dirty="0" smtClean="0"/>
              <a:t>加法操作 </a:t>
            </a:r>
            <a:r>
              <a:rPr lang="en-US" altLang="zh-CN" dirty="0" smtClean="0">
                <a:solidFill>
                  <a:srgbClr val="FFC000"/>
                </a:solidFill>
              </a:rPr>
              <a:t>datetime2 = datetime1 + </a:t>
            </a:r>
            <a:r>
              <a:rPr lang="en-US" altLang="zh-CN" dirty="0" err="1" smtClean="0">
                <a:solidFill>
                  <a:srgbClr val="FFC000"/>
                </a:solidFill>
              </a:rPr>
              <a:t>timedelta</a:t>
            </a:r>
            <a:r>
              <a:rPr lang="zh-CN" altLang="en-US" dirty="0" smtClean="0"/>
              <a:t>：加上间隔时段，忽略 </a:t>
            </a:r>
            <a:r>
              <a:rPr lang="en-US" altLang="zh-CN" dirty="0" err="1" smtClean="0">
                <a:solidFill>
                  <a:srgbClr val="FFC000"/>
                </a:solidFill>
              </a:rPr>
              <a:t>timedelta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的秒和微秒；可能引发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OverflowError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减法</a:t>
            </a:r>
            <a:r>
              <a:rPr lang="zh-CN" altLang="en-US" dirty="0" smtClean="0"/>
              <a:t>操作 </a:t>
            </a:r>
            <a:r>
              <a:rPr lang="en-US" altLang="zh-CN" dirty="0" smtClean="0">
                <a:solidFill>
                  <a:srgbClr val="FFC000"/>
                </a:solidFill>
              </a:rPr>
              <a:t>datetime2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smtClean="0">
                <a:solidFill>
                  <a:srgbClr val="FFC000"/>
                </a:solidFill>
              </a:rPr>
              <a:t>datetime1 - </a:t>
            </a:r>
            <a:r>
              <a:rPr lang="en-US" altLang="zh-CN" dirty="0" err="1">
                <a:solidFill>
                  <a:srgbClr val="FFC000"/>
                </a:solidFill>
              </a:rPr>
              <a:t>timedelta</a:t>
            </a:r>
            <a:r>
              <a:rPr lang="zh-CN" altLang="en-US" dirty="0" smtClean="0"/>
              <a:t>：减去间隔时段</a:t>
            </a:r>
            <a:r>
              <a:rPr lang="zh-CN" altLang="en-US" dirty="0"/>
              <a:t>，忽略 </a:t>
            </a:r>
            <a:r>
              <a:rPr lang="en-US" altLang="zh-CN" dirty="0" err="1">
                <a:solidFill>
                  <a:srgbClr val="FFC000"/>
                </a:solidFill>
              </a:rPr>
              <a:t>timedelta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的秒和</a:t>
            </a:r>
            <a:r>
              <a:rPr lang="zh-CN" altLang="en-US" dirty="0" smtClean="0"/>
              <a:t>微秒</a:t>
            </a:r>
            <a:r>
              <a:rPr lang="zh-CN" altLang="en-US" dirty="0"/>
              <a:t>；可能引发 </a:t>
            </a:r>
            <a:r>
              <a:rPr lang="en-US" altLang="zh-CN" dirty="0" err="1">
                <a:solidFill>
                  <a:srgbClr val="FFC000"/>
                </a:solidFill>
              </a:rPr>
              <a:t>OverflowError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异常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减法操作 </a:t>
            </a:r>
            <a:r>
              <a:rPr lang="en-US" altLang="zh-CN" dirty="0" err="1" smtClean="0">
                <a:solidFill>
                  <a:srgbClr val="FFC000"/>
                </a:solidFill>
              </a:rPr>
              <a:t>timedelta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smtClean="0">
                <a:solidFill>
                  <a:srgbClr val="FFC000"/>
                </a:solidFill>
              </a:rPr>
              <a:t>datetime1 - datetime2</a:t>
            </a:r>
            <a:r>
              <a:rPr lang="zh-CN" altLang="en-US" dirty="0" smtClean="0"/>
              <a:t>：获取间隔时段， </a:t>
            </a:r>
            <a:r>
              <a:rPr lang="en-US" altLang="zh-CN" dirty="0" err="1">
                <a:solidFill>
                  <a:srgbClr val="FFC000"/>
                </a:solidFill>
              </a:rPr>
              <a:t>timedelta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的秒和</a:t>
            </a:r>
            <a:r>
              <a:rPr lang="zh-CN" altLang="en-US" dirty="0" smtClean="0"/>
              <a:t>微秒设为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</a:p>
          <a:p>
            <a:pPr lvl="1"/>
            <a:r>
              <a:rPr lang="zh-CN" altLang="en-US" dirty="0" smtClean="0"/>
              <a:t>比较操作 </a:t>
            </a:r>
            <a:r>
              <a:rPr lang="en-US" altLang="zh-CN" dirty="0" smtClean="0">
                <a:solidFill>
                  <a:srgbClr val="FFC000"/>
                </a:solidFill>
              </a:rPr>
              <a:t>datetime1 &lt; datetime2</a:t>
            </a:r>
            <a:r>
              <a:rPr lang="zh-CN" altLang="en-US" dirty="0" smtClean="0"/>
              <a:t>：日期比较；可能引发 </a:t>
            </a:r>
            <a:r>
              <a:rPr lang="en-US" altLang="zh-CN" dirty="0" err="1" smtClean="0">
                <a:solidFill>
                  <a:srgbClr val="FFC000"/>
                </a:solidFill>
              </a:rPr>
              <a:t>TypeError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异常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39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日期时间对象方法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datetime.date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：返回日期对象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datetime.time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：返回时间对象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datetime.timetz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</a:t>
            </a:r>
            <a:r>
              <a:rPr lang="zh-CN" altLang="en-US" dirty="0"/>
              <a:t>时区</a:t>
            </a:r>
            <a:r>
              <a:rPr lang="zh-CN" altLang="en-US" dirty="0" smtClean="0"/>
              <a:t>对象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datetime.replace</a:t>
            </a:r>
            <a:r>
              <a:rPr lang="en-US" altLang="zh-CN" dirty="0" smtClean="0">
                <a:solidFill>
                  <a:srgbClr val="FFC000"/>
                </a:solidFill>
              </a:rPr>
              <a:t>(year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>
                <a:solidFill>
                  <a:srgbClr val="FFC000"/>
                </a:solidFill>
              </a:rPr>
              <a:t>self.year</a:t>
            </a:r>
            <a:r>
              <a:rPr lang="en-US" altLang="zh-CN" dirty="0">
                <a:solidFill>
                  <a:srgbClr val="FFC000"/>
                </a:solidFill>
              </a:rPr>
              <a:t>, month = </a:t>
            </a:r>
            <a:r>
              <a:rPr lang="en-US" altLang="zh-CN" dirty="0" err="1">
                <a:solidFill>
                  <a:srgbClr val="FFC000"/>
                </a:solidFill>
              </a:rPr>
              <a:t>self.month</a:t>
            </a:r>
            <a:r>
              <a:rPr lang="en-US" altLang="zh-CN" dirty="0">
                <a:solidFill>
                  <a:srgbClr val="FFC000"/>
                </a:solidFill>
              </a:rPr>
              <a:t>, day 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self.day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hour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self.hour</a:t>
            </a:r>
            <a:r>
              <a:rPr lang="en-US" altLang="zh-CN" dirty="0" smtClean="0">
                <a:solidFill>
                  <a:srgbClr val="FFC000"/>
                </a:solidFill>
              </a:rPr>
              <a:t>, minute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self.minute</a:t>
            </a:r>
            <a:r>
              <a:rPr lang="en-US" altLang="zh-CN" dirty="0" smtClean="0">
                <a:solidFill>
                  <a:srgbClr val="FFC000"/>
                </a:solidFill>
              </a:rPr>
              <a:t>, second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self.second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microsecond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self.microsecond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tzinfo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self.tzinfo</a:t>
            </a:r>
            <a:r>
              <a:rPr lang="en-US" altLang="zh-CN" dirty="0" smtClean="0">
                <a:solidFill>
                  <a:srgbClr val="FFC000"/>
                </a:solidFill>
              </a:rPr>
              <a:t>, *fold = 0)</a:t>
            </a:r>
            <a:r>
              <a:rPr lang="zh-CN" altLang="en-US" dirty="0"/>
              <a:t>：返回给定</a:t>
            </a:r>
            <a:r>
              <a:rPr lang="zh-CN" altLang="en-US" dirty="0" smtClean="0"/>
              <a:t>日期时间对象</a:t>
            </a:r>
            <a:r>
              <a:rPr lang="zh-CN" altLang="en-US" dirty="0"/>
              <a:t>，可使用参数更新</a:t>
            </a:r>
            <a:r>
              <a:rPr lang="zh-CN" altLang="en-US" dirty="0" smtClean="0"/>
              <a:t>日期时间值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4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日期时间对象方法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datetime.astimezone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tz</a:t>
            </a:r>
            <a:r>
              <a:rPr lang="en-US" altLang="zh-CN" dirty="0">
                <a:solidFill>
                  <a:srgbClr val="FFC000"/>
                </a:solidFill>
              </a:rPr>
              <a:t> = None)</a:t>
            </a:r>
            <a:r>
              <a:rPr lang="zh-CN" altLang="en-US" dirty="0"/>
              <a:t>：返回新的日期时间对象，以新时区构造该对象，</a:t>
            </a:r>
            <a:r>
              <a:rPr lang="en-US" altLang="zh-CN" dirty="0"/>
              <a:t>UTC </a:t>
            </a:r>
            <a:r>
              <a:rPr lang="zh-CN" altLang="en-US" dirty="0"/>
              <a:t>日期时间与原对象相同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datetime.utcoffset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 </a:t>
            </a:r>
            <a:r>
              <a:rPr lang="en-US" altLang="zh-CN" dirty="0" err="1">
                <a:solidFill>
                  <a:srgbClr val="FFC000"/>
                </a:solidFill>
              </a:rPr>
              <a:t>tzinfo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，返回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，否则返回 </a:t>
            </a:r>
            <a:r>
              <a:rPr lang="en-US" altLang="zh-CN" dirty="0" err="1">
                <a:solidFill>
                  <a:srgbClr val="FFC000"/>
                </a:solidFill>
              </a:rPr>
              <a:t>self.tzinfo.utcoffset</a:t>
            </a:r>
            <a:r>
              <a:rPr lang="en-US" altLang="zh-CN" dirty="0">
                <a:solidFill>
                  <a:srgbClr val="FFC000"/>
                </a:solidFill>
              </a:rPr>
              <a:t>(self)</a:t>
            </a: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datetime.dst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 </a:t>
            </a:r>
            <a:r>
              <a:rPr lang="en-US" altLang="zh-CN" dirty="0" err="1">
                <a:solidFill>
                  <a:srgbClr val="FFC000"/>
                </a:solidFill>
              </a:rPr>
              <a:t>tzinfo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，返回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，否则返回 </a:t>
            </a:r>
            <a:r>
              <a:rPr lang="en-US" altLang="zh-CN" dirty="0" err="1">
                <a:solidFill>
                  <a:srgbClr val="FFC000"/>
                </a:solidFill>
              </a:rPr>
              <a:t>self.tzinfo.dst</a:t>
            </a:r>
            <a:r>
              <a:rPr lang="en-US" altLang="zh-CN" dirty="0">
                <a:solidFill>
                  <a:srgbClr val="FFC000"/>
                </a:solidFill>
              </a:rPr>
              <a:t>(self)</a:t>
            </a: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datetime.tzname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：若 </a:t>
            </a:r>
            <a:r>
              <a:rPr lang="en-US" altLang="zh-CN" dirty="0" err="1" smtClean="0">
                <a:solidFill>
                  <a:srgbClr val="FFC000"/>
                </a:solidFill>
              </a:rPr>
              <a:t>tzinfo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r>
              <a:rPr lang="zh-CN" altLang="en-US" dirty="0" smtClean="0"/>
              <a:t>，返回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r>
              <a:rPr lang="zh-CN" altLang="en-US" dirty="0" smtClean="0"/>
              <a:t>，否则返回 </a:t>
            </a:r>
            <a:r>
              <a:rPr lang="en-US" altLang="zh-CN" dirty="0" err="1" smtClean="0">
                <a:solidFill>
                  <a:srgbClr val="FFC000"/>
                </a:solidFill>
              </a:rPr>
              <a:t>self.tzinfo.tzname</a:t>
            </a:r>
            <a:r>
              <a:rPr lang="en-US" altLang="zh-CN" dirty="0" smtClean="0">
                <a:solidFill>
                  <a:srgbClr val="FFC000"/>
                </a:solidFill>
              </a:rPr>
              <a:t>(self)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55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日期时间对象方法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datetime.timetuple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：返回日期时间</a:t>
            </a:r>
            <a:r>
              <a:rPr lang="zh-CN" altLang="en-US" dirty="0" smtClean="0"/>
              <a:t>结构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datetime.utctimetuple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UTC </a:t>
            </a:r>
            <a:r>
              <a:rPr lang="zh-CN" altLang="en-US" dirty="0" smtClean="0"/>
              <a:t>格式日期时间结构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datetime.toordinal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：返回日期序数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datetime.timestamp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POSIX </a:t>
            </a:r>
            <a:r>
              <a:rPr lang="zh-CN" altLang="en-US" dirty="0" smtClean="0"/>
              <a:t>时间戳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datetime.weekday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返回星期信息，周一为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zh-CN" altLang="en-US" dirty="0" smtClean="0"/>
              <a:t>，周日为 </a:t>
            </a:r>
            <a:r>
              <a:rPr lang="en-US" altLang="zh-CN" dirty="0" smtClean="0">
                <a:solidFill>
                  <a:srgbClr val="FFC000"/>
                </a:solidFill>
              </a:rPr>
              <a:t>6</a:t>
            </a: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datetime.isowekday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 </a:t>
            </a:r>
            <a:r>
              <a:rPr lang="en-US" altLang="zh-CN" dirty="0" smtClean="0"/>
              <a:t>ISO </a:t>
            </a:r>
            <a:r>
              <a:rPr lang="zh-CN" altLang="en-US" dirty="0" smtClean="0"/>
              <a:t>星期信息，周一为 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zh-CN" altLang="en-US" dirty="0" smtClean="0"/>
              <a:t>，周日为 </a:t>
            </a:r>
            <a:r>
              <a:rPr lang="en-US" altLang="zh-CN" dirty="0" smtClean="0">
                <a:solidFill>
                  <a:srgbClr val="FFC000"/>
                </a:solidFill>
              </a:rPr>
              <a:t>7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76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callable(object)</a:t>
            </a:r>
            <a:r>
              <a:rPr lang="zh-CN" altLang="en-US" sz="2400" dirty="0"/>
              <a:t>：若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可调用，返回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zh-CN" altLang="en-US" sz="2400" dirty="0"/>
              <a:t>，否则返回 </a:t>
            </a:r>
            <a:r>
              <a:rPr lang="en-US" altLang="zh-CN" sz="2400" dirty="0">
                <a:solidFill>
                  <a:srgbClr val="FFC000"/>
                </a:solidFill>
              </a:rPr>
              <a:t>False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chr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 smtClean="0"/>
              <a:t>：返回</a:t>
            </a:r>
            <a:r>
              <a:rPr lang="zh-CN" altLang="en-US" sz="2400" dirty="0"/>
              <a:t>整数 </a:t>
            </a:r>
            <a:r>
              <a:rPr lang="en-US" altLang="zh-CN" sz="2400" dirty="0" err="1">
                <a:solidFill>
                  <a:srgbClr val="FFC000"/>
                </a:solidFill>
              </a:rPr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所</a:t>
            </a:r>
            <a:r>
              <a:rPr lang="zh-CN" altLang="en-US" sz="2400" dirty="0" smtClean="0"/>
              <a:t>表示 </a:t>
            </a:r>
            <a:r>
              <a:rPr lang="en-US" altLang="zh-CN" sz="2400" dirty="0"/>
              <a:t>Unicode </a:t>
            </a:r>
            <a:r>
              <a:rPr lang="zh-CN" altLang="en-US" sz="2400" dirty="0" smtClean="0"/>
              <a:t>字符对应的字符串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本函数为 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ord</a:t>
            </a:r>
            <a:r>
              <a:rPr lang="en-US" altLang="zh-CN" sz="2000" dirty="0">
                <a:solidFill>
                  <a:srgbClr val="FFC000"/>
                </a:solidFill>
              </a:rPr>
              <a:t>() </a:t>
            </a:r>
            <a:r>
              <a:rPr lang="zh-CN" altLang="en-US" sz="2000" dirty="0"/>
              <a:t>函数的逆运算</a:t>
            </a:r>
          </a:p>
          <a:p>
            <a:pPr lvl="1"/>
            <a:r>
              <a:rPr lang="zh-CN" altLang="en-US" sz="2000" dirty="0"/>
              <a:t>整数 </a:t>
            </a:r>
            <a:r>
              <a:rPr lang="en-US" altLang="zh-CN" sz="2000" dirty="0" err="1">
                <a:solidFill>
                  <a:srgbClr val="FFC000"/>
                </a:solidFill>
              </a:rPr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位于区间 </a:t>
            </a:r>
            <a:r>
              <a:rPr lang="en-US" altLang="zh-CN" sz="2000" dirty="0" smtClean="0"/>
              <a:t>[0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1114111(0x10FFFF)]</a:t>
            </a:r>
            <a:endParaRPr lang="en-US" altLang="zh-CN" sz="2000" dirty="0"/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classmethod</a:t>
            </a:r>
            <a:r>
              <a:rPr lang="en-US" altLang="zh-CN" sz="2400" dirty="0" smtClean="0">
                <a:solidFill>
                  <a:srgbClr val="FFC000"/>
                </a:solidFill>
              </a:rPr>
              <a:t>(function)</a:t>
            </a:r>
            <a:r>
              <a:rPr lang="zh-CN" altLang="en-US" sz="2400" dirty="0"/>
              <a:t>：返回 </a:t>
            </a:r>
            <a:r>
              <a:rPr lang="en-US" altLang="zh-CN" sz="2400" dirty="0" err="1">
                <a:solidFill>
                  <a:srgbClr val="FFC000"/>
                </a:solidFill>
              </a:rPr>
              <a:t>functiuon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的类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compile(source</a:t>
            </a:r>
            <a:r>
              <a:rPr lang="en-US" altLang="zh-CN" sz="2400" dirty="0">
                <a:solidFill>
                  <a:srgbClr val="FFC000"/>
                </a:solidFill>
              </a:rPr>
              <a:t>, filename, mode, flags = 0, </a:t>
            </a:r>
            <a:r>
              <a:rPr lang="en-US" altLang="zh-CN" sz="2400" dirty="0" err="1">
                <a:solidFill>
                  <a:srgbClr val="FFC000"/>
                </a:solidFill>
              </a:rPr>
              <a:t>dont_inherit</a:t>
            </a:r>
            <a:r>
              <a:rPr lang="en-US" altLang="zh-CN" sz="2400" dirty="0">
                <a:solidFill>
                  <a:srgbClr val="FFC000"/>
                </a:solidFill>
              </a:rPr>
              <a:t> = False, optimize = -</a:t>
            </a:r>
            <a:r>
              <a:rPr lang="en-US" altLang="zh-CN" sz="2400" dirty="0" smtClean="0">
                <a:solidFill>
                  <a:srgbClr val="FFC000"/>
                </a:solidFill>
              </a:rPr>
              <a:t>1)</a:t>
            </a:r>
            <a:r>
              <a:rPr lang="zh-CN" altLang="en-US" sz="2400" dirty="0"/>
              <a:t>：将 </a:t>
            </a:r>
            <a:r>
              <a:rPr lang="en-US" altLang="zh-CN" sz="2400" dirty="0">
                <a:solidFill>
                  <a:srgbClr val="FFC000"/>
                </a:solidFill>
              </a:rPr>
              <a:t>source</a:t>
            </a:r>
            <a:r>
              <a:rPr lang="en-US" altLang="zh-CN" sz="2400" dirty="0"/>
              <a:t> </a:t>
            </a:r>
            <a:r>
              <a:rPr lang="zh-CN" altLang="en-US" sz="2400" dirty="0"/>
              <a:t>编译为代码对象或抽象语法树（</a:t>
            </a:r>
            <a:r>
              <a:rPr lang="en-US" altLang="zh-CN" sz="2400" dirty="0"/>
              <a:t>AST</a:t>
            </a:r>
            <a:r>
              <a:rPr lang="zh-CN" altLang="en-US" sz="2400" dirty="0"/>
              <a:t>）对象；代码对象可以由函数 </a:t>
            </a:r>
            <a:r>
              <a:rPr lang="en-US" altLang="zh-CN" sz="2400" dirty="0">
                <a:solidFill>
                  <a:srgbClr val="FFC000"/>
                </a:solidFill>
              </a:rPr>
              <a:t>exec() </a:t>
            </a:r>
            <a:r>
              <a:rPr lang="zh-CN" altLang="en-US" sz="2400" dirty="0"/>
              <a:t>或 </a:t>
            </a:r>
            <a:r>
              <a:rPr lang="en-US" altLang="zh-CN" sz="2400" dirty="0" err="1">
                <a:solidFill>
                  <a:srgbClr val="FFC000"/>
                </a:solidFill>
              </a:rPr>
              <a:t>eval</a:t>
            </a:r>
            <a:r>
              <a:rPr lang="en-US" altLang="zh-CN" sz="2400" dirty="0">
                <a:solidFill>
                  <a:srgbClr val="FFC000"/>
                </a:solidFill>
              </a:rPr>
              <a:t>() </a:t>
            </a:r>
            <a:r>
              <a:rPr lang="zh-CN" altLang="en-US" sz="2400" dirty="0"/>
              <a:t>执行，</a:t>
            </a:r>
            <a:r>
              <a:rPr lang="en-US" altLang="zh-CN" sz="2400" dirty="0">
                <a:solidFill>
                  <a:srgbClr val="FFC000"/>
                </a:solidFill>
              </a:rPr>
              <a:t>source</a:t>
            </a:r>
            <a:r>
              <a:rPr lang="en-US" altLang="zh-CN" sz="2400" dirty="0"/>
              <a:t> </a:t>
            </a:r>
            <a:r>
              <a:rPr lang="zh-CN" altLang="en-US" sz="2400" dirty="0"/>
              <a:t>可以为普通字符串、字节字符串或抽象语法树对象</a:t>
            </a:r>
          </a:p>
        </p:txBody>
      </p:sp>
    </p:spTree>
    <p:extLst>
      <p:ext uri="{BB962C8B-B14F-4D97-AF65-F5344CB8AC3E}">
        <p14:creationId xmlns:p14="http://schemas.microsoft.com/office/powerpoint/2010/main" val="3160779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日期时间对象方法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datetime.isocalendar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 </a:t>
            </a:r>
            <a:r>
              <a:rPr lang="en-US" altLang="zh-CN" dirty="0"/>
              <a:t>ISO </a:t>
            </a:r>
            <a:r>
              <a:rPr lang="zh-CN" altLang="en-US" dirty="0"/>
              <a:t>日历三元组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datetime.isoformat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sep</a:t>
            </a:r>
            <a:r>
              <a:rPr lang="en-US" altLang="zh-CN" dirty="0" smtClean="0">
                <a:solidFill>
                  <a:srgbClr val="FFC000"/>
                </a:solidFill>
              </a:rPr>
              <a:t> = "T", </a:t>
            </a:r>
            <a:r>
              <a:rPr lang="en-US" altLang="zh-CN" dirty="0" err="1" smtClean="0">
                <a:solidFill>
                  <a:srgbClr val="FFC000"/>
                </a:solidFill>
              </a:rPr>
              <a:t>timespec</a:t>
            </a:r>
            <a:r>
              <a:rPr lang="en-US" altLang="zh-CN" dirty="0" smtClean="0">
                <a:solidFill>
                  <a:srgbClr val="FFC000"/>
                </a:solidFill>
              </a:rPr>
              <a:t> = "auto")</a:t>
            </a:r>
            <a:r>
              <a:rPr lang="zh-CN" altLang="en-US" dirty="0"/>
              <a:t>：返回 </a:t>
            </a:r>
            <a:r>
              <a:rPr lang="en-US" altLang="zh-CN" dirty="0"/>
              <a:t>ISO </a:t>
            </a:r>
            <a:r>
              <a:rPr lang="zh-CN" altLang="en-US" dirty="0" smtClean="0"/>
              <a:t>日期</a:t>
            </a:r>
            <a:r>
              <a:rPr lang="zh-CN" altLang="en-US" dirty="0"/>
              <a:t>时间</a:t>
            </a:r>
            <a:r>
              <a:rPr lang="zh-CN" altLang="en-US" dirty="0" smtClean="0"/>
              <a:t>字符串，格式为“</a:t>
            </a:r>
            <a:r>
              <a:rPr lang="en-US" altLang="zh-CN" dirty="0" smtClean="0"/>
              <a:t>YYYY-MM-DDTHH:MM:SS</a:t>
            </a:r>
            <a:r>
              <a:rPr lang="zh-CN" altLang="en-US" dirty="0" smtClean="0"/>
              <a:t>”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</a:t>
            </a:r>
            <a:r>
              <a:rPr lang="en-US" altLang="zh-CN" dirty="0" smtClean="0">
                <a:solidFill>
                  <a:srgbClr val="FFC000"/>
                </a:solidFill>
              </a:rPr>
              <a:t>.__</a:t>
            </a:r>
            <a:r>
              <a:rPr lang="en-US" altLang="zh-CN" dirty="0" err="1" smtClean="0">
                <a:solidFill>
                  <a:srgbClr val="FFC000"/>
                </a:solidFill>
              </a:rPr>
              <a:t>str</a:t>
            </a:r>
            <a:r>
              <a:rPr lang="en-US" altLang="zh-CN" dirty="0" smtClean="0">
                <a:solidFill>
                  <a:srgbClr val="FFC000"/>
                </a:solidFill>
              </a:rPr>
              <a:t>__()</a:t>
            </a:r>
            <a:r>
              <a:rPr lang="zh-CN" altLang="en-US" dirty="0" smtClean="0"/>
              <a:t>：返回日期时间字符串，与方法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datetime.isoformat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" "</a:t>
            </a:r>
            <a:r>
              <a:rPr lang="en-US" altLang="zh-CN" dirty="0" smtClean="0">
                <a:solidFill>
                  <a:srgbClr val="FFC000"/>
                </a:solidFill>
              </a:rPr>
              <a:t>) </a:t>
            </a:r>
            <a:r>
              <a:rPr lang="zh-CN" altLang="en-US" dirty="0" smtClean="0"/>
              <a:t>等价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datetime.ctime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返回日期时间字符串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datetime.strftime</a:t>
            </a:r>
            <a:r>
              <a:rPr lang="en-US" altLang="zh-CN" dirty="0" smtClean="0">
                <a:solidFill>
                  <a:srgbClr val="FFC000"/>
                </a:solidFill>
              </a:rPr>
              <a:t>(format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：以特定格式返回</a:t>
            </a:r>
            <a:r>
              <a:rPr lang="zh-CN" altLang="en-US" dirty="0" smtClean="0"/>
              <a:t>日期时间字符串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</a:t>
            </a:r>
            <a:r>
              <a:rPr lang="en-US" altLang="zh-CN" dirty="0" smtClean="0">
                <a:solidFill>
                  <a:srgbClr val="FFC000"/>
                </a:solidFill>
              </a:rPr>
              <a:t>.__format__(format)</a:t>
            </a:r>
            <a:r>
              <a:rPr lang="zh-CN" altLang="en-US" dirty="0" smtClean="0"/>
              <a:t>：与上一方法功能相同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64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日期时间对象使用示例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datetime.datetime.today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datetime.datetime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(2017, 3, 29, 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3, 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7, 19, 309101)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datetime.datetime.utcnow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datetime.datetime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(2017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3, 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28, 19, 7, 19, 309101)</a:t>
            </a:r>
            <a:endParaRPr lang="en-US" altLang="zh-CN" sz="20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d.isoformat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'2017-03-28T19:07:19.309101'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d.strftime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('%Y-%m-%d %H:%M:%S'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'2017-03-28 19:07:19'</a:t>
            </a:r>
            <a:endParaRPr lang="en-US" altLang="zh-CN" sz="20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58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日期时间格式化</a:t>
            </a:r>
            <a:endParaRPr lang="en-US" altLang="zh-CN" dirty="0"/>
          </a:p>
          <a:p>
            <a:pPr lvl="1"/>
            <a:r>
              <a:rPr lang="zh-CN" altLang="en-US" dirty="0"/>
              <a:t>格式 </a:t>
            </a:r>
            <a:r>
              <a:rPr lang="en-US" altLang="zh-CN" dirty="0">
                <a:solidFill>
                  <a:srgbClr val="FFC000"/>
                </a:solidFill>
              </a:rPr>
              <a:t>%Y</a:t>
            </a:r>
            <a:r>
              <a:rPr lang="zh-CN" altLang="en-US" dirty="0"/>
              <a:t>：</a:t>
            </a:r>
            <a:r>
              <a:rPr lang="zh-CN" altLang="en-US" dirty="0" smtClean="0"/>
              <a:t>年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%m</a:t>
            </a:r>
            <a:r>
              <a:rPr lang="zh-CN" altLang="en-US" dirty="0" smtClean="0"/>
              <a:t>：月；</a:t>
            </a:r>
            <a:r>
              <a:rPr lang="zh-CN" altLang="en-US" dirty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%B</a:t>
            </a:r>
            <a:r>
              <a:rPr lang="zh-CN" altLang="en-US" dirty="0" smtClean="0"/>
              <a:t>：月英文名；</a:t>
            </a:r>
            <a:r>
              <a:rPr lang="zh-CN" altLang="en-US" dirty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%b</a:t>
            </a:r>
            <a:r>
              <a:rPr lang="zh-CN" altLang="en-US" dirty="0" smtClean="0"/>
              <a:t>：月英文缩写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%d</a:t>
            </a:r>
            <a:r>
              <a:rPr lang="zh-CN" altLang="en-US" dirty="0" smtClean="0"/>
              <a:t>：日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%A</a:t>
            </a:r>
            <a:r>
              <a:rPr lang="zh-CN" altLang="en-US" dirty="0" smtClean="0"/>
              <a:t>：星期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%H</a:t>
            </a:r>
            <a:r>
              <a:rPr lang="zh-CN" altLang="en-US" dirty="0" smtClean="0"/>
              <a:t>：时（二十四时制）；</a:t>
            </a:r>
            <a:r>
              <a:rPr lang="zh-CN" altLang="en-US" dirty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%I</a:t>
            </a:r>
            <a:r>
              <a:rPr lang="zh-CN" altLang="en-US" dirty="0" smtClean="0"/>
              <a:t>：时（十二时</a:t>
            </a:r>
            <a:r>
              <a:rPr lang="zh-CN" altLang="en-US" dirty="0"/>
              <a:t>制</a:t>
            </a:r>
            <a:r>
              <a:rPr lang="zh-CN" altLang="en-US" dirty="0" smtClean="0"/>
              <a:t>）；</a:t>
            </a:r>
            <a:r>
              <a:rPr lang="zh-CN" altLang="en-US" dirty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%p</a:t>
            </a:r>
            <a:r>
              <a:rPr lang="zh-CN" altLang="en-US" dirty="0" smtClean="0"/>
              <a:t>：上下午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格式 </a:t>
            </a:r>
            <a:r>
              <a:rPr lang="en-US" altLang="zh-CN" dirty="0">
                <a:solidFill>
                  <a:srgbClr val="FFC000"/>
                </a:solidFill>
              </a:rPr>
              <a:t>%M</a:t>
            </a:r>
            <a:r>
              <a:rPr lang="zh-CN" altLang="en-US" dirty="0"/>
              <a:t>：分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%S</a:t>
            </a:r>
            <a:r>
              <a:rPr lang="zh-CN" altLang="en-US" dirty="0" smtClean="0"/>
              <a:t>：秒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2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时间对象构造</a:t>
            </a:r>
            <a:endParaRPr lang="en-US" altLang="zh-CN" dirty="0"/>
          </a:p>
          <a:p>
            <a:pPr lvl="1"/>
            <a:r>
              <a:rPr lang="zh-CN" altLang="en-US" dirty="0"/>
              <a:t>时间对象构造函数 </a:t>
            </a:r>
            <a:r>
              <a:rPr lang="en-US" altLang="zh-CN" dirty="0">
                <a:solidFill>
                  <a:srgbClr val="FFC000"/>
                </a:solidFill>
              </a:rPr>
              <a:t>class  </a:t>
            </a:r>
            <a:r>
              <a:rPr lang="en-US" altLang="zh-CN" dirty="0" err="1">
                <a:solidFill>
                  <a:srgbClr val="FFC000"/>
                </a:solidFill>
              </a:rPr>
              <a:t>datetime.time</a:t>
            </a:r>
            <a:r>
              <a:rPr lang="en-US" altLang="zh-CN" dirty="0">
                <a:solidFill>
                  <a:srgbClr val="FFC000"/>
                </a:solidFill>
              </a:rPr>
              <a:t>(hour = 0, minute = 0, second = 0, microsecond = 0, </a:t>
            </a:r>
            <a:r>
              <a:rPr lang="en-US" altLang="zh-CN" dirty="0" err="1">
                <a:solidFill>
                  <a:srgbClr val="FFC000"/>
                </a:solidFill>
              </a:rPr>
              <a:t>tzinfo</a:t>
            </a:r>
            <a:r>
              <a:rPr lang="en-US" altLang="zh-CN" dirty="0">
                <a:solidFill>
                  <a:srgbClr val="FFC000"/>
                </a:solidFill>
              </a:rPr>
              <a:t> = None, *fold = 0)</a:t>
            </a:r>
            <a:r>
              <a:rPr lang="zh-CN" altLang="en-US" dirty="0"/>
              <a:t>：以给定信息构造时间对象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时间类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time.min</a:t>
            </a:r>
            <a:r>
              <a:rPr lang="zh-CN" altLang="en-US" dirty="0" smtClean="0"/>
              <a:t>：</a:t>
            </a:r>
            <a:r>
              <a:rPr lang="zh-CN" altLang="en-US" dirty="0"/>
              <a:t>最早可</a:t>
            </a:r>
            <a:r>
              <a:rPr lang="zh-CN" altLang="en-US" dirty="0" smtClean="0"/>
              <a:t>表示时间 </a:t>
            </a:r>
            <a:r>
              <a:rPr lang="en-US" altLang="zh-CN" dirty="0" smtClean="0">
                <a:solidFill>
                  <a:srgbClr val="FFC000"/>
                </a:solidFill>
              </a:rPr>
              <a:t>time(0, 0, 0, 0)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time.max</a:t>
            </a:r>
            <a:r>
              <a:rPr lang="zh-CN" altLang="en-US" dirty="0"/>
              <a:t>：最晚可</a:t>
            </a:r>
            <a:r>
              <a:rPr lang="zh-CN" altLang="en-US" dirty="0" smtClean="0"/>
              <a:t>表示时间 </a:t>
            </a:r>
            <a:r>
              <a:rPr lang="en-US" altLang="zh-CN" dirty="0" smtClean="0">
                <a:solidFill>
                  <a:srgbClr val="FFC000"/>
                </a:solidFill>
              </a:rPr>
              <a:t>time(23, 59, 59, 999999)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time.resolution</a:t>
            </a:r>
            <a:r>
              <a:rPr lang="zh-CN" altLang="en-US" dirty="0"/>
              <a:t>：</a:t>
            </a:r>
            <a:r>
              <a:rPr lang="zh-CN" altLang="en-US" dirty="0" smtClean="0"/>
              <a:t>最小时间差值 </a:t>
            </a:r>
            <a:r>
              <a:rPr lang="en-US" altLang="zh-CN" dirty="0" err="1" smtClean="0">
                <a:solidFill>
                  <a:srgbClr val="FFC000"/>
                </a:solidFill>
              </a:rPr>
              <a:t>timedelta</a:t>
            </a:r>
            <a:r>
              <a:rPr lang="en-US" altLang="zh-CN" dirty="0" smtClean="0">
                <a:solidFill>
                  <a:srgbClr val="FFC000"/>
                </a:solidFill>
              </a:rPr>
              <a:t>(microseconds </a:t>
            </a:r>
            <a:r>
              <a:rPr lang="en-US" altLang="zh-CN" dirty="0">
                <a:solidFill>
                  <a:srgbClr val="FFC000"/>
                </a:solidFill>
              </a:rPr>
              <a:t>= 1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92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时间对象属性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time.hour</a:t>
            </a:r>
            <a:r>
              <a:rPr lang="zh-CN" altLang="en-US" dirty="0" smtClean="0"/>
              <a:t>：时（二十四时制）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time.minute</a:t>
            </a:r>
            <a:r>
              <a:rPr lang="zh-CN" altLang="en-US" dirty="0" smtClean="0"/>
              <a:t>：分（六十分制）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time.second</a:t>
            </a:r>
            <a:r>
              <a:rPr lang="zh-CN" altLang="en-US" dirty="0" smtClean="0"/>
              <a:t>：秒（六十秒制）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time.microsecond</a:t>
            </a:r>
            <a:r>
              <a:rPr lang="zh-CN" altLang="en-US" dirty="0" smtClean="0"/>
              <a:t>：微秒（百万微秒制）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time.tzinfo</a:t>
            </a:r>
            <a:r>
              <a:rPr lang="zh-CN" altLang="en-US" dirty="0" smtClean="0"/>
              <a:t>：时区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属性 </a:t>
            </a:r>
            <a:r>
              <a:rPr lang="en-US" altLang="zh-CN" dirty="0" err="1" smtClean="0">
                <a:solidFill>
                  <a:srgbClr val="FFC000"/>
                </a:solidFill>
              </a:rPr>
              <a:t>time.fold</a:t>
            </a:r>
            <a:r>
              <a:rPr lang="zh-CN" altLang="en-US" dirty="0" smtClean="0"/>
              <a:t>：夏时制标志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98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时间对象方法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datetime.replace</a:t>
            </a:r>
            <a:r>
              <a:rPr lang="en-US" altLang="zh-CN" dirty="0" smtClean="0">
                <a:solidFill>
                  <a:srgbClr val="FFC000"/>
                </a:solidFill>
              </a:rPr>
              <a:t>(hour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self.hour</a:t>
            </a:r>
            <a:r>
              <a:rPr lang="en-US" altLang="zh-CN" dirty="0" smtClean="0">
                <a:solidFill>
                  <a:srgbClr val="FFC000"/>
                </a:solidFill>
              </a:rPr>
              <a:t>, minute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self.minute</a:t>
            </a:r>
            <a:r>
              <a:rPr lang="en-US" altLang="zh-CN" dirty="0" smtClean="0">
                <a:solidFill>
                  <a:srgbClr val="FFC000"/>
                </a:solidFill>
              </a:rPr>
              <a:t>, second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self.second</a:t>
            </a:r>
            <a:r>
              <a:rPr lang="en-US" altLang="zh-CN" dirty="0" smtClean="0">
                <a:solidFill>
                  <a:srgbClr val="FFC000"/>
                </a:solidFill>
              </a:rPr>
              <a:t>,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microsecond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self.microsecond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tzinfo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err="1" smtClean="0">
                <a:solidFill>
                  <a:srgbClr val="FFC000"/>
                </a:solidFill>
              </a:rPr>
              <a:t>self.tzinfo</a:t>
            </a:r>
            <a:r>
              <a:rPr lang="en-US" altLang="zh-CN" dirty="0" smtClean="0">
                <a:solidFill>
                  <a:srgbClr val="FFC000"/>
                </a:solidFill>
              </a:rPr>
              <a:t>, *fold = 0)</a:t>
            </a:r>
            <a:r>
              <a:rPr lang="zh-CN" altLang="en-US" dirty="0"/>
              <a:t>：返回</a:t>
            </a:r>
            <a:r>
              <a:rPr lang="zh-CN" altLang="en-US" dirty="0" smtClean="0"/>
              <a:t>给定时间对象</a:t>
            </a:r>
            <a:r>
              <a:rPr lang="zh-CN" altLang="en-US" dirty="0"/>
              <a:t>，可使用参数</a:t>
            </a:r>
            <a:r>
              <a:rPr lang="zh-CN" altLang="en-US" dirty="0" smtClean="0"/>
              <a:t>更新时间值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time.isoformat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timespec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smtClean="0">
                <a:solidFill>
                  <a:srgbClr val="FFC000"/>
                </a:solidFill>
              </a:rPr>
              <a:t>"auto")</a:t>
            </a:r>
            <a:r>
              <a:rPr lang="zh-CN" altLang="en-US" dirty="0"/>
              <a:t>：返回 </a:t>
            </a:r>
            <a:r>
              <a:rPr lang="en-US" altLang="zh-CN" dirty="0"/>
              <a:t>ISO </a:t>
            </a:r>
            <a:r>
              <a:rPr lang="zh-CN" altLang="en-US" dirty="0" smtClean="0"/>
              <a:t>时间</a:t>
            </a:r>
            <a:r>
              <a:rPr lang="zh-CN" altLang="en-US" dirty="0"/>
              <a:t>字符串，格式为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HH:MM:SS.mmmmmm</a:t>
            </a:r>
            <a:r>
              <a:rPr lang="zh-CN" altLang="en-US" dirty="0" smtClean="0"/>
              <a:t>”或“</a:t>
            </a:r>
            <a:r>
              <a:rPr lang="en-US" altLang="zh-CN" dirty="0" smtClean="0"/>
              <a:t>HH:MM:SS</a:t>
            </a:r>
            <a:r>
              <a:rPr lang="zh-CN" altLang="en-US" dirty="0" smtClean="0"/>
              <a:t>”或</a:t>
            </a:r>
            <a:r>
              <a:rPr lang="zh-CN" altLang="en-US" dirty="0"/>
              <a:t>“</a:t>
            </a:r>
            <a:r>
              <a:rPr lang="en-US" altLang="zh-CN" dirty="0" err="1" smtClean="0"/>
              <a:t>HH:MM:SS.mmmmmm+HH:MM</a:t>
            </a:r>
            <a:r>
              <a:rPr lang="zh-CN" altLang="en-US" dirty="0" smtClean="0"/>
              <a:t>”或</a:t>
            </a:r>
            <a:r>
              <a:rPr lang="zh-CN" altLang="en-US" dirty="0"/>
              <a:t>“</a:t>
            </a:r>
            <a:r>
              <a:rPr lang="en-US" altLang="zh-CN" dirty="0" smtClean="0"/>
              <a:t>HH:MM:SS+HH:MM</a:t>
            </a:r>
            <a:r>
              <a:rPr lang="zh-CN" altLang="en-US" dirty="0" smtClean="0"/>
              <a:t>”，后两者与 </a:t>
            </a:r>
            <a:r>
              <a:rPr lang="en-US" altLang="zh-CN" dirty="0" smtClean="0"/>
              <a:t>UTC </a:t>
            </a:r>
            <a:r>
              <a:rPr lang="zh-CN" altLang="en-US" dirty="0" smtClean="0"/>
              <a:t>时区有关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57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时间对象方法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time.utcoffset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 </a:t>
            </a:r>
            <a:r>
              <a:rPr lang="en-US" altLang="zh-CN" dirty="0" err="1">
                <a:solidFill>
                  <a:srgbClr val="FFC000"/>
                </a:solidFill>
              </a:rPr>
              <a:t>tzinfo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，返回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，否则返回 </a:t>
            </a:r>
            <a:r>
              <a:rPr lang="en-US" altLang="zh-CN" dirty="0" err="1">
                <a:solidFill>
                  <a:srgbClr val="FFC000"/>
                </a:solidFill>
              </a:rPr>
              <a:t>self.tzinfo.utcoffset</a:t>
            </a:r>
            <a:r>
              <a:rPr lang="en-US" altLang="zh-CN" dirty="0">
                <a:solidFill>
                  <a:srgbClr val="FFC000"/>
                </a:solidFill>
              </a:rPr>
              <a:t>(self)</a:t>
            </a: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time.dst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：若 </a:t>
            </a:r>
            <a:r>
              <a:rPr lang="en-US" altLang="zh-CN" dirty="0" err="1">
                <a:solidFill>
                  <a:srgbClr val="FFC000"/>
                </a:solidFill>
              </a:rPr>
              <a:t>tzinfo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，返回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，否则返回 </a:t>
            </a:r>
            <a:r>
              <a:rPr lang="en-US" altLang="zh-CN" dirty="0" err="1">
                <a:solidFill>
                  <a:srgbClr val="FFC000"/>
                </a:solidFill>
              </a:rPr>
              <a:t>self.tzinfo.dst</a:t>
            </a:r>
            <a:r>
              <a:rPr lang="en-US" altLang="zh-CN" dirty="0">
                <a:solidFill>
                  <a:srgbClr val="FFC000"/>
                </a:solidFill>
              </a:rPr>
              <a:t>(self)</a:t>
            </a: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time.tzname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：若 </a:t>
            </a:r>
            <a:r>
              <a:rPr lang="en-US" altLang="zh-CN" dirty="0" err="1" smtClean="0">
                <a:solidFill>
                  <a:srgbClr val="FFC000"/>
                </a:solidFill>
              </a:rPr>
              <a:t>tzinfo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r>
              <a:rPr lang="zh-CN" altLang="en-US" dirty="0" smtClean="0"/>
              <a:t>，返回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r>
              <a:rPr lang="zh-CN" altLang="en-US" dirty="0" smtClean="0"/>
              <a:t>，否则返回 </a:t>
            </a:r>
            <a:r>
              <a:rPr lang="en-US" altLang="zh-CN" dirty="0" err="1" smtClean="0">
                <a:solidFill>
                  <a:srgbClr val="FFC000"/>
                </a:solidFill>
              </a:rPr>
              <a:t>self.tzinfo.tzname</a:t>
            </a:r>
            <a:r>
              <a:rPr lang="en-US" altLang="zh-CN" dirty="0" smtClean="0">
                <a:solidFill>
                  <a:srgbClr val="FFC000"/>
                </a:solidFill>
              </a:rPr>
              <a:t>(self)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10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时间对象方法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time.__</a:t>
            </a:r>
            <a:r>
              <a:rPr lang="en-US" altLang="zh-CN" dirty="0" err="1" smtClean="0">
                <a:solidFill>
                  <a:srgbClr val="FFC000"/>
                </a:solidFill>
              </a:rPr>
              <a:t>str</a:t>
            </a:r>
            <a:r>
              <a:rPr lang="en-US" altLang="zh-CN" dirty="0" smtClean="0">
                <a:solidFill>
                  <a:srgbClr val="FFC000"/>
                </a:solidFill>
              </a:rPr>
              <a:t>__()</a:t>
            </a:r>
            <a:r>
              <a:rPr lang="zh-CN" altLang="en-US" dirty="0" smtClean="0"/>
              <a:t>：返回时间字符串，与方法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time.isoformat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" "</a:t>
            </a:r>
            <a:r>
              <a:rPr lang="en-US" altLang="zh-CN" dirty="0" smtClean="0">
                <a:solidFill>
                  <a:srgbClr val="FFC000"/>
                </a:solidFill>
              </a:rPr>
              <a:t>) </a:t>
            </a:r>
            <a:r>
              <a:rPr lang="zh-CN" altLang="en-US" dirty="0" smtClean="0"/>
              <a:t>等价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time.strftime</a:t>
            </a:r>
            <a:r>
              <a:rPr lang="en-US" altLang="zh-CN" dirty="0" smtClean="0">
                <a:solidFill>
                  <a:srgbClr val="FFC000"/>
                </a:solidFill>
              </a:rPr>
              <a:t>(format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：以特定格式</a:t>
            </a:r>
            <a:r>
              <a:rPr lang="zh-CN" altLang="en-US" dirty="0" smtClean="0"/>
              <a:t>返回时间字符串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time.__format</a:t>
            </a:r>
            <a:r>
              <a:rPr lang="en-US" altLang="zh-CN" dirty="0" smtClean="0">
                <a:solidFill>
                  <a:srgbClr val="FFC000"/>
                </a:solidFill>
              </a:rPr>
              <a:t>__(format)</a:t>
            </a:r>
            <a:r>
              <a:rPr lang="zh-CN" altLang="en-US" dirty="0" smtClean="0"/>
              <a:t>：与上一方法功能相同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40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3.6.3</a:t>
            </a:r>
            <a:r>
              <a:rPr lang="zh-CN" altLang="en-US" dirty="0"/>
              <a:t>　</a:t>
            </a:r>
            <a:r>
              <a:rPr lang="zh-CN" altLang="en-US" dirty="0" smtClean="0"/>
              <a:t>随机数模块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随机数模块 </a:t>
            </a:r>
            <a:r>
              <a:rPr lang="en-US" altLang="zh-CN" dirty="0" smtClean="0">
                <a:solidFill>
                  <a:srgbClr val="FFC000"/>
                </a:solidFill>
              </a:rPr>
              <a:t>random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功能：用于生成伪随机数</a:t>
            </a:r>
            <a:endParaRPr lang="en-US" altLang="zh-CN" dirty="0" smtClean="0"/>
          </a:p>
          <a:p>
            <a:pPr lvl="1"/>
            <a:r>
              <a:rPr lang="zh-CN" altLang="en-US" dirty="0"/>
              <a:t>原理：梅森旋转（</a:t>
            </a:r>
            <a:r>
              <a:rPr lang="en-US" altLang="zh-CN" b="0" dirty="0"/>
              <a:t> </a:t>
            </a:r>
            <a:r>
              <a:rPr lang="en-US" altLang="zh-CN" dirty="0" err="1"/>
              <a:t>Mersenne</a:t>
            </a:r>
            <a:r>
              <a:rPr lang="en-US" altLang="zh-CN" dirty="0"/>
              <a:t> Twister </a:t>
            </a:r>
            <a:r>
              <a:rPr lang="zh-CN" altLang="en-US" dirty="0"/>
              <a:t>）算法</a:t>
            </a:r>
            <a:endParaRPr lang="en-US" altLang="zh-CN" dirty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随机数函数实现：内部类 </a:t>
            </a:r>
            <a:r>
              <a:rPr lang="en-US" altLang="zh-CN" dirty="0" smtClean="0">
                <a:solidFill>
                  <a:srgbClr val="FFC000"/>
                </a:solidFill>
              </a:rPr>
              <a:t>Random</a:t>
            </a:r>
          </a:p>
          <a:p>
            <a:pPr lvl="1"/>
            <a:r>
              <a:rPr lang="zh-CN" altLang="en-US" dirty="0" smtClean="0"/>
              <a:t>类 </a:t>
            </a:r>
            <a:r>
              <a:rPr lang="en-US" altLang="zh-CN" dirty="0" err="1" smtClean="0">
                <a:solidFill>
                  <a:srgbClr val="FFC000"/>
                </a:solidFill>
              </a:rPr>
              <a:t>SystemRandom</a:t>
            </a:r>
            <a:r>
              <a:rPr lang="zh-CN" altLang="en-US" dirty="0" smtClean="0"/>
              <a:t>：调用操作系统函数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os.urandom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生成随机数</a:t>
            </a:r>
            <a:endParaRPr lang="en-US" altLang="zh-CN" dirty="0"/>
          </a:p>
          <a:p>
            <a:pPr lvl="1"/>
            <a:r>
              <a:rPr lang="zh-CN" altLang="en-US" dirty="0" smtClean="0"/>
              <a:t>不能用于安全目的，安全或加密程序应使用 </a:t>
            </a:r>
            <a:r>
              <a:rPr lang="en-US" altLang="zh-CN" dirty="0" smtClean="0">
                <a:solidFill>
                  <a:srgbClr val="FFC000"/>
                </a:solidFill>
              </a:rPr>
              <a:t>secrets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6942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簿记函数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random.seed</a:t>
            </a:r>
            <a:r>
              <a:rPr lang="en-US" altLang="zh-CN" dirty="0">
                <a:solidFill>
                  <a:srgbClr val="FFC000"/>
                </a:solidFill>
              </a:rPr>
              <a:t>(a = None, version = 2)</a:t>
            </a:r>
            <a:r>
              <a:rPr lang="zh-CN" altLang="en-US" dirty="0"/>
              <a:t>：初始化随机数生成器，设定随机数发生器种子，可用于重复生成随机数序列</a:t>
            </a:r>
            <a:endParaRPr lang="en-US" altLang="zh-CN" dirty="0"/>
          </a:p>
          <a:p>
            <a:pPr lvl="2"/>
            <a:r>
              <a:rPr lang="zh-CN" altLang="en-US" dirty="0"/>
              <a:t>若 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en-US" altLang="zh-CN" dirty="0"/>
              <a:t> </a:t>
            </a:r>
            <a:r>
              <a:rPr lang="zh-CN" altLang="en-US" dirty="0"/>
              <a:t>或无参数，使用系统当前时间作为随机数发生器种子，否则使用整数 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random.getstate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：返回随机数</a:t>
            </a:r>
            <a:r>
              <a:rPr lang="zh-CN" altLang="en-US" dirty="0" smtClean="0"/>
              <a:t>生成器状态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random.setstate</a:t>
            </a:r>
            <a:r>
              <a:rPr lang="en-US" altLang="zh-CN" dirty="0" smtClean="0">
                <a:solidFill>
                  <a:srgbClr val="FFC000"/>
                </a:solidFill>
              </a:rPr>
              <a:t>(state)</a:t>
            </a:r>
            <a:r>
              <a:rPr lang="zh-CN" altLang="en-US" dirty="0" smtClean="0"/>
              <a:t>：设置随机数生成器状态</a:t>
            </a:r>
            <a:endParaRPr lang="en-US" altLang="zh-CN" dirty="0"/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random.getrandbits</a:t>
            </a:r>
            <a:r>
              <a:rPr lang="en-US" altLang="zh-CN" dirty="0" smtClean="0">
                <a:solidFill>
                  <a:srgbClr val="FFC000"/>
                </a:solidFill>
              </a:rPr>
              <a:t>(k)</a:t>
            </a:r>
            <a:r>
              <a:rPr lang="zh-CN" altLang="en-US" dirty="0" smtClean="0"/>
              <a:t>：返回 </a:t>
            </a:r>
            <a:r>
              <a:rPr lang="en-US" altLang="zh-CN" dirty="0" smtClean="0">
                <a:solidFill>
                  <a:srgbClr val="FFC000"/>
                </a:solidFill>
              </a:rPr>
              <a:t>k</a:t>
            </a:r>
            <a:r>
              <a:rPr lang="en-US" altLang="zh-CN" dirty="0" smtClean="0"/>
              <a:t> </a:t>
            </a:r>
            <a:r>
              <a:rPr lang="zh-CN" altLang="en-US" dirty="0" smtClean="0"/>
              <a:t>随机位数的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整数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83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delattr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smtClean="0">
                <a:solidFill>
                  <a:srgbClr val="FFC000"/>
                </a:solidFill>
              </a:rPr>
              <a:t>name)</a:t>
            </a:r>
            <a:r>
              <a:rPr lang="zh-CN" altLang="en-US" sz="2400" dirty="0"/>
              <a:t>：在对象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允许时删除其属性，</a:t>
            </a:r>
            <a:r>
              <a:rPr lang="en-US" altLang="zh-CN" sz="2400" dirty="0"/>
              <a:t>name </a:t>
            </a:r>
            <a:r>
              <a:rPr lang="zh-CN" altLang="en-US" sz="2400" dirty="0"/>
              <a:t>为该属性对应的字符串名称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</a:t>
            </a:r>
            <a:r>
              <a:rPr lang="en-US" altLang="zh-CN" sz="2400" dirty="0" err="1">
                <a:solidFill>
                  <a:srgbClr val="FFC000"/>
                </a:solidFill>
              </a:rPr>
              <a:t>dict</a:t>
            </a:r>
            <a:r>
              <a:rPr lang="en-US" altLang="zh-CN" sz="2400" dirty="0" smtClean="0">
                <a:solidFill>
                  <a:srgbClr val="FFC000"/>
                </a:solidFill>
              </a:rPr>
              <a:t>(**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kwarg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C000"/>
                </a:solidFill>
              </a:rPr>
              <a:t>class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dict</a:t>
            </a:r>
            <a:r>
              <a:rPr lang="en-US" altLang="zh-CN" sz="2400" dirty="0" smtClean="0">
                <a:solidFill>
                  <a:srgbClr val="FFC000"/>
                </a:solidFill>
              </a:rPr>
              <a:t>(mapping</a:t>
            </a:r>
            <a:r>
              <a:rPr lang="en-US" altLang="zh-CN" sz="2400" dirty="0">
                <a:solidFill>
                  <a:srgbClr val="FFC000"/>
                </a:solidFill>
              </a:rPr>
              <a:t>, **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kwarg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、 </a:t>
            </a:r>
            <a:r>
              <a:rPr lang="en-US" altLang="zh-CN" sz="2400" dirty="0">
                <a:solidFill>
                  <a:srgbClr val="FFC000"/>
                </a:solidFill>
              </a:rPr>
              <a:t>class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dict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, **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kwarg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：创建一个</a:t>
            </a:r>
            <a:r>
              <a:rPr lang="zh-CN" altLang="en-US" sz="2400" dirty="0" smtClean="0"/>
              <a:t>新字典</a:t>
            </a:r>
            <a:endParaRPr lang="en-US" altLang="zh-CN" sz="2400" dirty="0" smtClean="0"/>
          </a:p>
          <a:p>
            <a:r>
              <a:rPr lang="zh-CN" altLang="en-US" sz="2400" dirty="0"/>
              <a:t>函数 </a:t>
            </a:r>
            <a:r>
              <a:rPr lang="en-US" altLang="zh-CN" sz="2400" dirty="0" err="1">
                <a:solidFill>
                  <a:srgbClr val="FFC000"/>
                </a:solidFill>
              </a:rPr>
              <a:t>dir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object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：无参数时返回当前局部作用域的名称列表；有参数时试图返回该对象的有效属性列表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enumerate(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, start = </a:t>
            </a:r>
            <a:r>
              <a:rPr lang="en-US" altLang="zh-CN" sz="2400" dirty="0" smtClean="0">
                <a:solidFill>
                  <a:srgbClr val="FFC000"/>
                </a:solidFill>
              </a:rPr>
              <a:t>0)</a:t>
            </a:r>
            <a:r>
              <a:rPr lang="zh-CN" altLang="en-US" sz="2400" dirty="0"/>
              <a:t>：返回一个枚举对象，</a:t>
            </a:r>
            <a:r>
              <a:rPr lang="en-US" altLang="zh-CN" sz="2400" dirty="0" err="1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必须是序列、迭代器或其他支持迭代的对象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exec(object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globals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locals</a:t>
            </a:r>
            <a:r>
              <a:rPr lang="en-US" altLang="zh-CN" sz="2400" dirty="0" smtClean="0">
                <a:solidFill>
                  <a:srgbClr val="FFFF00"/>
                </a:solidFill>
              </a:rPr>
              <a:t>]]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：动态</a:t>
            </a:r>
            <a:r>
              <a:rPr lang="zh-CN" altLang="en-US" sz="2400" dirty="0" smtClean="0"/>
              <a:t>执行 </a:t>
            </a:r>
            <a:r>
              <a:rPr lang="en-US" altLang="zh-CN" sz="2400" dirty="0" err="1" smtClean="0"/>
              <a:t>Pyhton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代码，</a:t>
            </a:r>
            <a:r>
              <a:rPr lang="en-US" altLang="zh-CN" sz="2400" dirty="0" smtClean="0">
                <a:solidFill>
                  <a:srgbClr val="FFC000"/>
                </a:solidFill>
              </a:rPr>
              <a:t>object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必须是字符串或代码对象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994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整数函数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random.randrange</a:t>
            </a:r>
            <a:r>
              <a:rPr lang="en-US" altLang="zh-CN" dirty="0">
                <a:solidFill>
                  <a:srgbClr val="FFC000"/>
                </a:solidFill>
              </a:rPr>
              <a:t>(stop)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 err="1">
                <a:solidFill>
                  <a:srgbClr val="FFC000"/>
                </a:solidFill>
              </a:rPr>
              <a:t>random.randrange</a:t>
            </a:r>
            <a:r>
              <a:rPr lang="en-US" altLang="zh-CN" dirty="0">
                <a:solidFill>
                  <a:srgbClr val="FFC000"/>
                </a:solidFill>
              </a:rPr>
              <a:t>(start, stop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step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：返回区间 </a:t>
            </a:r>
            <a:r>
              <a:rPr lang="en-US" altLang="zh-CN" dirty="0">
                <a:solidFill>
                  <a:srgbClr val="FFC000"/>
                </a:solidFill>
              </a:rPr>
              <a:t>range(start, stop, step) </a:t>
            </a:r>
            <a:r>
              <a:rPr lang="zh-CN" altLang="en-US" dirty="0"/>
              <a:t>中随机整数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random.randint</a:t>
            </a:r>
            <a:r>
              <a:rPr lang="en-US" altLang="zh-CN" dirty="0">
                <a:solidFill>
                  <a:srgbClr val="FFC000"/>
                </a:solidFill>
              </a:rPr>
              <a:t>(a, b)</a:t>
            </a:r>
            <a:r>
              <a:rPr lang="zh-CN" altLang="en-US" dirty="0"/>
              <a:t>：返回闭区间 </a:t>
            </a:r>
            <a:r>
              <a:rPr lang="en-US" altLang="zh-CN" dirty="0">
                <a:solidFill>
                  <a:srgbClr val="FFC000"/>
                </a:solidFill>
              </a:rPr>
              <a:t>[a, b] </a:t>
            </a:r>
            <a:r>
              <a:rPr lang="zh-CN" altLang="en-US" dirty="0"/>
              <a:t>中随机整数</a:t>
            </a:r>
            <a:endParaRPr lang="en-US" altLang="zh-CN" dirty="0"/>
          </a:p>
          <a:p>
            <a:r>
              <a:rPr lang="zh-CN" altLang="en-US" dirty="0"/>
              <a:t>序列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random.choice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seq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：返回非空序列 </a:t>
            </a:r>
            <a:r>
              <a:rPr lang="en-US" altLang="zh-CN" dirty="0" err="1" smtClean="0">
                <a:solidFill>
                  <a:srgbClr val="FFC000"/>
                </a:solidFill>
              </a:rPr>
              <a:t>seq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中</a:t>
            </a:r>
            <a:r>
              <a:rPr lang="zh-CN" altLang="en-US" dirty="0" smtClean="0"/>
              <a:t>随机元素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random.shuffle</a:t>
            </a:r>
            <a:r>
              <a:rPr lang="en-US" altLang="zh-CN" dirty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FF00"/>
                </a:solidFill>
              </a:rPr>
              <a:t>[</a:t>
            </a:r>
            <a:r>
              <a:rPr lang="en-US" altLang="zh-CN" dirty="0">
                <a:solidFill>
                  <a:srgbClr val="FFC000"/>
                </a:solidFill>
              </a:rPr>
              <a:t>, random</a:t>
            </a:r>
            <a:r>
              <a:rPr lang="en-US" altLang="zh-CN" dirty="0">
                <a:solidFill>
                  <a:srgbClr val="FFFF00"/>
                </a:solidFill>
              </a:rPr>
              <a:t>]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：将序列 </a:t>
            </a:r>
            <a:r>
              <a:rPr lang="en-US" altLang="zh-CN" dirty="0">
                <a:solidFill>
                  <a:srgbClr val="FFC000"/>
                </a:solidFill>
              </a:rPr>
              <a:t>x </a:t>
            </a:r>
            <a:r>
              <a:rPr lang="zh-CN" altLang="en-US" dirty="0"/>
              <a:t>中元素随机排列，返回打乱后</a:t>
            </a:r>
            <a:r>
              <a:rPr lang="zh-CN" altLang="en-US" dirty="0" smtClean="0"/>
              <a:t>序列；有常序列使用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random.sample</a:t>
            </a:r>
            <a:r>
              <a:rPr lang="en-US" altLang="zh-CN" dirty="0" smtClean="0">
                <a:solidFill>
                  <a:srgbClr val="FFC000"/>
                </a:solidFill>
              </a:rPr>
              <a:t>(x, k = </a:t>
            </a:r>
            <a:r>
              <a:rPr lang="en-US" altLang="zh-CN" dirty="0" err="1" smtClean="0">
                <a:solidFill>
                  <a:srgbClr val="FFC000"/>
                </a:solidFill>
              </a:rPr>
              <a:t>len</a:t>
            </a:r>
            <a:r>
              <a:rPr lang="en-US" altLang="zh-CN" dirty="0" smtClean="0">
                <a:solidFill>
                  <a:srgbClr val="FFC000"/>
                </a:solidFill>
              </a:rPr>
              <a:t>(x))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4756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序列函数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random.sample</a:t>
            </a:r>
            <a:r>
              <a:rPr lang="en-US" altLang="zh-CN" dirty="0">
                <a:solidFill>
                  <a:srgbClr val="FFC000"/>
                </a:solidFill>
              </a:rPr>
              <a:t>(population, k)</a:t>
            </a:r>
            <a:r>
              <a:rPr lang="zh-CN" altLang="en-US" dirty="0"/>
              <a:t>：从序列 </a:t>
            </a:r>
            <a:r>
              <a:rPr lang="en-US" altLang="zh-CN" dirty="0">
                <a:solidFill>
                  <a:srgbClr val="FFC000"/>
                </a:solidFill>
              </a:rPr>
              <a:t>population </a:t>
            </a:r>
            <a:r>
              <a:rPr lang="zh-CN" altLang="en-US" dirty="0"/>
              <a:t>中随机选择 </a:t>
            </a:r>
            <a:r>
              <a:rPr lang="en-US" altLang="zh-CN" dirty="0">
                <a:solidFill>
                  <a:srgbClr val="FFC000"/>
                </a:solidFill>
              </a:rPr>
              <a:t>k</a:t>
            </a:r>
            <a:r>
              <a:rPr lang="en-US" altLang="zh-CN" dirty="0"/>
              <a:t> </a:t>
            </a:r>
            <a:r>
              <a:rPr lang="zh-CN" altLang="en-US" dirty="0"/>
              <a:t>个元素返回</a:t>
            </a:r>
            <a:endParaRPr lang="en-US" altLang="zh-CN" dirty="0"/>
          </a:p>
          <a:p>
            <a:r>
              <a:rPr lang="zh-CN" altLang="en-US" dirty="0" smtClean="0"/>
              <a:t>实值分布函数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random.random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：返回区间 </a:t>
            </a:r>
            <a:r>
              <a:rPr lang="en-US" altLang="zh-CN" dirty="0">
                <a:solidFill>
                  <a:srgbClr val="FFC000"/>
                </a:solidFill>
              </a:rPr>
              <a:t>[0.0, 1.0) </a:t>
            </a:r>
            <a:r>
              <a:rPr lang="zh-CN" altLang="en-US" dirty="0"/>
              <a:t>中随机浮点数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random.uniform</a:t>
            </a:r>
            <a:r>
              <a:rPr lang="en-US" altLang="zh-CN" dirty="0">
                <a:solidFill>
                  <a:srgbClr val="FFC000"/>
                </a:solidFill>
              </a:rPr>
              <a:t>(a, b)</a:t>
            </a:r>
            <a:r>
              <a:rPr lang="zh-CN" altLang="en-US" dirty="0"/>
              <a:t>：返回区间 </a:t>
            </a:r>
            <a:r>
              <a:rPr lang="en-US" altLang="zh-CN" dirty="0">
                <a:solidFill>
                  <a:srgbClr val="FFC000"/>
                </a:solidFill>
              </a:rPr>
              <a:t>[a, b] </a:t>
            </a:r>
            <a:r>
              <a:rPr lang="zh-CN" altLang="en-US" dirty="0"/>
              <a:t>中随机浮点数</a:t>
            </a:r>
            <a:endParaRPr lang="en-US" altLang="zh-CN" dirty="0"/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random.triangular</a:t>
            </a:r>
            <a:r>
              <a:rPr lang="en-US" altLang="zh-CN" dirty="0" smtClean="0">
                <a:solidFill>
                  <a:srgbClr val="FFC000"/>
                </a:solidFill>
              </a:rPr>
              <a:t>(low, high, mode)</a:t>
            </a:r>
            <a:r>
              <a:rPr lang="zh-CN" altLang="en-US" dirty="0" smtClean="0"/>
              <a:t>：返回区间 </a:t>
            </a:r>
            <a:r>
              <a:rPr lang="en-US" altLang="zh-CN" dirty="0" smtClean="0">
                <a:solidFill>
                  <a:srgbClr val="FFC000"/>
                </a:solidFill>
              </a:rPr>
              <a:t>[low, high] </a:t>
            </a:r>
            <a:r>
              <a:rPr lang="zh-CN" altLang="en-US" dirty="0" smtClean="0"/>
              <a:t>中随机浮点数，以 </a:t>
            </a:r>
            <a:r>
              <a:rPr lang="en-US" altLang="zh-CN" dirty="0">
                <a:solidFill>
                  <a:srgbClr val="FFC000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为中点的对称分布</a:t>
            </a:r>
            <a:endParaRPr lang="en-US" altLang="zh-CN" dirty="0" smtClean="0"/>
          </a:p>
          <a:p>
            <a:pPr lvl="2"/>
            <a:r>
              <a:rPr lang="zh-CN" altLang="en-US" dirty="0"/>
              <a:t>参数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缺省为 </a:t>
            </a:r>
            <a:r>
              <a:rPr lang="en-US" altLang="zh-CN" dirty="0" smtClean="0">
                <a:solidFill>
                  <a:srgbClr val="FFC000"/>
                </a:solidFill>
              </a:rPr>
              <a:t>0.0</a:t>
            </a:r>
            <a:r>
              <a:rPr lang="zh-CN" altLang="en-US" dirty="0" smtClean="0"/>
              <a:t>， </a:t>
            </a:r>
            <a:r>
              <a:rPr lang="en-US" altLang="zh-CN" dirty="0" smtClean="0">
                <a:solidFill>
                  <a:srgbClr val="FFC000"/>
                </a:solidFill>
              </a:rPr>
              <a:t>high</a:t>
            </a:r>
            <a:r>
              <a:rPr lang="en-US" altLang="zh-CN" dirty="0" smtClean="0"/>
              <a:t> </a:t>
            </a:r>
            <a:r>
              <a:rPr lang="zh-CN" altLang="en-US" dirty="0" smtClean="0"/>
              <a:t>缺省为 </a:t>
            </a:r>
            <a:r>
              <a:rPr lang="en-US" altLang="zh-CN" dirty="0" smtClean="0">
                <a:solidFill>
                  <a:srgbClr val="FFC000"/>
                </a:solidFill>
              </a:rPr>
              <a:t>1.0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缺省为区间中点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2822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实值分布函数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random.betavariate</a:t>
            </a:r>
            <a:r>
              <a:rPr lang="en-US" altLang="zh-CN" dirty="0">
                <a:solidFill>
                  <a:srgbClr val="FFC000"/>
                </a:solidFill>
              </a:rPr>
              <a:t>(alpha, beta)</a:t>
            </a:r>
            <a:r>
              <a:rPr lang="zh-CN" altLang="en-US" dirty="0"/>
              <a:t>：</a:t>
            </a:r>
            <a:r>
              <a:rPr lang="en-US" altLang="zh-CN" dirty="0"/>
              <a:t>Beta </a:t>
            </a:r>
            <a:r>
              <a:rPr lang="zh-CN" altLang="en-US" dirty="0"/>
              <a:t>分布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random.expovariate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lambd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：指数分布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random.gammavariate</a:t>
            </a:r>
            <a:r>
              <a:rPr lang="en-US" altLang="zh-CN" dirty="0" smtClean="0">
                <a:solidFill>
                  <a:srgbClr val="FFC000"/>
                </a:solidFill>
              </a:rPr>
              <a:t>(alpha</a:t>
            </a:r>
            <a:r>
              <a:rPr lang="en-US" altLang="zh-CN" dirty="0">
                <a:solidFill>
                  <a:srgbClr val="FFC000"/>
                </a:solidFill>
              </a:rPr>
              <a:t>, beta)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Gamma </a:t>
            </a:r>
            <a:r>
              <a:rPr lang="zh-CN" altLang="en-US" dirty="0" smtClean="0"/>
              <a:t>分布</a:t>
            </a:r>
            <a:endParaRPr lang="en-US" altLang="zh-CN" dirty="0"/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random.gauss</a:t>
            </a:r>
            <a:r>
              <a:rPr lang="en-US" altLang="zh-CN" dirty="0" smtClean="0">
                <a:solidFill>
                  <a:srgbClr val="FFC000"/>
                </a:solidFill>
              </a:rPr>
              <a:t>(mu, sigma)</a:t>
            </a:r>
            <a:r>
              <a:rPr lang="zh-CN" altLang="en-US" dirty="0" smtClean="0"/>
              <a:t>：高斯分布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random.lognormvariate</a:t>
            </a:r>
            <a:r>
              <a:rPr lang="en-US" altLang="zh-CN" dirty="0">
                <a:solidFill>
                  <a:srgbClr val="FFC000"/>
                </a:solidFill>
              </a:rPr>
              <a:t>(mu, sigma)</a:t>
            </a:r>
            <a:r>
              <a:rPr lang="zh-CN" altLang="en-US" dirty="0"/>
              <a:t>：对数正态分布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random.normalvariate</a:t>
            </a:r>
            <a:r>
              <a:rPr lang="en-US" altLang="zh-CN" dirty="0" smtClean="0">
                <a:solidFill>
                  <a:srgbClr val="FFC000"/>
                </a:solidFill>
              </a:rPr>
              <a:t>(mu</a:t>
            </a:r>
            <a:r>
              <a:rPr lang="en-US" altLang="zh-CN" dirty="0">
                <a:solidFill>
                  <a:srgbClr val="FFC000"/>
                </a:solidFill>
              </a:rPr>
              <a:t>, sigma)</a:t>
            </a:r>
            <a:r>
              <a:rPr lang="zh-CN" altLang="en-US" dirty="0" smtClean="0"/>
              <a:t>：正态分布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random.vonmisesvariate</a:t>
            </a:r>
            <a:r>
              <a:rPr lang="en-US" altLang="zh-CN" dirty="0">
                <a:solidFill>
                  <a:srgbClr val="FFC000"/>
                </a:solidFill>
              </a:rPr>
              <a:t>(mu, kappa)</a:t>
            </a:r>
            <a:r>
              <a:rPr lang="zh-CN" altLang="en-US" dirty="0"/>
              <a:t>：</a:t>
            </a:r>
            <a:r>
              <a:rPr lang="en-US" altLang="zh-CN" dirty="0"/>
              <a:t>Von </a:t>
            </a:r>
            <a:r>
              <a:rPr lang="en-US" altLang="zh-CN" dirty="0" err="1"/>
              <a:t>Mises</a:t>
            </a:r>
            <a:r>
              <a:rPr lang="en-US" altLang="zh-CN" dirty="0"/>
              <a:t> </a:t>
            </a:r>
            <a:r>
              <a:rPr lang="zh-CN" altLang="en-US" dirty="0"/>
              <a:t>分布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random.paretovariate</a:t>
            </a:r>
            <a:r>
              <a:rPr lang="en-US" altLang="zh-CN" dirty="0" smtClean="0">
                <a:solidFill>
                  <a:srgbClr val="FFC000"/>
                </a:solidFill>
              </a:rPr>
              <a:t>(mu</a:t>
            </a:r>
            <a:r>
              <a:rPr lang="en-US" altLang="zh-CN" dirty="0">
                <a:solidFill>
                  <a:srgbClr val="FFC000"/>
                </a:solidFill>
              </a:rPr>
              <a:t>, kappa)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Pareto </a:t>
            </a:r>
            <a:r>
              <a:rPr lang="zh-CN" altLang="en-US" dirty="0"/>
              <a:t>分布</a:t>
            </a:r>
            <a:endParaRPr lang="en-US" altLang="zh-CN" dirty="0"/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random.weibullvariate</a:t>
            </a:r>
            <a:r>
              <a:rPr lang="en-US" altLang="zh-CN" dirty="0" smtClean="0">
                <a:solidFill>
                  <a:srgbClr val="FFC000"/>
                </a:solidFill>
              </a:rPr>
              <a:t>(mu, kappa)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Weibull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74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随机数函数使用示例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random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altLang="zh-CN" sz="16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0.8555055151474218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random.uniform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(21.0, 42.0)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41.96166493609364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random.randrange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7)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random.randint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6)</a:t>
            </a:r>
            <a:endParaRPr lang="en-US" altLang="zh-CN" sz="16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list(range(10))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2, 3, 4, 5, 6, 7, 8, 9]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random.shuffle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16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r>
              <a:rPr lang="en-US" altLang="zh-CN" sz="16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 9, 8, 1, 5, 7, 6, 4, 0, 3</a:t>
            </a: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96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3.6.4</a:t>
            </a:r>
            <a:r>
              <a:rPr lang="zh-CN" altLang="en-US" dirty="0"/>
              <a:t>　</a:t>
            </a:r>
            <a:r>
              <a:rPr lang="zh-CN" altLang="en-US" dirty="0" smtClean="0"/>
              <a:t>海龟作图模块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海龟作图：好玩的儿童编程入门知识</a:t>
            </a:r>
            <a:endParaRPr lang="zh-CN" altLang="en-US" dirty="0"/>
          </a:p>
          <a:p>
            <a:pPr lvl="1"/>
            <a:r>
              <a:rPr lang="zh-CN" altLang="en-US" dirty="0" smtClean="0"/>
              <a:t>出处：</a:t>
            </a:r>
            <a:r>
              <a:rPr lang="en-US" altLang="zh-CN" dirty="0" smtClean="0"/>
              <a:t>Wally </a:t>
            </a:r>
            <a:r>
              <a:rPr lang="en-US" altLang="zh-CN" dirty="0" err="1"/>
              <a:t>Feurzig</a:t>
            </a:r>
            <a:r>
              <a:rPr lang="en-US" altLang="zh-CN" dirty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Seymour </a:t>
            </a:r>
            <a:r>
              <a:rPr lang="en-US" altLang="zh-CN" dirty="0" err="1" smtClean="0"/>
              <a:t>Papert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Logo </a:t>
            </a:r>
            <a:r>
              <a:rPr lang="zh-CN" altLang="en-US" dirty="0" smtClean="0"/>
              <a:t>编程语言，</a:t>
            </a:r>
            <a:r>
              <a:rPr lang="en-US" altLang="zh-CN" dirty="0" smtClean="0"/>
              <a:t>1966</a:t>
            </a:r>
          </a:p>
          <a:p>
            <a:r>
              <a:rPr lang="zh-CN" altLang="en-US" dirty="0"/>
              <a:t>想象：</a:t>
            </a:r>
            <a:r>
              <a:rPr lang="zh-CN" altLang="en-US" dirty="0" smtClean="0"/>
              <a:t>平面上</a:t>
            </a:r>
            <a:r>
              <a:rPr lang="zh-CN" altLang="en-US" dirty="0"/>
              <a:t>有</a:t>
            </a:r>
            <a:r>
              <a:rPr lang="zh-CN" altLang="en-US" dirty="0" smtClean="0"/>
              <a:t>一只机器海龟，移动时绘制自身轨迹</a:t>
            </a:r>
            <a:endParaRPr lang="zh-CN" altLang="en-US" dirty="0"/>
          </a:p>
          <a:p>
            <a:pPr lvl="1"/>
            <a:r>
              <a:rPr lang="zh-CN" altLang="en-US" dirty="0" smtClean="0"/>
              <a:t>起始点：原点 </a:t>
            </a:r>
            <a:r>
              <a:rPr lang="en-US" altLang="zh-CN" dirty="0" smtClean="0">
                <a:solidFill>
                  <a:srgbClr val="FFC000"/>
                </a:solidFill>
              </a:rPr>
              <a:t>(0, 0)</a:t>
            </a:r>
            <a:r>
              <a:rPr lang="zh-CN" altLang="en-US" dirty="0" smtClean="0"/>
              <a:t>，窗口中心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导入模块：</a:t>
            </a:r>
            <a:r>
              <a:rPr lang="en-US" altLang="zh-CN" dirty="0" smtClean="0">
                <a:solidFill>
                  <a:srgbClr val="FFC000"/>
                </a:solidFill>
              </a:rPr>
              <a:t>import  turtle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命令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turtle.forward</a:t>
            </a:r>
            <a:r>
              <a:rPr lang="en-US" altLang="zh-CN" dirty="0" smtClean="0">
                <a:solidFill>
                  <a:srgbClr val="FFC000"/>
                </a:solidFill>
              </a:rPr>
              <a:t>(15)</a:t>
            </a:r>
            <a:r>
              <a:rPr lang="zh-CN" altLang="en-US" dirty="0" smtClean="0"/>
              <a:t>：前进 </a:t>
            </a:r>
            <a:r>
              <a:rPr lang="en-US" altLang="zh-CN" dirty="0" smtClean="0"/>
              <a:t>15 </a:t>
            </a:r>
            <a:r>
              <a:rPr lang="zh-CN" altLang="en-US" dirty="0" smtClean="0"/>
              <a:t>像素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turtle.right</a:t>
            </a:r>
            <a:r>
              <a:rPr lang="en-US" altLang="zh-CN" dirty="0" smtClean="0">
                <a:solidFill>
                  <a:srgbClr val="FFC000"/>
                </a:solidFill>
              </a:rPr>
              <a:t>(30)</a:t>
            </a:r>
            <a:r>
              <a:rPr lang="zh-CN" altLang="en-US" dirty="0" smtClean="0"/>
              <a:t>：向右（顺时针）转 </a:t>
            </a:r>
            <a:r>
              <a:rPr lang="en-US" altLang="zh-CN" dirty="0" smtClean="0"/>
              <a:t>30 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图像绘制的全部工作由类似命令组合完成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240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3.6.4</a:t>
            </a:r>
            <a:r>
              <a:rPr lang="zh-CN" altLang="en-US" dirty="0"/>
              <a:t>　</a:t>
            </a:r>
            <a:r>
              <a:rPr lang="zh-CN" altLang="en-US" dirty="0" smtClean="0"/>
              <a:t>海龟作图模块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基本要求：</a:t>
            </a:r>
            <a:r>
              <a:rPr lang="en-US" altLang="zh-CN" dirty="0" err="1" smtClean="0">
                <a:solidFill>
                  <a:srgbClr val="FFC000"/>
                </a:solidFill>
              </a:rPr>
              <a:t>tkinter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图形库（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需安装 </a:t>
            </a:r>
            <a:r>
              <a:rPr lang="en-US" altLang="zh-CN" dirty="0" err="1" smtClean="0"/>
              <a:t>Tk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库）</a:t>
            </a:r>
            <a:endParaRPr lang="en-US" altLang="zh-CN" dirty="0" smtClean="0"/>
          </a:p>
          <a:p>
            <a:r>
              <a:rPr lang="zh-CN" altLang="en-US" dirty="0" smtClean="0"/>
              <a:t>海龟作图支持面向过程与面向对象两种方式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面向过程方式：简单函数调用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面向对象方式：</a:t>
            </a:r>
            <a:r>
              <a:rPr lang="zh-CN" altLang="en-US" dirty="0"/>
              <a:t>定义海龟绘制</a:t>
            </a:r>
            <a:r>
              <a:rPr lang="zh-CN" altLang="en-US" dirty="0" smtClean="0"/>
              <a:t>窗口的图形窗口类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TurtleScreen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及其子</a:t>
            </a:r>
            <a:r>
              <a:rPr lang="zh-CN" altLang="en-US" dirty="0" smtClean="0"/>
              <a:t>类 </a:t>
            </a:r>
            <a:r>
              <a:rPr lang="en-US" altLang="zh-CN" dirty="0">
                <a:solidFill>
                  <a:srgbClr val="FFC000"/>
                </a:solidFill>
              </a:rPr>
              <a:t>Screen</a:t>
            </a:r>
            <a:r>
              <a:rPr lang="zh-CN" altLang="en-US" dirty="0" smtClean="0"/>
              <a:t>；定义</a:t>
            </a:r>
            <a:r>
              <a:rPr lang="zh-CN" altLang="en-US" dirty="0"/>
              <a:t>海龟</a:t>
            </a:r>
            <a:r>
              <a:rPr lang="zh-CN" altLang="en-US" dirty="0" smtClean="0"/>
              <a:t>对象的原生海龟类 </a:t>
            </a:r>
            <a:r>
              <a:rPr lang="en-US" altLang="zh-CN" dirty="0" err="1" smtClean="0">
                <a:solidFill>
                  <a:srgbClr val="FFC000"/>
                </a:solidFill>
              </a:rPr>
              <a:t>RawTurtle</a:t>
            </a:r>
            <a:r>
              <a:rPr lang="zh-CN" altLang="en-US" dirty="0" smtClean="0"/>
              <a:t>（别名：</a:t>
            </a:r>
            <a:r>
              <a:rPr lang="en-US" altLang="zh-CN" dirty="0" err="1" smtClean="0">
                <a:solidFill>
                  <a:srgbClr val="FFC000"/>
                </a:solidFill>
              </a:rPr>
              <a:t>RawPen</a:t>
            </a:r>
            <a:r>
              <a:rPr lang="zh-CN" altLang="en-US" dirty="0" smtClean="0"/>
              <a:t>）及其子类 </a:t>
            </a:r>
            <a:r>
              <a:rPr lang="en-US" altLang="zh-CN" dirty="0">
                <a:solidFill>
                  <a:srgbClr val="FFC000"/>
                </a:solidFill>
              </a:rPr>
              <a:t>Turtle</a:t>
            </a:r>
            <a:r>
              <a:rPr lang="zh-CN" altLang="en-US" dirty="0" smtClean="0"/>
              <a:t>（别名：</a:t>
            </a:r>
            <a:r>
              <a:rPr lang="en-US" altLang="zh-CN" dirty="0">
                <a:solidFill>
                  <a:srgbClr val="FFC000"/>
                </a:solidFill>
              </a:rPr>
              <a:t>Pen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两者异同：函数与类方法完全一致；面向过程方式仅有一只海龟，单一屏幕多海龟绘图需使用面向对象方式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919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海龟作图示例：风火轮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turtle	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导入海龟作图模块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turtle.color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('red',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'yellow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设置画笔颜色与填充颜色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turtle.begin_fill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开始颜色填充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turtle.forward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(400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前进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400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像素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turtle.left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(170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左转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170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度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abs(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turtle.pos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 &lt; 1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判断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海龟是否回到原点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turtle.backward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(400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后退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400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像素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turtle.right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(170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右转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170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度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abs(</a:t>
            </a: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turtle.pos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 &lt;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turtle.end_fill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结束颜色填充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turtle.done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大功告成！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海龟作图示例：风火轮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r="1407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风火轮？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曲速引擎？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85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海龟运动：移动与绘制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turtle.forward</a:t>
            </a:r>
            <a:r>
              <a:rPr lang="en-US" altLang="zh-CN" dirty="0" smtClean="0">
                <a:solidFill>
                  <a:srgbClr val="FFC000"/>
                </a:solidFill>
              </a:rPr>
              <a:t>(distance</a:t>
            </a:r>
            <a:r>
              <a:rPr lang="en-US" altLang="zh-CN" dirty="0">
                <a:solidFill>
                  <a:srgbClr val="FFC000"/>
                </a:solidFill>
              </a:rPr>
              <a:t>) </a:t>
            </a:r>
            <a:r>
              <a:rPr lang="zh-CN" altLang="en-US" dirty="0" smtClean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turtle.fd</a:t>
            </a:r>
            <a:r>
              <a:rPr lang="en-US" altLang="zh-CN" dirty="0">
                <a:solidFill>
                  <a:srgbClr val="FFC000"/>
                </a:solidFill>
              </a:rPr>
              <a:t>(distance)</a:t>
            </a:r>
            <a:r>
              <a:rPr lang="zh-CN" altLang="en-US" dirty="0"/>
              <a:t>：保持海龟头朝向</a:t>
            </a:r>
            <a:r>
              <a:rPr lang="zh-CN" altLang="en-US" dirty="0" smtClean="0"/>
              <a:t>不变，前进 </a:t>
            </a:r>
            <a:r>
              <a:rPr lang="en-US" altLang="zh-CN" dirty="0" smtClean="0">
                <a:solidFill>
                  <a:srgbClr val="FFC000"/>
                </a:solidFill>
              </a:rPr>
              <a:t>distance </a:t>
            </a:r>
            <a:r>
              <a:rPr lang="zh-CN" altLang="en-US" dirty="0" smtClean="0"/>
              <a:t>个单位（像素）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turtle.backward</a:t>
            </a:r>
            <a:r>
              <a:rPr lang="en-US" altLang="zh-CN" dirty="0" smtClean="0">
                <a:solidFill>
                  <a:srgbClr val="FFC000"/>
                </a:solidFill>
              </a:rPr>
              <a:t>(distance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turtle.back</a:t>
            </a:r>
            <a:r>
              <a:rPr lang="en-US" altLang="zh-CN" dirty="0">
                <a:solidFill>
                  <a:srgbClr val="FFC000"/>
                </a:solidFill>
              </a:rPr>
              <a:t>(distance) </a:t>
            </a:r>
            <a:r>
              <a:rPr lang="zh-CN" altLang="en-US" dirty="0"/>
              <a:t>与  </a:t>
            </a:r>
            <a:r>
              <a:rPr lang="en-US" altLang="zh-CN" dirty="0" err="1">
                <a:solidFill>
                  <a:srgbClr val="FFC000"/>
                </a:solidFill>
              </a:rPr>
              <a:t>turtle.bk</a:t>
            </a:r>
            <a:r>
              <a:rPr lang="en-US" altLang="zh-CN" dirty="0">
                <a:solidFill>
                  <a:srgbClr val="FFC000"/>
                </a:solidFill>
              </a:rPr>
              <a:t>(distance)</a:t>
            </a:r>
            <a:r>
              <a:rPr lang="zh-CN" altLang="en-US" dirty="0"/>
              <a:t>：保持海龟头朝向不变，后退 </a:t>
            </a:r>
            <a:r>
              <a:rPr lang="en-US" altLang="zh-CN" dirty="0">
                <a:solidFill>
                  <a:srgbClr val="FFC000"/>
                </a:solidFill>
              </a:rPr>
              <a:t>distance </a:t>
            </a:r>
            <a:r>
              <a:rPr lang="zh-CN" altLang="en-US" dirty="0"/>
              <a:t>个单位（像素）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turtle.right</a:t>
            </a:r>
            <a:r>
              <a:rPr lang="en-US" altLang="zh-CN" dirty="0">
                <a:solidFill>
                  <a:srgbClr val="FFC000"/>
                </a:solidFill>
              </a:rPr>
              <a:t>(angle) </a:t>
            </a:r>
            <a:r>
              <a:rPr lang="zh-CN" altLang="en-US" dirty="0"/>
              <a:t>与  </a:t>
            </a:r>
            <a:r>
              <a:rPr lang="en-US" altLang="zh-CN" dirty="0" err="1">
                <a:solidFill>
                  <a:srgbClr val="FFC000"/>
                </a:solidFill>
              </a:rPr>
              <a:t>turtle.rt</a:t>
            </a:r>
            <a:r>
              <a:rPr lang="en-US" altLang="zh-CN" dirty="0">
                <a:solidFill>
                  <a:srgbClr val="FFC000"/>
                </a:solidFill>
              </a:rPr>
              <a:t>(angle)</a:t>
            </a:r>
            <a:r>
              <a:rPr lang="zh-CN" altLang="en-US" dirty="0"/>
              <a:t>：右转 </a:t>
            </a:r>
            <a:r>
              <a:rPr lang="en-US" altLang="zh-CN" dirty="0">
                <a:solidFill>
                  <a:srgbClr val="FFC000"/>
                </a:solidFill>
              </a:rPr>
              <a:t>angle</a:t>
            </a:r>
            <a:r>
              <a:rPr lang="en-US" altLang="zh-CN" dirty="0"/>
              <a:t> </a:t>
            </a:r>
            <a:r>
              <a:rPr lang="zh-CN" altLang="en-US" dirty="0" smtClean="0"/>
              <a:t>角度</a:t>
            </a:r>
            <a:endParaRPr lang="en-US" altLang="zh-CN" dirty="0"/>
          </a:p>
          <a:p>
            <a:pPr lvl="2"/>
            <a:r>
              <a:rPr lang="zh-CN" altLang="en-US" dirty="0" smtClean="0"/>
              <a:t>单位</a:t>
            </a:r>
            <a:r>
              <a:rPr lang="zh-CN" altLang="en-US" dirty="0"/>
              <a:t>缺省为度，但可设为</a:t>
            </a:r>
            <a:r>
              <a:rPr lang="zh-CN" altLang="en-US" dirty="0" smtClean="0"/>
              <a:t>弧度；角度方向与海龟模式有关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turtle.left</a:t>
            </a:r>
            <a:r>
              <a:rPr lang="en-US" altLang="zh-CN" dirty="0" smtClean="0">
                <a:solidFill>
                  <a:srgbClr val="FFC000"/>
                </a:solidFill>
              </a:rPr>
              <a:t>(angle) </a:t>
            </a:r>
            <a:r>
              <a:rPr lang="zh-CN" altLang="en-US" dirty="0" smtClean="0"/>
              <a:t>与 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turtle.lt</a:t>
            </a:r>
            <a:r>
              <a:rPr lang="en-US" altLang="zh-CN" dirty="0" smtClean="0">
                <a:solidFill>
                  <a:srgbClr val="FFC000"/>
                </a:solidFill>
              </a:rPr>
              <a:t>(angle)</a:t>
            </a:r>
            <a:r>
              <a:rPr lang="zh-CN" altLang="en-US" dirty="0" smtClean="0"/>
              <a:t>：左转 </a:t>
            </a:r>
            <a:r>
              <a:rPr lang="en-US" altLang="zh-CN" dirty="0">
                <a:solidFill>
                  <a:srgbClr val="FFC000"/>
                </a:solidFill>
              </a:rPr>
              <a:t>angle</a:t>
            </a:r>
            <a:r>
              <a:rPr lang="en-US" altLang="zh-CN" dirty="0" smtClean="0"/>
              <a:t> </a:t>
            </a:r>
            <a:r>
              <a:rPr lang="zh-CN" altLang="en-US" dirty="0" smtClean="0"/>
              <a:t>角度</a:t>
            </a:r>
          </a:p>
          <a:p>
            <a:pPr lvl="2"/>
            <a:r>
              <a:rPr lang="zh-CN" altLang="en-US" dirty="0" smtClean="0"/>
              <a:t>单位缺省为度，但可设为弧度；角度方向与海龟模式有关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047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海龟运动：移动与绘制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turtle.goto</a:t>
            </a:r>
            <a:r>
              <a:rPr lang="en-US" altLang="zh-CN" dirty="0" smtClean="0">
                <a:solidFill>
                  <a:srgbClr val="FFC000"/>
                </a:solidFill>
              </a:rPr>
              <a:t>(x, y = None)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turtle.setpos</a:t>
            </a:r>
            <a:r>
              <a:rPr lang="en-US" altLang="zh-CN" dirty="0" smtClean="0">
                <a:solidFill>
                  <a:srgbClr val="FFC000"/>
                </a:solidFill>
              </a:rPr>
              <a:t>(x, y = None) </a:t>
            </a:r>
            <a:r>
              <a:rPr lang="zh-CN" altLang="en-US" dirty="0" smtClean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turtle.setposition</a:t>
            </a:r>
            <a:r>
              <a:rPr lang="en-US" altLang="zh-CN" dirty="0" smtClean="0">
                <a:solidFill>
                  <a:srgbClr val="FFC000"/>
                </a:solidFill>
              </a:rPr>
              <a:t>(x, y = None)</a:t>
            </a:r>
            <a:r>
              <a:rPr lang="zh-CN" altLang="en-US" dirty="0"/>
              <a:t>：保持海龟头朝向</a:t>
            </a:r>
            <a:r>
              <a:rPr lang="zh-CN" altLang="en-US" dirty="0" smtClean="0"/>
              <a:t>不变，移动海龟至指定位置；若画笔已按下，绘制海龟移动轨迹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turtle.setx</a:t>
            </a:r>
            <a:r>
              <a:rPr lang="en-US" altLang="zh-CN" dirty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：设置海龟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坐标，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 smtClean="0"/>
              <a:t>坐标不变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turtle.setx</a:t>
            </a:r>
            <a:r>
              <a:rPr lang="en-US" altLang="zh-CN" dirty="0" smtClean="0">
                <a:solidFill>
                  <a:srgbClr val="FFC000"/>
                </a:solidFill>
              </a:rPr>
              <a:t>(y)</a:t>
            </a:r>
            <a:r>
              <a:rPr lang="zh-CN" altLang="en-US" dirty="0" smtClean="0"/>
              <a:t>：设置海龟 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en-US" altLang="zh-CN" dirty="0" smtClean="0"/>
              <a:t> </a:t>
            </a:r>
            <a:r>
              <a:rPr lang="zh-CN" altLang="en-US" dirty="0" smtClean="0"/>
              <a:t>坐标，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坐标不变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turtle.setheading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to_angle</a:t>
            </a:r>
            <a:r>
              <a:rPr lang="en-US" altLang="zh-CN" dirty="0">
                <a:solidFill>
                  <a:srgbClr val="FFC000"/>
                </a:solidFill>
              </a:rPr>
              <a:t>) </a:t>
            </a:r>
            <a:r>
              <a:rPr lang="zh-CN" altLang="en-US" dirty="0"/>
              <a:t>与 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turtle.seth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to_angle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：设置海龟头朝向；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为东，</a:t>
            </a:r>
            <a:r>
              <a:rPr lang="en-US" altLang="zh-CN" dirty="0">
                <a:solidFill>
                  <a:srgbClr val="FFC000"/>
                </a:solidFill>
              </a:rPr>
              <a:t>9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zh-CN" altLang="en-US" dirty="0"/>
              <a:t>北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180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为西，</a:t>
            </a:r>
            <a:r>
              <a:rPr lang="en-US" altLang="zh-CN" dirty="0" smtClean="0">
                <a:solidFill>
                  <a:srgbClr val="FFC000"/>
                </a:solidFill>
              </a:rPr>
              <a:t>270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为南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turtle.home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：海龟归家（回原点），头朝向恢复初始向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5338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filter(function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：过滤器，为 </a:t>
            </a:r>
            <a:r>
              <a:rPr lang="en-US" altLang="zh-CN" sz="2400" dirty="0" err="1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中 </a:t>
            </a:r>
            <a:r>
              <a:rPr lang="en-US" altLang="zh-CN" sz="2400" dirty="0">
                <a:solidFill>
                  <a:srgbClr val="FFC000"/>
                </a:solidFill>
              </a:rPr>
              <a:t>function</a:t>
            </a:r>
            <a:r>
              <a:rPr lang="en-US" altLang="zh-CN" sz="2400" dirty="0"/>
              <a:t> </a:t>
            </a:r>
            <a:r>
              <a:rPr lang="zh-CN" altLang="en-US" sz="2400" dirty="0"/>
              <a:t>返回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en-US" altLang="zh-CN" sz="2400" dirty="0"/>
              <a:t> </a:t>
            </a:r>
            <a:r>
              <a:rPr lang="zh-CN" altLang="en-US" sz="2400" dirty="0"/>
              <a:t>的全部元素构造迭代</a:t>
            </a:r>
            <a:r>
              <a:rPr lang="zh-CN" altLang="en-US" sz="2400" dirty="0" smtClean="0"/>
              <a:t>器</a:t>
            </a:r>
            <a:endParaRPr lang="en-US" altLang="zh-CN" sz="2400" dirty="0" smtClean="0"/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format(value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format_spec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：按照 </a:t>
            </a:r>
            <a:r>
              <a:rPr lang="en-US" altLang="zh-CN" sz="2400" dirty="0" err="1">
                <a:solidFill>
                  <a:srgbClr val="FFC000"/>
                </a:solidFill>
              </a:rPr>
              <a:t>format_spec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的规范，将 </a:t>
            </a:r>
            <a:r>
              <a:rPr lang="en-US" altLang="zh-CN" sz="2400" dirty="0">
                <a:solidFill>
                  <a:srgbClr val="FFC000"/>
                </a:solidFill>
              </a:rPr>
              <a:t>value</a:t>
            </a:r>
            <a:r>
              <a:rPr lang="en-US" altLang="zh-CN" sz="2400" dirty="0"/>
              <a:t> </a:t>
            </a:r>
            <a:r>
              <a:rPr lang="zh-CN" altLang="en-US" sz="2400" dirty="0"/>
              <a:t>转换为格式化的字符串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 </a:t>
            </a:r>
            <a:r>
              <a:rPr lang="en-US" altLang="zh-CN" sz="2400" dirty="0" err="1">
                <a:solidFill>
                  <a:srgbClr val="FFC000"/>
                </a:solidFill>
              </a:rPr>
              <a:t>frozenset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：返回一个 </a:t>
            </a:r>
            <a:r>
              <a:rPr lang="en-US" altLang="zh-CN" sz="2400" dirty="0" err="1">
                <a:solidFill>
                  <a:srgbClr val="FFC000"/>
                </a:solidFill>
              </a:rPr>
              <a:t>frozenset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对象，</a:t>
            </a:r>
            <a:r>
              <a:rPr lang="en-US" altLang="zh-CN" sz="2400" dirty="0" err="1">
                <a:solidFill>
                  <a:srgbClr val="FFC000"/>
                </a:solidFill>
              </a:rPr>
              <a:t>frozenset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为元素内容不变的集合类型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getattr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smtClean="0">
                <a:solidFill>
                  <a:srgbClr val="FFC000"/>
                </a:solidFill>
              </a:rPr>
              <a:t>name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default</a:t>
            </a:r>
            <a:r>
              <a:rPr lang="en-US" altLang="zh-CN" sz="2400" dirty="0" smtClean="0">
                <a:solidFill>
                  <a:srgbClr val="FFFF00"/>
                </a:solidFill>
              </a:rPr>
              <a:t>]]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FFC000"/>
                </a:solidFill>
              </a:rPr>
              <a:t>name</a:t>
            </a:r>
            <a:r>
              <a:rPr lang="en-US" altLang="zh-CN" sz="2400" dirty="0"/>
              <a:t> </a:t>
            </a:r>
            <a:r>
              <a:rPr lang="zh-CN" altLang="en-US" sz="2400" dirty="0"/>
              <a:t>属性值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>
                <a:solidFill>
                  <a:srgbClr val="FFC000"/>
                </a:solidFill>
              </a:rPr>
              <a:t>globals</a:t>
            </a:r>
            <a:r>
              <a:rPr lang="en-US" altLang="zh-CN" sz="2400" dirty="0">
                <a:solidFill>
                  <a:srgbClr val="FFC000"/>
                </a:solidFill>
              </a:rPr>
              <a:t>()</a:t>
            </a:r>
            <a:r>
              <a:rPr lang="zh-CN" altLang="en-US" sz="2400" dirty="0"/>
              <a:t>：返回当前全局符号</a:t>
            </a:r>
            <a:r>
              <a:rPr lang="zh-CN" altLang="en-US" sz="2400" dirty="0" smtClean="0"/>
              <a:t>表字典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923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海龟运动：移动与绘制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turtle.circle</a:t>
            </a:r>
            <a:r>
              <a:rPr lang="en-US" altLang="zh-CN" dirty="0" smtClean="0">
                <a:solidFill>
                  <a:srgbClr val="FFC000"/>
                </a:solidFill>
              </a:rPr>
              <a:t>(radius, extent = None, steps = None)</a:t>
            </a:r>
            <a:r>
              <a:rPr lang="zh-CN" altLang="en-US" dirty="0" smtClean="0"/>
              <a:t>：以半径 </a:t>
            </a:r>
            <a:r>
              <a:rPr lang="en-US" altLang="zh-CN" dirty="0">
                <a:solidFill>
                  <a:srgbClr val="FFC000"/>
                </a:solidFill>
              </a:rPr>
              <a:t>radius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画圆</a:t>
            </a:r>
            <a:r>
              <a:rPr lang="zh-CN" altLang="en-US" dirty="0"/>
              <a:t>圆</a:t>
            </a:r>
            <a:r>
              <a:rPr lang="zh-CN" altLang="en-US" dirty="0" smtClean="0"/>
              <a:t>圈圈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未指定 </a:t>
            </a:r>
            <a:r>
              <a:rPr lang="en-US" altLang="zh-CN" dirty="0">
                <a:solidFill>
                  <a:srgbClr val="FFC000"/>
                </a:solidFill>
              </a:rPr>
              <a:t>extent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时画圆，指定时以当前画笔位置为端点画圆弧；半径为正逆时针，半径为负顺时针；</a:t>
            </a:r>
            <a:r>
              <a:rPr lang="en-US" altLang="zh-CN" dirty="0">
                <a:solidFill>
                  <a:srgbClr val="FFC000"/>
                </a:solidFill>
              </a:rPr>
              <a:t>steps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设置多边形拟合的步数，未指定时自动设置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smtClean="0">
                <a:solidFill>
                  <a:srgbClr val="FFC000"/>
                </a:solidFill>
              </a:rPr>
              <a:t>turtle.dot(size = None, *color)</a:t>
            </a:r>
            <a:r>
              <a:rPr lang="zh-CN" altLang="en-US" dirty="0" smtClean="0"/>
              <a:t>：画点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为点直径，</a:t>
            </a:r>
            <a:r>
              <a:rPr lang="en-US" altLang="zh-CN" dirty="0" smtClean="0">
                <a:solidFill>
                  <a:srgbClr val="FFC000"/>
                </a:solidFill>
              </a:rPr>
              <a:t>color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为颜色字符串或颜色（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值）元组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turtle.stamp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：在海龟当前位置留下印记（保留一份海龟图案）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5964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海龟运动：移动与绘制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turtle.clearstamp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stampid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：清除海龟</a:t>
            </a:r>
            <a:r>
              <a:rPr lang="zh-CN" altLang="en-US" dirty="0" smtClean="0"/>
              <a:t>印记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stampid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必须为 此前 </a:t>
            </a:r>
            <a:r>
              <a:rPr lang="en-US" altLang="zh-CN" dirty="0" err="1">
                <a:solidFill>
                  <a:srgbClr val="FFC000"/>
                </a:solidFill>
              </a:rPr>
              <a:t>turtle.stamp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的返回值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turtle.clearstamps</a:t>
            </a:r>
            <a:r>
              <a:rPr lang="en-US" altLang="zh-CN" dirty="0" smtClean="0">
                <a:solidFill>
                  <a:srgbClr val="FFC000"/>
                </a:solidFill>
              </a:rPr>
              <a:t>(n </a:t>
            </a:r>
            <a:r>
              <a:rPr lang="en-US" altLang="zh-CN" dirty="0">
                <a:solidFill>
                  <a:srgbClr val="FFC000"/>
                </a:solidFill>
              </a:rPr>
              <a:t>= None)</a:t>
            </a:r>
            <a:r>
              <a:rPr lang="zh-CN" altLang="en-US" dirty="0"/>
              <a:t>：清除海龟</a:t>
            </a:r>
            <a:r>
              <a:rPr lang="zh-CN" altLang="en-US" dirty="0" smtClean="0"/>
              <a:t>印记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n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en-US" altLang="zh-CN" dirty="0"/>
              <a:t> </a:t>
            </a:r>
            <a:r>
              <a:rPr lang="zh-CN" altLang="en-US" dirty="0"/>
              <a:t>时，清除</a:t>
            </a:r>
            <a:r>
              <a:rPr lang="zh-CN" altLang="en-US" dirty="0" smtClean="0"/>
              <a:t>全部；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/>
              <a:t>为正时清除最初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个印记，为负时清除最后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个印记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turtle.undo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：取消最后一次海龟移动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turtle.speed</a:t>
            </a:r>
            <a:r>
              <a:rPr lang="en-US" altLang="zh-CN" dirty="0" smtClean="0">
                <a:solidFill>
                  <a:srgbClr val="FFC000"/>
                </a:solidFill>
              </a:rPr>
              <a:t>(speed = None)</a:t>
            </a:r>
            <a:r>
              <a:rPr lang="zh-CN" altLang="en-US" dirty="0" smtClean="0"/>
              <a:t>：设置海龟移动速度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speed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 </a:t>
            </a:r>
            <a:r>
              <a:rPr lang="en-US" altLang="zh-CN" dirty="0">
                <a:solidFill>
                  <a:srgbClr val="FFC000"/>
                </a:solidFill>
              </a:rPr>
              <a:t>10 </a:t>
            </a:r>
            <a:r>
              <a:rPr lang="zh-CN" altLang="en-US" dirty="0" smtClean="0"/>
              <a:t>之间的整数，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最慢，</a:t>
            </a:r>
            <a:r>
              <a:rPr lang="en-US" altLang="zh-CN" dirty="0">
                <a:solidFill>
                  <a:srgbClr val="FFC000"/>
                </a:solidFill>
              </a:rPr>
              <a:t>10</a:t>
            </a:r>
            <a:r>
              <a:rPr lang="en-US" altLang="zh-CN" dirty="0" smtClean="0"/>
              <a:t> </a:t>
            </a:r>
            <a:r>
              <a:rPr lang="zh-CN" altLang="en-US" dirty="0" smtClean="0"/>
              <a:t>很快，</a:t>
            </a:r>
            <a:r>
              <a:rPr lang="en-US" altLang="zh-CN" dirty="0">
                <a:solidFill>
                  <a:srgbClr val="FFC000"/>
                </a:solidFill>
              </a:rPr>
              <a:t> 0</a:t>
            </a:r>
            <a:r>
              <a:rPr lang="en-US" altLang="zh-CN" dirty="0"/>
              <a:t> </a:t>
            </a:r>
            <a:r>
              <a:rPr lang="zh-CN" altLang="en-US" dirty="0"/>
              <a:t>表示无</a:t>
            </a:r>
            <a:r>
              <a:rPr lang="zh-CN" altLang="en-US" dirty="0" smtClean="0"/>
              <a:t>动画（因而最快）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238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海龟运动</a:t>
            </a:r>
            <a:r>
              <a:rPr lang="zh-CN" altLang="en-US" dirty="0" smtClean="0"/>
              <a:t>：状态查询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turtle.position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turtle.pos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：以二维向量 </a:t>
            </a:r>
            <a:r>
              <a:rPr lang="en-US" altLang="zh-CN" dirty="0">
                <a:solidFill>
                  <a:srgbClr val="FFC000"/>
                </a:solidFill>
              </a:rPr>
              <a:t>Vec2D</a:t>
            </a:r>
            <a:r>
              <a:rPr lang="en-US" altLang="zh-CN" dirty="0" smtClean="0"/>
              <a:t> </a:t>
            </a:r>
            <a:r>
              <a:rPr lang="zh-CN" altLang="en-US" dirty="0" smtClean="0"/>
              <a:t>形式返回海龟当前位置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turtle.towards</a:t>
            </a:r>
            <a:r>
              <a:rPr lang="en-US" altLang="zh-CN" dirty="0" smtClean="0">
                <a:solidFill>
                  <a:srgbClr val="FFC000"/>
                </a:solidFill>
              </a:rPr>
              <a:t>(x, y </a:t>
            </a:r>
            <a:r>
              <a:rPr lang="en-US" altLang="zh-CN" dirty="0">
                <a:solidFill>
                  <a:srgbClr val="FFC000"/>
                </a:solidFill>
              </a:rPr>
              <a:t>= None)</a:t>
            </a:r>
            <a:r>
              <a:rPr lang="zh-CN" altLang="en-US" dirty="0" smtClean="0"/>
              <a:t>：返回海龟从当前位置至指定坐标处的角度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turtle.xcor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：返回海龟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坐标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turtle.ycor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：返回海龟 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en-US" altLang="zh-CN" dirty="0" smtClean="0"/>
              <a:t> </a:t>
            </a:r>
            <a:r>
              <a:rPr lang="zh-CN" altLang="en-US" dirty="0" smtClean="0"/>
              <a:t>坐标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turtle.heading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：返回海龟当前头</a:t>
            </a:r>
            <a:r>
              <a:rPr lang="zh-CN" altLang="en-US" dirty="0" smtClean="0"/>
              <a:t>朝向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0624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海龟运动</a:t>
            </a:r>
            <a:r>
              <a:rPr lang="zh-CN" altLang="en-US" dirty="0" smtClean="0"/>
              <a:t>：状态查询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turtle.distance</a:t>
            </a:r>
            <a:r>
              <a:rPr lang="en-US" altLang="zh-CN" dirty="0">
                <a:solidFill>
                  <a:srgbClr val="FFC000"/>
                </a:solidFill>
              </a:rPr>
              <a:t>(x, y = None)</a:t>
            </a:r>
            <a:r>
              <a:rPr lang="zh-CN" altLang="en-US" dirty="0"/>
              <a:t>：返回海龟从当前位置到指定坐标处的距离</a:t>
            </a:r>
            <a:endParaRPr lang="en-US" altLang="zh-CN" dirty="0"/>
          </a:p>
          <a:p>
            <a:r>
              <a:rPr lang="zh-CN" altLang="en-US" dirty="0"/>
              <a:t>海龟运动：单位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turtle.degree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fullcircle</a:t>
            </a:r>
            <a:r>
              <a:rPr lang="en-US" altLang="zh-CN" dirty="0">
                <a:solidFill>
                  <a:srgbClr val="FFC000"/>
                </a:solidFill>
              </a:rPr>
              <a:t> = 360.0)</a:t>
            </a:r>
            <a:r>
              <a:rPr lang="zh-CN" altLang="en-US" dirty="0"/>
              <a:t>：设置角度单位为度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turtle.radians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：设置角度</a:t>
            </a:r>
            <a:r>
              <a:rPr lang="zh-CN" altLang="en-US" dirty="0" smtClean="0"/>
              <a:t>单位为弧度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2366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画笔控制：绘制状态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turtle.pendown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、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turtle.pd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turtle.down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：按下画笔，海龟移动时绘制轨迹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turtle.penup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、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turtle.pu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turtle.up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：抬起画笔，移动时不绘制轨迹；</a:t>
            </a:r>
            <a:r>
              <a:rPr lang="en-US" altLang="zh-CN" dirty="0" smtClean="0">
                <a:solidFill>
                  <a:srgbClr val="FFC000"/>
                </a:solidFill>
              </a:rPr>
              <a:t>width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为表示线条厚度的正整数；未指定时，返回当前画笔厚度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turtle.pensize</a:t>
            </a:r>
            <a:r>
              <a:rPr lang="en-US" altLang="zh-CN" dirty="0" smtClean="0">
                <a:solidFill>
                  <a:srgbClr val="FFC000"/>
                </a:solidFill>
              </a:rPr>
              <a:t>(width = None) </a:t>
            </a:r>
            <a:r>
              <a:rPr lang="zh-CN" altLang="en-US" dirty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turtle.width</a:t>
            </a:r>
            <a:r>
              <a:rPr lang="en-US" altLang="zh-CN" dirty="0" smtClean="0">
                <a:solidFill>
                  <a:srgbClr val="FFC000"/>
                </a:solidFill>
              </a:rPr>
              <a:t>(width = None)</a:t>
            </a:r>
            <a:r>
              <a:rPr lang="zh-CN" altLang="en-US" dirty="0" smtClean="0"/>
              <a:t>：设置画笔宽度并返回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turtle.pen</a:t>
            </a:r>
            <a:r>
              <a:rPr lang="en-US" altLang="zh-CN" dirty="0" smtClean="0">
                <a:solidFill>
                  <a:srgbClr val="FFC000"/>
                </a:solidFill>
              </a:rPr>
              <a:t>(pen = None, **</a:t>
            </a:r>
            <a:r>
              <a:rPr lang="en-US" altLang="zh-CN" dirty="0" err="1" smtClean="0">
                <a:solidFill>
                  <a:srgbClr val="FFC000"/>
                </a:solidFill>
              </a:rPr>
              <a:t>pendict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：返回或设置画笔属性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turtle.isdown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2476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画笔控制：绘制状态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turtle.pen</a:t>
            </a:r>
            <a:r>
              <a:rPr lang="en-US" altLang="zh-CN" dirty="0" smtClean="0">
                <a:solidFill>
                  <a:srgbClr val="FFC000"/>
                </a:solidFill>
              </a:rPr>
              <a:t>(pen = None, **</a:t>
            </a:r>
            <a:r>
              <a:rPr lang="en-US" altLang="zh-CN" dirty="0" err="1" smtClean="0">
                <a:solidFill>
                  <a:srgbClr val="FFC000"/>
                </a:solidFill>
              </a:rPr>
              <a:t>pendict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：返回或设置画笔属性；</a:t>
            </a:r>
            <a:r>
              <a:rPr lang="en-US" altLang="zh-CN" dirty="0" smtClean="0">
                <a:solidFill>
                  <a:srgbClr val="FFC000"/>
                </a:solidFill>
              </a:rPr>
              <a:t>pen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为字典，</a:t>
            </a:r>
            <a:r>
              <a:rPr lang="en-US" altLang="zh-CN" dirty="0" err="1" smtClean="0">
                <a:solidFill>
                  <a:srgbClr val="FFC000"/>
                </a:solidFill>
              </a:rPr>
              <a:t>pendict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为一个以上关键字参数；画笔字典包含如下键值对：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shown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Pendown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</a:p>
          <a:p>
            <a:pPr lvl="2"/>
            <a:r>
              <a:rPr lang="en-US" altLang="zh-CN" dirty="0" err="1">
                <a:solidFill>
                  <a:srgbClr val="FFC000"/>
                </a:solidFill>
              </a:rPr>
              <a:t>pencolor</a:t>
            </a:r>
            <a:r>
              <a:rPr lang="zh-CN" altLang="en-US" dirty="0" smtClean="0"/>
              <a:t>：画笔颜色</a:t>
            </a:r>
            <a:r>
              <a:rPr lang="zh-CN" altLang="en-US" dirty="0"/>
              <a:t>字符串或颜色元组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en-US" altLang="zh-CN" dirty="0" err="1">
                <a:solidFill>
                  <a:srgbClr val="FFC000"/>
                </a:solidFill>
              </a:rPr>
              <a:t>fillcolor</a:t>
            </a:r>
            <a:r>
              <a:rPr lang="zh-CN" altLang="en-US" dirty="0"/>
              <a:t>：填充颜色字符串或颜色元组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en-US" altLang="zh-CN" dirty="0" err="1">
                <a:solidFill>
                  <a:srgbClr val="FFC000"/>
                </a:solidFill>
              </a:rPr>
              <a:t>pensize</a:t>
            </a:r>
            <a:r>
              <a:rPr lang="zh-CN" altLang="en-US" dirty="0"/>
              <a:t>：表示画笔尺寸的</a:t>
            </a:r>
            <a:r>
              <a:rPr lang="zh-CN" altLang="en-US" dirty="0" smtClean="0"/>
              <a:t>正整数</a:t>
            </a:r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speed</a:t>
            </a:r>
            <a:r>
              <a:rPr lang="zh-CN" altLang="en-US" dirty="0" smtClean="0"/>
              <a:t>：海龟移动速度，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 </a:t>
            </a:r>
            <a:r>
              <a:rPr lang="en-US" altLang="zh-CN" dirty="0" smtClean="0">
                <a:solidFill>
                  <a:srgbClr val="FFC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66547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画笔控制：绘制状态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turtle.pen</a:t>
            </a:r>
            <a:r>
              <a:rPr lang="en-US" altLang="zh-CN" dirty="0" smtClean="0">
                <a:solidFill>
                  <a:srgbClr val="FFC000"/>
                </a:solidFill>
              </a:rPr>
              <a:t>(pen = None, **</a:t>
            </a:r>
            <a:r>
              <a:rPr lang="en-US" altLang="zh-CN" dirty="0" err="1" smtClean="0">
                <a:solidFill>
                  <a:srgbClr val="FFC000"/>
                </a:solidFill>
              </a:rPr>
              <a:t>pendict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：返回或设置画笔属性；</a:t>
            </a:r>
            <a:r>
              <a:rPr lang="en-US" altLang="zh-CN" dirty="0" smtClean="0">
                <a:solidFill>
                  <a:srgbClr val="FFC000"/>
                </a:solidFill>
              </a:rPr>
              <a:t>pen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为字典，</a:t>
            </a:r>
            <a:r>
              <a:rPr lang="en-US" altLang="zh-CN" dirty="0" err="1" smtClean="0">
                <a:solidFill>
                  <a:srgbClr val="FFC000"/>
                </a:solidFill>
              </a:rPr>
              <a:t>pendict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为一个以上关键字参数；画笔字典包含如下键值对：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resizemode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auto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>
                <a:solidFill>
                  <a:srgbClr val="FFC000"/>
                </a:solidFill>
              </a:rPr>
              <a:t>moresize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stretchfactor</a:t>
            </a:r>
            <a:r>
              <a:rPr lang="zh-CN" altLang="en-US" dirty="0" smtClean="0"/>
              <a:t>：正整数序偶 </a:t>
            </a:r>
            <a:r>
              <a:rPr lang="en-US" altLang="zh-CN" dirty="0" smtClean="0">
                <a:solidFill>
                  <a:srgbClr val="FFC000"/>
                </a:solidFill>
              </a:rPr>
              <a:t>(a, b)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outline</a:t>
            </a:r>
            <a:r>
              <a:rPr lang="zh-CN" altLang="en-US" dirty="0"/>
              <a:t>：正整数</a:t>
            </a:r>
            <a:endParaRPr lang="en-US" altLang="zh-CN" dirty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tilt</a:t>
            </a:r>
            <a:r>
              <a:rPr lang="zh-CN" altLang="en-US" dirty="0" smtClean="0"/>
              <a:t>：整数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turtle.isdown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：画笔按下时返回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03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画笔控制：颜色控制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turtle.pencolor</a:t>
            </a:r>
            <a:r>
              <a:rPr lang="en-US" altLang="zh-CN" dirty="0">
                <a:solidFill>
                  <a:srgbClr val="FFC000"/>
                </a:solidFill>
              </a:rPr>
              <a:t>(*</a:t>
            </a:r>
            <a:r>
              <a:rPr lang="en-US" altLang="zh-CN" dirty="0" err="1">
                <a:solidFill>
                  <a:srgbClr val="FFC000"/>
                </a:solidFill>
              </a:rPr>
              <a:t>args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：设置画笔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pencolor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：返回当前画笔颜色字符串或</a:t>
            </a:r>
            <a:r>
              <a:rPr lang="zh-CN" altLang="en-US" dirty="0" smtClean="0"/>
              <a:t>元组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pencolor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colorstring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：设置画笔颜色；</a:t>
            </a:r>
            <a:r>
              <a:rPr lang="en-US" altLang="zh-CN" dirty="0" err="1" smtClean="0">
                <a:solidFill>
                  <a:srgbClr val="FFC000"/>
                </a:solidFill>
              </a:rPr>
              <a:t>colorstring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为颜色字符串，如 </a:t>
            </a:r>
            <a:r>
              <a:rPr lang="en-US" altLang="zh-CN" dirty="0" smtClean="0">
                <a:solidFill>
                  <a:srgbClr val="FFC000"/>
                </a:solidFill>
              </a:rPr>
              <a:t>"red"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 "yellow"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"#FF0080"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pencolor</a:t>
            </a:r>
            <a:r>
              <a:rPr lang="en-US" altLang="zh-CN" dirty="0" smtClean="0">
                <a:solidFill>
                  <a:srgbClr val="FFC000"/>
                </a:solidFill>
              </a:rPr>
              <a:t>((r, g, b))</a:t>
            </a:r>
            <a:r>
              <a:rPr lang="zh-CN" altLang="en-US" dirty="0" smtClean="0"/>
              <a:t>：设置画笔颜色，</a:t>
            </a:r>
            <a:r>
              <a:rPr lang="en-US" altLang="zh-CN" dirty="0" smtClean="0">
                <a:solidFill>
                  <a:srgbClr val="FFC000"/>
                </a:solidFill>
              </a:rPr>
              <a:t>(r, g, b) </a:t>
            </a:r>
            <a:r>
              <a:rPr lang="zh-CN" altLang="en-US" dirty="0" smtClean="0"/>
              <a:t>为颜色元组，值区间从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 </a:t>
            </a:r>
            <a:r>
              <a:rPr lang="en-US" altLang="zh-CN" dirty="0" err="1" smtClean="0">
                <a:solidFill>
                  <a:srgbClr val="FFC000"/>
                </a:solidFill>
              </a:rPr>
              <a:t>colormode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rgbClr val="FFC000"/>
                </a:solidFill>
              </a:rPr>
              <a:t>colormode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值为</a:t>
            </a:r>
            <a:r>
              <a:rPr lang="en-US" altLang="zh-CN" dirty="0" smtClean="0">
                <a:solidFill>
                  <a:srgbClr val="FFC000"/>
                </a:solidFill>
              </a:rPr>
              <a:t>1.0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255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pencolor</a:t>
            </a:r>
            <a:r>
              <a:rPr lang="en-US" altLang="zh-CN" dirty="0" smtClean="0">
                <a:solidFill>
                  <a:srgbClr val="FFC000"/>
                </a:solidFill>
              </a:rPr>
              <a:t>(r, g, b)</a:t>
            </a:r>
            <a:r>
              <a:rPr lang="zh-CN" altLang="en-US" dirty="0" smtClean="0"/>
              <a:t>：设置画笔颜色，使用单独的 </a:t>
            </a:r>
            <a:r>
              <a:rPr lang="en-US" altLang="zh-CN" dirty="0" smtClean="0"/>
              <a:t>RGB 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917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画笔控制：颜色控制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turtle.fillcolor</a:t>
            </a:r>
            <a:r>
              <a:rPr lang="en-US" altLang="zh-CN" dirty="0">
                <a:solidFill>
                  <a:srgbClr val="FFC000"/>
                </a:solidFill>
              </a:rPr>
              <a:t>(*</a:t>
            </a:r>
            <a:r>
              <a:rPr lang="en-US" altLang="zh-CN" dirty="0" err="1">
                <a:solidFill>
                  <a:srgbClr val="FFC000"/>
                </a:solidFill>
              </a:rPr>
              <a:t>args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设置填充颜色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fillcolor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</a:t>
            </a:r>
            <a:r>
              <a:rPr lang="zh-CN" altLang="en-US" dirty="0" smtClean="0"/>
              <a:t>当前填充颜色</a:t>
            </a:r>
            <a:r>
              <a:rPr lang="zh-CN" altLang="en-US" dirty="0"/>
              <a:t>字符串或元组</a:t>
            </a:r>
            <a:endParaRPr lang="en-US" altLang="zh-CN" dirty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fillcolor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colorstring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：设置填充颜色；</a:t>
            </a:r>
            <a:r>
              <a:rPr lang="en-US" altLang="zh-CN" dirty="0" err="1" smtClean="0">
                <a:solidFill>
                  <a:srgbClr val="FFC000"/>
                </a:solidFill>
              </a:rPr>
              <a:t>colorstring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为颜色字符串，如 </a:t>
            </a:r>
            <a:r>
              <a:rPr lang="en-US" altLang="zh-CN" dirty="0" smtClean="0">
                <a:solidFill>
                  <a:srgbClr val="FFC000"/>
                </a:solidFill>
              </a:rPr>
              <a:t>"red"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 "yellow"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"#FF0080"</a:t>
            </a:r>
            <a:endParaRPr lang="en-US" altLang="zh-CN" dirty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fillcolor</a:t>
            </a:r>
            <a:r>
              <a:rPr lang="en-US" altLang="zh-CN" dirty="0" smtClean="0">
                <a:solidFill>
                  <a:srgbClr val="FFC000"/>
                </a:solidFill>
              </a:rPr>
              <a:t>((r, g, b))</a:t>
            </a:r>
            <a:r>
              <a:rPr lang="zh-CN" altLang="en-US" dirty="0" smtClean="0"/>
              <a:t>：设置填充颜色，</a:t>
            </a:r>
            <a:r>
              <a:rPr lang="en-US" altLang="zh-CN" dirty="0" smtClean="0">
                <a:solidFill>
                  <a:srgbClr val="FFC000"/>
                </a:solidFill>
              </a:rPr>
              <a:t>(r, g, b) </a:t>
            </a:r>
            <a:r>
              <a:rPr lang="zh-CN" altLang="en-US" dirty="0" smtClean="0"/>
              <a:t>为颜色元组，值区间从 </a:t>
            </a:r>
            <a:r>
              <a:rPr lang="en-US" altLang="zh-CN" dirty="0" smtClean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 </a:t>
            </a:r>
            <a:r>
              <a:rPr lang="en-US" altLang="zh-CN" dirty="0" err="1" smtClean="0">
                <a:solidFill>
                  <a:srgbClr val="FFC000"/>
                </a:solidFill>
              </a:rPr>
              <a:t>colormode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rgbClr val="FFC000"/>
                </a:solidFill>
              </a:rPr>
              <a:t>colormode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值为</a:t>
            </a:r>
            <a:r>
              <a:rPr lang="en-US" altLang="zh-CN" dirty="0" smtClean="0">
                <a:solidFill>
                  <a:srgbClr val="FFC000"/>
                </a:solidFill>
              </a:rPr>
              <a:t>1.0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255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fillcolor</a:t>
            </a:r>
            <a:r>
              <a:rPr lang="en-US" altLang="zh-CN" dirty="0" smtClean="0">
                <a:solidFill>
                  <a:srgbClr val="FFC000"/>
                </a:solidFill>
              </a:rPr>
              <a:t>(r, g, b)</a:t>
            </a:r>
            <a:r>
              <a:rPr lang="zh-CN" altLang="en-US" dirty="0" smtClean="0"/>
              <a:t>：设置填充颜色，使用单独的 </a:t>
            </a:r>
            <a:r>
              <a:rPr lang="en-US" altLang="zh-CN" dirty="0" smtClean="0"/>
              <a:t>RGB 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5041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画笔控制：颜色控制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turtle.color</a:t>
            </a:r>
            <a:r>
              <a:rPr lang="en-US" altLang="zh-CN" dirty="0">
                <a:solidFill>
                  <a:srgbClr val="FFC000"/>
                </a:solidFill>
              </a:rPr>
              <a:t>(*</a:t>
            </a:r>
            <a:r>
              <a:rPr lang="en-US" altLang="zh-CN" dirty="0" err="1">
                <a:solidFill>
                  <a:srgbClr val="FFC000"/>
                </a:solidFill>
              </a:rPr>
              <a:t>args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设置画笔颜色与填充颜色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color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：返回</a:t>
            </a:r>
            <a:r>
              <a:rPr lang="zh-CN" altLang="en-US" dirty="0" smtClean="0"/>
              <a:t>当前画笔颜色与填充颜色</a:t>
            </a:r>
            <a:r>
              <a:rPr lang="zh-CN" altLang="en-US" dirty="0"/>
              <a:t>字符串或</a:t>
            </a:r>
            <a:r>
              <a:rPr lang="zh-CN" altLang="en-US" dirty="0" smtClean="0"/>
              <a:t>元组的序偶（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，二元组）；画笔颜色与填充颜色由 </a:t>
            </a:r>
            <a:r>
              <a:rPr lang="en-US" altLang="zh-CN" dirty="0" err="1" smtClean="0">
                <a:solidFill>
                  <a:srgbClr val="FFC000"/>
                </a:solidFill>
              </a:rPr>
              <a:t>pencolor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fillcolor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返回</a:t>
            </a:r>
            <a:endParaRPr lang="en-US" altLang="zh-CN" dirty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color(</a:t>
            </a:r>
            <a:r>
              <a:rPr lang="en-US" altLang="zh-CN" dirty="0" err="1" smtClean="0">
                <a:solidFill>
                  <a:srgbClr val="FFC000"/>
                </a:solidFill>
              </a:rPr>
              <a:t>colorstring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color((r, g, b))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color(r, g, b)</a:t>
            </a:r>
            <a:r>
              <a:rPr lang="zh-CN" altLang="en-US" dirty="0" smtClean="0"/>
              <a:t>：设置画笔颜色与填充颜色为相同值；</a:t>
            </a:r>
            <a:r>
              <a:rPr lang="en-US" altLang="zh-CN" dirty="0" err="1" smtClean="0">
                <a:solidFill>
                  <a:srgbClr val="FFC000"/>
                </a:solidFill>
              </a:rPr>
              <a:t>colorstring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为颜色字符串，如 </a:t>
            </a:r>
            <a:r>
              <a:rPr lang="en-US" altLang="zh-CN" dirty="0" smtClean="0">
                <a:solidFill>
                  <a:srgbClr val="FFC000"/>
                </a:solidFill>
              </a:rPr>
              <a:t>"red"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 "yellow"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"#FF0080"</a:t>
            </a:r>
            <a:r>
              <a:rPr lang="zh-CN" altLang="en-US" dirty="0" smtClean="0"/>
              <a:t>，</a:t>
            </a:r>
            <a:r>
              <a:rPr lang="en-US" altLang="zh-CN" dirty="0">
                <a:solidFill>
                  <a:srgbClr val="FFC000"/>
                </a:solidFill>
              </a:rPr>
              <a:t>(r, g, b) </a:t>
            </a:r>
            <a:r>
              <a:rPr lang="zh-CN" altLang="en-US" dirty="0"/>
              <a:t>为颜色</a:t>
            </a:r>
            <a:r>
              <a:rPr lang="zh-CN" altLang="en-US" dirty="0" smtClean="0"/>
              <a:t>元组</a:t>
            </a:r>
            <a:r>
              <a:rPr lang="zh-CN" altLang="en-US" dirty="0"/>
              <a:t>，值区间从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至 </a:t>
            </a:r>
            <a:r>
              <a:rPr lang="en-US" altLang="zh-CN" dirty="0" err="1">
                <a:solidFill>
                  <a:srgbClr val="FFC000"/>
                </a:solidFill>
              </a:rPr>
              <a:t>colormode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FFC000"/>
                </a:solidFill>
              </a:rPr>
              <a:t>colormode</a:t>
            </a:r>
            <a:r>
              <a:rPr lang="en-US" altLang="zh-CN" dirty="0"/>
              <a:t> </a:t>
            </a:r>
            <a:r>
              <a:rPr lang="zh-CN" altLang="en-US" dirty="0"/>
              <a:t>值为</a:t>
            </a:r>
            <a:r>
              <a:rPr lang="en-US" altLang="zh-CN" dirty="0">
                <a:solidFill>
                  <a:srgbClr val="FFC000"/>
                </a:solidFill>
              </a:rPr>
              <a:t>1.0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C000"/>
                </a:solidFill>
              </a:rPr>
              <a:t>255</a:t>
            </a:r>
            <a:endParaRPr lang="en-US" altLang="zh-CN" dirty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color(colorstring1, colorstring2)) </a:t>
            </a:r>
            <a:r>
              <a:rPr lang="zh-CN" altLang="en-US" dirty="0"/>
              <a:t>与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color((r1, g1, b1), 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smtClean="0">
                <a:solidFill>
                  <a:srgbClr val="FFC000"/>
                </a:solidFill>
              </a:rPr>
              <a:t>r2, g2, b2))</a:t>
            </a:r>
            <a:r>
              <a:rPr lang="zh-CN" altLang="en-US" dirty="0" smtClean="0"/>
              <a:t>：设置画笔颜色与填充颜色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28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hasattr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smtClean="0">
                <a:solidFill>
                  <a:srgbClr val="FFC000"/>
                </a:solidFill>
              </a:rPr>
              <a:t>name)</a:t>
            </a:r>
            <a:r>
              <a:rPr lang="zh-CN" altLang="en-US" sz="2400" dirty="0"/>
              <a:t>：判断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是否具有 </a:t>
            </a:r>
            <a:r>
              <a:rPr lang="en-US" altLang="zh-CN" sz="2400" dirty="0">
                <a:solidFill>
                  <a:srgbClr val="FFC000"/>
                </a:solidFill>
              </a:rPr>
              <a:t>name</a:t>
            </a:r>
            <a:r>
              <a:rPr lang="en-US" altLang="zh-CN" sz="2400" dirty="0"/>
              <a:t> </a:t>
            </a:r>
            <a:r>
              <a:rPr lang="zh-CN" altLang="en-US" sz="2400" dirty="0"/>
              <a:t>属性，如有返回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zh-CN" altLang="en-US" sz="2400" dirty="0"/>
              <a:t>，否则返回 </a:t>
            </a:r>
            <a:r>
              <a:rPr lang="en-US" altLang="zh-CN" sz="2400" dirty="0">
                <a:solidFill>
                  <a:srgbClr val="FFC000"/>
                </a:solidFill>
              </a:rPr>
              <a:t>False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hash(object)</a:t>
            </a:r>
            <a:r>
              <a:rPr lang="zh-CN" altLang="en-US" sz="2400" dirty="0"/>
              <a:t>：返回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的哈希值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help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object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：调用</a:t>
            </a:r>
            <a:r>
              <a:rPr lang="zh-CN" altLang="en-US" sz="2400" dirty="0" smtClean="0"/>
              <a:t>内置帮助</a:t>
            </a:r>
            <a:r>
              <a:rPr lang="zh-CN" altLang="en-US" sz="2400" dirty="0"/>
              <a:t>系统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id(object)</a:t>
            </a:r>
            <a:r>
              <a:rPr lang="zh-CN" altLang="en-US" sz="2400" dirty="0"/>
              <a:t>：返回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的本征值，返回值为与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对应的全局唯一常整数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isinstance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classinfo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：如果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为类型 </a:t>
            </a:r>
            <a:r>
              <a:rPr lang="en-US" altLang="zh-CN" sz="2400" dirty="0" err="1">
                <a:solidFill>
                  <a:srgbClr val="FFC000"/>
                </a:solidFill>
              </a:rPr>
              <a:t>classinfo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的对象，返回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zh-CN" altLang="en-US" sz="2400" dirty="0"/>
              <a:t>，否则返回 </a:t>
            </a:r>
            <a:r>
              <a:rPr lang="en-US" altLang="zh-CN" sz="2400" dirty="0">
                <a:solidFill>
                  <a:srgbClr val="FFC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6499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画笔控制：填充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turtle.filling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：返回填充状态，正在填充时返回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，否则返回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turtle.begin_fill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：开始填充；准备填充前调用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turtle.end_fill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：结束填充；填充完毕后调用</a:t>
            </a:r>
            <a:endParaRPr lang="en-US" altLang="zh-CN" dirty="0" smtClean="0"/>
          </a:p>
          <a:p>
            <a:r>
              <a:rPr lang="zh-CN" altLang="en-US" dirty="0"/>
              <a:t>画笔控制：辅助绘制控制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turtle.reset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：海龟复位，清除此前绘制图形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turtle.clear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：清除此前绘制图形，海龟固定不动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23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23900"/>
            <a:ext cx="8890000" cy="4178300"/>
          </a:xfrm>
        </p:spPr>
        <p:txBody>
          <a:bodyPr>
            <a:normAutofit/>
          </a:bodyPr>
          <a:lstStyle/>
          <a:p>
            <a:r>
              <a:rPr lang="zh-CN" altLang="en-US" dirty="0"/>
              <a:t>画笔控制</a:t>
            </a:r>
            <a:r>
              <a:rPr lang="zh-CN" altLang="en-US" dirty="0" smtClean="0"/>
              <a:t>：辅助绘制控制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turtle.write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arg</a:t>
            </a:r>
            <a:r>
              <a:rPr lang="en-US" altLang="zh-CN" dirty="0">
                <a:solidFill>
                  <a:srgbClr val="FFC000"/>
                </a:solidFill>
              </a:rPr>
              <a:t>, move = False, align </a:t>
            </a:r>
            <a:r>
              <a:rPr lang="en-US" altLang="zh-CN" dirty="0" smtClean="0">
                <a:solidFill>
                  <a:srgbClr val="FFC000"/>
                </a:solidFill>
              </a:rPr>
              <a:t>= "left", </a:t>
            </a:r>
            <a:r>
              <a:rPr lang="en-US" altLang="zh-CN" dirty="0">
                <a:solidFill>
                  <a:srgbClr val="FFC000"/>
                </a:solidFill>
              </a:rPr>
              <a:t>font = </a:t>
            </a:r>
            <a:r>
              <a:rPr lang="en-US" altLang="zh-CN" dirty="0" smtClean="0">
                <a:solidFill>
                  <a:srgbClr val="FFC000"/>
                </a:solidFill>
              </a:rPr>
              <a:t>("Arial", 8, "normal"))</a:t>
            </a:r>
            <a:r>
              <a:rPr lang="zh-CN" altLang="en-US" dirty="0" smtClean="0"/>
              <a:t>：</a:t>
            </a:r>
            <a:r>
              <a:rPr lang="zh-CN" altLang="en-US" dirty="0"/>
              <a:t>在海龟当前位置</a:t>
            </a:r>
            <a:r>
              <a:rPr lang="zh-CN" altLang="en-US" dirty="0" smtClean="0"/>
              <a:t>写字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arg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为要输出的字符串，</a:t>
            </a:r>
            <a:r>
              <a:rPr lang="en-US" altLang="zh-CN" dirty="0">
                <a:solidFill>
                  <a:srgbClr val="FFC000"/>
                </a:solidFill>
              </a:rPr>
              <a:t>align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为对齐标志，取值为 </a:t>
            </a:r>
            <a:r>
              <a:rPr lang="en-US" altLang="zh-CN" dirty="0" smtClean="0">
                <a:solidFill>
                  <a:srgbClr val="FFC000"/>
                </a:solidFill>
              </a:rPr>
              <a:t>"left"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"center"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"right"</a:t>
            </a:r>
            <a:r>
              <a:rPr lang="zh-CN" altLang="en-US" dirty="0" smtClean="0"/>
              <a:t>；</a:t>
            </a:r>
            <a:r>
              <a:rPr lang="en-US" altLang="zh-CN" dirty="0">
                <a:solidFill>
                  <a:srgbClr val="FFC000"/>
                </a:solidFill>
              </a:rPr>
              <a:t>font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为字体；若 </a:t>
            </a:r>
            <a:r>
              <a:rPr lang="en-US" altLang="zh-CN" dirty="0">
                <a:solidFill>
                  <a:srgbClr val="FFC000"/>
                </a:solidFill>
              </a:rPr>
              <a:t>move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 smtClean="0"/>
              <a:t>，海龟移动到文本右下角，否则海龟维持不动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海龟状态：可见性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turtle.hideturtle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turtle.ht()</a:t>
            </a:r>
            <a:r>
              <a:rPr lang="zh-CN" altLang="en-US" dirty="0" smtClean="0"/>
              <a:t>：海龟躲藏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turtle.showturtle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turtle.st()</a:t>
            </a:r>
            <a:r>
              <a:rPr lang="zh-CN" altLang="en-US" dirty="0" smtClean="0"/>
              <a:t>：海龟露面</a:t>
            </a: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turtle.isvisible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：查询海龟是否可见，隐藏为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2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海龟状态：外观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turtle.shape</a:t>
            </a:r>
            <a:r>
              <a:rPr lang="en-US" altLang="zh-CN" dirty="0" smtClean="0">
                <a:solidFill>
                  <a:srgbClr val="FFC000"/>
                </a:solidFill>
              </a:rPr>
              <a:t>(name = None)</a:t>
            </a:r>
            <a:r>
              <a:rPr lang="zh-CN" altLang="en-US" dirty="0" smtClean="0"/>
              <a:t>：设置海龟形状；</a:t>
            </a:r>
            <a:r>
              <a:rPr lang="en-US" altLang="zh-CN" dirty="0" smtClean="0">
                <a:solidFill>
                  <a:srgbClr val="FFC000"/>
                </a:solidFill>
              </a:rPr>
              <a:t>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若为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r>
              <a:rPr lang="zh-CN" altLang="en-US" dirty="0" smtClean="0"/>
              <a:t>，返回当前形状名，预设形状有 </a:t>
            </a:r>
            <a:r>
              <a:rPr lang="en-US" altLang="zh-CN" dirty="0" smtClean="0">
                <a:solidFill>
                  <a:srgbClr val="FFC000"/>
                </a:solidFill>
              </a:rPr>
              <a:t>"arrow"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"turtle"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"circle"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"square"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"triangle"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"classic"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turtle.resizemode</a:t>
            </a:r>
            <a:r>
              <a:rPr lang="en-US" altLang="zh-CN" dirty="0" smtClean="0">
                <a:solidFill>
                  <a:srgbClr val="FFC000"/>
                </a:solidFill>
              </a:rPr>
              <a:t>( </a:t>
            </a:r>
            <a:r>
              <a:rPr lang="en-US" altLang="zh-CN" dirty="0" err="1" smtClean="0">
                <a:solidFill>
                  <a:srgbClr val="FFC000"/>
                </a:solidFill>
              </a:rPr>
              <a:t>rmode</a:t>
            </a:r>
            <a:r>
              <a:rPr lang="en-US" altLang="zh-CN" dirty="0" smtClean="0">
                <a:solidFill>
                  <a:srgbClr val="FFC000"/>
                </a:solidFill>
              </a:rPr>
              <a:t> = None)</a:t>
            </a:r>
            <a:r>
              <a:rPr lang="zh-CN" altLang="en-US" dirty="0" smtClean="0"/>
              <a:t>：设置或返回尺寸变更模式；</a:t>
            </a:r>
            <a:r>
              <a:rPr lang="en-US" altLang="zh-CN" dirty="0" err="1" smtClean="0">
                <a:solidFill>
                  <a:srgbClr val="FFC000"/>
                </a:solidFill>
              </a:rPr>
              <a:t>rmode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取值为 </a:t>
            </a:r>
            <a:r>
              <a:rPr lang="en-US" altLang="zh-CN" dirty="0" smtClean="0">
                <a:solidFill>
                  <a:srgbClr val="FFC000"/>
                </a:solidFill>
              </a:rPr>
              <a:t>"auto"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 "user"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"</a:t>
            </a:r>
            <a:r>
              <a:rPr lang="en-US" altLang="zh-CN" dirty="0" err="1" smtClean="0">
                <a:solidFill>
                  <a:srgbClr val="FFC000"/>
                </a:solidFill>
              </a:rPr>
              <a:t>noresize</a:t>
            </a:r>
            <a:r>
              <a:rPr lang="en-US" altLang="zh-CN" dirty="0" smtClean="0">
                <a:solidFill>
                  <a:srgbClr val="FFC000"/>
                </a:solidFill>
              </a:rPr>
              <a:t>"</a:t>
            </a:r>
            <a:r>
              <a:rPr lang="zh-CN" altLang="en-US" dirty="0" smtClean="0"/>
              <a:t>，为 </a:t>
            </a:r>
            <a:r>
              <a:rPr lang="en-US" altLang="zh-CN" dirty="0" smtClean="0">
                <a:solidFill>
                  <a:srgbClr val="FFC000"/>
                </a:solidFill>
              </a:rPr>
              <a:t>None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时，返回当前尺寸变更模式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turtle.shapesize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stretch_wid</a:t>
            </a:r>
            <a:r>
              <a:rPr lang="en-US" altLang="zh-CN" dirty="0" smtClean="0">
                <a:solidFill>
                  <a:srgbClr val="FFC000"/>
                </a:solidFill>
              </a:rPr>
              <a:t> = None, </a:t>
            </a:r>
            <a:r>
              <a:rPr lang="en-US" altLang="zh-CN" dirty="0" err="1" smtClean="0">
                <a:solidFill>
                  <a:srgbClr val="FFC000"/>
                </a:solidFill>
              </a:rPr>
              <a:t>stretch_len</a:t>
            </a:r>
            <a:r>
              <a:rPr lang="en-US" altLang="zh-CN" dirty="0" smtClean="0">
                <a:solidFill>
                  <a:srgbClr val="FFC000"/>
                </a:solidFill>
              </a:rPr>
              <a:t> = None, outline = None) </a:t>
            </a:r>
            <a:r>
              <a:rPr lang="zh-CN" altLang="en-US" dirty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turtle.turtlesize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stretch_wid</a:t>
            </a:r>
            <a:r>
              <a:rPr lang="en-US" altLang="zh-CN" dirty="0">
                <a:solidFill>
                  <a:srgbClr val="FFC000"/>
                </a:solidFill>
              </a:rPr>
              <a:t> = None, </a:t>
            </a:r>
            <a:r>
              <a:rPr lang="en-US" altLang="zh-CN" dirty="0" err="1">
                <a:solidFill>
                  <a:srgbClr val="FFC000"/>
                </a:solidFill>
              </a:rPr>
              <a:t>stretch_len</a:t>
            </a:r>
            <a:r>
              <a:rPr lang="en-US" altLang="zh-CN" dirty="0">
                <a:solidFill>
                  <a:srgbClr val="FFC000"/>
                </a:solidFill>
              </a:rPr>
              <a:t> = None, outline = None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：返回或设置海龟形状尺寸；当且仅当海龟尺寸变更模式设为 </a:t>
            </a:r>
            <a:r>
              <a:rPr lang="en-US" altLang="zh-CN" dirty="0" smtClean="0">
                <a:solidFill>
                  <a:srgbClr val="FFC000"/>
                </a:solidFill>
              </a:rPr>
              <a:t>"user" </a:t>
            </a:r>
            <a:r>
              <a:rPr lang="zh-CN" altLang="en-US" dirty="0" smtClean="0"/>
              <a:t>时，拉伸因子和轮廓参数才起作用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044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海龟状态：外观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turtle.shearfactor</a:t>
            </a:r>
            <a:r>
              <a:rPr lang="en-US" altLang="zh-CN" dirty="0" smtClean="0">
                <a:solidFill>
                  <a:srgbClr val="FFC000"/>
                </a:solidFill>
              </a:rPr>
              <a:t>(shear = None)</a:t>
            </a:r>
            <a:r>
              <a:rPr lang="zh-CN" altLang="en-US" dirty="0" smtClean="0"/>
              <a:t>：设置或返回当前剪切角正切因子，不改变海龟头朝向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turtle.settiltangle</a:t>
            </a:r>
            <a:r>
              <a:rPr lang="en-US" altLang="zh-CN" dirty="0" smtClean="0">
                <a:solidFill>
                  <a:srgbClr val="FFC000"/>
                </a:solidFill>
              </a:rPr>
              <a:t>(angle)</a:t>
            </a:r>
            <a:r>
              <a:rPr lang="zh-CN" altLang="en-US" dirty="0" smtClean="0"/>
              <a:t>：海龟旋转，</a:t>
            </a:r>
            <a:r>
              <a:rPr lang="zh-CN" altLang="en-US" dirty="0"/>
              <a:t>不改变海龟头朝向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在当前倾斜角基础上倾斜 </a:t>
            </a:r>
            <a:r>
              <a:rPr lang="en-US" altLang="zh-CN" dirty="0" smtClean="0">
                <a:solidFill>
                  <a:srgbClr val="FFC000"/>
                </a:solidFill>
              </a:rPr>
              <a:t>angle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turtle.tiltangle</a:t>
            </a:r>
            <a:r>
              <a:rPr lang="en-US" altLang="zh-CN" dirty="0" smtClean="0">
                <a:solidFill>
                  <a:srgbClr val="FFC000"/>
                </a:solidFill>
              </a:rPr>
              <a:t>(angle)</a:t>
            </a:r>
            <a:r>
              <a:rPr lang="zh-CN" altLang="en-US" dirty="0" smtClean="0"/>
              <a:t>：海龟旋转</a:t>
            </a:r>
            <a:r>
              <a:rPr lang="zh-CN" altLang="en-US" dirty="0"/>
              <a:t>，不改变海龟头朝向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忽略此前倾斜角，倾斜 </a:t>
            </a:r>
            <a:r>
              <a:rPr lang="en-US" altLang="zh-CN" dirty="0" smtClean="0">
                <a:solidFill>
                  <a:srgbClr val="FFC000"/>
                </a:solidFill>
              </a:rPr>
              <a:t>angle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turtle.tilt</a:t>
            </a:r>
            <a:r>
              <a:rPr lang="en-US" altLang="zh-CN" dirty="0" smtClean="0">
                <a:solidFill>
                  <a:srgbClr val="FFC000"/>
                </a:solidFill>
              </a:rPr>
              <a:t>(angle = None)</a:t>
            </a:r>
            <a:r>
              <a:rPr lang="zh-CN" altLang="en-US" dirty="0" smtClean="0"/>
              <a:t>：海龟旋转</a:t>
            </a:r>
            <a:r>
              <a:rPr lang="zh-CN" altLang="en-US" dirty="0"/>
              <a:t>，不改变海龟头朝向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设置或返回当前倾斜角；若指定 </a:t>
            </a:r>
            <a:r>
              <a:rPr lang="en-US" altLang="zh-CN" dirty="0" smtClean="0">
                <a:solidFill>
                  <a:srgbClr val="FFC000"/>
                </a:solidFill>
              </a:rPr>
              <a:t>angle</a:t>
            </a:r>
            <a:r>
              <a:rPr lang="zh-CN" altLang="en-US" dirty="0" smtClean="0"/>
              <a:t>，忽略此前倾斜角，倾斜该角度；若未指定，返回海龟当前倾斜角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410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海龟状态：外观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turtle.shapetransform</a:t>
            </a:r>
            <a:r>
              <a:rPr lang="en-US" altLang="zh-CN" dirty="0" smtClean="0">
                <a:solidFill>
                  <a:srgbClr val="FFC000"/>
                </a:solidFill>
              </a:rPr>
              <a:t>(t11 = None, t12 = None, t21 = None, t22 = None)</a:t>
            </a:r>
            <a:r>
              <a:rPr lang="zh-CN" altLang="en-US" dirty="0" smtClean="0"/>
              <a:t>：设置或返回当前海龟形状的变换矩阵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turtle.get_shapepoly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：返回海龟当前形状多边形</a:t>
            </a:r>
            <a:endParaRPr lang="en-US" altLang="zh-CN" dirty="0"/>
          </a:p>
          <a:p>
            <a:r>
              <a:rPr lang="zh-CN" altLang="en-US" dirty="0" smtClean="0"/>
              <a:t>事件处理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turtle.onclick</a:t>
            </a:r>
            <a:r>
              <a:rPr lang="en-US" altLang="zh-CN" dirty="0" smtClean="0">
                <a:solidFill>
                  <a:srgbClr val="FFC000"/>
                </a:solidFill>
              </a:rPr>
              <a:t>(fun, </a:t>
            </a:r>
            <a:r>
              <a:rPr lang="en-US" altLang="zh-CN" dirty="0" err="1" smtClean="0">
                <a:solidFill>
                  <a:srgbClr val="FFC000"/>
                </a:solidFill>
              </a:rPr>
              <a:t>bm</a:t>
            </a:r>
            <a:r>
              <a:rPr lang="en-US" altLang="zh-CN" dirty="0" smtClean="0">
                <a:solidFill>
                  <a:srgbClr val="FFC000"/>
                </a:solidFill>
              </a:rPr>
              <a:t> = 1, add = None)</a:t>
            </a:r>
            <a:r>
              <a:rPr lang="zh-CN" altLang="en-US" dirty="0" smtClean="0"/>
              <a:t>：束定 </a:t>
            </a:r>
            <a:r>
              <a:rPr lang="en-US" altLang="zh-CN" dirty="0" smtClean="0">
                <a:solidFill>
                  <a:srgbClr val="FFC000"/>
                </a:solidFill>
              </a:rPr>
              <a:t>fun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至海龟的鼠标单击事件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fun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为双参数（鼠标单击点坐标）函数；</a:t>
            </a:r>
            <a:r>
              <a:rPr lang="en-US" altLang="zh-CN" dirty="0" err="1" smtClean="0">
                <a:solidFill>
                  <a:srgbClr val="FFC000"/>
                </a:solidFill>
              </a:rPr>
              <a:t>bm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为鼠标按钮序数，缺省为 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zh-CN" altLang="en-US" dirty="0" smtClean="0"/>
              <a:t>（鼠标左键）；</a:t>
            </a:r>
            <a:r>
              <a:rPr lang="en-US" altLang="zh-CN" dirty="0" smtClean="0">
                <a:solidFill>
                  <a:srgbClr val="FFC000"/>
                </a:solidFill>
              </a:rPr>
              <a:t>add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>
                <a:solidFill>
                  <a:srgbClr val="FFC000"/>
                </a:solidFill>
              </a:rPr>
              <a:t>True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FFC000"/>
                </a:solidFill>
              </a:rPr>
              <a:t>False</a:t>
            </a:r>
            <a:r>
              <a:rPr lang="zh-CN" altLang="en-US" dirty="0" smtClean="0"/>
              <a:t>，前者表示添加新的束定，后者表示删除已有的束定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596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事件处理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turtle.onrelease</a:t>
            </a:r>
            <a:r>
              <a:rPr lang="en-US" altLang="zh-CN" dirty="0">
                <a:solidFill>
                  <a:srgbClr val="FFC000"/>
                </a:solidFill>
              </a:rPr>
              <a:t>(fun, </a:t>
            </a:r>
            <a:r>
              <a:rPr lang="en-US" altLang="zh-CN" dirty="0" err="1">
                <a:solidFill>
                  <a:srgbClr val="FFC000"/>
                </a:solidFill>
              </a:rPr>
              <a:t>bm</a:t>
            </a:r>
            <a:r>
              <a:rPr lang="en-US" altLang="zh-CN" dirty="0">
                <a:solidFill>
                  <a:srgbClr val="FFC000"/>
                </a:solidFill>
              </a:rPr>
              <a:t> = 1, add = None)</a:t>
            </a:r>
            <a:r>
              <a:rPr lang="zh-CN" altLang="en-US" dirty="0"/>
              <a:t>：束定 </a:t>
            </a:r>
            <a:r>
              <a:rPr lang="en-US" altLang="zh-CN" dirty="0">
                <a:solidFill>
                  <a:srgbClr val="FFC000"/>
                </a:solidFill>
              </a:rPr>
              <a:t>fun</a:t>
            </a:r>
            <a:r>
              <a:rPr lang="en-US" altLang="zh-CN" dirty="0"/>
              <a:t> </a:t>
            </a:r>
            <a:r>
              <a:rPr lang="zh-CN" altLang="en-US" dirty="0" smtClean="0"/>
              <a:t>至海龟的</a:t>
            </a:r>
            <a:r>
              <a:rPr lang="zh-CN" altLang="en-US" dirty="0"/>
              <a:t>鼠标释放事件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fun</a:t>
            </a:r>
            <a:r>
              <a:rPr lang="en-US" altLang="zh-CN" dirty="0"/>
              <a:t> </a:t>
            </a:r>
            <a:r>
              <a:rPr lang="zh-CN" altLang="en-US" dirty="0"/>
              <a:t>为双参数（</a:t>
            </a:r>
            <a:r>
              <a:rPr lang="zh-CN" altLang="en-US" dirty="0" smtClean="0"/>
              <a:t>鼠标单击点</a:t>
            </a:r>
            <a:r>
              <a:rPr lang="zh-CN" altLang="en-US" dirty="0"/>
              <a:t>坐标）函数；</a:t>
            </a:r>
            <a:r>
              <a:rPr lang="en-US" altLang="zh-CN" dirty="0" err="1">
                <a:solidFill>
                  <a:srgbClr val="FFC000"/>
                </a:solidFill>
              </a:rPr>
              <a:t>bm</a:t>
            </a:r>
            <a:r>
              <a:rPr lang="en-US" altLang="zh-CN" dirty="0"/>
              <a:t> </a:t>
            </a:r>
            <a:r>
              <a:rPr lang="zh-CN" altLang="en-US" dirty="0"/>
              <a:t>为鼠标按钮序数，缺省为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/>
              <a:t>（鼠标左键）；</a:t>
            </a:r>
            <a:r>
              <a:rPr lang="en-US" altLang="zh-CN" dirty="0">
                <a:solidFill>
                  <a:srgbClr val="FFC000"/>
                </a:solidFill>
              </a:rPr>
              <a:t>add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zh-CN" altLang="en-US" dirty="0"/>
              <a:t>，前者表示添加新的束定，后者表示删除已有的束定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turtle.ondrag</a:t>
            </a:r>
            <a:r>
              <a:rPr lang="en-US" altLang="zh-CN" dirty="0" smtClean="0">
                <a:solidFill>
                  <a:srgbClr val="FFC000"/>
                </a:solidFill>
              </a:rPr>
              <a:t>(fun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bm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= 1, add = None)</a:t>
            </a:r>
            <a:r>
              <a:rPr lang="zh-CN" altLang="en-US" dirty="0"/>
              <a:t>：束定 </a:t>
            </a:r>
            <a:r>
              <a:rPr lang="en-US" altLang="zh-CN" dirty="0">
                <a:solidFill>
                  <a:srgbClr val="FFC000"/>
                </a:solidFill>
              </a:rPr>
              <a:t>fun</a:t>
            </a:r>
            <a:r>
              <a:rPr lang="en-US" altLang="zh-CN" dirty="0"/>
              <a:t> </a:t>
            </a:r>
            <a:r>
              <a:rPr lang="zh-CN" altLang="en-US" dirty="0" smtClean="0"/>
              <a:t>至海龟的鼠标拖动事件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C000"/>
                </a:solidFill>
              </a:rPr>
              <a:t>fun</a:t>
            </a:r>
            <a:r>
              <a:rPr lang="en-US" altLang="zh-CN" dirty="0" smtClean="0"/>
              <a:t> </a:t>
            </a:r>
            <a:r>
              <a:rPr lang="zh-CN" altLang="en-US" dirty="0"/>
              <a:t>为双参数（鼠标单击点坐标）函数</a:t>
            </a:r>
            <a:r>
              <a:rPr lang="zh-CN" altLang="en-US" dirty="0" smtClean="0"/>
              <a:t>；</a:t>
            </a:r>
            <a:r>
              <a:rPr lang="en-US" altLang="zh-CN" dirty="0" err="1" smtClean="0">
                <a:solidFill>
                  <a:srgbClr val="FFC000"/>
                </a:solidFill>
              </a:rPr>
              <a:t>bm</a:t>
            </a:r>
            <a:r>
              <a:rPr lang="en-US" altLang="zh-CN" dirty="0" smtClean="0"/>
              <a:t> </a:t>
            </a:r>
            <a:r>
              <a:rPr lang="zh-CN" altLang="en-US" dirty="0"/>
              <a:t>为鼠标按钮序数，缺省为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/>
              <a:t>（鼠标左键）；</a:t>
            </a:r>
            <a:r>
              <a:rPr lang="en-US" altLang="zh-CN" dirty="0">
                <a:solidFill>
                  <a:srgbClr val="FFC000"/>
                </a:solidFill>
              </a:rPr>
              <a:t>add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zh-CN" altLang="en-US" dirty="0"/>
              <a:t>，前者表示添加新的束定，后者表示删除已有的束</a:t>
            </a:r>
            <a:r>
              <a:rPr lang="zh-CN" altLang="en-US" dirty="0" smtClean="0"/>
              <a:t>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6658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RawTurtle</a:t>
            </a:r>
            <a:r>
              <a:rPr lang="en-US" altLang="zh-CN" dirty="0" smtClean="0"/>
              <a:t>/Turtle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特殊海龟方法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turtle.begin_poly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：开始记录多边形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turtle.end_poly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：停止记录多边形顶点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turtle.get_poly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：返回最后记录的多边形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turtle.clone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：海龟克隆，位置、头朝向与属性不变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turtle.getturtle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turtle.getpen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：返回海龟对象本身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turtle.getscreen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：返回屏幕对象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turtle.setundobuffer</a:t>
            </a:r>
            <a:r>
              <a:rPr lang="en-US" altLang="zh-CN" dirty="0" smtClean="0">
                <a:solidFill>
                  <a:srgbClr val="FFC000"/>
                </a:solidFill>
              </a:rPr>
              <a:t>(size)</a:t>
            </a:r>
            <a:r>
              <a:rPr lang="zh-CN" altLang="en-US" dirty="0" smtClean="0"/>
              <a:t>：设置或禁止撤销缓冲区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turtle.undobufferentries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：返回撤销缓冲区中的项数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637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TurtleScren</a:t>
            </a:r>
            <a:r>
              <a:rPr lang="en-US" altLang="zh-CN" dirty="0" smtClean="0"/>
              <a:t>/Screen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窗口控制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screen.bgcolor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</a:rPr>
              <a:t>*</a:t>
            </a:r>
            <a:r>
              <a:rPr lang="en-US" altLang="zh-CN" dirty="0" err="1" smtClean="0">
                <a:solidFill>
                  <a:srgbClr val="FFC000"/>
                </a:solidFill>
              </a:rPr>
              <a:t>args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：设置或返回背景色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srgbClr val="FFC000"/>
                </a:solidFill>
              </a:rPr>
              <a:t>args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为颜色字符串或 </a:t>
            </a:r>
            <a:r>
              <a:rPr lang="en-US" altLang="zh-CN" dirty="0" smtClean="0"/>
              <a:t>RGB </a:t>
            </a:r>
            <a:r>
              <a:rPr lang="zh-CN" altLang="en-US" dirty="0" smtClean="0"/>
              <a:t>值，具体格式与海龟颜色设置相同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screen.bgpic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picname</a:t>
            </a:r>
            <a:r>
              <a:rPr lang="en-US" altLang="zh-CN" dirty="0" smtClean="0">
                <a:solidFill>
                  <a:srgbClr val="FFC000"/>
                </a:solidFill>
              </a:rPr>
              <a:t> = None)</a:t>
            </a:r>
            <a:r>
              <a:rPr lang="zh-CN" altLang="en-US" dirty="0" smtClean="0"/>
              <a:t>：设置或返回背景图片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screen</a:t>
            </a:r>
            <a:r>
              <a:rPr lang="en-US" altLang="zh-CN" dirty="0" err="1" smtClean="0">
                <a:solidFill>
                  <a:srgbClr val="FFC000"/>
                </a:solidFill>
              </a:rPr>
              <a:t>.clear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screen</a:t>
            </a:r>
            <a:r>
              <a:rPr lang="en-US" altLang="zh-CN" dirty="0" err="1" smtClean="0">
                <a:solidFill>
                  <a:srgbClr val="FFC000"/>
                </a:solidFill>
              </a:rPr>
              <a:t>.clearscreen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：清除绘制和全部海龟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屏幕返回初始状态：白色背景，无背景图片，无事件束定，海龟轨迹动画开关打开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此方法对应的全局函数为 </a:t>
            </a:r>
            <a:r>
              <a:rPr lang="en-US" altLang="zh-CN" dirty="0" err="1" smtClean="0">
                <a:solidFill>
                  <a:srgbClr val="FFC000"/>
                </a:solidFill>
              </a:rPr>
              <a:t>clearscreen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，全局函数 </a:t>
            </a:r>
            <a:r>
              <a:rPr lang="en-US" altLang="zh-CN" dirty="0" smtClean="0">
                <a:solidFill>
                  <a:srgbClr val="FFC000"/>
                </a:solidFill>
              </a:rPr>
              <a:t>clear() </a:t>
            </a:r>
            <a:r>
              <a:rPr lang="zh-CN" altLang="en-US" dirty="0" smtClean="0"/>
              <a:t>已用于海龟的同名方法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0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TurtleScren</a:t>
            </a:r>
            <a:r>
              <a:rPr lang="en-US" altLang="zh-CN" dirty="0" smtClean="0"/>
              <a:t>/Screen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窗口控制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screen.reset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screen.resetscreen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：全部海龟复位至初始状态</a:t>
            </a:r>
            <a:endParaRPr lang="en-US" altLang="zh-CN" dirty="0" smtClean="0"/>
          </a:p>
          <a:p>
            <a:pPr lvl="2"/>
            <a:r>
              <a:rPr lang="zh-CN" altLang="en-US" dirty="0"/>
              <a:t>此</a:t>
            </a:r>
            <a:r>
              <a:rPr lang="zh-CN" altLang="en-US" dirty="0" smtClean="0"/>
              <a:t>方法对应的</a:t>
            </a:r>
            <a:r>
              <a:rPr lang="zh-CN" altLang="en-US" dirty="0"/>
              <a:t>全局函数为 </a:t>
            </a:r>
            <a:r>
              <a:rPr lang="en-US" altLang="zh-CN" dirty="0" err="1" smtClean="0">
                <a:solidFill>
                  <a:srgbClr val="FFC000"/>
                </a:solidFill>
              </a:rPr>
              <a:t>resetscreen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，全局函数 </a:t>
            </a:r>
            <a:r>
              <a:rPr lang="en-US" altLang="zh-CN" dirty="0" smtClean="0">
                <a:solidFill>
                  <a:srgbClr val="FFC000"/>
                </a:solidFill>
              </a:rPr>
              <a:t>reset() </a:t>
            </a:r>
            <a:r>
              <a:rPr lang="zh-CN" altLang="en-US" dirty="0"/>
              <a:t>已用于海龟的同名方法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screen.screensize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canvwidth</a:t>
            </a:r>
            <a:r>
              <a:rPr lang="en-US" altLang="zh-CN" dirty="0">
                <a:solidFill>
                  <a:srgbClr val="FFC000"/>
                </a:solidFill>
              </a:rPr>
              <a:t> = None, </a:t>
            </a:r>
            <a:r>
              <a:rPr lang="en-US" altLang="zh-CN" dirty="0" err="1">
                <a:solidFill>
                  <a:srgbClr val="FFC000"/>
                </a:solidFill>
              </a:rPr>
              <a:t>canvheight</a:t>
            </a:r>
            <a:r>
              <a:rPr lang="en-US" altLang="zh-CN" dirty="0">
                <a:solidFill>
                  <a:srgbClr val="FFC000"/>
                </a:solidFill>
              </a:rPr>
              <a:t> = None, </a:t>
            </a:r>
            <a:r>
              <a:rPr lang="en-US" altLang="zh-CN" dirty="0" err="1">
                <a:solidFill>
                  <a:srgbClr val="FFC000"/>
                </a:solidFill>
              </a:rPr>
              <a:t>bg</a:t>
            </a:r>
            <a:r>
              <a:rPr lang="en-US" altLang="zh-CN" dirty="0">
                <a:solidFill>
                  <a:srgbClr val="FFC000"/>
                </a:solidFill>
              </a:rPr>
              <a:t> = None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：设置画布的尺寸与背景色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screen.setworldcoordinates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llx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lly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urx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ury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：设置用户自定义坐标系，并在必要时切换至 </a:t>
            </a:r>
            <a:r>
              <a:rPr lang="en-US" altLang="zh-CN" dirty="0" smtClean="0">
                <a:solidFill>
                  <a:srgbClr val="FFC000"/>
                </a:solidFill>
              </a:rPr>
              <a:t>"world"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参数为画布左下角与右上角坐标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979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TurtleScren</a:t>
            </a:r>
            <a:r>
              <a:rPr lang="en-US" altLang="zh-CN" dirty="0" smtClean="0"/>
              <a:t>/Screen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动画控制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screen.delay</a:t>
            </a:r>
            <a:r>
              <a:rPr lang="en-US" altLang="zh-CN" dirty="0" smtClean="0">
                <a:solidFill>
                  <a:srgbClr val="FFC000"/>
                </a:solidFill>
              </a:rPr>
              <a:t>(delay = None)</a:t>
            </a:r>
            <a:r>
              <a:rPr lang="zh-CN" altLang="en-US" dirty="0" smtClean="0"/>
              <a:t>：设置或返回绘制延迟，以毫秒为单位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screen.tracer</a:t>
            </a:r>
            <a:r>
              <a:rPr lang="en-US" altLang="zh-CN" dirty="0" smtClean="0">
                <a:solidFill>
                  <a:srgbClr val="FFC000"/>
                </a:solidFill>
              </a:rPr>
              <a:t>(n = None,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delay= None)</a:t>
            </a:r>
            <a:r>
              <a:rPr lang="zh-CN" altLang="en-US" dirty="0" smtClean="0"/>
              <a:t>：打开或关闭海龟动画开关，设置更新图形的延迟时间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screen.update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：屏幕更新</a:t>
            </a:r>
            <a:endParaRPr lang="en-US" altLang="zh-CN" dirty="0"/>
          </a:p>
          <a:p>
            <a:r>
              <a:rPr lang="zh-CN" altLang="en-US" dirty="0" smtClean="0"/>
              <a:t>屏幕事件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screen.listen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xdummy</a:t>
            </a:r>
            <a:r>
              <a:rPr lang="en-US" altLang="zh-CN" dirty="0" smtClean="0">
                <a:solidFill>
                  <a:srgbClr val="FFC000"/>
                </a:solidFill>
              </a:rPr>
              <a:t> = None, </a:t>
            </a:r>
            <a:r>
              <a:rPr lang="en-US" altLang="zh-CN" dirty="0" err="1" smtClean="0">
                <a:solidFill>
                  <a:srgbClr val="FFC000"/>
                </a:solidFill>
              </a:rPr>
              <a:t>ydummy</a:t>
            </a:r>
            <a:r>
              <a:rPr lang="en-US" altLang="zh-CN" dirty="0" smtClean="0">
                <a:solidFill>
                  <a:srgbClr val="FFC000"/>
                </a:solidFill>
              </a:rPr>
              <a:t> = None)</a:t>
            </a:r>
            <a:r>
              <a:rPr lang="zh-CN" altLang="en-US" dirty="0" smtClean="0"/>
              <a:t>：设置屏幕为输入焦点，以获取键盘事件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686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issubclass</a:t>
            </a:r>
            <a:r>
              <a:rPr lang="en-US" altLang="zh-CN" sz="2400" dirty="0" smtClean="0">
                <a:solidFill>
                  <a:srgbClr val="FFC000"/>
                </a:solidFill>
              </a:rPr>
              <a:t>(class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classinfo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：如果类型 </a:t>
            </a:r>
            <a:r>
              <a:rPr lang="en-US" altLang="zh-CN" sz="2400" dirty="0">
                <a:solidFill>
                  <a:srgbClr val="FFC000"/>
                </a:solidFill>
              </a:rPr>
              <a:t>class</a:t>
            </a:r>
            <a:r>
              <a:rPr lang="en-US" altLang="zh-CN" sz="2400" dirty="0"/>
              <a:t> </a:t>
            </a:r>
            <a:r>
              <a:rPr lang="zh-CN" altLang="en-US" sz="2400" dirty="0"/>
              <a:t>为类型 </a:t>
            </a:r>
            <a:r>
              <a:rPr lang="en-US" altLang="zh-CN" sz="2400" dirty="0" err="1">
                <a:solidFill>
                  <a:srgbClr val="FFC000"/>
                </a:solidFill>
              </a:rPr>
              <a:t>classinfo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的子类，返回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zh-CN" altLang="en-US" sz="2400" dirty="0"/>
              <a:t>，否则返回 </a:t>
            </a:r>
            <a:r>
              <a:rPr lang="en-US" altLang="zh-CN" sz="2400" dirty="0">
                <a:solidFill>
                  <a:srgbClr val="FFC000"/>
                </a:solidFill>
              </a:rPr>
              <a:t>False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>
                <a:solidFill>
                  <a:srgbClr val="FFC000"/>
                </a:solidFill>
              </a:rPr>
              <a:t>ite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r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sentinel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的迭代器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len</a:t>
            </a:r>
            <a:r>
              <a:rPr lang="en-US" altLang="zh-CN" sz="2400" dirty="0" smtClean="0">
                <a:solidFill>
                  <a:srgbClr val="FFC000"/>
                </a:solidFill>
              </a:rPr>
              <a:t>(s)</a:t>
            </a:r>
            <a:r>
              <a:rPr lang="zh-CN" altLang="en-US" sz="2400" dirty="0"/>
              <a:t>：返回 </a:t>
            </a:r>
            <a:r>
              <a:rPr lang="en-US" altLang="zh-CN" sz="2400" dirty="0">
                <a:solidFill>
                  <a:srgbClr val="FFC000"/>
                </a:solidFill>
              </a:rPr>
              <a:t>s</a:t>
            </a:r>
            <a:r>
              <a:rPr lang="en-US" altLang="zh-CN" sz="2400" dirty="0"/>
              <a:t> </a:t>
            </a:r>
            <a:r>
              <a:rPr lang="zh-CN" altLang="en-US" sz="2400" dirty="0"/>
              <a:t>的长度或项数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 list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：构造一个列表对象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locals()</a:t>
            </a:r>
            <a:r>
              <a:rPr lang="zh-CN" altLang="en-US" sz="2400" dirty="0"/>
              <a:t>：更新和返回当前局部符号</a:t>
            </a:r>
            <a:r>
              <a:rPr lang="zh-CN" altLang="en-US" sz="2400" dirty="0" smtClean="0"/>
              <a:t>表字典</a:t>
            </a:r>
            <a:endParaRPr lang="zh-CN" altLang="en-US" sz="2400" dirty="0"/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map(function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err="1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smtClean="0">
                <a:solidFill>
                  <a:srgbClr val="FFC000"/>
                </a:solidFill>
              </a:rPr>
              <a:t>...)</a:t>
            </a:r>
            <a:r>
              <a:rPr lang="zh-CN" altLang="en-US" sz="2400" dirty="0"/>
              <a:t>：返回一个迭代器，将 </a:t>
            </a:r>
            <a:r>
              <a:rPr lang="en-US" altLang="zh-CN" sz="2400" dirty="0">
                <a:solidFill>
                  <a:srgbClr val="FFC000"/>
                </a:solidFill>
              </a:rPr>
              <a:t>function</a:t>
            </a:r>
            <a:r>
              <a:rPr lang="en-US" altLang="zh-CN" sz="2400" dirty="0"/>
              <a:t> </a:t>
            </a:r>
            <a:r>
              <a:rPr lang="zh-CN" altLang="en-US" sz="2400" dirty="0"/>
              <a:t>作用到 </a:t>
            </a:r>
            <a:r>
              <a:rPr lang="en-US" altLang="zh-CN" sz="2400" dirty="0" err="1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的每个对象上</a:t>
            </a:r>
          </a:p>
        </p:txBody>
      </p:sp>
    </p:spTree>
    <p:extLst>
      <p:ext uri="{BB962C8B-B14F-4D97-AF65-F5344CB8AC3E}">
        <p14:creationId xmlns:p14="http://schemas.microsoft.com/office/powerpoint/2010/main" val="190240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TurtleScren</a:t>
            </a:r>
            <a:r>
              <a:rPr lang="en-US" altLang="zh-CN" dirty="0" smtClean="0"/>
              <a:t>/Screen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屏幕事件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screen.onkey</a:t>
            </a:r>
            <a:r>
              <a:rPr lang="en-US" altLang="zh-CN" dirty="0" smtClean="0">
                <a:solidFill>
                  <a:srgbClr val="FFC000"/>
                </a:solidFill>
              </a:rPr>
              <a:t>(fun, key) </a:t>
            </a:r>
            <a:r>
              <a:rPr lang="zh-CN" altLang="en-US" dirty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screen.onkeyrelease</a:t>
            </a:r>
            <a:r>
              <a:rPr lang="en-US" altLang="zh-CN" dirty="0" smtClean="0">
                <a:solidFill>
                  <a:srgbClr val="FFC000"/>
                </a:solidFill>
              </a:rPr>
              <a:t>(fun, key)</a:t>
            </a:r>
            <a:r>
              <a:rPr lang="zh-CN" altLang="en-US" dirty="0" smtClean="0"/>
              <a:t>：束定函数 </a:t>
            </a:r>
            <a:r>
              <a:rPr lang="en-US" altLang="zh-CN" dirty="0" smtClean="0">
                <a:solidFill>
                  <a:srgbClr val="FFC000"/>
                </a:solidFill>
              </a:rPr>
              <a:t>fun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与按键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的键盘释放事件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screen.onkeypress</a:t>
            </a:r>
            <a:r>
              <a:rPr lang="en-US" altLang="zh-CN" dirty="0" smtClean="0">
                <a:solidFill>
                  <a:srgbClr val="FFC000"/>
                </a:solidFill>
              </a:rPr>
              <a:t>(fun, key = None)</a:t>
            </a:r>
            <a:r>
              <a:rPr lang="zh-CN" altLang="en-US" dirty="0" smtClean="0"/>
              <a:t>：指定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时，束定函数 </a:t>
            </a:r>
            <a:r>
              <a:rPr lang="en-US" altLang="zh-CN" dirty="0" smtClean="0">
                <a:solidFill>
                  <a:srgbClr val="FFC000"/>
                </a:solidFill>
              </a:rPr>
              <a:t>fun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与该键的键盘按下事件；否则束定函数 </a:t>
            </a:r>
            <a:r>
              <a:rPr lang="en-US" altLang="zh-CN" dirty="0" smtClean="0">
                <a:solidFill>
                  <a:srgbClr val="FFC000"/>
                </a:solidFill>
              </a:rPr>
              <a:t>fun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与所有按键的键盘按下事件</a:t>
            </a: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screen.ontimer</a:t>
            </a:r>
            <a:r>
              <a:rPr lang="en-US" altLang="zh-CN" dirty="0">
                <a:solidFill>
                  <a:srgbClr val="FFC000"/>
                </a:solidFill>
              </a:rPr>
              <a:t>(fun, t = 0)</a:t>
            </a:r>
            <a:r>
              <a:rPr lang="zh-CN" altLang="en-US" dirty="0"/>
              <a:t>：安装定时器，在 </a:t>
            </a:r>
            <a:r>
              <a:rPr lang="en-US" altLang="zh-CN" dirty="0">
                <a:solidFill>
                  <a:srgbClr val="FFC000"/>
                </a:solidFill>
              </a:rPr>
              <a:t>t</a:t>
            </a:r>
            <a:r>
              <a:rPr lang="zh-CN" altLang="en-US" dirty="0"/>
              <a:t> 毫秒后调用函数 </a:t>
            </a:r>
            <a:r>
              <a:rPr lang="en-US" altLang="zh-CN" dirty="0" smtClean="0">
                <a:solidFill>
                  <a:srgbClr val="FFC000"/>
                </a:solidFill>
              </a:rPr>
              <a:t>fun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14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TurtleScren</a:t>
            </a:r>
            <a:r>
              <a:rPr lang="en-US" altLang="zh-CN" dirty="0" smtClean="0"/>
              <a:t>/Screen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屏幕</a:t>
            </a:r>
            <a:r>
              <a:rPr lang="zh-CN" altLang="en-US" dirty="0" smtClean="0"/>
              <a:t>事件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screen.onclick</a:t>
            </a:r>
            <a:r>
              <a:rPr lang="en-US" altLang="zh-CN" dirty="0">
                <a:solidFill>
                  <a:srgbClr val="FFC000"/>
                </a:solidFill>
              </a:rPr>
              <a:t>(fun, </a:t>
            </a:r>
            <a:r>
              <a:rPr lang="en-US" altLang="zh-CN" dirty="0" err="1">
                <a:solidFill>
                  <a:srgbClr val="FFC000"/>
                </a:solidFill>
              </a:rPr>
              <a:t>btn</a:t>
            </a:r>
            <a:r>
              <a:rPr lang="en-US" altLang="zh-CN" dirty="0">
                <a:solidFill>
                  <a:srgbClr val="FFC000"/>
                </a:solidFill>
              </a:rPr>
              <a:t> = 1, add = None) </a:t>
            </a:r>
            <a:r>
              <a:rPr lang="zh-CN" altLang="en-US" dirty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screen.onscreenclick</a:t>
            </a:r>
            <a:r>
              <a:rPr lang="en-US" altLang="zh-CN" dirty="0">
                <a:solidFill>
                  <a:srgbClr val="FFC000"/>
                </a:solidFill>
              </a:rPr>
              <a:t>(fun, </a:t>
            </a:r>
            <a:r>
              <a:rPr lang="en-US" altLang="zh-CN" dirty="0" err="1">
                <a:solidFill>
                  <a:srgbClr val="FFC000"/>
                </a:solidFill>
              </a:rPr>
              <a:t>btn</a:t>
            </a:r>
            <a:r>
              <a:rPr lang="en-US" altLang="zh-CN" dirty="0">
                <a:solidFill>
                  <a:srgbClr val="FFC000"/>
                </a:solidFill>
              </a:rPr>
              <a:t> = 1, add = None)</a:t>
            </a:r>
            <a:r>
              <a:rPr lang="zh-CN" altLang="en-US" dirty="0"/>
              <a:t>：束定 </a:t>
            </a:r>
            <a:r>
              <a:rPr lang="en-US" altLang="zh-CN" dirty="0">
                <a:solidFill>
                  <a:srgbClr val="FFC000"/>
                </a:solidFill>
              </a:rPr>
              <a:t>fun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与鼠标单击事件</a:t>
            </a:r>
          </a:p>
          <a:p>
            <a:pPr lvl="2"/>
            <a:r>
              <a:rPr lang="en-US" altLang="zh-CN" dirty="0">
                <a:solidFill>
                  <a:srgbClr val="FFC000"/>
                </a:solidFill>
              </a:rPr>
              <a:t>fun</a:t>
            </a:r>
            <a:r>
              <a:rPr lang="en-US" altLang="zh-CN" dirty="0"/>
              <a:t> </a:t>
            </a:r>
            <a:r>
              <a:rPr lang="zh-CN" altLang="en-US" dirty="0"/>
              <a:t>为双参数函数；</a:t>
            </a:r>
            <a:r>
              <a:rPr lang="en-US" altLang="zh-CN" dirty="0" err="1">
                <a:solidFill>
                  <a:srgbClr val="FFC000"/>
                </a:solidFill>
              </a:rPr>
              <a:t>bm</a:t>
            </a:r>
            <a:r>
              <a:rPr lang="en-US" altLang="zh-CN" dirty="0"/>
              <a:t> </a:t>
            </a:r>
            <a:r>
              <a:rPr lang="zh-CN" altLang="en-US" dirty="0"/>
              <a:t>为鼠标按钮序数，缺省为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/>
              <a:t>（鼠标左键）；</a:t>
            </a:r>
            <a:r>
              <a:rPr lang="en-US" altLang="zh-CN" dirty="0">
                <a:solidFill>
                  <a:srgbClr val="FFC000"/>
                </a:solidFill>
              </a:rPr>
              <a:t>add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zh-CN" altLang="en-US" dirty="0"/>
              <a:t>，前者表示添加新的束定，后者表示替换已有的束定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screen.mainloop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screen.done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：启动事件循环</a:t>
            </a:r>
          </a:p>
          <a:p>
            <a:pPr lvl="2"/>
            <a:r>
              <a:rPr lang="zh-CN" altLang="en-US" dirty="0" smtClean="0"/>
              <a:t>必须为海龟图形程序最后一条语句</a:t>
            </a:r>
          </a:p>
          <a:p>
            <a:pPr lvl="2"/>
            <a:r>
              <a:rPr lang="zh-CN" altLang="en-US" dirty="0" smtClean="0"/>
              <a:t>若通过 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n</a:t>
            </a:r>
            <a:r>
              <a:rPr lang="zh-CN" altLang="en-US" dirty="0" smtClean="0"/>
              <a:t> 模式运行脚本，不能使用此命令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4733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TurtleScren</a:t>
            </a:r>
            <a:r>
              <a:rPr lang="en-US" altLang="zh-CN" dirty="0" smtClean="0"/>
              <a:t>/Screen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文本与数字</a:t>
            </a:r>
            <a:r>
              <a:rPr lang="zh-CN" altLang="en-US" dirty="0" smtClean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screen.textinput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title, prompt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：弹出对话框窗口，输入字符串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screen.numinput</a:t>
            </a:r>
            <a:r>
              <a:rPr lang="en-US" altLang="zh-CN" dirty="0" smtClean="0">
                <a:solidFill>
                  <a:srgbClr val="FFC000"/>
                </a:solidFill>
              </a:rPr>
              <a:t>(title, prompt, default = None, </a:t>
            </a:r>
            <a:r>
              <a:rPr lang="en-US" altLang="zh-CN" dirty="0" err="1" smtClean="0">
                <a:solidFill>
                  <a:srgbClr val="FFC000"/>
                </a:solidFill>
              </a:rPr>
              <a:t>minval</a:t>
            </a:r>
            <a:r>
              <a:rPr lang="en-US" altLang="zh-CN" dirty="0" smtClean="0">
                <a:solidFill>
                  <a:srgbClr val="FFC000"/>
                </a:solidFill>
              </a:rPr>
              <a:t> = None, </a:t>
            </a:r>
            <a:r>
              <a:rPr lang="en-US" altLang="zh-CN" dirty="0" err="1" smtClean="0">
                <a:solidFill>
                  <a:srgbClr val="FFC000"/>
                </a:solidFill>
              </a:rPr>
              <a:t>maxval</a:t>
            </a:r>
            <a:r>
              <a:rPr lang="en-US" altLang="zh-CN" dirty="0" smtClean="0">
                <a:solidFill>
                  <a:srgbClr val="FFC000"/>
                </a:solidFill>
              </a:rPr>
              <a:t> = None)</a:t>
            </a:r>
            <a:r>
              <a:rPr lang="zh-CN" altLang="en-US" dirty="0" smtClean="0"/>
              <a:t>：弹出对话框窗口，输入数字</a:t>
            </a:r>
            <a:endParaRPr lang="en-US" altLang="zh-CN" dirty="0"/>
          </a:p>
          <a:p>
            <a:r>
              <a:rPr lang="zh-CN" altLang="en-US" dirty="0" smtClean="0"/>
              <a:t>设置与特殊方法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screen.mode</a:t>
            </a:r>
            <a:r>
              <a:rPr lang="en-US" altLang="zh-CN" dirty="0" smtClean="0">
                <a:solidFill>
                  <a:srgbClr val="FFC000"/>
                </a:solidFill>
              </a:rPr>
              <a:t>(mode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None)</a:t>
            </a:r>
            <a:r>
              <a:rPr lang="zh-CN" altLang="en-US" dirty="0" smtClean="0"/>
              <a:t>：设置海龟模式为 </a:t>
            </a:r>
            <a:r>
              <a:rPr lang="en-US" altLang="zh-CN" dirty="0" smtClean="0">
                <a:solidFill>
                  <a:srgbClr val="FFC000"/>
                </a:solidFill>
              </a:rPr>
              <a:t>"standard"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"logo"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"world"</a:t>
            </a:r>
            <a:r>
              <a:rPr lang="zh-CN" altLang="en-US" dirty="0" smtClean="0"/>
              <a:t>；若未指定，则返回当前模式</a:t>
            </a: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screen.colormode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cmode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= None)</a:t>
            </a:r>
            <a:r>
              <a:rPr lang="zh-CN" altLang="en-US" dirty="0" smtClean="0"/>
              <a:t>：指定当前颜色模式使用实数还是整数，</a:t>
            </a:r>
            <a:r>
              <a:rPr lang="en-US" altLang="zh-CN" dirty="0" err="1" smtClean="0">
                <a:solidFill>
                  <a:srgbClr val="FFC000"/>
                </a:solidFill>
              </a:rPr>
              <a:t>cmode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或者为 </a:t>
            </a:r>
            <a:r>
              <a:rPr lang="en-US" altLang="zh-CN" dirty="0" smtClean="0">
                <a:solidFill>
                  <a:srgbClr val="FFC000"/>
                </a:solidFill>
              </a:rPr>
              <a:t>1.0</a:t>
            </a:r>
            <a:r>
              <a:rPr lang="zh-CN" altLang="en-US" dirty="0" smtClean="0"/>
              <a:t>， 或者为 </a:t>
            </a:r>
            <a:r>
              <a:rPr lang="en-US" altLang="zh-CN" dirty="0" smtClean="0">
                <a:solidFill>
                  <a:srgbClr val="FFC000"/>
                </a:solidFill>
              </a:rPr>
              <a:t>255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83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TurtleScren</a:t>
            </a:r>
            <a:r>
              <a:rPr lang="en-US" altLang="zh-CN" dirty="0" smtClean="0"/>
              <a:t>/Screen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设置与特殊方法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screen.mode</a:t>
            </a:r>
            <a:r>
              <a:rPr lang="en-US" altLang="zh-CN" dirty="0" smtClean="0">
                <a:solidFill>
                  <a:srgbClr val="FFC000"/>
                </a:solidFill>
              </a:rPr>
              <a:t>(mode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None)</a:t>
            </a:r>
            <a:r>
              <a:rPr lang="zh-CN" altLang="en-US" dirty="0" smtClean="0"/>
              <a:t>：设置海龟模式为 </a:t>
            </a:r>
            <a:r>
              <a:rPr lang="en-US" altLang="zh-CN" dirty="0" smtClean="0">
                <a:solidFill>
                  <a:srgbClr val="FFC000"/>
                </a:solidFill>
              </a:rPr>
              <a:t>"standard"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"logo"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"world"</a:t>
            </a:r>
            <a:r>
              <a:rPr lang="zh-CN" altLang="en-US" dirty="0" smtClean="0"/>
              <a:t>；若未指定，则返回当前模式</a:t>
            </a:r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screen.colormode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cmode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= None)</a:t>
            </a:r>
            <a:r>
              <a:rPr lang="zh-CN" altLang="en-US" dirty="0" smtClean="0"/>
              <a:t>：指定当前颜色模式使用实数还是整数，</a:t>
            </a:r>
            <a:r>
              <a:rPr lang="en-US" altLang="zh-CN" dirty="0" err="1" smtClean="0">
                <a:solidFill>
                  <a:srgbClr val="FFC000"/>
                </a:solidFill>
              </a:rPr>
              <a:t>cmode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或者为 </a:t>
            </a:r>
            <a:r>
              <a:rPr lang="en-US" altLang="zh-CN" dirty="0" smtClean="0">
                <a:solidFill>
                  <a:srgbClr val="FFC000"/>
                </a:solidFill>
              </a:rPr>
              <a:t>1.0</a:t>
            </a:r>
            <a:r>
              <a:rPr lang="zh-CN" altLang="en-US" dirty="0" smtClean="0"/>
              <a:t>， 或者为 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en-US" altLang="zh-CN" dirty="0" smtClean="0">
                <a:solidFill>
                  <a:srgbClr val="FFC000"/>
                </a:solidFill>
              </a:rPr>
              <a:t>55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screen.getcanvas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TurtleScreen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的画布对象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screen.getshapes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：返回当前可用的海龟形状名称列表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screen.register_shape</a:t>
            </a:r>
            <a:r>
              <a:rPr lang="en-US" altLang="zh-CN" dirty="0" smtClean="0">
                <a:solidFill>
                  <a:srgbClr val="FFC000"/>
                </a:solidFill>
              </a:rPr>
              <a:t>(name, shape = None) </a:t>
            </a:r>
            <a:r>
              <a:rPr lang="zh-CN" altLang="en-US" dirty="0"/>
              <a:t>与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screen.addshape</a:t>
            </a:r>
            <a:r>
              <a:rPr lang="en-US" altLang="zh-CN" dirty="0" smtClean="0">
                <a:solidFill>
                  <a:srgbClr val="FFC000"/>
                </a:solidFill>
              </a:rPr>
              <a:t>(name, shape = None)</a:t>
            </a:r>
            <a:r>
              <a:rPr lang="zh-CN" altLang="en-US" dirty="0" smtClean="0"/>
              <a:t>：注册新的海龟形状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396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TurtleScren</a:t>
            </a:r>
            <a:r>
              <a:rPr lang="en-US" altLang="zh-CN" dirty="0" smtClean="0"/>
              <a:t>/Screen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设置与特殊方法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screen.turtles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：返回屏幕上的海龟列表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screen.window_height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：返回海龟窗口高度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>
                <a:solidFill>
                  <a:srgbClr val="FFC000"/>
                </a:solidFill>
              </a:rPr>
              <a:t>screen.window_width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：返回海龟窗口宽度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4760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Screen </a:t>
            </a:r>
            <a:r>
              <a:rPr lang="zh-CN" altLang="en-US" dirty="0" smtClean="0"/>
              <a:t>方法与相关函数列表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非继承自 </a:t>
            </a:r>
            <a:r>
              <a:rPr lang="en-US" altLang="zh-CN" dirty="0" err="1" smtClean="0">
                <a:solidFill>
                  <a:srgbClr val="FFC000"/>
                </a:solidFill>
              </a:rPr>
              <a:t>TurtleScreen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screen.bye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：关闭海龟窗口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screen.exitonclick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：束定 </a:t>
            </a:r>
            <a:r>
              <a:rPr lang="en-US" altLang="zh-CN" dirty="0" smtClean="0">
                <a:solidFill>
                  <a:srgbClr val="FFC000"/>
                </a:solidFill>
              </a:rPr>
              <a:t>bye() </a:t>
            </a:r>
            <a:r>
              <a:rPr lang="zh-CN" altLang="en-US" dirty="0" smtClean="0"/>
              <a:t>方法与屏幕的鼠标单击事件</a:t>
            </a:r>
            <a:endParaRPr lang="en-US" altLang="zh-CN" dirty="0"/>
          </a:p>
          <a:p>
            <a:pPr lvl="1"/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screen.setup</a:t>
            </a:r>
            <a:r>
              <a:rPr lang="en-US" altLang="zh-CN" dirty="0" smtClean="0">
                <a:solidFill>
                  <a:srgbClr val="FFC000"/>
                </a:solidFill>
              </a:rPr>
              <a:t>(width = _CFG["width"], height = _CFG["height"], </a:t>
            </a:r>
            <a:r>
              <a:rPr lang="en-US" altLang="zh-CN" dirty="0" err="1" smtClean="0">
                <a:solidFill>
                  <a:srgbClr val="FFC000"/>
                </a:solidFill>
              </a:rPr>
              <a:t>startx</a:t>
            </a:r>
            <a:r>
              <a:rPr lang="en-US" altLang="zh-CN" dirty="0" smtClean="0">
                <a:solidFill>
                  <a:srgbClr val="FFC000"/>
                </a:solidFill>
              </a:rPr>
              <a:t> = _CFG["</a:t>
            </a:r>
            <a:r>
              <a:rPr lang="en-US" altLang="zh-CN" dirty="0" err="1" smtClean="0">
                <a:solidFill>
                  <a:srgbClr val="FFC000"/>
                </a:solidFill>
              </a:rPr>
              <a:t>leftright</a:t>
            </a:r>
            <a:r>
              <a:rPr lang="en-US" altLang="zh-CN" dirty="0" smtClean="0">
                <a:solidFill>
                  <a:srgbClr val="FFC000"/>
                </a:solidFill>
              </a:rPr>
              <a:t>"], </a:t>
            </a:r>
            <a:r>
              <a:rPr lang="en-US" altLang="zh-CN" dirty="0" err="1" smtClean="0">
                <a:solidFill>
                  <a:srgbClr val="FFC000"/>
                </a:solidFill>
              </a:rPr>
              <a:t>starty</a:t>
            </a:r>
            <a:r>
              <a:rPr lang="en-US" altLang="zh-CN" dirty="0" smtClean="0">
                <a:solidFill>
                  <a:srgbClr val="FFC000"/>
                </a:solidFill>
              </a:rPr>
              <a:t> = _CFG["</a:t>
            </a:r>
            <a:r>
              <a:rPr lang="en-US" altLang="zh-CN" dirty="0" err="1" smtClean="0">
                <a:solidFill>
                  <a:srgbClr val="FFC000"/>
                </a:solidFill>
              </a:rPr>
              <a:t>topbotom</a:t>
            </a:r>
            <a:r>
              <a:rPr lang="en-US" altLang="zh-CN" dirty="0" smtClean="0">
                <a:solidFill>
                  <a:srgbClr val="FFC000"/>
                </a:solidFill>
              </a:rPr>
              <a:t>"])</a:t>
            </a:r>
            <a:r>
              <a:rPr lang="zh-CN" altLang="en-US" dirty="0" smtClean="0"/>
              <a:t>：设置屏幕位置，缺省值来自配置字典</a:t>
            </a:r>
            <a:endParaRPr lang="en-US" altLang="zh-CN" dirty="0"/>
          </a:p>
          <a:p>
            <a:pPr lvl="1"/>
            <a:r>
              <a:rPr lang="zh-CN" altLang="en-US" dirty="0" smtClean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screen.title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titlestring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：设置海龟窗口标题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62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35087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习题一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给定自然数 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，编写函数，求</a:t>
            </a:r>
            <a:r>
              <a:rPr lang="zh-CN" altLang="en-US" sz="2000" dirty="0"/>
              <a:t>其各位数字之</a:t>
            </a:r>
            <a:r>
              <a:rPr lang="zh-CN" altLang="en-US" sz="2000" dirty="0" smtClean="0"/>
              <a:t>和，如数 </a:t>
            </a:r>
            <a:r>
              <a:rPr lang="en-US" altLang="zh-CN" sz="2000" dirty="0" smtClean="0"/>
              <a:t>1234 </a:t>
            </a:r>
            <a:r>
              <a:rPr lang="zh-CN" altLang="en-US" sz="2000" dirty="0" smtClean="0"/>
              <a:t>各位</a:t>
            </a:r>
            <a:r>
              <a:rPr lang="zh-CN" altLang="en-US" sz="2000" dirty="0"/>
              <a:t>数字之和为</a:t>
            </a:r>
            <a:r>
              <a:rPr lang="en-US" altLang="zh-CN" sz="2000" dirty="0"/>
              <a:t>10</a:t>
            </a:r>
            <a:r>
              <a:rPr lang="zh-CN" altLang="en-US" sz="2000" dirty="0" smtClean="0"/>
              <a:t>。编写函数，重复上述过程，直至得到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9 </a:t>
            </a:r>
            <a:r>
              <a:rPr lang="zh-CN" altLang="en-US" sz="2000" dirty="0" smtClean="0"/>
              <a:t>之间的某个数。</a:t>
            </a:r>
            <a:endParaRPr lang="en-US" altLang="zh-CN" sz="2000" dirty="0" smtClean="0"/>
          </a:p>
          <a:p>
            <a:r>
              <a:rPr lang="zh-CN" altLang="en-US" sz="2000" dirty="0"/>
              <a:t>习题二　继续上一题。编写函数，检查 </a:t>
            </a:r>
            <a:r>
              <a:rPr lang="en-US" altLang="zh-CN" sz="2000" dirty="0"/>
              <a:t>1</a:t>
            </a:r>
            <a:r>
              <a:rPr lang="zh-CN" altLang="en-US" sz="2000" dirty="0"/>
              <a:t>～</a:t>
            </a:r>
            <a:r>
              <a:rPr lang="en-US" altLang="zh-CN" sz="2000" dirty="0"/>
              <a:t>99999 </a:t>
            </a:r>
            <a:r>
              <a:rPr lang="zh-CN" altLang="en-US" sz="2000" dirty="0"/>
              <a:t>之间所有数，给出最终结果中</a:t>
            </a:r>
            <a:r>
              <a:rPr lang="en-US" altLang="zh-CN" sz="2000" dirty="0"/>
              <a:t>1</a:t>
            </a:r>
            <a:r>
              <a:rPr lang="zh-CN" altLang="en-US" sz="2000" dirty="0"/>
              <a:t>～</a:t>
            </a:r>
            <a:r>
              <a:rPr lang="en-US" altLang="zh-CN" sz="2000" dirty="0"/>
              <a:t>9 </a:t>
            </a:r>
            <a:r>
              <a:rPr lang="zh-CN" altLang="en-US" sz="2000" dirty="0"/>
              <a:t>出现比例。</a:t>
            </a:r>
          </a:p>
          <a:p>
            <a:r>
              <a:rPr lang="zh-CN" altLang="en-US" sz="2000" dirty="0" smtClean="0"/>
              <a:t>习题三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编写</a:t>
            </a:r>
            <a:r>
              <a:rPr lang="zh-CN" altLang="en-US" sz="2000" dirty="0"/>
              <a:t>函数</a:t>
            </a:r>
            <a:r>
              <a:rPr lang="zh-CN" altLang="en-US" sz="2000" dirty="0" smtClean="0"/>
              <a:t>，使用递归方法求 </a:t>
            </a:r>
            <a:r>
              <a:rPr lang="en-US" altLang="zh-CN" sz="2000" dirty="0" smtClean="0"/>
              <a:t>C(n, k)</a:t>
            </a:r>
            <a:r>
              <a:rPr lang="zh-CN" altLang="en-US" sz="2000" dirty="0" smtClean="0"/>
              <a:t> 。</a:t>
            </a:r>
            <a:endParaRPr lang="zh-CN" altLang="en-US" sz="2000" dirty="0"/>
          </a:p>
          <a:p>
            <a:r>
              <a:rPr lang="zh-CN" altLang="en-US" sz="2000" dirty="0" smtClean="0"/>
              <a:t>习题四</a:t>
            </a:r>
            <a:r>
              <a:rPr lang="zh-CN" altLang="en-US" sz="2000" dirty="0"/>
              <a:t>　</a:t>
            </a:r>
            <a:r>
              <a:rPr lang="zh-CN" altLang="en-US" sz="2000" dirty="0" smtClean="0"/>
              <a:t>编写函数，计算圆周率。存在圆心在直角坐标系原点且半径为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的圆及其外切正方形。</a:t>
            </a:r>
            <a:r>
              <a:rPr lang="zh-CN" altLang="en-US" sz="2000" dirty="0"/>
              <a:t>为计算方便</a:t>
            </a:r>
            <a:r>
              <a:rPr lang="zh-CN" altLang="en-US" sz="2000" dirty="0" smtClean="0"/>
              <a:t>，仅考虑位于第一象限的四分之一正方形和四分之一圆。随机生成该四分之一正方形中一系列点，散布于四分之一圆内比例即为圆周率四分之一。散步点越多，结果越精确，耗时也越长。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max(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smtClean="0">
                <a:solidFill>
                  <a:srgbClr val="FFC0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</a:t>
            </a:r>
            <a:r>
              <a:rPr lang="en-US" altLang="zh-CN" sz="2400" dirty="0">
                <a:solidFill>
                  <a:srgbClr val="FFC000"/>
                </a:solidFill>
              </a:rPr>
              <a:t>default, </a:t>
            </a:r>
            <a:r>
              <a:rPr lang="en-US" altLang="zh-CN" sz="2400" dirty="0" smtClean="0">
                <a:solidFill>
                  <a:srgbClr val="FFC000"/>
                </a:solidFill>
              </a:rPr>
              <a:t>key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>
                <a:solidFill>
                  <a:srgbClr val="FFC000"/>
                </a:solidFill>
              </a:rPr>
              <a:t>、</a:t>
            </a:r>
            <a:r>
              <a:rPr lang="en-US" altLang="zh-CN" sz="2400" dirty="0" smtClean="0">
                <a:solidFill>
                  <a:srgbClr val="FFC000"/>
                </a:solidFill>
              </a:rPr>
              <a:t>max(arg1</a:t>
            </a:r>
            <a:r>
              <a:rPr lang="en-US" altLang="zh-CN" sz="2400" dirty="0">
                <a:solidFill>
                  <a:srgbClr val="FFC000"/>
                </a:solidFill>
              </a:rPr>
              <a:t>, arg2, *</a:t>
            </a:r>
            <a:r>
              <a:rPr lang="en-US" altLang="zh-CN" sz="2400" dirty="0" err="1">
                <a:solidFill>
                  <a:srgbClr val="FFC000"/>
                </a:solidFill>
              </a:rPr>
              <a:t>args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smtClean="0">
                <a:solidFill>
                  <a:srgbClr val="FFC0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key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：返回数据集中元素的最大者</a:t>
            </a:r>
          </a:p>
          <a:p>
            <a:pPr lvl="1"/>
            <a:r>
              <a:rPr lang="zh-CN" altLang="en-US" sz="2000" dirty="0"/>
              <a:t>此为细化版本</a:t>
            </a:r>
          </a:p>
          <a:p>
            <a:pPr lvl="1"/>
            <a:r>
              <a:rPr lang="zh-CN" altLang="en-US" sz="2000" dirty="0"/>
              <a:t>若传递单一位置参数，则必须为可迭代对象 </a:t>
            </a:r>
            <a:r>
              <a:rPr lang="en-US" altLang="zh-CN" sz="2000" dirty="0" err="1">
                <a:solidFill>
                  <a:srgbClr val="FFC000"/>
                </a:solidFill>
              </a:rPr>
              <a:t>iterable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lvl="1"/>
            <a:r>
              <a:rPr lang="zh-CN" altLang="en-US" sz="2000" dirty="0"/>
              <a:t>若传递两个以上位置参数，</a:t>
            </a:r>
            <a:r>
              <a:rPr lang="zh-CN" altLang="en-US" sz="2000" dirty="0" smtClean="0"/>
              <a:t>则须</a:t>
            </a:r>
            <a:r>
              <a:rPr lang="zh-CN" altLang="en-US" sz="2000" dirty="0"/>
              <a:t>为待比较元素 </a:t>
            </a:r>
            <a:r>
              <a:rPr lang="en-US" altLang="zh-CN" sz="2000" dirty="0">
                <a:solidFill>
                  <a:srgbClr val="FFC000"/>
                </a:solidFill>
              </a:rPr>
              <a:t>arg1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FFC000"/>
                </a:solidFill>
              </a:rPr>
              <a:t>arg2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FFC000"/>
                </a:solidFill>
              </a:rPr>
              <a:t>arg3</a:t>
            </a:r>
            <a:r>
              <a:rPr lang="zh-CN" altLang="en-US" sz="2000" dirty="0"/>
              <a:t>、</a:t>
            </a:r>
            <a:r>
              <a:rPr lang="en-US" altLang="zh-CN" sz="2000" dirty="0"/>
              <a:t>……</a:t>
            </a:r>
            <a:r>
              <a:rPr lang="zh-CN" altLang="en-US" sz="2000" dirty="0"/>
              <a:t>，第三个及以后元素以可变参数形式传递给 </a:t>
            </a:r>
            <a:r>
              <a:rPr lang="en-US" altLang="zh-CN" sz="2000" dirty="0" err="1">
                <a:solidFill>
                  <a:srgbClr val="FFC000"/>
                </a:solidFill>
              </a:rPr>
              <a:t>args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lvl="1"/>
            <a:r>
              <a:rPr lang="zh-CN" altLang="en-US" sz="2000" dirty="0"/>
              <a:t>两个可选关键字参数：</a:t>
            </a:r>
            <a:r>
              <a:rPr lang="en-US" altLang="zh-CN" sz="2000" dirty="0">
                <a:solidFill>
                  <a:srgbClr val="FFC000"/>
                </a:solidFill>
              </a:rPr>
              <a:t>key</a:t>
            </a:r>
            <a:r>
              <a:rPr lang="en-US" altLang="zh-CN" sz="2000" dirty="0"/>
              <a:t> </a:t>
            </a:r>
            <a:r>
              <a:rPr lang="zh-CN" altLang="en-US" sz="2000" dirty="0"/>
              <a:t>用于设置排序函数，</a:t>
            </a:r>
            <a:r>
              <a:rPr lang="en-US" altLang="zh-CN" sz="2000" dirty="0">
                <a:solidFill>
                  <a:srgbClr val="FFC000"/>
                </a:solidFill>
              </a:rPr>
              <a:t>default</a:t>
            </a:r>
            <a:r>
              <a:rPr lang="en-US" altLang="zh-CN" sz="2000" dirty="0"/>
              <a:t> </a:t>
            </a:r>
            <a:r>
              <a:rPr lang="zh-CN" altLang="en-US" sz="2000" dirty="0"/>
              <a:t>用于在可迭代对象为空时返回一个缺省值，而不是触发 </a:t>
            </a:r>
            <a:r>
              <a:rPr lang="en-US" altLang="zh-CN" sz="2000" dirty="0" err="1">
                <a:solidFill>
                  <a:srgbClr val="FFC000"/>
                </a:solidFill>
              </a:rPr>
              <a:t>ValueError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r>
              <a:rPr lang="zh-CN" altLang="en-US" sz="2000" dirty="0"/>
              <a:t>异常</a:t>
            </a:r>
          </a:p>
          <a:p>
            <a:pPr lvl="1"/>
            <a:r>
              <a:rPr lang="zh-CN" altLang="en-US" sz="2000" dirty="0"/>
              <a:t>若有多个最大值，函数返回处理过的第一个</a:t>
            </a:r>
            <a:r>
              <a:rPr lang="zh-CN" altLang="en-US" sz="2000" dirty="0" smtClean="0"/>
              <a:t>元素</a:t>
            </a:r>
            <a:endParaRPr lang="en-US" altLang="zh-CN" sz="2000" dirty="0" smtClean="0"/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memoryview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obj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：返回给定对象的内存视图</a:t>
            </a:r>
            <a:r>
              <a:rPr lang="zh-CN" altLang="en-US" sz="2400" dirty="0" smtClean="0"/>
              <a:t>对象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8696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min(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smtClean="0">
                <a:solidFill>
                  <a:srgbClr val="FFC0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</a:t>
            </a:r>
            <a:r>
              <a:rPr lang="en-US" altLang="zh-CN" sz="2400" dirty="0">
                <a:solidFill>
                  <a:srgbClr val="FFC000"/>
                </a:solidFill>
              </a:rPr>
              <a:t>default, </a:t>
            </a:r>
            <a:r>
              <a:rPr lang="en-US" altLang="zh-CN" sz="2400" dirty="0" smtClean="0">
                <a:solidFill>
                  <a:srgbClr val="FFC000"/>
                </a:solidFill>
              </a:rPr>
              <a:t>key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 smtClean="0">
                <a:solidFill>
                  <a:srgbClr val="FFC000"/>
                </a:solidFill>
              </a:rPr>
              <a:t>、</a:t>
            </a:r>
            <a:r>
              <a:rPr lang="en-US" altLang="zh-CN" sz="2400" dirty="0" smtClean="0">
                <a:solidFill>
                  <a:srgbClr val="FFC000"/>
                </a:solidFill>
              </a:rPr>
              <a:t>min(arg1</a:t>
            </a:r>
            <a:r>
              <a:rPr lang="en-US" altLang="zh-CN" sz="2400" dirty="0">
                <a:solidFill>
                  <a:srgbClr val="FFC000"/>
                </a:solidFill>
              </a:rPr>
              <a:t>, arg2, *</a:t>
            </a:r>
            <a:r>
              <a:rPr lang="en-US" altLang="zh-CN" sz="2400" dirty="0" err="1">
                <a:solidFill>
                  <a:srgbClr val="FFC000"/>
                </a:solidFill>
              </a:rPr>
              <a:t>args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smtClean="0">
                <a:solidFill>
                  <a:srgbClr val="FFC000"/>
                </a:solidFill>
              </a:rPr>
              <a:t>*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key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返回数据集中元素的最小者</a:t>
            </a:r>
          </a:p>
          <a:p>
            <a:pPr lvl="1"/>
            <a:r>
              <a:rPr lang="zh-CN" altLang="en-US" sz="2000" dirty="0"/>
              <a:t>此为细化版本</a:t>
            </a:r>
          </a:p>
          <a:p>
            <a:pPr lvl="1"/>
            <a:r>
              <a:rPr lang="zh-CN" altLang="en-US" sz="2000" dirty="0"/>
              <a:t>参数的具体含义与 </a:t>
            </a:r>
            <a:r>
              <a:rPr lang="en-US" altLang="zh-CN" sz="2000" dirty="0"/>
              <a:t>max() </a:t>
            </a:r>
            <a:r>
              <a:rPr lang="zh-CN" altLang="en-US" sz="2000" dirty="0"/>
              <a:t>相同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next(iterator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default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：获取迭代器 </a:t>
            </a:r>
            <a:r>
              <a:rPr lang="en-US" altLang="zh-CN" sz="2400" dirty="0">
                <a:solidFill>
                  <a:srgbClr val="FFC000"/>
                </a:solidFill>
              </a:rPr>
              <a:t>iterator</a:t>
            </a:r>
            <a:r>
              <a:rPr lang="en-US" altLang="zh-CN" sz="2400" dirty="0"/>
              <a:t> </a:t>
            </a:r>
            <a:r>
              <a:rPr lang="zh-CN" altLang="en-US" sz="2400" dirty="0"/>
              <a:t>的下一个元素；若提供 </a:t>
            </a:r>
            <a:r>
              <a:rPr lang="en-US" altLang="zh-CN" sz="2400" dirty="0">
                <a:solidFill>
                  <a:srgbClr val="FFC000"/>
                </a:solidFill>
              </a:rPr>
              <a:t>default</a:t>
            </a:r>
            <a:r>
              <a:rPr lang="en-US" altLang="zh-CN" sz="2400" dirty="0"/>
              <a:t> </a:t>
            </a:r>
            <a:r>
              <a:rPr lang="zh-CN" altLang="en-US" sz="2400" dirty="0"/>
              <a:t>参数，则在迭代器结束时返回该值，而不是触发 </a:t>
            </a:r>
            <a:r>
              <a:rPr lang="en-US" altLang="zh-CN" sz="2400" dirty="0" err="1">
                <a:solidFill>
                  <a:srgbClr val="FFC000"/>
                </a:solidFill>
              </a:rPr>
              <a:t>StopIteration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 smtClean="0"/>
              <a:t>异常</a:t>
            </a:r>
            <a:endParaRPr lang="en-US" altLang="zh-CN" sz="2400" dirty="0" smtClean="0"/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object()</a:t>
            </a:r>
            <a:r>
              <a:rPr lang="zh-CN" altLang="en-US" sz="2400" dirty="0"/>
              <a:t>：返回一个新的无特征对象；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类为 </a:t>
            </a:r>
            <a:r>
              <a:rPr lang="en-US" altLang="zh-CN" sz="2400" dirty="0"/>
              <a:t>Python </a:t>
            </a:r>
            <a:r>
              <a:rPr lang="zh-CN" altLang="en-US" sz="2400" dirty="0"/>
              <a:t>全部类的基</a:t>
            </a:r>
            <a:r>
              <a:rPr lang="zh-CN" altLang="en-US" sz="2400" dirty="0" smtClean="0"/>
              <a:t>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5277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章　函数与模块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</a:t>
            </a:r>
            <a:r>
              <a:rPr lang="en-US" altLang="zh-CN" sz="2400" dirty="0" smtClean="0">
                <a:solidFill>
                  <a:srgbClr val="FFC000"/>
                </a:solidFill>
              </a:rPr>
              <a:t>open(file</a:t>
            </a:r>
            <a:r>
              <a:rPr lang="en-US" altLang="zh-CN" sz="2400" dirty="0">
                <a:solidFill>
                  <a:srgbClr val="FFC000"/>
                </a:solidFill>
              </a:rPr>
              <a:t>, mode = </a:t>
            </a:r>
            <a:r>
              <a:rPr lang="en-US" altLang="zh-CN" sz="2400" dirty="0" smtClean="0">
                <a:solidFill>
                  <a:srgbClr val="FFC000"/>
                </a:solidFill>
              </a:rPr>
              <a:t>"r", </a:t>
            </a:r>
            <a:r>
              <a:rPr lang="en-US" altLang="zh-CN" sz="2400" dirty="0">
                <a:solidFill>
                  <a:srgbClr val="FFC000"/>
                </a:solidFill>
              </a:rPr>
              <a:t>buffering = -1, encoding =  None, errors = None, newline = None, </a:t>
            </a:r>
            <a:r>
              <a:rPr lang="en-US" altLang="zh-CN" sz="2400" dirty="0" err="1">
                <a:solidFill>
                  <a:srgbClr val="FFC000"/>
                </a:solidFill>
              </a:rPr>
              <a:t>closefd</a:t>
            </a:r>
            <a:r>
              <a:rPr lang="en-US" altLang="zh-CN" sz="2400" dirty="0">
                <a:solidFill>
                  <a:srgbClr val="FFC000"/>
                </a:solidFill>
              </a:rPr>
              <a:t> = True, opener = </a:t>
            </a:r>
            <a:r>
              <a:rPr lang="en-US" altLang="zh-CN" sz="2400" dirty="0" smtClean="0">
                <a:solidFill>
                  <a:srgbClr val="FFC000"/>
                </a:solidFill>
              </a:rPr>
              <a:t>None)</a:t>
            </a:r>
            <a:r>
              <a:rPr lang="zh-CN" altLang="en-US" sz="2400" dirty="0"/>
              <a:t>：打开一个文件，返回一个文件对象；</a:t>
            </a:r>
            <a:r>
              <a:rPr lang="en-US" altLang="zh-CN" sz="2400" dirty="0">
                <a:solidFill>
                  <a:srgbClr val="FFC000"/>
                </a:solidFill>
              </a:rPr>
              <a:t>file</a:t>
            </a:r>
            <a:r>
              <a:rPr lang="en-US" altLang="zh-CN" sz="2400" dirty="0"/>
              <a:t> </a:t>
            </a:r>
            <a:r>
              <a:rPr lang="zh-CN" altLang="en-US" sz="2400" dirty="0"/>
              <a:t>为可包括文件路径的文件名，</a:t>
            </a:r>
            <a:r>
              <a:rPr lang="en-US" altLang="zh-CN" sz="2400" dirty="0">
                <a:solidFill>
                  <a:srgbClr val="FFC000"/>
                </a:solidFill>
              </a:rPr>
              <a:t>mode</a:t>
            </a:r>
            <a:r>
              <a:rPr lang="en-US" altLang="zh-CN" sz="2400" dirty="0"/>
              <a:t> </a:t>
            </a:r>
            <a:r>
              <a:rPr lang="zh-CN" altLang="en-US" sz="2400" dirty="0"/>
              <a:t>为打开模式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ord</a:t>
            </a:r>
            <a:r>
              <a:rPr lang="en-US" altLang="zh-CN" sz="2400" dirty="0" smtClean="0">
                <a:solidFill>
                  <a:srgbClr val="FFC000"/>
                </a:solidFill>
              </a:rPr>
              <a:t>(c)</a:t>
            </a:r>
            <a:r>
              <a:rPr lang="zh-CN" altLang="en-US" sz="2400" dirty="0" smtClean="0"/>
              <a:t>：返回</a:t>
            </a:r>
            <a:r>
              <a:rPr lang="zh-CN" altLang="en-US" sz="2400" dirty="0"/>
              <a:t>字符 </a:t>
            </a:r>
            <a:r>
              <a:rPr lang="en-US" altLang="zh-CN" sz="2400" dirty="0">
                <a:solidFill>
                  <a:srgbClr val="FFC000"/>
                </a:solidFill>
              </a:rPr>
              <a:t>c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/>
              <a:t>Unicode </a:t>
            </a:r>
            <a:r>
              <a:rPr lang="zh-CN" altLang="en-US" sz="2400" dirty="0" smtClean="0"/>
              <a:t>编码；</a:t>
            </a:r>
            <a:r>
              <a:rPr lang="zh-CN" altLang="en-US" sz="2400" dirty="0"/>
              <a:t>函数 </a:t>
            </a:r>
            <a:r>
              <a:rPr lang="en-US" altLang="zh-CN" sz="2400" dirty="0" err="1">
                <a:solidFill>
                  <a:srgbClr val="FFC000"/>
                </a:solidFill>
              </a:rPr>
              <a:t>chr</a:t>
            </a:r>
            <a:r>
              <a:rPr lang="en-US" altLang="zh-CN" sz="2400" dirty="0">
                <a:solidFill>
                  <a:srgbClr val="FFC000"/>
                </a:solidFill>
              </a:rPr>
              <a:t>() 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逆运算</a:t>
            </a:r>
            <a:endParaRPr lang="en-US" altLang="zh-CN" sz="2400" dirty="0" smtClean="0"/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</a:t>
            </a:r>
            <a:r>
              <a:rPr lang="en-US" altLang="zh-CN" sz="2400" dirty="0" smtClean="0">
                <a:solidFill>
                  <a:srgbClr val="FFC000"/>
                </a:solidFill>
              </a:rPr>
              <a:t>property(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fget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= None, </a:t>
            </a:r>
            <a:r>
              <a:rPr lang="en-US" altLang="zh-CN" sz="2400" dirty="0" err="1">
                <a:solidFill>
                  <a:srgbClr val="FFC000"/>
                </a:solidFill>
              </a:rPr>
              <a:t>fset</a:t>
            </a:r>
            <a:r>
              <a:rPr lang="en-US" altLang="zh-CN" sz="2400" dirty="0">
                <a:solidFill>
                  <a:srgbClr val="FFC000"/>
                </a:solidFill>
              </a:rPr>
              <a:t> = None, </a:t>
            </a:r>
            <a:r>
              <a:rPr lang="en-US" altLang="zh-CN" sz="2400" dirty="0" err="1">
                <a:solidFill>
                  <a:srgbClr val="FFC000"/>
                </a:solidFill>
              </a:rPr>
              <a:t>fdel</a:t>
            </a:r>
            <a:r>
              <a:rPr lang="en-US" altLang="zh-CN" sz="2400" dirty="0">
                <a:solidFill>
                  <a:srgbClr val="FFC000"/>
                </a:solidFill>
              </a:rPr>
              <a:t> =  None, doc = </a:t>
            </a:r>
            <a:r>
              <a:rPr lang="en-US" altLang="zh-CN" sz="2400" dirty="0" smtClean="0">
                <a:solidFill>
                  <a:srgbClr val="FFC000"/>
                </a:solidFill>
              </a:rPr>
              <a:t>None)</a:t>
            </a:r>
            <a:r>
              <a:rPr lang="zh-CN" altLang="en-US" sz="2400" dirty="0"/>
              <a:t>：返回一个 </a:t>
            </a:r>
            <a:r>
              <a:rPr lang="en-US" altLang="zh-CN" sz="2400" dirty="0">
                <a:solidFill>
                  <a:srgbClr val="FFC000"/>
                </a:solidFill>
              </a:rPr>
              <a:t>property</a:t>
            </a:r>
            <a:r>
              <a:rPr lang="en-US" altLang="zh-CN" sz="2400" dirty="0"/>
              <a:t> </a:t>
            </a:r>
            <a:r>
              <a:rPr lang="zh-CN" altLang="en-US" sz="2400" dirty="0"/>
              <a:t>属性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repr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(object)</a:t>
            </a:r>
            <a:r>
              <a:rPr lang="zh-CN" altLang="en-US" sz="2400" dirty="0"/>
              <a:t>：返回对象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的可打印</a:t>
            </a:r>
            <a:r>
              <a:rPr lang="zh-CN" altLang="en-US" sz="2400" dirty="0"/>
              <a:t>字符串表示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reversed(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seq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：返回一个逆向迭代</a:t>
            </a:r>
            <a:r>
              <a:rPr lang="zh-CN" altLang="en-US" sz="2400" dirty="0" smtClean="0"/>
              <a:t>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6439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 set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：构造一个集合对象，其元素可以从 </a:t>
            </a:r>
            <a:r>
              <a:rPr lang="en-US" altLang="zh-CN" sz="2400" dirty="0" err="1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中选择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setattr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</a:t>
            </a:r>
            <a:r>
              <a:rPr lang="en-US" altLang="zh-CN" sz="2400" dirty="0">
                <a:solidFill>
                  <a:srgbClr val="FFC000"/>
                </a:solidFill>
              </a:rPr>
              <a:t>, name, </a:t>
            </a:r>
            <a:r>
              <a:rPr lang="en-US" altLang="zh-CN" sz="2400" dirty="0" smtClean="0">
                <a:solidFill>
                  <a:srgbClr val="FFC000"/>
                </a:solidFill>
              </a:rPr>
              <a:t>value)</a:t>
            </a:r>
            <a:r>
              <a:rPr lang="zh-CN" altLang="en-US" sz="2400" dirty="0"/>
              <a:t>：将对象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>
                <a:solidFill>
                  <a:srgbClr val="FFC000"/>
                </a:solidFill>
              </a:rPr>
              <a:t>name</a:t>
            </a:r>
            <a:r>
              <a:rPr lang="en-US" altLang="zh-CN" sz="2400" dirty="0"/>
              <a:t> </a:t>
            </a:r>
            <a:r>
              <a:rPr lang="zh-CN" altLang="en-US" sz="2400" dirty="0"/>
              <a:t>属性设置为 </a:t>
            </a:r>
            <a:r>
              <a:rPr lang="en-US" altLang="zh-CN" sz="2400" dirty="0">
                <a:solidFill>
                  <a:srgbClr val="FFC000"/>
                </a:solidFill>
              </a:rPr>
              <a:t>value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</a:t>
            </a:r>
            <a:r>
              <a:rPr lang="en-US" altLang="zh-CN" sz="2400" dirty="0" smtClean="0">
                <a:solidFill>
                  <a:srgbClr val="FFC000"/>
                </a:solidFill>
              </a:rPr>
              <a:t>slice(stop)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C000"/>
                </a:solidFill>
              </a:rPr>
              <a:t>class </a:t>
            </a:r>
            <a:r>
              <a:rPr lang="en-US" altLang="zh-CN" sz="2400" dirty="0" smtClean="0">
                <a:solidFill>
                  <a:srgbClr val="FFC000"/>
                </a:solidFill>
              </a:rPr>
              <a:t>slice(start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smtClean="0">
                <a:solidFill>
                  <a:srgbClr val="FFC000"/>
                </a:solidFill>
              </a:rPr>
              <a:t>stop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step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：返回集合的部分</a:t>
            </a:r>
            <a:r>
              <a:rPr lang="zh-CN" altLang="en-US" sz="2400" dirty="0" smtClean="0"/>
              <a:t>元素切片对象</a:t>
            </a:r>
            <a:endParaRPr lang="zh-CN" altLang="en-US" sz="2400" dirty="0"/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sorted(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key</a:t>
            </a:r>
            <a:r>
              <a:rPr lang="en-US" altLang="zh-CN" sz="2400" dirty="0" smtClean="0">
                <a:solidFill>
                  <a:srgbClr val="FFFF00"/>
                </a:solidFill>
              </a:rPr>
              <a:t>][</a:t>
            </a:r>
            <a:r>
              <a:rPr lang="en-US" altLang="zh-CN" sz="2400" dirty="0" smtClean="0">
                <a:solidFill>
                  <a:srgbClr val="FFC000"/>
                </a:solidFill>
              </a:rPr>
              <a:t>, reverse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：排序 </a:t>
            </a:r>
            <a:r>
              <a:rPr lang="en-US" altLang="zh-CN" sz="2400" dirty="0" err="1">
                <a:solidFill>
                  <a:srgbClr val="FFC000"/>
                </a:solidFill>
              </a:rPr>
              <a:t>iterable</a:t>
            </a:r>
            <a:r>
              <a:rPr lang="zh-CN" altLang="en-US" sz="2400" dirty="0"/>
              <a:t>，默认为升序，</a:t>
            </a:r>
            <a:r>
              <a:rPr lang="en-US" altLang="zh-CN" sz="2400" dirty="0">
                <a:solidFill>
                  <a:srgbClr val="FFC000"/>
                </a:solidFill>
              </a:rPr>
              <a:t>reverse</a:t>
            </a:r>
            <a:r>
              <a:rPr lang="en-US" altLang="zh-CN" sz="2400" dirty="0"/>
              <a:t> </a:t>
            </a:r>
            <a:r>
              <a:rPr lang="zh-CN" altLang="en-US" sz="2400" dirty="0"/>
              <a:t>设置为 </a:t>
            </a:r>
            <a:r>
              <a:rPr lang="en-US" altLang="zh-CN" sz="2400" dirty="0">
                <a:solidFill>
                  <a:srgbClr val="FFC000"/>
                </a:solidFill>
              </a:rPr>
              <a:t>True</a:t>
            </a:r>
            <a:r>
              <a:rPr lang="en-US" altLang="zh-CN" sz="2400" dirty="0"/>
              <a:t> </a:t>
            </a:r>
            <a:r>
              <a:rPr lang="zh-CN" altLang="en-US" sz="2400" dirty="0"/>
              <a:t>时降序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staticmethod</a:t>
            </a:r>
            <a:r>
              <a:rPr lang="en-US" altLang="zh-CN" sz="2400" dirty="0" smtClean="0">
                <a:solidFill>
                  <a:srgbClr val="FFC000"/>
                </a:solidFill>
              </a:rPr>
              <a:t>(function)</a:t>
            </a:r>
            <a:r>
              <a:rPr lang="zh-CN" altLang="en-US" sz="2400" dirty="0"/>
              <a:t>：返回 </a:t>
            </a:r>
            <a:r>
              <a:rPr lang="en-US" altLang="zh-CN" sz="2400" dirty="0">
                <a:solidFill>
                  <a:srgbClr val="FFC000"/>
                </a:solidFill>
              </a:rPr>
              <a:t>function</a:t>
            </a:r>
            <a:r>
              <a:rPr lang="en-US" altLang="zh-CN" sz="2400" dirty="0"/>
              <a:t> </a:t>
            </a:r>
            <a:r>
              <a:rPr lang="zh-CN" altLang="en-US" sz="2400" dirty="0"/>
              <a:t>的类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2232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str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 </a:t>
            </a:r>
            <a:r>
              <a:rPr lang="en-US" altLang="zh-CN" sz="2400" dirty="0">
                <a:solidFill>
                  <a:srgbClr val="FFC000"/>
                </a:solidFill>
              </a:rPr>
              <a:t>= </a:t>
            </a:r>
            <a:r>
              <a:rPr lang="en-US" altLang="zh-CN" sz="2400" dirty="0" smtClean="0">
                <a:solidFill>
                  <a:srgbClr val="FFC000"/>
                </a:solidFill>
              </a:rPr>
              <a:t>"") 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C000"/>
                </a:solidFill>
              </a:rPr>
              <a:t>class 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str</a:t>
            </a:r>
            <a:r>
              <a:rPr lang="en-US" altLang="zh-CN" sz="2400" dirty="0" smtClean="0">
                <a:solidFill>
                  <a:srgbClr val="FFC000"/>
                </a:solidFill>
              </a:rPr>
              <a:t>(object </a:t>
            </a:r>
            <a:r>
              <a:rPr lang="en-US" altLang="zh-CN" sz="2400" dirty="0">
                <a:solidFill>
                  <a:srgbClr val="FFC000"/>
                </a:solidFill>
              </a:rPr>
              <a:t>= b"", encoding = "utf-8", errors =  "strict</a:t>
            </a:r>
            <a:r>
              <a:rPr lang="en-US" altLang="zh-CN" sz="2400" dirty="0" smtClean="0">
                <a:solidFill>
                  <a:srgbClr val="FFC000"/>
                </a:solidFill>
              </a:rPr>
              <a:t>")</a:t>
            </a:r>
            <a:r>
              <a:rPr lang="zh-CN" altLang="en-US" sz="2400" dirty="0"/>
              <a:t>：返回对象的字符串版本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 smtClean="0">
                <a:solidFill>
                  <a:srgbClr val="FFC000"/>
                </a:solidFill>
              </a:rPr>
              <a:t>sum(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start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：累加可迭代对象 </a:t>
            </a:r>
            <a:r>
              <a:rPr lang="en-US" altLang="zh-CN" sz="2400" dirty="0" err="1">
                <a:solidFill>
                  <a:srgbClr val="FFC000"/>
                </a:solidFill>
              </a:rPr>
              <a:t>iterable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zh-CN" altLang="en-US" sz="2400" dirty="0"/>
              <a:t>的全部元素与 </a:t>
            </a:r>
            <a:r>
              <a:rPr lang="en-US" altLang="zh-CN" sz="2400" dirty="0">
                <a:solidFill>
                  <a:srgbClr val="FFC000"/>
                </a:solidFill>
              </a:rPr>
              <a:t>start</a:t>
            </a:r>
            <a:r>
              <a:rPr lang="zh-CN" altLang="en-US" sz="2400" dirty="0"/>
              <a:t>，后者缺省值为 </a:t>
            </a:r>
            <a:r>
              <a:rPr lang="en-US" altLang="zh-CN" sz="2400" dirty="0">
                <a:solidFill>
                  <a:srgbClr val="FFC000"/>
                </a:solidFill>
              </a:rPr>
              <a:t>0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super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type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, object-or-type</a:t>
            </a:r>
            <a:r>
              <a:rPr lang="en-US" altLang="zh-CN" sz="2400" dirty="0" smtClean="0">
                <a:solidFill>
                  <a:srgbClr val="FFFF00"/>
                </a:solidFill>
              </a:rPr>
              <a:t>]]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：返回代理对象，用于超类调用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tuple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：构造一个元组；</a:t>
            </a:r>
            <a:r>
              <a:rPr lang="en-US" altLang="zh-CN" sz="2400" dirty="0">
                <a:solidFill>
                  <a:srgbClr val="FFC000"/>
                </a:solidFill>
              </a:rPr>
              <a:t>tuple</a:t>
            </a:r>
            <a:r>
              <a:rPr lang="en-US" altLang="zh-CN" sz="2400" dirty="0"/>
              <a:t> </a:t>
            </a:r>
            <a:r>
              <a:rPr lang="zh-CN" altLang="en-US" sz="2400" dirty="0"/>
              <a:t>本质上是一种元素内容不变的序列类型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class </a:t>
            </a:r>
            <a:r>
              <a:rPr lang="en-US" altLang="zh-CN" sz="2400" dirty="0" smtClean="0">
                <a:solidFill>
                  <a:srgbClr val="FFC000"/>
                </a:solidFill>
              </a:rPr>
              <a:t>type(object)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C000"/>
                </a:solidFill>
              </a:rPr>
              <a:t>class </a:t>
            </a:r>
            <a:r>
              <a:rPr lang="en-US" altLang="zh-CN" sz="2400" dirty="0" smtClean="0">
                <a:solidFill>
                  <a:srgbClr val="FFC000"/>
                </a:solidFill>
              </a:rPr>
              <a:t>type(name</a:t>
            </a:r>
            <a:r>
              <a:rPr lang="en-US" altLang="zh-CN" sz="2400" dirty="0">
                <a:solidFill>
                  <a:srgbClr val="FFC000"/>
                </a:solidFill>
              </a:rPr>
              <a:t>, bases,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dict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：返回对象 </a:t>
            </a:r>
            <a:r>
              <a:rPr lang="en-US" altLang="zh-CN" sz="2400" dirty="0">
                <a:solidFill>
                  <a:srgbClr val="FFC000"/>
                </a:solidFill>
              </a:rPr>
              <a:t>object</a:t>
            </a:r>
            <a:r>
              <a:rPr lang="en-US" altLang="zh-CN" sz="2400" dirty="0"/>
              <a:t> </a:t>
            </a:r>
            <a:r>
              <a:rPr lang="zh-CN" altLang="en-US" sz="2400" dirty="0"/>
              <a:t>的类型对象或构造一个新类型</a:t>
            </a:r>
            <a:r>
              <a:rPr lang="zh-CN" altLang="en-US" sz="2400" dirty="0" smtClean="0"/>
              <a:t>对象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7873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3.1.3</a:t>
            </a:r>
            <a:r>
              <a:rPr lang="zh-CN" altLang="en-US" dirty="0"/>
              <a:t>　内置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函数 </a:t>
            </a:r>
            <a:r>
              <a:rPr lang="en-US" altLang="zh-CN" sz="2400" dirty="0" err="1">
                <a:solidFill>
                  <a:srgbClr val="FFC000"/>
                </a:solidFill>
              </a:rPr>
              <a:t>vars</a:t>
            </a:r>
            <a:r>
              <a:rPr lang="en-US" altLang="zh-CN" sz="2400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>
                <a:solidFill>
                  <a:srgbClr val="FFFF00"/>
                </a:solidFill>
              </a:rPr>
              <a:t>[</a:t>
            </a:r>
            <a:r>
              <a:rPr lang="en-US" altLang="zh-CN" sz="2400" dirty="0" smtClean="0">
                <a:solidFill>
                  <a:srgbClr val="FFC000"/>
                </a:solidFill>
              </a:rPr>
              <a:t>object</a:t>
            </a:r>
            <a:r>
              <a:rPr lang="en-US" altLang="zh-CN" sz="2400" dirty="0" smtClean="0">
                <a:solidFill>
                  <a:srgbClr val="FFFF00"/>
                </a:solidFill>
              </a:rPr>
              <a:t>]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：返回模块、类、或对象的 </a:t>
            </a:r>
            <a:r>
              <a:rPr lang="en-US" altLang="zh-CN" sz="2400" dirty="0">
                <a:solidFill>
                  <a:srgbClr val="FFC000"/>
                </a:solidFill>
              </a:rPr>
              <a:t>__</a:t>
            </a:r>
            <a:r>
              <a:rPr lang="en-US" altLang="zh-CN" sz="2400" dirty="0" err="1">
                <a:solidFill>
                  <a:srgbClr val="FFC000"/>
                </a:solidFill>
              </a:rPr>
              <a:t>dict</a:t>
            </a:r>
            <a:r>
              <a:rPr lang="en-US" altLang="zh-CN" sz="2400" dirty="0">
                <a:solidFill>
                  <a:srgbClr val="FFC000"/>
                </a:solidFill>
              </a:rPr>
              <a:t>__ </a:t>
            </a:r>
            <a:r>
              <a:rPr lang="zh-CN" altLang="en-US" sz="2400" dirty="0"/>
              <a:t>属性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zip</a:t>
            </a:r>
            <a:r>
              <a:rPr lang="en-US" altLang="zh-CN" sz="2400" dirty="0" smtClean="0">
                <a:solidFill>
                  <a:srgbClr val="FFC000"/>
                </a:solidFill>
              </a:rPr>
              <a:t>(*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iterables</a:t>
            </a:r>
            <a:r>
              <a:rPr lang="en-US" altLang="zh-CN" sz="2400" dirty="0" smtClean="0">
                <a:solidFill>
                  <a:srgbClr val="FFC000"/>
                </a:solidFill>
              </a:rPr>
              <a:t>)</a:t>
            </a:r>
            <a:r>
              <a:rPr lang="zh-CN" altLang="en-US" sz="2400" dirty="0"/>
              <a:t>：从多个可迭代对象中逐一抽取数据构造元组迭代器，其中每个元组的元素均由可迭代对象的对应位置数据构成，结果元组的实际元素数目由最短序列确定，较长序列的多余元素被舍弃</a:t>
            </a:r>
          </a:p>
          <a:p>
            <a:r>
              <a:rPr lang="zh-CN" altLang="en-US" sz="2400" dirty="0"/>
              <a:t>函数 </a:t>
            </a:r>
            <a:r>
              <a:rPr lang="en-US" altLang="zh-CN" sz="2400" dirty="0">
                <a:solidFill>
                  <a:srgbClr val="FFC000"/>
                </a:solidFill>
              </a:rPr>
              <a:t>__import</a:t>
            </a:r>
            <a:r>
              <a:rPr lang="en-US" altLang="zh-CN" sz="2400" dirty="0" smtClean="0">
                <a:solidFill>
                  <a:srgbClr val="FFC000"/>
                </a:solidFill>
              </a:rPr>
              <a:t>__(name</a:t>
            </a:r>
            <a:r>
              <a:rPr lang="en-US" altLang="zh-CN" sz="2400" dirty="0">
                <a:solidFill>
                  <a:srgbClr val="FFC000"/>
                </a:solidFill>
              </a:rPr>
              <a:t>, </a:t>
            </a:r>
            <a:r>
              <a:rPr lang="en-US" altLang="zh-CN" sz="2400" dirty="0" err="1">
                <a:solidFill>
                  <a:srgbClr val="FFC000"/>
                </a:solidFill>
              </a:rPr>
              <a:t>globals</a:t>
            </a:r>
            <a:r>
              <a:rPr lang="en-US" altLang="zh-CN" sz="2400" dirty="0">
                <a:solidFill>
                  <a:srgbClr val="FFC000"/>
                </a:solidFill>
              </a:rPr>
              <a:t> = None, locals = None, </a:t>
            </a:r>
            <a:r>
              <a:rPr lang="en-US" altLang="zh-CN" sz="2400" dirty="0" err="1">
                <a:solidFill>
                  <a:srgbClr val="FFC000"/>
                </a:solidFill>
              </a:rPr>
              <a:t>fromlist</a:t>
            </a:r>
            <a:r>
              <a:rPr lang="en-US" altLang="zh-CN" sz="2400" dirty="0">
                <a:solidFill>
                  <a:srgbClr val="FFC000"/>
                </a:solidFill>
              </a:rPr>
              <a:t> = (), level = </a:t>
            </a:r>
            <a:r>
              <a:rPr lang="en-US" altLang="zh-CN" sz="2400" dirty="0" smtClean="0">
                <a:solidFill>
                  <a:srgbClr val="FFC000"/>
                </a:solidFill>
              </a:rPr>
              <a:t>0)</a:t>
            </a:r>
            <a:r>
              <a:rPr lang="zh-CN" altLang="en-US" sz="2400" dirty="0"/>
              <a:t>：导入模块；不鼓励使用本函数，若要导入模块，调用函数 </a:t>
            </a:r>
            <a:r>
              <a:rPr lang="en-US" altLang="zh-CN" sz="2400" dirty="0" err="1">
                <a:solidFill>
                  <a:srgbClr val="FFC000"/>
                </a:solidFill>
              </a:rPr>
              <a:t>importlib.import_module</a:t>
            </a:r>
            <a:r>
              <a:rPr lang="en-US" altLang="zh-CN" sz="2400" dirty="0">
                <a:solidFill>
                  <a:srgbClr val="FFC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98991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39015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函数调用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3.2</a:t>
            </a:r>
            <a:r>
              <a:rPr lang="zh-CN" altLang="en-US" dirty="0">
                <a:solidFill>
                  <a:srgbClr val="FFFF00"/>
                </a:solidFill>
              </a:rPr>
              <a:t>　函数定义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名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空间与作用域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函数参数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递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归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模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块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zh-CN" altLang="en-US" dirty="0"/>
              <a:t>　</a:t>
            </a:r>
            <a:r>
              <a:rPr lang="zh-CN" altLang="en-US" dirty="0" smtClean="0"/>
              <a:t>函数与模块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4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/>
              <a:t>　</a:t>
            </a:r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3.2.1</a:t>
            </a:r>
            <a:r>
              <a:rPr lang="zh-CN" altLang="en-US" dirty="0"/>
              <a:t>　</a:t>
            </a:r>
            <a:r>
              <a:rPr lang="zh-CN" altLang="en-US" dirty="0" smtClean="0"/>
              <a:t>函数定义规范</a:t>
            </a:r>
            <a:endParaRPr lang="zh-CN" altLang="en-US" dirty="0"/>
          </a:p>
          <a:p>
            <a:r>
              <a:rPr lang="en-US" altLang="zh-CN" dirty="0" smtClean="0"/>
              <a:t>3.2.2</a:t>
            </a:r>
            <a:r>
              <a:rPr lang="zh-CN" altLang="en-US" dirty="0"/>
              <a:t>　</a:t>
            </a:r>
            <a:r>
              <a:rPr lang="zh-CN" altLang="en-US" dirty="0" smtClean="0"/>
              <a:t>函数返回值</a:t>
            </a:r>
            <a:endParaRPr lang="zh-CN" altLang="en-US" dirty="0"/>
          </a:p>
          <a:p>
            <a:r>
              <a:rPr lang="en-US" altLang="zh-CN" dirty="0" smtClean="0"/>
              <a:t>3.2.3</a:t>
            </a:r>
            <a:r>
              <a:rPr lang="zh-CN" altLang="en-US" dirty="0"/>
              <a:t>　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 smtClean="0"/>
              <a:t>3.2.4</a:t>
            </a:r>
            <a:r>
              <a:rPr lang="zh-CN" altLang="en-US" dirty="0"/>
              <a:t>　</a:t>
            </a:r>
            <a:r>
              <a:rPr lang="zh-CN" altLang="en-US" dirty="0" smtClean="0"/>
              <a:t>函数标注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函数定义示例：</a:t>
            </a:r>
            <a:r>
              <a:rPr lang="en-US" altLang="zh-CN" dirty="0" smtClean="0"/>
              <a:t>Fibonacci 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536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函数定义示例</a:t>
            </a:r>
            <a:r>
              <a:rPr lang="zh-CN" altLang="en-US" dirty="0"/>
              <a:t>：第〇章</a:t>
            </a:r>
            <a:r>
              <a:rPr lang="zh-CN" altLang="en-US" dirty="0" smtClean="0"/>
              <a:t>示例五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9906"/>
            <a:ext cx="8877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Python 3.0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之后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函数定义，输出小于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n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的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Finonacci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数列元素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fib(n):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"""Print a Fibonacci series up to n."""</a:t>
            </a: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 b = 0, 1	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多变量同时赋值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a &lt; n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			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使用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while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循环输出数列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end 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')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元素间以空格分隔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a, b = b, a + b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print()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3510124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</a:t>
            </a:r>
            <a:r>
              <a:rPr lang="zh-CN" altLang="en-US" dirty="0"/>
              <a:t>　函数</a:t>
            </a:r>
            <a:r>
              <a:rPr lang="zh-CN" altLang="en-US" dirty="0" smtClean="0"/>
              <a:t>定义规范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函数定义（</a:t>
            </a:r>
            <a:r>
              <a:rPr lang="en-US" altLang="zh-CN" dirty="0" smtClean="0"/>
              <a:t>definition</a:t>
            </a:r>
            <a:r>
              <a:rPr lang="zh-CN" altLang="en-US" dirty="0" smtClean="0"/>
              <a:t>）：给出函数具体实现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函数头与函数体</a:t>
            </a:r>
            <a:endParaRPr lang="en-US" altLang="zh-CN" dirty="0" smtClean="0"/>
          </a:p>
          <a:p>
            <a:r>
              <a:rPr lang="zh-CN" altLang="en-US" dirty="0" smtClean="0"/>
              <a:t>函数头：外部接口</a:t>
            </a:r>
            <a:r>
              <a:rPr lang="zh-CN" altLang="en-US" dirty="0"/>
              <a:t>规范</a:t>
            </a:r>
          </a:p>
          <a:p>
            <a:pPr lvl="1"/>
            <a:r>
              <a:rPr lang="zh-CN" altLang="en-US" dirty="0"/>
              <a:t>函数头格式：</a:t>
            </a:r>
            <a:r>
              <a:rPr lang="en-US" altLang="zh-CN" dirty="0" err="1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function_name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err="1" smtClean="0">
                <a:solidFill>
                  <a:srgbClr val="FFC000"/>
                </a:solidFill>
              </a:rPr>
              <a:t>parameter_list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):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关键字 </a:t>
            </a:r>
            <a:r>
              <a:rPr lang="en-US" altLang="zh-CN" dirty="0" err="1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后跟函数名称和形式参数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形式参数列表可选；若存在，书写</a:t>
            </a:r>
            <a:r>
              <a:rPr lang="zh-CN" altLang="en-US" dirty="0"/>
              <a:t>在小括号中</a:t>
            </a:r>
            <a:r>
              <a:rPr lang="zh-CN" altLang="en-US" dirty="0" smtClean="0"/>
              <a:t>，多个参数以逗号分隔</a:t>
            </a:r>
            <a:endParaRPr lang="zh-CN" altLang="en-US" dirty="0"/>
          </a:p>
          <a:p>
            <a:r>
              <a:rPr lang="zh-CN" altLang="en-US" dirty="0"/>
              <a:t>函数</a:t>
            </a:r>
            <a:r>
              <a:rPr lang="zh-CN" altLang="en-US" dirty="0" smtClean="0"/>
              <a:t>体：内部</a:t>
            </a:r>
            <a:r>
              <a:rPr lang="zh-CN" altLang="en-US" dirty="0"/>
              <a:t>业务逻辑</a:t>
            </a:r>
          </a:p>
          <a:p>
            <a:pPr lvl="1"/>
            <a:r>
              <a:rPr lang="zh-CN" altLang="en-US" dirty="0"/>
              <a:t>函数</a:t>
            </a:r>
            <a:r>
              <a:rPr lang="zh-CN" altLang="en-US" dirty="0" smtClean="0"/>
              <a:t>体内部代码</a:t>
            </a:r>
            <a:r>
              <a:rPr lang="zh-CN" altLang="en-US" dirty="0"/>
              <a:t>必须整体</a:t>
            </a:r>
            <a:r>
              <a:rPr lang="zh-CN" altLang="en-US" dirty="0" smtClean="0"/>
              <a:t>缩进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399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函数定义示例：整数奇偶性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编写函数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odd_or_even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，判断</a:t>
            </a:r>
            <a:r>
              <a:rPr lang="zh-CN" altLang="en-US" dirty="0"/>
              <a:t>某个整数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是否为奇数和</a:t>
            </a:r>
            <a:r>
              <a:rPr lang="zh-CN" altLang="en-US" dirty="0" smtClean="0"/>
              <a:t>偶数，输出其结果。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47439"/>
            <a:ext cx="8877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odd_or_even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% 2 == 1: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print(n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"is odd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else: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print(n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"is even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验证代码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 integer: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odd_or_even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573080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　</a:t>
            </a:r>
            <a:r>
              <a:rPr lang="zh-CN" altLang="en-US" dirty="0" smtClean="0"/>
              <a:t>函数调用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3.2</a:t>
            </a:r>
            <a:r>
              <a:rPr lang="zh-CN" altLang="en-US" dirty="0"/>
              <a:t>　函数</a:t>
            </a:r>
            <a:r>
              <a:rPr lang="zh-CN" altLang="en-US" dirty="0" smtClean="0"/>
              <a:t>定义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3.3</a:t>
            </a:r>
            <a:r>
              <a:rPr lang="zh-CN" altLang="en-US" dirty="0"/>
              <a:t>　名</a:t>
            </a:r>
            <a:r>
              <a:rPr lang="zh-CN" altLang="en-US" dirty="0" smtClean="0"/>
              <a:t>空间与作用域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3.4</a:t>
            </a:r>
            <a:r>
              <a:rPr lang="zh-CN" altLang="en-US" dirty="0"/>
              <a:t>　函数参数</a:t>
            </a:r>
            <a:br>
              <a:rPr lang="zh-CN" altLang="en-US" dirty="0"/>
            </a:br>
            <a:r>
              <a:rPr lang="en-US" altLang="zh-CN" dirty="0" smtClean="0"/>
              <a:t>3.5</a:t>
            </a:r>
            <a:r>
              <a:rPr lang="zh-CN" altLang="en-US" dirty="0"/>
              <a:t>　递　</a:t>
            </a:r>
            <a:r>
              <a:rPr lang="zh-CN" altLang="en-US" dirty="0" smtClean="0"/>
              <a:t>归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3.6</a:t>
            </a:r>
            <a:r>
              <a:rPr lang="zh-CN" altLang="en-US" dirty="0"/>
              <a:t>　模　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zh-CN" altLang="en-US" dirty="0"/>
              <a:t>　</a:t>
            </a:r>
            <a:r>
              <a:rPr lang="zh-CN" altLang="en-US" dirty="0" smtClean="0"/>
              <a:t>函数与模块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函数定义非调用，无需 </a:t>
            </a:r>
            <a:r>
              <a:rPr lang="en-US" altLang="zh-CN" dirty="0" err="1" smtClean="0"/>
              <a:t>callee</a:t>
            </a:r>
            <a:r>
              <a:rPr lang="en-US" altLang="zh-CN" dirty="0" smtClean="0"/>
              <a:t> </a:t>
            </a:r>
            <a:r>
              <a:rPr lang="zh-CN" altLang="en-US" dirty="0" smtClean="0"/>
              <a:t>已完工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</a:t>
            </a:r>
            <a:r>
              <a:rPr lang="zh-CN" altLang="en-US" dirty="0" smtClean="0"/>
              <a:t>定义非函数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1"/>
            <a:r>
              <a:rPr lang="zh-CN" altLang="en-US" dirty="0"/>
              <a:t>函数定义并不执行函数体，函数体仅在函数调用时</a:t>
            </a:r>
            <a:r>
              <a:rPr lang="zh-CN" altLang="en-US" dirty="0" smtClean="0"/>
              <a:t>执行</a:t>
            </a:r>
          </a:p>
          <a:p>
            <a:pPr lvl="1"/>
            <a:r>
              <a:rPr lang="zh-CN" altLang="en-US" dirty="0" smtClean="0"/>
              <a:t>函数只能调用已实现的函数，但函数定义时可“调用”未实现的函数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函数定义顺序仅影响代码组织条理性</a:t>
            </a:r>
            <a:endParaRPr lang="en-US" altLang="zh-CN" dirty="0"/>
          </a:p>
          <a:p>
            <a:r>
              <a:rPr lang="zh-CN" altLang="en-US" dirty="0" smtClean="0"/>
              <a:t>函数定义示例：双函数定义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4733" y="2963902"/>
            <a:ext cx="887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定义函数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可“调用”未实现的函数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g()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("In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g()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因为此“调用”在未真正调用函数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时不会发生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g():	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定义函数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g()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，确保其定义于函数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实际调用之前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("In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 g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 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实际函数调用，函数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及其所需全部函数必须已实现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5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嵌套函数：在函数内部定义函数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内层函数仅供外层函数调用，外层函数之外不得调用</a:t>
            </a:r>
            <a:endParaRPr lang="en-US" altLang="zh-CN" dirty="0" smtClean="0"/>
          </a:p>
          <a:p>
            <a:r>
              <a:rPr lang="zh-CN" altLang="en-US" dirty="0" smtClean="0"/>
              <a:t>嵌套</a:t>
            </a:r>
            <a:r>
              <a:rPr lang="zh-CN" altLang="en-US" dirty="0"/>
              <a:t>函数</a:t>
            </a:r>
            <a:r>
              <a:rPr lang="zh-CN" altLang="en-US" dirty="0" smtClean="0"/>
              <a:t>示例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4733" y="2163865"/>
            <a:ext cx="8877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外层函数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f()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Outer function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内层函数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g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，仅供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内部调用，必须定义在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实际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调用前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 function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g")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函数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调用内层函数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g()</a:t>
            </a: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若函数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g()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定义与调用顺序颠倒，则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引发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UnboundLocalError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异常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f()	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合法</a:t>
            </a:r>
            <a:endParaRPr lang="en-US" altLang="zh-CN" sz="2000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f.g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				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非法，不得调用嵌套函数，引发 </a:t>
            </a:r>
            <a:r>
              <a:rPr lang="en-US" altLang="zh-CN" sz="2000" dirty="0" err="1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AttributeError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异常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13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程序设计辩证法：函数与数据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函数定义语句可执行</a:t>
            </a:r>
            <a:endParaRPr lang="en-US" altLang="zh-CN" dirty="0"/>
          </a:p>
          <a:p>
            <a:pPr lvl="1"/>
            <a:r>
              <a:rPr lang="zh-CN" altLang="en-US" dirty="0" smtClean="0"/>
              <a:t>任务</a:t>
            </a:r>
            <a:r>
              <a:rPr lang="zh-CN" altLang="en-US" dirty="0"/>
              <a:t>：在当前局部名空间（</a:t>
            </a:r>
            <a:r>
              <a:rPr lang="en-US" altLang="zh-CN" dirty="0"/>
              <a:t>local namespace</a:t>
            </a:r>
            <a:r>
              <a:rPr lang="zh-CN" altLang="en-US" dirty="0"/>
              <a:t>）或符号表（</a:t>
            </a:r>
            <a:r>
              <a:rPr lang="en-US" altLang="zh-CN" dirty="0"/>
              <a:t>symbol table</a:t>
            </a:r>
            <a:r>
              <a:rPr lang="zh-CN" altLang="en-US" dirty="0"/>
              <a:t>）中引入函数名称，束定函数名称与函数对象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也是数据</a:t>
            </a:r>
            <a:endParaRPr lang="en-US" altLang="zh-CN" dirty="0"/>
          </a:p>
          <a:p>
            <a:pPr lvl="1"/>
            <a:r>
              <a:rPr lang="zh-CN" altLang="en-US" dirty="0"/>
              <a:t>一条函数定义定义一个用户自定义函数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访问函数对象：单独</a:t>
            </a:r>
            <a:r>
              <a:rPr lang="zh-CN" altLang="en-US" dirty="0"/>
              <a:t>使用函数名称，无小括号</a:t>
            </a:r>
            <a:endParaRPr lang="en-US" altLang="zh-CN" dirty="0"/>
          </a:p>
          <a:p>
            <a:pPr lvl="1"/>
            <a:r>
              <a:rPr lang="zh-CN" altLang="en-US" dirty="0"/>
              <a:t>函数对象（</a:t>
            </a:r>
            <a:r>
              <a:rPr lang="en-US" altLang="zh-CN" dirty="0"/>
              <a:t>function object, </a:t>
            </a:r>
            <a:r>
              <a:rPr lang="en-US" altLang="zh-CN" dirty="0" err="1"/>
              <a:t>functor</a:t>
            </a:r>
            <a:r>
              <a:rPr lang="zh-CN" altLang="en-US" dirty="0"/>
              <a:t>）：封装函数可执行代码的打包</a:t>
            </a:r>
            <a:r>
              <a:rPr lang="zh-CN" altLang="en-US" dirty="0" smtClean="0"/>
              <a:t>器</a:t>
            </a:r>
            <a:r>
              <a:rPr lang="zh-CN" altLang="en-US" dirty="0"/>
              <a:t>；</a:t>
            </a:r>
            <a:r>
              <a:rPr lang="zh-CN" altLang="en-US" dirty="0" smtClean="0"/>
              <a:t>含</a:t>
            </a:r>
            <a:r>
              <a:rPr lang="zh-CN" altLang="en-US" dirty="0"/>
              <a:t>当前全局名</a:t>
            </a:r>
            <a:r>
              <a:rPr lang="zh-CN" altLang="en-US" dirty="0" smtClean="0"/>
              <a:t>空间（</a:t>
            </a:r>
            <a:r>
              <a:rPr lang="en-US" altLang="zh-CN" dirty="0" smtClean="0"/>
              <a:t>global namespace</a:t>
            </a:r>
            <a:r>
              <a:rPr lang="zh-CN" altLang="en-US" dirty="0" smtClean="0"/>
              <a:t>）的引用；函数执行时需要使用该全局名空间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75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函数对象类型：函数对象的</a:t>
            </a:r>
            <a:r>
              <a:rPr lang="zh-CN" altLang="en-US" dirty="0"/>
              <a:t>值</a:t>
            </a:r>
            <a:r>
              <a:rPr lang="zh-CN" altLang="en-US" dirty="0" smtClean="0"/>
              <a:t>类型为</a:t>
            </a:r>
            <a:r>
              <a:rPr lang="zh-CN" altLang="en-US" dirty="0"/>
              <a:t>用户自定义函数</a:t>
            </a:r>
          </a:p>
          <a:p>
            <a:r>
              <a:rPr lang="zh-CN" altLang="en-US" dirty="0" smtClean="0"/>
              <a:t>函数对象赋值：函数名称可赋给</a:t>
            </a:r>
            <a:r>
              <a:rPr lang="zh-CN" altLang="en-US" dirty="0"/>
              <a:t>其他量</a:t>
            </a:r>
            <a:r>
              <a:rPr lang="zh-CN" altLang="en-US" dirty="0" smtClean="0"/>
              <a:t>，后者</a:t>
            </a:r>
            <a:r>
              <a:rPr lang="zh-CN" altLang="en-US" dirty="0"/>
              <a:t>也</a:t>
            </a:r>
            <a:r>
              <a:rPr lang="zh-CN" altLang="en-US" dirty="0" smtClean="0"/>
              <a:t>可作为</a:t>
            </a:r>
            <a:r>
              <a:rPr lang="zh-CN" altLang="en-US" dirty="0"/>
              <a:t>函数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2163865"/>
            <a:ext cx="8877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fib at 0x1016b0b90&gt;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fib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fib at 0x1016b0b90&gt;</a:t>
            </a: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f(1000)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0 1 1 2 3 5 8 13 21 34 55 89 144 233 377 610 </a:t>
            </a:r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987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69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3.2.2</a:t>
            </a:r>
            <a:r>
              <a:rPr lang="zh-CN" altLang="en-US" dirty="0"/>
              <a:t>　</a:t>
            </a:r>
            <a:r>
              <a:rPr lang="zh-CN" altLang="en-US" dirty="0" smtClean="0"/>
              <a:t>函数返回值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函数返回值格式</a:t>
            </a:r>
          </a:p>
          <a:p>
            <a:pPr lvl="1"/>
            <a:r>
              <a:rPr lang="zh-CN" altLang="en-US" dirty="0" smtClean="0"/>
              <a:t>语句：</a:t>
            </a:r>
            <a:r>
              <a:rPr lang="en-US" altLang="zh-CN" dirty="0" smtClean="0">
                <a:solidFill>
                  <a:srgbClr val="FFC000"/>
                </a:solidFill>
              </a:rPr>
              <a:t>return </a:t>
            </a:r>
            <a:r>
              <a:rPr lang="zh-CN" altLang="en-US" dirty="0"/>
              <a:t>语句返回一个或多个对象或表达式，如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C000"/>
                </a:solidFill>
              </a:rPr>
              <a:t>value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return  2 * 2</a:t>
            </a:r>
          </a:p>
          <a:p>
            <a:pPr lvl="1"/>
            <a:r>
              <a:rPr lang="zh-CN" altLang="en-US" dirty="0" smtClean="0"/>
              <a:t>出现场合：</a:t>
            </a:r>
            <a:r>
              <a:rPr lang="en-US" altLang="zh-CN" dirty="0" smtClean="0">
                <a:solidFill>
                  <a:srgbClr val="FFC000"/>
                </a:solidFill>
              </a:rPr>
              <a:t>return </a:t>
            </a:r>
            <a:r>
              <a:rPr lang="zh-CN" altLang="en-US" dirty="0" smtClean="0"/>
              <a:t>语句</a:t>
            </a:r>
            <a:r>
              <a:rPr lang="zh-CN" altLang="en-US" dirty="0"/>
              <a:t>只能出现在函数定义中</a:t>
            </a:r>
          </a:p>
          <a:p>
            <a:pPr lvl="1"/>
            <a:r>
              <a:rPr lang="zh-CN" altLang="en-US" dirty="0" smtClean="0"/>
              <a:t>出现次数：</a:t>
            </a:r>
            <a:r>
              <a:rPr lang="en-US" altLang="zh-CN" dirty="0" smtClean="0">
                <a:solidFill>
                  <a:srgbClr val="FFC00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zh-CN" altLang="en-US" dirty="0"/>
              <a:t>语句可以多次出现或一次都不出现</a:t>
            </a:r>
          </a:p>
          <a:p>
            <a:r>
              <a:rPr lang="zh-CN" altLang="en-US" dirty="0" smtClean="0"/>
              <a:t>无</a:t>
            </a:r>
            <a:r>
              <a:rPr lang="zh-CN" altLang="en-US" dirty="0"/>
              <a:t>返回值函数</a:t>
            </a:r>
          </a:p>
          <a:p>
            <a:pPr lvl="1"/>
            <a:r>
              <a:rPr lang="zh-CN" altLang="en-US" dirty="0"/>
              <a:t>可以仅列写关键字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zh-CN" altLang="en-US" dirty="0"/>
              <a:t>而无对象或表达式</a:t>
            </a:r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或只有关键字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zh-CN" altLang="en-US" dirty="0"/>
              <a:t>的函数“无”返回值</a:t>
            </a:r>
          </a:p>
          <a:p>
            <a:pPr lvl="1"/>
            <a:r>
              <a:rPr lang="zh-CN" altLang="en-US" dirty="0"/>
              <a:t>实际上</a:t>
            </a:r>
            <a:r>
              <a:rPr lang="zh-CN" altLang="en-US" dirty="0" smtClean="0"/>
              <a:t>，此时 </a:t>
            </a:r>
            <a:r>
              <a:rPr lang="en-US" altLang="zh-CN" dirty="0" smtClean="0"/>
              <a:t>Python </a:t>
            </a:r>
            <a:r>
              <a:rPr lang="zh-CN" altLang="en-US" dirty="0"/>
              <a:t>自动返回对象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88291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3.2.2</a:t>
            </a:r>
            <a:r>
              <a:rPr lang="zh-CN" altLang="en-US" dirty="0" smtClean="0"/>
              <a:t>　函数返回值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函数返回逻辑</a:t>
            </a:r>
          </a:p>
          <a:p>
            <a:pPr lvl="1"/>
            <a:r>
              <a:rPr lang="zh-CN" altLang="en-US" dirty="0"/>
              <a:t>函数执行时，控制流在遇到第一条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zh-CN" altLang="en-US" dirty="0"/>
              <a:t>语句时，进行其后跟的表达式求值</a:t>
            </a:r>
          </a:p>
          <a:p>
            <a:pPr lvl="1"/>
            <a:r>
              <a:rPr lang="zh-CN" altLang="en-US" dirty="0"/>
              <a:t>函数终止执行，将该结果作为返回值传递给主调函数</a:t>
            </a:r>
          </a:p>
          <a:p>
            <a:pPr lvl="1"/>
            <a:r>
              <a:rPr lang="zh-CN" altLang="en-US" dirty="0"/>
              <a:t>主调函数可将返回值赋给其他数据对象</a:t>
            </a:r>
          </a:p>
          <a:p>
            <a:r>
              <a:rPr lang="zh-CN" altLang="en-US" dirty="0"/>
              <a:t>一种关注</a:t>
            </a:r>
          </a:p>
          <a:p>
            <a:pPr lvl="1"/>
            <a:r>
              <a:rPr lang="zh-CN" altLang="en-US" dirty="0" smtClean="0"/>
              <a:t>异常处理中的 </a:t>
            </a:r>
            <a:r>
              <a:rPr lang="en-US" altLang="zh-CN" dirty="0" smtClean="0">
                <a:solidFill>
                  <a:srgbClr val="FFC000"/>
                </a:solidFill>
              </a:rPr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语句：当 </a:t>
            </a:r>
            <a:r>
              <a:rPr lang="en-US" altLang="zh-CN" dirty="0">
                <a:solidFill>
                  <a:srgbClr val="FFC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zh-CN" altLang="en-US" dirty="0"/>
              <a:t>语句出现在 </a:t>
            </a:r>
            <a:r>
              <a:rPr lang="en-US" altLang="zh-CN" dirty="0">
                <a:solidFill>
                  <a:srgbClr val="FFC000"/>
                </a:solidFill>
              </a:rPr>
              <a:t>try-finally</a:t>
            </a:r>
            <a:r>
              <a:rPr lang="en-US" altLang="zh-CN" dirty="0"/>
              <a:t> </a:t>
            </a:r>
            <a:r>
              <a:rPr lang="zh-CN" altLang="en-US" dirty="0"/>
              <a:t>语句的 </a:t>
            </a:r>
            <a:r>
              <a:rPr lang="en-US" altLang="zh-CN" dirty="0">
                <a:solidFill>
                  <a:srgbClr val="FFC000"/>
                </a:solidFill>
              </a:rPr>
              <a:t>suite-try</a:t>
            </a:r>
            <a:r>
              <a:rPr lang="en-US" altLang="zh-CN" dirty="0"/>
              <a:t> </a:t>
            </a:r>
            <a:r>
              <a:rPr lang="zh-CN" altLang="en-US" dirty="0"/>
              <a:t>语句块中时，首先执行该函数的 </a:t>
            </a:r>
            <a:r>
              <a:rPr lang="en-US" altLang="zh-CN" dirty="0">
                <a:solidFill>
                  <a:srgbClr val="FFC000"/>
                </a:solidFill>
              </a:rPr>
              <a:t>suite-fin</a:t>
            </a:r>
            <a:r>
              <a:rPr lang="en-US" altLang="zh-CN" dirty="0"/>
              <a:t> </a:t>
            </a:r>
            <a:r>
              <a:rPr lang="zh-CN" altLang="en-US" dirty="0"/>
              <a:t>语句块，函数随后才能终止执行</a:t>
            </a:r>
          </a:p>
        </p:txBody>
      </p:sp>
    </p:spTree>
    <p:extLst>
      <p:ext uri="{BB962C8B-B14F-4D97-AF65-F5344CB8AC3E}">
        <p14:creationId xmlns:p14="http://schemas.microsoft.com/office/powerpoint/2010/main" val="154396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函数返回值示例</a:t>
            </a:r>
            <a:r>
              <a:rPr lang="zh-CN" altLang="en-US" dirty="0"/>
              <a:t>：闰年判定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编写函数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is_leap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，判定某个</a:t>
            </a:r>
            <a:r>
              <a:rPr lang="zh-CN" altLang="en-US" dirty="0"/>
              <a:t>年份 </a:t>
            </a:r>
            <a:r>
              <a:rPr lang="en-US" altLang="zh-CN" dirty="0">
                <a:solidFill>
                  <a:srgbClr val="FFC000"/>
                </a:solidFill>
              </a:rPr>
              <a:t>year</a:t>
            </a:r>
            <a:r>
              <a:rPr lang="en-US" altLang="zh-CN" dirty="0"/>
              <a:t> </a:t>
            </a:r>
            <a:r>
              <a:rPr lang="zh-CN" altLang="en-US" dirty="0"/>
              <a:t>是否为闰年。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232605"/>
            <a:ext cx="8877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is_leap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(year):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spc="-1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year % 4 == 0 and year % 100 != 0 or year % 400 == 0</a:t>
            </a:r>
          </a:p>
          <a:p>
            <a:endParaRPr lang="en-US" altLang="zh-CN" sz="2000" dirty="0" err="1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7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函数返回值示例</a:t>
            </a:r>
            <a:r>
              <a:rPr lang="zh-CN" altLang="en-US" dirty="0"/>
              <a:t>：整数奇偶性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编写两个函数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is_odd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和 </a:t>
            </a:r>
            <a:r>
              <a:rPr lang="en-US" altLang="zh-CN" dirty="0" err="1" smtClean="0">
                <a:solidFill>
                  <a:srgbClr val="FFC000"/>
                </a:solidFill>
              </a:rPr>
              <a:t>is_even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，</a:t>
            </a:r>
            <a:r>
              <a:rPr lang="zh-CN" altLang="en-US" dirty="0"/>
              <a:t>判断某个整数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是否为奇数和偶数。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647439"/>
            <a:ext cx="4438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is_odd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n % 2 == 1</a:t>
            </a:r>
          </a:p>
          <a:p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is_even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n % 2 ==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1647451"/>
            <a:ext cx="5262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is_odd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 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需要转型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is_even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not n &amp;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   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已自动转型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000" dirty="0" err="1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20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返回函数对象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6"/>
            <a:ext cx="8890000" cy="15409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函数返回值可以为函数对象</a:t>
            </a:r>
            <a:endParaRPr lang="en-US" altLang="zh-CN" dirty="0" smtClean="0"/>
          </a:p>
          <a:p>
            <a:r>
              <a:rPr lang="zh-CN" altLang="en-US" dirty="0" smtClean="0"/>
              <a:t>通过该函数对象调用其引用的函数</a:t>
            </a:r>
            <a:endParaRPr lang="en-US" altLang="zh-CN" dirty="0" smtClean="0"/>
          </a:p>
          <a:p>
            <a:r>
              <a:rPr lang="zh-CN" altLang="en-US" dirty="0" smtClean="0"/>
              <a:t>可返回嵌套定义的函数，从而在嵌套函数外部调用之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2214661"/>
            <a:ext cx="8877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外层函数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print("Outer function f")</a:t>
            </a: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内层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函数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g()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print("Inner function g")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g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外层函数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返回内层函数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g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f()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为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g()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的包装函数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调用函数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，获得其返回的函数对象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		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合法，通过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h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执行内层函数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g()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代码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()()	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合法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，省略量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h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定义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37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3.2.3</a:t>
            </a:r>
            <a:r>
              <a:rPr lang="zh-CN" altLang="en-US" dirty="0"/>
              <a:t>　</a:t>
            </a:r>
            <a:r>
              <a:rPr lang="en-US" altLang="zh-CN" dirty="0"/>
              <a:t>Lambda </a:t>
            </a:r>
            <a:r>
              <a:rPr lang="zh-CN" altLang="en-US" dirty="0"/>
              <a:t>表达式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格式：</a:t>
            </a:r>
            <a:r>
              <a:rPr lang="en-US" altLang="zh-CN" dirty="0" smtClean="0">
                <a:solidFill>
                  <a:srgbClr val="FFC000"/>
                </a:solidFill>
              </a:rPr>
              <a:t>lambda 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err="1" smtClean="0">
                <a:solidFill>
                  <a:srgbClr val="FFC000"/>
                </a:solidFill>
              </a:rPr>
              <a:t>parameter_list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:  </a:t>
            </a:r>
            <a:r>
              <a:rPr lang="en-US" altLang="zh-CN" dirty="0">
                <a:solidFill>
                  <a:srgbClr val="FFC000"/>
                </a:solidFill>
              </a:rPr>
              <a:t>expression</a:t>
            </a:r>
          </a:p>
          <a:p>
            <a:pPr lvl="1"/>
            <a:r>
              <a:rPr lang="zh-CN" altLang="en-US" dirty="0"/>
              <a:t>等价于如下定义：</a:t>
            </a:r>
            <a:br>
              <a:rPr lang="zh-CN" altLang="en-US" dirty="0"/>
            </a:br>
            <a:r>
              <a:rPr lang="en-US" altLang="zh-CN" dirty="0" err="1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err="1" smtClean="0">
                <a:solidFill>
                  <a:srgbClr val="FFC000"/>
                </a:solidFill>
              </a:rPr>
              <a:t>function_name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parameter_list</a:t>
            </a:r>
            <a:r>
              <a:rPr lang="en-US" altLang="zh-CN" dirty="0" smtClean="0">
                <a:solidFill>
                  <a:srgbClr val="FFC000"/>
                </a:solidFill>
              </a:rPr>
              <a:t>):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 return  expression</a:t>
            </a:r>
          </a:p>
          <a:p>
            <a:r>
              <a:rPr lang="en-US" altLang="zh-CN" dirty="0"/>
              <a:t>Lambda </a:t>
            </a:r>
            <a:r>
              <a:rPr lang="zh-CN" altLang="en-US" dirty="0"/>
              <a:t>表达式目的与意义</a:t>
            </a:r>
            <a:endParaRPr lang="en-US" altLang="zh-CN" dirty="0"/>
          </a:p>
          <a:p>
            <a:pPr lvl="1"/>
            <a:r>
              <a:rPr lang="zh-CN" altLang="en-US" dirty="0"/>
              <a:t>创建一个匿名函数，返回函数对象</a:t>
            </a:r>
          </a:p>
          <a:p>
            <a:pPr lvl="1"/>
            <a:r>
              <a:rPr lang="zh-CN" altLang="en-US" dirty="0"/>
              <a:t>函数代码一般极短</a:t>
            </a:r>
            <a:r>
              <a:rPr lang="zh-CN" altLang="en-US" dirty="0" smtClean="0"/>
              <a:t>：用于一行</a:t>
            </a:r>
            <a:r>
              <a:rPr lang="zh-CN" altLang="en-US" dirty="0"/>
              <a:t>表达式即可解决问题的场合</a:t>
            </a:r>
          </a:p>
          <a:p>
            <a:pPr lvl="1"/>
            <a:r>
              <a:rPr lang="zh-CN" altLang="en-US" dirty="0"/>
              <a:t>适用于任何需要函数对象的</a:t>
            </a:r>
            <a:r>
              <a:rPr lang="zh-CN" altLang="en-US" dirty="0" smtClean="0"/>
              <a:t>场合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886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dir="u"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 </a:t>
            </a:r>
            <a:r>
              <a:rPr lang="zh-CN" altLang="en-US" dirty="0"/>
              <a:t>表达式示例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示例一</a:t>
            </a:r>
            <a:endParaRPr lang="en-US" altLang="zh-CN" sz="20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lambda a, b: a +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type(f)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'function'&gt;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示例二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(base):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lambda x: base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(42)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f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引用 </a:t>
            </a:r>
            <a:r>
              <a:rPr lang="en-US" altLang="zh-CN" sz="2000" b="0" dirty="0" err="1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inc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()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返回的函数对象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, base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f(42)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被累加到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base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上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9395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3.2.4</a:t>
            </a:r>
            <a:r>
              <a:rPr lang="zh-CN" altLang="en-US" dirty="0"/>
              <a:t>　</a:t>
            </a:r>
            <a:r>
              <a:rPr lang="zh-CN" altLang="en-US" dirty="0" smtClean="0"/>
              <a:t>函数标注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函数标注（</a:t>
            </a:r>
            <a:r>
              <a:rPr lang="en-US" altLang="zh-CN" dirty="0"/>
              <a:t>annotation</a:t>
            </a:r>
            <a:r>
              <a:rPr lang="zh-CN" altLang="en-US" dirty="0"/>
              <a:t>）目的</a:t>
            </a:r>
          </a:p>
          <a:p>
            <a:pPr lvl="1"/>
            <a:r>
              <a:rPr lang="zh-CN" altLang="en-US" dirty="0"/>
              <a:t>提供用户自定义函数所使用的类型元信息</a:t>
            </a:r>
          </a:p>
          <a:p>
            <a:r>
              <a:rPr lang="zh-CN" altLang="en-US" dirty="0"/>
              <a:t>函数标注格式</a:t>
            </a:r>
          </a:p>
          <a:p>
            <a:pPr lvl="1"/>
            <a:r>
              <a:rPr lang="zh-CN" altLang="en-US" dirty="0"/>
              <a:t>参数类型标注使用“</a:t>
            </a:r>
            <a:r>
              <a:rPr lang="en-US" altLang="zh-CN" dirty="0">
                <a:solidFill>
                  <a:srgbClr val="FFC000"/>
                </a:solidFill>
              </a:rPr>
              <a:t>:</a:t>
            </a:r>
            <a:r>
              <a:rPr lang="en-US" altLang="zh-CN" dirty="0"/>
              <a:t>”</a:t>
            </a:r>
            <a:r>
              <a:rPr lang="zh-CN" altLang="en-US" dirty="0"/>
              <a:t>加类型名称，函数返回值类型标准使用“</a:t>
            </a:r>
            <a:r>
              <a:rPr lang="en-US" altLang="zh-CN" dirty="0">
                <a:solidFill>
                  <a:srgbClr val="FFC000"/>
                </a:solidFill>
              </a:rPr>
              <a:t>-&gt;</a:t>
            </a:r>
            <a:r>
              <a:rPr lang="en-US" altLang="zh-CN" dirty="0"/>
              <a:t>”</a:t>
            </a:r>
            <a:r>
              <a:rPr lang="zh-CN" altLang="en-US" dirty="0"/>
              <a:t>加类型名称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 err="1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Add(x</a:t>
            </a:r>
            <a:r>
              <a:rPr lang="en-US" altLang="zh-CN" dirty="0">
                <a:solidFill>
                  <a:srgbClr val="FFC000"/>
                </a:solidFill>
              </a:rPr>
              <a:t>: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, y: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= </a:t>
            </a:r>
            <a:r>
              <a:rPr lang="en-US" altLang="zh-CN" dirty="0" smtClean="0">
                <a:solidFill>
                  <a:srgbClr val="FFC000"/>
                </a:solidFill>
              </a:rPr>
              <a:t>0) </a:t>
            </a:r>
            <a:r>
              <a:rPr lang="en-US" altLang="zh-CN" dirty="0">
                <a:solidFill>
                  <a:srgbClr val="FFC000"/>
                </a:solidFill>
              </a:rPr>
              <a:t>-&gt;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:  return  x + y</a:t>
            </a:r>
          </a:p>
          <a:p>
            <a:r>
              <a:rPr lang="zh-CN" altLang="en-US" dirty="0"/>
              <a:t>一种关注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Python 3.6 </a:t>
            </a:r>
            <a:r>
              <a:rPr lang="zh-CN" altLang="en-US" dirty="0"/>
              <a:t>中，函数标注为可选选项</a:t>
            </a:r>
            <a:r>
              <a:rPr lang="zh-CN" altLang="en-US" dirty="0" smtClean="0"/>
              <a:t>，对函数其他部分无任何影响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283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函数定义示例</a:t>
            </a:r>
            <a:r>
              <a:rPr lang="zh-CN" altLang="en-US" dirty="0"/>
              <a:t>：素性判定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编写函数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is_prime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，</a:t>
            </a:r>
            <a:r>
              <a:rPr lang="zh-CN" altLang="en-US" dirty="0"/>
              <a:t>判断正整数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(n≥2) </a:t>
            </a:r>
            <a:r>
              <a:rPr lang="zh-CN" altLang="en-US" dirty="0" smtClean="0"/>
              <a:t>素性。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32605"/>
            <a:ext cx="8877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6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is_prime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(n: </a:t>
            </a:r>
            <a:r>
              <a:rPr lang="en-US" altLang="zh-CN" sz="16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</a:t>
            </a:r>
            <a:r>
              <a:rPr lang="en-US" altLang="zh-CN" sz="16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  <a:endParaRPr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type(n) is not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raise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('must be an integer, but "%s" found' % type(n))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&lt; 2: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raise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ValueError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('must be greater than 1, but "%d" found' % n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n == 2: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True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% 2 == 0: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False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for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range(3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16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math.ceil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(n)) 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+ 1, </a:t>
            </a:r>
            <a:r>
              <a:rPr lang="en-US" altLang="zh-CN" sz="16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2):</a:t>
            </a:r>
            <a:endParaRPr lang="en-US" altLang="zh-CN" sz="16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% </a:t>
            </a:r>
            <a:r>
              <a:rPr lang="en-US" altLang="zh-CN" sz="16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0: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return False</a:t>
            </a:r>
          </a:p>
          <a:p>
            <a:r>
              <a:rPr lang="en-US" altLang="zh-CN" sz="16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True</a:t>
            </a:r>
          </a:p>
        </p:txBody>
      </p:sp>
    </p:spTree>
    <p:extLst>
      <p:ext uri="{BB962C8B-B14F-4D97-AF65-F5344CB8AC3E}">
        <p14:creationId xmlns:p14="http://schemas.microsoft.com/office/powerpoint/2010/main" val="139649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9513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函数调用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定义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>3.3</a:t>
            </a:r>
            <a:r>
              <a:rPr lang="zh-CN" altLang="en-US" dirty="0">
                <a:solidFill>
                  <a:srgbClr val="FFFF00"/>
                </a:solidFill>
              </a:rPr>
              <a:t>　名</a:t>
            </a:r>
            <a:r>
              <a:rPr lang="zh-CN" altLang="en-US" dirty="0" smtClean="0">
                <a:solidFill>
                  <a:srgbClr val="FFFF00"/>
                </a:solidFill>
              </a:rPr>
              <a:t>空间与作用域</a:t>
            </a:r>
            <a:br>
              <a:rPr lang="zh-CN" altLang="en-US" dirty="0" smtClean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函数参数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递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归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模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块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zh-CN" altLang="en-US" dirty="0"/>
              <a:t>　</a:t>
            </a:r>
            <a:r>
              <a:rPr lang="zh-CN" altLang="en-US" dirty="0" smtClean="0"/>
              <a:t>函数与模块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/>
              <a:t>　名</a:t>
            </a:r>
            <a:r>
              <a:rPr lang="zh-CN" altLang="en-US" dirty="0" smtClean="0"/>
              <a:t>空间与作用域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3.3.1</a:t>
            </a:r>
            <a:r>
              <a:rPr lang="zh-CN" altLang="en-US" dirty="0"/>
              <a:t>　名空间</a:t>
            </a:r>
          </a:p>
          <a:p>
            <a:r>
              <a:rPr lang="en-US" altLang="zh-CN" dirty="0" smtClean="0"/>
              <a:t>3.3.2</a:t>
            </a:r>
            <a:r>
              <a:rPr lang="zh-CN" altLang="en-US" dirty="0"/>
              <a:t>　作用域</a:t>
            </a:r>
          </a:p>
          <a:p>
            <a:r>
              <a:rPr lang="en-US" altLang="zh-CN" dirty="0" smtClean="0"/>
              <a:t>3.3.3</a:t>
            </a:r>
            <a:r>
              <a:rPr lang="zh-CN" altLang="en-US" dirty="0"/>
              <a:t>　全局量与局部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en-US" altLang="zh-CN" dirty="0" smtClean="0"/>
              <a:t>3.3.4</a:t>
            </a:r>
            <a:r>
              <a:rPr lang="zh-CN" altLang="en-US" dirty="0"/>
              <a:t>　</a:t>
            </a:r>
            <a:r>
              <a:rPr lang="en-US" altLang="zh-CN" dirty="0" smtClean="0"/>
              <a:t>global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nonlocal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3.3.1</a:t>
            </a:r>
            <a:r>
              <a:rPr lang="zh-CN" altLang="en-US" dirty="0"/>
              <a:t>　</a:t>
            </a:r>
            <a:r>
              <a:rPr lang="zh-CN" altLang="en-US" dirty="0" smtClean="0"/>
              <a:t>名空间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空间：</a:t>
            </a:r>
            <a:r>
              <a:rPr lang="zh-CN" altLang="en-US" dirty="0"/>
              <a:t>从名称到对象的映射</a:t>
            </a:r>
          </a:p>
          <a:p>
            <a:pPr lvl="1"/>
            <a:r>
              <a:rPr lang="zh-CN" altLang="en-US" dirty="0"/>
              <a:t>实现上，大多数名空间表现为符号表，</a:t>
            </a:r>
            <a:r>
              <a:rPr lang="zh-CN" altLang="en-US" dirty="0" smtClean="0"/>
              <a:t>以字典的</a:t>
            </a:r>
            <a:r>
              <a:rPr lang="zh-CN" altLang="en-US" dirty="0"/>
              <a:t>形式</a:t>
            </a:r>
            <a:r>
              <a:rPr lang="zh-CN" altLang="en-US" dirty="0" smtClean="0"/>
              <a:t>组织，而变量存储其中</a:t>
            </a:r>
            <a:endParaRPr lang="zh-CN" altLang="en-US" dirty="0"/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脚本</a:t>
            </a:r>
            <a:r>
              <a:rPr lang="zh-CN" altLang="en-US" dirty="0" smtClean="0"/>
              <a:t>中存在</a:t>
            </a:r>
            <a:r>
              <a:rPr lang="zh-CN" altLang="en-US" dirty="0"/>
              <a:t>多个相互独立的名空间</a:t>
            </a:r>
          </a:p>
          <a:p>
            <a:r>
              <a:rPr lang="zh-CN" altLang="en-US" dirty="0"/>
              <a:t>名空间特性</a:t>
            </a:r>
          </a:p>
          <a:p>
            <a:pPr lvl="1"/>
            <a:r>
              <a:rPr lang="zh-CN" altLang="en-US" dirty="0" smtClean="0"/>
              <a:t>标识符独立性：不同名空间的同名标识符没有任何关联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</a:t>
            </a:r>
            <a:r>
              <a:rPr lang="zh-CN" altLang="en-US" dirty="0"/>
              <a:t>唯一性</a:t>
            </a:r>
            <a:r>
              <a:rPr lang="zh-CN" altLang="en-US" dirty="0" smtClean="0"/>
              <a:t>：同一名</a:t>
            </a:r>
            <a:r>
              <a:rPr lang="zh-CN" altLang="en-US" dirty="0"/>
              <a:t>空间中的标识符不得</a:t>
            </a:r>
            <a:r>
              <a:rPr lang="zh-CN" altLang="en-US" dirty="0" smtClean="0"/>
              <a:t>重名</a:t>
            </a:r>
            <a:endParaRPr lang="en-US" altLang="zh-CN" dirty="0" smtClean="0"/>
          </a:p>
          <a:p>
            <a:pPr lvl="1"/>
            <a:r>
              <a:rPr lang="zh-CN" altLang="en-US" dirty="0"/>
              <a:t>名空间嵌套：一个名空间可以包含另外一个名</a:t>
            </a:r>
            <a:r>
              <a:rPr lang="zh-CN" altLang="en-US" dirty="0" smtClean="0"/>
              <a:t>空间</a:t>
            </a:r>
          </a:p>
          <a:p>
            <a:pPr lvl="2"/>
            <a:r>
              <a:rPr lang="zh-CN" altLang="en-US" dirty="0" smtClean="0"/>
              <a:t>主要来源：嵌套函数定义、类成员函数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301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名空间分类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内置名空间（</a:t>
            </a:r>
            <a:r>
              <a:rPr lang="en-US" altLang="zh-CN" dirty="0" smtClean="0"/>
              <a:t>built-in </a:t>
            </a:r>
            <a:r>
              <a:rPr lang="en-US" altLang="zh-CN" dirty="0"/>
              <a:t>namespace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内置名称集合，如内置函数名</a:t>
            </a:r>
            <a:r>
              <a:rPr lang="zh-CN" altLang="en-US" dirty="0" smtClean="0"/>
              <a:t>、</a:t>
            </a:r>
            <a:r>
              <a:rPr lang="zh-CN" altLang="en-US" dirty="0"/>
              <a:t>内置</a:t>
            </a:r>
            <a:r>
              <a:rPr lang="zh-CN" altLang="en-US" dirty="0" smtClean="0"/>
              <a:t>异常</a:t>
            </a:r>
            <a:r>
              <a:rPr lang="zh-CN" altLang="en-US" dirty="0"/>
              <a:t>名等</a:t>
            </a:r>
            <a:endParaRPr lang="en-US" altLang="zh-CN" dirty="0"/>
          </a:p>
          <a:p>
            <a:r>
              <a:rPr lang="zh-CN" altLang="en-US" dirty="0"/>
              <a:t>全局名空间</a:t>
            </a:r>
          </a:p>
          <a:p>
            <a:pPr lvl="1"/>
            <a:r>
              <a:rPr lang="zh-CN" altLang="en-US" dirty="0"/>
              <a:t>模块内部</a:t>
            </a:r>
            <a:r>
              <a:rPr lang="zh-CN" altLang="en-US" dirty="0" smtClean="0"/>
              <a:t>的全局名称</a:t>
            </a:r>
            <a:r>
              <a:rPr lang="zh-CN" altLang="en-US" dirty="0"/>
              <a:t>集合</a:t>
            </a:r>
          </a:p>
          <a:p>
            <a:r>
              <a:rPr lang="zh-CN" altLang="en-US" dirty="0" smtClean="0"/>
              <a:t>局部</a:t>
            </a:r>
            <a:r>
              <a:rPr lang="zh-CN" altLang="en-US" dirty="0"/>
              <a:t>名</a:t>
            </a:r>
            <a:r>
              <a:rPr lang="zh-CN" altLang="en-US" dirty="0" smtClean="0"/>
              <a:t>空间</a:t>
            </a:r>
            <a:endParaRPr lang="zh-CN" altLang="en-US" dirty="0"/>
          </a:p>
          <a:p>
            <a:pPr lvl="1"/>
            <a:r>
              <a:rPr lang="zh-CN" altLang="en-US" dirty="0" smtClean="0"/>
              <a:t>函数调用时的本地名称集合；对象的属性集合；</a:t>
            </a:r>
            <a:r>
              <a:rPr lang="zh-CN" altLang="en-US" dirty="0"/>
              <a:t>嵌套函数的本地名称集合；类成员函数的本地名称集合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不同函数调用使用不同名空间，如递归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2496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名空间生存期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内置</a:t>
            </a:r>
            <a:r>
              <a:rPr lang="zh-CN" altLang="en-US" dirty="0"/>
              <a:t>名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创建时间：</a:t>
            </a:r>
            <a:r>
              <a:rPr lang="en-US" altLang="zh-CN" dirty="0" smtClean="0"/>
              <a:t>Python </a:t>
            </a:r>
            <a:r>
              <a:rPr lang="zh-CN" altLang="en-US" dirty="0"/>
              <a:t>解释器启动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删除时间：</a:t>
            </a:r>
            <a:r>
              <a:rPr lang="en-US" altLang="zh-CN" dirty="0" smtClean="0"/>
              <a:t>Python </a:t>
            </a:r>
            <a:r>
              <a:rPr lang="zh-CN" altLang="en-US" dirty="0"/>
              <a:t>解释器退出</a:t>
            </a:r>
            <a:r>
              <a:rPr lang="zh-CN" altLang="en-US" dirty="0" smtClean="0"/>
              <a:t>时</a:t>
            </a:r>
            <a:endParaRPr lang="zh-CN" altLang="en-US" dirty="0"/>
          </a:p>
          <a:p>
            <a:r>
              <a:rPr lang="zh-CN" altLang="en-US" dirty="0"/>
              <a:t>模块全局名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lang="zh-CN" altLang="en-US" dirty="0"/>
              <a:t>创建时间</a:t>
            </a:r>
            <a:r>
              <a:rPr lang="zh-CN" altLang="en-US" dirty="0" smtClean="0"/>
              <a:t>：读入</a:t>
            </a:r>
            <a:r>
              <a:rPr lang="zh-CN" altLang="en-US" dirty="0"/>
              <a:t>模块定义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删除时间：</a:t>
            </a:r>
            <a:r>
              <a:rPr lang="zh-CN" altLang="en-US" dirty="0" smtClean="0"/>
              <a:t>正常</a:t>
            </a:r>
            <a:r>
              <a:rPr lang="zh-CN" altLang="en-US" dirty="0"/>
              <a:t>情况</a:t>
            </a:r>
            <a:r>
              <a:rPr lang="zh-CN" altLang="en-US" dirty="0" smtClean="0"/>
              <a:t>下，在 </a:t>
            </a:r>
            <a:r>
              <a:rPr lang="en-US" altLang="zh-CN" dirty="0"/>
              <a:t>Python </a:t>
            </a:r>
            <a:r>
              <a:rPr lang="zh-CN" altLang="en-US" dirty="0"/>
              <a:t>解释器退出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注意事项：全局仅指在该模块内部为全局的；每个模块都有独立的全局名空间；导入</a:t>
            </a:r>
            <a:r>
              <a:rPr lang="zh-CN" altLang="en-US" dirty="0"/>
              <a:t>模块</a:t>
            </a:r>
            <a:r>
              <a:rPr lang="zh-CN" altLang="en-US" dirty="0" smtClean="0"/>
              <a:t>后方可访问其中的全局标识符；模块中可能存在非全局标识符，即使导入模块也不可访问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00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名空间生存期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函数名空间</a:t>
            </a:r>
            <a:endParaRPr lang="en-US" altLang="zh-CN" dirty="0" smtClean="0"/>
          </a:p>
          <a:p>
            <a:pPr lvl="1"/>
            <a:r>
              <a:rPr lang="zh-CN" altLang="en-US" dirty="0"/>
              <a:t>创建时间</a:t>
            </a:r>
            <a:r>
              <a:rPr lang="zh-CN" altLang="en-US" dirty="0" smtClean="0"/>
              <a:t>：调用函数时</a:t>
            </a:r>
            <a:endParaRPr lang="en-US" altLang="zh-CN" dirty="0" smtClean="0"/>
          </a:p>
          <a:p>
            <a:pPr lvl="1"/>
            <a:r>
              <a:rPr lang="zh-CN" altLang="en-US" dirty="0"/>
              <a:t>删除</a:t>
            </a:r>
            <a:r>
              <a:rPr lang="zh-CN" altLang="en-US" dirty="0" smtClean="0"/>
              <a:t>时间：函数结束时，函数引发异常</a:t>
            </a:r>
            <a:r>
              <a:rPr lang="zh-CN" altLang="en-US" dirty="0"/>
              <a:t>但却未在本函数</a:t>
            </a:r>
            <a:r>
              <a:rPr lang="zh-CN" altLang="en-US" dirty="0" smtClean="0"/>
              <a:t>内处</a:t>
            </a:r>
            <a:r>
              <a:rPr lang="zh-CN" altLang="en-US" dirty="0"/>
              <a:t>理该异常</a:t>
            </a:r>
            <a:r>
              <a:rPr lang="zh-CN" altLang="en-US" dirty="0" smtClean="0"/>
              <a:t>时</a:t>
            </a:r>
            <a:endParaRPr lang="zh-CN" altLang="en-US" dirty="0"/>
          </a:p>
          <a:p>
            <a:r>
              <a:rPr lang="zh-CN" altLang="en-US" dirty="0" smtClean="0"/>
              <a:t>类名空间</a:t>
            </a:r>
            <a:endParaRPr lang="en-US" altLang="zh-CN" dirty="0" smtClean="0"/>
          </a:p>
          <a:p>
            <a:pPr lvl="1"/>
            <a:r>
              <a:rPr lang="zh-CN" altLang="en-US" dirty="0"/>
              <a:t>创建时间</a:t>
            </a:r>
            <a:r>
              <a:rPr lang="zh-CN" altLang="en-US" dirty="0" smtClean="0"/>
              <a:t>：构造</a:t>
            </a:r>
            <a:r>
              <a:rPr lang="zh-CN" altLang="en-US" dirty="0"/>
              <a:t>对象</a:t>
            </a:r>
            <a:r>
              <a:rPr lang="zh-CN" altLang="en-US" dirty="0" smtClean="0"/>
              <a:t>时</a:t>
            </a:r>
            <a:endParaRPr lang="en-US" altLang="zh-CN" dirty="0"/>
          </a:p>
          <a:p>
            <a:pPr lvl="1"/>
            <a:r>
              <a:rPr lang="zh-CN" altLang="en-US" dirty="0"/>
              <a:t>删除时间</a:t>
            </a:r>
            <a:r>
              <a:rPr lang="zh-CN" altLang="en-US" dirty="0" smtClean="0"/>
              <a:t>：</a:t>
            </a:r>
            <a:r>
              <a:rPr lang="zh-CN" altLang="en-US" dirty="0"/>
              <a:t>销毁对象时</a:t>
            </a:r>
          </a:p>
        </p:txBody>
      </p:sp>
    </p:spTree>
    <p:extLst>
      <p:ext uri="{BB962C8B-B14F-4D97-AF65-F5344CB8AC3E}">
        <p14:creationId xmlns:p14="http://schemas.microsoft.com/office/powerpoint/2010/main" val="3287501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3.1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zh-CN" altLang="en-US" dirty="0" smtClean="0">
                <a:solidFill>
                  <a:srgbClr val="FFFF00"/>
                </a:solidFill>
              </a:rPr>
              <a:t>函数调用</a:t>
            </a:r>
            <a:r>
              <a:rPr lang="zh-CN" altLang="en-US" dirty="0">
                <a:solidFill>
                  <a:srgbClr val="FFFF00"/>
                </a:solidFill>
              </a:rPr>
              <a:t/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函数定义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名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空间与作用域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函数参数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递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归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模　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块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zh-CN" altLang="en-US" dirty="0"/>
              <a:t>　</a:t>
            </a:r>
            <a:r>
              <a:rPr lang="zh-CN" altLang="en-US" dirty="0" smtClean="0"/>
              <a:t>函数与模块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名空间解析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名解析</a:t>
            </a:r>
            <a:r>
              <a:rPr lang="zh-CN" altLang="en-US" dirty="0" smtClean="0"/>
              <a:t>：属性操作符“</a:t>
            </a:r>
            <a:r>
              <a:rPr lang="en-US" altLang="zh-CN" dirty="0" smtClean="0">
                <a:solidFill>
                  <a:srgbClr val="FFC000"/>
                </a:solidFill>
              </a:rPr>
              <a:t>.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解析</a:t>
            </a:r>
            <a:r>
              <a:rPr lang="zh-CN" altLang="en-US" dirty="0"/>
              <a:t>不同名空间中的标识符</a:t>
            </a:r>
            <a:endParaRPr lang="en-US" altLang="zh-CN" dirty="0"/>
          </a:p>
          <a:p>
            <a:r>
              <a:rPr lang="zh-CN" altLang="en-US" dirty="0" smtClean="0"/>
              <a:t>名解析示例</a:t>
            </a:r>
            <a:endParaRPr lang="en-US" altLang="zh-CN" dirty="0" smtClean="0"/>
          </a:p>
          <a:p>
            <a:pPr marL="540000" lvl="2"/>
            <a:r>
              <a:rPr lang="zh-CN" altLang="en-US" sz="2400" dirty="0"/>
              <a:t>导入</a:t>
            </a:r>
            <a:r>
              <a:rPr lang="zh-CN" altLang="en-US" sz="2400" dirty="0" smtClean="0"/>
              <a:t>模块一般</a:t>
            </a:r>
            <a:r>
              <a:rPr lang="zh-CN" altLang="en-US" sz="2400" dirty="0"/>
              <a:t>情况下不会引起名</a:t>
            </a:r>
            <a:r>
              <a:rPr lang="zh-CN" altLang="en-US" sz="2400" dirty="0" smtClean="0"/>
              <a:t>冲突（不</a:t>
            </a:r>
            <a:r>
              <a:rPr lang="zh-CN" altLang="en-US" sz="2400" dirty="0"/>
              <a:t>一般的</a:t>
            </a:r>
            <a:r>
              <a:rPr lang="zh-CN" altLang="en-US" sz="2400" dirty="0" smtClean="0"/>
              <a:t>情况呢？）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2185073"/>
            <a:ext cx="887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1</a:t>
            </a: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</a:t>
            </a: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print(e)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第一行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定义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的普通变量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print(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math.e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	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数学模块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中自然对数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2.718281828459045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833" y="4225356"/>
            <a:ext cx="8008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用 </a:t>
            </a:r>
            <a:r>
              <a:rPr lang="en-US" altLang="zh-CN" sz="2400" b="1" dirty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from math import e </a:t>
            </a:r>
            <a:r>
              <a:rPr lang="zh-CN" alt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方式导入自然对数，将和变量 </a:t>
            </a:r>
            <a:r>
              <a:rPr lang="en-US" altLang="zh-CN" sz="2400" b="1" dirty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e</a:t>
            </a:r>
            <a:r>
              <a:rPr lang="en-US" altLang="zh-CN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 </a:t>
            </a:r>
            <a:r>
              <a:rPr lang="zh-CN" alt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重名</a:t>
            </a:r>
          </a:p>
        </p:txBody>
      </p:sp>
    </p:spTree>
    <p:extLst>
      <p:ext uri="{BB962C8B-B14F-4D97-AF65-F5344CB8AC3E}">
        <p14:creationId xmlns:p14="http://schemas.microsoft.com/office/powerpoint/2010/main" val="324806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3.3.2</a:t>
            </a:r>
            <a:r>
              <a:rPr lang="zh-CN" altLang="en-US" dirty="0"/>
              <a:t>　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作用域（</a:t>
            </a:r>
            <a:r>
              <a:rPr lang="en-US" altLang="zh-CN" dirty="0"/>
              <a:t>scope</a:t>
            </a:r>
            <a:r>
              <a:rPr lang="zh-CN" altLang="en-US" dirty="0" smtClean="0"/>
              <a:t>）概念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定义：可</a:t>
            </a:r>
            <a:r>
              <a:rPr lang="zh-CN" altLang="en-US" dirty="0"/>
              <a:t>访问名空间</a:t>
            </a:r>
            <a:r>
              <a:rPr lang="zh-CN" altLang="en-US" dirty="0" smtClean="0"/>
              <a:t>中标识符的</a:t>
            </a:r>
            <a:r>
              <a:rPr lang="zh-CN" altLang="en-US" dirty="0"/>
              <a:t>文法区域</a:t>
            </a:r>
          </a:p>
          <a:p>
            <a:pPr lvl="1"/>
            <a:r>
              <a:rPr lang="zh-CN" altLang="en-US" dirty="0" smtClean="0"/>
              <a:t>表现形式：在 </a:t>
            </a:r>
            <a:r>
              <a:rPr lang="en-US" altLang="zh-CN" dirty="0"/>
              <a:t>Python </a:t>
            </a:r>
            <a:r>
              <a:rPr lang="zh-CN" altLang="en-US" dirty="0"/>
              <a:t>程序文本的某处</a:t>
            </a:r>
            <a:r>
              <a:rPr lang="zh-CN" altLang="en-US" dirty="0" smtClean="0"/>
              <a:t>，是否可以使用该名</a:t>
            </a:r>
            <a:r>
              <a:rPr lang="zh-CN" altLang="en-US" dirty="0"/>
              <a:t>空间中的标识符</a:t>
            </a:r>
          </a:p>
          <a:p>
            <a:r>
              <a:rPr lang="zh-CN" altLang="en-US" dirty="0" smtClean="0"/>
              <a:t>作用域与名空间的关系</a:t>
            </a:r>
            <a:endParaRPr lang="zh-CN" altLang="en-US" dirty="0"/>
          </a:p>
          <a:p>
            <a:pPr lvl="1"/>
            <a:r>
              <a:rPr lang="zh-CN" altLang="en-US" dirty="0" smtClean="0"/>
              <a:t>不在某名空间中，不能访问名该空间中的标识符</a:t>
            </a:r>
            <a:endParaRPr lang="zh-CN" altLang="en-US" dirty="0"/>
          </a:p>
          <a:p>
            <a:pPr lvl="1"/>
            <a:r>
              <a:rPr lang="zh-CN" altLang="en-US" dirty="0" smtClean="0"/>
              <a:t>在某</a:t>
            </a:r>
            <a:r>
              <a:rPr lang="zh-CN" altLang="en-US" dirty="0"/>
              <a:t>名空间</a:t>
            </a:r>
            <a:r>
              <a:rPr lang="zh-CN" altLang="en-US" dirty="0" smtClean="0"/>
              <a:t>中，不一定能访问该名</a:t>
            </a:r>
            <a:r>
              <a:rPr lang="zh-CN" altLang="en-US" dirty="0"/>
              <a:t>空间中的</a:t>
            </a:r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主要原因：嵌套的名空间中的同名标识符可能导致名冲突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2015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作用域分类与标识符查找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作用域分类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局部作用域（最内层）：函数（类成员函数）、类、</a:t>
            </a:r>
            <a:r>
              <a:rPr lang="en-US" altLang="zh-CN" dirty="0" smtClean="0"/>
              <a:t>Lambda </a:t>
            </a:r>
            <a:r>
              <a:rPr lang="zh-CN" altLang="en-US" dirty="0" smtClean="0"/>
              <a:t>表达式形成的文法区域</a:t>
            </a:r>
            <a:endParaRPr lang="zh-CN" altLang="en-US" dirty="0"/>
          </a:p>
          <a:p>
            <a:pPr lvl="1"/>
            <a:r>
              <a:rPr lang="zh-CN" altLang="en-US" dirty="0" smtClean="0"/>
              <a:t>外层函数闭包作用域：嵌套函数的外层函数形成的文法区域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注意：有可能存在多层嵌套</a:t>
            </a:r>
            <a:endParaRPr lang="zh-CN" altLang="en-US" dirty="0"/>
          </a:p>
          <a:p>
            <a:pPr lvl="1"/>
            <a:r>
              <a:rPr lang="zh-CN" altLang="en-US" dirty="0"/>
              <a:t>全局</a:t>
            </a:r>
            <a:r>
              <a:rPr lang="zh-CN" altLang="en-US" dirty="0" smtClean="0"/>
              <a:t>作用域：模块形成的文法区域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用户程序所在的模块为主模块 </a:t>
            </a:r>
            <a:r>
              <a:rPr lang="en-US" altLang="zh-CN" dirty="0" smtClean="0">
                <a:solidFill>
                  <a:srgbClr val="FFC000"/>
                </a:solidFill>
              </a:rPr>
              <a:t>__main__</a:t>
            </a:r>
            <a:endParaRPr lang="zh-CN" altLang="en-US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内置</a:t>
            </a:r>
            <a:r>
              <a:rPr lang="zh-CN" altLang="en-US" dirty="0" smtClean="0"/>
              <a:t>作用域（最外层）：包含内置名称的文法区域</a:t>
            </a:r>
            <a:endParaRPr lang="en-US" altLang="zh-CN" dirty="0" smtClean="0"/>
          </a:p>
          <a:p>
            <a:r>
              <a:rPr lang="zh-CN" altLang="en-US" dirty="0" smtClean="0"/>
              <a:t>标识符查找顺序：由内向外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124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</a:t>
            </a:r>
            <a:r>
              <a:rPr lang="zh-CN" altLang="en-US" dirty="0"/>
              <a:t>　全局量与局部量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局部量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定义于函数、类成员函数与 </a:t>
            </a:r>
            <a:r>
              <a:rPr lang="en-US" altLang="zh-CN" dirty="0" smtClean="0"/>
              <a:t>Lambda </a:t>
            </a:r>
            <a:r>
              <a:rPr lang="zh-CN" altLang="en-US" dirty="0" smtClean="0"/>
              <a:t>表达式中的量</a:t>
            </a:r>
            <a:endParaRPr lang="en-US" altLang="zh-CN" dirty="0" smtClean="0"/>
          </a:p>
          <a:p>
            <a:pPr lvl="1"/>
            <a:r>
              <a:rPr lang="zh-CN" altLang="en-US" dirty="0"/>
              <a:t>类的数据</a:t>
            </a:r>
            <a:r>
              <a:rPr lang="zh-CN" altLang="en-US" dirty="0" smtClean="0"/>
              <a:t>属性：定义于类中，其表现与访问规则与局部量类似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形式参数</a:t>
            </a:r>
            <a:r>
              <a:rPr lang="zh-CN" altLang="en-US" dirty="0"/>
              <a:t>类似局部量，但因参数传递原因，有细微</a:t>
            </a:r>
            <a:r>
              <a:rPr lang="zh-CN" altLang="en-US" dirty="0" smtClean="0"/>
              <a:t>差异</a:t>
            </a:r>
            <a:endParaRPr lang="zh-CN" altLang="en-US" dirty="0"/>
          </a:p>
          <a:p>
            <a:r>
              <a:rPr lang="zh-CN" altLang="en-US" dirty="0" smtClean="0"/>
              <a:t>全局量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定义于类、函数、类</a:t>
            </a:r>
            <a:r>
              <a:rPr lang="zh-CN" altLang="en-US" dirty="0"/>
              <a:t>成员</a:t>
            </a:r>
            <a:r>
              <a:rPr lang="zh-CN" altLang="en-US" dirty="0" smtClean="0"/>
              <a:t>函数与 </a:t>
            </a:r>
            <a:r>
              <a:rPr lang="en-US" altLang="zh-CN" dirty="0"/>
              <a:t>Lambda </a:t>
            </a:r>
            <a:r>
              <a:rPr lang="zh-CN" altLang="en-US" dirty="0" smtClean="0"/>
              <a:t>表达式之外的场合</a:t>
            </a:r>
          </a:p>
          <a:p>
            <a:r>
              <a:rPr lang="zh-CN" altLang="en-US" dirty="0"/>
              <a:t>名</a:t>
            </a:r>
            <a:r>
              <a:rPr lang="zh-CN" altLang="en-US" dirty="0" smtClean="0"/>
              <a:t>空间与作用域对量定义的影响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全局量与局部量位于不同名空间，因而可重名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发生重名时，局部量可能遮盖全局量的作用域，使其不可见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203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全局量与局部量示例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为全局量，位于全局名空间，其后代码（包括函数内部）均可访问</a:t>
            </a:r>
            <a:endParaRPr lang="en-US" altLang="zh-CN" sz="18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double(x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形式参数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x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也为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局部量，位于局部名空间，函数内部可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访问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访问全局量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"Before being doubled in double(): n = ",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 = x *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m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为局部量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位于局部名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空间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，函数内部可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访问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 "After being doubled in double(): m = ", m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print( "After being doubled in double(): n = ",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 "Before calling double() in __main__: n = ",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double(n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m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为全局量，位于全局名空间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，与函数内部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m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为独立的两个对象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 "After calling double() in __main__: m = ", m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 "After calling double() in __main__: n = ", n 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21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全局量与局部量示例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程序输出结果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调用函数前，全局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量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值为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Before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calling double() in __main__: n =  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调用函数中，全局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量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值为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（加倍前）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Before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being doubled in double(): n =  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调用函数中，局部量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m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值为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84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（加倍后）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being doubled in double(): m =  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调用函数中，全局量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值为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（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加倍后）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being doubled in double(): n =  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调用函数后，全局量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m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接受加倍值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84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calling double() in __main__: m =  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调用函数后，全局量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值维持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不变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calling double() in __main__: n = 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209965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全局量与局部量示例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为全局量，位于全局名空间，其后代码（包括函数内部）均可访问</a:t>
            </a:r>
            <a:endParaRPr lang="en-US" altLang="zh-CN" sz="18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double(x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注释下一条语句，否则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无法束定局部量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，引发 </a:t>
            </a:r>
            <a:r>
              <a:rPr lang="en-US" altLang="zh-CN" sz="1800" b="0" dirty="0" err="1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UnboundLocalError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异常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print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( "Before being doubled in double(): n = ", n )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定义同名局部量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（赋值即定义），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新对象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具有局部作用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域，整个函数内部均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有效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局部量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遮盖同名全局量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的部分作用域，使其不可见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局部量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定义前虽不能访问，但仍不允许上条注释语句访问全局量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换言之，即使前述注释语句出现在局部量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定义之前，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也被解释为局部量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x *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"After being doubled in double(): n = ",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"Before calling double() in __main__: n = ",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double(n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 "After calling double() in __main__: m = ", m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 "After calling double() in __main__: n = ", n 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3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全局量与局部量示例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程序输出结果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调用函数前，全局量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值为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Before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calling double() in __main__: n =  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调用函数中，局部量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值为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being doubled in double(): n =  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调用函数中，全局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m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接受加倍值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84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calling double() in __main__: m =  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调用函数后，全局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量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维持原值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不变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即全局量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与局部量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虽同名，但不是同一对象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calling double() in __main__: n =  42</a:t>
            </a:r>
            <a:endParaRPr lang="en-US" altLang="zh-CN" sz="1800" b="0" dirty="0" smtClean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6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3.3.4</a:t>
            </a:r>
            <a:r>
              <a:rPr lang="zh-CN" altLang="en-US" dirty="0"/>
              <a:t>　</a:t>
            </a:r>
            <a:r>
              <a:rPr lang="en-US" altLang="zh-CN" dirty="0" smtClean="0"/>
              <a:t>global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nonlocal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问题：如何在函数内部修改全局量的值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在函数内部可以引用全局量，</a:t>
            </a:r>
            <a:r>
              <a:rPr lang="zh-CN" altLang="en-US" dirty="0"/>
              <a:t>但不能赋值</a:t>
            </a:r>
            <a:r>
              <a:rPr lang="en-US" altLang="zh-CN" dirty="0"/>
              <a:t>——</a:t>
            </a:r>
            <a:r>
              <a:rPr lang="zh-CN" altLang="en-US" dirty="0"/>
              <a:t>赋值将定义</a:t>
            </a:r>
            <a:r>
              <a:rPr lang="zh-CN" altLang="en-US" dirty="0" smtClean="0"/>
              <a:t>同名局部量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进一步地，发生函数嵌套时，如何在内层函数中修改外层函数定义的局部量的值？</a:t>
            </a:r>
            <a:endParaRPr lang="en-US" altLang="zh-CN" dirty="0" smtClean="0"/>
          </a:p>
          <a:p>
            <a:r>
              <a:rPr lang="zh-CN" altLang="en-US" dirty="0" smtClean="0"/>
              <a:t>解决方案：量声明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全局声明（</a:t>
            </a:r>
            <a:r>
              <a:rPr lang="en-US" altLang="zh-CN" dirty="0" smtClean="0"/>
              <a:t>global declaration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非局部声明（</a:t>
            </a:r>
            <a:r>
              <a:rPr lang="en-US" altLang="zh-CN" dirty="0"/>
              <a:t>nonlocal </a:t>
            </a:r>
            <a:r>
              <a:rPr lang="en-US" altLang="zh-CN" dirty="0" smtClean="0"/>
              <a:t>declaration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11270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全局声明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全局声明：使用 </a:t>
            </a:r>
            <a:r>
              <a:rPr lang="en-US" altLang="zh-CN" dirty="0" smtClean="0">
                <a:solidFill>
                  <a:srgbClr val="FFC000"/>
                </a:solidFill>
              </a:rPr>
              <a:t>global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声明格式：</a:t>
            </a:r>
            <a:r>
              <a:rPr lang="en-US" altLang="zh-CN" dirty="0" smtClean="0">
                <a:solidFill>
                  <a:srgbClr val="FFC000"/>
                </a:solidFill>
              </a:rPr>
              <a:t>global  identifier</a:t>
            </a:r>
          </a:p>
          <a:p>
            <a:pPr lvl="1"/>
            <a:r>
              <a:rPr lang="zh-CN" altLang="en-US" dirty="0"/>
              <a:t>多标识符全局声明：使用逗号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pPr lvl="1"/>
            <a:r>
              <a:rPr lang="zh-CN" altLang="en-US" dirty="0"/>
              <a:t>全局声明中的标识符不得为形式参数、不得位于 </a:t>
            </a:r>
            <a:r>
              <a:rPr lang="en-US" altLang="zh-CN" dirty="0">
                <a:solidFill>
                  <a:srgbClr val="FFC000"/>
                </a:solidFill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循环目标列表、类定义、函数定义、导入语句或变量标注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含义：将其后标识符解释为全局的</a:t>
            </a:r>
            <a:endParaRPr lang="en-US" altLang="zh-CN" dirty="0" smtClean="0"/>
          </a:p>
          <a:p>
            <a:pPr marL="540000" lvl="2"/>
            <a:r>
              <a:rPr lang="zh-CN" altLang="en-US" sz="2400" dirty="0"/>
              <a:t>若该标识符在全局未定义，则此声明定义之，该全局量在函数调用结束后保持</a:t>
            </a:r>
            <a:r>
              <a:rPr lang="zh-CN" altLang="en-US" sz="2400" dirty="0" smtClean="0"/>
              <a:t>有效</a:t>
            </a:r>
            <a:endParaRPr lang="en-US" altLang="zh-CN" sz="2400" dirty="0" smtClean="0"/>
          </a:p>
          <a:p>
            <a:r>
              <a:rPr lang="zh-CN" altLang="en-US" dirty="0" smtClean="0"/>
              <a:t>有效性：在当前代码块各处均有效（包括声明之前）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383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/>
              <a:t>　</a:t>
            </a:r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3.1.1</a:t>
            </a:r>
            <a:r>
              <a:rPr lang="zh-CN" altLang="en-US" dirty="0"/>
              <a:t>　</a:t>
            </a:r>
            <a:r>
              <a:rPr lang="zh-CN" altLang="en-US" dirty="0" smtClean="0"/>
              <a:t>函数基本</a:t>
            </a:r>
            <a:r>
              <a:rPr lang="zh-CN" altLang="en-US" dirty="0"/>
              <a:t>概念</a:t>
            </a:r>
          </a:p>
          <a:p>
            <a:r>
              <a:rPr lang="en-US" altLang="zh-CN" dirty="0" smtClean="0"/>
              <a:t>3.1.2</a:t>
            </a:r>
            <a:r>
              <a:rPr lang="zh-CN" altLang="en-US" dirty="0"/>
              <a:t>　函数</a:t>
            </a:r>
            <a:r>
              <a:rPr lang="zh-CN" altLang="en-US" dirty="0" smtClean="0"/>
              <a:t>调用规范</a:t>
            </a:r>
            <a:endParaRPr lang="en-US" altLang="zh-CN" dirty="0" smtClean="0"/>
          </a:p>
          <a:p>
            <a:r>
              <a:rPr lang="en-US" altLang="zh-CN" dirty="0" smtClean="0"/>
              <a:t>3.1.3</a:t>
            </a:r>
            <a:r>
              <a:rPr lang="zh-CN" altLang="en-US" dirty="0"/>
              <a:t>　</a:t>
            </a:r>
            <a:r>
              <a:rPr lang="zh-CN" altLang="en-US" dirty="0" smtClean="0"/>
              <a:t>内置函数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全局声明示例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为全局量，位于全局名空间，其后代码（包括函数内部）均可访问</a:t>
            </a:r>
            <a:endParaRPr lang="en-US" altLang="zh-CN" sz="18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直接使用全局量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，无需传递参数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global n	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声明全局量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，函数内部对其赋值不会构造新的局部对象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"Before being doubled in double(): n = ",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直接写入全局量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 "After being doubled in double(): n = ",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 "Before calling double() in __main__: n = ", 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double</a:t>
            </a:r>
            <a:r>
              <a:rPr lang="en-US" altLang="zh-CN" sz="18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 "After calling double() in __main__: m = ", m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 "After calling double() in __main__: n = ", n 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全局量与局部量示例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程序输出结果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调用函数前，全局量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值为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Before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calling double() in __main__: n =  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调用函数中，全局量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值为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42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（加倍前）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Before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being doubled in double(): n = 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endParaRPr lang="en-US" altLang="zh-CN" sz="18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调用函数中，全局量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值更新为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84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（加倍后）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being doubled in double(): n =  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调用函数后，全局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量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m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接受加倍值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84</a:t>
            </a:r>
            <a:endParaRPr lang="en-US" altLang="zh-CN" sz="18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calling double() in __main__: m =  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调用函数后，全局</a:t>
            </a:r>
            <a:r>
              <a:rPr lang="zh-CN" altLang="en-US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量 </a:t>
            </a:r>
            <a:r>
              <a:rPr lang="en-US" altLang="zh-CN" sz="18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维持更新后的值 </a:t>
            </a:r>
            <a:r>
              <a:rPr lang="en-US" altLang="zh-CN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84 </a:t>
            </a:r>
            <a:r>
              <a:rPr lang="zh-CN" altLang="en-US" sz="18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不变</a:t>
            </a:r>
            <a:endParaRPr lang="en-US" altLang="zh-CN" sz="18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</a:t>
            </a:r>
            <a:r>
              <a:rPr lang="en-US" altLang="zh-CN" sz="18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calling double() in __main__: n =  </a:t>
            </a:r>
            <a:r>
              <a:rPr lang="en-US" altLang="zh-CN" sz="18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309095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非局部声明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非局部声明：使用 </a:t>
            </a:r>
            <a:r>
              <a:rPr lang="en-US" altLang="zh-CN" dirty="0" smtClean="0">
                <a:solidFill>
                  <a:srgbClr val="FFC000"/>
                </a:solidFill>
              </a:rPr>
              <a:t>nonlocal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声明格式：</a:t>
            </a:r>
            <a:r>
              <a:rPr lang="en-US" altLang="zh-CN" dirty="0" smtClean="0">
                <a:solidFill>
                  <a:srgbClr val="FFC000"/>
                </a:solidFill>
              </a:rPr>
              <a:t>nonlocal  identifier</a:t>
            </a:r>
          </a:p>
          <a:p>
            <a:pPr lvl="1"/>
            <a:r>
              <a:rPr lang="zh-CN" altLang="en-US" dirty="0"/>
              <a:t>多标识符全局声明：使用逗号分隔</a:t>
            </a:r>
          </a:p>
          <a:p>
            <a:r>
              <a:rPr lang="zh-CN" altLang="en-US" dirty="0" smtClean="0"/>
              <a:t>含义：将其后标识符解释为非局部非全局的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从最内层嵌套名空间向外查找，一直到全局名空间（不含）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未</a:t>
            </a:r>
            <a:r>
              <a:rPr lang="zh-CN" altLang="en-US" dirty="0" smtClean="0"/>
              <a:t>找到该标识符，引发 </a:t>
            </a:r>
            <a:r>
              <a:rPr lang="en-US" altLang="zh-CN" dirty="0" err="1">
                <a:solidFill>
                  <a:srgbClr val="FFC000"/>
                </a:solidFill>
              </a:rPr>
              <a:t>SyntaxError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/>
              <a:t>有效性：在当前代码块各处均有效（包括声明之前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非局部声明的用法类似全局声明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5934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35087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函数调用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函数定义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名空间与作用域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3.4</a:t>
            </a:r>
            <a:r>
              <a:rPr lang="zh-CN" altLang="en-US" dirty="0">
                <a:solidFill>
                  <a:srgbClr val="FFFF00"/>
                </a:solidFill>
              </a:rPr>
              <a:t>　函数参数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递　归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模　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zh-CN" altLang="en-US" dirty="0"/>
              <a:t>　</a:t>
            </a:r>
            <a:r>
              <a:rPr lang="zh-CN" altLang="en-US" dirty="0" smtClean="0"/>
              <a:t>函数与模块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</a:t>
            </a:r>
            <a:r>
              <a:rPr lang="zh-CN" altLang="en-US" dirty="0"/>
              <a:t>　</a:t>
            </a:r>
            <a:r>
              <a:rPr lang="zh-CN" altLang="en-US" dirty="0" smtClean="0"/>
              <a:t>函数参数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3.4.1</a:t>
            </a:r>
            <a:r>
              <a:rPr lang="zh-CN" altLang="en-US" dirty="0"/>
              <a:t>　参数传递机制</a:t>
            </a:r>
          </a:p>
          <a:p>
            <a:r>
              <a:rPr lang="en-US" altLang="zh-CN" dirty="0" smtClean="0"/>
              <a:t>3.4.2</a:t>
            </a:r>
            <a:r>
              <a:rPr lang="zh-CN" altLang="en-US" dirty="0"/>
              <a:t>　缺省</a:t>
            </a:r>
            <a:r>
              <a:rPr lang="zh-CN" altLang="en-US" dirty="0" smtClean="0"/>
              <a:t>参数值</a:t>
            </a:r>
            <a:endParaRPr lang="zh-CN" altLang="en-US" dirty="0"/>
          </a:p>
          <a:p>
            <a:r>
              <a:rPr lang="en-US" altLang="zh-CN" dirty="0" smtClean="0"/>
              <a:t>3.4.3</a:t>
            </a:r>
            <a:r>
              <a:rPr lang="zh-CN" altLang="en-US" dirty="0"/>
              <a:t>　位置参数与关键字</a:t>
            </a:r>
            <a:r>
              <a:rPr lang="zh-CN" altLang="en-US" dirty="0" smtClean="0"/>
              <a:t>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3.4.1</a:t>
            </a:r>
            <a:r>
              <a:rPr lang="zh-CN" altLang="en-US" dirty="0"/>
              <a:t>　</a:t>
            </a:r>
            <a:r>
              <a:rPr lang="zh-CN" altLang="en-US" dirty="0" smtClean="0"/>
              <a:t>参数传递机制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形式参数（</a:t>
            </a:r>
            <a:r>
              <a:rPr lang="en-US" altLang="zh-CN" dirty="0"/>
              <a:t>formal parameter/augment</a:t>
            </a:r>
            <a:r>
              <a:rPr lang="zh-CN" altLang="en-US" dirty="0"/>
              <a:t>）与实际参数（</a:t>
            </a:r>
            <a:r>
              <a:rPr lang="en-US" altLang="zh-CN" dirty="0"/>
              <a:t>actual parameter/augment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形式参数：函数定义时提供的参数</a:t>
            </a:r>
          </a:p>
          <a:p>
            <a:pPr lvl="1"/>
            <a:r>
              <a:rPr lang="zh-CN" altLang="en-US" dirty="0"/>
              <a:t>实际参数：函数调用时提供的参数</a:t>
            </a:r>
          </a:p>
          <a:p>
            <a:r>
              <a:rPr lang="zh-CN" altLang="en-US" dirty="0"/>
              <a:t>参数传递（</a:t>
            </a:r>
            <a:r>
              <a:rPr lang="en-US" altLang="zh-CN" dirty="0"/>
              <a:t>parameter passing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函数调用时，需要将实际参数传递给形式参数</a:t>
            </a:r>
          </a:p>
          <a:p>
            <a:pPr lvl="1"/>
            <a:r>
              <a:rPr lang="zh-CN" altLang="en-US" dirty="0" smtClean="0"/>
              <a:t>对象共享机制：</a:t>
            </a:r>
            <a:r>
              <a:rPr lang="en-US" altLang="zh-CN" dirty="0" smtClean="0"/>
              <a:t>Python </a:t>
            </a:r>
            <a:r>
              <a:rPr lang="zh-CN" altLang="en-US" dirty="0"/>
              <a:t>参数传递时</a:t>
            </a:r>
            <a:r>
              <a:rPr lang="zh-CN" altLang="en-US" dirty="0" smtClean="0"/>
              <a:t>不构造新数据</a:t>
            </a:r>
            <a:r>
              <a:rPr lang="zh-CN" altLang="en-US" dirty="0"/>
              <a:t>对象，而是让形式参数和实际参数共享同一对象</a:t>
            </a:r>
          </a:p>
          <a:p>
            <a:pPr lvl="1"/>
            <a:r>
              <a:rPr lang="zh-CN" altLang="en-US" dirty="0"/>
              <a:t>构造新</a:t>
            </a:r>
            <a:r>
              <a:rPr lang="zh-CN" altLang="en-US" dirty="0" smtClean="0"/>
              <a:t>对象时机：函数内部变更有常</a:t>
            </a:r>
            <a:r>
              <a:rPr lang="zh-CN" altLang="en-US" dirty="0"/>
              <a:t>对象值时（写时复制）</a:t>
            </a:r>
          </a:p>
        </p:txBody>
      </p:sp>
    </p:spTree>
    <p:extLst>
      <p:ext uri="{BB962C8B-B14F-4D97-AF65-F5344CB8AC3E}">
        <p14:creationId xmlns:p14="http://schemas.microsoft.com/office/powerpoint/2010/main" val="2211331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r>
              <a:rPr lang="zh-CN" altLang="en-US" dirty="0"/>
              <a:t>传递</a:t>
            </a:r>
            <a:r>
              <a:rPr lang="zh-CN" altLang="en-US" dirty="0" smtClean="0"/>
              <a:t>机制示例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2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在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主模块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__main__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中构造整型对象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2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，将名称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束定于其上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定义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double()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，加倍整数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double(x):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函数调用时，名称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x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同样束定于整型对象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2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之上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函数内部进行表达式求值，需要重新设定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x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的值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*= 2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	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2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为有常对象，值无法变更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Python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构造一个新的整型对象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4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，解除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x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的束定，重新束定其于新对象之上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x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	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返回新对象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double()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时，实际参数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传递给形式参数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x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使得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 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double()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内部的名称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x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同样束定于主模块的整型对象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2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之上，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此时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并未构造一个新的整型对象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double(n)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m) 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77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r>
              <a:rPr lang="zh-CN" altLang="en-US" dirty="0"/>
              <a:t>传递</a:t>
            </a:r>
            <a:r>
              <a:rPr lang="zh-CN" altLang="en-US" dirty="0" smtClean="0"/>
              <a:t>机制示例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调用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id()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查看对象本征值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id(n):",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id(n))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double(x):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double(): id(x):",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id(x))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x *=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double(): id(x):",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id(x))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double(n)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m) 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id(m):",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id(m))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n) 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id(n):",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id(n))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12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r>
              <a:rPr lang="zh-CN" altLang="en-US" dirty="0"/>
              <a:t>传递</a:t>
            </a:r>
            <a:r>
              <a:rPr lang="zh-CN" altLang="en-US" dirty="0" smtClean="0"/>
              <a:t>机制示例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脚本输出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id(n): 1381737600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double(): id(x): 1381737600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double(): id(x): 1381737664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id(m): 1381737664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id(n): </a:t>
            </a:r>
            <a:r>
              <a:rPr lang="en-US" altLang="zh-CN" sz="20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1381737600</a:t>
            </a:r>
            <a:endParaRPr lang="en-US" altLang="zh-CN" sz="20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93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</a:t>
            </a:r>
            <a:r>
              <a:rPr lang="zh-CN" altLang="en-US" dirty="0"/>
              <a:t>　</a:t>
            </a:r>
            <a:r>
              <a:rPr lang="zh-CN" altLang="en-US" dirty="0" smtClean="0"/>
              <a:t>函数基本概念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/>
              <a:t>(function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：具有</a:t>
            </a:r>
            <a:r>
              <a:rPr lang="zh-CN" altLang="en-US" dirty="0"/>
              <a:t>特定功能的可</a:t>
            </a:r>
            <a:r>
              <a:rPr lang="zh-CN" altLang="en-US" dirty="0" smtClean="0"/>
              <a:t>重用</a:t>
            </a:r>
            <a:r>
              <a:rPr lang="zh-CN" altLang="en-US" dirty="0"/>
              <a:t>代码片段，实现</a:t>
            </a:r>
            <a:r>
              <a:rPr lang="zh-CN" altLang="en-US" dirty="0" smtClean="0"/>
              <a:t>解决某个特定问题</a:t>
            </a:r>
            <a:r>
              <a:rPr lang="zh-CN" altLang="en-US" dirty="0"/>
              <a:t>的算法（</a:t>
            </a:r>
            <a:r>
              <a:rPr lang="en-US" altLang="zh-CN" dirty="0"/>
              <a:t>algorithm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zh-CN" altLang="en-US" dirty="0" smtClean="0"/>
              <a:t>在</a:t>
            </a:r>
            <a:r>
              <a:rPr lang="zh-CN" altLang="en-US" dirty="0"/>
              <a:t>需要时被调用，其代码被执行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/>
              <a:t>一般具有唯一的名称以供调用</a:t>
            </a:r>
          </a:p>
          <a:p>
            <a:pPr lvl="1"/>
            <a:r>
              <a:rPr lang="zh-CN" altLang="en-US" dirty="0"/>
              <a:t>函数主要通过接口（</a:t>
            </a:r>
            <a:r>
              <a:rPr lang="en-US" altLang="zh-CN" dirty="0"/>
              <a:t>interface</a:t>
            </a:r>
            <a:r>
              <a:rPr lang="zh-CN" altLang="en-US" dirty="0"/>
              <a:t>）与</a:t>
            </a:r>
            <a:r>
              <a:rPr lang="zh-CN" altLang="en-US" dirty="0" smtClean="0"/>
              <a:t>外界通信，</a:t>
            </a:r>
            <a:r>
              <a:rPr lang="zh-CN" altLang="en-US" dirty="0"/>
              <a:t>传递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目的与意义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</a:t>
            </a:r>
            <a:r>
              <a:rPr lang="zh-CN" altLang="en-US" dirty="0"/>
              <a:t>功能抽象，以支持代码重用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时无需了解</a:t>
            </a:r>
            <a:r>
              <a:rPr lang="zh-CN" altLang="en-US" dirty="0" smtClean="0"/>
              <a:t>函数内部</a:t>
            </a:r>
            <a:r>
              <a:rPr lang="zh-CN" altLang="en-US" dirty="0"/>
              <a:t>实现</a:t>
            </a:r>
            <a:r>
              <a:rPr lang="zh-CN" altLang="en-US" dirty="0" smtClean="0"/>
              <a:t>细节</a:t>
            </a:r>
          </a:p>
          <a:p>
            <a:pPr lvl="1"/>
            <a:r>
              <a:rPr lang="zh-CN" altLang="en-US" dirty="0" smtClean="0"/>
              <a:t>有助于采用分而治之的策略编写大型复杂程序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53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</a:t>
            </a:r>
            <a:r>
              <a:rPr lang="zh-CN" altLang="en-US" dirty="0"/>
              <a:t>　</a:t>
            </a:r>
            <a:r>
              <a:rPr lang="zh-CN" altLang="en-US" dirty="0" smtClean="0"/>
              <a:t>缺省参数值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缺省</a:t>
            </a:r>
            <a:r>
              <a:rPr lang="zh-CN" altLang="en-US" dirty="0" smtClean="0"/>
              <a:t>参数值（</a:t>
            </a:r>
            <a:r>
              <a:rPr lang="en-US" altLang="zh-CN" dirty="0"/>
              <a:t>default </a:t>
            </a:r>
            <a:r>
              <a:rPr lang="en-US" altLang="zh-CN" dirty="0" smtClean="0"/>
              <a:t>augment value</a:t>
            </a:r>
            <a:r>
              <a:rPr lang="zh-CN" altLang="en-US" dirty="0" smtClean="0"/>
              <a:t>）定义格式</a:t>
            </a:r>
            <a:endParaRPr lang="zh-CN" altLang="en-US" dirty="0"/>
          </a:p>
          <a:p>
            <a:pPr lvl="1"/>
            <a:r>
              <a:rPr lang="zh-CN" altLang="en-US" dirty="0"/>
              <a:t>函数定义：</a:t>
            </a:r>
            <a:r>
              <a:rPr lang="en-US" altLang="zh-CN" dirty="0" err="1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multiply(x</a:t>
            </a:r>
            <a:r>
              <a:rPr lang="en-US" altLang="zh-CN" dirty="0">
                <a:solidFill>
                  <a:srgbClr val="FFC000"/>
                </a:solidFill>
              </a:rPr>
              <a:t>, times = </a:t>
            </a:r>
            <a:r>
              <a:rPr lang="en-US" altLang="zh-CN" dirty="0" smtClean="0">
                <a:solidFill>
                  <a:srgbClr val="FFC000"/>
                </a:solidFill>
              </a:rPr>
              <a:t>2):  </a:t>
            </a:r>
            <a:r>
              <a:rPr lang="en-US" altLang="zh-CN" dirty="0">
                <a:solidFill>
                  <a:srgbClr val="FFC000"/>
                </a:solidFill>
              </a:rPr>
              <a:t>return  x * times</a:t>
            </a:r>
          </a:p>
          <a:p>
            <a:pPr lvl="1"/>
            <a:r>
              <a:rPr lang="zh-CN" altLang="en-US" dirty="0"/>
              <a:t>函数调用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a = multiply(42)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b = </a:t>
            </a:r>
            <a:r>
              <a:rPr lang="en-US" altLang="zh-CN" dirty="0" smtClean="0">
                <a:solidFill>
                  <a:srgbClr val="FFC000"/>
                </a:solidFill>
              </a:rPr>
              <a:t>multiply(42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42)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带缺省</a:t>
            </a:r>
            <a:r>
              <a:rPr lang="zh-CN" altLang="en-US" dirty="0" smtClean="0"/>
              <a:t>参数值的</a:t>
            </a:r>
            <a:r>
              <a:rPr lang="zh-CN" altLang="en-US" dirty="0"/>
              <a:t>函数定义规范</a:t>
            </a:r>
          </a:p>
          <a:p>
            <a:pPr lvl="1"/>
            <a:r>
              <a:rPr lang="zh-CN" altLang="en-US" dirty="0" smtClean="0"/>
              <a:t>参数数目：无限制</a:t>
            </a:r>
            <a:endParaRPr lang="zh-CN" altLang="en-US" dirty="0"/>
          </a:p>
          <a:p>
            <a:pPr lvl="1"/>
            <a:r>
              <a:rPr lang="zh-CN" altLang="en-US" dirty="0"/>
              <a:t>普通非缺省参数不得出现</a:t>
            </a:r>
            <a:r>
              <a:rPr lang="zh-CN" altLang="en-US" dirty="0" smtClean="0"/>
              <a:t>在此类参数</a:t>
            </a:r>
            <a:r>
              <a:rPr lang="zh-CN" altLang="en-US" dirty="0"/>
              <a:t>之后</a:t>
            </a:r>
          </a:p>
          <a:p>
            <a:pPr lvl="2"/>
            <a:r>
              <a:rPr lang="zh-CN" altLang="en-US" dirty="0"/>
              <a:t>函数定义时，必须普通非缺省参数在前</a:t>
            </a:r>
            <a:r>
              <a:rPr lang="zh-CN" altLang="en-US" dirty="0" smtClean="0"/>
              <a:t>，带缺省参数值的参数在</a:t>
            </a:r>
            <a:r>
              <a:rPr lang="zh-CN" altLang="en-US" dirty="0"/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4093859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</a:t>
            </a:r>
            <a:r>
              <a:rPr lang="zh-CN" altLang="en-US" dirty="0"/>
              <a:t>　</a:t>
            </a:r>
            <a:r>
              <a:rPr lang="zh-CN" altLang="en-US" dirty="0" smtClean="0"/>
              <a:t>缺省参数值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带缺省</a:t>
            </a:r>
            <a:r>
              <a:rPr lang="zh-CN" altLang="en-US" dirty="0" smtClean="0"/>
              <a:t>参数值的</a:t>
            </a:r>
            <a:r>
              <a:rPr lang="zh-CN" altLang="en-US" dirty="0"/>
              <a:t>函数调用规范</a:t>
            </a:r>
          </a:p>
          <a:p>
            <a:pPr lvl="1"/>
            <a:r>
              <a:rPr lang="zh-CN" altLang="en-US" dirty="0" smtClean="0"/>
              <a:t>双</a:t>
            </a:r>
            <a:r>
              <a:rPr lang="zh-CN" altLang="en-US" dirty="0"/>
              <a:t>参数调用函数 </a:t>
            </a:r>
            <a:r>
              <a:rPr lang="en-US" altLang="zh-CN" dirty="0">
                <a:solidFill>
                  <a:srgbClr val="FFC000"/>
                </a:solidFill>
              </a:rPr>
              <a:t>multiply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：实际</a:t>
            </a:r>
            <a:r>
              <a:rPr lang="zh-CN" altLang="en-US" dirty="0"/>
              <a:t>参数按照函数定义时的位置顺序分别传递给形式参数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times </a:t>
            </a:r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/>
              <a:t>参数调用函数 </a:t>
            </a:r>
            <a:r>
              <a:rPr lang="en-US" altLang="zh-CN" dirty="0">
                <a:solidFill>
                  <a:srgbClr val="FFC000"/>
                </a:solidFill>
              </a:rPr>
              <a:t>multiply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：实际</a:t>
            </a:r>
            <a:r>
              <a:rPr lang="zh-CN" altLang="en-US" dirty="0"/>
              <a:t>参数传递给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C000"/>
                </a:solidFill>
              </a:rPr>
              <a:t>times</a:t>
            </a:r>
            <a:r>
              <a:rPr lang="en-US" altLang="zh-CN" dirty="0"/>
              <a:t> </a:t>
            </a:r>
            <a:r>
              <a:rPr lang="zh-CN" altLang="en-US" dirty="0"/>
              <a:t>使用缺省值 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</a:p>
          <a:p>
            <a:pPr lvl="1"/>
            <a:r>
              <a:rPr lang="zh-CN" altLang="en-US" dirty="0" smtClean="0"/>
              <a:t>参数传递顺序：当存在</a:t>
            </a:r>
            <a:r>
              <a:rPr lang="zh-CN" altLang="en-US" dirty="0"/>
              <a:t>多个缺省</a:t>
            </a:r>
            <a:r>
              <a:rPr lang="zh-CN" altLang="en-US" dirty="0" smtClean="0"/>
              <a:t>参数值时，函数调用</a:t>
            </a:r>
            <a:r>
              <a:rPr lang="zh-CN" altLang="en-US" dirty="0"/>
              <a:t>时必须按照位置顺序提供非缺省值，不能跳过部分缺省</a:t>
            </a:r>
            <a:r>
              <a:rPr lang="zh-CN" altLang="en-US" dirty="0" smtClean="0"/>
              <a:t>参数值</a:t>
            </a:r>
            <a:endParaRPr lang="zh-CN" altLang="en-US" dirty="0"/>
          </a:p>
          <a:p>
            <a:pPr lvl="2"/>
            <a:r>
              <a:rPr lang="zh-CN" altLang="en-US" dirty="0"/>
              <a:t>示例</a:t>
            </a:r>
            <a:r>
              <a:rPr lang="zh-CN" altLang="en-US" dirty="0" smtClean="0"/>
              <a:t>：有函数</a:t>
            </a:r>
            <a:r>
              <a:rPr lang="zh-CN" altLang="en-US" dirty="0"/>
              <a:t>定义 </a:t>
            </a:r>
            <a:r>
              <a:rPr lang="en-US" altLang="zh-CN" dirty="0" err="1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f(x</a:t>
            </a:r>
            <a:r>
              <a:rPr lang="en-US" altLang="zh-CN" dirty="0">
                <a:solidFill>
                  <a:srgbClr val="FFC000"/>
                </a:solidFill>
              </a:rPr>
              <a:t>, y = 1, z = </a:t>
            </a:r>
            <a:r>
              <a:rPr lang="en-US" altLang="zh-CN" dirty="0" smtClean="0">
                <a:solidFill>
                  <a:srgbClr val="FFC000"/>
                </a:solidFill>
              </a:rPr>
              <a:t>1):  pass</a:t>
            </a:r>
            <a:r>
              <a:rPr lang="zh-CN" altLang="en-US" dirty="0" smtClean="0"/>
              <a:t>，用 </a:t>
            </a:r>
            <a:r>
              <a:rPr lang="en-US" altLang="zh-CN" dirty="0" smtClean="0">
                <a:solidFill>
                  <a:srgbClr val="FFC000"/>
                </a:solidFill>
              </a:rPr>
              <a:t>f(a)</a:t>
            </a:r>
            <a:r>
              <a:rPr lang="zh-CN" altLang="en-US" dirty="0" smtClean="0"/>
              <a:t>、 </a:t>
            </a:r>
            <a:r>
              <a:rPr lang="en-US" altLang="zh-CN" dirty="0" smtClean="0">
                <a:solidFill>
                  <a:srgbClr val="FFC000"/>
                </a:solidFill>
              </a:rPr>
              <a:t>f(a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b)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f(a</a:t>
            </a:r>
            <a:r>
              <a:rPr lang="en-US" altLang="zh-CN" dirty="0">
                <a:solidFill>
                  <a:srgbClr val="FFC000"/>
                </a:solidFill>
              </a:rPr>
              <a:t>, b, </a:t>
            </a:r>
            <a:r>
              <a:rPr lang="en-US" altLang="zh-CN" dirty="0" smtClean="0">
                <a:solidFill>
                  <a:srgbClr val="FFC000"/>
                </a:solidFill>
              </a:rPr>
              <a:t>c) </a:t>
            </a:r>
            <a:r>
              <a:rPr lang="zh-CN" altLang="en-US" dirty="0"/>
              <a:t>方式调用均合法，</a:t>
            </a:r>
            <a:r>
              <a:rPr lang="zh-CN" altLang="en-US" dirty="0" smtClean="0"/>
              <a:t>但用 </a:t>
            </a:r>
            <a:r>
              <a:rPr lang="en-US" altLang="zh-CN" dirty="0" smtClean="0">
                <a:solidFill>
                  <a:srgbClr val="FFC000"/>
                </a:solidFill>
              </a:rPr>
              <a:t>f(a</a:t>
            </a:r>
            <a:r>
              <a:rPr lang="en-US" altLang="zh-CN" dirty="0">
                <a:solidFill>
                  <a:srgbClr val="FFC000"/>
                </a:solidFill>
              </a:rPr>
              <a:t>, , </a:t>
            </a:r>
            <a:r>
              <a:rPr lang="en-US" altLang="zh-CN" dirty="0" smtClean="0">
                <a:solidFill>
                  <a:srgbClr val="FFC000"/>
                </a:solidFill>
              </a:rPr>
              <a:t>c) </a:t>
            </a:r>
            <a:r>
              <a:rPr lang="zh-CN" altLang="en-US" dirty="0"/>
              <a:t>方式调用</a:t>
            </a:r>
            <a:r>
              <a:rPr lang="zh-CN" altLang="en-US" dirty="0" smtClean="0"/>
              <a:t>非法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06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3.4.2</a:t>
            </a:r>
            <a:r>
              <a:rPr lang="zh-CN" altLang="en-US" dirty="0"/>
              <a:t>　</a:t>
            </a:r>
            <a:r>
              <a:rPr lang="zh-CN" altLang="en-US" dirty="0" smtClean="0"/>
              <a:t>缺省参数值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缺省</a:t>
            </a:r>
            <a:r>
              <a:rPr lang="zh-CN" altLang="en-US" dirty="0" smtClean="0"/>
              <a:t>参数值意义</a:t>
            </a:r>
            <a:r>
              <a:rPr lang="zh-CN" altLang="en-US" dirty="0"/>
              <a:t>：简化函数接口</a:t>
            </a:r>
          </a:p>
          <a:p>
            <a:pPr lvl="1"/>
            <a:r>
              <a:rPr lang="zh-CN" altLang="en-US" dirty="0"/>
              <a:t>当函数部分参数大概率为某个固定值时，使用缺省</a:t>
            </a:r>
            <a:r>
              <a:rPr lang="zh-CN" altLang="en-US" dirty="0" smtClean="0"/>
              <a:t>参数值可以</a:t>
            </a:r>
            <a:r>
              <a:rPr lang="zh-CN" altLang="en-US" dirty="0"/>
              <a:t>简化函数调用接口，提高编程效率和代码可理解性</a:t>
            </a:r>
          </a:p>
          <a:p>
            <a:r>
              <a:rPr lang="zh-CN" altLang="en-US" dirty="0"/>
              <a:t>一种关注</a:t>
            </a:r>
          </a:p>
          <a:p>
            <a:pPr lvl="1"/>
            <a:r>
              <a:rPr lang="zh-CN" altLang="en-US" dirty="0"/>
              <a:t>缺省</a:t>
            </a:r>
            <a:r>
              <a:rPr lang="zh-CN" altLang="en-US" dirty="0" smtClean="0"/>
              <a:t>参数值技术</a:t>
            </a:r>
            <a:r>
              <a:rPr lang="zh-CN" altLang="en-US" dirty="0"/>
              <a:t>可以部分实现函数重载（</a:t>
            </a:r>
            <a:r>
              <a:rPr lang="en-US" altLang="zh-CN" dirty="0"/>
              <a:t>overloading</a:t>
            </a:r>
            <a:r>
              <a:rPr lang="zh-CN" altLang="en-US" dirty="0" smtClean="0"/>
              <a:t>）效果</a:t>
            </a:r>
            <a:endParaRPr lang="zh-CN" altLang="en-US" dirty="0"/>
          </a:p>
          <a:p>
            <a:pPr lvl="2"/>
            <a:r>
              <a:rPr lang="zh-CN" altLang="en-US" dirty="0"/>
              <a:t>对于有缺省</a:t>
            </a:r>
            <a:r>
              <a:rPr lang="zh-CN" altLang="en-US" dirty="0" smtClean="0"/>
              <a:t>参数值的</a:t>
            </a:r>
            <a:r>
              <a:rPr lang="zh-CN" altLang="en-US" dirty="0"/>
              <a:t>函数，其调用在外观上存在多个“不同”版本，具有一定的函数重载效果</a:t>
            </a:r>
          </a:p>
          <a:p>
            <a:pPr lvl="2"/>
            <a:r>
              <a:rPr lang="zh-CN" altLang="en-US" dirty="0" smtClean="0"/>
              <a:t>但是，</a:t>
            </a:r>
            <a:r>
              <a:rPr lang="zh-CN" altLang="en-US" dirty="0"/>
              <a:t>这并不是真正的函数重载</a:t>
            </a:r>
            <a:r>
              <a:rPr lang="en-US" altLang="zh-CN" dirty="0"/>
              <a:t>——Python </a:t>
            </a:r>
            <a:r>
              <a:rPr lang="zh-CN" altLang="en-US" dirty="0"/>
              <a:t>语言</a:t>
            </a:r>
            <a:r>
              <a:rPr lang="zh-CN" altLang="en-US" dirty="0" smtClean="0"/>
              <a:t>目前不</a:t>
            </a:r>
            <a:r>
              <a:rPr lang="zh-CN" altLang="en-US" dirty="0"/>
              <a:t>支持函数重载，未来可能也不会支持</a:t>
            </a:r>
            <a:r>
              <a:rPr lang="en-US" altLang="zh-CN" dirty="0"/>
              <a:t>——Python </a:t>
            </a:r>
            <a:r>
              <a:rPr lang="zh-CN" altLang="en-US" dirty="0"/>
              <a:t>中实际上有其他技术手段</a:t>
            </a:r>
            <a:r>
              <a:rPr lang="zh-CN" altLang="en-US" dirty="0" smtClean="0"/>
              <a:t>实现类似函数重载的功能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351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插播：缺省参数存在的问题与解决方案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缺省</a:t>
            </a:r>
            <a:r>
              <a:rPr lang="zh-CN" altLang="en-US" dirty="0" smtClean="0"/>
              <a:t>参数值的</a:t>
            </a:r>
            <a:r>
              <a:rPr lang="zh-CN" altLang="en-US" dirty="0"/>
              <a:t>问题：</a:t>
            </a:r>
            <a:r>
              <a:rPr lang="zh-CN" altLang="en-US" dirty="0">
                <a:solidFill>
                  <a:srgbClr val="FFFF00"/>
                </a:solidFill>
              </a:rPr>
              <a:t>高能预警！</a:t>
            </a:r>
          </a:p>
          <a:p>
            <a:pPr lvl="1"/>
            <a:r>
              <a:rPr lang="zh-CN" altLang="en-US" dirty="0" smtClean="0"/>
              <a:t>缺省参数值计算时机：只</a:t>
            </a:r>
            <a:r>
              <a:rPr lang="zh-CN" altLang="en-US" dirty="0"/>
              <a:t>在函数定义</a:t>
            </a:r>
            <a:r>
              <a:rPr lang="zh-CN" altLang="en-US" dirty="0" smtClean="0"/>
              <a:t>时计算</a:t>
            </a:r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缺省参数值为</a:t>
            </a:r>
            <a:r>
              <a:rPr lang="zh-CN" altLang="en-US" dirty="0"/>
              <a:t>表达式或无常对象时，如果其值在后续操作过程中发生变化，有可能导致不希望的结果</a:t>
            </a:r>
          </a:p>
          <a:p>
            <a:pPr lvl="1"/>
            <a:r>
              <a:rPr lang="zh-CN" altLang="en-US" dirty="0"/>
              <a:t>示例：对于列表对象，下述代码导致列表元素累积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2930038"/>
            <a:ext cx="8877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f(a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ls.append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print(f(1))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输出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[1]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print(f(2))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输出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[1, 2]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print(f(3))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输出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204633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插播：缺省参数存在的问题与解决方案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对症下药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</a:t>
            </a:r>
            <a:r>
              <a:rPr lang="zh-CN" altLang="en-US" dirty="0"/>
              <a:t>分析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C000"/>
                </a:solidFill>
              </a:rPr>
              <a:t>ls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的缺省值在</a:t>
            </a:r>
            <a:r>
              <a:rPr lang="zh-CN" altLang="en-US" dirty="0"/>
              <a:t>函数定义时计算</a:t>
            </a:r>
            <a:r>
              <a:rPr lang="zh-CN" altLang="en-US" dirty="0" smtClean="0"/>
              <a:t>，构造一</a:t>
            </a:r>
            <a:r>
              <a:rPr lang="zh-CN" altLang="en-US" dirty="0"/>
              <a:t>个空列表</a:t>
            </a:r>
            <a:r>
              <a:rPr lang="zh-CN" altLang="en-US" dirty="0" smtClean="0"/>
              <a:t>对象，</a:t>
            </a:r>
            <a:r>
              <a:rPr lang="zh-CN" altLang="en-US" dirty="0"/>
              <a:t>其后所有函数调用都引用此列表对象，元素自然累积</a:t>
            </a:r>
          </a:p>
          <a:p>
            <a:pPr lvl="1"/>
            <a:r>
              <a:rPr lang="zh-CN" altLang="en-US" dirty="0"/>
              <a:t>解决方案：使用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en-US" altLang="zh-CN" dirty="0"/>
              <a:t> </a:t>
            </a:r>
            <a:r>
              <a:rPr lang="zh-CN" altLang="en-US" dirty="0"/>
              <a:t>作为列表对象的缺省值，并在函数内部设置哨兵（</a:t>
            </a:r>
            <a:r>
              <a:rPr lang="en-US" altLang="zh-CN" dirty="0"/>
              <a:t>sentinel</a:t>
            </a:r>
            <a:r>
              <a:rPr lang="zh-CN" altLang="en-US" dirty="0"/>
              <a:t>），监视其变化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2853844"/>
            <a:ext cx="8877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f(a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None):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None:	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本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条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if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语句等价于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ls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=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ls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or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[]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当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ls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为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None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时（函数调用时无第二个参数），</a:t>
            </a:r>
          </a:p>
          <a:p>
            <a:r>
              <a:rPr lang="zh-CN" altLang="en-US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ls.append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	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真值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测试为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False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，构造空列表对象并赋值，</a:t>
            </a:r>
          </a:p>
          <a:p>
            <a:r>
              <a:rPr lang="zh-CN" altLang="en-US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否则引用原先的列表对象</a:t>
            </a:r>
          </a:p>
        </p:txBody>
      </p:sp>
    </p:spTree>
    <p:extLst>
      <p:ext uri="{BB962C8B-B14F-4D97-AF65-F5344CB8AC3E}">
        <p14:creationId xmlns:p14="http://schemas.microsoft.com/office/powerpoint/2010/main" val="203965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综合示例：整数</a:t>
            </a:r>
            <a:r>
              <a:rPr lang="zh-CN" altLang="en-US" dirty="0"/>
              <a:t>输入的有效性检查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编写函数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input_int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r>
              <a:rPr lang="zh-CN" altLang="en-US" dirty="0" smtClean="0"/>
              <a:t>，接受用户输入的整数，并检查返回数据的有效性。函数执行时应输出提示信息；若用户未提供该信息，函数应使用缺省信息提示用户。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44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综合示例：整数输入的有效性检查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(prompt: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None)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input(prompt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 "Please input an integer: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True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尝试转换为整数，非整数时引发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异常；处理该异常，请求用户重新输入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得到合法数据，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return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语句跳出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无限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循环，返回合法整数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ValueError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t = input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 integer needed. Try again: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 age: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print(n)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9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</a:t>
            </a:r>
            <a:r>
              <a:rPr lang="zh-CN" altLang="en-US" dirty="0"/>
              <a:t>　位置参数与关键字参数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位置参数（</a:t>
            </a:r>
            <a:r>
              <a:rPr lang="en-US" altLang="zh-CN" dirty="0"/>
              <a:t>positional parameter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位置固定：参数传递时按照形式参数定义顺序提供实际参数</a:t>
            </a:r>
          </a:p>
          <a:p>
            <a:pPr lvl="1"/>
            <a:r>
              <a:rPr lang="zh-CN" altLang="en-US" dirty="0"/>
              <a:t>缺点：参数数目较多时，函数调用时容易混淆；缺省参数数目较多时，提供非缺省值时不能跳跃</a:t>
            </a:r>
          </a:p>
          <a:p>
            <a:r>
              <a:rPr lang="zh-CN" altLang="en-US" dirty="0"/>
              <a:t>关键字参数（</a:t>
            </a:r>
            <a:r>
              <a:rPr lang="en-US" altLang="zh-CN" dirty="0"/>
              <a:t>keyword parameter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在函数调用时，提供实际参数对应的形式参数名称</a:t>
            </a:r>
          </a:p>
          <a:p>
            <a:pPr lvl="1"/>
            <a:r>
              <a:rPr lang="zh-CN" altLang="en-US" dirty="0"/>
              <a:t>优点：明确标示实际参数和形式参数的对应关系；参数书写顺序更灵活</a:t>
            </a:r>
          </a:p>
          <a:p>
            <a:pPr lvl="1"/>
            <a:r>
              <a:rPr lang="zh-CN" altLang="en-US" dirty="0"/>
              <a:t>缺点：增加函数调用时的代码书写量</a:t>
            </a:r>
          </a:p>
        </p:txBody>
      </p:sp>
    </p:spTree>
    <p:extLst>
      <p:ext uri="{BB962C8B-B14F-4D97-AF65-F5344CB8AC3E}">
        <p14:creationId xmlns:p14="http://schemas.microsoft.com/office/powerpoint/2010/main" val="65237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关键字参数语法规范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关键字参数格式：</a:t>
            </a:r>
            <a:r>
              <a:rPr lang="en-US" altLang="zh-CN" dirty="0" err="1" smtClean="0">
                <a:solidFill>
                  <a:srgbClr val="FFC000"/>
                </a:solidFill>
              </a:rPr>
              <a:t>formal_parameter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= </a:t>
            </a:r>
            <a:r>
              <a:rPr lang="en-US" altLang="zh-CN" dirty="0" smtClean="0">
                <a:solidFill>
                  <a:srgbClr val="FFC000"/>
                </a:solidFill>
              </a:rPr>
              <a:t>expression</a:t>
            </a:r>
            <a:endParaRPr lang="zh-CN" altLang="en-US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关键字参数使用场合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</a:t>
            </a:r>
            <a:r>
              <a:rPr lang="zh-CN" altLang="en-US" dirty="0"/>
              <a:t>函数调用</a:t>
            </a:r>
            <a:r>
              <a:rPr lang="zh-CN" altLang="en-US" dirty="0" smtClean="0"/>
              <a:t>时，函数定义与其无关</a:t>
            </a:r>
            <a:endParaRPr lang="zh-CN" altLang="en-US" dirty="0"/>
          </a:p>
          <a:p>
            <a:r>
              <a:rPr lang="zh-CN" altLang="en-US" dirty="0" smtClean="0"/>
              <a:t>关键字参数示例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函数定义：</a:t>
            </a:r>
            <a:r>
              <a:rPr lang="en-US" altLang="zh-CN" dirty="0" err="1" smtClean="0">
                <a:solidFill>
                  <a:srgbClr val="FFC000"/>
                </a:solidFill>
              </a:rPr>
              <a:t>def</a:t>
            </a:r>
            <a:r>
              <a:rPr lang="en-US" altLang="zh-CN" dirty="0" smtClean="0">
                <a:solidFill>
                  <a:srgbClr val="FFC000"/>
                </a:solidFill>
              </a:rPr>
              <a:t>  f(x</a:t>
            </a:r>
            <a:r>
              <a:rPr lang="en-US" altLang="zh-CN" dirty="0">
                <a:solidFill>
                  <a:srgbClr val="FFC000"/>
                </a:solidFill>
              </a:rPr>
              <a:t>, y = 1, z = </a:t>
            </a:r>
            <a:r>
              <a:rPr lang="en-US" altLang="zh-CN" dirty="0" smtClean="0">
                <a:solidFill>
                  <a:srgbClr val="FFC000"/>
                </a:solidFill>
              </a:rPr>
              <a:t>1): ……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 </a:t>
            </a:r>
            <a:r>
              <a:rPr lang="en-US" altLang="zh-CN" dirty="0" smtClean="0">
                <a:solidFill>
                  <a:srgbClr val="FFC000"/>
                </a:solidFill>
              </a:rPr>
              <a:t>f(a</a:t>
            </a:r>
            <a:r>
              <a:rPr lang="en-US" altLang="zh-CN" dirty="0">
                <a:solidFill>
                  <a:srgbClr val="FFC000"/>
                </a:solidFill>
              </a:rPr>
              <a:t>, z = </a:t>
            </a:r>
            <a:r>
              <a:rPr lang="en-US" altLang="zh-CN" dirty="0" smtClean="0">
                <a:solidFill>
                  <a:srgbClr val="FFC000"/>
                </a:solidFill>
              </a:rPr>
              <a:t>c) </a:t>
            </a:r>
            <a:r>
              <a:rPr lang="zh-CN" altLang="en-US" dirty="0"/>
              <a:t>方式</a:t>
            </a:r>
            <a:r>
              <a:rPr lang="zh-CN" altLang="en-US" dirty="0" smtClean="0"/>
              <a:t>调用：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en-US" altLang="zh-CN" dirty="0" smtClean="0"/>
              <a:t> </a:t>
            </a:r>
            <a:r>
              <a:rPr lang="zh-CN" altLang="en-US" dirty="0"/>
              <a:t>以位置参数传递，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以关键字参数传递，第二个参数使用</a:t>
            </a:r>
            <a:r>
              <a:rPr lang="zh-CN" altLang="en-US" dirty="0" smtClean="0"/>
              <a:t>缺省值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351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关键字参数使用原则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关键字参数适用性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</a:t>
            </a:r>
            <a:r>
              <a:rPr lang="zh-CN" altLang="en-US" dirty="0"/>
              <a:t>参数</a:t>
            </a:r>
            <a:r>
              <a:rPr lang="zh-CN" altLang="en-US" dirty="0" smtClean="0"/>
              <a:t>和缺省参数均</a:t>
            </a:r>
            <a:r>
              <a:rPr lang="zh-CN" altLang="en-US" dirty="0"/>
              <a:t>适用</a:t>
            </a:r>
            <a:endParaRPr lang="en-US" altLang="zh-CN" dirty="0"/>
          </a:p>
          <a:p>
            <a:r>
              <a:rPr lang="zh-CN" altLang="en-US" dirty="0" smtClean="0"/>
              <a:t>关键字参数使用限制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</a:t>
            </a:r>
            <a:r>
              <a:rPr lang="zh-CN" altLang="en-US" dirty="0"/>
              <a:t>参数必须位于位置参数之后</a:t>
            </a:r>
          </a:p>
          <a:p>
            <a:pPr lvl="1"/>
            <a:r>
              <a:rPr lang="zh-CN" altLang="en-US" dirty="0"/>
              <a:t>关键字参数必须与函数定义时的形式参数名称匹配</a:t>
            </a:r>
          </a:p>
          <a:p>
            <a:pPr lvl="1"/>
            <a:r>
              <a:rPr lang="zh-CN" altLang="en-US" dirty="0"/>
              <a:t>关键字参数顺序</a:t>
            </a:r>
            <a:r>
              <a:rPr lang="zh-CN" altLang="en-US" dirty="0" smtClean="0"/>
              <a:t>无限制</a:t>
            </a:r>
            <a:endParaRPr lang="en-US" altLang="zh-CN" dirty="0" smtClean="0"/>
          </a:p>
          <a:p>
            <a:pPr lvl="1"/>
            <a:r>
              <a:rPr lang="zh-CN" altLang="en-US" dirty="0"/>
              <a:t>不得重复提供实际</a:t>
            </a:r>
            <a:r>
              <a:rPr lang="zh-CN" altLang="en-US" dirty="0" smtClean="0"/>
              <a:t>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093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</a:t>
            </a:r>
            <a:r>
              <a:rPr lang="zh-CN" altLang="en-US" dirty="0"/>
              <a:t>　</a:t>
            </a:r>
            <a:r>
              <a:rPr lang="zh-CN" altLang="en-US" dirty="0" smtClean="0"/>
              <a:t>函数调用规范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主调函数与被调函数</a:t>
            </a:r>
          </a:p>
          <a:p>
            <a:pPr lvl="1"/>
            <a:r>
              <a:rPr lang="zh-CN" altLang="en-US" dirty="0"/>
              <a:t>主调函数（</a:t>
            </a:r>
            <a:r>
              <a:rPr lang="en-US" altLang="zh-CN" dirty="0"/>
              <a:t>caller</a:t>
            </a:r>
            <a:r>
              <a:rPr lang="zh-CN" altLang="en-US" dirty="0"/>
              <a:t>，客户函数）：调用其他函数的函数</a:t>
            </a:r>
          </a:p>
          <a:p>
            <a:pPr lvl="1"/>
            <a:r>
              <a:rPr lang="zh-CN" altLang="en-US" dirty="0"/>
              <a:t>被调函数（</a:t>
            </a:r>
            <a:r>
              <a:rPr lang="en-US" altLang="zh-CN" dirty="0" err="1"/>
              <a:t>callee</a:t>
            </a:r>
            <a:r>
              <a:rPr lang="zh-CN" altLang="en-US" dirty="0"/>
              <a:t>，服务器函数）：被其他函数调用的函数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调用（</a:t>
            </a:r>
            <a:r>
              <a:rPr lang="en-US" altLang="zh-CN" dirty="0"/>
              <a:t>function call/invocation</a:t>
            </a:r>
            <a:r>
              <a:rPr lang="zh-CN" altLang="en-US" dirty="0" smtClean="0"/>
              <a:t>）格式</a:t>
            </a:r>
            <a:endParaRPr lang="zh-CN" altLang="en-US" dirty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C000"/>
                </a:solidFill>
              </a:rPr>
              <a:t>function_name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err="1" smtClean="0">
                <a:solidFill>
                  <a:srgbClr val="FFC000"/>
                </a:solidFill>
              </a:rPr>
              <a:t>parameter_list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r>
              <a:rPr lang="zh-CN" altLang="en-US" dirty="0" smtClean="0"/>
              <a:t>无论参数是否存在，函数调用小括号均不能省略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参数传递：函数</a:t>
            </a:r>
            <a:r>
              <a:rPr lang="zh-CN" altLang="en-US" dirty="0"/>
              <a:t>调用时通过 </a:t>
            </a:r>
            <a:r>
              <a:rPr lang="en-US" altLang="zh-CN" dirty="0" err="1">
                <a:solidFill>
                  <a:srgbClr val="FFC000"/>
                </a:solidFill>
              </a:rPr>
              <a:t>parameter_list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传递实际参数，所传递的实际参数列表必须与函数定义时的形式参数列表匹配</a:t>
            </a:r>
          </a:p>
          <a:p>
            <a:pPr lvl="1"/>
            <a:r>
              <a:rPr lang="zh-CN" altLang="en-US" dirty="0" smtClean="0"/>
              <a:t>函数返回值：若存在，可参与</a:t>
            </a:r>
            <a:r>
              <a:rPr lang="zh-CN" altLang="en-US" dirty="0"/>
              <a:t>后续运算或赋给其他数据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11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关键字参数</a:t>
            </a:r>
            <a:r>
              <a:rPr lang="zh-CN" altLang="en-US" dirty="0" smtClean="0"/>
              <a:t>使用</a:t>
            </a:r>
            <a:r>
              <a:rPr lang="zh-CN" altLang="en-US" dirty="0"/>
              <a:t>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f(x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y = 0, z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0): pass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空语句，定义空函数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体</a:t>
            </a:r>
            <a:endParaRPr lang="en-US" altLang="zh-CN" sz="20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3)	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合法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合法，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z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使用缺省参数值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f(1)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合法，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y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与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z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使用缺省参数值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3)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非法，</a:t>
            </a:r>
            <a:r>
              <a:rPr lang="en-US" altLang="zh-CN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y </a:t>
            </a:r>
            <a:r>
              <a:rPr lang="zh-CN" altLang="en-US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为缺省参数，</a:t>
            </a:r>
            <a:r>
              <a:rPr lang="en-US" altLang="zh-CN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z </a:t>
            </a:r>
            <a:r>
              <a:rPr lang="zh-CN" altLang="en-US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也必须缺省</a:t>
            </a:r>
            <a:endParaRPr lang="zh-CN" altLang="en-US" sz="2000" b="0" dirty="0">
              <a:solidFill>
                <a:schemeClr val="bg2">
                  <a:lumMod val="60000"/>
                  <a:lumOff val="40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f(1,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合法，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y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与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z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为关键字参数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f(1,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合法，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y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使用缺省参数值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f(x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合法，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均为关键字参数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f(z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3, x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2)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合法，顺序无所谓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f(x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1, z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合法，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x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与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z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为关键字参数，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y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缺省</a:t>
            </a:r>
            <a:endParaRPr lang="zh-CN" altLang="en-US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f(1, x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1, z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非法，不得重复提供参数 </a:t>
            </a:r>
            <a:r>
              <a:rPr lang="en-US" altLang="zh-CN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f(x = 1, 2)		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非法</a:t>
            </a:r>
            <a:r>
              <a:rPr lang="zh-CN" altLang="en-US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，关键字参数后不得有位置参数</a:t>
            </a:r>
            <a:endParaRPr lang="en-US" altLang="zh-CN" sz="2000" b="0" dirty="0" smtClean="0">
              <a:solidFill>
                <a:schemeClr val="bg2">
                  <a:lumMod val="60000"/>
                  <a:lumOff val="40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f(1, y = 2, t = 3)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非法</a:t>
            </a:r>
            <a:r>
              <a:rPr lang="zh-CN" altLang="en-US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，关键字参数 </a:t>
            </a:r>
            <a:r>
              <a:rPr lang="en-US" altLang="zh-CN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t </a:t>
            </a:r>
            <a:r>
              <a:rPr lang="zh-CN" altLang="en-US" sz="2000" b="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Menlo" panose="020B0609030804020204" pitchFamily="49" charset="0"/>
              </a:rPr>
              <a:t>不存在</a:t>
            </a:r>
            <a:endParaRPr lang="en-US" altLang="zh-CN" sz="2000" b="0" dirty="0">
              <a:solidFill>
                <a:schemeClr val="bg2">
                  <a:lumMod val="60000"/>
                  <a:lumOff val="40000"/>
                </a:schemeClr>
              </a:solidFill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15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55148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函数调用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函数定义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名空间与作用域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函数参数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3.5</a:t>
            </a:r>
            <a:r>
              <a:rPr lang="zh-CN" altLang="en-US" dirty="0">
                <a:solidFill>
                  <a:srgbClr val="FFFF00"/>
                </a:solidFill>
              </a:rPr>
              <a:t>　递　归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模　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zh-CN" altLang="en-US" dirty="0"/>
              <a:t>　</a:t>
            </a:r>
            <a:r>
              <a:rPr lang="zh-CN" altLang="en-US" dirty="0" smtClean="0"/>
              <a:t>函数与模块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/>
              <a:t>　递　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3.5.1</a:t>
            </a:r>
            <a:r>
              <a:rPr lang="zh-CN" altLang="en-US" dirty="0"/>
              <a:t>　</a:t>
            </a:r>
            <a:r>
              <a:rPr lang="zh-CN" altLang="en-US" dirty="0" smtClean="0"/>
              <a:t>递归函数</a:t>
            </a:r>
            <a:endParaRPr lang="zh-CN" altLang="en-US" dirty="0"/>
          </a:p>
          <a:p>
            <a:r>
              <a:rPr lang="en-US" altLang="zh-CN" dirty="0" smtClean="0"/>
              <a:t>3.5.2</a:t>
            </a:r>
            <a:r>
              <a:rPr lang="zh-CN" altLang="en-US" dirty="0"/>
              <a:t>　</a:t>
            </a:r>
            <a:r>
              <a:rPr lang="zh-CN" altLang="en-US" dirty="0" smtClean="0"/>
              <a:t>递归信任</a:t>
            </a:r>
          </a:p>
          <a:p>
            <a:r>
              <a:rPr lang="en-US" altLang="zh-CN" dirty="0" smtClean="0"/>
              <a:t>3.5.3</a:t>
            </a:r>
            <a:r>
              <a:rPr lang="zh-CN" altLang="en-US" dirty="0"/>
              <a:t>　</a:t>
            </a:r>
            <a:r>
              <a:rPr lang="zh-CN" altLang="en-US" dirty="0" smtClean="0"/>
              <a:t>汉诺塔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3.5.1</a:t>
            </a:r>
            <a:r>
              <a:rPr lang="zh-CN" altLang="en-US" dirty="0"/>
              <a:t>　</a:t>
            </a:r>
            <a:r>
              <a:rPr lang="zh-CN" altLang="en-US" dirty="0" smtClean="0"/>
              <a:t>递归函数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单函数递归</a:t>
                </a:r>
              </a:p>
              <a:p>
                <a:pPr lvl="1"/>
                <a:r>
                  <a:rPr lang="zh-CN" altLang="en-US" dirty="0"/>
                  <a:t>递推公式：数学上极为常见</a:t>
                </a:r>
              </a:p>
              <a:p>
                <a:pPr lvl="2"/>
                <a:r>
                  <a:rPr lang="zh-CN" altLang="en-US" dirty="0"/>
                  <a:t>例一：阶乘函数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C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!</m:t>
                    </m:r>
                    <m:r>
                      <a:rPr lang="en-US" altLang="zh-CN" b="1" i="1" dirty="0" smtClean="0">
                        <a:solidFill>
                          <a:srgbClr val="FFC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dirty="0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dirty="0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</a:rPr>
                                <m:t>×(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</a:rPr>
                                <m:t>)!</m:t>
                              </m:r>
                            </m:e>
                            <m:e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例二：</a:t>
                </a:r>
                <a:r>
                  <a:rPr lang="en-US" altLang="zh-CN" dirty="0"/>
                  <a:t>Fibonacci </a:t>
                </a:r>
                <a:r>
                  <a:rPr lang="zh-CN" altLang="en-US" dirty="0"/>
                  <a:t>数列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C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C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zh-CN" b="1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双函数递归</a:t>
                </a:r>
                <a:endParaRPr lang="zh-CN" altLang="en-US" dirty="0"/>
              </a:p>
              <a:p>
                <a:pPr lvl="1"/>
                <a:r>
                  <a:rPr lang="zh-CN" altLang="en-US" dirty="0" smtClean="0"/>
                  <a:t>函数 </a:t>
                </a:r>
                <a:r>
                  <a:rPr lang="en-US" altLang="zh-CN" dirty="0" smtClean="0">
                    <a:solidFill>
                      <a:srgbClr val="FFC000"/>
                    </a:solidFill>
                  </a:rPr>
                  <a:t>f() </a:t>
                </a:r>
                <a:r>
                  <a:rPr lang="zh-CN" altLang="en-US" dirty="0" smtClean="0"/>
                  <a:t>调用函数 </a:t>
                </a:r>
                <a:r>
                  <a:rPr lang="en-US" altLang="zh-CN" dirty="0" smtClean="0">
                    <a:solidFill>
                      <a:srgbClr val="FFC000"/>
                    </a:solidFill>
                  </a:rPr>
                  <a:t>g()</a:t>
                </a:r>
                <a:r>
                  <a:rPr lang="zh-CN" altLang="en-US" dirty="0" smtClean="0"/>
                  <a:t>，而函数 </a:t>
                </a:r>
                <a:r>
                  <a:rPr lang="en-US" altLang="zh-CN" dirty="0" smtClean="0">
                    <a:solidFill>
                      <a:srgbClr val="FFC000"/>
                    </a:solidFill>
                  </a:rPr>
                  <a:t>g() </a:t>
                </a:r>
                <a:r>
                  <a:rPr lang="zh-CN" altLang="en-US" dirty="0" smtClean="0"/>
                  <a:t>又调用函数 </a:t>
                </a:r>
                <a:r>
                  <a:rPr lang="en-US" altLang="zh-CN" dirty="0" smtClean="0">
                    <a:solidFill>
                      <a:srgbClr val="FFC000"/>
                    </a:solidFill>
                  </a:rPr>
                  <a:t>f()</a:t>
                </a:r>
              </a:p>
              <a:p>
                <a:pPr lvl="1"/>
                <a:r>
                  <a:rPr lang="zh-CN" altLang="en-US" dirty="0"/>
                  <a:t>比较</a:t>
                </a:r>
                <a:r>
                  <a:rPr lang="zh-CN" altLang="en-US" dirty="0" smtClean="0"/>
                  <a:t>少见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098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递归工作原理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递归函数特征</a:t>
            </a:r>
            <a:endParaRPr lang="en-US" altLang="zh-CN" dirty="0" smtClean="0"/>
          </a:p>
          <a:p>
            <a:pPr lvl="1"/>
            <a:r>
              <a:rPr lang="zh-CN" altLang="en-US" dirty="0"/>
              <a:t>递推函数一定是分段函数，具有初始表达式</a:t>
            </a:r>
          </a:p>
          <a:p>
            <a:pPr lvl="1"/>
            <a:r>
              <a:rPr lang="zh-CN" altLang="en-US" dirty="0"/>
              <a:t>递推函数计算逻辑：逐步简化问题规模</a:t>
            </a:r>
          </a:p>
          <a:p>
            <a:r>
              <a:rPr lang="zh-CN" altLang="en-US" dirty="0" smtClean="0"/>
              <a:t>递归</a:t>
            </a:r>
            <a:r>
              <a:rPr lang="zh-CN" altLang="en-US" dirty="0"/>
              <a:t>工作原理</a:t>
            </a:r>
          </a:p>
          <a:p>
            <a:pPr lvl="1"/>
            <a:r>
              <a:rPr lang="zh-CN" altLang="en-US" dirty="0"/>
              <a:t>递推过程：逐步分解问题，使其更简单</a:t>
            </a:r>
          </a:p>
          <a:p>
            <a:pPr lvl="1"/>
            <a:r>
              <a:rPr lang="zh-CN" altLang="en-US" dirty="0"/>
              <a:t>回归过程：根据简单情形组装最后的答案</a:t>
            </a:r>
          </a:p>
        </p:txBody>
      </p:sp>
    </p:spTree>
    <p:extLst>
      <p:ext uri="{BB962C8B-B14F-4D97-AF65-F5344CB8AC3E}">
        <p14:creationId xmlns:p14="http://schemas.microsoft.com/office/powerpoint/2010/main" val="1030351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3.5.1</a:t>
            </a:r>
            <a:r>
              <a:rPr lang="zh-CN" altLang="en-US" dirty="0"/>
              <a:t>　递归函数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实现函数 </a:t>
            </a:r>
            <a:r>
              <a:rPr lang="en-US" altLang="zh-CN" dirty="0" smtClean="0">
                <a:solidFill>
                  <a:srgbClr val="FFC000"/>
                </a:solidFill>
              </a:rPr>
              <a:t>fact()</a:t>
            </a:r>
            <a:r>
              <a:rPr lang="zh-CN" altLang="en-US" dirty="0" smtClean="0"/>
              <a:t>，使用</a:t>
            </a:r>
            <a:r>
              <a:rPr lang="zh-CN" altLang="en-US" dirty="0"/>
              <a:t>循环和递归两种方法求非负整数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的阶乘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43206"/>
            <a:ext cx="3793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8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循环实现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pt-BR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pt-BR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fact(n):</a:t>
            </a:r>
            <a:endParaRPr lang="pt-BR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&lt;= 1:</a:t>
            </a:r>
          </a:p>
          <a:p>
            <a:r>
              <a:rPr lang="pt-BR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1</a:t>
            </a:r>
          </a:p>
          <a:p>
            <a:r>
              <a:rPr lang="pt-BR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r, i = 1, 2</a:t>
            </a:r>
          </a:p>
          <a:p>
            <a:r>
              <a:rPr lang="pt-BR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i &lt;= n:</a:t>
            </a:r>
          </a:p>
          <a:p>
            <a:r>
              <a:rPr lang="pt-BR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*= i</a:t>
            </a:r>
          </a:p>
          <a:p>
            <a:r>
              <a:rPr lang="pt-BR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 += 1</a:t>
            </a:r>
          </a:p>
          <a:p>
            <a:r>
              <a:rPr lang="pt-BR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r</a:t>
            </a:r>
            <a:endParaRPr lang="pt-BR" altLang="zh-CN" sz="18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8301" y="1643209"/>
            <a:ext cx="6163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递归</a:t>
            </a:r>
            <a:r>
              <a:rPr lang="zh-CN" altLang="en-US" sz="18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实现</a:t>
            </a:r>
            <a:endParaRPr lang="en-US" altLang="zh-CN" sz="18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fact(n):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n *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fact(n-1) 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n &gt; 1 else 1</a:t>
            </a:r>
          </a:p>
          <a:p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验证代码，输出前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12 </a:t>
            </a: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项</a:t>
            </a:r>
            <a:endParaRPr lang="en-US" altLang="zh-CN" sz="18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range(12):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print(fact(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</a:t>
            </a:r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'')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pt-BR" altLang="zh-CN" sz="18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Honestly, do you think which one is better?</a:t>
            </a:r>
            <a:endParaRPr lang="en-US" altLang="zh-CN" sz="18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745" y="4238047"/>
            <a:ext cx="887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8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输出结果如下：</a:t>
            </a:r>
            <a:endParaRPr lang="en-US" altLang="zh-CN" sz="18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1 1 2 6 24 120 720 5040 40320 362880 3628800 </a:t>
            </a:r>
            <a:r>
              <a:rPr lang="en-US" altLang="zh-CN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39916800</a:t>
            </a:r>
            <a:endParaRPr lang="en-US" altLang="zh-CN" sz="18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3.5.1</a:t>
            </a:r>
            <a:r>
              <a:rPr lang="zh-CN" altLang="en-US" dirty="0"/>
              <a:t>　递归函数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06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实现函数 </a:t>
            </a:r>
            <a:r>
              <a:rPr lang="en-US" altLang="zh-CN" dirty="0" smtClean="0">
                <a:solidFill>
                  <a:srgbClr val="FFC000"/>
                </a:solidFill>
              </a:rPr>
              <a:t>fib()</a:t>
            </a:r>
            <a:r>
              <a:rPr lang="zh-CN" altLang="en-US" dirty="0" smtClean="0"/>
              <a:t>，使用循环和递归两种方法求 </a:t>
            </a:r>
            <a:r>
              <a:rPr lang="en-US" altLang="zh-CN" dirty="0" smtClean="0"/>
              <a:t>Fibonacci </a:t>
            </a:r>
            <a:r>
              <a:rPr lang="zh-CN" altLang="en-US" dirty="0" smtClean="0"/>
              <a:t>数列的第 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项，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为非负整数。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47439"/>
            <a:ext cx="3793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spc="-6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800" spc="-6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循环实现</a:t>
            </a:r>
            <a:endParaRPr lang="en-US" altLang="zh-CN" sz="1800" spc="-6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spc="-6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fib(n):</a:t>
            </a:r>
            <a:endParaRPr lang="en-US" altLang="zh-CN" sz="1800" spc="-6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&lt;= 1:</a:t>
            </a: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n</a:t>
            </a: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a, b = 0, 1</a:t>
            </a: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800" spc="-6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</a:t>
            </a:r>
            <a:r>
              <a:rPr lang="en-US" altLang="zh-CN" sz="1800" spc="-6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n:</a:t>
            </a: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a, b = b, a + b</a:t>
            </a: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800" spc="-6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en-US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endParaRPr lang="en-US" altLang="zh-CN" sz="1800" spc="-6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6033" y="1647442"/>
            <a:ext cx="6096009" cy="259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800" spc="-6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递归</a:t>
            </a:r>
            <a:r>
              <a:rPr lang="zh-CN" altLang="en-US" sz="1800" spc="-6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实现</a:t>
            </a:r>
            <a:endParaRPr lang="en-US" altLang="zh-CN" sz="1800" spc="-6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pt-BR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fib(n):</a:t>
            </a:r>
            <a:endParaRPr lang="pt-BR" altLang="zh-CN" sz="1800" spc="-6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pt-BR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</a:t>
            </a:r>
            <a:r>
              <a:rPr lang="pt-BR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fib(n-1) </a:t>
            </a:r>
            <a:r>
              <a:rPr lang="pt-BR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pt-BR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fib(n-2) </a:t>
            </a:r>
            <a:r>
              <a:rPr lang="pt-BR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n &gt; 1 else </a:t>
            </a:r>
            <a:r>
              <a:rPr lang="pt-BR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</a:p>
          <a:p>
            <a:pPr>
              <a:lnSpc>
                <a:spcPct val="90000"/>
              </a:lnSpc>
            </a:pPr>
            <a:endParaRPr lang="pt-BR" altLang="zh-CN" sz="1800" spc="-6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pt-BR" altLang="zh-CN" sz="1800" spc="-6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800" spc="-6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验证代码，输出前 </a:t>
            </a:r>
            <a:r>
              <a:rPr lang="en-US" altLang="zh-CN" sz="1800" spc="-6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20 </a:t>
            </a:r>
            <a:r>
              <a:rPr lang="zh-CN" altLang="en-US" sz="1800" spc="-6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项</a:t>
            </a:r>
            <a:endParaRPr lang="en-US" altLang="zh-CN" sz="1800" spc="-6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pt-BR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pt-BR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in </a:t>
            </a:r>
            <a:r>
              <a:rPr lang="pt-BR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range(20):</a:t>
            </a:r>
            <a:endParaRPr lang="pt-BR" altLang="zh-CN" sz="1800" spc="-6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pt-BR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pt-BR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print(fib(i), </a:t>
            </a:r>
            <a:r>
              <a:rPr lang="pt-BR" altLang="zh-CN" sz="1800" spc="-6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 = ' </a:t>
            </a:r>
            <a:r>
              <a:rPr lang="pt-BR" altLang="zh-CN" sz="1800" spc="-6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endParaRPr lang="pt-BR" altLang="zh-CN" sz="1800" spc="-6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pt-BR" altLang="zh-CN" sz="1800" spc="-6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spc="-6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en-US" altLang="zh-CN" sz="1800" spc="-6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Now you tell me!</a:t>
            </a:r>
            <a:endParaRPr lang="en-US" altLang="zh-CN" sz="1800" spc="-6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745" y="4288843"/>
            <a:ext cx="887728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spc="-6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1800" spc="-6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输出结果如下：</a:t>
            </a:r>
            <a:endParaRPr lang="en-US" altLang="zh-CN" sz="1800" spc="-6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spc="-6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0 1 1 2 3 5 8 13 21 34 55 89 144 233 377 610 987 1597 2584 4181</a:t>
            </a:r>
            <a:endParaRPr lang="en-US" altLang="zh-CN" sz="1800" spc="-6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31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3.5.2</a:t>
            </a:r>
            <a:r>
              <a:rPr lang="zh-CN" altLang="en-US" dirty="0"/>
              <a:t>　递归信任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关于递归与循环的基本结论</a:t>
            </a:r>
            <a:endParaRPr lang="en-US" altLang="zh-CN" dirty="0" smtClean="0"/>
          </a:p>
          <a:p>
            <a:pPr lvl="1"/>
            <a:r>
              <a:rPr lang="zh-CN" altLang="en-US" dirty="0"/>
              <a:t>理论上，任何递归程序都可以使用循环迭代方法解决</a:t>
            </a:r>
          </a:p>
          <a:p>
            <a:pPr lvl="1"/>
            <a:r>
              <a:rPr lang="zh-CN" altLang="en-US" dirty="0"/>
              <a:t>递归函数代码更短小精悍</a:t>
            </a:r>
          </a:p>
          <a:p>
            <a:pPr lvl="1"/>
            <a:r>
              <a:rPr lang="zh-CN" altLang="en-US" dirty="0"/>
              <a:t>一旦掌握递归思考方法，递归比循环更易理解</a:t>
            </a:r>
            <a:endParaRPr lang="en-US" altLang="zh-CN" dirty="0" smtClean="0"/>
          </a:p>
          <a:p>
            <a:r>
              <a:rPr lang="zh-CN" altLang="en-US" dirty="0" smtClean="0"/>
              <a:t>递归与循环比较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32152"/>
              </p:ext>
            </p:extLst>
          </p:nvPr>
        </p:nvGraphicFramePr>
        <p:xfrm>
          <a:off x="-6" y="3081866"/>
          <a:ext cx="9148241" cy="176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39"/>
                <a:gridCol w="2895601"/>
                <a:gridCol w="2895601"/>
              </a:tblGrid>
              <a:tr h="353873">
                <a:tc>
                  <a:txBody>
                    <a:bodyPr/>
                    <a:lstStyle/>
                    <a:p>
                      <a:pPr marL="460800" indent="0" algn="l"/>
                      <a:r>
                        <a:rPr lang="zh-CN" altLang="en-US" sz="2000" b="1" kern="120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项　目</a:t>
                      </a:r>
                      <a:endParaRPr lang="zh-CN" altLang="en-US" sz="2000" b="1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循　环</a:t>
                      </a:r>
                      <a:endParaRPr lang="zh-CN" altLang="en-US" sz="2000" b="1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递　归</a:t>
                      </a:r>
                      <a:endParaRPr lang="zh-CN" altLang="en-US" sz="2000" b="1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873">
                <a:tc>
                  <a:txBody>
                    <a:bodyPr/>
                    <a:lstStyle/>
                    <a:p>
                      <a:pPr marL="460800" indent="0" algn="l"/>
                      <a:r>
                        <a:rPr lang="zh-CN" altLang="en-US" sz="2000" b="1" i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代码重复执行</a:t>
                      </a:r>
                      <a:endParaRPr lang="zh-CN" altLang="en-US" sz="20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显式循环结构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重复函数调用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873">
                <a:tc>
                  <a:txBody>
                    <a:bodyPr/>
                    <a:lstStyle/>
                    <a:p>
                      <a:pPr marL="460800" indent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终止执行时机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满足循环终止条件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问题简化到最简情形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873">
                <a:tc>
                  <a:txBody>
                    <a:bodyPr/>
                    <a:lstStyle/>
                    <a:p>
                      <a:pPr marL="460800" indent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重复时机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当前迭代结束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调用同名函数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873">
                <a:tc>
                  <a:txBody>
                    <a:bodyPr/>
                    <a:lstStyle/>
                    <a:p>
                      <a:pPr marL="460800" indent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可能隐含的程序缺陷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条件永真，无限循环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无法退化，无穷递归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180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3.5.2</a:t>
            </a:r>
            <a:r>
              <a:rPr lang="zh-CN" altLang="en-US" dirty="0"/>
              <a:t>　递归信任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递归信任：要相信递归能够正确工作</a:t>
            </a:r>
            <a:r>
              <a:rPr lang="en-US" altLang="zh-CN" dirty="0" smtClean="0"/>
              <a:t>——</a:t>
            </a:r>
          </a:p>
          <a:p>
            <a:pPr lvl="1"/>
            <a:r>
              <a:rPr lang="zh-CN" altLang="en-US" dirty="0" smtClean="0"/>
              <a:t>就像相信数学归纳法能够正确工作一样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就像相信太阳明天照常升起一样！</a:t>
            </a:r>
            <a:endParaRPr lang="en-US" altLang="zh-CN" dirty="0" smtClean="0"/>
          </a:p>
          <a:p>
            <a:r>
              <a:rPr lang="zh-CN" altLang="en-US" dirty="0" smtClean="0"/>
              <a:t>培养递归信任的六大基础原则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递归实现是否</a:t>
            </a:r>
            <a:r>
              <a:rPr lang="zh-CN" altLang="en-US" dirty="0" smtClean="0">
                <a:solidFill>
                  <a:srgbClr val="FFFF00"/>
                </a:solidFill>
              </a:rPr>
              <a:t>检查最</a:t>
            </a:r>
            <a:r>
              <a:rPr lang="zh-CN" altLang="en-US" dirty="0">
                <a:solidFill>
                  <a:srgbClr val="FFFF00"/>
                </a:solidFill>
              </a:rPr>
              <a:t>简单情形</a:t>
            </a:r>
          </a:p>
          <a:p>
            <a:pPr lvl="2"/>
            <a:r>
              <a:rPr lang="zh-CN" altLang="en-US" dirty="0" smtClean="0"/>
              <a:t>递归函数几乎总有 </a:t>
            </a:r>
            <a:r>
              <a:rPr lang="en-US" altLang="zh-CN" dirty="0"/>
              <a:t>if </a:t>
            </a:r>
            <a:r>
              <a:rPr lang="zh-CN" altLang="en-US" dirty="0" smtClean="0"/>
              <a:t>语句，且最先执行；若否，请仔细</a:t>
            </a:r>
            <a:r>
              <a:rPr lang="zh-CN" altLang="en-US" dirty="0"/>
              <a:t>检查</a:t>
            </a:r>
            <a:r>
              <a:rPr lang="zh-CN" altLang="en-US" dirty="0" smtClean="0"/>
              <a:t>源程序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最</a:t>
            </a:r>
            <a:r>
              <a:rPr lang="zh-CN" altLang="en-US" dirty="0">
                <a:solidFill>
                  <a:srgbClr val="FFFF00"/>
                </a:solidFill>
              </a:rPr>
              <a:t>简单</a:t>
            </a:r>
            <a:r>
              <a:rPr lang="zh-CN" altLang="en-US" dirty="0" smtClean="0">
                <a:solidFill>
                  <a:srgbClr val="FFFF00"/>
                </a:solidFill>
              </a:rPr>
              <a:t>情形是否正确解决</a:t>
            </a:r>
            <a:endParaRPr lang="zh-CN" altLang="en-US" dirty="0">
              <a:solidFill>
                <a:srgbClr val="FFFF00"/>
              </a:solidFill>
            </a:endParaRPr>
          </a:p>
          <a:p>
            <a:pPr lvl="2"/>
            <a:r>
              <a:rPr lang="zh-CN" altLang="en-US" dirty="0"/>
              <a:t>大量递归错误</a:t>
            </a:r>
            <a:r>
              <a:rPr lang="zh-CN" altLang="en-US" dirty="0" smtClean="0"/>
              <a:t>由未正确</a:t>
            </a:r>
            <a:r>
              <a:rPr lang="zh-CN" altLang="en-US" dirty="0"/>
              <a:t>解决最简单</a:t>
            </a:r>
            <a:r>
              <a:rPr lang="zh-CN" altLang="en-US" dirty="0" smtClean="0"/>
              <a:t>情形引起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最简单情形不能调用递归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67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3.1.2</a:t>
            </a:r>
            <a:r>
              <a:rPr lang="zh-CN" altLang="en-US" dirty="0"/>
              <a:t>　</a:t>
            </a:r>
            <a:r>
              <a:rPr lang="zh-CN" altLang="en-US" dirty="0" smtClean="0"/>
              <a:t>函数调用规范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基本调用逻辑：函数只能调用已实现的函数</a:t>
            </a:r>
            <a:endParaRPr lang="en-US" altLang="zh-CN" dirty="0" smtClean="0"/>
          </a:p>
          <a:p>
            <a:r>
              <a:rPr lang="zh-CN" altLang="en-US" dirty="0" smtClean="0"/>
              <a:t>控制流程</a:t>
            </a:r>
            <a:endParaRPr lang="zh-CN" altLang="en-US" dirty="0"/>
          </a:p>
          <a:p>
            <a:pPr lvl="1"/>
            <a:r>
              <a:rPr lang="zh-CN" altLang="en-US" dirty="0"/>
              <a:t>函数调用</a:t>
            </a:r>
            <a:r>
              <a:rPr lang="zh-CN" altLang="en-US" dirty="0" smtClean="0"/>
              <a:t>时：</a:t>
            </a:r>
            <a:r>
              <a:rPr lang="en-US" altLang="zh-CN" dirty="0" smtClean="0"/>
              <a:t>Python </a:t>
            </a:r>
            <a:r>
              <a:rPr lang="zh-CN" altLang="en-US" dirty="0"/>
              <a:t>暂时中断主调函数的流程，转而执行被调函数代码</a:t>
            </a:r>
          </a:p>
          <a:p>
            <a:pPr lvl="1"/>
            <a:r>
              <a:rPr lang="zh-CN" altLang="en-US" dirty="0" smtClean="0"/>
              <a:t>函数调用后：被</a:t>
            </a:r>
            <a:r>
              <a:rPr lang="zh-CN" altLang="en-US" dirty="0"/>
              <a:t>调函数执行</a:t>
            </a:r>
            <a:r>
              <a:rPr lang="zh-CN" altLang="en-US" dirty="0" smtClean="0"/>
              <a:t>完毕，</a:t>
            </a:r>
            <a:r>
              <a:rPr lang="zh-CN" altLang="en-US" dirty="0"/>
              <a:t>控制流重新转回主调函数，继续执行主调</a:t>
            </a:r>
            <a:r>
              <a:rPr lang="zh-CN" altLang="en-US" dirty="0" smtClean="0"/>
              <a:t>函数后续</a:t>
            </a:r>
            <a:r>
              <a:rPr lang="zh-CN" altLang="en-US" dirty="0"/>
              <a:t>代码</a:t>
            </a:r>
          </a:p>
          <a:p>
            <a:r>
              <a:rPr lang="zh-CN" altLang="en-US" dirty="0" smtClean="0"/>
              <a:t>函数通信：函数接口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主要技术手段：函数</a:t>
            </a:r>
            <a:r>
              <a:rPr lang="zh-CN" altLang="en-US" dirty="0"/>
              <a:t>参数与返回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其他：可</a:t>
            </a:r>
            <a:r>
              <a:rPr lang="zh-CN" altLang="en-US" dirty="0"/>
              <a:t>共享访问的数据对象</a:t>
            </a:r>
          </a:p>
        </p:txBody>
      </p:sp>
    </p:spTree>
    <p:extLst>
      <p:ext uri="{BB962C8B-B14F-4D97-AF65-F5344CB8AC3E}">
        <p14:creationId xmlns:p14="http://schemas.microsoft.com/office/powerpoint/2010/main" val="167072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3.5.2</a:t>
            </a:r>
            <a:r>
              <a:rPr lang="zh-CN" altLang="en-US" dirty="0"/>
              <a:t>　递归信任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培养递归信任的六大基础原则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递归</a:t>
            </a:r>
            <a:r>
              <a:rPr lang="zh-CN" altLang="en-US" dirty="0">
                <a:solidFill>
                  <a:srgbClr val="FFFF00"/>
                </a:solidFill>
              </a:rPr>
              <a:t>分解是否使问题更简单</a:t>
            </a:r>
          </a:p>
          <a:p>
            <a:pPr lvl="2"/>
            <a:r>
              <a:rPr lang="zh-CN" altLang="en-US" dirty="0"/>
              <a:t>若否</a:t>
            </a:r>
            <a:r>
              <a:rPr lang="zh-CN" altLang="en-US" dirty="0" smtClean="0"/>
              <a:t>，则容易形成</a:t>
            </a:r>
            <a:r>
              <a:rPr lang="zh-CN" altLang="en-US" dirty="0"/>
              <a:t>无限递归，算法无法</a:t>
            </a:r>
            <a:r>
              <a:rPr lang="zh-CN" altLang="en-US" dirty="0" smtClean="0"/>
              <a:t>终止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问题简化过程是否</a:t>
            </a:r>
            <a:r>
              <a:rPr lang="zh-CN" altLang="en-US" dirty="0" smtClean="0">
                <a:solidFill>
                  <a:srgbClr val="FFFF00"/>
                </a:solidFill>
              </a:rPr>
              <a:t>能回归</a:t>
            </a:r>
            <a:r>
              <a:rPr lang="zh-CN" altLang="en-US" dirty="0">
                <a:solidFill>
                  <a:srgbClr val="FFFF00"/>
                </a:solidFill>
              </a:rPr>
              <a:t>最简单情形</a:t>
            </a:r>
            <a:r>
              <a:rPr lang="zh-CN" altLang="en-US" dirty="0" smtClean="0">
                <a:solidFill>
                  <a:srgbClr val="FFFF00"/>
                </a:solidFill>
              </a:rPr>
              <a:t>，是否遗漏某些</a:t>
            </a:r>
            <a:r>
              <a:rPr lang="zh-CN" altLang="en-US" dirty="0">
                <a:solidFill>
                  <a:srgbClr val="FFFF00"/>
                </a:solidFill>
              </a:rPr>
              <a:t>情况</a:t>
            </a:r>
          </a:p>
          <a:p>
            <a:pPr lvl="2"/>
            <a:r>
              <a:rPr lang="zh-CN" altLang="en-US" dirty="0" smtClean="0"/>
              <a:t>部分程序需要两次或多次递归调用；遗漏</a:t>
            </a:r>
            <a:r>
              <a:rPr lang="zh-CN" altLang="en-US" dirty="0"/>
              <a:t>任意一</a:t>
            </a:r>
            <a:r>
              <a:rPr lang="zh-CN" altLang="en-US" dirty="0" smtClean="0"/>
              <a:t>个都会</a:t>
            </a:r>
            <a:r>
              <a:rPr lang="zh-CN" altLang="en-US" dirty="0"/>
              <a:t>导致错误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子问题是否与原始问题完全一致</a:t>
            </a:r>
          </a:p>
          <a:p>
            <a:pPr lvl="2"/>
            <a:r>
              <a:rPr lang="zh-CN" altLang="en-US" dirty="0"/>
              <a:t>递归过程不可改变问题性质，否则必然错误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子问题的解是否正确组装</a:t>
            </a:r>
          </a:p>
          <a:p>
            <a:pPr lvl="2"/>
            <a:r>
              <a:rPr lang="zh-CN" altLang="en-US" dirty="0"/>
              <a:t>只有正确</a:t>
            </a:r>
            <a:r>
              <a:rPr lang="zh-CN" altLang="en-US" dirty="0" smtClean="0"/>
              <a:t>组装，</a:t>
            </a:r>
            <a:r>
              <a:rPr lang="zh-CN" altLang="en-US" dirty="0"/>
              <a:t>才能形成原问题的</a:t>
            </a:r>
            <a:r>
              <a:rPr lang="zh-CN" altLang="en-US" dirty="0" smtClean="0"/>
              <a:t>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853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</a:t>
            </a:r>
            <a:r>
              <a:rPr lang="zh-CN" altLang="en-US" dirty="0"/>
              <a:t>　</a:t>
            </a:r>
            <a:r>
              <a:rPr lang="zh-CN" altLang="en-US" dirty="0" smtClean="0"/>
              <a:t>汉诺塔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汉诺塔（</a:t>
            </a:r>
            <a:r>
              <a:rPr lang="en-US" altLang="zh-CN" dirty="0" smtClean="0"/>
              <a:t>Hanoi</a:t>
            </a:r>
            <a:r>
              <a:rPr lang="zh-CN" altLang="en-US" dirty="0" smtClean="0"/>
              <a:t>）问题描述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zh-CN" altLang="en-US" dirty="0"/>
              <a:t>三个分别命名为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C000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的塔座</a:t>
            </a:r>
            <a:r>
              <a:rPr lang="zh-CN" altLang="en-US" dirty="0" smtClean="0"/>
              <a:t>，塔</a:t>
            </a:r>
            <a:r>
              <a:rPr lang="zh-CN" altLang="en-US" dirty="0"/>
              <a:t>座 </a:t>
            </a:r>
            <a:r>
              <a:rPr lang="en-US" altLang="zh-CN" dirty="0">
                <a:solidFill>
                  <a:srgbClr val="FFC000"/>
                </a:solidFill>
              </a:rPr>
              <a:t>X </a:t>
            </a:r>
            <a:r>
              <a:rPr lang="zh-CN" altLang="en-US" dirty="0" smtClean="0"/>
              <a:t>上有 </a:t>
            </a:r>
            <a:r>
              <a:rPr lang="en-US" altLang="zh-CN" dirty="0">
                <a:solidFill>
                  <a:srgbClr val="FFC000"/>
                </a:solidFill>
              </a:rPr>
              <a:t>n </a:t>
            </a:r>
            <a:r>
              <a:rPr lang="zh-CN" altLang="en-US" dirty="0"/>
              <a:t>个直径大小不同、从小到大分别编号为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C000"/>
                </a:solidFill>
              </a:rPr>
              <a:t>...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圆盘，如</a:t>
            </a:r>
            <a:r>
              <a:rPr lang="zh-CN" altLang="en-US" dirty="0"/>
              <a:t>图所</a:t>
            </a:r>
            <a:r>
              <a:rPr lang="zh-CN" altLang="en-US" dirty="0" smtClean="0"/>
              <a:t>示：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64335" y="2564238"/>
            <a:ext cx="720000" cy="14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84335" y="2712685"/>
            <a:ext cx="1080000" cy="14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04335" y="2863047"/>
            <a:ext cx="1440000" cy="14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24335" y="3015537"/>
            <a:ext cx="1800000" cy="144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05776" y="3357887"/>
            <a:ext cx="637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X</a:t>
            </a:r>
            <a:endParaRPr lang="zh-CN" altLang="en-US" sz="2800" dirty="0">
              <a:solidFill>
                <a:srgbClr val="FFC000"/>
              </a:solidFill>
              <a:latin typeface="华康手札体W5P" panose="03000500000000000000" pitchFamily="66" charset="-122"/>
              <a:ea typeface="华康手札体W5P" panose="03000500000000000000" pitchFamily="66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3152" y="3335093"/>
            <a:ext cx="637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Y</a:t>
            </a:r>
            <a:endParaRPr lang="zh-CN" altLang="en-US" sz="2800" dirty="0">
              <a:solidFill>
                <a:srgbClr val="FFC000"/>
              </a:solidFill>
              <a:latin typeface="华康手札体W5P" panose="03000500000000000000" pitchFamily="66" charset="-122"/>
              <a:ea typeface="华康手札体W5P" panose="030005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6123" y="3311780"/>
            <a:ext cx="637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C000"/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</a:rPr>
              <a:t>Z</a:t>
            </a:r>
            <a:endParaRPr lang="zh-CN" altLang="en-US" sz="2800" dirty="0">
              <a:solidFill>
                <a:srgbClr val="FFC000"/>
              </a:solidFill>
              <a:latin typeface="华康手札体W5P" panose="03000500000000000000" pitchFamily="66" charset="-122"/>
              <a:ea typeface="华康手札体W5P" panose="03000500000000000000" pitchFamily="66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51938" y="3164162"/>
            <a:ext cx="7490987" cy="1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</a:t>
            </a:r>
            <a:r>
              <a:rPr lang="zh-CN" altLang="en-US" dirty="0"/>
              <a:t>　</a:t>
            </a:r>
            <a:r>
              <a:rPr lang="zh-CN" altLang="en-US" dirty="0" smtClean="0"/>
              <a:t>汉诺塔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编程任务：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塔座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上的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个圆盘移动到塔座 </a:t>
            </a:r>
            <a:r>
              <a:rPr lang="en-US" altLang="zh-CN" dirty="0">
                <a:solidFill>
                  <a:srgbClr val="FFC000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移动时遵循</a:t>
            </a:r>
            <a:r>
              <a:rPr lang="zh-CN" altLang="en-US" dirty="0"/>
              <a:t>下述</a:t>
            </a:r>
            <a:r>
              <a:rPr lang="zh-CN" altLang="en-US" dirty="0" smtClean="0"/>
              <a:t>规则：一、每次仅能移动单个圆盘；二、圆盘可放置在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中的任意塔座</a:t>
            </a:r>
            <a:r>
              <a:rPr lang="zh-CN" altLang="en-US" dirty="0" smtClean="0"/>
              <a:t>上；三、任何</a:t>
            </a:r>
            <a:r>
              <a:rPr lang="zh-CN" altLang="en-US" dirty="0"/>
              <a:t>时刻都不能将</a:t>
            </a:r>
            <a:r>
              <a:rPr lang="zh-CN" altLang="en-US" dirty="0" smtClean="0"/>
              <a:t>较大圆盘放在较小圆盘上</a:t>
            </a:r>
            <a:endParaRPr lang="en-US" altLang="zh-CN" dirty="0" smtClean="0"/>
          </a:p>
          <a:p>
            <a:r>
              <a:rPr lang="zh-CN" altLang="en-US" dirty="0" smtClean="0"/>
              <a:t>演示视频：</a:t>
            </a:r>
            <a:r>
              <a:rPr lang="en-US" altLang="zh-CN" dirty="0" smtClean="0">
                <a:hlinkClick r:id="rId3" action="ppaction://hlinkfile"/>
              </a:rPr>
              <a:t>Hanoi.flv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8485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</a:t>
            </a:r>
            <a:r>
              <a:rPr lang="zh-CN" altLang="en-US" dirty="0"/>
              <a:t>　</a:t>
            </a:r>
            <a:r>
              <a:rPr lang="zh-CN" altLang="en-US" dirty="0" smtClean="0"/>
              <a:t>汉诺塔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待解决问题</a:t>
            </a:r>
          </a:p>
          <a:p>
            <a:pPr lvl="1"/>
            <a:r>
              <a:rPr lang="en-US" altLang="zh-CN" dirty="0"/>
              <a:t>Q1</a:t>
            </a:r>
            <a:r>
              <a:rPr lang="zh-CN" altLang="en-US" dirty="0"/>
              <a:t>：是否存在某种简单情形，问题很容易解决</a:t>
            </a:r>
          </a:p>
          <a:p>
            <a:pPr lvl="1"/>
            <a:r>
              <a:rPr lang="en-US" altLang="zh-CN" dirty="0"/>
              <a:t>Q2</a:t>
            </a:r>
            <a:r>
              <a:rPr lang="zh-CN" altLang="en-US" dirty="0"/>
              <a:t>：是否可将原问题分解成性质相同但规模较小的子问题，且新问题的解答对原始问题有关键意义</a:t>
            </a:r>
          </a:p>
          <a:p>
            <a:r>
              <a:rPr lang="zh-CN" altLang="en-US" dirty="0"/>
              <a:t>解答方案</a:t>
            </a:r>
          </a:p>
          <a:p>
            <a:pPr lvl="1"/>
            <a:r>
              <a:rPr lang="en-US" altLang="zh-CN" dirty="0"/>
              <a:t>A1</a:t>
            </a:r>
            <a:r>
              <a:rPr lang="zh-CN" altLang="en-US" dirty="0"/>
              <a:t>：只有一个</a:t>
            </a:r>
            <a:r>
              <a:rPr lang="zh-CN" altLang="en-US" dirty="0" smtClean="0"/>
              <a:t>圆盘</a:t>
            </a:r>
            <a:endParaRPr lang="zh-CN" altLang="en-US" dirty="0"/>
          </a:p>
          <a:p>
            <a:pPr lvl="1"/>
            <a:r>
              <a:rPr lang="en-US" altLang="zh-CN" dirty="0"/>
              <a:t>A2</a:t>
            </a:r>
            <a:r>
              <a:rPr lang="zh-CN" altLang="en-US" dirty="0"/>
              <a:t>：对于 </a:t>
            </a:r>
            <a:r>
              <a:rPr lang="en-US" altLang="zh-CN" dirty="0">
                <a:solidFill>
                  <a:srgbClr val="FFC000"/>
                </a:solidFill>
              </a:rPr>
              <a:t>n &gt; 1</a:t>
            </a:r>
            <a:r>
              <a:rPr lang="zh-CN" altLang="en-US" dirty="0" smtClean="0"/>
              <a:t>，先将 </a:t>
            </a:r>
            <a:r>
              <a:rPr lang="en-US" altLang="zh-CN" dirty="0" smtClean="0">
                <a:solidFill>
                  <a:srgbClr val="FFC000"/>
                </a:solidFill>
              </a:rPr>
              <a:t>n - 1 </a:t>
            </a:r>
            <a:r>
              <a:rPr lang="zh-CN" altLang="en-US" dirty="0" smtClean="0"/>
              <a:t>个圆盘移动到塔座 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上，然后将第 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个圆盘移动到 </a:t>
            </a:r>
            <a:r>
              <a:rPr lang="en-US" altLang="zh-CN" dirty="0" smtClean="0">
                <a:solidFill>
                  <a:srgbClr val="FFC000"/>
                </a:solidFill>
              </a:rPr>
              <a:t>Z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上，最后将 </a:t>
            </a:r>
            <a:r>
              <a:rPr lang="en-US" altLang="zh-CN" dirty="0" smtClean="0">
                <a:solidFill>
                  <a:srgbClr val="FFC000"/>
                </a:solidFill>
              </a:rPr>
              <a:t>n - 1 </a:t>
            </a:r>
            <a:r>
              <a:rPr lang="zh-CN" altLang="en-US" dirty="0" smtClean="0"/>
              <a:t>个圆盘从 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上移动到 </a:t>
            </a:r>
            <a:r>
              <a:rPr lang="en-US" altLang="zh-CN" dirty="0" smtClean="0">
                <a:solidFill>
                  <a:srgbClr val="FFC000"/>
                </a:solidFill>
              </a:rPr>
              <a:t>Z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853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</a:t>
            </a:r>
            <a:r>
              <a:rPr lang="zh-CN" altLang="en-US" dirty="0"/>
              <a:t>　汉诺塔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将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个圆盘从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x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以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y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为中转移动到 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z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move(n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8, x = "X", y = "Y", z = "Z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移动单个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圆盘；嵌套函数定义，单行函数体，可并行书写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move_one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(n, x, z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print(n, "from", x, "to", 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&lt;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n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move_one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x,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move(n - 1, x, z,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move_one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(n, x, 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move(n - 1, y, x, 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3844329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</a:t>
            </a:r>
            <a:r>
              <a:rPr lang="zh-CN" altLang="en-US" dirty="0"/>
              <a:t>　汉诺塔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整数输入函数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(prompt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None)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 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input(prompt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 "Please input an integer: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return </a:t>
            </a:r>
            <a:r>
              <a:rPr lang="en-US" altLang="zh-CN" sz="2000" b="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ValueError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t = input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 integer needed. Try again: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return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验证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代码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input_int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towers: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move(n)	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值不能过大！否则会没完没了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……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50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3.5.3</a:t>
            </a:r>
            <a:r>
              <a:rPr lang="zh-CN" altLang="en-US" dirty="0"/>
              <a:t>　汉诺塔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4445005" cy="4178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程序执行结果</a:t>
            </a:r>
            <a:endParaRPr lang="en-US" altLang="zh-CN" sz="16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towers: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X to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from X to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Z to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from X to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Y to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from Y to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X to Z</a:t>
            </a:r>
            <a:endParaRPr lang="en-US" altLang="zh-CN" sz="1600" b="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639738" y="719669"/>
            <a:ext cx="4445000" cy="41783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252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540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828000" indent="-252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116000" indent="-25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404000" indent="-252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16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程序执行结果</a:t>
            </a:r>
            <a:endParaRPr lang="en-US" altLang="zh-CN" sz="1600" b="0" dirty="0" smtClean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towers: </a:t>
            </a:r>
            <a:r>
              <a:rPr lang="en-US" altLang="zh-CN" sz="16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X to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from X to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Y to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from X to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Z to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from Z to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X to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from X to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Y to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from Y to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Z to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from Y to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X to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from X to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from Y to Z</a:t>
            </a:r>
          </a:p>
        </p:txBody>
      </p:sp>
    </p:spTree>
    <p:extLst>
      <p:ext uri="{BB962C8B-B14F-4D97-AF65-F5344CB8AC3E}">
        <p14:creationId xmlns:p14="http://schemas.microsoft.com/office/powerpoint/2010/main" val="2136072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32079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函数调用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函数定义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名空间与作用域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函数参数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递　归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3.6</a:t>
            </a:r>
            <a:r>
              <a:rPr lang="zh-CN" altLang="en-US" dirty="0">
                <a:solidFill>
                  <a:srgbClr val="FFFF00"/>
                </a:solidFill>
              </a:rPr>
              <a:t>　模　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第三章</a:t>
            </a:r>
            <a:r>
              <a:rPr lang="zh-CN" altLang="en-US" dirty="0"/>
              <a:t>　</a:t>
            </a:r>
            <a:r>
              <a:rPr lang="zh-CN" altLang="en-US" dirty="0" smtClean="0"/>
              <a:t>函数与模块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</a:t>
            </a:r>
            <a:r>
              <a:rPr lang="zh-CN" altLang="en-US" dirty="0"/>
              <a:t>　</a:t>
            </a:r>
            <a:r>
              <a:rPr lang="zh-CN" altLang="en-US" dirty="0" smtClean="0"/>
              <a:t>模</a:t>
            </a:r>
            <a:r>
              <a:rPr lang="zh-CN" altLang="en-US" dirty="0"/>
              <a:t>　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3.6.1</a:t>
            </a:r>
            <a:r>
              <a:rPr lang="zh-CN" altLang="en-US" dirty="0"/>
              <a:t>　</a:t>
            </a:r>
            <a:r>
              <a:rPr lang="zh-CN" altLang="en-US" dirty="0" smtClean="0"/>
              <a:t>模块</a:t>
            </a:r>
            <a:r>
              <a:rPr lang="en-US" altLang="zh-CN" dirty="0"/>
              <a:t>•</a:t>
            </a:r>
            <a:r>
              <a:rPr lang="zh-CN" altLang="en-US" dirty="0"/>
              <a:t>包</a:t>
            </a:r>
            <a:r>
              <a:rPr lang="en-US" altLang="zh-CN" dirty="0" smtClean="0"/>
              <a:t>•</a:t>
            </a:r>
            <a:r>
              <a:rPr lang="zh-CN" altLang="en-US" dirty="0" smtClean="0"/>
              <a:t>库</a:t>
            </a:r>
            <a:endParaRPr lang="zh-CN" altLang="en-US" dirty="0"/>
          </a:p>
          <a:p>
            <a:r>
              <a:rPr lang="en-US" altLang="zh-CN" dirty="0" smtClean="0"/>
              <a:t>3.6.2</a:t>
            </a:r>
            <a:r>
              <a:rPr lang="zh-CN" altLang="en-US" dirty="0"/>
              <a:t>　</a:t>
            </a:r>
            <a:r>
              <a:rPr lang="zh-CN" altLang="en-US" dirty="0" smtClean="0"/>
              <a:t>日期时间模块</a:t>
            </a:r>
            <a:endParaRPr lang="zh-CN" altLang="en-US" dirty="0"/>
          </a:p>
          <a:p>
            <a:r>
              <a:rPr lang="en-US" altLang="zh-CN" dirty="0" smtClean="0"/>
              <a:t>3.6.3</a:t>
            </a:r>
            <a:r>
              <a:rPr lang="zh-CN" altLang="en-US" dirty="0"/>
              <a:t>　随机数模块</a:t>
            </a:r>
          </a:p>
          <a:p>
            <a:r>
              <a:rPr lang="en-US" altLang="zh-CN" dirty="0"/>
              <a:t>3.6.4</a:t>
            </a:r>
            <a:r>
              <a:rPr lang="zh-CN" altLang="en-US" dirty="0"/>
              <a:t>　海龟作图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20730</TotalTime>
  <Words>12907</Words>
  <Application>Microsoft Office PowerPoint</Application>
  <PresentationFormat>全屏显示(16:9)</PresentationFormat>
  <Paragraphs>1657</Paragraphs>
  <Slides>177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177</vt:i4>
      </vt:variant>
    </vt:vector>
  </HeadingPairs>
  <TitlesOfParts>
    <vt:vector size="178" baseType="lpstr">
      <vt:lpstr>柏林</vt:lpstr>
      <vt:lpstr>计算机程序设计基础</vt:lpstr>
      <vt:lpstr>第三章　函数与模块</vt:lpstr>
      <vt:lpstr>3.1　函数调用 3.2　函数定义 3.3　名空间与作用域 3.4　函数参数 3.5　递　归 3.6　模　块</vt:lpstr>
      <vt:lpstr>计算机程序设计基础（Python）</vt:lpstr>
      <vt:lpstr>3.1　函数调用 3.2　函数定义 3.3　名空间与作用域 3.4　函数参数 3.5　递　归 3.6　模　块</vt:lpstr>
      <vt:lpstr>3.1　函数调用</vt:lpstr>
      <vt:lpstr>3.1.1　函数基本概念</vt:lpstr>
      <vt:lpstr>3.1.2　函数调用规范</vt:lpstr>
      <vt:lpstr>3.1.2　函数调用规范</vt:lpstr>
      <vt:lpstr>函数调用示例：银河系漫游指南</vt:lpstr>
      <vt:lpstr>3.1.3　内置函数</vt:lpstr>
      <vt:lpstr>3.1.3　内置函数</vt:lpstr>
      <vt:lpstr>3.1.3　内置函数</vt:lpstr>
      <vt:lpstr>3.1.3　内置函数</vt:lpstr>
      <vt:lpstr>3.1.3　内置函数</vt:lpstr>
      <vt:lpstr>3.1.3　内置函数</vt:lpstr>
      <vt:lpstr>3.1.3　内置函数</vt:lpstr>
      <vt:lpstr>3.1.3　内置函数</vt:lpstr>
      <vt:lpstr>3.1.3　内置函数</vt:lpstr>
      <vt:lpstr>3.1.3　内置函数</vt:lpstr>
      <vt:lpstr>3.1.3　内置函数</vt:lpstr>
      <vt:lpstr>3.1.3　内置函数</vt:lpstr>
      <vt:lpstr>3.1.3　内置函数</vt:lpstr>
      <vt:lpstr>计算机程序设计基础（Python）</vt:lpstr>
      <vt:lpstr>3.1　函数调用 3.2　函数定义 3.3　名空间与作用域 3.4　函数参数 3.5　递　归 3.6　模　块</vt:lpstr>
      <vt:lpstr>3.2　函数定义</vt:lpstr>
      <vt:lpstr>函数定义示例：Fibonacci 数列</vt:lpstr>
      <vt:lpstr>3.2.1　函数定义规范</vt:lpstr>
      <vt:lpstr>函数定义示例：整数奇偶性</vt:lpstr>
      <vt:lpstr>函数定义非调用，无需 callee 已完工</vt:lpstr>
      <vt:lpstr>嵌套函数</vt:lpstr>
      <vt:lpstr>程序设计辩证法：函数与数据</vt:lpstr>
      <vt:lpstr>函数对象</vt:lpstr>
      <vt:lpstr>3.2.2　函数返回值</vt:lpstr>
      <vt:lpstr>3.2.2　函数返回值</vt:lpstr>
      <vt:lpstr>函数返回值示例：闰年判定</vt:lpstr>
      <vt:lpstr>函数返回值示例：整数奇偶性</vt:lpstr>
      <vt:lpstr>返回函数对象</vt:lpstr>
      <vt:lpstr>3.2.3　Lambda 表达式</vt:lpstr>
      <vt:lpstr>Lambda 表达式示例</vt:lpstr>
      <vt:lpstr>3.2.4　函数标注</vt:lpstr>
      <vt:lpstr>函数定义示例：素性判定</vt:lpstr>
      <vt:lpstr>计算机程序设计基础（Python）</vt:lpstr>
      <vt:lpstr>3.1　函数调用 3.2　函数定义 3.3　名空间与作用域 3.4　函数参数 3.5　递　归 3.6　模　块</vt:lpstr>
      <vt:lpstr>3.3　名空间与作用域</vt:lpstr>
      <vt:lpstr>3.3.1　名空间</vt:lpstr>
      <vt:lpstr>名空间分类</vt:lpstr>
      <vt:lpstr>名空间生存期</vt:lpstr>
      <vt:lpstr>名空间生存期</vt:lpstr>
      <vt:lpstr>名空间解析</vt:lpstr>
      <vt:lpstr>3.3.2　作用域</vt:lpstr>
      <vt:lpstr>作用域分类与标识符查找</vt:lpstr>
      <vt:lpstr>3.3.3　全局量与局部量</vt:lpstr>
      <vt:lpstr>全局量与局部量示例</vt:lpstr>
      <vt:lpstr>全局量与局部量示例</vt:lpstr>
      <vt:lpstr>全局量与局部量示例</vt:lpstr>
      <vt:lpstr>全局量与局部量示例</vt:lpstr>
      <vt:lpstr>3.3.4　global 与 nonlocal</vt:lpstr>
      <vt:lpstr>全局声明</vt:lpstr>
      <vt:lpstr>全局声明示例</vt:lpstr>
      <vt:lpstr>全局量与局部量示例</vt:lpstr>
      <vt:lpstr>非局部声明</vt:lpstr>
      <vt:lpstr>计算机程序设计基础（Python）</vt:lpstr>
      <vt:lpstr>3.1　函数调用 3.2　函数定义 3.3　名空间与作用域 3.4　函数参数 3.5　递　归 3.6　模　块</vt:lpstr>
      <vt:lpstr>3.4　函数参数</vt:lpstr>
      <vt:lpstr>3.4.1　参数传递机制</vt:lpstr>
      <vt:lpstr>参数传递机制示例</vt:lpstr>
      <vt:lpstr>参数传递机制示例</vt:lpstr>
      <vt:lpstr>参数传递机制示例</vt:lpstr>
      <vt:lpstr>3.4.2　缺省参数值</vt:lpstr>
      <vt:lpstr>3.4.2　缺省参数值</vt:lpstr>
      <vt:lpstr>3.4.2　缺省参数值</vt:lpstr>
      <vt:lpstr>插播：缺省参数存在的问题与解决方案</vt:lpstr>
      <vt:lpstr>插播：缺省参数存在的问题与解决方案</vt:lpstr>
      <vt:lpstr>综合示例：整数输入的有效性检查</vt:lpstr>
      <vt:lpstr>综合示例：整数输入的有效性检查</vt:lpstr>
      <vt:lpstr>3.4.3　位置参数与关键字参数</vt:lpstr>
      <vt:lpstr>关键字参数语法规范</vt:lpstr>
      <vt:lpstr>关键字参数使用原则</vt:lpstr>
      <vt:lpstr>关键字参数使用示例</vt:lpstr>
      <vt:lpstr>计算机程序设计基础（Python）</vt:lpstr>
      <vt:lpstr>3.1　函数调用 3.2　函数定义 3.3　名空间与作用域 3.4　函数参数 3.5　递　归 3.6　模　块</vt:lpstr>
      <vt:lpstr>3.5　递　归</vt:lpstr>
      <vt:lpstr>3.5.1　递归函数</vt:lpstr>
      <vt:lpstr>递归工作原理</vt:lpstr>
      <vt:lpstr>3.5.1　递归函数</vt:lpstr>
      <vt:lpstr>3.5.1　递归函数</vt:lpstr>
      <vt:lpstr>3.5.2　递归信任</vt:lpstr>
      <vt:lpstr>3.5.2　递归信任</vt:lpstr>
      <vt:lpstr>3.5.2　递归信任</vt:lpstr>
      <vt:lpstr>3.5.3　汉诺塔</vt:lpstr>
      <vt:lpstr>3.5.3　汉诺塔</vt:lpstr>
      <vt:lpstr>3.5.3　汉诺塔</vt:lpstr>
      <vt:lpstr>3.5.3　汉诺塔</vt:lpstr>
      <vt:lpstr>3.5.3　汉诺塔</vt:lpstr>
      <vt:lpstr>3.5.3　汉诺塔</vt:lpstr>
      <vt:lpstr>计算机程序设计基础（Python）</vt:lpstr>
      <vt:lpstr>3.1　函数调用 3.2　函数定义 3.3　名空间与作用域 3.4　函数参数 3.5　递　归 3.6　模　块</vt:lpstr>
      <vt:lpstr>3.6　模　块</vt:lpstr>
      <vt:lpstr>3.6.1　模块•包•库</vt:lpstr>
      <vt:lpstr>模块目的与性质</vt:lpstr>
      <vt:lpstr>模块内容</vt:lpstr>
      <vt:lpstr>自定义模块示例</vt:lpstr>
      <vt:lpstr>自定义模块示例</vt:lpstr>
      <vt:lpstr>自定义模块示例</vt:lpstr>
      <vt:lpstr>自定义模块示例</vt:lpstr>
      <vt:lpstr>自定义模块示例</vt:lpstr>
      <vt:lpstr>自定义模块示例</vt:lpstr>
      <vt:lpstr>自定义模块示例</vt:lpstr>
      <vt:lpstr>自定义模块示例</vt:lpstr>
      <vt:lpstr>3.6.2　日期时间模块</vt:lpstr>
      <vt:lpstr>日期时间模块常数与类型</vt:lpstr>
      <vt:lpstr>日期时间模块常数与类型</vt:lpstr>
      <vt:lpstr>日期对象</vt:lpstr>
      <vt:lpstr>日期对象构造示例</vt:lpstr>
      <vt:lpstr>日期对象</vt:lpstr>
      <vt:lpstr>日期对象</vt:lpstr>
      <vt:lpstr>日期对象</vt:lpstr>
      <vt:lpstr>日期对象</vt:lpstr>
      <vt:lpstr>日期对象使用示例</vt:lpstr>
      <vt:lpstr>日期时间对象</vt:lpstr>
      <vt:lpstr>日期时间对象</vt:lpstr>
      <vt:lpstr>日期时间对象</vt:lpstr>
      <vt:lpstr>日期时间对象</vt:lpstr>
      <vt:lpstr>日期时间对象</vt:lpstr>
      <vt:lpstr>日期时间对象</vt:lpstr>
      <vt:lpstr>日期时间对象</vt:lpstr>
      <vt:lpstr>日期时间对象</vt:lpstr>
      <vt:lpstr>日期时间对象</vt:lpstr>
      <vt:lpstr>日期时间对象</vt:lpstr>
      <vt:lpstr>日期时间对象使用示例</vt:lpstr>
      <vt:lpstr>日期时间对象</vt:lpstr>
      <vt:lpstr>时间对象</vt:lpstr>
      <vt:lpstr>时间对象</vt:lpstr>
      <vt:lpstr>时间对象</vt:lpstr>
      <vt:lpstr>时间对象</vt:lpstr>
      <vt:lpstr>时间对象</vt:lpstr>
      <vt:lpstr>3.6.3　随机数模块</vt:lpstr>
      <vt:lpstr>随机数函数</vt:lpstr>
      <vt:lpstr>随机数函数</vt:lpstr>
      <vt:lpstr>随机数函数</vt:lpstr>
      <vt:lpstr>随机数函数</vt:lpstr>
      <vt:lpstr>随机数函数使用示例</vt:lpstr>
      <vt:lpstr>3.6.4　海龟作图模块</vt:lpstr>
      <vt:lpstr>3.6.4　海龟作图模块</vt:lpstr>
      <vt:lpstr>海龟作图示例：风火轮</vt:lpstr>
      <vt:lpstr>海龟作图示例：风火轮</vt:lpstr>
      <vt:lpstr>RawTurtle/Turtle 方法与函数列表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RawTurtle/Turtle 方法与相关函数列表</vt:lpstr>
      <vt:lpstr>TurtleScren/Screen 方法与相关函数列表</vt:lpstr>
      <vt:lpstr>TurtleScren/Screen 方法与相关函数列表</vt:lpstr>
      <vt:lpstr>TurtleScren/Screen 方法与相关函数列表</vt:lpstr>
      <vt:lpstr>TurtleScren/Screen 方法与相关函数列表</vt:lpstr>
      <vt:lpstr>TurtleScren/Screen 方法与相关函数列表</vt:lpstr>
      <vt:lpstr>TurtleScren/Screen 方法与相关函数列表</vt:lpstr>
      <vt:lpstr>TurtleScren/Screen 方法与相关函数列表</vt:lpstr>
      <vt:lpstr>TurtleScren/Screen 方法与相关函数列表</vt:lpstr>
      <vt:lpstr>Screen 方法与相关函数列表</vt:lpstr>
      <vt:lpstr>计算机程序设计基础（Python）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计算机程序设计基础（Python）</dc:title>
  <dc:creator>Microsoft Office 用户</dc:creator>
  <cp:lastModifiedBy>q</cp:lastModifiedBy>
  <cp:revision>1440</cp:revision>
  <dcterms:created xsi:type="dcterms:W3CDTF">2017-02-01T03:27:22Z</dcterms:created>
  <dcterms:modified xsi:type="dcterms:W3CDTF">2020-04-16T12:14:09Z</dcterms:modified>
</cp:coreProperties>
</file>