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92"/>
  </p:notesMasterIdLst>
  <p:sldIdLst>
    <p:sldId id="369" r:id="rId2"/>
    <p:sldId id="371" r:id="rId3"/>
    <p:sldId id="400" r:id="rId4"/>
    <p:sldId id="633" r:id="rId5"/>
    <p:sldId id="581" r:id="rId6"/>
    <p:sldId id="374" r:id="rId7"/>
    <p:sldId id="378" r:id="rId8"/>
    <p:sldId id="774" r:id="rId9"/>
    <p:sldId id="772" r:id="rId10"/>
    <p:sldId id="782" r:id="rId11"/>
    <p:sldId id="784" r:id="rId12"/>
    <p:sldId id="775" r:id="rId13"/>
    <p:sldId id="777" r:id="rId14"/>
    <p:sldId id="779" r:id="rId15"/>
    <p:sldId id="778" r:id="rId16"/>
    <p:sldId id="780" r:id="rId17"/>
    <p:sldId id="781" r:id="rId18"/>
    <p:sldId id="785" r:id="rId19"/>
    <p:sldId id="673" r:id="rId20"/>
    <p:sldId id="787" r:id="rId21"/>
    <p:sldId id="788" r:id="rId22"/>
    <p:sldId id="789" r:id="rId23"/>
    <p:sldId id="790" r:id="rId24"/>
    <p:sldId id="791" r:id="rId25"/>
    <p:sldId id="792" r:id="rId26"/>
    <p:sldId id="793" r:id="rId27"/>
    <p:sldId id="794" r:id="rId28"/>
    <p:sldId id="797" r:id="rId29"/>
    <p:sldId id="801" r:id="rId30"/>
    <p:sldId id="802" r:id="rId31"/>
    <p:sldId id="795" r:id="rId32"/>
    <p:sldId id="803" r:id="rId33"/>
    <p:sldId id="634" r:id="rId34"/>
    <p:sldId id="612" r:id="rId35"/>
    <p:sldId id="613" r:id="rId36"/>
    <p:sldId id="444" r:id="rId37"/>
    <p:sldId id="804" r:id="rId38"/>
    <p:sldId id="805" r:id="rId39"/>
    <p:sldId id="806" r:id="rId40"/>
    <p:sldId id="686" r:id="rId41"/>
    <p:sldId id="808" r:id="rId42"/>
    <p:sldId id="809" r:id="rId43"/>
    <p:sldId id="810" r:id="rId44"/>
    <p:sldId id="811" r:id="rId45"/>
    <p:sldId id="812" r:id="rId46"/>
    <p:sldId id="813" r:id="rId47"/>
    <p:sldId id="814" r:id="rId48"/>
    <p:sldId id="815" r:id="rId49"/>
    <p:sldId id="635" r:id="rId50"/>
    <p:sldId id="816" r:id="rId51"/>
    <p:sldId id="817" r:id="rId52"/>
    <p:sldId id="818" r:id="rId53"/>
    <p:sldId id="819" r:id="rId54"/>
    <p:sldId id="821" r:id="rId55"/>
    <p:sldId id="823" r:id="rId56"/>
    <p:sldId id="822" r:id="rId57"/>
    <p:sldId id="824" r:id="rId58"/>
    <p:sldId id="825" r:id="rId59"/>
    <p:sldId id="827" r:id="rId60"/>
    <p:sldId id="826" r:id="rId61"/>
    <p:sldId id="828" r:id="rId62"/>
    <p:sldId id="829" r:id="rId63"/>
    <p:sldId id="830" r:id="rId64"/>
    <p:sldId id="831" r:id="rId65"/>
    <p:sldId id="832" r:id="rId66"/>
    <p:sldId id="833" r:id="rId67"/>
    <p:sldId id="837" r:id="rId68"/>
    <p:sldId id="834" r:id="rId69"/>
    <p:sldId id="836" r:id="rId70"/>
    <p:sldId id="838" r:id="rId71"/>
    <p:sldId id="839" r:id="rId72"/>
    <p:sldId id="840" r:id="rId73"/>
    <p:sldId id="841" r:id="rId74"/>
    <p:sldId id="855" r:id="rId75"/>
    <p:sldId id="842" r:id="rId76"/>
    <p:sldId id="856" r:id="rId77"/>
    <p:sldId id="843" r:id="rId78"/>
    <p:sldId id="844" r:id="rId79"/>
    <p:sldId id="845" r:id="rId80"/>
    <p:sldId id="846" r:id="rId81"/>
    <p:sldId id="847" r:id="rId82"/>
    <p:sldId id="848" r:id="rId83"/>
    <p:sldId id="852" r:id="rId84"/>
    <p:sldId id="851" r:id="rId85"/>
    <p:sldId id="853" r:id="rId86"/>
    <p:sldId id="850" r:id="rId87"/>
    <p:sldId id="849" r:id="rId88"/>
    <p:sldId id="854" r:id="rId89"/>
    <p:sldId id="636" r:id="rId90"/>
    <p:sldId id="485" r:id="rId9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515"/>
    <a:srgbClr val="F5B661"/>
    <a:srgbClr val="F09415"/>
    <a:srgbClr val="CF7CF8"/>
    <a:srgbClr val="B06B0C"/>
    <a:srgbClr val="FD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419"/>
  </p:normalViewPr>
  <p:slideViewPr>
    <p:cSldViewPr snapToGrid="0" snapToObjects="1">
      <p:cViewPr>
        <p:scale>
          <a:sx n="150" d="100"/>
          <a:sy n="150" d="100"/>
        </p:scale>
        <p:origin x="-3980" y="-2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CA49B-73E0-D840-93A7-A3E11BDE34C4}" type="datetimeFigureOut">
              <a:rPr kumimoji="1" lang="zh-CN" altLang="en-US" smtClean="0"/>
              <a:t>2021-11-05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B0F4-7A48-A741-B2DC-BD21D79CD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87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 userDrawn="1"/>
        </p:nvSpPr>
        <p:spPr>
          <a:xfrm>
            <a:off x="7918450" y="497840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013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941509" y="2088151"/>
            <a:ext cx="2134756" cy="1029803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  <a:cs typeface="+mj-cs"/>
              </a:defRPr>
            </a:lvl1pPr>
          </a:lstStyle>
          <a:p>
            <a:pPr algn="l"/>
            <a:r>
              <a:rPr lang="en-US" altLang="zh-CN" dirty="0" smtClean="0"/>
              <a:t>Python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6904566" y="3295530"/>
            <a:ext cx="2171699" cy="8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 smtClean="0">
                <a:solidFill>
                  <a:srgbClr val="F5B661"/>
                </a:solidFill>
              </a:rPr>
              <a:t>乔　林</a:t>
            </a:r>
            <a:endParaRPr lang="en-US" sz="2400" dirty="0">
              <a:solidFill>
                <a:srgbClr val="F5B66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18533" y="3292235"/>
            <a:ext cx="6475943" cy="838265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>
            <a:lvl1pPr marL="0" indent="0" algn="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5B661"/>
                </a:solidFill>
              </a:rPr>
              <a:t>清华大学计算机科学与技术系</a:t>
            </a:r>
            <a:endParaRPr lang="en-US" dirty="0">
              <a:solidFill>
                <a:srgbClr val="F5B66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2068333"/>
            <a:ext cx="6442076" cy="1036382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065" y="564922"/>
            <a:ext cx="7252635" cy="81070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1752655"/>
            <a:ext cx="3556932" cy="519851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1" y="2272507"/>
            <a:ext cx="3556933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418" y="1752655"/>
            <a:ext cx="3567281" cy="5190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2418" y="2272507"/>
            <a:ext cx="3567282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44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91" y="564920"/>
            <a:ext cx="7249459" cy="81070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1" y="1752655"/>
            <a:ext cx="4286250" cy="26994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552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 indent="0"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6" y="2740034"/>
            <a:ext cx="6333333" cy="41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174" y="3533712"/>
            <a:ext cx="7194065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1003775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6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8" y="135468"/>
            <a:ext cx="7573432" cy="310726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67" y="3533712"/>
            <a:ext cx="7573433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995308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000" y="2165120"/>
            <a:ext cx="7624233" cy="818091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" y="3174130"/>
            <a:ext cx="7624233" cy="1774637"/>
          </a:xfrm>
        </p:spPr>
        <p:txBody>
          <a:bodyPr>
            <a:normAutofit/>
          </a:bodyPr>
          <a:lstStyle>
            <a:lvl1pPr marL="0" marR="0" indent="0" algn="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3700" y="2165121"/>
            <a:ext cx="1041400" cy="818092"/>
          </a:xfrm>
        </p:spPr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88372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65298"/>
      </p:ext>
    </p:extLst>
  </p:cSld>
  <p:clrMapOvr>
    <a:masterClrMapping/>
  </p:clrMapOvr>
  <p:transition spd="slow" advClick="0" advTm="0">
    <p:strips/>
  </p:transition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 userDrawn="1"/>
        </p:nvSpPr>
        <p:spPr>
          <a:xfrm>
            <a:off x="0" y="626533"/>
            <a:ext cx="9144000" cy="42714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5833" cy="6815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6420" y="4931833"/>
            <a:ext cx="865613" cy="203195"/>
          </a:xfrm>
        </p:spPr>
        <p:txBody>
          <a:bodyPr lIns="36000" tIns="0" rIns="36000" bIns="0"/>
          <a:lstStyle>
            <a:lvl1pPr algn="r"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4178300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7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564921"/>
            <a:ext cx="7541683" cy="81070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467" y="1752655"/>
            <a:ext cx="5712883" cy="313261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767" y="1752654"/>
            <a:ext cx="1553633" cy="3132611"/>
          </a:xfrm>
        </p:spPr>
        <p:txBody>
          <a:bodyPr anchor="b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58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899" y="586086"/>
            <a:ext cx="7539568" cy="810704"/>
          </a:xfrm>
        </p:spPr>
        <p:txBody>
          <a:bodyPr lIns="36000" tIns="36000" rIns="36000" bIns="36000"/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1752655"/>
            <a:ext cx="8868833" cy="3133670"/>
          </a:xfrm>
        </p:spPr>
        <p:txBody>
          <a:bodyPr lIns="36000" tIns="36000" rIns="36000" bIns="36000"/>
          <a:lstStyle>
            <a:lvl1pPr marL="252000" indent="-25200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4753" y="592207"/>
            <a:ext cx="1089980" cy="810704"/>
          </a:xfrm>
        </p:spPr>
        <p:txBody>
          <a:bodyPr lIns="36000" tIns="36000" rIns="36000" bIns="36000"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0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1" y="564921"/>
            <a:ext cx="7539566" cy="810704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r>
              <a:rPr lang="zh-CN" altLang="en-US" dirty="0" smtClean="0"/>
              <a:t>计算机程序设计基础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752655"/>
            <a:ext cx="8868833" cy="3091789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753" y="571042"/>
            <a:ext cx="1089980" cy="81070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4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4" r:id="rId3"/>
    <p:sldLayoutId id="2147483657" r:id="rId4"/>
    <p:sldLayoutId id="2147483658" r:id="rId5"/>
    <p:sldLayoutId id="2147483669" r:id="rId6"/>
    <p:sldLayoutId id="2147483660" r:id="rId7"/>
    <p:sldLayoutId id="2147483653" r:id="rId8"/>
    <p:sldLayoutId id="2147483655" r:id="rId9"/>
    <p:sldLayoutId id="2147483656" r:id="rId10"/>
    <p:sldLayoutId id="2147483659" r:id="rId11"/>
    <p:sldLayoutId id="214748366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6858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rgbClr val="F09515"/>
          </a:solidFill>
          <a:effectLst/>
          <a:latin typeface="华康手札体W5P" panose="03000500000000000000" pitchFamily="66" charset="-122"/>
          <a:ea typeface="华康手札体W5P" panose="03000500000000000000" pitchFamily="66" charset="-122"/>
          <a:cs typeface="+mj-cs"/>
        </a:defRPr>
      </a:lvl1pPr>
    </p:titleStyle>
    <p:bodyStyle>
      <a:lvl1pPr marL="252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1pPr>
      <a:lvl2pPr marL="540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2pPr>
      <a:lvl3pPr marL="828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3pPr>
      <a:lvl4pPr marL="1116000" indent="-252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4pPr>
      <a:lvl5pPr marL="1404000" indent="-252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 smtClean="0"/>
              <a:t>计算机程序设计基础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138392101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补遗：文档字符串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格　式：三引号构造的多行字符串，可选</a:t>
            </a:r>
            <a:endParaRPr lang="en-US" altLang="zh-CN" dirty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存在，必须为函数、类或模块的首条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/>
              <a:t>编译时字符串文字赋值给相应函数、类或模块 </a:t>
            </a:r>
            <a:r>
              <a:rPr lang="en-US" altLang="zh-CN" dirty="0">
                <a:solidFill>
                  <a:srgbClr val="FFC000"/>
                </a:solidFill>
              </a:rPr>
              <a:t>__doc__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属性，作为其文档字符串（</a:t>
            </a:r>
            <a:r>
              <a:rPr lang="en-US" altLang="zh-CN" dirty="0" err="1"/>
              <a:t>docstring</a:t>
            </a:r>
            <a:r>
              <a:rPr lang="zh-CN" altLang="en-US" dirty="0"/>
              <a:t>）；执行脚本代码时</a:t>
            </a:r>
            <a:r>
              <a:rPr lang="zh-CN" altLang="en-US" dirty="0" smtClean="0"/>
              <a:t>忽略</a:t>
            </a:r>
            <a:endParaRPr lang="en-US" altLang="zh-CN" dirty="0"/>
          </a:p>
          <a:p>
            <a:r>
              <a:rPr lang="zh-CN" altLang="en-US" dirty="0" smtClean="0"/>
              <a:t>说　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</a:t>
            </a:r>
            <a:r>
              <a:rPr lang="zh-CN" altLang="en-US" dirty="0"/>
              <a:t>字符串</a:t>
            </a:r>
            <a:r>
              <a:rPr lang="zh-CN" altLang="en-US" dirty="0" smtClean="0"/>
              <a:t>首行：功能摘要行，必须</a:t>
            </a:r>
            <a:r>
              <a:rPr lang="zh-CN" altLang="en-US" dirty="0"/>
              <a:t>简洁</a:t>
            </a:r>
            <a:r>
              <a:rPr lang="zh-CN" altLang="en-US" dirty="0" smtClean="0"/>
              <a:t>，以描述</a:t>
            </a:r>
            <a:r>
              <a:rPr lang="zh-CN" altLang="en-US" dirty="0"/>
              <a:t>对象</a:t>
            </a: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其余行：第二行必须为空白行，以分隔文档字符串摘要与具体描述</a:t>
            </a:r>
            <a:endParaRPr lang="en-US" altLang="zh-CN" dirty="0"/>
          </a:p>
          <a:p>
            <a:r>
              <a:rPr lang="zh-CN" altLang="en-US" dirty="0" smtClean="0"/>
              <a:t>意</a:t>
            </a:r>
            <a:r>
              <a:rPr lang="zh-CN" altLang="en-US" dirty="0"/>
              <a:t>　</a:t>
            </a:r>
            <a:r>
              <a:rPr lang="zh-CN" altLang="en-US" dirty="0" smtClean="0"/>
              <a:t>义：对象文档自动化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3402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补遗：文档字符串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文档字符串示例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9906"/>
            <a:ext cx="8877300" cy="34778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lvl="0"/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doc_string_sample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lvl="0"/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"""Do nothing, but document it.</a:t>
            </a:r>
          </a:p>
          <a:p>
            <a:pPr lvl="0"/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0"/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No, really, it doesn't do anything.</a:t>
            </a:r>
          </a:p>
          <a:p>
            <a:pPr lvl="0"/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</a:t>
            </a:r>
          </a:p>
          <a:p>
            <a:pPr lvl="0"/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</a:p>
          <a:p>
            <a:pPr lvl="0"/>
            <a:r>
              <a:rPr kumimoji="1" lang="en-US" altLang="zh-CN" sz="200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0"/>
            <a:r>
              <a:rPr kumimoji="1" lang="en-US" altLang="zh-CN" sz="200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doc_string_sample.__doc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lvl="0"/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nothing, but document it.</a:t>
            </a:r>
          </a:p>
          <a:p>
            <a:pPr lvl="0"/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No, really, it doesn't do anything.</a:t>
            </a:r>
            <a:endParaRPr kumimoji="1" lang="zh-CN" altLang="en-US" sz="200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3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</a:t>
            </a:r>
            <a:r>
              <a:rPr lang="zh-CN" altLang="en-US" dirty="0"/>
              <a:t>　</a:t>
            </a:r>
            <a:r>
              <a:rPr lang="zh-CN" altLang="en-US" dirty="0" smtClean="0"/>
              <a:t>子字符串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字符索引下标：特定字符在字符串中的位置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正向递增：设字符串长度为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zh-CN" altLang="en-US" dirty="0" smtClean="0"/>
              <a:t>，字符串首字符编号为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zh-CN" altLang="en-US" dirty="0" smtClean="0"/>
              <a:t>，其后依次递增</a:t>
            </a:r>
            <a:r>
              <a:rPr lang="zh-CN" altLang="en-US" dirty="0"/>
              <a:t>至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n–1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反</a:t>
            </a:r>
            <a:r>
              <a:rPr lang="zh-CN" altLang="en-US" dirty="0" smtClean="0"/>
              <a:t>向递减：</a:t>
            </a:r>
            <a:r>
              <a:rPr lang="zh-CN" altLang="en-US" dirty="0"/>
              <a:t>设字符串长度为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zh-CN" altLang="en-US" dirty="0"/>
              <a:t>，</a:t>
            </a:r>
            <a:r>
              <a:rPr lang="zh-CN" altLang="en-US" dirty="0" smtClean="0"/>
              <a:t>字符串尾字符</a:t>
            </a:r>
            <a:r>
              <a:rPr lang="zh-CN" altLang="en-US" dirty="0"/>
              <a:t>编号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FFC000"/>
                </a:solidFill>
              </a:rPr>
              <a:t>–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 smtClean="0"/>
              <a:t>，其前依次递减至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–n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单一字符处理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</a:t>
            </a:r>
            <a:r>
              <a:rPr lang="zh-CN" altLang="en-US" dirty="0" smtClean="0"/>
              <a:t>无字符型，仅</a:t>
            </a:r>
            <a:r>
              <a:rPr lang="zh-CN" altLang="en-US" dirty="0"/>
              <a:t>包括单一字符的子</a:t>
            </a:r>
            <a:r>
              <a:rPr lang="zh-CN" altLang="en-US" dirty="0" smtClean="0"/>
              <a:t>串依然为字符串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示例：若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表示字符串 </a:t>
            </a:r>
            <a:r>
              <a:rPr lang="en-US" altLang="zh-CN" dirty="0" smtClean="0">
                <a:solidFill>
                  <a:srgbClr val="FFC000"/>
                </a:solidFill>
              </a:rPr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中特定字符的索引下标，使用 </a:t>
            </a:r>
            <a:r>
              <a:rPr lang="en-US" altLang="zh-CN" dirty="0" smtClean="0">
                <a:solidFill>
                  <a:srgbClr val="FFC000"/>
                </a:solidFill>
              </a:rPr>
              <a:t>s[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 ] </a:t>
            </a:r>
            <a:r>
              <a:rPr lang="zh-CN" altLang="en-US" dirty="0" smtClean="0"/>
              <a:t>引用该字符（串）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0822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字符串索引下标</a:t>
            </a:r>
            <a:r>
              <a:rPr lang="zh-CN" altLang="en-US" dirty="0" smtClean="0"/>
              <a:t>示例一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"Python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程序设计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注意引号的全角与半角问题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print(s)					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字符串长度为十个字符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s[0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	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首字符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'P'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s[9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	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尾字符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计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s[-1]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						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尾字符</a:t>
            </a: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计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s[-10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						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首字符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4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字符串区间子串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不限串长的字符串区间访问方法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访问格式：</a:t>
            </a:r>
            <a:r>
              <a:rPr lang="en-US" altLang="zh-CN" dirty="0">
                <a:solidFill>
                  <a:srgbClr val="FFC0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m : n]</a:t>
            </a:r>
          </a:p>
          <a:p>
            <a:pPr lvl="1"/>
            <a:r>
              <a:rPr lang="zh-CN" altLang="en-US" dirty="0"/>
              <a:t>目的：获取</a:t>
            </a:r>
            <a:r>
              <a:rPr lang="zh-CN" altLang="en-US" dirty="0" smtClean="0"/>
              <a:t>从 </a:t>
            </a:r>
            <a:r>
              <a:rPr lang="en-US" altLang="zh-CN" dirty="0">
                <a:solidFill>
                  <a:srgbClr val="FFC000"/>
                </a:solidFill>
              </a:rPr>
              <a:t>m</a:t>
            </a:r>
            <a:r>
              <a:rPr lang="en-US" altLang="zh-CN" dirty="0"/>
              <a:t> </a:t>
            </a:r>
            <a:r>
              <a:rPr lang="zh-CN" altLang="en-US" dirty="0" smtClean="0"/>
              <a:t>到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 smtClean="0"/>
              <a:t>的子串，结果可能为空串或包含单个或多个字符的子串</a:t>
            </a:r>
            <a:endParaRPr lang="en-US" altLang="zh-CN" dirty="0"/>
          </a:p>
          <a:p>
            <a:r>
              <a:rPr lang="zh-CN" altLang="en-US" dirty="0" smtClean="0"/>
              <a:t>区间格式说明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下标 </a:t>
            </a:r>
            <a:r>
              <a:rPr lang="en-US" altLang="zh-CN" dirty="0" smtClean="0">
                <a:solidFill>
                  <a:srgbClr val="FFC000"/>
                </a:solidFill>
              </a:rPr>
              <a:t>m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为子字符串首</a:t>
            </a:r>
            <a:r>
              <a:rPr lang="zh-CN" altLang="en-US" dirty="0"/>
              <a:t>字符</a:t>
            </a:r>
            <a:r>
              <a:rPr lang="zh-CN" altLang="en-US" dirty="0" smtClean="0"/>
              <a:t>索引，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为子字符串过尾字符索引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zh-CN" altLang="en-US" dirty="0"/>
              <a:t>第 </a:t>
            </a:r>
            <a:r>
              <a:rPr lang="en-US" altLang="zh-CN" dirty="0">
                <a:solidFill>
                  <a:srgbClr val="FFC000"/>
                </a:solidFill>
              </a:rPr>
              <a:t>m</a:t>
            </a:r>
            <a:r>
              <a:rPr lang="en-US" altLang="zh-CN" dirty="0"/>
              <a:t> </a:t>
            </a:r>
            <a:r>
              <a:rPr lang="zh-CN" altLang="en-US" dirty="0"/>
              <a:t>个字符，但不包含第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1"/>
            <a:r>
              <a:rPr lang="zh-CN" altLang="en-US" dirty="0" smtClean="0"/>
              <a:t>可省略 </a:t>
            </a:r>
            <a:r>
              <a:rPr lang="en-US" altLang="zh-CN" dirty="0" smtClean="0">
                <a:solidFill>
                  <a:srgbClr val="FFC000"/>
                </a:solidFill>
              </a:rPr>
              <a:t>m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zh-CN" altLang="en-US" dirty="0" smtClean="0"/>
              <a:t>，默认从字符串首或至字符串尾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正反向索引下标可混合使用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262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字符串索引下标</a:t>
            </a:r>
            <a:r>
              <a:rPr lang="zh-CN" altLang="en-US" dirty="0" smtClean="0"/>
              <a:t>示例二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"Python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程序设计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注意引号的全角与半角问题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print(s)					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字符串长度为十个字符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s[0:8]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取前八个字符，第八号字符不计入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'Py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thon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[:6]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取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前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六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个字符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'Python'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s[6:]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跳过前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六个字符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[:]	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字符串自身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[-1:-3]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空字符串，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n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必须为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m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之后某字符索引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42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字符串索引下标</a:t>
            </a:r>
            <a:r>
              <a:rPr lang="zh-CN" altLang="en-US" dirty="0" smtClean="0"/>
              <a:t>示例二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[-3:-3]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空字符串，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n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必须为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m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之后某字符索引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[-3:-1]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取倒数第三和第二个字符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序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设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s[-4:]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取最后四个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s[:-1]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排除末尾字符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s[-10:2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	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取前两个字符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err="1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91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4.1.3</a:t>
            </a:r>
            <a:r>
              <a:rPr lang="zh-CN" altLang="en-US" dirty="0"/>
              <a:t>　</a:t>
            </a:r>
            <a:r>
              <a:rPr lang="zh-CN" altLang="en-US" dirty="0" smtClean="0"/>
              <a:t>字符串操作符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加法：字符串合并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smtClean="0">
                <a:solidFill>
                  <a:srgbClr val="FFC000"/>
                </a:solidFill>
              </a:rPr>
              <a:t>x + y </a:t>
            </a:r>
            <a:r>
              <a:rPr lang="zh-CN" altLang="en-US" dirty="0" smtClean="0"/>
              <a:t>表示合并两个字符串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zh-CN" altLang="en-US" dirty="0" smtClean="0"/>
              <a:t>，系统不添加额外空格</a:t>
            </a:r>
          </a:p>
          <a:p>
            <a:r>
              <a:rPr lang="zh-CN" altLang="en-US" dirty="0" smtClean="0"/>
              <a:t>标量乘法：字符串复制</a:t>
            </a:r>
            <a:endParaRPr lang="en-US" altLang="zh-CN" dirty="0" smtClean="0"/>
          </a:p>
          <a:p>
            <a:pPr lvl="1"/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n </a:t>
            </a:r>
            <a:r>
              <a:rPr lang="zh-CN" altLang="en-US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>
                <a:solidFill>
                  <a:srgbClr val="FFC000"/>
                </a:solidFill>
              </a:rPr>
              <a:t> x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x </a:t>
            </a:r>
            <a:r>
              <a:rPr lang="zh-CN" altLang="en-US" dirty="0">
                <a:solidFill>
                  <a:srgbClr val="FFC000"/>
                </a:solidFill>
              </a:rPr>
              <a:t>*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n </a:t>
            </a:r>
            <a:r>
              <a:rPr lang="zh-CN" altLang="en-US" dirty="0" smtClean="0"/>
              <a:t>表示复制 </a:t>
            </a:r>
            <a:r>
              <a:rPr lang="en-US" altLang="zh-CN" dirty="0" smtClean="0">
                <a:solidFill>
                  <a:srgbClr val="FFC000"/>
                </a:solidFill>
              </a:rPr>
              <a:t>n </a:t>
            </a:r>
            <a:r>
              <a:rPr lang="zh-CN" altLang="en-US" dirty="0"/>
              <a:t>次</a:t>
            </a:r>
            <a:r>
              <a:rPr lang="zh-CN" altLang="en-US" dirty="0" smtClean="0"/>
              <a:t>字符串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en-US" dirty="0" smtClean="0"/>
              <a:t>，以构造新串</a:t>
            </a:r>
            <a:endParaRPr lang="en-US" altLang="zh-CN" dirty="0" smtClean="0"/>
          </a:p>
          <a:p>
            <a:r>
              <a:rPr lang="zh-CN" altLang="en-US" dirty="0"/>
              <a:t>集合：子串从属关系运算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r>
              <a:rPr lang="zh-CN" altLang="en-US" dirty="0" smtClean="0"/>
              <a:t>：若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>
                <a:solidFill>
                  <a:srgbClr val="FFC000"/>
                </a:solidFill>
              </a:rPr>
              <a:t>y </a:t>
            </a:r>
            <a:r>
              <a:rPr lang="zh-CN" altLang="en-US" dirty="0" smtClean="0"/>
              <a:t>的子串，则 </a:t>
            </a:r>
            <a:r>
              <a:rPr lang="en-US" altLang="zh-CN" dirty="0" smtClean="0">
                <a:solidFill>
                  <a:srgbClr val="FFC000"/>
                </a:solidFill>
              </a:rPr>
              <a:t>x in y </a:t>
            </a:r>
            <a:r>
              <a:rPr lang="zh-CN" altLang="en-US" dirty="0" smtClean="0"/>
              <a:t>返回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索引：返回子串</a:t>
            </a:r>
            <a:endParaRPr lang="en-US" altLang="zh-CN" dirty="0" smtClean="0"/>
          </a:p>
          <a:p>
            <a:pPr marL="540000" lvl="2"/>
            <a:r>
              <a:rPr lang="zh-CN" altLang="en-US" sz="2400" dirty="0" smtClean="0"/>
              <a:t>示例：</a:t>
            </a:r>
            <a:r>
              <a:rPr lang="en-US" altLang="zh-CN" sz="2400" dirty="0" smtClean="0">
                <a:solidFill>
                  <a:srgbClr val="FFC000"/>
                </a:solidFill>
              </a:rPr>
              <a:t>s[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</a:t>
            </a:r>
            <a:r>
              <a:rPr lang="en-US" altLang="zh-CN" sz="2400" dirty="0" smtClean="0">
                <a:solidFill>
                  <a:srgbClr val="FFC000"/>
                </a:solidFill>
              </a:rPr>
              <a:t>] </a:t>
            </a:r>
            <a:r>
              <a:rPr lang="zh-CN" altLang="en-US" sz="2400" dirty="0" smtClean="0"/>
              <a:t>或 </a:t>
            </a:r>
            <a:r>
              <a:rPr lang="en-US" altLang="zh-CN" sz="2400" dirty="0" smtClean="0">
                <a:solidFill>
                  <a:srgbClr val="FFC000"/>
                </a:solidFill>
              </a:rPr>
              <a:t>s[m : n]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字符串操作符示例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= "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Python"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程序设计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s1 + s2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字符串合并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* s		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字符串重复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'Python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* 3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字符串重复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'Python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in s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判定子串是否存在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08182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4.1.4</a:t>
            </a:r>
            <a:r>
              <a:rPr lang="zh-CN" altLang="en-US" dirty="0"/>
              <a:t>　</a:t>
            </a:r>
            <a:r>
              <a:rPr lang="zh-CN" altLang="en-US" dirty="0" smtClean="0"/>
              <a:t>字符串处理函数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输入输出函数（具体解释请参阅第 </a:t>
            </a:r>
            <a:r>
              <a:rPr lang="en-US" altLang="zh-CN" dirty="0" smtClean="0"/>
              <a:t>1.6 </a:t>
            </a:r>
            <a:r>
              <a:rPr lang="zh-CN" altLang="en-US" dirty="0"/>
              <a:t>节）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print() 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 input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C000"/>
                </a:solidFill>
              </a:rPr>
              <a:t>raw_input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C000"/>
                </a:solidFill>
              </a:rPr>
              <a:t>eval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endParaRPr lang="zh-CN" altLang="en-US" dirty="0"/>
          </a:p>
          <a:p>
            <a:r>
              <a:rPr lang="zh-CN" altLang="en-US" dirty="0" smtClean="0"/>
              <a:t>转换函数（</a:t>
            </a:r>
            <a:r>
              <a:rPr lang="zh-CN" altLang="en-US" dirty="0"/>
              <a:t>具体解释请参阅第 </a:t>
            </a:r>
            <a:r>
              <a:rPr lang="en-US" altLang="zh-CN" dirty="0"/>
              <a:t>1.4.5 </a:t>
            </a:r>
            <a:r>
              <a:rPr lang="zh-CN" altLang="en-US" dirty="0"/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 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float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complex()</a:t>
            </a:r>
            <a:r>
              <a:rPr lang="zh-CN" altLang="en-US" dirty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bin()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hex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 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oct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序数</a:t>
            </a:r>
            <a:r>
              <a:rPr lang="zh-CN" altLang="en-US" dirty="0"/>
              <a:t>函数（具体解释请参阅第 </a:t>
            </a:r>
            <a:r>
              <a:rPr lang="en-US" altLang="zh-CN" dirty="0"/>
              <a:t>3.1.3 </a:t>
            </a:r>
            <a:r>
              <a:rPr lang="zh-CN" altLang="en-US" dirty="0"/>
              <a:t>节）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chr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 、</a:t>
            </a:r>
            <a:r>
              <a:rPr lang="en-US" altLang="zh-CN" dirty="0" err="1">
                <a:solidFill>
                  <a:srgbClr val="FFC000"/>
                </a:solidFill>
              </a:rPr>
              <a:t>ord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endParaRPr lang="zh-CN" altLang="en-US" dirty="0"/>
          </a:p>
          <a:p>
            <a:r>
              <a:rPr lang="zh-CN" altLang="en-US" dirty="0" smtClean="0"/>
              <a:t>字符串构造与属性函数</a:t>
            </a:r>
            <a:r>
              <a:rPr lang="zh-CN" altLang="en-US" dirty="0"/>
              <a:t>（具体解释请参阅第 </a:t>
            </a:r>
            <a:r>
              <a:rPr lang="en-US" altLang="zh-CN" dirty="0"/>
              <a:t>3.1.3 </a:t>
            </a:r>
            <a:r>
              <a:rPr lang="zh-CN" altLang="en-US" dirty="0"/>
              <a:t>节）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len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 、</a:t>
            </a:r>
            <a:r>
              <a:rPr lang="en-US" altLang="zh-CN" dirty="0">
                <a:solidFill>
                  <a:srgbClr val="FFC000"/>
                </a:solidFill>
              </a:rPr>
              <a:t>class  </a:t>
            </a:r>
            <a:r>
              <a:rPr lang="en-US" altLang="zh-CN" dirty="0" err="1">
                <a:solidFill>
                  <a:srgbClr val="FFC000"/>
                </a:solidFill>
              </a:rPr>
              <a:t>str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11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　文本处理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字符串处理函数示例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= "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Python"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程序设计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s1 + s2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字符串合并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kumimoji="1" lang="zh-CN" altLang="en-US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(s1)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(s2)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0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字符串处理示例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'42'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-3.14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-3.14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'-3.14'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308427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字符串处理示例：文本密码服务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凯</a:t>
            </a:r>
            <a:r>
              <a:rPr lang="zh-CN" altLang="en-US" dirty="0" smtClean="0"/>
              <a:t>撒密码（</a:t>
            </a:r>
            <a:r>
              <a:rPr lang="en-US" altLang="zh-CN" dirty="0" smtClean="0"/>
              <a:t>Caesar cipher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基本原理：对称</a:t>
            </a:r>
            <a:r>
              <a:rPr lang="zh-CN" altLang="en-US" dirty="0"/>
              <a:t>加密体制</a:t>
            </a:r>
            <a:r>
              <a:rPr lang="zh-CN" altLang="en-US" dirty="0" smtClean="0"/>
              <a:t>，通过将字母前后移动一定位数实现</a:t>
            </a:r>
            <a:r>
              <a:rPr lang="zh-CN" altLang="en-US" dirty="0"/>
              <a:t>加密和</a:t>
            </a:r>
            <a:r>
              <a:rPr lang="zh-CN" altLang="en-US" dirty="0" smtClean="0"/>
              <a:t>解密，位数为凯</a:t>
            </a:r>
            <a:r>
              <a:rPr lang="zh-CN" altLang="en-US" dirty="0"/>
              <a:t>撒</a:t>
            </a:r>
            <a:r>
              <a:rPr lang="zh-CN" altLang="en-US" dirty="0" smtClean="0"/>
              <a:t>密码密钥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Caesar_encrypt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Caesar_decrypt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，将字符串“</a:t>
            </a:r>
            <a:r>
              <a:rPr lang="en-US" altLang="zh-CN" dirty="0" smtClean="0"/>
              <a:t>Fall leaves when leaves fall.</a:t>
            </a:r>
            <a:r>
              <a:rPr lang="zh-CN" altLang="en-US" dirty="0" smtClean="0"/>
              <a:t>”加密并解密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简单计</a:t>
            </a:r>
            <a:r>
              <a:rPr lang="zh-CN" altLang="en-US" dirty="0" smtClean="0"/>
              <a:t>，仅加密英文字母，使用字母表</a:t>
            </a:r>
            <a:r>
              <a:rPr lang="zh-CN" altLang="en-US" dirty="0"/>
              <a:t>旋转</a:t>
            </a:r>
            <a:r>
              <a:rPr lang="zh-CN" altLang="en-US" dirty="0" smtClean="0"/>
              <a:t>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注：文字游戏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英语单词回文：</a:t>
            </a:r>
            <a:r>
              <a:rPr lang="en-US" altLang="zh-CN" dirty="0" smtClean="0"/>
              <a:t>Fall </a:t>
            </a:r>
            <a:r>
              <a:rPr lang="en-US" altLang="zh-CN" dirty="0"/>
              <a:t>leaves </a:t>
            </a:r>
            <a:r>
              <a:rPr lang="en-US" altLang="zh-CN" dirty="0" smtClean="0"/>
              <a:t>as soon as </a:t>
            </a:r>
            <a:r>
              <a:rPr lang="en-US" altLang="zh-CN" dirty="0"/>
              <a:t>leaves fall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中文翻译：落</a:t>
            </a:r>
            <a:r>
              <a:rPr lang="zh-CN" altLang="en-US" dirty="0"/>
              <a:t>秋叶秋落，秋落叶落秋</a:t>
            </a:r>
            <a:r>
              <a:rPr lang="zh-CN" altLang="en-US" dirty="0" smtClean="0"/>
              <a:t>，叶落秋落叶，落叶秋叶落，叶</a:t>
            </a:r>
            <a:r>
              <a:rPr lang="zh-CN" altLang="en-US" dirty="0"/>
              <a:t>落秋落也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0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字符串处理示例：</a:t>
            </a:r>
            <a:r>
              <a:rPr lang="zh-CN" altLang="en-US" dirty="0" smtClean="0"/>
              <a:t>文本密码服务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加密函数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Carsar_encrypt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(info: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key: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 =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c in info: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 &lt;=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&lt;=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("z"):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 +=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 + key) % 26 +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 &lt;=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&lt;=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("Z"):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 +=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 + key) % 26 +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 +=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64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字符串处理示例：</a:t>
            </a:r>
            <a:r>
              <a:rPr lang="zh-CN" altLang="en-US" dirty="0" smtClean="0"/>
              <a:t>文本密码服务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解密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Carsar_decrypt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ciphertext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key: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 =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c in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ciphertext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 &lt;=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&lt;=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("z"):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 +=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 - key) % 26 +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 &lt;=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&lt;=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("Z"):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 +=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 - key) % 26 +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 +=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77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字符串处理示例：</a:t>
            </a:r>
            <a:r>
              <a:rPr lang="zh-CN" altLang="en-US" dirty="0" smtClean="0"/>
              <a:t>文本密码服务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验证代码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"Fall leaves when leaves fall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Carsar_encrypt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print("After encrypting:", t)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Carsar_decrypt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print("After decrypting:", r)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运行结果</a:t>
            </a:r>
            <a:endParaRPr lang="en-US" altLang="zh-CN" sz="20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encrypting: 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Idoo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ohdyhv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zkhq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ohdyhv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idoo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decrypting: Fall leaves when leaves fall.</a:t>
            </a:r>
          </a:p>
        </p:txBody>
      </p:sp>
    </p:spTree>
    <p:extLst>
      <p:ext uri="{BB962C8B-B14F-4D97-AF65-F5344CB8AC3E}">
        <p14:creationId xmlns:p14="http://schemas.microsoft.com/office/powerpoint/2010/main" val="3369446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4.1.5</a:t>
            </a:r>
            <a:r>
              <a:rPr lang="zh-CN" altLang="en-US" dirty="0"/>
              <a:t>　</a:t>
            </a:r>
            <a:r>
              <a:rPr lang="zh-CN" altLang="en-US" dirty="0" smtClean="0"/>
              <a:t>字符串对象方法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基本原则</a:t>
            </a:r>
            <a:endParaRPr lang="en-US" altLang="zh-CN" dirty="0"/>
          </a:p>
          <a:p>
            <a:pPr lvl="1"/>
            <a:r>
              <a:rPr lang="zh-CN" altLang="en-US" dirty="0" smtClean="0"/>
              <a:t>无论字符串对象</a:t>
            </a:r>
            <a:r>
              <a:rPr lang="zh-CN" altLang="en-US" dirty="0"/>
              <a:t>是否</a:t>
            </a:r>
            <a:r>
              <a:rPr lang="zh-CN" altLang="en-US" dirty="0" smtClean="0"/>
              <a:t>具名，均可调用字符串类的方法</a:t>
            </a:r>
            <a:endParaRPr lang="en-US" altLang="zh-CN" dirty="0" smtClean="0"/>
          </a:p>
          <a:p>
            <a:r>
              <a:rPr lang="zh-CN" altLang="en-US" dirty="0" smtClean="0"/>
              <a:t>字符特征方法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str.endwith</a:t>
            </a:r>
            <a:r>
              <a:rPr lang="en-US" altLang="zh-CN" dirty="0" smtClean="0">
                <a:solidFill>
                  <a:srgbClr val="FFC000"/>
                </a:solidFill>
              </a:rPr>
              <a:t>(suffix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start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end</a:t>
            </a:r>
            <a:r>
              <a:rPr lang="en-US" altLang="zh-CN" dirty="0" smtClean="0">
                <a:solidFill>
                  <a:srgbClr val="FFFF00"/>
                </a:solidFill>
              </a:rPr>
              <a:t>]]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：若字符串以 </a:t>
            </a:r>
            <a:r>
              <a:rPr lang="en-US" altLang="zh-CN" dirty="0">
                <a:solidFill>
                  <a:srgbClr val="FFC000"/>
                </a:solidFill>
              </a:rPr>
              <a:t>suffix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结尾，</a:t>
            </a:r>
            <a:r>
              <a:rPr lang="zh-CN" altLang="en-US" dirty="0"/>
              <a:t>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endParaRPr lang="zh-CN" altLang="en-US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str.isalnum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：若字符全为英文字母或数字，返回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endParaRPr lang="zh-CN" altLang="en-US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str.isalpha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：若字符全为英文字母，返回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9604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4.1.5</a:t>
            </a:r>
            <a:r>
              <a:rPr lang="zh-CN" altLang="en-US" dirty="0"/>
              <a:t>　</a:t>
            </a:r>
            <a:r>
              <a:rPr lang="zh-CN" altLang="en-US" dirty="0" smtClean="0"/>
              <a:t>字符串对象方法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字符特征方法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str.isdecimal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：若字符全为十进制数字，返回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str.isdigit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：若字符全为数字，返回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str.isidentifier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：若字符串为有效标识符，返回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endParaRPr lang="zh-CN" altLang="en-US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str.islower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：若字符全为小写，返回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15751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4.1.5</a:t>
            </a:r>
            <a:r>
              <a:rPr lang="zh-CN" altLang="en-US" dirty="0"/>
              <a:t>　</a:t>
            </a:r>
            <a:r>
              <a:rPr lang="zh-CN" altLang="en-US" dirty="0" smtClean="0"/>
              <a:t>字符串对象方法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/>
              <a:t>字符特征方法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str.isnumberic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：若字符全</a:t>
            </a:r>
            <a:r>
              <a:rPr lang="zh-CN" altLang="en-US" dirty="0" smtClean="0"/>
              <a:t>为数值字符（</a:t>
            </a:r>
            <a:r>
              <a:rPr lang="zh-CN" altLang="en-US" dirty="0"/>
              <a:t>含 </a:t>
            </a:r>
            <a:r>
              <a:rPr lang="en-US" altLang="zh-CN" dirty="0"/>
              <a:t>Unicode </a:t>
            </a:r>
            <a:r>
              <a:rPr lang="zh-CN" altLang="en-US" dirty="0"/>
              <a:t>字符），返回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endParaRPr lang="zh-CN" altLang="en-US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str.isprintable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：若字符全为可打印字符，返回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str.isspace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：若字符全为空格，返回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str.isupper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：若字符全为大写，返回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0048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4.1.5</a:t>
            </a:r>
            <a:r>
              <a:rPr lang="zh-CN" altLang="en-US" dirty="0"/>
              <a:t>　</a:t>
            </a:r>
            <a:r>
              <a:rPr lang="zh-CN" altLang="en-US" dirty="0" smtClean="0"/>
              <a:t>字符串对象方法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/>
              <a:t>字符特征方法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str.startwith</a:t>
            </a:r>
            <a:r>
              <a:rPr lang="en-US" altLang="zh-CN" dirty="0" smtClean="0">
                <a:solidFill>
                  <a:srgbClr val="FFC000"/>
                </a:solidFill>
              </a:rPr>
              <a:t>(prefix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start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end</a:t>
            </a:r>
            <a:r>
              <a:rPr lang="en-US" altLang="zh-CN" dirty="0">
                <a:solidFill>
                  <a:srgbClr val="FFFF00"/>
                </a:solidFill>
              </a:rPr>
              <a:t>]]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：若字符串以 </a:t>
            </a:r>
            <a:r>
              <a:rPr lang="en-US" altLang="zh-CN" dirty="0">
                <a:solidFill>
                  <a:srgbClr val="FFC000"/>
                </a:solidFill>
              </a:rPr>
              <a:t>suffix</a:t>
            </a:r>
            <a:r>
              <a:rPr lang="en-US" altLang="zh-CN" dirty="0"/>
              <a:t> </a:t>
            </a:r>
            <a:r>
              <a:rPr lang="zh-CN" altLang="en-US" dirty="0" smtClean="0"/>
              <a:t>起始，</a:t>
            </a:r>
            <a:r>
              <a:rPr lang="zh-CN" altLang="en-US" dirty="0"/>
              <a:t>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</a:p>
          <a:p>
            <a:r>
              <a:rPr lang="zh-CN" altLang="en-US" dirty="0"/>
              <a:t>字符转换方法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str.lower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：返回字符串副本，小写字符</a:t>
            </a: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str.upper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：返回字符串副本，大写字符</a:t>
            </a:r>
          </a:p>
          <a:p>
            <a:r>
              <a:rPr lang="zh-CN" altLang="en-US" dirty="0"/>
              <a:t>字符串操作方法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str.find</a:t>
            </a:r>
            <a:r>
              <a:rPr lang="en-US" altLang="zh-CN" dirty="0">
                <a:solidFill>
                  <a:srgbClr val="FFC000"/>
                </a:solidFill>
              </a:rPr>
              <a:t>(sub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start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end</a:t>
            </a:r>
            <a:r>
              <a:rPr lang="en-US" altLang="zh-CN" dirty="0">
                <a:solidFill>
                  <a:srgbClr val="FFFF00"/>
                </a:solidFill>
              </a:rPr>
              <a:t>]]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：查找子串</a:t>
            </a: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str.join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iterable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：合并字符串</a:t>
            </a:r>
          </a:p>
          <a:p>
            <a:pPr marL="2880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0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 smtClean="0"/>
              <a:t>4.1</a:t>
            </a:r>
            <a:r>
              <a:rPr lang="zh-CN" altLang="en-US" dirty="0"/>
              <a:t>　</a:t>
            </a:r>
            <a:r>
              <a:rPr lang="zh-CN" altLang="en-US" dirty="0" smtClean="0"/>
              <a:t>字符串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4.2</a:t>
            </a:r>
            <a:r>
              <a:rPr lang="zh-CN" altLang="en-US" dirty="0"/>
              <a:t>　</a:t>
            </a:r>
            <a:r>
              <a:rPr lang="zh-CN" altLang="en-US" dirty="0" smtClean="0"/>
              <a:t>字符串格式化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4.3</a:t>
            </a:r>
            <a:r>
              <a:rPr lang="zh-CN" altLang="en-US" dirty="0" smtClean="0"/>
              <a:t>　</a:t>
            </a:r>
            <a:r>
              <a:rPr lang="zh-CN" altLang="en-US" dirty="0"/>
              <a:t>文　</a:t>
            </a:r>
            <a:r>
              <a:rPr lang="zh-CN" altLang="en-US" dirty="0" smtClean="0"/>
              <a:t>件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4.4</a:t>
            </a:r>
            <a:r>
              <a:rPr lang="zh-CN" altLang="en-US" dirty="0"/>
              <a:t>　</a:t>
            </a:r>
            <a:r>
              <a:rPr lang="en-US" altLang="zh-CN" dirty="0"/>
              <a:t> </a:t>
            </a:r>
            <a:r>
              <a:rPr lang="zh-CN" altLang="en-US" dirty="0" smtClean="0"/>
              <a:t>密码服务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r>
              <a:rPr lang="zh-CN" altLang="en-US" dirty="0"/>
              <a:t>　</a:t>
            </a:r>
            <a:r>
              <a:rPr lang="zh-CN" altLang="en-US" dirty="0" smtClean="0"/>
              <a:t>文本处理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4.1.5</a:t>
            </a:r>
            <a:r>
              <a:rPr lang="zh-CN" altLang="en-US" dirty="0"/>
              <a:t>　</a:t>
            </a:r>
            <a:r>
              <a:rPr lang="zh-CN" altLang="en-US" dirty="0" smtClean="0"/>
              <a:t>字符串对象方法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字符串操作方法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str.lstrip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chars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：删除字符串起始部分字符；缺省删除空格；</a:t>
            </a:r>
            <a:r>
              <a:rPr lang="en-US" altLang="zh-CN" dirty="0">
                <a:solidFill>
                  <a:srgbClr val="FFC000"/>
                </a:solidFill>
              </a:rPr>
              <a:t>chars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非前缀，而是其中所有字符组合均被删除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str.partition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sep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：分割字符串为三元组，以 </a:t>
            </a:r>
            <a:r>
              <a:rPr lang="en-US" altLang="zh-CN" dirty="0" err="1">
                <a:solidFill>
                  <a:srgbClr val="FFC000"/>
                </a:solidFill>
              </a:rPr>
              <a:t>sep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首次发生为准，三元组包括分割符前子串，分割符和分割符后子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str.replace</a:t>
            </a:r>
            <a:r>
              <a:rPr lang="en-US" altLang="zh-CN" dirty="0">
                <a:solidFill>
                  <a:srgbClr val="FFC000"/>
                </a:solidFill>
              </a:rPr>
              <a:t>(old, new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count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：返回字符串副本，使用新的子串 </a:t>
            </a:r>
            <a:r>
              <a:rPr lang="en-US" altLang="zh-CN" dirty="0">
                <a:solidFill>
                  <a:srgbClr val="FFC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zh-CN" altLang="en-US" dirty="0"/>
              <a:t>替换 </a:t>
            </a:r>
            <a:r>
              <a:rPr lang="en-US" altLang="zh-CN" dirty="0">
                <a:solidFill>
                  <a:srgbClr val="FFC000"/>
                </a:solidFill>
              </a:rPr>
              <a:t>old</a:t>
            </a:r>
            <a:r>
              <a:rPr lang="zh-CN" altLang="en-US" dirty="0"/>
              <a:t>；若指定 </a:t>
            </a:r>
            <a:r>
              <a:rPr lang="en-US" altLang="zh-CN" dirty="0">
                <a:solidFill>
                  <a:srgbClr val="FFC000"/>
                </a:solidFill>
              </a:rPr>
              <a:t>count</a:t>
            </a:r>
            <a:r>
              <a:rPr lang="zh-CN" altLang="en-US" dirty="0"/>
              <a:t>，则替换前 </a:t>
            </a:r>
            <a:r>
              <a:rPr lang="en-US" altLang="zh-CN" dirty="0">
                <a:solidFill>
                  <a:srgbClr val="FFC000"/>
                </a:solidFill>
              </a:rPr>
              <a:t>count</a:t>
            </a:r>
            <a:r>
              <a:rPr lang="en-US" altLang="zh-CN" dirty="0"/>
              <a:t> </a:t>
            </a:r>
            <a:r>
              <a:rPr lang="zh-CN" altLang="en-US" dirty="0"/>
              <a:t>次</a:t>
            </a: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str.rfind</a:t>
            </a:r>
            <a:r>
              <a:rPr lang="en-US" altLang="zh-CN" dirty="0">
                <a:solidFill>
                  <a:srgbClr val="FFC000"/>
                </a:solidFill>
              </a:rPr>
              <a:t>(sub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start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end</a:t>
            </a:r>
            <a:r>
              <a:rPr lang="en-US" altLang="zh-CN" dirty="0">
                <a:solidFill>
                  <a:srgbClr val="FFFF00"/>
                </a:solidFill>
              </a:rPr>
              <a:t>]]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：逆向查找子串</a:t>
            </a: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str.rpartition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sep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：逆向分割字符串为</a:t>
            </a:r>
            <a:r>
              <a:rPr lang="zh-CN" altLang="en-US" dirty="0" smtClean="0"/>
              <a:t>三元组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886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4.1.5</a:t>
            </a:r>
            <a:r>
              <a:rPr lang="zh-CN" altLang="en-US" dirty="0"/>
              <a:t>　</a:t>
            </a:r>
            <a:r>
              <a:rPr lang="zh-CN" altLang="en-US" dirty="0" smtClean="0"/>
              <a:t>字符串对象方法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字符串操作方法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str.rsplit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sep</a:t>
            </a:r>
            <a:r>
              <a:rPr lang="en-US" altLang="zh-CN" dirty="0" smtClean="0">
                <a:solidFill>
                  <a:srgbClr val="FFC000"/>
                </a:solidFill>
              </a:rPr>
              <a:t> = None, </a:t>
            </a:r>
            <a:r>
              <a:rPr lang="en-US" altLang="zh-CN" dirty="0" err="1" smtClean="0">
                <a:solidFill>
                  <a:srgbClr val="FFC000"/>
                </a:solidFill>
              </a:rPr>
              <a:t>maxsplit</a:t>
            </a:r>
            <a:r>
              <a:rPr lang="en-US" altLang="zh-CN" dirty="0" smtClean="0">
                <a:solidFill>
                  <a:srgbClr val="FFC000"/>
                </a:solidFill>
              </a:rPr>
              <a:t> = -1)</a:t>
            </a:r>
            <a:r>
              <a:rPr lang="zh-CN" altLang="en-US" dirty="0" smtClean="0"/>
              <a:t>：逆向分割字符串，返回单词列表；</a:t>
            </a:r>
            <a:r>
              <a:rPr lang="zh-CN" altLang="en-US" dirty="0"/>
              <a:t>若指定 </a:t>
            </a:r>
            <a:r>
              <a:rPr lang="en-US" altLang="zh-CN" dirty="0" err="1" smtClean="0">
                <a:solidFill>
                  <a:srgbClr val="FFC000"/>
                </a:solidFill>
              </a:rPr>
              <a:t>maxsplit</a:t>
            </a:r>
            <a:r>
              <a:rPr lang="zh-CN" altLang="en-US" dirty="0" smtClean="0"/>
              <a:t>，则最多分</a:t>
            </a:r>
            <a:r>
              <a:rPr lang="zh-CN" altLang="en-US" dirty="0"/>
              <a:t>为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maxsplit</a:t>
            </a:r>
            <a:r>
              <a:rPr lang="en-US" altLang="zh-CN" dirty="0" smtClean="0">
                <a:solidFill>
                  <a:srgbClr val="FFC000"/>
                </a:solidFill>
              </a:rPr>
              <a:t> + 1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个子串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str.rstrip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chars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：逆向删除字符串部分结尾字符；缺省删除空格；</a:t>
            </a:r>
            <a:r>
              <a:rPr lang="en-US" altLang="zh-CN" dirty="0">
                <a:solidFill>
                  <a:srgbClr val="FFC000"/>
                </a:solidFill>
              </a:rPr>
              <a:t>chars</a:t>
            </a:r>
            <a:r>
              <a:rPr lang="en-US" altLang="zh-CN" dirty="0"/>
              <a:t> </a:t>
            </a:r>
            <a:r>
              <a:rPr lang="zh-CN" altLang="en-US" dirty="0"/>
              <a:t>非后缀，而是其中所有字符组合均被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str.split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sep</a:t>
            </a:r>
            <a:r>
              <a:rPr lang="en-US" altLang="zh-CN" dirty="0">
                <a:solidFill>
                  <a:srgbClr val="FFC000"/>
                </a:solidFill>
              </a:rPr>
              <a:t> = None, </a:t>
            </a:r>
            <a:r>
              <a:rPr lang="en-US" altLang="zh-CN" dirty="0" err="1">
                <a:solidFill>
                  <a:srgbClr val="FFC000"/>
                </a:solidFill>
              </a:rPr>
              <a:t>maxsplit</a:t>
            </a:r>
            <a:r>
              <a:rPr lang="en-US" altLang="zh-CN" dirty="0">
                <a:solidFill>
                  <a:srgbClr val="FFC000"/>
                </a:solidFill>
              </a:rPr>
              <a:t> = -1)</a:t>
            </a:r>
            <a:r>
              <a:rPr lang="zh-CN" altLang="en-US" dirty="0"/>
              <a:t>：分割字符串，返回单词列表；若指定 </a:t>
            </a:r>
            <a:r>
              <a:rPr lang="en-US" altLang="zh-CN" dirty="0" err="1">
                <a:solidFill>
                  <a:srgbClr val="FFC000"/>
                </a:solidFill>
              </a:rPr>
              <a:t>maxsplit</a:t>
            </a:r>
            <a:r>
              <a:rPr lang="zh-CN" altLang="en-US" dirty="0"/>
              <a:t>，则最多分为 </a:t>
            </a:r>
            <a:r>
              <a:rPr lang="en-US" altLang="zh-CN" dirty="0" err="1">
                <a:solidFill>
                  <a:srgbClr val="FFC000"/>
                </a:solidFill>
              </a:rPr>
              <a:t>maxsplit</a:t>
            </a:r>
            <a:r>
              <a:rPr lang="en-US" altLang="zh-CN" dirty="0">
                <a:solidFill>
                  <a:srgbClr val="FFC000"/>
                </a:solidFill>
              </a:rPr>
              <a:t> + 1</a:t>
            </a:r>
            <a:r>
              <a:rPr lang="en-US" altLang="zh-CN" dirty="0"/>
              <a:t> </a:t>
            </a:r>
            <a:r>
              <a:rPr lang="zh-CN" altLang="en-US" dirty="0"/>
              <a:t>个子串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str.strip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chars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：删除字符串部分起始和结尾字符；缺省删除空格；</a:t>
            </a:r>
            <a:r>
              <a:rPr lang="en-US" altLang="zh-CN" dirty="0">
                <a:solidFill>
                  <a:srgbClr val="FFC000"/>
                </a:solidFill>
              </a:rPr>
              <a:t>chars</a:t>
            </a:r>
            <a:r>
              <a:rPr lang="en-US" altLang="zh-CN" dirty="0"/>
              <a:t> </a:t>
            </a:r>
            <a:r>
              <a:rPr lang="zh-CN" altLang="en-US" dirty="0"/>
              <a:t>非后缀，而是其中所有字符组合均被</a:t>
            </a:r>
            <a:r>
              <a:rPr lang="zh-CN" altLang="en-US" dirty="0" smtClean="0"/>
              <a:t>删除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8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字符串对象方法示例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程序设计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".strip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删除字符串前后空格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'Python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程序设计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interesting".strip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删除前后“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ing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”组合子串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err="1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terest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a,b,c'.split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(',',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maxsplit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分割字符串为两个子串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['a',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err="1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a b c '.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缺省以空格分割字符串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['a',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'b', 'c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770833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9513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字符串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4.2</a:t>
            </a:r>
            <a:r>
              <a:rPr lang="zh-CN" altLang="en-US" dirty="0">
                <a:solidFill>
                  <a:srgbClr val="FFFF00"/>
                </a:solidFill>
              </a:rPr>
              <a:t>　字符串格式化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文</a:t>
            </a:r>
            <a:r>
              <a:rPr lang="zh-CN" altLang="en-US" dirty="0"/>
              <a:t>　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件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密码服务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第四章　文本处理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　字符串格式化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/>
              <a:t>4.2.1</a:t>
            </a:r>
            <a:r>
              <a:rPr lang="zh-CN" altLang="en-US" dirty="0"/>
              <a:t>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风格</a:t>
            </a:r>
            <a:endParaRPr lang="en-US" altLang="zh-CN" dirty="0"/>
          </a:p>
          <a:p>
            <a:r>
              <a:rPr lang="en-US" altLang="zh-CN" dirty="0" smtClean="0"/>
              <a:t>4.2.2</a:t>
            </a:r>
            <a:r>
              <a:rPr lang="zh-CN" altLang="en-US" dirty="0"/>
              <a:t>　</a:t>
            </a:r>
            <a:r>
              <a:rPr lang="en-US" altLang="zh-CN" dirty="0" smtClean="0"/>
              <a:t>format()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</a:t>
            </a:r>
            <a:r>
              <a:rPr lang="zh-CN" altLang="en-US" dirty="0"/>
              <a:t>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/>
              <a:t>风格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FFC000"/>
                </a:solidFill>
              </a:rPr>
              <a:t>format % value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format</a:t>
            </a:r>
            <a:r>
              <a:rPr lang="zh-CN" altLang="en-US" dirty="0" smtClean="0"/>
              <a:t>：待格式化字符串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%</a:t>
            </a:r>
            <a:r>
              <a:rPr lang="zh-CN" altLang="en-US" dirty="0" smtClean="0"/>
              <a:t>：格式化操作符；格式化起始标志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value</a:t>
            </a:r>
            <a:r>
              <a:rPr lang="zh-CN" altLang="en-US" dirty="0" smtClean="0"/>
              <a:t>：格式化值；多参数格式化时须为元组对象（数目必须一致）或映射对象（如字典）</a:t>
            </a:r>
            <a:endParaRPr lang="zh-CN" altLang="en-US" dirty="0"/>
          </a:p>
          <a:p>
            <a:r>
              <a:rPr lang="zh-CN" altLang="en-US" dirty="0" smtClean="0"/>
              <a:t>注意事项</a:t>
            </a:r>
            <a:endParaRPr lang="zh-CN" altLang="en-US" dirty="0"/>
          </a:p>
          <a:p>
            <a:pPr lvl="1"/>
            <a:r>
              <a:rPr lang="zh-CN" altLang="en-US" dirty="0" smtClean="0"/>
              <a:t>容易导致问题，尽量不用此风格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尽量使用 </a:t>
            </a:r>
            <a:r>
              <a:rPr lang="en-US" altLang="zh-CN" dirty="0" err="1" smtClean="0">
                <a:solidFill>
                  <a:srgbClr val="FFC000"/>
                </a:solidFill>
              </a:rPr>
              <a:t>str.format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方法格式化字符串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6301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</a:t>
            </a:r>
            <a:r>
              <a:rPr lang="zh-CN" altLang="en-US" dirty="0"/>
              <a:t>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/>
              <a:t>风格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格式化规范：</a:t>
            </a:r>
            <a:r>
              <a:rPr lang="en-US" altLang="zh-CN" dirty="0" smtClean="0">
                <a:solidFill>
                  <a:srgbClr val="FFC000"/>
                </a:solidFill>
              </a:rPr>
              <a:t>%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(name)</a:t>
            </a:r>
            <a:r>
              <a:rPr lang="en-US" altLang="zh-CN" dirty="0" smtClean="0">
                <a:solidFill>
                  <a:srgbClr val="FFFF00"/>
                </a:solidFill>
              </a:rPr>
              <a:t>][</a:t>
            </a:r>
            <a:r>
              <a:rPr lang="en-US" altLang="zh-CN" dirty="0" smtClean="0">
                <a:solidFill>
                  <a:srgbClr val="FFC000"/>
                </a:solidFill>
              </a:rPr>
              <a:t>flags</a:t>
            </a:r>
            <a:r>
              <a:rPr lang="en-US" altLang="zh-CN" dirty="0" smtClean="0">
                <a:solidFill>
                  <a:srgbClr val="FFFF00"/>
                </a:solidFill>
              </a:rPr>
              <a:t>][</a:t>
            </a:r>
            <a:r>
              <a:rPr lang="en-US" altLang="zh-CN" dirty="0" smtClean="0">
                <a:solidFill>
                  <a:srgbClr val="FFC000"/>
                </a:solidFill>
              </a:rPr>
              <a:t>width</a:t>
            </a:r>
            <a:r>
              <a:rPr lang="en-US" altLang="zh-CN" dirty="0" smtClean="0">
                <a:solidFill>
                  <a:srgbClr val="FFFF00"/>
                </a:solidFill>
              </a:rPr>
              <a:t>][.</a:t>
            </a:r>
            <a:r>
              <a:rPr lang="en-US" altLang="zh-CN" dirty="0" smtClean="0">
                <a:solidFill>
                  <a:srgbClr val="FFC000"/>
                </a:solidFill>
              </a:rPr>
              <a:t>precision</a:t>
            </a:r>
            <a:r>
              <a:rPr lang="en-US" altLang="zh-CN" dirty="0" smtClean="0">
                <a:solidFill>
                  <a:srgbClr val="FFFF00"/>
                </a:solidFill>
              </a:rPr>
              <a:t>][</a:t>
            </a:r>
            <a:r>
              <a:rPr lang="en-US" altLang="zh-CN" dirty="0" err="1" smtClean="0">
                <a:solidFill>
                  <a:srgbClr val="FFC000"/>
                </a:solidFill>
              </a:rPr>
              <a:t>lenmod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type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映射键 </a:t>
            </a:r>
            <a:r>
              <a:rPr lang="en-US" altLang="zh-CN" dirty="0" smtClean="0">
                <a:solidFill>
                  <a:srgbClr val="FFC000"/>
                </a:solidFill>
              </a:rPr>
              <a:t>name</a:t>
            </a:r>
            <a:r>
              <a:rPr lang="zh-CN" altLang="en-US" dirty="0" smtClean="0"/>
              <a:t>：可选；如有，必须至于小括号中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填充标志 </a:t>
            </a:r>
            <a:r>
              <a:rPr lang="en-US" altLang="zh-CN" dirty="0" smtClean="0">
                <a:solidFill>
                  <a:srgbClr val="FFC000"/>
                </a:solidFill>
              </a:rPr>
              <a:t>flags</a:t>
            </a:r>
            <a:r>
              <a:rPr lang="zh-CN" altLang="en-US" dirty="0" smtClean="0"/>
              <a:t>：可选；仅影响部分类型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#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zh-CN" altLang="en-US" dirty="0" smtClean="0"/>
              <a:t>”、“　”、“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最小场宽 </a:t>
            </a:r>
            <a:r>
              <a:rPr lang="en-US" altLang="zh-CN" dirty="0" smtClean="0">
                <a:solidFill>
                  <a:srgbClr val="FFC000"/>
                </a:solidFill>
              </a:rPr>
              <a:t>width</a:t>
            </a:r>
            <a:r>
              <a:rPr lang="zh-CN" altLang="en-US" dirty="0"/>
              <a:t>：</a:t>
            </a:r>
            <a:r>
              <a:rPr lang="zh-CN" altLang="en-US" dirty="0" smtClean="0"/>
              <a:t>可选；该项至少占用 </a:t>
            </a:r>
            <a:r>
              <a:rPr lang="en-US" altLang="zh-CN" dirty="0" smtClean="0">
                <a:solidFill>
                  <a:srgbClr val="FFC000"/>
                </a:solidFill>
              </a:rPr>
              <a:t>width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个字符宽度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若为“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zh-CN" altLang="en-US" dirty="0" smtClean="0"/>
              <a:t>”，则实际场宽从元组</a:t>
            </a:r>
            <a:r>
              <a:rPr lang="zh-CN" altLang="en-US" dirty="0"/>
              <a:t>下个</a:t>
            </a:r>
            <a:r>
              <a:rPr lang="zh-CN" altLang="en-US" dirty="0" smtClean="0"/>
              <a:t>值中获取</a:t>
            </a:r>
            <a:endParaRPr lang="en-US" altLang="zh-CN" dirty="0" smtClean="0"/>
          </a:p>
          <a:p>
            <a:pPr lvl="1"/>
            <a:r>
              <a:rPr lang="zh-CN" altLang="en-US" dirty="0"/>
              <a:t>精度 </a:t>
            </a:r>
            <a:r>
              <a:rPr lang="en-US" altLang="zh-CN" dirty="0" smtClean="0">
                <a:solidFill>
                  <a:srgbClr val="FFC000"/>
                </a:solidFill>
              </a:rPr>
              <a:t>precision</a:t>
            </a:r>
            <a:r>
              <a:rPr lang="zh-CN" altLang="en-US" dirty="0" smtClean="0"/>
              <a:t>：</a:t>
            </a:r>
            <a:r>
              <a:rPr lang="zh-CN" altLang="en-US" dirty="0"/>
              <a:t>可选</a:t>
            </a:r>
            <a:r>
              <a:rPr lang="zh-CN" altLang="en-US" dirty="0" smtClean="0"/>
              <a:t>；小数点后位数；缺省值为 </a:t>
            </a:r>
            <a:r>
              <a:rPr lang="en-US" altLang="zh-CN" dirty="0" smtClean="0"/>
              <a:t>6</a:t>
            </a:r>
          </a:p>
          <a:p>
            <a:pPr lvl="2"/>
            <a:r>
              <a:rPr lang="zh-CN" altLang="en-US" dirty="0"/>
              <a:t>若为“</a:t>
            </a:r>
            <a:r>
              <a:rPr lang="en-US" altLang="zh-CN" dirty="0">
                <a:solidFill>
                  <a:srgbClr val="FFC000"/>
                </a:solidFill>
              </a:rPr>
              <a:t>*</a:t>
            </a:r>
            <a:r>
              <a:rPr lang="zh-CN" altLang="en-US" dirty="0"/>
              <a:t>”，则</a:t>
            </a:r>
            <a:r>
              <a:rPr lang="zh-CN" altLang="en-US" dirty="0" smtClean="0"/>
              <a:t>实际精度从</a:t>
            </a:r>
            <a:r>
              <a:rPr lang="zh-CN" altLang="en-US" dirty="0"/>
              <a:t>元组下个值中</a:t>
            </a:r>
            <a:r>
              <a:rPr lang="zh-CN" altLang="en-US" dirty="0" smtClean="0"/>
              <a:t>获取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7098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</a:t>
            </a:r>
            <a:r>
              <a:rPr lang="zh-CN" altLang="en-US" dirty="0"/>
              <a:t>　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/>
              <a:t>风格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格式化规范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长度修饰符 </a:t>
            </a:r>
            <a:r>
              <a:rPr lang="en-US" altLang="zh-CN" dirty="0" err="1">
                <a:solidFill>
                  <a:srgbClr val="FFC000"/>
                </a:solidFill>
              </a:rPr>
              <a:t>lenmod</a:t>
            </a:r>
            <a:r>
              <a:rPr lang="zh-CN" altLang="en-US" dirty="0"/>
              <a:t>：可选；若有误，则忽略</a:t>
            </a:r>
            <a:endParaRPr lang="en-US" altLang="zh-CN" dirty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h</a:t>
            </a:r>
            <a:r>
              <a:rPr lang="zh-CN" altLang="en-US" dirty="0"/>
              <a:t>”、“</a:t>
            </a:r>
            <a:r>
              <a:rPr lang="en-US" altLang="zh-CN" dirty="0">
                <a:solidFill>
                  <a:srgbClr val="FFC000"/>
                </a:solidFill>
              </a:rPr>
              <a:t>l</a:t>
            </a:r>
            <a:r>
              <a:rPr lang="zh-CN" altLang="en-US" dirty="0"/>
              <a:t>”、“</a:t>
            </a:r>
            <a:r>
              <a:rPr lang="en-US" altLang="zh-CN" dirty="0">
                <a:solidFill>
                  <a:srgbClr val="FFC000"/>
                </a:solidFill>
              </a:rPr>
              <a:t>L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示例：“</a:t>
            </a:r>
            <a:r>
              <a:rPr lang="en-US" altLang="zh-CN" dirty="0">
                <a:solidFill>
                  <a:srgbClr val="FFC000"/>
                </a:solidFill>
              </a:rPr>
              <a:t>%</a:t>
            </a:r>
            <a:r>
              <a:rPr lang="en-US" altLang="zh-CN" dirty="0" err="1">
                <a:solidFill>
                  <a:srgbClr val="FFC000"/>
                </a:solidFill>
              </a:rPr>
              <a:t>ld</a:t>
            </a:r>
            <a:r>
              <a:rPr lang="zh-CN" altLang="en-US" dirty="0"/>
              <a:t>”与“</a:t>
            </a:r>
            <a:r>
              <a:rPr lang="en-US" altLang="zh-CN" dirty="0">
                <a:solidFill>
                  <a:srgbClr val="FFC000"/>
                </a:solidFill>
              </a:rPr>
              <a:t>%d</a:t>
            </a:r>
            <a:r>
              <a:rPr lang="zh-CN" altLang="en-US" dirty="0"/>
              <a:t>”等价</a:t>
            </a:r>
            <a:endParaRPr lang="en-US" altLang="zh-CN" dirty="0"/>
          </a:p>
          <a:p>
            <a:pPr lvl="1"/>
            <a:r>
              <a:rPr lang="zh-CN" altLang="en-US" dirty="0" smtClean="0"/>
              <a:t>转换类型 </a:t>
            </a:r>
            <a:r>
              <a:rPr lang="en-US" altLang="zh-CN" dirty="0" smtClean="0">
                <a:solidFill>
                  <a:srgbClr val="FFC000"/>
                </a:solidFill>
              </a:rPr>
              <a:t>type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d</a:t>
            </a:r>
            <a:r>
              <a:rPr lang="zh-CN" altLang="en-US" dirty="0" smtClean="0"/>
              <a:t>”、“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zh-CN" altLang="en-US" dirty="0" smtClean="0"/>
              <a:t>”：有符号十进制整数；“</a:t>
            </a:r>
            <a:r>
              <a:rPr lang="en-US" altLang="zh-CN" dirty="0" smtClean="0">
                <a:solidFill>
                  <a:srgbClr val="FFC000"/>
                </a:solidFill>
              </a:rPr>
              <a:t>o</a:t>
            </a:r>
            <a:r>
              <a:rPr lang="zh-CN" altLang="en-US" dirty="0" smtClean="0"/>
              <a:t>”：有符号八进制</a:t>
            </a:r>
            <a:r>
              <a:rPr lang="zh-CN" altLang="en-US" dirty="0"/>
              <a:t>整数</a:t>
            </a:r>
            <a:r>
              <a:rPr lang="zh-CN" altLang="en-US" dirty="0" smtClean="0"/>
              <a:t>；“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en-US" dirty="0" smtClean="0"/>
              <a:t>”：有符号十六进制整数（</a:t>
            </a:r>
            <a:r>
              <a:rPr lang="zh-CN" altLang="en-US" dirty="0"/>
              <a:t>大</a:t>
            </a:r>
            <a:r>
              <a:rPr lang="zh-CN" altLang="en-US" dirty="0" smtClean="0"/>
              <a:t>小写）；“</a:t>
            </a:r>
            <a:r>
              <a:rPr lang="en-US" altLang="zh-CN" dirty="0" smtClean="0">
                <a:solidFill>
                  <a:srgbClr val="FFC000"/>
                </a:solidFill>
              </a:rPr>
              <a:t>E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e</a:t>
            </a:r>
            <a:r>
              <a:rPr lang="zh-CN" altLang="en-US" dirty="0" smtClean="0"/>
              <a:t>”：浮点数指数形式（大小写）；“</a:t>
            </a:r>
            <a:r>
              <a:rPr lang="en-US" altLang="zh-CN" dirty="0" smtClean="0">
                <a:solidFill>
                  <a:srgbClr val="FFC000"/>
                </a:solidFill>
              </a:rPr>
              <a:t>F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f</a:t>
            </a:r>
            <a:r>
              <a:rPr lang="zh-CN" altLang="en-US" dirty="0" smtClean="0"/>
              <a:t>”：浮点数十进制形式（大小写）；“</a:t>
            </a:r>
            <a:r>
              <a:rPr lang="en-US" altLang="zh-CN" dirty="0" smtClean="0">
                <a:solidFill>
                  <a:srgbClr val="FFC000"/>
                </a:solidFill>
              </a:rPr>
              <a:t>G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g</a:t>
            </a:r>
            <a:r>
              <a:rPr lang="zh-CN" altLang="en-US" dirty="0" smtClean="0"/>
              <a:t>”：浮点数格式（大小写）；“</a:t>
            </a:r>
            <a:r>
              <a:rPr lang="en-US" altLang="zh-CN" dirty="0" smtClean="0">
                <a:solidFill>
                  <a:srgbClr val="FFC000"/>
                </a:solidFill>
              </a:rPr>
              <a:t>c</a:t>
            </a:r>
            <a:r>
              <a:rPr lang="zh-CN" altLang="en-US" dirty="0" smtClean="0"/>
              <a:t>”：单个字符； “</a:t>
            </a:r>
            <a:r>
              <a:rPr lang="en-US" altLang="zh-CN" dirty="0" smtClean="0">
                <a:solidFill>
                  <a:srgbClr val="FFC000"/>
                </a:solidFill>
              </a:rPr>
              <a:t>r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s</a:t>
            </a:r>
            <a:r>
              <a:rPr lang="zh-CN" altLang="en-US" dirty="0" smtClean="0"/>
              <a:t>”、“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zh-CN" altLang="en-US" dirty="0" smtClean="0"/>
              <a:t>”：字符串，分别调用 </a:t>
            </a:r>
            <a:r>
              <a:rPr lang="en-US" altLang="zh-CN" dirty="0" err="1" smtClean="0">
                <a:solidFill>
                  <a:srgbClr val="FFC000"/>
                </a:solidFill>
              </a:rPr>
              <a:t>repr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C000"/>
                </a:solidFill>
              </a:rPr>
              <a:t>str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C000"/>
                </a:solidFill>
              </a:rPr>
              <a:t>ascii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转换任意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对象；“</a:t>
            </a:r>
            <a:r>
              <a:rPr lang="en-US" altLang="zh-CN" dirty="0" smtClean="0">
                <a:solidFill>
                  <a:srgbClr val="FFC000"/>
                </a:solidFill>
              </a:rPr>
              <a:t>%</a:t>
            </a:r>
            <a:r>
              <a:rPr lang="zh-CN" altLang="en-US" dirty="0" smtClean="0"/>
              <a:t>”：自身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640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风格字符串格式化示例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('The answer is %d.' % 42)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answer is 42.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('The %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dth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number is %f.'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(42, 3.14))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42th number is 3.140000.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('%(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language)s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 %(number)03d quote types.'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{'language':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"Python", "number": 2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 002 quote types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7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dir="u"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</a:t>
            </a:r>
            <a:r>
              <a:rPr lang="zh-CN" altLang="en-US" dirty="0"/>
              <a:t>　</a:t>
            </a:r>
            <a:r>
              <a:rPr lang="en-US" altLang="zh-CN" dirty="0"/>
              <a:t>format() </a:t>
            </a:r>
            <a:r>
              <a:rPr lang="zh-CN" altLang="en-US" dirty="0"/>
              <a:t>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方法原型：</a:t>
            </a:r>
            <a:r>
              <a:rPr lang="en-US" altLang="zh-CN" dirty="0" err="1" smtClean="0">
                <a:solidFill>
                  <a:srgbClr val="FFC000"/>
                </a:solidFill>
              </a:rPr>
              <a:t>str.format</a:t>
            </a:r>
            <a:r>
              <a:rPr lang="en-US" altLang="zh-CN" dirty="0" smtClean="0">
                <a:solidFill>
                  <a:srgbClr val="FFC000"/>
                </a:solidFill>
              </a:rPr>
              <a:t>(*</a:t>
            </a:r>
            <a:r>
              <a:rPr lang="en-US" altLang="zh-CN" dirty="0" err="1" smtClean="0">
                <a:solidFill>
                  <a:srgbClr val="FFC000"/>
                </a:solidFill>
              </a:rPr>
              <a:t>args</a:t>
            </a:r>
            <a:r>
              <a:rPr lang="en-US" altLang="zh-CN" dirty="0" smtClean="0">
                <a:solidFill>
                  <a:srgbClr val="FFC000"/>
                </a:solidFill>
              </a:rPr>
              <a:t>, **</a:t>
            </a:r>
            <a:r>
              <a:rPr lang="en-US" altLang="zh-CN" dirty="0" err="1" smtClean="0">
                <a:solidFill>
                  <a:srgbClr val="FFC000"/>
                </a:solidFill>
              </a:rPr>
              <a:t>kargs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功能：格式化字符串，返回格式化后的新字符串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对象为模板字符串，</a:t>
            </a:r>
            <a:r>
              <a:rPr lang="zh-CN" altLang="en-US" dirty="0" smtClean="0"/>
              <a:t>可包含替换字段和其他文字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模板字符串包含多个替换字段，用于控制替换文本位置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替换字段以</a:t>
            </a:r>
            <a:r>
              <a:rPr lang="zh-CN" altLang="en-US" dirty="0"/>
              <a:t>花括号</a:t>
            </a:r>
            <a:r>
              <a:rPr lang="zh-CN" altLang="en-US" dirty="0" smtClean="0"/>
              <a:t>表示，其中可包含位置参数的数字索引或关键字参数名称；如无索引，则按照实际值在 </a:t>
            </a:r>
            <a:r>
              <a:rPr lang="en-US" altLang="zh-CN" dirty="0" smtClean="0">
                <a:solidFill>
                  <a:srgbClr val="FFC000"/>
                </a:solidFill>
              </a:rPr>
              <a:t>format() </a:t>
            </a:r>
            <a:r>
              <a:rPr lang="zh-CN" altLang="en-US" dirty="0" smtClean="0"/>
              <a:t>方法中的出现顺序依次替换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2496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字符串格式化示例一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"1 + 2 = {}".format(1 + 2)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'1 + 2 =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"{0} + {1} = {2}".format(1, 2, 1 + 2)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'1 + 2 = 3'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"{a}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{c}".format(a = 1, b = 2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1 + 2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'1 + 2 = 3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</a:t>
            </a:r>
            <a:r>
              <a:rPr lang="zh-CN" altLang="en-US" dirty="0"/>
              <a:t>　</a:t>
            </a:r>
            <a:r>
              <a:rPr lang="en-US" altLang="zh-CN" dirty="0"/>
              <a:t>format() </a:t>
            </a:r>
            <a:r>
              <a:rPr lang="zh-CN" altLang="en-US" dirty="0"/>
              <a:t>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FFC000"/>
                </a:solidFill>
              </a:rPr>
              <a:t>{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index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:</a:t>
            </a:r>
            <a:r>
              <a:rPr lang="en-US" altLang="zh-CN" dirty="0" smtClean="0">
                <a:solidFill>
                  <a:srgbClr val="FFFF00"/>
                </a:solidFill>
              </a:rPr>
              <a:t>[[</a:t>
            </a:r>
            <a:r>
              <a:rPr lang="en-US" altLang="zh-CN" dirty="0" smtClean="0">
                <a:solidFill>
                  <a:srgbClr val="FFC000"/>
                </a:solidFill>
              </a:rPr>
              <a:t>fill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align</a:t>
            </a:r>
            <a:r>
              <a:rPr lang="en-US" altLang="zh-CN" dirty="0" smtClean="0">
                <a:solidFill>
                  <a:srgbClr val="FFFF00"/>
                </a:solidFill>
              </a:rPr>
              <a:t>][</a:t>
            </a:r>
            <a:r>
              <a:rPr lang="en-US" altLang="zh-CN" dirty="0" smtClean="0">
                <a:solidFill>
                  <a:srgbClr val="FFC000"/>
                </a:solidFill>
              </a:rPr>
              <a:t>sign</a:t>
            </a:r>
            <a:r>
              <a:rPr lang="en-US" altLang="zh-CN" dirty="0" smtClean="0">
                <a:solidFill>
                  <a:srgbClr val="FFFF00"/>
                </a:solidFill>
              </a:rPr>
              <a:t>][</a:t>
            </a:r>
            <a:r>
              <a:rPr lang="en-US" altLang="zh-CN" dirty="0" smtClean="0">
                <a:solidFill>
                  <a:srgbClr val="FFC000"/>
                </a:solidFill>
              </a:rPr>
              <a:t>#</a:t>
            </a:r>
            <a:r>
              <a:rPr lang="en-US" altLang="zh-CN" dirty="0" smtClean="0">
                <a:solidFill>
                  <a:srgbClr val="FFFF00"/>
                </a:solidFill>
              </a:rPr>
              <a:t>][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>
                <a:solidFill>
                  <a:srgbClr val="FFFF00"/>
                </a:solidFill>
              </a:rPr>
              <a:t>][</a:t>
            </a:r>
            <a:r>
              <a:rPr lang="en-US" altLang="zh-CN" dirty="0">
                <a:solidFill>
                  <a:srgbClr val="FFC000"/>
                </a:solidFill>
              </a:rPr>
              <a:t>width</a:t>
            </a:r>
            <a:r>
              <a:rPr lang="en-US" altLang="zh-CN" dirty="0" smtClean="0">
                <a:solidFill>
                  <a:srgbClr val="FFFF00"/>
                </a:solidFill>
              </a:rPr>
              <a:t>] [</a:t>
            </a:r>
            <a:r>
              <a:rPr lang="en-US" altLang="zh-CN" dirty="0" err="1" smtClean="0">
                <a:solidFill>
                  <a:srgbClr val="FFC000"/>
                </a:solidFill>
              </a:rPr>
              <a:t>group_option</a:t>
            </a:r>
            <a:r>
              <a:rPr lang="en-US" altLang="zh-CN" dirty="0" smtClean="0">
                <a:solidFill>
                  <a:srgbClr val="FFFF00"/>
                </a:solidFill>
              </a:rPr>
              <a:t>][.</a:t>
            </a:r>
            <a:r>
              <a:rPr lang="en-US" altLang="zh-CN" dirty="0">
                <a:solidFill>
                  <a:srgbClr val="FFC000"/>
                </a:solidFill>
              </a:rPr>
              <a:t>precision</a:t>
            </a:r>
            <a:r>
              <a:rPr lang="en-US" altLang="zh-CN" dirty="0">
                <a:solidFill>
                  <a:srgbClr val="FFFF00"/>
                </a:solidFill>
              </a:rPr>
              <a:t>][</a:t>
            </a:r>
            <a:r>
              <a:rPr lang="en-US" altLang="zh-CN" dirty="0" err="1" smtClean="0">
                <a:solidFill>
                  <a:srgbClr val="FFC000"/>
                </a:solidFill>
              </a:rPr>
              <a:t>lenmod</a:t>
            </a:r>
            <a:r>
              <a:rPr lang="en-US" altLang="zh-CN" dirty="0" smtClean="0">
                <a:solidFill>
                  <a:srgbClr val="FFFF00"/>
                </a:solidFill>
              </a:rPr>
              <a:t>][</a:t>
            </a:r>
            <a:r>
              <a:rPr lang="en-US" altLang="zh-CN" dirty="0" smtClean="0">
                <a:solidFill>
                  <a:srgbClr val="FFC000"/>
                </a:solidFill>
              </a:rPr>
              <a:t>type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格式说明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填充格式 </a:t>
            </a:r>
            <a:r>
              <a:rPr lang="en-US" altLang="zh-CN" dirty="0" smtClean="0">
                <a:solidFill>
                  <a:srgbClr val="FFC000"/>
                </a:solidFill>
              </a:rPr>
              <a:t>fill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zh-CN" altLang="en-US" dirty="0" smtClean="0"/>
              <a:t>：前者填充任意字符，后者补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</a:p>
          <a:p>
            <a:pPr lvl="1"/>
            <a:r>
              <a:rPr lang="zh-CN" altLang="en-US" dirty="0" smtClean="0"/>
              <a:t>对齐标志 </a:t>
            </a:r>
            <a:r>
              <a:rPr lang="en-US" altLang="zh-CN" dirty="0" smtClean="0">
                <a:solidFill>
                  <a:srgbClr val="FFC000"/>
                </a:solidFill>
              </a:rPr>
              <a:t>align</a:t>
            </a:r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&lt;</a:t>
            </a:r>
            <a:r>
              <a:rPr lang="zh-CN" altLang="en-US" dirty="0" smtClean="0"/>
              <a:t>”：左对齐；“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zh-CN" altLang="en-US" dirty="0" smtClean="0"/>
              <a:t>”：右对齐；“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zh-CN" altLang="en-US" dirty="0" smtClean="0"/>
              <a:t>”：对于数值，首位数前强制填充，缺省时补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zh-CN" altLang="en-US" dirty="0" smtClean="0"/>
              <a:t>； “</a:t>
            </a:r>
            <a:r>
              <a:rPr lang="en-US" altLang="zh-CN" dirty="0" smtClean="0">
                <a:solidFill>
                  <a:srgbClr val="FFC000"/>
                </a:solidFill>
              </a:rPr>
              <a:t>^</a:t>
            </a:r>
            <a:r>
              <a:rPr lang="zh-CN" altLang="en-US" dirty="0" smtClean="0"/>
              <a:t>”：居中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符号标志 </a:t>
            </a:r>
            <a:r>
              <a:rPr lang="en-US" altLang="zh-CN" dirty="0" smtClean="0">
                <a:solidFill>
                  <a:srgbClr val="FFC000"/>
                </a:solidFill>
              </a:rPr>
              <a:t>sign</a:t>
            </a:r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”：显示正负号；“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zh-CN" altLang="en-US" dirty="0" smtClean="0"/>
              <a:t>”：仅显示负数符号；“</a:t>
            </a:r>
            <a:r>
              <a:rPr lang="zh-CN" altLang="en-US" dirty="0" smtClean="0">
                <a:solidFill>
                  <a:srgbClr val="FFC000"/>
                </a:solidFill>
              </a:rPr>
              <a:t>　</a:t>
            </a:r>
            <a:r>
              <a:rPr lang="zh-CN" altLang="en-US" dirty="0" smtClean="0"/>
              <a:t>”：正数符号位显示空格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6172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</a:t>
            </a:r>
            <a:r>
              <a:rPr lang="zh-CN" altLang="en-US" dirty="0"/>
              <a:t>　</a:t>
            </a:r>
            <a:r>
              <a:rPr lang="en-US" altLang="zh-CN" dirty="0"/>
              <a:t>format() </a:t>
            </a:r>
            <a:r>
              <a:rPr lang="zh-CN" altLang="en-US" dirty="0"/>
              <a:t>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格式说明</a:t>
            </a:r>
            <a:endParaRPr lang="en-US" altLang="zh-CN" dirty="0" smtClean="0"/>
          </a:p>
          <a:p>
            <a:pPr lvl="1"/>
            <a:r>
              <a:rPr lang="zh-CN" altLang="en-US" dirty="0"/>
              <a:t>替换形式标志 </a:t>
            </a:r>
            <a:r>
              <a:rPr lang="en-US" altLang="zh-CN" dirty="0">
                <a:solidFill>
                  <a:srgbClr val="FFC000"/>
                </a:solidFill>
              </a:rPr>
              <a:t>#</a:t>
            </a:r>
            <a:r>
              <a:rPr lang="zh-CN" altLang="en-US" dirty="0"/>
              <a:t>：仅适用于数值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非</a:t>
            </a:r>
            <a:r>
              <a:rPr lang="zh-CN" altLang="en-US" dirty="0"/>
              <a:t>十进制整数显示前缀，浮点数强制显示小数点，“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zh-CN" altLang="en-US" dirty="0"/>
              <a:t>”或“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zh-CN" altLang="en-US" dirty="0"/>
              <a:t>”格式转换保留尾部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endParaRPr lang="en-US" altLang="zh-CN" dirty="0"/>
          </a:p>
          <a:p>
            <a:pPr lvl="1"/>
            <a:r>
              <a:rPr lang="zh-CN" altLang="en-US" dirty="0"/>
              <a:t>场</a:t>
            </a:r>
            <a:r>
              <a:rPr lang="zh-CN" altLang="en-US" dirty="0" smtClean="0"/>
              <a:t>宽标志 </a:t>
            </a:r>
            <a:r>
              <a:rPr lang="en-US" altLang="zh-CN" dirty="0" smtClean="0">
                <a:solidFill>
                  <a:srgbClr val="FFC000"/>
                </a:solidFill>
              </a:rPr>
              <a:t>width</a:t>
            </a:r>
            <a:r>
              <a:rPr lang="zh-CN" altLang="en-US" dirty="0" smtClean="0"/>
              <a:t>：指定最小显示宽度</a:t>
            </a:r>
            <a:endParaRPr lang="en-US" altLang="zh-CN" dirty="0"/>
          </a:p>
          <a:p>
            <a:pPr lvl="1"/>
            <a:r>
              <a:rPr lang="zh-CN" altLang="en-US" dirty="0" smtClean="0"/>
              <a:t>分组选项标志 </a:t>
            </a:r>
            <a:r>
              <a:rPr lang="en-US" altLang="zh-CN" dirty="0" err="1" smtClean="0">
                <a:solidFill>
                  <a:srgbClr val="FFC000"/>
                </a:solidFill>
              </a:rPr>
              <a:t>group_option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_</a:t>
            </a:r>
            <a:r>
              <a:rPr lang="zh-CN" altLang="en-US" dirty="0" smtClean="0"/>
              <a:t>”：位数多时，插入千位分隔符（十进制整数和浮点数）或四字符分隔符（二进制、八进制和十六进制整数）；“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zh-CN" altLang="en-US" dirty="0" smtClean="0"/>
              <a:t>”：千位分隔符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精度标志 </a:t>
            </a:r>
            <a:r>
              <a:rPr lang="en-US" altLang="zh-CN" dirty="0" smtClean="0">
                <a:solidFill>
                  <a:srgbClr val="FFC000"/>
                </a:solidFill>
              </a:rPr>
              <a:t>precision</a:t>
            </a:r>
            <a:r>
              <a:rPr lang="zh-CN" altLang="en-US" dirty="0" smtClean="0"/>
              <a:t>：为数值时，指定小数点后位数；非数值时，指定最大场宽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1121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</a:t>
            </a:r>
            <a:r>
              <a:rPr lang="zh-CN" altLang="en-US" dirty="0"/>
              <a:t>　</a:t>
            </a:r>
            <a:r>
              <a:rPr lang="en-US" altLang="zh-CN" dirty="0"/>
              <a:t>format() </a:t>
            </a:r>
            <a:r>
              <a:rPr lang="zh-CN" altLang="en-US" dirty="0"/>
              <a:t>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类型标志 </a:t>
            </a:r>
            <a:r>
              <a:rPr lang="en-US" altLang="zh-CN" dirty="0" smtClean="0">
                <a:solidFill>
                  <a:srgbClr val="FFC000"/>
                </a:solidFill>
              </a:rPr>
              <a:t>type</a:t>
            </a:r>
            <a:r>
              <a:rPr lang="zh-CN" altLang="en-US" dirty="0" smtClean="0"/>
              <a:t>：指定数据表示类型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s</a:t>
            </a:r>
            <a:r>
              <a:rPr lang="zh-CN" altLang="en-US" dirty="0" smtClean="0"/>
              <a:t>”：字符串</a:t>
            </a:r>
            <a:endParaRPr lang="en-US" altLang="zh-CN" dirty="0" smtClean="0"/>
          </a:p>
          <a:p>
            <a:pPr lvl="2"/>
            <a:r>
              <a:rPr lang="zh-CN" altLang="en-US" dirty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  <a:r>
              <a:rPr lang="zh-CN" altLang="en-US" dirty="0"/>
              <a:t>”：二进制整数；“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zh-CN" altLang="en-US" dirty="0"/>
              <a:t>”：字符；“</a:t>
            </a:r>
            <a:r>
              <a:rPr lang="en-US" altLang="zh-CN" dirty="0">
                <a:solidFill>
                  <a:srgbClr val="FFC000"/>
                </a:solidFill>
              </a:rPr>
              <a:t>d</a:t>
            </a:r>
            <a:r>
              <a:rPr lang="zh-CN" altLang="en-US" dirty="0"/>
              <a:t>”：十进制整数；“</a:t>
            </a:r>
            <a:r>
              <a:rPr lang="en-US" altLang="zh-CN" dirty="0">
                <a:solidFill>
                  <a:srgbClr val="FFC000"/>
                </a:solidFill>
              </a:rPr>
              <a:t>o</a:t>
            </a:r>
            <a:r>
              <a:rPr lang="zh-CN" altLang="en-US" dirty="0"/>
              <a:t>”：八进制整数；“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”：十六进制整数（小写）；“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”：十六进制整数（大写）；“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zh-CN" altLang="en-US" dirty="0"/>
              <a:t>”：十进制整数，插入分隔符</a:t>
            </a:r>
            <a:endParaRPr lang="en-US" altLang="zh-CN" dirty="0"/>
          </a:p>
          <a:p>
            <a:pPr lvl="2"/>
            <a:r>
              <a:rPr lang="zh-CN" altLang="en-US" dirty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  <a:r>
              <a:rPr lang="zh-CN" altLang="en-US" dirty="0"/>
              <a:t>”：小写指数格式浮点数，缺省精度为 </a:t>
            </a:r>
            <a:r>
              <a:rPr lang="en-US" altLang="zh-CN" dirty="0">
                <a:solidFill>
                  <a:srgbClr val="FFC000"/>
                </a:solidFill>
              </a:rPr>
              <a:t>6</a:t>
            </a:r>
            <a:r>
              <a:rPr lang="zh-CN" altLang="en-US" dirty="0"/>
              <a:t>；“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  <a:r>
              <a:rPr lang="zh-CN" altLang="en-US" dirty="0"/>
              <a:t>”：大写指数格式浮点数，缺省精度为 </a:t>
            </a:r>
            <a:r>
              <a:rPr lang="en-US" altLang="zh-CN" dirty="0">
                <a:solidFill>
                  <a:srgbClr val="FFC000"/>
                </a:solidFill>
              </a:rPr>
              <a:t>6</a:t>
            </a:r>
            <a:r>
              <a:rPr lang="zh-CN" altLang="en-US" dirty="0"/>
              <a:t>；“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zh-CN" altLang="en-US" dirty="0"/>
              <a:t>”：浮点数，缺省精度为 </a:t>
            </a:r>
            <a:r>
              <a:rPr lang="en-US" altLang="zh-CN" dirty="0">
                <a:solidFill>
                  <a:srgbClr val="FFC000"/>
                </a:solidFill>
              </a:rPr>
              <a:t>6</a:t>
            </a:r>
            <a:r>
              <a:rPr lang="zh-CN" altLang="en-US" dirty="0" smtClean="0"/>
              <a:t>；“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zh-CN" altLang="en-US" dirty="0"/>
              <a:t>”：通用格式，根据数据情况，使用小写指数格式</a:t>
            </a:r>
            <a:r>
              <a:rPr lang="zh-CN" altLang="en-US" dirty="0" smtClean="0"/>
              <a:t>；“</a:t>
            </a:r>
            <a:r>
              <a:rPr lang="en-US" altLang="zh-CN" dirty="0" smtClean="0">
                <a:solidFill>
                  <a:srgbClr val="FFC000"/>
                </a:solidFill>
              </a:rPr>
              <a:t>G</a:t>
            </a:r>
            <a:r>
              <a:rPr lang="zh-CN" altLang="en-US" dirty="0" smtClean="0"/>
              <a:t>”：通用格式，根据数据情况，使用大写指数格式；“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zh-CN" altLang="en-US" dirty="0" smtClean="0"/>
              <a:t>”：与“</a:t>
            </a:r>
            <a:r>
              <a:rPr lang="en-US" altLang="zh-CN" dirty="0" smtClean="0">
                <a:solidFill>
                  <a:srgbClr val="FFC000"/>
                </a:solidFill>
              </a:rPr>
              <a:t>g</a:t>
            </a:r>
            <a:r>
              <a:rPr lang="zh-CN" altLang="en-US" dirty="0" smtClean="0"/>
              <a:t>”类似，但使用预设分隔符；“</a:t>
            </a:r>
            <a:r>
              <a:rPr lang="en-US" altLang="zh-CN" dirty="0" smtClean="0">
                <a:solidFill>
                  <a:srgbClr val="FFC000"/>
                </a:solidFill>
              </a:rPr>
              <a:t>%</a:t>
            </a:r>
            <a:r>
              <a:rPr lang="zh-CN" altLang="en-US" dirty="0" smtClean="0"/>
              <a:t>”：数值乘以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后以“</a:t>
            </a:r>
            <a:r>
              <a:rPr lang="en-US" altLang="zh-CN" dirty="0" smtClean="0">
                <a:solidFill>
                  <a:srgbClr val="FFC000"/>
                </a:solidFill>
              </a:rPr>
              <a:t>f</a:t>
            </a:r>
            <a:r>
              <a:rPr lang="zh-CN" altLang="en-US" dirty="0" smtClean="0"/>
              <a:t>”格式显示百分数，后跟百分号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9802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字符串格式化示例二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文本对齐与场宽</a:t>
            </a: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'{:&lt;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30}'.format('left aligned')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'left aligned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'{:&gt;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30}'.format('right aligned')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right aligned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'{:^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30}'.format('centered')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centered          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'{:*^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30}'.format('centered')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***********centered***********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字符串格式化示例二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符号</a:t>
            </a: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'{:+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f}; {:+f}'.format(3.14, -3.14)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'+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3.140000; -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3.140000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'{: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f}; {: f}'.format(3.14, -3.14)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3.140000; -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3.140000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'{:-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f}; {:-f}'.format(3.14, -3.14)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'3.140000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-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3.140000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06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字符串格式化示例二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进制与分隔符</a:t>
            </a: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{0:d}; hex: {0:x};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{0:b}".format(42)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err="1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42; hex: 2a;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101010'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{0:d}; hex: {0:#x};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{0:#b}".format(42)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42; hex: 0x2a;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0b101010‘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'{:,}'.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format(1234567890)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'1,234,567,890'</a:t>
            </a: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61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字符串格式化示例二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百分比与类型特定格式</a:t>
            </a: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points, total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19, 22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'Correct answer: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{:.2%}'.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format(points / total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'Correct answers: 86.36%'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zh-CN" altLang="en-US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nn-NO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</a:t>
            </a:r>
            <a:r>
              <a:rPr lang="nn-NO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nn-NO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datetime.datetime(2017, 4, 19, </a:t>
            </a:r>
            <a:r>
              <a:rPr lang="nn-NO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12, 15, 58)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'{:%Y-%m-%d %H:%M:%S}'.format(d)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'2017-04-19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12:15:58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5AA6C0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'{{{:s} braces here}}'.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('Curly')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'{Curly braces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here}'</a:t>
            </a:r>
          </a:p>
        </p:txBody>
      </p:sp>
    </p:spTree>
    <p:extLst>
      <p:ext uri="{BB962C8B-B14F-4D97-AF65-F5344CB8AC3E}">
        <p14:creationId xmlns:p14="http://schemas.microsoft.com/office/powerpoint/2010/main" val="851285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35087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4.1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zh-CN" altLang="en-US" dirty="0" smtClean="0">
                <a:solidFill>
                  <a:srgbClr val="FFFF00"/>
                </a:solidFill>
              </a:rPr>
              <a:t>字符串</a:t>
            </a:r>
            <a:r>
              <a:rPr lang="zh-CN" altLang="en-US" dirty="0">
                <a:solidFill>
                  <a:srgbClr val="FFFF00"/>
                </a:solidFill>
              </a:rPr>
              <a:t/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字符串格式化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文</a:t>
            </a:r>
            <a:r>
              <a:rPr lang="zh-CN" altLang="en-US" dirty="0"/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件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密码服务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r>
              <a:rPr lang="zh-CN" altLang="en-US" dirty="0"/>
              <a:t>　</a:t>
            </a:r>
            <a:r>
              <a:rPr lang="zh-CN" altLang="en-US" dirty="0" smtClean="0"/>
              <a:t>文本处理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字符串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字符串格式化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4.3</a:t>
            </a:r>
            <a:r>
              <a:rPr lang="zh-CN" altLang="en-US" dirty="0">
                <a:solidFill>
                  <a:srgbClr val="FFFF00"/>
                </a:solidFill>
              </a:rPr>
              <a:t>　文　件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密码服务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第四章　文本处理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8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</a:t>
            </a:r>
            <a:r>
              <a:rPr lang="zh-CN" altLang="en-US" dirty="0"/>
              <a:t>　</a:t>
            </a:r>
            <a:r>
              <a:rPr lang="zh-CN" altLang="en-US" dirty="0" smtClean="0"/>
              <a:t>文</a:t>
            </a:r>
            <a:r>
              <a:rPr lang="zh-CN" altLang="en-US" dirty="0"/>
              <a:t>　</a:t>
            </a:r>
            <a:r>
              <a:rPr lang="zh-CN" altLang="en-US" dirty="0" smtClean="0"/>
              <a:t>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4.3.1</a:t>
            </a:r>
            <a:r>
              <a:rPr lang="zh-CN" altLang="en-US" dirty="0"/>
              <a:t>　</a:t>
            </a:r>
            <a:r>
              <a:rPr lang="zh-CN" altLang="en-US" dirty="0" smtClean="0"/>
              <a:t>文件概述</a:t>
            </a:r>
            <a:endParaRPr lang="en-US" altLang="zh-CN" dirty="0"/>
          </a:p>
          <a:p>
            <a:r>
              <a:rPr lang="en-US" altLang="zh-CN" dirty="0" smtClean="0"/>
              <a:t>4.3.2</a:t>
            </a:r>
            <a:r>
              <a:rPr lang="zh-CN" altLang="en-US" dirty="0"/>
              <a:t>　</a:t>
            </a:r>
            <a:r>
              <a:rPr lang="zh-CN" altLang="en-US" dirty="0" smtClean="0"/>
              <a:t>文件打开与关闭</a:t>
            </a:r>
            <a:endParaRPr lang="en-US" altLang="zh-CN" dirty="0" smtClean="0"/>
          </a:p>
          <a:p>
            <a:r>
              <a:rPr lang="en-US" altLang="zh-CN" dirty="0"/>
              <a:t>4.3.3</a:t>
            </a:r>
            <a:r>
              <a:rPr lang="zh-CN" altLang="en-US" dirty="0"/>
              <a:t>　文件读取</a:t>
            </a:r>
          </a:p>
          <a:p>
            <a:r>
              <a:rPr lang="en-US" altLang="zh-CN" dirty="0" smtClean="0"/>
              <a:t>4.3.4</a:t>
            </a:r>
            <a:r>
              <a:rPr lang="zh-CN" altLang="en-US" dirty="0"/>
              <a:t>　</a:t>
            </a:r>
            <a:r>
              <a:rPr lang="zh-CN" altLang="en-US" dirty="0" smtClean="0"/>
              <a:t>文件写入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</a:t>
            </a:r>
            <a:r>
              <a:rPr lang="zh-CN" altLang="en-US" dirty="0"/>
              <a:t>　</a:t>
            </a:r>
            <a:r>
              <a:rPr lang="zh-CN" altLang="en-US" dirty="0" smtClean="0"/>
              <a:t>文件概述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文件定义</a:t>
            </a:r>
            <a:endParaRPr lang="en-US" altLang="zh-CN" dirty="0"/>
          </a:p>
          <a:p>
            <a:pPr lvl="1"/>
            <a:r>
              <a:rPr lang="zh-CN" altLang="en-US" dirty="0"/>
              <a:t>存储在外部介质上的信息（数据序列）</a:t>
            </a:r>
            <a:endParaRPr lang="en-US" altLang="zh-CN" dirty="0"/>
          </a:p>
          <a:p>
            <a:r>
              <a:rPr lang="zh-CN" altLang="en-US" dirty="0" smtClean="0"/>
              <a:t>文件分类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文本文件：由单一特定编码字符串组成，如“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”文件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文件内容格式：多为可打印字符，信息一般分行，有分行符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易用性：计算机和人均容易创建、修改、阅读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二进制文件：由二进制字节流组成，如“</a:t>
            </a:r>
            <a:r>
              <a:rPr lang="en-US" altLang="zh-CN" dirty="0" smtClean="0"/>
              <a:t>.mp4</a:t>
            </a:r>
            <a:r>
              <a:rPr lang="zh-CN" altLang="en-US" dirty="0" smtClean="0"/>
              <a:t>”文件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文件内容格式：不同文件的二进制数</a:t>
            </a:r>
            <a:r>
              <a:rPr lang="zh-CN" altLang="en-US" dirty="0"/>
              <a:t>据流</a:t>
            </a:r>
            <a:r>
              <a:rPr lang="zh-CN" altLang="en-US" dirty="0" smtClean="0"/>
              <a:t>格式不同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易用</a:t>
            </a:r>
            <a:r>
              <a:rPr lang="zh-CN" altLang="en-US" dirty="0"/>
              <a:t>性：</a:t>
            </a:r>
            <a:r>
              <a:rPr lang="zh-CN" altLang="en-US" dirty="0" smtClean="0"/>
              <a:t>计算机容易</a:t>
            </a:r>
            <a:r>
              <a:rPr lang="zh-CN" altLang="en-US" dirty="0"/>
              <a:t>创建、修改、</a:t>
            </a:r>
            <a:r>
              <a:rPr lang="zh-CN" altLang="en-US" dirty="0" smtClean="0"/>
              <a:t>阅读；人则较为困难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846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论文本文件不存在性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一种关注</a:t>
            </a:r>
            <a:endParaRPr lang="en-US" altLang="zh-CN" dirty="0"/>
          </a:p>
          <a:p>
            <a:pPr lvl="1"/>
            <a:r>
              <a:rPr lang="zh-CN" altLang="en-US" dirty="0" smtClean="0"/>
              <a:t>世界本没有文本文件，用的人多了，就有了文本文件</a:t>
            </a:r>
            <a:endParaRPr lang="en-US" altLang="zh-CN" dirty="0"/>
          </a:p>
          <a:p>
            <a:pPr lvl="1"/>
            <a:r>
              <a:rPr lang="zh-CN" altLang="en-US" dirty="0" smtClean="0"/>
              <a:t>计算机中只存在一种文件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二进制文件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所有文件都必须以二进制格式保存和处理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文本文件同样必须保存为二进制文件！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文件文件和二进制文件概念之本质：是否以人类旧有信息处理方式和编码格式存储信息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5195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</a:t>
            </a:r>
            <a:r>
              <a:rPr lang="zh-CN" altLang="en-US" dirty="0"/>
              <a:t>　文件打开与关闭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</a:t>
            </a:r>
            <a:r>
              <a:rPr lang="zh-CN" altLang="en-US" dirty="0" smtClean="0">
                <a:solidFill>
                  <a:srgbClr val="FFFF00"/>
                </a:solidFill>
              </a:rPr>
              <a:t>文件是重要资源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操作系统能够同时访问的文件数目受限</a:t>
            </a:r>
            <a:endParaRPr lang="en-US" altLang="zh-CN" dirty="0" smtClean="0"/>
          </a:p>
          <a:p>
            <a:pPr lvl="2"/>
            <a:r>
              <a:rPr lang="zh-CN" altLang="en-US" dirty="0"/>
              <a:t>对于</a:t>
            </a:r>
            <a:r>
              <a:rPr lang="zh-CN" altLang="en-US" dirty="0" smtClean="0"/>
              <a:t>不同操作系统或不同操作系统版本，其数值可能不同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操作文件是应时刻注意资源管理问题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访问文件时可能发生各种错误，建议使用 </a:t>
            </a:r>
            <a:r>
              <a:rPr lang="en-US" altLang="zh-CN" dirty="0" smtClean="0">
                <a:solidFill>
                  <a:srgbClr val="FFC000"/>
                </a:solidFill>
              </a:rPr>
              <a:t>try…finally</a:t>
            </a:r>
            <a:r>
              <a:rPr lang="en-US" altLang="zh-CN" dirty="0" smtClean="0"/>
              <a:t> </a:t>
            </a:r>
            <a:r>
              <a:rPr lang="zh-CN" altLang="en-US" dirty="0" smtClean="0"/>
              <a:t>封装文件操作</a:t>
            </a:r>
            <a:endParaRPr lang="en-US" altLang="zh-CN" dirty="0" smtClean="0"/>
          </a:p>
          <a:p>
            <a:r>
              <a:rPr lang="zh-CN" altLang="en-US" dirty="0" smtClean="0"/>
              <a:t>文件操作流程</a:t>
            </a:r>
            <a:endParaRPr lang="en-US" altLang="zh-CN" dirty="0"/>
          </a:p>
          <a:p>
            <a:pPr lvl="1"/>
            <a:r>
              <a:rPr lang="zh-CN" altLang="en-US" dirty="0" smtClean="0"/>
              <a:t>打开文件</a:t>
            </a:r>
            <a:endParaRPr lang="en-US" altLang="zh-CN" dirty="0"/>
          </a:p>
          <a:p>
            <a:pPr lvl="1"/>
            <a:r>
              <a:rPr lang="zh-CN" altLang="en-US" dirty="0" smtClean="0"/>
              <a:t>操作文件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3101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文件打开函数：</a:t>
            </a:r>
            <a:r>
              <a:rPr lang="en-US" altLang="zh-CN" dirty="0" smtClean="0">
                <a:solidFill>
                  <a:srgbClr val="FFC000"/>
                </a:solidFill>
              </a:rPr>
              <a:t>open()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函数格式：</a:t>
            </a:r>
            <a:r>
              <a:rPr lang="en-US" altLang="zh-CN" dirty="0" smtClean="0">
                <a:solidFill>
                  <a:srgbClr val="FFC000"/>
                </a:solidFill>
              </a:rPr>
              <a:t>open(file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mode = "r", buffering = -</a:t>
            </a:r>
            <a:r>
              <a:rPr lang="en-US" altLang="zh-CN" dirty="0">
                <a:solidFill>
                  <a:srgbClr val="FFC000"/>
                </a:solidFill>
              </a:rPr>
              <a:t>1, </a:t>
            </a:r>
            <a:r>
              <a:rPr lang="en-US" altLang="zh-CN" dirty="0" smtClean="0">
                <a:solidFill>
                  <a:srgbClr val="FFC000"/>
                </a:solidFill>
              </a:rPr>
              <a:t>encoding = None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errors = None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newline = None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closefd</a:t>
            </a:r>
            <a:r>
              <a:rPr lang="en-US" altLang="zh-CN" dirty="0" smtClean="0">
                <a:solidFill>
                  <a:srgbClr val="FFC000"/>
                </a:solidFill>
              </a:rPr>
              <a:t> = True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opener = None)</a:t>
            </a:r>
          </a:p>
          <a:p>
            <a:pPr lvl="1"/>
            <a:r>
              <a:rPr lang="zh-CN" altLang="en-US" dirty="0" smtClean="0"/>
              <a:t>功能描述：打开 </a:t>
            </a:r>
            <a:r>
              <a:rPr lang="en-US" altLang="zh-CN" dirty="0" smtClean="0">
                <a:solidFill>
                  <a:srgbClr val="FFC000"/>
                </a:solidFill>
              </a:rPr>
              <a:t>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文件，返回文件对象，失败时引发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IOError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file</a:t>
            </a:r>
            <a:r>
              <a:rPr lang="zh-CN" altLang="en-US" dirty="0" smtClean="0"/>
              <a:t>：字符串型或整型；文件名，可包含文件路径；与文件相关的文件描述符（整型）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8898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函数参数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mode</a:t>
            </a:r>
            <a:r>
              <a:rPr lang="zh-CN" altLang="en-US" dirty="0"/>
              <a:t>：字符串型；可选，文件打开模式，缺省为文本文件读模式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buffering</a:t>
            </a:r>
            <a:r>
              <a:rPr lang="zh-CN" altLang="en-US" dirty="0"/>
              <a:t>：整型；可选，缓冲区策略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encoding</a:t>
            </a:r>
            <a:r>
              <a:rPr lang="zh-CN" altLang="en-US" dirty="0" smtClean="0"/>
              <a:t>：字符串型；可选，文件编码名称，缺省编码与平台有关，仅适用于文本文件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errors</a:t>
            </a:r>
            <a:r>
              <a:rPr lang="zh-CN" altLang="en-US" dirty="0" smtClean="0"/>
              <a:t>：</a:t>
            </a:r>
            <a:r>
              <a:rPr lang="zh-CN" altLang="en-US" dirty="0"/>
              <a:t>字符串型；</a:t>
            </a:r>
            <a:r>
              <a:rPr lang="zh-CN" altLang="en-US" dirty="0" smtClean="0"/>
              <a:t>可选，指定编码错误如何处理；</a:t>
            </a:r>
            <a:r>
              <a:rPr lang="en-US" altLang="zh-CN" dirty="0" smtClean="0">
                <a:solidFill>
                  <a:srgbClr val="FFC000"/>
                </a:solidFill>
              </a:rPr>
              <a:t>"strict" </a:t>
            </a:r>
            <a:r>
              <a:rPr lang="zh-CN" altLang="en-US" dirty="0" smtClean="0"/>
              <a:t>时引发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ValueError</a:t>
            </a:r>
            <a:r>
              <a:rPr lang="zh-CN" altLang="en-US" dirty="0" smtClean="0"/>
              <a:t>， </a:t>
            </a:r>
            <a:r>
              <a:rPr lang="en-US" altLang="zh-CN" dirty="0" smtClean="0">
                <a:solidFill>
                  <a:srgbClr val="FFC000"/>
                </a:solidFill>
              </a:rPr>
              <a:t>"ignore" </a:t>
            </a:r>
            <a:r>
              <a:rPr lang="zh-CN" altLang="en-US" dirty="0" smtClean="0"/>
              <a:t>则忽视编码错误，但可能导致数据丢失</a:t>
            </a: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newline</a:t>
            </a:r>
            <a:r>
              <a:rPr lang="zh-CN" altLang="en-US" dirty="0" smtClean="0"/>
              <a:t>：字符串型；可选，设置换行符格式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417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函数参数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C000"/>
                </a:solidFill>
              </a:rPr>
              <a:t>closefd</a:t>
            </a:r>
            <a:r>
              <a:rPr lang="zh-CN" altLang="en-US" dirty="0"/>
              <a:t>：布尔型；可选</a:t>
            </a:r>
            <a:r>
              <a:rPr lang="zh-CN" altLang="en-US" dirty="0" smtClean="0"/>
              <a:t>，</a:t>
            </a:r>
            <a:r>
              <a:rPr lang="zh-CN" altLang="en-US" dirty="0"/>
              <a:t>关闭文件时</a:t>
            </a:r>
            <a:r>
              <a:rPr lang="zh-CN" altLang="en-US" dirty="0" smtClean="0"/>
              <a:t>是否关闭</a:t>
            </a:r>
            <a:r>
              <a:rPr lang="zh-CN" altLang="en-US" dirty="0"/>
              <a:t>其文件描述符，缺省为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zh-CN" altLang="en-US" dirty="0"/>
              <a:t>；当使用文件名打开文件时，无需提供此参数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opener</a:t>
            </a:r>
            <a:r>
              <a:rPr lang="zh-CN" altLang="en-US" dirty="0"/>
              <a:t>：函数型；可选</a:t>
            </a:r>
            <a:r>
              <a:rPr lang="zh-CN" altLang="en-US" dirty="0" smtClean="0"/>
              <a:t>，指定用于</a:t>
            </a:r>
            <a:r>
              <a:rPr lang="zh-CN" altLang="en-US" dirty="0"/>
              <a:t>打开文件的可调用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r>
              <a:rPr lang="zh-CN" altLang="en-US" dirty="0" smtClean="0"/>
              <a:t>函数返回值：文件对象，类型（</a:t>
            </a:r>
            <a:r>
              <a:rPr lang="en-US" altLang="zh-CN" dirty="0" err="1" smtClean="0">
                <a:solidFill>
                  <a:srgbClr val="FFC000"/>
                </a:solidFill>
              </a:rPr>
              <a:t>io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模块）与模式有关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文本模式：</a:t>
            </a:r>
            <a:r>
              <a:rPr lang="en-US" altLang="zh-CN" dirty="0" err="1" smtClean="0">
                <a:solidFill>
                  <a:srgbClr val="FFC000"/>
                </a:solidFill>
              </a:rPr>
              <a:t>io.TextIOWrapper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二进制读模式：</a:t>
            </a:r>
            <a:r>
              <a:rPr lang="en-US" altLang="zh-CN" dirty="0" err="1">
                <a:solidFill>
                  <a:srgbClr val="FFC000"/>
                </a:solidFill>
              </a:rPr>
              <a:t>io.BufferedReader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二进制写与追加模式：</a:t>
            </a:r>
            <a:r>
              <a:rPr lang="en-US" altLang="zh-CN" dirty="0" err="1">
                <a:solidFill>
                  <a:srgbClr val="FFC000"/>
                </a:solidFill>
              </a:rPr>
              <a:t>io.BufferedWriter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二进制读写模式：</a:t>
            </a:r>
            <a:r>
              <a:rPr lang="en-US" altLang="zh-CN" dirty="0" err="1">
                <a:solidFill>
                  <a:srgbClr val="FFC000"/>
                </a:solidFill>
              </a:rPr>
              <a:t>io.BufferedRandom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215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文件打开模式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"r"</a:t>
            </a:r>
            <a:r>
              <a:rPr lang="zh-CN" altLang="en-US" dirty="0"/>
              <a:t>：读模式，</a:t>
            </a:r>
            <a:r>
              <a:rPr lang="zh-CN" altLang="en-US" dirty="0" smtClean="0"/>
              <a:t>缺省；若文件不存在，引发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FileNotFoundError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"w"</a:t>
            </a:r>
            <a:r>
              <a:rPr lang="zh-CN" altLang="en-US" dirty="0" smtClean="0"/>
              <a:t>：写模式；若文件不存在，创建之；若存在，覆盖式写入，原内容擦除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"x"</a:t>
            </a:r>
            <a:r>
              <a:rPr lang="zh-CN" altLang="en-US" dirty="0" smtClean="0"/>
              <a:t>：写模式；若</a:t>
            </a:r>
            <a:r>
              <a:rPr lang="zh-CN" altLang="en-US" dirty="0"/>
              <a:t>文件不存在</a:t>
            </a:r>
            <a:r>
              <a:rPr lang="zh-CN" altLang="en-US" dirty="0" smtClean="0"/>
              <a:t>，创建之；若存在，引发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FileExistsError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"a"</a:t>
            </a:r>
            <a:r>
              <a:rPr lang="zh-CN" altLang="en-US" dirty="0" smtClean="0"/>
              <a:t>：写模式；</a:t>
            </a:r>
            <a:r>
              <a:rPr lang="zh-CN" altLang="en-US" dirty="0"/>
              <a:t>若文件不存在</a:t>
            </a:r>
            <a:r>
              <a:rPr lang="zh-CN" altLang="en-US" dirty="0" smtClean="0"/>
              <a:t>，创建之；若存在，新信息追加至文件尾部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4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文件打开模式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"b"</a:t>
            </a:r>
            <a:r>
              <a:rPr lang="zh-CN" altLang="en-US" dirty="0" smtClean="0"/>
              <a:t>：二进制模式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"t"</a:t>
            </a:r>
            <a:r>
              <a:rPr lang="zh-CN" altLang="en-US" dirty="0" smtClean="0"/>
              <a:t>：文本模式</a:t>
            </a:r>
            <a:r>
              <a:rPr lang="zh-CN" altLang="en-US" dirty="0"/>
              <a:t>，缺省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"+"</a:t>
            </a:r>
            <a:r>
              <a:rPr lang="zh-CN" altLang="en-US" dirty="0" smtClean="0"/>
              <a:t>：读写模式；打开磁盘文件并更新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文件打开</a:t>
            </a:r>
            <a:r>
              <a:rPr lang="zh-CN" altLang="en-US" dirty="0"/>
              <a:t>模式说明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"r"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"w"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"x"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"a"</a:t>
            </a:r>
            <a:r>
              <a:rPr lang="zh-CN" altLang="en-US" dirty="0"/>
              <a:t> 与 </a:t>
            </a:r>
            <a:r>
              <a:rPr lang="en-US" altLang="zh-CN" dirty="0">
                <a:solidFill>
                  <a:srgbClr val="FFC000"/>
                </a:solidFill>
              </a:rPr>
              <a:t>"b"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"t"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"+" </a:t>
            </a:r>
            <a:r>
              <a:rPr lang="zh-CN" altLang="en-US" dirty="0"/>
              <a:t>可混合使用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"</a:t>
            </a:r>
            <a:r>
              <a:rPr lang="en-US" altLang="zh-CN" dirty="0" err="1">
                <a:solidFill>
                  <a:srgbClr val="FFC000"/>
                </a:solidFill>
              </a:rPr>
              <a:t>rt</a:t>
            </a:r>
            <a:r>
              <a:rPr lang="en-US" altLang="zh-CN" dirty="0">
                <a:solidFill>
                  <a:srgbClr val="FFC000"/>
                </a:solidFill>
              </a:rPr>
              <a:t>"</a:t>
            </a:r>
            <a:r>
              <a:rPr lang="zh-CN" altLang="en-US" dirty="0"/>
              <a:t>：缺省模式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"</a:t>
            </a:r>
            <a:r>
              <a:rPr lang="en-US" altLang="zh-CN" dirty="0" err="1">
                <a:solidFill>
                  <a:srgbClr val="FFC000"/>
                </a:solidFill>
              </a:rPr>
              <a:t>w+b</a:t>
            </a:r>
            <a:r>
              <a:rPr lang="en-US" altLang="zh-CN" dirty="0">
                <a:solidFill>
                  <a:srgbClr val="FFC000"/>
                </a:solidFill>
              </a:rPr>
              <a:t>"</a:t>
            </a:r>
            <a:r>
              <a:rPr lang="zh-CN" altLang="en-US" dirty="0"/>
              <a:t>：二进制读写模式，覆盖式写入，原内容</a:t>
            </a:r>
            <a:r>
              <a:rPr lang="zh-CN" altLang="en-US" dirty="0" smtClean="0"/>
              <a:t>擦除</a:t>
            </a: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"</a:t>
            </a:r>
            <a:r>
              <a:rPr lang="en-US" altLang="zh-CN" dirty="0" err="1" smtClean="0">
                <a:solidFill>
                  <a:srgbClr val="FFC000"/>
                </a:solidFill>
              </a:rPr>
              <a:t>r+b</a:t>
            </a:r>
            <a:r>
              <a:rPr lang="en-US" altLang="zh-CN" dirty="0" smtClean="0">
                <a:solidFill>
                  <a:srgbClr val="FFC000"/>
                </a:solidFill>
              </a:rPr>
              <a:t>"</a:t>
            </a:r>
            <a:r>
              <a:rPr lang="zh-CN" altLang="en-US" dirty="0" smtClean="0"/>
              <a:t>：二进制读写模式，原内容不擦除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19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/>
              <a:t>　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4.1.1</a:t>
            </a:r>
            <a:r>
              <a:rPr lang="zh-CN" altLang="en-US" dirty="0"/>
              <a:t>　字</a:t>
            </a:r>
            <a:r>
              <a:rPr lang="zh-CN" altLang="en-US" dirty="0" smtClean="0"/>
              <a:t>符串类型</a:t>
            </a:r>
            <a:endParaRPr lang="en-US" altLang="zh-CN" dirty="0"/>
          </a:p>
          <a:p>
            <a:r>
              <a:rPr lang="en-US" altLang="zh-CN" dirty="0" smtClean="0"/>
              <a:t>4.1.2</a:t>
            </a:r>
            <a:r>
              <a:rPr lang="zh-CN" altLang="en-US" dirty="0"/>
              <a:t>　</a:t>
            </a:r>
            <a:r>
              <a:rPr lang="zh-CN" altLang="en-US" dirty="0" smtClean="0"/>
              <a:t>子字符串</a:t>
            </a:r>
          </a:p>
          <a:p>
            <a:r>
              <a:rPr lang="en-US" altLang="zh-CN" dirty="0"/>
              <a:t>4.1.3</a:t>
            </a:r>
            <a:r>
              <a:rPr lang="zh-CN" altLang="en-US" dirty="0"/>
              <a:t>　</a:t>
            </a:r>
            <a:r>
              <a:rPr lang="zh-CN" altLang="en-US" dirty="0" smtClean="0"/>
              <a:t>字符串操作符</a:t>
            </a:r>
            <a:endParaRPr lang="zh-CN" altLang="en-US" dirty="0"/>
          </a:p>
          <a:p>
            <a:r>
              <a:rPr lang="en-US" altLang="zh-CN" dirty="0" smtClean="0"/>
              <a:t>4.1.4</a:t>
            </a:r>
            <a:r>
              <a:rPr lang="zh-CN" altLang="en-US" dirty="0"/>
              <a:t>　</a:t>
            </a:r>
            <a:r>
              <a:rPr lang="zh-CN" altLang="en-US" dirty="0" smtClean="0"/>
              <a:t>字符串函数</a:t>
            </a:r>
            <a:endParaRPr lang="zh-CN" altLang="en-US" dirty="0"/>
          </a:p>
          <a:p>
            <a:r>
              <a:rPr lang="en-US" altLang="zh-CN" dirty="0" smtClean="0"/>
              <a:t>4.1.5</a:t>
            </a:r>
            <a:r>
              <a:rPr lang="zh-CN" altLang="en-US" dirty="0"/>
              <a:t>　</a:t>
            </a:r>
            <a:r>
              <a:rPr lang="zh-CN" altLang="en-US" dirty="0" smtClean="0"/>
              <a:t>字符串方法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文件关闭方法：</a:t>
            </a:r>
            <a:r>
              <a:rPr lang="en-US" altLang="zh-CN" dirty="0" err="1" smtClean="0">
                <a:solidFill>
                  <a:srgbClr val="FFC000"/>
                </a:solidFill>
              </a:rPr>
              <a:t>fileobject.close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</a:p>
          <a:p>
            <a:pPr lvl="1"/>
            <a:r>
              <a:rPr lang="zh-CN" altLang="en-US" dirty="0" smtClean="0"/>
              <a:t>功能说明：关闭文件，</a:t>
            </a:r>
            <a:r>
              <a:rPr lang="en-US" altLang="zh-CN" dirty="0" err="1" smtClean="0">
                <a:solidFill>
                  <a:srgbClr val="FFC000"/>
                </a:solidFill>
              </a:rPr>
              <a:t>fileobject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为文件对象</a:t>
            </a:r>
            <a:endParaRPr lang="en-US" altLang="zh-CN" dirty="0" smtClean="0"/>
          </a:p>
          <a:p>
            <a:r>
              <a:rPr lang="zh-CN" altLang="en-US" dirty="0" smtClean="0"/>
              <a:t>文件打开与关闭示例</a:t>
            </a:r>
            <a:endParaRPr lang="en-US" altLang="zh-CN" dirty="0" smtClean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90499" y="2150539"/>
            <a:ext cx="8890000" cy="2641594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以文本读模式打开文件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open("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社会主义核心价值观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.txt", "r")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ft.readlines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ft.close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以二进制读模式打开文件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fb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open("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社会主义核心价值观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.txt", 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rb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fb.readlines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fb.close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9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文件打开与关闭示例输出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</a:t>
            </a:r>
            <a:r>
              <a:rPr kumimoji="1" lang="zh-CN" altLang="en-US" sz="20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社会主义核心价值观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\n', '</a:t>
            </a: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富强、民主、文明、和谐；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\n', '</a:t>
            </a: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自由、平等、公正、法治；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\n', '</a:t>
            </a:r>
            <a:r>
              <a:rPr kumimoji="1" lang="zh-CN" altLang="en-US" sz="2000" b="0" dirty="0">
                <a:solidFill>
                  <a:srgbClr val="FFFF00"/>
                </a:solidFill>
                <a:cs typeface="Menlo" panose="020B0609030804020204" pitchFamily="49" charset="0"/>
              </a:rPr>
              <a:t>爱国、敬业、诚信、友善</a:t>
            </a:r>
            <a:r>
              <a:rPr kumimoji="1" lang="zh-CN" altLang="en-US" sz="2000" b="0" dirty="0" smtClean="0">
                <a:solidFill>
                  <a:srgbClr val="FFFF00"/>
                </a:solidFill>
                <a:cs typeface="Menlo" panose="020B0609030804020204" pitchFamily="49" charset="0"/>
              </a:rPr>
              <a:t>。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\n']</a:t>
            </a:r>
            <a:endParaRPr kumimoji="1" lang="en-US" altLang="zh-CN" sz="20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[b'\xc9\xe7\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xbb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\xe1\xd6\xf7\xd2\xe5\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xba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xcb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\xd0\xc4\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xbc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xdb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\xd6\xb5\xb9\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xdb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\r\n', b'\xb8\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xbb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\xc7\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xbf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\xa1\xa2\xc3\xf1\xd6\xf7\xa1\xa2\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xce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\xc4\xc3\xf7\xa1\xa2\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xba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xcd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\xd0\xb3\xa3\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xbb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\r\n', b'\xd7\xd4\xd3\xc9\xa1\xa2\xc6\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xbd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\xb5\xc8\xa1\xa2\xb9\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xab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\xd5\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xfd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\xa1\xa2\xb7\xa8\xd6\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xce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\xa3\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xbb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\r\n', b'\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xb0\</a:t>
            </a:r>
            <a:r>
              <a:rPr kumimoji="1" lang="en-US" altLang="zh-CN" sz="2000" b="0" dirty="0" err="1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xae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\xb9\</a:t>
            </a:r>
            <a:r>
              <a:rPr kumimoji="1" lang="en-US" altLang="zh-CN" sz="2000" b="0" dirty="0" err="1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xfa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\xa1\xa2\</a:t>
            </a:r>
            <a:r>
              <a:rPr kumimoji="1" lang="en-US" altLang="zh-CN" sz="2000" b="0" dirty="0" err="1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xbe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\xb4\xd2\xb5\xa1\xa2\xb3\</a:t>
            </a:r>
            <a:r>
              <a:rPr kumimoji="1" lang="en-US" altLang="zh-CN" sz="2000" b="0" dirty="0" err="1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xcf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\xd0\xc5\xa1\xa2\xd3\xd1\xc9\xc6\xa1\xa3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\r\n</a:t>
            </a: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87233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</a:t>
            </a:r>
            <a:r>
              <a:rPr lang="zh-CN" altLang="en-US" dirty="0"/>
              <a:t>　</a:t>
            </a:r>
            <a:r>
              <a:rPr lang="zh-CN" altLang="en-US" dirty="0" smtClean="0"/>
              <a:t>文件读取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文件读取方法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fileobject.readall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：读取文件全部内容，返回字符串或字节流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fileobject.read</a:t>
            </a:r>
            <a:r>
              <a:rPr lang="en-US" altLang="zh-CN" dirty="0" smtClean="0">
                <a:solidFill>
                  <a:srgbClr val="FFC000"/>
                </a:solidFill>
              </a:rPr>
              <a:t>(size = -1)</a:t>
            </a:r>
            <a:r>
              <a:rPr lang="zh-CN" altLang="en-US" dirty="0"/>
              <a:t>：读取文件全部内容</a:t>
            </a:r>
            <a:r>
              <a:rPr lang="zh-CN" altLang="en-US" dirty="0" smtClean="0"/>
              <a:t>，</a:t>
            </a:r>
            <a:r>
              <a:rPr lang="zh-CN" altLang="en-US" dirty="0"/>
              <a:t>返回字符串或字节</a:t>
            </a:r>
            <a:r>
              <a:rPr lang="zh-CN" altLang="en-US" dirty="0" smtClean="0"/>
              <a:t>流；若提供参数 </a:t>
            </a:r>
            <a:r>
              <a:rPr lang="en-US" altLang="zh-CN" dirty="0" smtClean="0">
                <a:solidFill>
                  <a:srgbClr val="FFC000"/>
                </a:solidFill>
              </a:rPr>
              <a:t>size</a:t>
            </a:r>
            <a:r>
              <a:rPr lang="zh-CN" altLang="en-US" dirty="0" smtClean="0"/>
              <a:t>，则仅读取前 </a:t>
            </a:r>
            <a:r>
              <a:rPr lang="en-US" altLang="zh-CN" dirty="0" smtClean="0">
                <a:solidFill>
                  <a:srgbClr val="FFC000"/>
                </a:solidFill>
              </a:rPr>
              <a:t>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个字符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fileobject.readline</a:t>
            </a:r>
            <a:r>
              <a:rPr lang="en-US" altLang="zh-CN" dirty="0">
                <a:solidFill>
                  <a:srgbClr val="FFC000"/>
                </a:solidFill>
              </a:rPr>
              <a:t>(size = -1)</a:t>
            </a:r>
            <a:r>
              <a:rPr lang="zh-CN" altLang="en-US" dirty="0"/>
              <a:t>：读取文件一行内容，返回字符串或字节流</a:t>
            </a:r>
            <a:r>
              <a:rPr lang="zh-CN" altLang="en-US" dirty="0" smtClean="0"/>
              <a:t>；</a:t>
            </a:r>
            <a:r>
              <a:rPr lang="zh-CN" altLang="en-US" dirty="0"/>
              <a:t>若提供</a:t>
            </a:r>
            <a:r>
              <a:rPr lang="zh-CN" altLang="en-US" dirty="0" smtClean="0"/>
              <a:t>参数 </a:t>
            </a:r>
            <a:r>
              <a:rPr lang="en-US" altLang="zh-CN" dirty="0" smtClean="0">
                <a:solidFill>
                  <a:srgbClr val="FFC000"/>
                </a:solidFill>
              </a:rPr>
              <a:t>size</a:t>
            </a:r>
            <a:r>
              <a:rPr lang="zh-CN" altLang="en-US" dirty="0"/>
              <a:t>，则仅读取前 </a:t>
            </a:r>
            <a:r>
              <a:rPr lang="en-US" altLang="zh-CN" dirty="0">
                <a:solidFill>
                  <a:srgbClr val="FFC000"/>
                </a:solidFill>
              </a:rPr>
              <a:t>size</a:t>
            </a:r>
            <a:r>
              <a:rPr lang="en-US" altLang="zh-CN" dirty="0"/>
              <a:t> </a:t>
            </a:r>
            <a:r>
              <a:rPr lang="zh-CN" altLang="en-US" dirty="0" smtClean="0"/>
              <a:t>个字符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fileobject.readlines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sizehint</a:t>
            </a:r>
            <a:r>
              <a:rPr lang="en-US" altLang="zh-CN" dirty="0" smtClean="0">
                <a:solidFill>
                  <a:srgbClr val="FFC000"/>
                </a:solidFill>
              </a:rPr>
              <a:t> = -1)</a:t>
            </a:r>
            <a:r>
              <a:rPr lang="zh-CN" altLang="en-US" dirty="0"/>
              <a:t>：读取</a:t>
            </a:r>
            <a:r>
              <a:rPr lang="zh-CN" altLang="en-US" dirty="0" smtClean="0"/>
              <a:t>文件全部行，返回行列表对象；</a:t>
            </a:r>
            <a:r>
              <a:rPr lang="zh-CN" altLang="en-US" dirty="0"/>
              <a:t>若提供</a:t>
            </a:r>
            <a:r>
              <a:rPr lang="zh-CN" altLang="en-US" dirty="0" smtClean="0"/>
              <a:t>参数 </a:t>
            </a:r>
            <a:r>
              <a:rPr lang="en-US" altLang="zh-CN" dirty="0" err="1" smtClean="0">
                <a:solidFill>
                  <a:srgbClr val="FFC000"/>
                </a:solidFill>
              </a:rPr>
              <a:t>sizehint</a:t>
            </a:r>
            <a:r>
              <a:rPr lang="zh-CN" altLang="en-US" dirty="0" smtClean="0"/>
              <a:t>，则近似读取</a:t>
            </a:r>
            <a:r>
              <a:rPr lang="zh-CN" altLang="en-US" dirty="0"/>
              <a:t>前 </a:t>
            </a:r>
            <a:r>
              <a:rPr lang="en-US" altLang="zh-CN" dirty="0" err="1" smtClean="0">
                <a:solidFill>
                  <a:srgbClr val="FFC000"/>
                </a:solidFill>
              </a:rPr>
              <a:t>sizehint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个字符；此参数为建议值，可能会被忽略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3349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读取示例：第一版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读取文件全部</a:t>
            </a:r>
            <a:r>
              <a:rPr lang="zh-CN" altLang="en-US" dirty="0" smtClean="0"/>
              <a:t>行并输出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9906"/>
            <a:ext cx="8877300" cy="34582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注意：本程序未处理任何异常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以文本读模式打开文件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open("</a:t>
            </a:r>
            <a:r>
              <a:rPr lang="zh-CN" altLang="en-US" sz="2000" dirty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社会主义核心价值观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.txt", "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读取全部文本行，并逐行打印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 in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f.readlines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print(line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关闭文件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f.close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31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读取示例：第二版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读取文件全部</a:t>
            </a:r>
            <a:r>
              <a:rPr lang="zh-CN" altLang="en-US" dirty="0" smtClean="0"/>
              <a:t>行并输出，要求处理文件读写异常，确保文件资源被正确释放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26274"/>
            <a:ext cx="8877300" cy="284269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open("</a:t>
            </a:r>
            <a:r>
              <a:rPr lang="zh-CN" altLang="en-US" sz="2000" dirty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社会主义核心价值观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.txt", "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读取全部文本行，并逐行打印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en-US" altLang="zh-CN" sz="2000" dirty="0" err="1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readlines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读入全部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文本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行，文件太大时处理效率较低或无法处理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 in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f.readlines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print(line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finally: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关闭文件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f.close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71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读取示例：第三版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读取文件全部</a:t>
            </a:r>
            <a:r>
              <a:rPr lang="zh-CN" altLang="en-US" dirty="0" smtClean="0"/>
              <a:t>行并输出，要求处理文件读写异常，确保文件资源被正确释放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26274"/>
            <a:ext cx="8877300" cy="284269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open("</a:t>
            </a:r>
            <a:r>
              <a:rPr lang="zh-CN" altLang="en-US" sz="2000" dirty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社会主义核心价值观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.txt", "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读取全部文本行，并逐行打印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将文件对象本身做为文本行序列，遍历之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 in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print(line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finally: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关闭文件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f.close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4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</a:t>
            </a:r>
            <a:r>
              <a:rPr lang="en-US" altLang="zh-CN" dirty="0" smtClean="0"/>
              <a:t>with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语句格式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with  </a:t>
            </a:r>
            <a:r>
              <a:rPr lang="en-US" altLang="zh-CN" dirty="0" err="1">
                <a:solidFill>
                  <a:srgbClr val="FFC000"/>
                </a:solidFill>
              </a:rPr>
              <a:t>context_expression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as target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: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</a:t>
            </a:r>
            <a:r>
              <a:rPr lang="en-US" altLang="zh-CN" dirty="0" err="1" smtClean="0">
                <a:solidFill>
                  <a:srgbClr val="FFC000"/>
                </a:solidFill>
              </a:rPr>
              <a:t>with_suite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目的与意义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类似异常处理机制，替代 </a:t>
            </a:r>
            <a:r>
              <a:rPr lang="en-US" altLang="zh-CN" dirty="0" smtClean="0">
                <a:solidFill>
                  <a:srgbClr val="FFC000"/>
                </a:solidFill>
              </a:rPr>
              <a:t>try…finally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以简化代码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对资源访问进行有效控制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资源访问期间无论是否发生</a:t>
            </a:r>
            <a:r>
              <a:rPr lang="zh-CN" altLang="en-US" dirty="0"/>
              <a:t>异常</a:t>
            </a:r>
            <a:r>
              <a:rPr lang="zh-CN" altLang="en-US" dirty="0" smtClean="0"/>
              <a:t>都执行清理操作，确保释放资源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典型应用场合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</a:t>
            </a:r>
            <a:r>
              <a:rPr lang="zh-CN" altLang="en-US" dirty="0"/>
              <a:t>使用后自动</a:t>
            </a:r>
            <a:r>
              <a:rPr lang="zh-CN" altLang="en-US" dirty="0" smtClean="0"/>
              <a:t>关闭之；多线程编程时自动获取和释放锁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817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</a:t>
            </a:r>
            <a:r>
              <a:rPr lang="en-US" altLang="zh-CN" dirty="0" smtClean="0"/>
              <a:t>with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语句说明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context_expression</a:t>
            </a:r>
            <a:r>
              <a:rPr lang="zh-CN" altLang="en-US" dirty="0" smtClean="0"/>
              <a:t>，</a:t>
            </a:r>
            <a:r>
              <a:rPr lang="zh-CN" altLang="en-US" dirty="0"/>
              <a:t>返回</a:t>
            </a:r>
            <a:r>
              <a:rPr lang="zh-CN" altLang="en-US" dirty="0" smtClean="0"/>
              <a:t>上下文管理器对象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自动调用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context_expression.__enter</a:t>
            </a:r>
            <a:r>
              <a:rPr lang="en-US" altLang="zh-CN" dirty="0" smtClean="0">
                <a:solidFill>
                  <a:srgbClr val="FFC000"/>
                </a:solidFill>
              </a:rPr>
              <a:t>__() </a:t>
            </a:r>
            <a:r>
              <a:rPr lang="zh-CN" altLang="en-US" dirty="0" smtClean="0"/>
              <a:t>方法进入上下文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返回值赋给 </a:t>
            </a:r>
            <a:r>
              <a:rPr lang="en-US" altLang="zh-CN" dirty="0" smtClean="0">
                <a:solidFill>
                  <a:srgbClr val="FFC000"/>
                </a:solidFill>
              </a:rPr>
              <a:t>target</a:t>
            </a:r>
            <a:r>
              <a:rPr lang="zh-CN" altLang="en-US" dirty="0" smtClean="0"/>
              <a:t>（若存在）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目标变量 </a:t>
            </a:r>
            <a:r>
              <a:rPr lang="en-US" altLang="zh-CN" dirty="0" smtClean="0">
                <a:solidFill>
                  <a:srgbClr val="FFC000"/>
                </a:solidFill>
              </a:rPr>
              <a:t>target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既可以是单个量，也可以是元组（必须使用小括号对）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执行语句体 </a:t>
            </a:r>
            <a:r>
              <a:rPr lang="en-US" altLang="zh-CN" dirty="0" err="1" smtClean="0">
                <a:solidFill>
                  <a:srgbClr val="FFC000"/>
                </a:solidFill>
              </a:rPr>
              <a:t>with_suite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无论执行语句体时是否发生异常，都自动调用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context_expression.__exit</a:t>
            </a:r>
            <a:r>
              <a:rPr lang="en-US" altLang="zh-CN" dirty="0" smtClean="0">
                <a:solidFill>
                  <a:srgbClr val="FFC000"/>
                </a:solidFill>
              </a:rPr>
              <a:t>__() </a:t>
            </a:r>
            <a:r>
              <a:rPr lang="zh-CN" altLang="en-US" dirty="0" smtClean="0"/>
              <a:t>方法退出上下文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82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</a:t>
            </a:r>
            <a:r>
              <a:rPr lang="en-US" altLang="zh-CN" dirty="0" smtClean="0"/>
              <a:t>with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相关术语</a:t>
            </a:r>
            <a:endParaRPr lang="en-US" altLang="zh-CN" dirty="0"/>
          </a:p>
          <a:p>
            <a:pPr lvl="1"/>
            <a:r>
              <a:rPr lang="zh-CN" altLang="en-US" dirty="0"/>
              <a:t>上下文管理协议（</a:t>
            </a:r>
            <a:r>
              <a:rPr lang="en-US" altLang="zh-CN" dirty="0"/>
              <a:t>Context Management Protocol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</a:t>
            </a:r>
            <a:r>
              <a:rPr lang="zh-CN" altLang="en-US" dirty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>
                <a:solidFill>
                  <a:srgbClr val="FFC000"/>
                </a:solidFill>
              </a:rPr>
              <a:t>enter__() </a:t>
            </a:r>
            <a:r>
              <a:rPr lang="zh-CN" altLang="en-US" dirty="0" smtClean="0"/>
              <a:t>和方法 </a:t>
            </a:r>
            <a:r>
              <a:rPr lang="en-US" altLang="zh-CN" dirty="0">
                <a:solidFill>
                  <a:srgbClr val="FFC000"/>
                </a:solidFill>
              </a:rPr>
              <a:t>__exit</a:t>
            </a:r>
            <a:r>
              <a:rPr lang="en-US" altLang="zh-CN" dirty="0" smtClean="0">
                <a:solidFill>
                  <a:srgbClr val="FFC000"/>
                </a:solidFill>
              </a:rPr>
              <a:t>__()</a:t>
            </a:r>
          </a:p>
          <a:p>
            <a:pPr lvl="2"/>
            <a:r>
              <a:rPr lang="zh-CN" altLang="en-US" dirty="0" smtClean="0"/>
              <a:t>支持本协议</a:t>
            </a:r>
            <a:r>
              <a:rPr lang="zh-CN" altLang="en-US" dirty="0"/>
              <a:t>的</a:t>
            </a:r>
            <a:r>
              <a:rPr lang="zh-CN" altLang="en-US" dirty="0" smtClean="0"/>
              <a:t>对象必须实现此两</a:t>
            </a:r>
            <a:r>
              <a:rPr lang="zh-CN" altLang="en-US" dirty="0"/>
              <a:t>个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/>
            <a:r>
              <a:rPr lang="zh-CN" altLang="en-US" dirty="0"/>
              <a:t>上下文管理器（</a:t>
            </a:r>
            <a:r>
              <a:rPr lang="en-US" altLang="zh-CN" dirty="0"/>
              <a:t>Context Manager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</a:t>
            </a:r>
            <a:r>
              <a:rPr lang="zh-CN" altLang="en-US" dirty="0"/>
              <a:t>上下文管理协议的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上下文</a:t>
            </a:r>
            <a:r>
              <a:rPr lang="zh-CN" altLang="en-US" dirty="0"/>
              <a:t>管理器定义执行 </a:t>
            </a:r>
            <a:r>
              <a:rPr lang="en-US" altLang="zh-CN" dirty="0">
                <a:solidFill>
                  <a:srgbClr val="FFC000"/>
                </a:solidFill>
              </a:rPr>
              <a:t>with</a:t>
            </a:r>
            <a:r>
              <a:rPr lang="en-US" altLang="zh-CN" dirty="0"/>
              <a:t> </a:t>
            </a:r>
            <a:r>
              <a:rPr lang="zh-CN" altLang="en-US" dirty="0"/>
              <a:t>语句时要建立的运行时上下文</a:t>
            </a:r>
            <a:r>
              <a:rPr lang="zh-CN" altLang="en-US" dirty="0" smtClean="0"/>
              <a:t>，负责</a:t>
            </a:r>
            <a:r>
              <a:rPr lang="zh-CN" altLang="en-US" dirty="0"/>
              <a:t>执行 </a:t>
            </a:r>
            <a:r>
              <a:rPr lang="en-US" altLang="zh-CN" dirty="0">
                <a:solidFill>
                  <a:srgbClr val="FFC000"/>
                </a:solidFill>
              </a:rPr>
              <a:t>with</a:t>
            </a:r>
            <a:r>
              <a:rPr lang="en-US" altLang="zh-CN" dirty="0"/>
              <a:t> </a:t>
            </a:r>
            <a:r>
              <a:rPr lang="zh-CN" altLang="en-US" dirty="0"/>
              <a:t>语句</a:t>
            </a:r>
            <a:r>
              <a:rPr lang="zh-CN" altLang="en-US" dirty="0" smtClean="0"/>
              <a:t>块进入</a:t>
            </a:r>
            <a:r>
              <a:rPr lang="zh-CN" altLang="en-US" dirty="0"/>
              <a:t>与</a:t>
            </a:r>
            <a:r>
              <a:rPr lang="zh-CN" altLang="en-US" dirty="0" smtClean="0"/>
              <a:t>退出</a:t>
            </a:r>
            <a:r>
              <a:rPr lang="zh-CN" altLang="en-US" dirty="0"/>
              <a:t>上下文</a:t>
            </a:r>
            <a:r>
              <a:rPr lang="zh-CN" altLang="en-US" dirty="0" smtClean="0"/>
              <a:t>操作</a:t>
            </a:r>
          </a:p>
          <a:p>
            <a:pPr lvl="2"/>
            <a:r>
              <a:rPr lang="zh-CN" altLang="en-US" dirty="0" smtClean="0"/>
              <a:t>通常用 </a:t>
            </a:r>
            <a:r>
              <a:rPr lang="en-US" altLang="zh-CN" dirty="0" smtClean="0">
                <a:solidFill>
                  <a:srgbClr val="FFC000"/>
                </a:solidFill>
              </a:rPr>
              <a:t>with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语句调用上下文管理器，也可直接调用其方法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78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</a:t>
            </a:r>
            <a:r>
              <a:rPr lang="en-US" altLang="zh-CN" dirty="0" smtClean="0"/>
              <a:t>with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相关术语</a:t>
            </a:r>
            <a:endParaRPr lang="en-US" altLang="zh-CN" dirty="0"/>
          </a:p>
          <a:p>
            <a:pPr lvl="1"/>
            <a:r>
              <a:rPr lang="zh-CN" altLang="en-US" dirty="0" smtClean="0"/>
              <a:t>运行</a:t>
            </a:r>
            <a:r>
              <a:rPr lang="zh-CN" altLang="en-US" dirty="0"/>
              <a:t>时上下文（</a:t>
            </a:r>
            <a:r>
              <a:rPr lang="en-US" altLang="zh-CN" dirty="0"/>
              <a:t>runtime context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</a:t>
            </a:r>
            <a:r>
              <a:rPr lang="zh-CN" altLang="en-US" dirty="0"/>
              <a:t>上下文管理器</a:t>
            </a:r>
            <a:r>
              <a:rPr lang="zh-CN" altLang="en-US" dirty="0" smtClean="0"/>
              <a:t>创建，通过</a:t>
            </a:r>
            <a:r>
              <a:rPr lang="zh-CN" altLang="en-US" dirty="0"/>
              <a:t>上下文</a:t>
            </a:r>
            <a:r>
              <a:rPr lang="zh-CN" altLang="en-US" dirty="0" smtClean="0"/>
              <a:t>管理器方法 </a:t>
            </a:r>
            <a:r>
              <a:rPr lang="en-US" altLang="zh-CN" dirty="0">
                <a:solidFill>
                  <a:srgbClr val="FFC000"/>
                </a:solidFill>
              </a:rPr>
              <a:t>__enter__() </a:t>
            </a:r>
            <a:r>
              <a:rPr lang="zh-CN" altLang="en-US" dirty="0" smtClean="0"/>
              <a:t>和方法 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>
                <a:solidFill>
                  <a:srgbClr val="FFC000"/>
                </a:solidFill>
              </a:rPr>
              <a:t>exit__()</a:t>
            </a:r>
            <a:r>
              <a:rPr lang="en-US" altLang="zh-CN" dirty="0"/>
              <a:t> </a:t>
            </a:r>
            <a:r>
              <a:rPr lang="zh-CN" altLang="en-US" dirty="0" smtClean="0"/>
              <a:t>实现</a:t>
            </a:r>
            <a:endParaRPr lang="en-US" altLang="zh-CN" dirty="0"/>
          </a:p>
          <a:p>
            <a:pPr lvl="1"/>
            <a:r>
              <a:rPr lang="zh-CN" altLang="en-US" dirty="0" smtClean="0"/>
              <a:t>上下文</a:t>
            </a:r>
            <a:r>
              <a:rPr lang="zh-CN" altLang="en-US" dirty="0"/>
              <a:t>表达式（</a:t>
            </a:r>
            <a:r>
              <a:rPr lang="en-US" altLang="zh-CN" dirty="0"/>
              <a:t>Context Expression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关键字 </a:t>
            </a:r>
            <a:r>
              <a:rPr lang="en-US" altLang="zh-CN" dirty="0">
                <a:solidFill>
                  <a:srgbClr val="FFC000"/>
                </a:solidFill>
              </a:rPr>
              <a:t>with</a:t>
            </a:r>
            <a:r>
              <a:rPr lang="en-US" altLang="zh-CN" dirty="0"/>
              <a:t> </a:t>
            </a:r>
            <a:r>
              <a:rPr lang="zh-CN" altLang="en-US" dirty="0" smtClean="0"/>
              <a:t>之后表达式，返回上下文</a:t>
            </a:r>
            <a:r>
              <a:rPr lang="zh-CN" altLang="en-US" dirty="0"/>
              <a:t>管理器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语句体（</a:t>
            </a:r>
            <a:r>
              <a:rPr lang="en-US" altLang="zh-CN" dirty="0"/>
              <a:t>with-body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执行</a:t>
            </a:r>
            <a:r>
              <a:rPr lang="zh-CN" altLang="en-US" dirty="0"/>
              <a:t>语句</a:t>
            </a:r>
            <a:r>
              <a:rPr lang="zh-CN" altLang="en-US" dirty="0" smtClean="0"/>
              <a:t>体前，自动调用</a:t>
            </a:r>
            <a:r>
              <a:rPr lang="zh-CN" altLang="en-US" dirty="0"/>
              <a:t>上下文</a:t>
            </a:r>
            <a:r>
              <a:rPr lang="zh-CN" altLang="en-US" dirty="0" smtClean="0"/>
              <a:t>管理器方法 </a:t>
            </a:r>
            <a:r>
              <a:rPr lang="en-US" altLang="zh-CN" dirty="0">
                <a:solidFill>
                  <a:srgbClr val="FFC000"/>
                </a:solidFill>
              </a:rPr>
              <a:t>__enter</a:t>
            </a:r>
            <a:r>
              <a:rPr lang="en-US" altLang="zh-CN" dirty="0" smtClean="0">
                <a:solidFill>
                  <a:srgbClr val="FFC000"/>
                </a:solidFill>
              </a:rPr>
              <a:t>__()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执行语句体后，自动调用</a:t>
            </a:r>
            <a:r>
              <a:rPr lang="zh-CN" altLang="en-US" dirty="0"/>
              <a:t>上下文管理器</a:t>
            </a:r>
            <a:r>
              <a:rPr lang="zh-CN" altLang="en-US" dirty="0" smtClean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__exit</a:t>
            </a:r>
            <a:r>
              <a:rPr lang="en-US" altLang="zh-CN" dirty="0" smtClean="0">
                <a:solidFill>
                  <a:srgbClr val="FFC000"/>
                </a:solidFill>
              </a:rPr>
              <a:t>__()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67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</a:t>
            </a:r>
            <a:r>
              <a:rPr lang="zh-CN" altLang="en-US" dirty="0"/>
              <a:t>　</a:t>
            </a:r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字符串类型 </a:t>
            </a:r>
            <a:r>
              <a:rPr lang="en-US" altLang="zh-CN" dirty="0" err="1">
                <a:solidFill>
                  <a:srgbClr val="FFC000"/>
                </a:solidFill>
              </a:rPr>
              <a:t>str</a:t>
            </a:r>
            <a:r>
              <a:rPr lang="zh-CN" altLang="en-US" dirty="0" smtClean="0"/>
              <a:t>：字符序列（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无字符类型</a:t>
            </a:r>
          </a:p>
          <a:p>
            <a:r>
              <a:rPr lang="zh-CN" altLang="en-US" dirty="0" smtClean="0"/>
              <a:t>字符串编码：</a:t>
            </a:r>
            <a:r>
              <a:rPr lang="en-US" altLang="zh-CN" dirty="0" smtClean="0"/>
              <a:t>Unicode 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单个中文字符和英文字符均计数为一</a:t>
            </a:r>
            <a:endParaRPr lang="en-US" altLang="zh-CN" dirty="0" smtClean="0"/>
          </a:p>
          <a:p>
            <a:r>
              <a:rPr lang="zh-CN" altLang="en-US" dirty="0" smtClean="0"/>
              <a:t>字符串文字</a:t>
            </a:r>
            <a:endParaRPr lang="en-US" altLang="zh-CN" dirty="0"/>
          </a:p>
          <a:p>
            <a:r>
              <a:rPr lang="zh-CN" altLang="en-US" dirty="0" smtClean="0"/>
              <a:t>转义字符序列</a:t>
            </a:r>
            <a:endParaRPr lang="en-US" altLang="zh-CN" dirty="0" smtClean="0"/>
          </a:p>
          <a:p>
            <a:pPr marL="540000" lvl="2"/>
            <a:r>
              <a:rPr lang="zh-CN" altLang="en-US" sz="2400" dirty="0" smtClean="0"/>
              <a:t>转义字符序列计数为一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1753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读取示例：第四版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读取文件全部</a:t>
            </a:r>
            <a:r>
              <a:rPr lang="zh-CN" altLang="en-US" dirty="0" smtClean="0"/>
              <a:t>行并输出，要求使用 </a:t>
            </a:r>
            <a:r>
              <a:rPr lang="en-US" altLang="zh-CN" dirty="0" smtClean="0">
                <a:solidFill>
                  <a:srgbClr val="FFC000"/>
                </a:solidFill>
              </a:rPr>
              <a:t>with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语句处理文件读写异常，确保文件资源被正确释放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26274"/>
            <a:ext cx="8877300" cy="25349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使用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with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语句进行文件资源管理，使用上下文管理器打开文件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open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zh-CN" altLang="en-US" sz="2000" dirty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社会主义核心价值观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.txt", "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as f: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读取全部文本行，并逐行打印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将文件对象本身做为文本行序列，遍历之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 in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print(line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Python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已内置文件操作上下文，下述代码因此可省略，由系统自动调用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f.close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5847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4.3.4</a:t>
            </a:r>
            <a:r>
              <a:rPr lang="zh-CN" altLang="en-US" dirty="0"/>
              <a:t>　</a:t>
            </a:r>
            <a:r>
              <a:rPr lang="zh-CN" altLang="en-US" dirty="0" smtClean="0"/>
              <a:t>文件写入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文件写入方法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fileobject.write</a:t>
            </a:r>
            <a:r>
              <a:rPr lang="en-US" altLang="zh-CN" dirty="0" smtClean="0">
                <a:solidFill>
                  <a:srgbClr val="FFC000"/>
                </a:solidFill>
              </a:rPr>
              <a:t>(s)</a:t>
            </a:r>
            <a:r>
              <a:rPr lang="zh-CN" altLang="en-US" dirty="0" smtClean="0"/>
              <a:t>：向文件中写入字符串</a:t>
            </a:r>
            <a:r>
              <a:rPr lang="zh-CN" altLang="en-US" dirty="0"/>
              <a:t>或字节</a:t>
            </a:r>
            <a:r>
              <a:rPr lang="zh-CN" altLang="en-US" dirty="0" smtClean="0"/>
              <a:t>流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fileobject.writeline</a:t>
            </a:r>
            <a:r>
              <a:rPr lang="en-US" altLang="zh-CN" dirty="0" smtClean="0">
                <a:solidFill>
                  <a:srgbClr val="FFC000"/>
                </a:solidFill>
              </a:rPr>
              <a:t>(lines)</a:t>
            </a:r>
            <a:r>
              <a:rPr lang="zh-CN" altLang="en-US" dirty="0" smtClean="0"/>
              <a:t>：将字符串列表写入文件；参数 </a:t>
            </a:r>
            <a:r>
              <a:rPr lang="en-US" altLang="zh-CN" dirty="0" smtClean="0">
                <a:solidFill>
                  <a:srgbClr val="FFC000"/>
                </a:solidFill>
              </a:rPr>
              <a:t>lines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为待写入的字符串列表对象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fileobject.seek</a:t>
            </a:r>
            <a:r>
              <a:rPr lang="en-US" altLang="zh-CN" dirty="0" smtClean="0">
                <a:solidFill>
                  <a:srgbClr val="FFC000"/>
                </a:solidFill>
              </a:rPr>
              <a:t>(offset)</a:t>
            </a:r>
            <a:r>
              <a:rPr lang="zh-CN" altLang="en-US" dirty="0" smtClean="0"/>
              <a:t>：改变文件操作位置；参数 </a:t>
            </a:r>
            <a:r>
              <a:rPr lang="en-US" altLang="zh-CN" dirty="0" smtClean="0">
                <a:solidFill>
                  <a:srgbClr val="FFC000"/>
                </a:solidFill>
              </a:rPr>
              <a:t>offset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取值：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zh-CN" altLang="en-US" dirty="0" smtClean="0"/>
              <a:t>（文件头部）、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zh-CN" altLang="en-US" dirty="0" smtClean="0"/>
              <a:t>（当前位置）、</a:t>
            </a: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r>
              <a:rPr lang="zh-CN" altLang="en-US" dirty="0" smtClean="0"/>
              <a:t>（文件尾部）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206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文件写入示例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将下述两首词写入文件，写入</a:t>
            </a:r>
            <a:r>
              <a:rPr lang="zh-CN" altLang="en-US" dirty="0"/>
              <a:t>时输出第一首词</a:t>
            </a:r>
            <a:r>
              <a:rPr lang="zh-CN" altLang="en-US" dirty="0" smtClean="0"/>
              <a:t>作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28372"/>
            <a:ext cx="4438650" cy="31504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《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望江南　超然台作</a:t>
            </a:r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》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　　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——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苏　轼</a:t>
            </a:r>
          </a:p>
          <a:p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春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未老，风细柳斜斜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试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上超然台上望，半壕春水一城花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烟雨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暗千家。</a:t>
            </a:r>
          </a:p>
          <a:p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寒食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后，酒醒却咨嗟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休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对故人思故国，且将新火试新茶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诗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酒趁年华。 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383" y="1232609"/>
            <a:ext cx="4438656" cy="31504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《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临江仙　夜归临皋</a:t>
            </a:r>
            <a:r>
              <a:rPr kumimoji="1" lang="en-US" altLang="zh-CN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》</a:t>
            </a:r>
          </a:p>
          <a:p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　　</a:t>
            </a:r>
            <a:r>
              <a:rPr kumimoji="1" lang="en-US" altLang="zh-CN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——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苏　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轼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夜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饮东坡醒复醉，归来仿佛三更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家童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鼻息已雷鸣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敲门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都不应，倚杖听江声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长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恨此身非我有，何时忘却营营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夜阑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风静縠纹平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 smtClean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小舟</a:t>
            </a:r>
            <a:r>
              <a:rPr kumimoji="1" lang="zh-CN" altLang="en-US" sz="2000" dirty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从此逝，江海寄馀生</a:t>
            </a:r>
            <a:r>
              <a:rPr kumimoji="1" lang="zh-CN" altLang="en-US" sz="200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。</a:t>
            </a:r>
            <a:endParaRPr kumimoji="1" lang="en-US" altLang="zh-CN" sz="2000" dirty="0">
              <a:solidFill>
                <a:srgbClr val="D17DF9">
                  <a:lumMod val="60000"/>
                  <a:lumOff val="40000"/>
                </a:srgb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00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文件写入示例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-*- coding: utf-8 -*-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ci_1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"</a:t>
            </a:r>
            <a:r>
              <a:rPr lang="en-US" altLang="zh-CN" sz="2000" b="0" dirty="0">
                <a:solidFill>
                  <a:srgbClr val="FFC000"/>
                </a:solidFill>
                <a:cs typeface="Menlo" panose="020B0609030804020204" pitchFamily="49" charset="0"/>
              </a:rPr>
              <a:t>《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望江南　超然台作</a:t>
            </a:r>
            <a:r>
              <a:rPr lang="en-US" altLang="zh-CN" sz="2000" b="0" dirty="0">
                <a:solidFill>
                  <a:srgbClr val="FFC000"/>
                </a:solidFill>
                <a:cs typeface="Menlo" panose="020B0609030804020204" pitchFamily="49" charset="0"/>
              </a:rPr>
              <a:t>》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　　</a:t>
            </a:r>
            <a:r>
              <a:rPr lang="en-US" altLang="zh-CN" sz="2000" b="0" dirty="0">
                <a:solidFill>
                  <a:srgbClr val="FFC000"/>
                </a:solidFill>
                <a:cs typeface="Menlo" panose="020B0609030804020204" pitchFamily="49" charset="0"/>
              </a:rPr>
              <a:t>——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苏　轼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\n\n"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春未老，风细柳斜斜。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试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上超然台上望，半壕春水一城花。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烟雨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暗千家。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\n\n"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寒食后，酒醒却咨嗟。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休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对故人思故国，且将新火试新茶。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诗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酒趁年华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。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\n\n"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64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文件写入示例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ci_2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"</a:t>
            </a:r>
            <a:r>
              <a:rPr lang="en-US" altLang="zh-CN" sz="2000" b="0" dirty="0">
                <a:solidFill>
                  <a:srgbClr val="FFC000"/>
                </a:solidFill>
                <a:cs typeface="Menlo" panose="020B0609030804020204" pitchFamily="49" charset="0"/>
              </a:rPr>
              <a:t>《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临江仙　夜归临皋</a:t>
            </a:r>
            <a:r>
              <a:rPr lang="en-US" altLang="zh-CN" sz="2000" b="0" dirty="0">
                <a:solidFill>
                  <a:srgbClr val="FFC000"/>
                </a:solidFill>
                <a:cs typeface="Menlo" panose="020B0609030804020204" pitchFamily="49" charset="0"/>
              </a:rPr>
              <a:t>》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　　</a:t>
            </a:r>
            <a:r>
              <a:rPr lang="en-US" altLang="zh-CN" sz="2000" b="0" dirty="0">
                <a:solidFill>
                  <a:srgbClr val="FFC000"/>
                </a:solidFill>
                <a:cs typeface="Menlo" panose="020B0609030804020204" pitchFamily="49" charset="0"/>
              </a:rPr>
              <a:t>——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苏　轼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\n\n"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夜饮东坡醒复醉，归来仿佛三更。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家童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鼻息已雷鸣。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敲门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都不应，倚杖听江声。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\n\n"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长恨此身非我有，何时忘却营营。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夜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阑风静縠纹平。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n" \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小舟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从此逝，江海寄馀生。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\n\n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控制标志：是否显示详细提示信息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verbose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7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文件写入示例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show(info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正在写入：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\n\n" + info + "\n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写入完毕。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if verbose else "</a:t>
            </a:r>
            <a:r>
              <a:rPr lang="zh-CN" altLang="en-US" sz="20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写入完毕。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write_to_file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(filename, info, notify = None):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open(filename, "a+") as f: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f.write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notify: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notify(info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8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文件写入示例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-&gt;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filename = input("</a:t>
            </a:r>
            <a:r>
              <a:rPr lang="zh-CN" altLang="en-US" sz="2000" b="0" dirty="0">
                <a:solidFill>
                  <a:srgbClr val="FFC000"/>
                </a:solidFill>
                <a:cs typeface="Menlo" panose="020B0609030804020204" pitchFamily="49" charset="0"/>
              </a:rPr>
              <a:t>请输入文件名：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+ ".txt"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write_to_file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(filename, ci_1, notify = show)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write_to_file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(filename, ci_2)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76173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13088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字符串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字符串格式化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文　件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4.4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密码服务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第四章　文本处理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</a:t>
            </a:r>
            <a:r>
              <a:rPr lang="zh-CN" altLang="en-US" dirty="0"/>
              <a:t>　</a:t>
            </a:r>
            <a:r>
              <a:rPr lang="zh-CN" altLang="en-US" dirty="0" smtClean="0"/>
              <a:t>密码服务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4.4.1</a:t>
            </a:r>
            <a:r>
              <a:rPr lang="zh-CN" altLang="en-US" dirty="0"/>
              <a:t>　</a:t>
            </a:r>
            <a:r>
              <a:rPr lang="zh-CN" altLang="en-US" dirty="0" smtClean="0"/>
              <a:t>密码学概述</a:t>
            </a:r>
            <a:endParaRPr lang="en-US" altLang="zh-CN" dirty="0"/>
          </a:p>
          <a:p>
            <a:r>
              <a:rPr lang="en-US" altLang="zh-CN" dirty="0" smtClean="0"/>
              <a:t>4.4.2</a:t>
            </a:r>
            <a:r>
              <a:rPr lang="zh-CN" altLang="en-US" dirty="0"/>
              <a:t>　</a:t>
            </a:r>
            <a:r>
              <a:rPr lang="zh-CN" altLang="en-US" dirty="0" smtClean="0"/>
              <a:t>安全哈希模块</a:t>
            </a:r>
            <a:endParaRPr lang="en-US" altLang="zh-CN" dirty="0" smtClean="0"/>
          </a:p>
          <a:p>
            <a:r>
              <a:rPr lang="en-US" altLang="zh-CN" dirty="0"/>
              <a:t>4.4.3</a:t>
            </a:r>
            <a:r>
              <a:rPr lang="zh-CN" altLang="en-US" dirty="0"/>
              <a:t>　消息认证模块</a:t>
            </a:r>
          </a:p>
          <a:p>
            <a:r>
              <a:rPr lang="en-US" altLang="zh-CN" dirty="0" smtClean="0"/>
              <a:t>4.4.4</a:t>
            </a:r>
            <a:r>
              <a:rPr lang="zh-CN" altLang="en-US" dirty="0"/>
              <a:t>　秘密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字符串文字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字符串文字定界符</a:t>
            </a:r>
            <a:r>
              <a:rPr lang="zh-CN" altLang="en-US" dirty="0"/>
              <a:t>：单引号，双引号与三引号</a:t>
            </a:r>
            <a:endParaRPr lang="en-US" altLang="zh-CN" dirty="0"/>
          </a:p>
          <a:p>
            <a:pPr lvl="1"/>
            <a:r>
              <a:rPr lang="zh-CN" altLang="en-US" dirty="0"/>
              <a:t>三引号单双均可，可跨行</a:t>
            </a:r>
          </a:p>
          <a:p>
            <a:pPr lvl="1"/>
            <a:r>
              <a:rPr lang="zh-CN" altLang="en-US" dirty="0"/>
              <a:t>相关白空间（空格、</a:t>
            </a:r>
            <a:r>
              <a:rPr lang="en-US" altLang="zh-CN" dirty="0"/>
              <a:t>Tab</a:t>
            </a:r>
            <a:r>
              <a:rPr lang="zh-CN" altLang="en-US" dirty="0"/>
              <a:t>键）为字符串内容</a:t>
            </a:r>
          </a:p>
          <a:p>
            <a:r>
              <a:rPr lang="zh-CN" altLang="en-US" dirty="0" smtClean="0"/>
              <a:t>字</a:t>
            </a:r>
            <a:r>
              <a:rPr lang="zh-CN" altLang="en-US" dirty="0"/>
              <a:t>符串文字合并</a:t>
            </a:r>
            <a:endParaRPr lang="en-US" altLang="zh-CN" dirty="0"/>
          </a:p>
          <a:p>
            <a:pPr lvl="1"/>
            <a:r>
              <a:rPr lang="zh-CN" altLang="en-US" dirty="0"/>
              <a:t>仅以白空间分隔的双字符串文字自动合并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"Hello"  "World" </a:t>
            </a:r>
            <a:r>
              <a:rPr lang="zh-CN" altLang="en-US" dirty="0"/>
              <a:t>合并为 </a:t>
            </a:r>
            <a:r>
              <a:rPr lang="en-US" altLang="zh-CN" dirty="0">
                <a:solidFill>
                  <a:srgbClr val="FFC000"/>
                </a:solidFill>
              </a:rPr>
              <a:t>"</a:t>
            </a:r>
            <a:r>
              <a:rPr lang="en-US" altLang="zh-CN" dirty="0" err="1" smtClean="0">
                <a:solidFill>
                  <a:srgbClr val="FFC000"/>
                </a:solidFill>
              </a:rPr>
              <a:t>HelloWorld</a:t>
            </a:r>
            <a:r>
              <a:rPr lang="en-US" altLang="zh-CN" dirty="0" smtClean="0">
                <a:solidFill>
                  <a:srgbClr val="FFC000"/>
                </a:solidFill>
              </a:rPr>
              <a:t>"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2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4.4.1</a:t>
            </a:r>
            <a:r>
              <a:rPr lang="zh-CN" altLang="en-US" dirty="0"/>
              <a:t>　</a:t>
            </a:r>
            <a:r>
              <a:rPr lang="zh-CN" altLang="en-US" dirty="0" smtClean="0"/>
              <a:t>密码学概述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密码学（</a:t>
            </a:r>
            <a:r>
              <a:rPr lang="en-US" altLang="zh-CN" dirty="0" smtClean="0"/>
              <a:t>cryptology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cryptography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定义：研究</a:t>
            </a:r>
            <a:r>
              <a:rPr lang="zh-CN" altLang="en-US" dirty="0"/>
              <a:t>编制密码和破译密码的</a:t>
            </a:r>
            <a:r>
              <a:rPr lang="zh-CN" altLang="en-US" dirty="0" smtClean="0"/>
              <a:t>技术科学</a:t>
            </a:r>
            <a:endParaRPr lang="en-US" altLang="zh-CN" dirty="0"/>
          </a:p>
          <a:p>
            <a:pPr lvl="1"/>
            <a:r>
              <a:rPr lang="zh-CN" altLang="en-US" dirty="0" smtClean="0"/>
              <a:t>意义：将人们能读</a:t>
            </a:r>
            <a:r>
              <a:rPr lang="zh-CN" altLang="en-US" dirty="0"/>
              <a:t>懂的</a:t>
            </a:r>
            <a:r>
              <a:rPr lang="zh-CN" altLang="en-US" dirty="0" smtClean="0"/>
              <a:t>消息（明文，</a:t>
            </a:r>
            <a:r>
              <a:rPr lang="en-US" altLang="zh-CN" dirty="0" smtClean="0"/>
              <a:t>plain text</a:t>
            </a:r>
            <a:r>
              <a:rPr lang="zh-CN" altLang="en-US" dirty="0" smtClean="0"/>
              <a:t>）变换</a:t>
            </a:r>
            <a:r>
              <a:rPr lang="zh-CN" altLang="en-US" dirty="0"/>
              <a:t>成不易读懂的</a:t>
            </a:r>
            <a:r>
              <a:rPr lang="zh-CN" altLang="en-US" dirty="0" smtClean="0"/>
              <a:t>信息（密文，</a:t>
            </a:r>
            <a:r>
              <a:rPr lang="en-US" altLang="zh-CN" dirty="0" err="1" smtClean="0"/>
              <a:t>ciphertext</a:t>
            </a:r>
            <a:r>
              <a:rPr lang="zh-CN" altLang="en-US" dirty="0" smtClean="0"/>
              <a:t>）以隐藏</a:t>
            </a:r>
            <a:r>
              <a:rPr lang="zh-CN" altLang="en-US" dirty="0"/>
              <a:t>信息内容，</a:t>
            </a:r>
            <a:r>
              <a:rPr lang="zh-CN" altLang="en-US" dirty="0" smtClean="0"/>
              <a:t>使窃听</a:t>
            </a:r>
            <a:r>
              <a:rPr lang="zh-CN" altLang="en-US" dirty="0"/>
              <a:t>者无法理解</a:t>
            </a:r>
            <a:r>
              <a:rPr lang="zh-CN" altLang="en-US" dirty="0" smtClean="0"/>
              <a:t>消息内容</a:t>
            </a:r>
            <a:r>
              <a:rPr lang="zh-CN" altLang="en-US" dirty="0"/>
              <a:t>，同时又</a:t>
            </a:r>
            <a:r>
              <a:rPr lang="zh-CN" altLang="en-US" dirty="0" smtClean="0"/>
              <a:t>能让</a:t>
            </a:r>
            <a:r>
              <a:rPr lang="zh-CN" altLang="en-US" dirty="0"/>
              <a:t>合法用户把</a:t>
            </a:r>
            <a:r>
              <a:rPr lang="zh-CN" altLang="en-US" dirty="0" smtClean="0"/>
              <a:t>变换结果</a:t>
            </a:r>
            <a:r>
              <a:rPr lang="zh-CN" altLang="en-US" dirty="0"/>
              <a:t>还原</a:t>
            </a:r>
            <a:r>
              <a:rPr lang="zh-CN" altLang="en-US" dirty="0" smtClean="0"/>
              <a:t>成原始消息</a:t>
            </a:r>
            <a:endParaRPr lang="zh-CN" altLang="en-US" dirty="0"/>
          </a:p>
          <a:p>
            <a:r>
              <a:rPr lang="zh-CN" altLang="en-US" dirty="0" smtClean="0"/>
              <a:t>密码学发展史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古典密码：是艺术</a:t>
            </a:r>
            <a:r>
              <a:rPr lang="zh-CN" altLang="en-US" dirty="0"/>
              <a:t>，</a:t>
            </a:r>
            <a:r>
              <a:rPr lang="zh-CN" altLang="en-US" dirty="0" smtClean="0"/>
              <a:t>而非科学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典型密码有阴符</a:t>
            </a:r>
            <a:r>
              <a:rPr lang="zh-CN" altLang="en-US" dirty="0"/>
              <a:t>、藏头诗、石蜡密信、反切密码（明代戚继光）、凯撒密码和天书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513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4.4.1</a:t>
            </a:r>
            <a:r>
              <a:rPr lang="zh-CN" altLang="en-US" dirty="0"/>
              <a:t>　</a:t>
            </a:r>
            <a:r>
              <a:rPr lang="zh-CN" altLang="en-US" dirty="0" smtClean="0"/>
              <a:t>密码学概述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密码学发展史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近代密码：</a:t>
            </a:r>
            <a:r>
              <a:rPr lang="en-US" altLang="zh-CN" dirty="0" smtClean="0"/>
              <a:t>1949 </a:t>
            </a:r>
            <a:r>
              <a:rPr lang="zh-CN" altLang="en-US" dirty="0" smtClean="0"/>
              <a:t>年成为学科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香农（</a:t>
            </a:r>
            <a:r>
              <a:rPr lang="en-US" altLang="zh-CN" dirty="0"/>
              <a:t>Claude </a:t>
            </a:r>
            <a:r>
              <a:rPr lang="en-US" altLang="zh-CN" dirty="0" smtClean="0"/>
              <a:t>Elwood Shannon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《</a:t>
            </a:r>
            <a:r>
              <a:rPr lang="zh-CN" altLang="en-US" dirty="0"/>
              <a:t>保密系统的通信理论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通信的数学理论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/>
              <a:t>现代密码学：</a:t>
            </a:r>
            <a:r>
              <a:rPr lang="en-US" altLang="zh-CN" dirty="0" smtClean="0"/>
              <a:t>1976 </a:t>
            </a:r>
            <a:r>
              <a:rPr lang="zh-CN" altLang="en-US" dirty="0" smtClean="0"/>
              <a:t>年，</a:t>
            </a:r>
            <a:r>
              <a:rPr lang="zh-CN" altLang="en-US" dirty="0"/>
              <a:t>美国国家标准局公布</a:t>
            </a:r>
            <a:r>
              <a:rPr lang="zh-CN" altLang="en-US" dirty="0" smtClean="0"/>
              <a:t>数据加密标准</a:t>
            </a:r>
            <a:r>
              <a:rPr lang="zh-CN" altLang="en-US" dirty="0"/>
              <a:t>（</a:t>
            </a:r>
            <a:r>
              <a:rPr lang="en-US" altLang="zh-CN" dirty="0"/>
              <a:t>DES</a:t>
            </a:r>
            <a:r>
              <a:rPr lang="zh-CN" altLang="en-US" dirty="0" smtClean="0"/>
              <a:t>）</a:t>
            </a:r>
          </a:p>
          <a:p>
            <a:pPr lvl="2"/>
            <a:r>
              <a:rPr lang="en-US" altLang="zh-CN" dirty="0" smtClean="0"/>
              <a:t>DES </a:t>
            </a:r>
            <a:r>
              <a:rPr lang="zh-CN" altLang="en-US" dirty="0" smtClean="0"/>
              <a:t>为对称密码标准，在世界上广泛流传和应用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密码学家、图灵奖获得者 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Hellman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年图灵奖）发表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密码学的新方向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，开创公钥密码学新纪元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30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4.4.2</a:t>
            </a:r>
            <a:r>
              <a:rPr lang="zh-CN" altLang="en-US" dirty="0"/>
              <a:t>　</a:t>
            </a:r>
            <a:r>
              <a:rPr lang="zh-CN" altLang="en-US" dirty="0" smtClean="0"/>
              <a:t>安全哈希模块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安全哈希算法：</a:t>
            </a:r>
            <a:r>
              <a:rPr lang="en-US" altLang="zh-CN" dirty="0" err="1" smtClean="0">
                <a:solidFill>
                  <a:srgbClr val="FFC000"/>
                </a:solidFill>
              </a:rPr>
              <a:t>hashlib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库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 smtClean="0"/>
              <a:t>功能：安全</a:t>
            </a:r>
            <a:r>
              <a:rPr lang="zh-CN" altLang="en-US" dirty="0"/>
              <a:t>哈希（</a:t>
            </a:r>
            <a:r>
              <a:rPr lang="en-US" altLang="zh-CN" dirty="0"/>
              <a:t>secure hash</a:t>
            </a:r>
            <a:r>
              <a:rPr lang="zh-CN" altLang="en-US" dirty="0"/>
              <a:t>）算法</a:t>
            </a:r>
            <a:r>
              <a:rPr lang="zh-CN" altLang="en-US" dirty="0" smtClean="0"/>
              <a:t>和消息摘要</a:t>
            </a:r>
            <a:r>
              <a:rPr lang="zh-CN" altLang="en-US" dirty="0"/>
              <a:t>（</a:t>
            </a:r>
            <a:r>
              <a:rPr lang="en-US" altLang="zh-CN" dirty="0"/>
              <a:t>message digest</a:t>
            </a:r>
            <a:r>
              <a:rPr lang="zh-CN" altLang="en-US" dirty="0"/>
              <a:t>）算法的通用接口</a:t>
            </a:r>
            <a:endParaRPr lang="en-US" altLang="zh-CN" dirty="0"/>
          </a:p>
          <a:p>
            <a:pPr lvl="1"/>
            <a:r>
              <a:rPr lang="zh-CN" altLang="en-US" dirty="0"/>
              <a:t>已实现：</a:t>
            </a:r>
            <a:r>
              <a:rPr lang="en-US" altLang="zh-CN" dirty="0"/>
              <a:t>FIPS </a:t>
            </a:r>
            <a:r>
              <a:rPr lang="zh-CN" altLang="en-US" dirty="0"/>
              <a:t>安全哈希算法：</a:t>
            </a:r>
            <a:r>
              <a:rPr lang="en-US" altLang="zh-CN" dirty="0"/>
              <a:t>SHA1</a:t>
            </a:r>
            <a:r>
              <a:rPr lang="zh-CN" altLang="en-US" dirty="0"/>
              <a:t>、</a:t>
            </a:r>
            <a:r>
              <a:rPr lang="en-US" altLang="zh-CN" dirty="0"/>
              <a:t>SHA224</a:t>
            </a:r>
            <a:r>
              <a:rPr lang="zh-CN" altLang="en-US" dirty="0"/>
              <a:t>、</a:t>
            </a:r>
            <a:r>
              <a:rPr lang="en-US" altLang="zh-CN" dirty="0"/>
              <a:t>SHA256</a:t>
            </a:r>
            <a:r>
              <a:rPr lang="zh-CN" altLang="en-US" dirty="0"/>
              <a:t>、</a:t>
            </a:r>
            <a:r>
              <a:rPr lang="en-US" altLang="zh-CN" dirty="0"/>
              <a:t>SHA384</a:t>
            </a:r>
            <a:r>
              <a:rPr lang="zh-CN" altLang="en-US" dirty="0"/>
              <a:t>、</a:t>
            </a:r>
            <a:r>
              <a:rPr lang="en-US" altLang="zh-CN" dirty="0"/>
              <a:t>SHA512</a:t>
            </a:r>
          </a:p>
          <a:p>
            <a:pPr lvl="1"/>
            <a:r>
              <a:rPr lang="zh-CN" altLang="en-US" dirty="0"/>
              <a:t>已实现：</a:t>
            </a:r>
            <a:r>
              <a:rPr lang="en-US" altLang="zh-CN" dirty="0"/>
              <a:t>RSA MD5 </a:t>
            </a:r>
            <a:r>
              <a:rPr lang="zh-CN" altLang="en-US" dirty="0" smtClean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219719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哈希算法构造函数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常用构造函数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/>
              <a:t>构造函数 </a:t>
            </a:r>
            <a:r>
              <a:rPr lang="en-US" altLang="zh-CN" dirty="0">
                <a:solidFill>
                  <a:srgbClr val="FFC000"/>
                </a:solidFill>
              </a:rPr>
              <a:t>sha1()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sha224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sha256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sha384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sha512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blake2b()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blake2s()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MD5</a:t>
            </a:r>
            <a:r>
              <a:rPr lang="zh-CN" altLang="en-US" dirty="0"/>
              <a:t>构造函数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/>
              <a:t>构造函数 </a:t>
            </a:r>
            <a:r>
              <a:rPr lang="en-US" altLang="zh-CN" dirty="0">
                <a:solidFill>
                  <a:srgbClr val="FFC000"/>
                </a:solidFill>
              </a:rPr>
              <a:t>md5()</a:t>
            </a:r>
            <a:endParaRPr lang="en-US" altLang="zh-CN" dirty="0"/>
          </a:p>
          <a:p>
            <a:r>
              <a:rPr lang="zh-CN" altLang="en-US" dirty="0" smtClean="0"/>
              <a:t>附加构造函数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 smtClean="0"/>
              <a:t>构造函数 </a:t>
            </a:r>
            <a:r>
              <a:rPr lang="en-US" altLang="zh-CN" dirty="0" smtClean="0">
                <a:solidFill>
                  <a:srgbClr val="FFC000"/>
                </a:solidFill>
              </a:rPr>
              <a:t>sha3_224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sha3_256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sha3_384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sha3_512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shake_128()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shake_256()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131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常数与哈希对象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常用常数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/>
              <a:t>常数 </a:t>
            </a:r>
            <a:r>
              <a:rPr lang="en-US" altLang="zh-CN" dirty="0" err="1" smtClean="0">
                <a:solidFill>
                  <a:srgbClr val="FFC000"/>
                </a:solidFill>
              </a:rPr>
              <a:t>hashlib.digest_size</a:t>
            </a:r>
            <a:r>
              <a:rPr lang="zh-CN" altLang="en-US" dirty="0"/>
              <a:t>：结果哈希值大小，以字节为单位</a:t>
            </a:r>
            <a:endParaRPr lang="en-US" altLang="zh-CN" dirty="0"/>
          </a:p>
          <a:p>
            <a:pPr lvl="1"/>
            <a:r>
              <a:rPr lang="zh-CN" altLang="en-US" dirty="0"/>
              <a:t>常数 </a:t>
            </a:r>
            <a:r>
              <a:rPr lang="en-US" altLang="zh-CN" dirty="0" err="1" smtClean="0">
                <a:solidFill>
                  <a:srgbClr val="FFC000"/>
                </a:solidFill>
              </a:rPr>
              <a:t>hashlib.block_size</a:t>
            </a:r>
            <a:r>
              <a:rPr lang="zh-CN" altLang="en-US" dirty="0" smtClean="0"/>
              <a:t>：哈希算法内部块大小，以字节为单位</a:t>
            </a:r>
            <a:endParaRPr lang="en-US" altLang="zh-CN" dirty="0" smtClean="0"/>
          </a:p>
          <a:p>
            <a:r>
              <a:rPr lang="zh-CN" altLang="en-US" dirty="0" smtClean="0"/>
              <a:t>哈希对象常用属性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 smtClean="0"/>
              <a:t>属性 </a:t>
            </a:r>
            <a:r>
              <a:rPr lang="en-US" altLang="zh-CN" dirty="0" smtClean="0">
                <a:solidFill>
                  <a:srgbClr val="FFC000"/>
                </a:solidFill>
              </a:rPr>
              <a:t>hash.name</a:t>
            </a:r>
            <a:r>
              <a:rPr lang="zh-CN" altLang="en-US" dirty="0" smtClean="0"/>
              <a:t>：</a:t>
            </a:r>
            <a:r>
              <a:rPr lang="zh-CN" altLang="en-US" dirty="0"/>
              <a:t>哈希</a:t>
            </a:r>
            <a:r>
              <a:rPr lang="zh-CN" altLang="en-US" dirty="0" smtClean="0"/>
              <a:t>算法标准名称</a:t>
            </a:r>
            <a:endParaRPr lang="en-US" altLang="zh-CN" dirty="0"/>
          </a:p>
          <a:p>
            <a:r>
              <a:rPr lang="zh-CN" altLang="en-US" dirty="0" smtClean="0"/>
              <a:t>哈希对象常用方法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hash.update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arg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：更新哈希对象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hash.digest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：返回数据摘要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hash.hexdigest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：返回十六进制数据摘要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8485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安全哈希</a:t>
            </a:r>
            <a:r>
              <a:rPr lang="zh-CN" altLang="en-US" dirty="0" smtClean="0"/>
              <a:t>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hashlib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hashlib.sha256()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m.update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b"You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cann't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swallow a cage, can you?")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m.update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(b" But you can cage a swallow,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cann't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you?")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m.digest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b'\</a:t>
            </a:r>
            <a:r>
              <a:rPr kumimoji="1" lang="en-US" altLang="zh-CN" sz="18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xbc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,\x82\xa8\xa8\x83-\xd4r4q\</a:t>
            </a:r>
            <a:r>
              <a:rPr kumimoji="1" lang="en-US" altLang="zh-CN" sz="18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xbf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\xb2\</a:t>
            </a:r>
            <a:r>
              <a:rPr kumimoji="1" lang="en-US" altLang="zh-CN" sz="18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xcb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\x98\</a:t>
            </a:r>
            <a:r>
              <a:rPr kumimoji="1" lang="en-US" altLang="zh-CN" sz="18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xdf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&lt;$e\t&gt;\</a:t>
            </a:r>
            <a:r>
              <a:rPr kumimoji="1" lang="en-US" altLang="zh-CN" sz="18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tNR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_\x8f\xf6\xbe00hc'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m.hexdigest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'bc2c82a8a8832dd4723471bfb2cb98df3c2465093e094e525f8ff6be30306863'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m.digest_size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5AA6C0">
                    <a:lumMod val="75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m.block_size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64</a:t>
            </a:r>
            <a:endParaRPr kumimoji="1" lang="en-US" altLang="zh-CN" sz="1800" b="0" dirty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7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4.4.3</a:t>
            </a:r>
            <a:r>
              <a:rPr lang="zh-CN" altLang="en-US" dirty="0"/>
              <a:t>　</a:t>
            </a:r>
            <a:r>
              <a:rPr lang="zh-CN" altLang="en-US" dirty="0" smtClean="0"/>
              <a:t>消息认证模块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基于密钥哈希的消息认证：</a:t>
            </a:r>
            <a:r>
              <a:rPr lang="en-US" altLang="zh-CN" dirty="0" err="1" smtClean="0">
                <a:solidFill>
                  <a:srgbClr val="FFC000"/>
                </a:solidFill>
              </a:rPr>
              <a:t>hmac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库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 smtClean="0"/>
              <a:t>功能：利用哈希算法，以</a:t>
            </a:r>
            <a:r>
              <a:rPr lang="zh-CN" altLang="en-US" dirty="0"/>
              <a:t>一个密钥和一个消息为输入，生成一个消息摘要作为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zh-CN" altLang="en-US" dirty="0" smtClean="0"/>
              <a:t>常用常数、属性与方法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与安全哈希库类似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7253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4.4.4</a:t>
            </a:r>
            <a:r>
              <a:rPr lang="zh-CN" altLang="en-US" dirty="0"/>
              <a:t>　</a:t>
            </a:r>
            <a:r>
              <a:rPr lang="zh-CN" altLang="en-US" dirty="0" smtClean="0"/>
              <a:t>秘密模块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秘密模块：</a:t>
            </a:r>
            <a:r>
              <a:rPr lang="en-US" altLang="zh-CN" dirty="0" smtClean="0">
                <a:solidFill>
                  <a:srgbClr val="FFC000"/>
                </a:solidFill>
              </a:rPr>
              <a:t>secrets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/>
              <a:t>库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 smtClean="0"/>
              <a:t>功能：用于生成加密级的强安全随机数，以管理密码、账户认证、安全令牌（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）等秘密信息</a:t>
            </a:r>
            <a:endParaRPr lang="en-US" altLang="zh-CN" dirty="0" smtClean="0"/>
          </a:p>
          <a:p>
            <a:r>
              <a:rPr lang="zh-CN" altLang="en-US" dirty="0" smtClean="0"/>
              <a:t>常用函数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 </a:t>
            </a:r>
            <a:r>
              <a:rPr lang="en-US" altLang="zh-CN" dirty="0" err="1" smtClean="0">
                <a:solidFill>
                  <a:srgbClr val="FFC000"/>
                </a:solidFill>
              </a:rPr>
              <a:t>secrets.SystemRandom</a:t>
            </a:r>
            <a:r>
              <a:rPr lang="zh-CN" altLang="en-US" dirty="0" smtClean="0"/>
              <a:t>：操作系统提供的高质量随机数生成器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secrets.choice</a:t>
            </a:r>
            <a:r>
              <a:rPr lang="en-US" altLang="zh-CN" dirty="0">
                <a:solidFill>
                  <a:srgbClr val="FFC000"/>
                </a:solidFill>
              </a:rPr>
              <a:t>(sequence)</a:t>
            </a:r>
            <a:r>
              <a:rPr lang="zh-CN" altLang="en-US" dirty="0" smtClean="0"/>
              <a:t>：返回</a:t>
            </a:r>
            <a:r>
              <a:rPr lang="zh-CN" altLang="en-US" dirty="0"/>
              <a:t>非空序列中</a:t>
            </a:r>
            <a:r>
              <a:rPr lang="zh-CN" altLang="en-US" dirty="0" smtClean="0"/>
              <a:t>随机元素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secrets.randbelow</a:t>
            </a:r>
            <a:r>
              <a:rPr lang="en-US" altLang="zh-CN" dirty="0" smtClean="0">
                <a:solidFill>
                  <a:srgbClr val="FFC000"/>
                </a:solidFill>
              </a:rPr>
              <a:t>(n)</a:t>
            </a:r>
            <a:r>
              <a:rPr lang="zh-CN" altLang="en-US" dirty="0" smtClean="0"/>
              <a:t>：返回 </a:t>
            </a:r>
            <a:r>
              <a:rPr lang="en-US" altLang="zh-CN" dirty="0" smtClean="0">
                <a:solidFill>
                  <a:srgbClr val="FFC000"/>
                </a:solidFill>
              </a:rPr>
              <a:t>[0, n) </a:t>
            </a:r>
            <a:r>
              <a:rPr lang="zh-CN" altLang="en-US" dirty="0" smtClean="0"/>
              <a:t>中随机</a:t>
            </a:r>
            <a:r>
              <a:rPr lang="zh-CN" altLang="en-US" dirty="0"/>
              <a:t>整数</a:t>
            </a:r>
            <a:endParaRPr lang="en-US" altLang="zh-CN" dirty="0"/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secrets.randbits</a:t>
            </a:r>
            <a:r>
              <a:rPr lang="en-US" altLang="zh-CN" dirty="0" smtClean="0">
                <a:solidFill>
                  <a:srgbClr val="FFC000"/>
                </a:solidFill>
              </a:rPr>
              <a:t>(k)</a:t>
            </a:r>
            <a:r>
              <a:rPr lang="zh-CN" altLang="en-US" dirty="0" smtClean="0"/>
              <a:t>：返回 </a:t>
            </a:r>
            <a:r>
              <a:rPr lang="en-US" altLang="zh-CN" dirty="0" smtClean="0">
                <a:solidFill>
                  <a:srgbClr val="FFC000"/>
                </a:solidFill>
              </a:rPr>
              <a:t>k </a:t>
            </a:r>
            <a:r>
              <a:rPr lang="zh-CN" altLang="en-US" dirty="0" smtClean="0"/>
              <a:t>位随机整数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4093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秘密模块示例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编写函数，返回十位字符的随机密码，至少包括一位大写字母，一位小写字母和三位数字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26274"/>
            <a:ext cx="8877300" cy="25656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password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-&gt; 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import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string, secrets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alphabet = </a:t>
            </a:r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string.ascii_letters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string.digits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True:</a:t>
            </a: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''.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join(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secrets.choice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(alphabet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for </a:t>
            </a:r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range(10))</a:t>
            </a: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(any(</a:t>
            </a:r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c.islower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for c in 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and</a:t>
            </a: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any(</a:t>
            </a:r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c.isupper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for c in 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and</a:t>
            </a: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sum(</a:t>
            </a:r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c.isdigit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for c in 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&gt;= 3):</a:t>
            </a: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return 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1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35087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转义字符序列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转义字符序列（</a:t>
            </a:r>
            <a:r>
              <a:rPr lang="en-US" altLang="zh-CN" dirty="0" smtClean="0"/>
              <a:t>escape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）：以“</a:t>
            </a:r>
            <a:r>
              <a:rPr lang="en-US" altLang="zh-CN" dirty="0" smtClean="0">
                <a:solidFill>
                  <a:srgbClr val="FFC000"/>
                </a:solidFill>
              </a:rPr>
              <a:t>\</a:t>
            </a:r>
            <a:r>
              <a:rPr lang="zh-CN" altLang="en-US" dirty="0" smtClean="0"/>
              <a:t>”起始的字符串，具有特定意义</a:t>
            </a:r>
            <a:endParaRPr lang="en-US" altLang="zh-CN" dirty="0" smtClean="0"/>
          </a:p>
          <a:p>
            <a:r>
              <a:rPr lang="zh-CN" altLang="en-US" dirty="0" smtClean="0"/>
              <a:t>常用转义字符序列</a:t>
            </a:r>
            <a:endParaRPr lang="en-US" altLang="zh-CN" dirty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\n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：换行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\\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：反斜杠自身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\b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：退格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\t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：水平制表符；</a:t>
            </a:r>
            <a:r>
              <a:rPr lang="en-US" altLang="zh-CN" dirty="0" smtClean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\v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：垂直制表符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\"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：双引号字符；</a:t>
            </a:r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\'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：单引号 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281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习题一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编写函数 </a:t>
            </a:r>
            <a:r>
              <a:rPr lang="en-US" altLang="zh-CN" sz="2000" dirty="0" err="1" smtClean="0"/>
              <a:t>is_word_palindrome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，判断某个给定的英文字符串是否为单词回文，非英文单词内容全部忽略，要求英文字符串从文件中读取。</a:t>
            </a:r>
            <a:endParaRPr lang="en-US" altLang="zh-CN" sz="2000" dirty="0" smtClean="0"/>
          </a:p>
          <a:p>
            <a:r>
              <a:rPr lang="zh-CN" altLang="en-US" sz="2000" dirty="0"/>
              <a:t>习题二　</a:t>
            </a:r>
            <a:r>
              <a:rPr lang="zh-CN" altLang="en-US" sz="2000" dirty="0" smtClean="0"/>
              <a:t>按月输出本年日历，星期日在前。</a:t>
            </a:r>
            <a:endParaRPr lang="zh-CN" altLang="en-US" sz="2000" dirty="0"/>
          </a:p>
          <a:p>
            <a:r>
              <a:rPr lang="zh-CN" altLang="en-US" sz="2000" dirty="0" smtClean="0"/>
              <a:t>习题三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将上述日历输出至文件 。</a:t>
            </a:r>
            <a:endParaRPr lang="zh-CN" altLang="en-US" sz="2000" dirty="0"/>
          </a:p>
          <a:p>
            <a:r>
              <a:rPr lang="zh-CN" altLang="en-US" sz="2000" dirty="0" smtClean="0"/>
              <a:t>习题四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挑战性问题：</a:t>
            </a:r>
            <a:r>
              <a:rPr lang="zh-CN" altLang="en-US" sz="2000" dirty="0"/>
              <a:t>以四行三列的月份格式打印全年日历，即同时输出第一季度三个月日历后，紧接着输出第二季度三个月日历。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27508</TotalTime>
  <Words>5482</Words>
  <Application>Microsoft Office PowerPoint</Application>
  <PresentationFormat>全屏显示(16:9)</PresentationFormat>
  <Paragraphs>847</Paragraphs>
  <Slides>90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1" baseType="lpstr">
      <vt:lpstr>柏林</vt:lpstr>
      <vt:lpstr>计算机程序设计基础</vt:lpstr>
      <vt:lpstr>第四章　文本处理</vt:lpstr>
      <vt:lpstr>4.1　字符串 4.2　字符串格式化 4.3　文　件 4.4　 密码服务</vt:lpstr>
      <vt:lpstr>计算机程序设计基础（Python）</vt:lpstr>
      <vt:lpstr>4.1　字符串 4.2　字符串格式化 4.3　文　件 4.4　 密码服务</vt:lpstr>
      <vt:lpstr>4.1　字符串</vt:lpstr>
      <vt:lpstr>4.1.1　字符串类型</vt:lpstr>
      <vt:lpstr>字符串文字</vt:lpstr>
      <vt:lpstr>转义字符序列</vt:lpstr>
      <vt:lpstr>补遗：文档字符串</vt:lpstr>
      <vt:lpstr>补遗：文档字符串</vt:lpstr>
      <vt:lpstr>4.1.2　子字符串</vt:lpstr>
      <vt:lpstr>字符串索引下标示例一</vt:lpstr>
      <vt:lpstr>字符串区间子串</vt:lpstr>
      <vt:lpstr>字符串索引下标示例二</vt:lpstr>
      <vt:lpstr>字符串索引下标示例二</vt:lpstr>
      <vt:lpstr>4.1.3　字符串操作符</vt:lpstr>
      <vt:lpstr>字符串操作符示例</vt:lpstr>
      <vt:lpstr>4.1.4　字符串处理函数</vt:lpstr>
      <vt:lpstr>字符串处理函数示例</vt:lpstr>
      <vt:lpstr>字符串处理示例</vt:lpstr>
      <vt:lpstr>字符串处理示例：文本密码服务</vt:lpstr>
      <vt:lpstr>字符串处理示例：文本密码服务</vt:lpstr>
      <vt:lpstr>字符串处理示例：文本密码服务</vt:lpstr>
      <vt:lpstr>字符串处理示例：文本密码服务</vt:lpstr>
      <vt:lpstr>4.1.5　字符串对象方法</vt:lpstr>
      <vt:lpstr>4.1.5　字符串对象方法</vt:lpstr>
      <vt:lpstr>4.1.5　字符串对象方法</vt:lpstr>
      <vt:lpstr>4.1.5　字符串对象方法</vt:lpstr>
      <vt:lpstr>4.1.5　字符串对象方法</vt:lpstr>
      <vt:lpstr>4.1.5　字符串对象方法</vt:lpstr>
      <vt:lpstr>字符串对象方法示例</vt:lpstr>
      <vt:lpstr>计算机程序设计基础（Python）</vt:lpstr>
      <vt:lpstr>4.1　字符串 4.2　字符串格式化 4.3　文　件 4.4　 密码服务</vt:lpstr>
      <vt:lpstr>4.2　字符串格式化</vt:lpstr>
      <vt:lpstr>4.2.1　printf 风格</vt:lpstr>
      <vt:lpstr>4.2.1　printf 风格</vt:lpstr>
      <vt:lpstr>4.2.1　printf 风格</vt:lpstr>
      <vt:lpstr>printf 风格字符串格式化示例</vt:lpstr>
      <vt:lpstr>4.2.2　format() 方法</vt:lpstr>
      <vt:lpstr>字符串格式化示例一</vt:lpstr>
      <vt:lpstr>4.2.2　format() 方法</vt:lpstr>
      <vt:lpstr>4.2.2　format() 方法</vt:lpstr>
      <vt:lpstr>4.2.2　format() 方法</vt:lpstr>
      <vt:lpstr>字符串格式化示例二</vt:lpstr>
      <vt:lpstr>字符串格式化示例二</vt:lpstr>
      <vt:lpstr>字符串格式化示例二</vt:lpstr>
      <vt:lpstr>字符串格式化示例二</vt:lpstr>
      <vt:lpstr>计算机程序设计基础（Python）</vt:lpstr>
      <vt:lpstr>4.1　字符串 4.2　字符串格式化 4.3　文　件 4.4　 密码服务</vt:lpstr>
      <vt:lpstr>4.3　文　件</vt:lpstr>
      <vt:lpstr>4.3.1　文件概述</vt:lpstr>
      <vt:lpstr>论文本文件不存在性</vt:lpstr>
      <vt:lpstr>4.3.2　文件打开与关闭</vt:lpstr>
      <vt:lpstr>打开文件</vt:lpstr>
      <vt:lpstr>打开文件</vt:lpstr>
      <vt:lpstr>打开文件</vt:lpstr>
      <vt:lpstr>打开文件</vt:lpstr>
      <vt:lpstr>打开文件</vt:lpstr>
      <vt:lpstr>关闭文件</vt:lpstr>
      <vt:lpstr>文件打开与关闭示例输出</vt:lpstr>
      <vt:lpstr>4.3.3　文件读取</vt:lpstr>
      <vt:lpstr>文件读取示例：第一版</vt:lpstr>
      <vt:lpstr>文件读取示例：第二版</vt:lpstr>
      <vt:lpstr>文件读取示例：第三版</vt:lpstr>
      <vt:lpstr>插播：with 语句</vt:lpstr>
      <vt:lpstr>插播：with 语句</vt:lpstr>
      <vt:lpstr>插播：with 语句</vt:lpstr>
      <vt:lpstr>插播：with 语句</vt:lpstr>
      <vt:lpstr>文件读取示例：第四版</vt:lpstr>
      <vt:lpstr>4.3.4　文件写入</vt:lpstr>
      <vt:lpstr>文件写入示例</vt:lpstr>
      <vt:lpstr>文件写入示例</vt:lpstr>
      <vt:lpstr>文件写入示例</vt:lpstr>
      <vt:lpstr>文件写入示例</vt:lpstr>
      <vt:lpstr>文件写入示例</vt:lpstr>
      <vt:lpstr>计算机程序设计基础（Python）</vt:lpstr>
      <vt:lpstr>4.1　字符串 4.2　字符串格式化 4.3　文　件 4.4　 密码服务</vt:lpstr>
      <vt:lpstr>4.4　密码服务</vt:lpstr>
      <vt:lpstr>4.4.1　密码学概述</vt:lpstr>
      <vt:lpstr>4.4.1　密码学概述</vt:lpstr>
      <vt:lpstr>4.4.2　安全哈希模块</vt:lpstr>
      <vt:lpstr>哈希算法构造函数</vt:lpstr>
      <vt:lpstr>常数与哈希对象</vt:lpstr>
      <vt:lpstr>安全哈希模块示例</vt:lpstr>
      <vt:lpstr>4.4.3　消息认证模块</vt:lpstr>
      <vt:lpstr>4.4.4　秘密模块</vt:lpstr>
      <vt:lpstr>秘密模块示例</vt:lpstr>
      <vt:lpstr>计算机程序设计基础（Python）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计算机程序设计基础（Python）</dc:title>
  <dc:creator>Microsoft Office 用户</dc:creator>
  <cp:lastModifiedBy>q</cp:lastModifiedBy>
  <cp:revision>1747</cp:revision>
  <dcterms:created xsi:type="dcterms:W3CDTF">2017-02-01T03:27:22Z</dcterms:created>
  <dcterms:modified xsi:type="dcterms:W3CDTF">2021-11-05T12:24:01Z</dcterms:modified>
</cp:coreProperties>
</file>