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38"/>
  </p:notesMasterIdLst>
  <p:sldIdLst>
    <p:sldId id="369" r:id="rId2"/>
    <p:sldId id="371" r:id="rId3"/>
    <p:sldId id="400" r:id="rId4"/>
    <p:sldId id="633" r:id="rId5"/>
    <p:sldId id="581" r:id="rId6"/>
    <p:sldId id="374" r:id="rId7"/>
    <p:sldId id="378" r:id="rId8"/>
    <p:sldId id="855" r:id="rId9"/>
    <p:sldId id="857" r:id="rId10"/>
    <p:sldId id="984" r:id="rId11"/>
    <p:sldId id="985" r:id="rId12"/>
    <p:sldId id="634" r:id="rId13"/>
    <p:sldId id="612" r:id="rId14"/>
    <p:sldId id="613" r:id="rId15"/>
    <p:sldId id="860" r:id="rId16"/>
    <p:sldId id="861" r:id="rId17"/>
    <p:sldId id="859" r:id="rId18"/>
    <p:sldId id="862" r:id="rId19"/>
    <p:sldId id="863" r:id="rId20"/>
    <p:sldId id="883" r:id="rId21"/>
    <p:sldId id="858" r:id="rId22"/>
    <p:sldId id="865" r:id="rId23"/>
    <p:sldId id="864" r:id="rId24"/>
    <p:sldId id="804" r:id="rId25"/>
    <p:sldId id="866" r:id="rId26"/>
    <p:sldId id="1001" r:id="rId27"/>
    <p:sldId id="1002" r:id="rId28"/>
    <p:sldId id="867" r:id="rId29"/>
    <p:sldId id="868" r:id="rId30"/>
    <p:sldId id="869" r:id="rId31"/>
    <p:sldId id="871" r:id="rId32"/>
    <p:sldId id="950" r:id="rId33"/>
    <p:sldId id="872" r:id="rId34"/>
    <p:sldId id="873" r:id="rId35"/>
    <p:sldId id="874" r:id="rId36"/>
    <p:sldId id="884" r:id="rId37"/>
    <p:sldId id="885" r:id="rId38"/>
    <p:sldId id="932" r:id="rId39"/>
    <p:sldId id="886" r:id="rId40"/>
    <p:sldId id="887" r:id="rId41"/>
    <p:sldId id="888" r:id="rId42"/>
    <p:sldId id="894" r:id="rId43"/>
    <p:sldId id="892" r:id="rId44"/>
    <p:sldId id="890" r:id="rId45"/>
    <p:sldId id="893" r:id="rId46"/>
    <p:sldId id="881" r:id="rId47"/>
    <p:sldId id="895" r:id="rId48"/>
    <p:sldId id="896" r:id="rId49"/>
    <p:sldId id="897" r:id="rId50"/>
    <p:sldId id="898" r:id="rId51"/>
    <p:sldId id="899" r:id="rId52"/>
    <p:sldId id="900" r:id="rId53"/>
    <p:sldId id="901" r:id="rId54"/>
    <p:sldId id="902" r:id="rId55"/>
    <p:sldId id="903" r:id="rId56"/>
    <p:sldId id="915" r:id="rId57"/>
    <p:sldId id="875" r:id="rId58"/>
    <p:sldId id="929" r:id="rId59"/>
    <p:sldId id="927" r:id="rId60"/>
    <p:sldId id="930" r:id="rId61"/>
    <p:sldId id="931" r:id="rId62"/>
    <p:sldId id="926" r:id="rId63"/>
    <p:sldId id="904" r:id="rId64"/>
    <p:sldId id="907" r:id="rId65"/>
    <p:sldId id="908" r:id="rId66"/>
    <p:sldId id="906" r:id="rId67"/>
    <p:sldId id="909" r:id="rId68"/>
    <p:sldId id="910" r:id="rId69"/>
    <p:sldId id="911" r:id="rId70"/>
    <p:sldId id="913" r:id="rId71"/>
    <p:sldId id="914" r:id="rId72"/>
    <p:sldId id="635" r:id="rId73"/>
    <p:sldId id="916" r:id="rId74"/>
    <p:sldId id="917" r:id="rId75"/>
    <p:sldId id="951" r:id="rId76"/>
    <p:sldId id="919" r:id="rId77"/>
    <p:sldId id="920" r:id="rId78"/>
    <p:sldId id="952" r:id="rId79"/>
    <p:sldId id="922" r:id="rId80"/>
    <p:sldId id="923" r:id="rId81"/>
    <p:sldId id="843" r:id="rId82"/>
    <p:sldId id="924" r:id="rId83"/>
    <p:sldId id="845" r:id="rId84"/>
    <p:sldId id="953" r:id="rId85"/>
    <p:sldId id="954" r:id="rId86"/>
    <p:sldId id="939" r:id="rId87"/>
    <p:sldId id="940" r:id="rId88"/>
    <p:sldId id="943" r:id="rId89"/>
    <p:sldId id="941" r:id="rId90"/>
    <p:sldId id="942" r:id="rId91"/>
    <p:sldId id="944" r:id="rId92"/>
    <p:sldId id="946" r:id="rId93"/>
    <p:sldId id="947" r:id="rId94"/>
    <p:sldId id="933" r:id="rId95"/>
    <p:sldId id="934" r:id="rId96"/>
    <p:sldId id="935" r:id="rId97"/>
    <p:sldId id="955" r:id="rId98"/>
    <p:sldId id="968" r:id="rId99"/>
    <p:sldId id="957" r:id="rId100"/>
    <p:sldId id="966" r:id="rId101"/>
    <p:sldId id="967" r:id="rId102"/>
    <p:sldId id="960" r:id="rId103"/>
    <p:sldId id="959" r:id="rId104"/>
    <p:sldId id="958" r:id="rId105"/>
    <p:sldId id="961" r:id="rId106"/>
    <p:sldId id="962" r:id="rId107"/>
    <p:sldId id="972" r:id="rId108"/>
    <p:sldId id="969" r:id="rId109"/>
    <p:sldId id="971" r:id="rId110"/>
    <p:sldId id="970" r:id="rId111"/>
    <p:sldId id="977" r:id="rId112"/>
    <p:sldId id="963" r:id="rId113"/>
    <p:sldId id="964" r:id="rId114"/>
    <p:sldId id="974" r:id="rId115"/>
    <p:sldId id="975" r:id="rId116"/>
    <p:sldId id="976" r:id="rId117"/>
    <p:sldId id="993" r:id="rId118"/>
    <p:sldId id="999" r:id="rId119"/>
    <p:sldId id="995" r:id="rId120"/>
    <p:sldId id="994" r:id="rId121"/>
    <p:sldId id="996" r:id="rId122"/>
    <p:sldId id="997" r:id="rId123"/>
    <p:sldId id="998" r:id="rId124"/>
    <p:sldId id="979" r:id="rId125"/>
    <p:sldId id="980" r:id="rId126"/>
    <p:sldId id="981" r:id="rId127"/>
    <p:sldId id="982" r:id="rId128"/>
    <p:sldId id="983" r:id="rId129"/>
    <p:sldId id="988" r:id="rId130"/>
    <p:sldId id="989" r:id="rId131"/>
    <p:sldId id="991" r:id="rId132"/>
    <p:sldId id="992" r:id="rId133"/>
    <p:sldId id="990" r:id="rId134"/>
    <p:sldId id="636" r:id="rId135"/>
    <p:sldId id="485" r:id="rId136"/>
    <p:sldId id="937" r:id="rId1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419"/>
  </p:normalViewPr>
  <p:slideViewPr>
    <p:cSldViewPr snapToGrid="0" snapToObjects="1">
      <p:cViewPr>
        <p:scale>
          <a:sx n="150" d="100"/>
          <a:sy n="150" d="100"/>
        </p:scale>
        <p:origin x="-1723" y="-18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2019-12-05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http://www.iliuye.com/Wap/Index/article/id/58304</a:t>
            </a:r>
            <a:r>
              <a:rPr lang="zh-CN" altLang="en-US" dirty="0" smtClean="0"/>
              <a:t>；有裁剪和处理。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637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http://www.iliuye.com/Wap/Index/article/id/58304</a:t>
            </a:r>
            <a:r>
              <a:rPr lang="zh-CN" altLang="en-US" dirty="0" smtClean="0"/>
              <a:t>；有裁剪和处理。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63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60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97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98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106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107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108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109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 indent="0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135468"/>
            <a:ext cx="7573432" cy="310726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30"/>
            <a:ext cx="7624233" cy="1774637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60" r:id="rId7"/>
    <p:sldLayoutId id="2147483653" r:id="rId8"/>
    <p:sldLayoutId id="2147483655" r:id="rId9"/>
    <p:sldLayoutId id="2147483656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5.1.3</a:t>
            </a:r>
            <a:r>
              <a:rPr lang="zh-CN" altLang="en-US" dirty="0"/>
              <a:t>　</a:t>
            </a:r>
            <a:r>
              <a:rPr lang="zh-CN" altLang="en-US" dirty="0" smtClean="0"/>
              <a:t>集合类型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集合定义：</a:t>
            </a:r>
            <a:r>
              <a:rPr lang="zh-CN" altLang="en-US" dirty="0"/>
              <a:t>元素</a:t>
            </a:r>
            <a:r>
              <a:rPr lang="zh-CN" altLang="en-US" dirty="0" smtClean="0"/>
              <a:t>有限无序</a:t>
            </a:r>
            <a:r>
              <a:rPr lang="zh-CN" altLang="en-US" dirty="0"/>
              <a:t>的</a:t>
            </a:r>
            <a:r>
              <a:rPr lang="zh-CN" altLang="en-US" dirty="0" smtClean="0"/>
              <a:t>集合，元素不可重复</a:t>
            </a:r>
            <a:endParaRPr lang="en-US" altLang="zh-CN" dirty="0" smtClean="0"/>
          </a:p>
          <a:p>
            <a:r>
              <a:rPr lang="zh-CN" altLang="en-US" dirty="0" smtClean="0"/>
              <a:t>集合通用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 smtClean="0"/>
              <a:t>集合长度</a:t>
            </a:r>
            <a:r>
              <a:rPr lang="zh-CN" altLang="en-US" dirty="0"/>
              <a:t>（项数）函数：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(s)</a:t>
            </a:r>
          </a:p>
          <a:p>
            <a:pPr lvl="1"/>
            <a:r>
              <a:rPr lang="zh-CN" altLang="en-US" dirty="0" smtClean="0"/>
              <a:t>集合不可索引，无切片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集合可迭代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支持并、交、差、对称差等集合运算</a:t>
            </a:r>
            <a:endParaRPr lang="en-US" altLang="zh-CN" dirty="0" smtClean="0"/>
          </a:p>
          <a:p>
            <a:r>
              <a:rPr lang="zh-CN" altLang="en-US" dirty="0" smtClean="0"/>
              <a:t>集合分类</a:t>
            </a:r>
            <a:endParaRPr lang="en-US" altLang="zh-CN" dirty="0"/>
          </a:p>
          <a:p>
            <a:pPr lvl="1"/>
            <a:r>
              <a:rPr lang="zh-CN" altLang="en-US" dirty="0"/>
              <a:t>无常集合（</a:t>
            </a:r>
            <a:r>
              <a:rPr lang="en-US" altLang="zh-CN" dirty="0">
                <a:solidFill>
                  <a:srgbClr val="FFC000"/>
                </a:solidFill>
              </a:rPr>
              <a:t>set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有常集合（</a:t>
            </a:r>
            <a:r>
              <a:rPr lang="en-US" altLang="zh-CN" dirty="0" err="1" smtClean="0">
                <a:solidFill>
                  <a:srgbClr val="FFC000"/>
                </a:solidFill>
              </a:rPr>
              <a:t>frozenset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22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使用可变关键字参数列表构造新字典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"language"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d1 = {key: "Python"}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d1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'language': 'Python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注意：可变关键字参数名称转型为字符串后作为字典的键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(key =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"Python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'key':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'Python'}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d1 == d2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62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使用可迭代对象构造新字典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[("one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1), 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2), 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3)]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{'one': 1, 'two': 2, 'three': 3}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使用列表生成式构造键值对序列，由之构造新字典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= range(4)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注意：列表生成式同时生成全部元素，占用内存很多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([(k, s[k]) for k in r])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8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使用字典生成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式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字典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{k: s[k]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r}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生成器（小括号对，可省略）构造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键值对序列，由之构造新字典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注意：生成器仅在需要时才逐一生成（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yield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）相应元素，占用内存很少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((k, s[k]) for k in r)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((k,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for v in s)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	</a:t>
            </a:r>
            <a:r>
              <a:rPr lang="en-US" altLang="zh-CN" sz="2000" b="0" dirty="0" smtClean="0">
                <a:solidFill>
                  <a:srgbClr val="FFFF00"/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Why?</a:t>
            </a:r>
            <a:endParaRPr lang="en-US" altLang="zh-CN" sz="2000" b="0" dirty="0">
              <a:solidFill>
                <a:srgbClr val="FFFF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'd'}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00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使用生成器构造键值对序列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，由之构造新元组列表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= range(4)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list((k, v) for k in r for v in s)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0, 'a'), (0, 'b'), (0, 'c'), (0, 'd'), (1, 'a'), (1, 'b'), (1, 'c'), (1, 'd'), (2, 'a'), (2, 'b'), (2, 'c'), (2, 'd'), (3, 'a'), (3, 'b'), (3, 'c'), (3, 'd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：使用列表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t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构造新字典时，重复键值对被删除，仅余最后一对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'd',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3: 'd'}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使用映射对象构造新字典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= range(4)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zip()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函数构造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的一一映射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的第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0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项构成键值对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的第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1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项构成键值对，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……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zip(r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使用映射后的键值对序列构造新字典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可省略映射对象定义：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(zip(r, s))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(z)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0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自定义映射回调函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数，返回键值对二元组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my_mapper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(key, value):</a:t>
            </a:r>
            <a:b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key, value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定义映射对象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自定义映射回调函数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my_mapper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调用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map()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函数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形成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上的一一映射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my_mapper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r, s)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使用映射后的键值对序列构造新字典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可省略映射对象定义：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dict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(map(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my_mapper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, r,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s))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8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字典对象操作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(d)</a:t>
            </a:r>
            <a:r>
              <a:rPr lang="zh-CN" altLang="en-US" dirty="0"/>
              <a:t>：返回字典长度（项数）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d.clear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：清空字典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d.copy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：返回字典的浅拷贝副本</a:t>
            </a:r>
            <a:endParaRPr lang="en-US" altLang="zh-CN" dirty="0"/>
          </a:p>
          <a:p>
            <a:r>
              <a:rPr lang="zh-CN" altLang="en-US" dirty="0" smtClean="0"/>
              <a:t>键值操作</a:t>
            </a:r>
            <a:endParaRPr lang="en-US" altLang="zh-CN" dirty="0"/>
          </a:p>
          <a:p>
            <a:pPr lvl="1"/>
            <a:r>
              <a:rPr lang="zh-CN" altLang="en-US" dirty="0" smtClean="0"/>
              <a:t>索引操作符 </a:t>
            </a:r>
            <a:r>
              <a:rPr lang="en-US" altLang="zh-CN" dirty="0" smtClean="0">
                <a:solidFill>
                  <a:srgbClr val="FFC000"/>
                </a:solidFill>
              </a:rPr>
              <a:t>d[key]</a:t>
            </a:r>
            <a:r>
              <a:rPr lang="zh-CN" altLang="en-US" dirty="0" smtClean="0"/>
              <a:t>：返回键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若字典中不存在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/>
              <a:t>，则引发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KeyError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赋值操作符 </a:t>
            </a:r>
            <a:r>
              <a:rPr lang="en-US" altLang="zh-CN" dirty="0">
                <a:solidFill>
                  <a:srgbClr val="FFC000"/>
                </a:solidFill>
              </a:rPr>
              <a:t>d[key</a:t>
            </a:r>
            <a:r>
              <a:rPr lang="en-US" altLang="zh-CN" dirty="0" smtClean="0">
                <a:solidFill>
                  <a:srgbClr val="FFC000"/>
                </a:solidFill>
              </a:rPr>
              <a:t>] = value</a:t>
            </a:r>
            <a:r>
              <a:rPr lang="zh-CN" altLang="en-US" dirty="0" smtClean="0"/>
              <a:t>：设置键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dirty="0"/>
              <a:t> </a:t>
            </a:r>
            <a:r>
              <a:rPr lang="zh-CN" altLang="en-US" dirty="0" smtClean="0"/>
              <a:t>对应值</a:t>
            </a:r>
            <a:endParaRPr lang="en-US" altLang="zh-CN" dirty="0" smtClean="0"/>
          </a:p>
          <a:p>
            <a:pPr lvl="2"/>
            <a:r>
              <a:rPr lang="zh-CN" altLang="en-US" dirty="0"/>
              <a:t>若字典中不存在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zh-CN" altLang="en-US" dirty="0"/>
              <a:t>，</a:t>
            </a:r>
            <a:r>
              <a:rPr lang="zh-CN" altLang="en-US" dirty="0" smtClean="0"/>
              <a:t>则增加之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534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键值操作</a:t>
            </a:r>
            <a:endParaRPr lang="en-US" altLang="zh-CN" dirty="0"/>
          </a:p>
          <a:p>
            <a:pPr lvl="1"/>
            <a:r>
              <a:rPr lang="zh-CN" altLang="en-US" dirty="0"/>
              <a:t>删除操作符 </a:t>
            </a:r>
            <a:r>
              <a:rPr lang="en-US" altLang="zh-CN" dirty="0">
                <a:solidFill>
                  <a:srgbClr val="FFC000"/>
                </a:solidFill>
              </a:rPr>
              <a:t>del d[key]</a:t>
            </a:r>
            <a:r>
              <a:rPr lang="zh-CN" altLang="en-US" dirty="0"/>
              <a:t>：删除 </a:t>
            </a:r>
            <a:r>
              <a:rPr lang="en-US" altLang="zh-CN" dirty="0">
                <a:solidFill>
                  <a:srgbClr val="FFC000"/>
                </a:solidFill>
              </a:rPr>
              <a:t>d[key]</a:t>
            </a:r>
          </a:p>
          <a:p>
            <a:pPr lvl="2"/>
            <a:r>
              <a:rPr lang="zh-CN" altLang="en-US" dirty="0"/>
              <a:t>若字典中不存在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zh-CN" altLang="en-US" dirty="0"/>
              <a:t>，则引发 </a:t>
            </a:r>
            <a:r>
              <a:rPr lang="en-US" altLang="zh-CN" dirty="0" err="1">
                <a:solidFill>
                  <a:srgbClr val="FFC000"/>
                </a:solidFill>
              </a:rPr>
              <a:t>KeyError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/>
              <a:t>操作符 </a:t>
            </a:r>
            <a:r>
              <a:rPr lang="en-US" altLang="zh-CN" dirty="0">
                <a:solidFill>
                  <a:srgbClr val="FFC000"/>
                </a:solidFill>
              </a:rPr>
              <a:t>key in d</a:t>
            </a:r>
            <a:r>
              <a:rPr lang="zh-CN" altLang="en-US" dirty="0"/>
              <a:t>：若字典中存在键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 smtClean="0"/>
              <a:t>比较操作符 </a:t>
            </a:r>
            <a:r>
              <a:rPr lang="en-US" altLang="zh-CN" dirty="0" smtClean="0">
                <a:solidFill>
                  <a:srgbClr val="FFC000"/>
                </a:solidFill>
              </a:rPr>
              <a:t>key not in d</a:t>
            </a:r>
            <a:r>
              <a:rPr lang="zh-CN" altLang="en-US" dirty="0" smtClean="0"/>
              <a:t>：与上一操作相反，</a:t>
            </a:r>
            <a:r>
              <a:rPr lang="zh-CN" altLang="en-US" dirty="0"/>
              <a:t>若字典</a:t>
            </a:r>
            <a:r>
              <a:rPr lang="zh-CN" altLang="en-US" dirty="0" smtClean="0"/>
              <a:t>中不存在</a:t>
            </a:r>
            <a:r>
              <a:rPr lang="zh-CN" altLang="en-US" dirty="0"/>
              <a:t>键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 smtClean="0"/>
              <a:t>等价于 </a:t>
            </a:r>
            <a:r>
              <a:rPr lang="en-US" altLang="zh-CN" dirty="0">
                <a:solidFill>
                  <a:srgbClr val="FFC000"/>
                </a:solidFill>
              </a:rPr>
              <a:t>not </a:t>
            </a:r>
            <a:r>
              <a:rPr lang="en-US" altLang="zh-CN" dirty="0" smtClean="0">
                <a:solidFill>
                  <a:srgbClr val="FFC000"/>
                </a:solidFill>
              </a:rPr>
              <a:t>key in d</a:t>
            </a:r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iter</a:t>
            </a:r>
            <a:r>
              <a:rPr lang="en-US" altLang="zh-CN" dirty="0" smtClean="0">
                <a:solidFill>
                  <a:srgbClr val="FFC000"/>
                </a:solidFill>
              </a:rPr>
              <a:t>(d)</a:t>
            </a:r>
            <a:r>
              <a:rPr lang="zh-CN" altLang="en-US" dirty="0" smtClean="0"/>
              <a:t>：返回键迭代器，等价于 </a:t>
            </a:r>
            <a:r>
              <a:rPr lang="en-US" altLang="zh-CN" dirty="0" err="1" smtClean="0">
                <a:solidFill>
                  <a:srgbClr val="FFC000"/>
                </a:solidFill>
              </a:rPr>
              <a:t>iter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d.keys</a:t>
            </a:r>
            <a:r>
              <a:rPr lang="en-US" altLang="zh-CN" dirty="0" smtClean="0">
                <a:solidFill>
                  <a:srgbClr val="FFC000"/>
                </a:solidFill>
              </a:rPr>
              <a:t>())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552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键值操作</a:t>
            </a:r>
            <a:endParaRPr lang="en-US" altLang="zh-CN" dirty="0"/>
          </a:p>
          <a:p>
            <a:pPr lvl="1"/>
            <a:r>
              <a:rPr lang="zh-CN" altLang="en-US" dirty="0" smtClean="0"/>
              <a:t>类方法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fromkeys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seq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value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构造新</a:t>
            </a:r>
            <a:r>
              <a:rPr lang="zh-CN" altLang="en-US" dirty="0" smtClean="0"/>
              <a:t>字典，使用序列 </a:t>
            </a:r>
            <a:r>
              <a:rPr lang="en-US" altLang="zh-CN" dirty="0" err="1" smtClean="0">
                <a:solidFill>
                  <a:srgbClr val="FFC000"/>
                </a:solidFill>
              </a:rPr>
              <a:t>seq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的内容作为键，</a:t>
            </a:r>
            <a:r>
              <a:rPr lang="en-US" altLang="zh-CN" dirty="0" smtClean="0">
                <a:solidFill>
                  <a:srgbClr val="FFC000"/>
                </a:solidFill>
              </a:rPr>
              <a:t>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的内容作为值；</a:t>
            </a:r>
            <a:r>
              <a:rPr lang="en-US" altLang="zh-CN" dirty="0" smtClean="0">
                <a:solidFill>
                  <a:srgbClr val="FFC000"/>
                </a:solidFill>
              </a:rPr>
              <a:t>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d.get</a:t>
            </a:r>
            <a:r>
              <a:rPr lang="en-US" altLang="zh-CN" dirty="0">
                <a:solidFill>
                  <a:srgbClr val="FFC000"/>
                </a:solidFill>
              </a:rPr>
              <a:t>(key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default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：如果存在，返回键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dirty="0"/>
              <a:t> </a:t>
            </a:r>
            <a:r>
              <a:rPr lang="zh-CN" altLang="en-US" dirty="0"/>
              <a:t>对应的值，否则返回 </a:t>
            </a:r>
            <a:r>
              <a:rPr lang="en-US" altLang="zh-CN" dirty="0">
                <a:solidFill>
                  <a:srgbClr val="FFC000"/>
                </a:solidFill>
              </a:rPr>
              <a:t>default</a:t>
            </a:r>
          </a:p>
          <a:p>
            <a:pPr lvl="2"/>
            <a:r>
              <a:rPr lang="zh-CN" altLang="en-US" dirty="0" smtClean="0"/>
              <a:t>若未给定 </a:t>
            </a:r>
            <a:r>
              <a:rPr lang="en-US" altLang="zh-CN" dirty="0" smtClean="0">
                <a:solidFill>
                  <a:srgbClr val="FFC000"/>
                </a:solidFill>
              </a:rPr>
              <a:t>default</a:t>
            </a:r>
            <a:r>
              <a:rPr lang="zh-CN" altLang="en-US" dirty="0" smtClean="0"/>
              <a:t>，则</a:t>
            </a:r>
            <a:r>
              <a:rPr lang="zh-CN" altLang="en-US" dirty="0"/>
              <a:t>缺省为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；本方法不会引发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KeyError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items()</a:t>
            </a:r>
            <a:r>
              <a:rPr lang="zh-CN" altLang="en-US" dirty="0" smtClean="0"/>
              <a:t>：返回字典项</a:t>
            </a:r>
            <a:r>
              <a:rPr lang="zh-CN" altLang="en-US" dirty="0"/>
              <a:t>的新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项：</a:t>
            </a:r>
            <a:r>
              <a:rPr lang="en-US" altLang="zh-CN" dirty="0" smtClean="0">
                <a:solidFill>
                  <a:srgbClr val="FFC000"/>
                </a:solidFill>
              </a:rPr>
              <a:t>(key, value) 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keys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</a:t>
            </a:r>
            <a:r>
              <a:rPr lang="zh-CN" altLang="en-US" dirty="0" smtClean="0"/>
              <a:t>字典键的</a:t>
            </a:r>
            <a:r>
              <a:rPr lang="zh-CN" altLang="en-US" dirty="0"/>
              <a:t>新视图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44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键值操作</a:t>
            </a:r>
            <a:endParaRPr lang="en-US" altLang="zh-CN" dirty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d.pop</a:t>
            </a:r>
            <a:r>
              <a:rPr lang="en-US" altLang="zh-CN" dirty="0" smtClean="0">
                <a:solidFill>
                  <a:srgbClr val="FFC000"/>
                </a:solidFill>
              </a:rPr>
              <a:t>(key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default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：若字典中存在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/>
              <a:t>，删除之并返回其对应值，否则返回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default</a:t>
            </a:r>
          </a:p>
          <a:p>
            <a:pPr lvl="2"/>
            <a:r>
              <a:rPr lang="zh-CN" altLang="en-US" dirty="0" smtClean="0"/>
              <a:t>若未给定 </a:t>
            </a:r>
            <a:r>
              <a:rPr lang="en-US" altLang="zh-CN" dirty="0" smtClean="0">
                <a:solidFill>
                  <a:srgbClr val="FFC000"/>
                </a:solidFill>
              </a:rPr>
              <a:t>default</a:t>
            </a:r>
            <a:r>
              <a:rPr lang="zh-CN" altLang="en-US" dirty="0" smtClean="0"/>
              <a:t>，且字典中不存在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/>
              <a:t>，则引发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KeyError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zh-CN" altLang="en-US" dirty="0"/>
              <a:t>方法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d.popitem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：删除字典中任意 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key, value) </a:t>
            </a:r>
            <a:r>
              <a:rPr lang="zh-CN" altLang="en-US" dirty="0" smtClean="0"/>
              <a:t>对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若字典为空，则引发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KeyError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d.setdefault</a:t>
            </a:r>
            <a:r>
              <a:rPr lang="en-US" altLang="zh-CN" dirty="0" smtClean="0">
                <a:solidFill>
                  <a:srgbClr val="FFC000"/>
                </a:solidFill>
              </a:rPr>
              <a:t>(key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>
                <a:solidFill>
                  <a:srgbClr val="FFC000"/>
                </a:solidFill>
              </a:rPr>
              <a:t>default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：若字典中存在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zh-CN" altLang="en-US" dirty="0" smtClean="0"/>
              <a:t>，返回其对应值，否则插入键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/>
              <a:t>，并设其值为 </a:t>
            </a:r>
            <a:r>
              <a:rPr lang="en-US" altLang="zh-CN" dirty="0" smtClean="0">
                <a:solidFill>
                  <a:srgbClr val="FFC000"/>
                </a:solidFill>
              </a:rPr>
              <a:t>default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C000"/>
                </a:solidFill>
              </a:rPr>
              <a:t>default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缺省值为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5.1.4</a:t>
            </a:r>
            <a:r>
              <a:rPr lang="zh-CN" altLang="en-US" dirty="0"/>
              <a:t>　映射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映射定义：由</a:t>
            </a:r>
            <a:r>
              <a:rPr lang="zh-CN" altLang="en-US" dirty="0"/>
              <a:t>任意索引集合</a:t>
            </a:r>
            <a:r>
              <a:rPr lang="zh-CN" altLang="en-US" dirty="0" smtClean="0"/>
              <a:t>索引的有限无序对象集合，元素不可重复</a:t>
            </a:r>
            <a:endParaRPr lang="en-US" altLang="zh-CN" dirty="0" smtClean="0"/>
          </a:p>
          <a:p>
            <a:r>
              <a:rPr lang="zh-CN" altLang="en-US" dirty="0" smtClean="0"/>
              <a:t>映射通用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 smtClean="0"/>
              <a:t>映射长度</a:t>
            </a:r>
            <a:r>
              <a:rPr lang="zh-CN" altLang="en-US" dirty="0"/>
              <a:t>（项数）函数：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(s)</a:t>
            </a:r>
          </a:p>
          <a:p>
            <a:pPr lvl="1"/>
            <a:r>
              <a:rPr lang="zh-CN" altLang="en-US" dirty="0" smtClean="0"/>
              <a:t>键值对构造与处理</a:t>
            </a:r>
            <a:endParaRPr lang="en-US" altLang="zh-CN" dirty="0" smtClean="0"/>
          </a:p>
          <a:p>
            <a:r>
              <a:rPr lang="zh-CN" altLang="en-US" dirty="0" smtClean="0"/>
              <a:t>映射分类</a:t>
            </a:r>
            <a:endParaRPr lang="en-US" altLang="zh-CN" dirty="0"/>
          </a:p>
          <a:p>
            <a:pPr lvl="1"/>
            <a:r>
              <a:rPr lang="zh-CN" altLang="en-US"/>
              <a:t>无</a:t>
            </a:r>
            <a:r>
              <a:rPr lang="zh-CN" altLang="en-US" smtClean="0"/>
              <a:t>常</a:t>
            </a:r>
            <a:r>
              <a:rPr lang="zh-CN" altLang="en-US" dirty="0" smtClean="0"/>
              <a:t>映射：字典（</a:t>
            </a:r>
            <a:r>
              <a:rPr lang="en-US" altLang="zh-CN" dirty="0" err="1" smtClean="0">
                <a:solidFill>
                  <a:srgbClr val="FFC000"/>
                </a:solidFill>
              </a:rPr>
              <a:t>dict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5033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键值操作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d.update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other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：使用 </a:t>
            </a:r>
            <a:r>
              <a:rPr lang="en-US" altLang="zh-CN" dirty="0">
                <a:solidFill>
                  <a:srgbClr val="FFC000"/>
                </a:solidFill>
              </a:rPr>
              <a:t>other </a:t>
            </a:r>
            <a:r>
              <a:rPr lang="zh-CN" altLang="en-US" dirty="0"/>
              <a:t>更新字典</a:t>
            </a:r>
            <a:endParaRPr lang="en-US" altLang="zh-CN" dirty="0"/>
          </a:p>
          <a:p>
            <a:pPr lvl="2"/>
            <a:r>
              <a:rPr lang="zh-CN" altLang="en-US" dirty="0"/>
              <a:t>参数 </a:t>
            </a:r>
            <a:r>
              <a:rPr lang="en-US" altLang="zh-CN" dirty="0">
                <a:solidFill>
                  <a:srgbClr val="FFC000"/>
                </a:solidFill>
              </a:rPr>
              <a:t>other</a:t>
            </a:r>
            <a:r>
              <a:rPr lang="en-US" altLang="zh-CN" dirty="0"/>
              <a:t> </a:t>
            </a:r>
            <a:r>
              <a:rPr lang="zh-CN" altLang="en-US" dirty="0"/>
              <a:t>或者为字典对象，或者为可迭代的键值对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d.values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：返回字典值的新视图</a:t>
            </a:r>
            <a:endParaRPr lang="en-US" altLang="zh-CN" dirty="0"/>
          </a:p>
          <a:p>
            <a:r>
              <a:rPr lang="zh-CN" altLang="en-US" dirty="0" smtClean="0"/>
              <a:t>字典比较操作</a:t>
            </a:r>
            <a:endParaRPr lang="en-US" altLang="zh-CN" dirty="0"/>
          </a:p>
          <a:p>
            <a:pPr lvl="1"/>
            <a:r>
              <a:rPr lang="zh-CN" altLang="en-US" dirty="0" smtClean="0"/>
              <a:t>相等与不等比较：当且仅当 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key, value) </a:t>
            </a:r>
            <a:r>
              <a:rPr lang="zh-CN" altLang="en-US" dirty="0" smtClean="0"/>
              <a:t>对相等时才相等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大小关系比较：</a:t>
            </a:r>
            <a:r>
              <a:rPr lang="zh-CN" altLang="en-US" dirty="0" smtClean="0">
                <a:solidFill>
                  <a:srgbClr val="FFFF00"/>
                </a:solidFill>
              </a:rPr>
              <a:t>非法！</a:t>
            </a:r>
            <a:r>
              <a:rPr lang="zh-CN" altLang="en-US" dirty="0" smtClean="0"/>
              <a:t>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TypeError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379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字典键值操作示例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使用生成器构造键值对序列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，由之构造新元组列表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= range(4)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(zip(r, s))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{0: 'a', 1: 'b', 2: 'c', 3: 'd'}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颠倒键值对，等价于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=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([(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v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, k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) for (k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, v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) in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d.items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()])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或等价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于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 =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((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v, k) for (k, v) in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d.items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())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d.values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d.keys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{'a': 0, 'b': 1, 'c': 2, 'd': 3}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嵌套字典访问示例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嵌套字典对象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week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{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0 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日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 : {"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一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"Mon"},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二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3 : {"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三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"Wed"},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四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Thu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5 : {"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五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"Fri"},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六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Sat"},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544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嵌套字典访问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遍历字典对象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week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，输出各项信息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 in week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等价于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for k in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week.keys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print(k, week[k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week[k]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为内层字典，输出其内容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日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'Sun'}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一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'Mon'}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二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'Tue'}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三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'Wed'}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四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'Thu'}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五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'Fri'}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六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'Sat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46019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嵌套字典访问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遍历字典对象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week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，输出各项信息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 in week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按特定格式输出内层字典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week[k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]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内容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print(k,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：周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week[k]["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"],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（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week[k]["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"],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）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"")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：周日（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：周一（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：周二（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Tue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：周三（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Wed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：周四（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Thu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：周五（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Fri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：周六（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Sat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）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9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嵌套字典访问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可以使用元组模式遍历字典项视图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v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week.items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同时获得键值对，以元组形式返回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print(k,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v)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输出键值对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日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'Sun'}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一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'Mon'}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二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'Tue'}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三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'Wed'}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四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'Thu'}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五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'Fri'}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{'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六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'Sat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10739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嵌套字典访问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可以使用元组模式遍历字典项视图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k1, v1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week.items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同时获得键值对，以元组形式返回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使用列表生成式遍历子字典项视图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print(k1,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k2, v2)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k2, v2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v1.items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()])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日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'Sun')]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一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'Mon')]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二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'Tue')]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三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'Wed')]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四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'Thu')]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五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'Fri')]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[('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chs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六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'), ('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'Sat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')]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49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5.6.4</a:t>
            </a:r>
            <a:r>
              <a:rPr lang="zh-CN" altLang="en-US" dirty="0"/>
              <a:t>　</a:t>
            </a:r>
            <a:r>
              <a:rPr lang="zh-CN" altLang="en-US" dirty="0" smtClean="0"/>
              <a:t>可变关键字参数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可变关键字参数：</a:t>
            </a:r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 f(x, y, 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, **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): ……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参数定义：</a:t>
            </a:r>
            <a:r>
              <a:rPr lang="en-US" altLang="zh-CN" dirty="0" smtClean="0">
                <a:solidFill>
                  <a:srgbClr val="FFC000"/>
                </a:solidFill>
              </a:rPr>
              <a:t>**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表示形式参数 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接受元素数目可变</a:t>
            </a:r>
            <a:r>
              <a:rPr lang="zh-CN" altLang="en-US" dirty="0" smtClean="0"/>
              <a:t>的字典作为</a:t>
            </a:r>
            <a:r>
              <a:rPr lang="zh-CN" altLang="en-US" dirty="0"/>
              <a:t>实际参数</a:t>
            </a:r>
            <a:endParaRPr lang="en-US" altLang="zh-CN" dirty="0"/>
          </a:p>
          <a:p>
            <a:pPr lvl="1"/>
            <a:r>
              <a:rPr lang="zh-CN" altLang="en-US" dirty="0" smtClean="0"/>
              <a:t>适用场合：函数调用前不知道函数实际参数个数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可变关键字参数为纯关键字参数，不能以位置参数方式传入实际参数值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可变关键字参数必须出现在参数列表末尾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581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5.6.4</a:t>
            </a:r>
            <a:r>
              <a:rPr lang="zh-CN" altLang="en-US" dirty="0"/>
              <a:t>　</a:t>
            </a:r>
            <a:r>
              <a:rPr lang="zh-CN" altLang="en-US" dirty="0" smtClean="0"/>
              <a:t>可变关键字参数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2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Python 3 </a:t>
            </a:r>
            <a:r>
              <a:rPr lang="zh-CN" altLang="en-US" dirty="0" smtClean="0"/>
              <a:t>适用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f(x, y, </a:t>
            </a:r>
            <a:r>
              <a:rPr lang="en-US" altLang="zh-CN" dirty="0" smtClean="0">
                <a:solidFill>
                  <a:srgbClr val="FFC000"/>
                </a:solidFill>
              </a:rPr>
              <a:t>**</a:t>
            </a:r>
            <a:r>
              <a:rPr lang="en-US" altLang="zh-CN" dirty="0" err="1">
                <a:solidFill>
                  <a:srgbClr val="FFC000"/>
                </a:solidFill>
              </a:rPr>
              <a:t>kwargs</a:t>
            </a:r>
            <a:r>
              <a:rPr lang="en-US" altLang="zh-CN" dirty="0">
                <a:solidFill>
                  <a:srgbClr val="FFC000"/>
                </a:solidFill>
              </a:rPr>
              <a:t>): ……</a:t>
            </a:r>
            <a:endParaRPr lang="zh-CN" altLang="en-US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 f(x, y, 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, **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): ……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/>
              <a:t>Python 3 </a:t>
            </a:r>
            <a:r>
              <a:rPr lang="zh-CN" altLang="en-US" dirty="0" smtClean="0"/>
              <a:t>适用：在函数头部</a:t>
            </a:r>
            <a:r>
              <a:rPr lang="zh-CN" altLang="en-US" dirty="0" smtClean="0"/>
              <a:t>列写全部</a:t>
            </a:r>
            <a:r>
              <a:rPr lang="zh-CN" altLang="en-US" dirty="0" smtClean="0"/>
              <a:t>纯关键字参数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注意：纯关键字参数前必须存在可变参数标志 “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</a:rPr>
              <a:t>param_name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/>
              <a:t>”，否则与位置参数无法区分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f(x, y, </a:t>
            </a:r>
            <a:r>
              <a:rPr lang="en-US" altLang="zh-CN" dirty="0" smtClean="0">
                <a:solidFill>
                  <a:srgbClr val="FFFF00"/>
                </a:solidFill>
              </a:rPr>
              <a:t>*,</a:t>
            </a:r>
            <a:r>
              <a:rPr lang="en-US" altLang="zh-CN" dirty="0" smtClean="0">
                <a:solidFill>
                  <a:srgbClr val="FFC000"/>
                </a:solidFill>
              </a:rPr>
              <a:t> error = True, verbose = False): ……</a:t>
            </a: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f(x, y, </a:t>
            </a:r>
            <a:r>
              <a:rPr lang="en-US" altLang="zh-CN" dirty="0" smtClean="0">
                <a:solidFill>
                  <a:srgbClr val="FFFF00"/>
                </a:solidFill>
              </a:rPr>
              <a:t>*values, </a:t>
            </a:r>
            <a:r>
              <a:rPr lang="en-US" altLang="zh-CN" dirty="0">
                <a:solidFill>
                  <a:srgbClr val="FFC000"/>
                </a:solidFill>
              </a:rPr>
              <a:t>error = True, verbose = False): </a:t>
            </a:r>
            <a:r>
              <a:rPr lang="en-US" altLang="zh-CN" dirty="0" smtClean="0">
                <a:solidFill>
                  <a:srgbClr val="FFC000"/>
                </a:solidFill>
              </a:rPr>
              <a:t>……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4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可变关键字参数示例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编写函数，求数据序列均值。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35198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(*values, **errors):</a:t>
            </a: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error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errors.pop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error", True)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获取关键字参数 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error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=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errors.pop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("verbose", False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zh-CN" altLang="en-US" sz="1600" dirty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获取关键字参数 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verbose</a:t>
            </a:r>
            <a:endParaRPr lang="en-US" altLang="zh-CN" sz="16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errors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						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其他关键字参数非法</a:t>
            </a:r>
            <a:endParaRPr lang="en-US" altLang="zh-CN" sz="1600" dirty="0">
              <a:solidFill>
                <a:srgbClr val="FFC000"/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("unexpected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argument(s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{}".format(errors))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try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								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可变参数可能无法求值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sum(values) /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(values)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except Exception as e: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verbose and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error:				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显示详细异常链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raise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("error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invoking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()") from e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error:							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仅显示系统异常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else:												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忽略异常，返回 </a:t>
            </a:r>
            <a:r>
              <a:rPr lang="en-US" altLang="zh-CN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None</a:t>
            </a:r>
            <a:r>
              <a:rPr lang="zh-CN" altLang="en-US" sz="16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，可省略</a:t>
            </a:r>
            <a:endParaRPr lang="en-US" altLang="zh-CN" sz="16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None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6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9513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可变关键字参数示例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验证代码</a:t>
            </a:r>
            <a:endParaRPr kumimoji="1" lang="en-US" altLang="zh-CN" sz="16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(1, 2, 3)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必须将元组 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t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解包传递</a:t>
            </a:r>
            <a:endParaRPr kumimoji="1" lang="en-US" altLang="zh-CN" sz="16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								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error = True, verbose = False</a:t>
            </a: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3))							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error = True, verbose = False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以不同关键字参数调用</a:t>
            </a:r>
            <a:endParaRPr lang="en-US" altLang="zh-CN" sz="16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True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	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error = 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True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error = False, verbose = True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3, error =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False))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verbose 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= False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lang="en-US" altLang="zh-CN" sz="16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6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21255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可变关键字参数示例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验证代码</a:t>
            </a:r>
            <a:endParaRPr kumimoji="1" lang="en-US" altLang="zh-CN" sz="16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"3",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True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error = True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16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16, in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sum(values) /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(values)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unsupported operand type(s) for +: '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and '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 defTabSz="34290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1600" b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above exception was the direct cause of the following exception: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b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(most recent call last):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26, in &lt;module&gt;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 =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"3", verbose = True)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19, in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kumimoji="1" lang="en-US" altLang="zh-CN" sz="16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("error while invoking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()") from e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 smtClean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error while invoking 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en-US" altLang="zh-CN" sz="1600" b="0" dirty="0" smtClean="0">
              <a:solidFill>
                <a:srgbClr val="FFFF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11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可变关键字参数示例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验证代码</a:t>
            </a:r>
            <a:endParaRPr kumimoji="1" lang="en-US" altLang="zh-CN" sz="16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"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3")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error = 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True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</a:t>
            </a: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verbose = False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kumimoji="1" lang="en-US" altLang="zh-CN" sz="16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28, in &lt;module&gt;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 =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"3")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16, in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sum(values) /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(values)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unsupported operand type(s) for +: '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and '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kumimoji="1" lang="en-US" altLang="zh-CN" sz="1600" b="0" dirty="0" smtClean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代码</a:t>
            </a:r>
            <a:endParaRPr kumimoji="1" lang="en-US" altLang="zh-CN" sz="16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"3", error = False)		</a:t>
            </a:r>
            <a:r>
              <a:rPr lang="en-US" altLang="zh-CN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verbose = False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</a:t>
            </a:r>
            <a:endParaRPr lang="en-US" altLang="zh-CN" sz="16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  <a:endParaRPr kumimoji="1" lang="en-US" altLang="zh-CN" sz="16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8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可变关键字参数示例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验证代码</a:t>
            </a:r>
            <a:endParaRPr kumimoji="1" lang="en-US" altLang="zh-CN" sz="16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(error = True, verbose = True)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脚本输出</a:t>
            </a:r>
            <a:endParaRPr lang="en-US" altLang="zh-CN" sz="16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16, in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sum(values) /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(values)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ZeroDivisionError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division by zero</a:t>
            </a:r>
          </a:p>
          <a:p>
            <a:pPr marL="0" indent="0" defTabSz="34290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1600" b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above exception was the direct cause of the following exception: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b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(most recent call last):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43, in &lt;module&gt;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 =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(error = True, verbose = True)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"D:/Python_Programs/kwargs.py", line 19, in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endParaRPr kumimoji="1" lang="en-US" altLang="zh-CN" sz="1600" b="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kumimoji="1" lang="en-US" altLang="zh-CN" sz="16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("error while invoking </a:t>
            </a:r>
            <a:r>
              <a:rPr kumimoji="1" lang="en-US" altLang="zh-CN" sz="16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()") from e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600" b="0" dirty="0" err="1" smtClean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error while invoking </a:t>
            </a:r>
            <a:r>
              <a:rPr kumimoji="1" lang="en-US" altLang="zh-CN" sz="1600" b="0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safe_mean</a:t>
            </a:r>
            <a:r>
              <a:rPr kumimoji="1" lang="en-US" altLang="zh-CN" sz="1600" b="0" dirty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600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字频统计。编写程序，统计文章中汉字出现频率。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34582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第一章　青衫磊落险峰行</a:t>
            </a:r>
          </a:p>
          <a:p>
            <a:pPr lvl="0"/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   青光闪动，一柄青钢剑倏地刺出，指向在年汉子左肩，使剑少年不等招用老，腕抖剑斜，剑锋已削向那汉子右颈。那中年汉子竖剑挡格，铮的一声响，双剑相击，嗡嗡作声，震声未绝，双剑剑光霍霍，已拆了三招，中年汉子长剑猛地击落，直砍少年顶门。那少年避向右侧，左手剑诀一引，青钢剑疾刺那汉子大腿。</a:t>
            </a:r>
          </a:p>
          <a:p>
            <a:pPr lvl="0"/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   两人剑法迅捷，全力相搏。</a:t>
            </a:r>
          </a:p>
          <a:p>
            <a:pPr lvl="0"/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   练武厅东坐着二人。上首是个四十左右的中年道姑，铁青着脸，嘴唇紧闭。下首是个五十余岁的老者，右手捻着长须，神情甚是得意。两人的座位相距一丈有余，身后各站着二十余名男女弟子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。西边一排椅子上坐着十余位宾客。东西双方的目光都集注于场中二人的角斗。</a:t>
            </a:r>
            <a:endParaRPr kumimoji="1" lang="zh-CN" altLang="en-US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6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读文本文件，生成字符串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read_text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encoding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"utf-8", errors = "ignore") as f: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统计字频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stat_char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list: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删除英文字母、数字、半角和全角标点符号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in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abcdefghijklmnopqrstuvwxyz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"ABCDEFGHIJKLMNOPQRSTUVWXYZ0123456789" \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" ~!@#$%^&amp;*()_+=-`[]\{}|:\";',./&lt;&gt;?</a:t>
            </a:r>
            <a:r>
              <a:rPr lang="zh-CN" altLang="en-US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，。、　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\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"《》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？；’：”“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【】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、｛｝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§=-+——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）（*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&amp;……%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￥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#@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！～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·\n":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text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text.replace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构造字典，以字符为键，以其出现次数为值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{}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c in text: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若该字符为首次出现，增加键，构造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字典，以字符为键，以其出现次数为值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chars[c]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chars.get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(c, 0) + 1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list(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chars.items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由字典构造列表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以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字符出现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频率排序，降序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key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为用户定义的回调函数，用于指定比较大小关系的数据对象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sort()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函数执行时，传递待排序序列的元素给用户定义的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lambda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表达式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lambda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表达式参数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接收到该元素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返回该元素（元组）的第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1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项（字频统计值）作为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sort()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函数比较依据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result.sort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(key = lambda x: x[1], reverse = True)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40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验证脚本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filename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金庸</a:t>
            </a:r>
            <a:r>
              <a:rPr lang="en-US" altLang="zh-CN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__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天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龙八部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read_text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conclusion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stat_char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输出数据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注：因文本来自网络，未经认真检查，结果可能并不准确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总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字数：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(text))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用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字数：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(conclusion))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最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常用百字频率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如下：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range(100):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conclusion[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i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]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为元组，解包后传递给字符串的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format()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方法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print("{}</a:t>
            </a: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{:&gt;5d}".format(*conclusion[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2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284481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《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总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字数：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1253020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用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字数：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4274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最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常用百字频率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如下：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不：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20032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一：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18686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的：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18443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是：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16485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道：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15430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了：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15289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人：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12554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我：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10971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你：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10039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85563" y="694281"/>
            <a:ext cx="1566324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这：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9906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他：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9763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大：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9054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来：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8800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8008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7127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中：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7059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在：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6638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得：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6595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6443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上：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6416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子：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6385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有：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6232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85581" y="698526"/>
            <a:ext cx="1536910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那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6224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5577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段：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5494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5486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5327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去：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5058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便：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4957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出：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4921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心：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4882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4562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4504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只：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4489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个：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4483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73102" y="698538"/>
            <a:ext cx="1498827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声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4343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自：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4222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身：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4193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然：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3980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过：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3740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无：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3597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好：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3580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时：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3575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3519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誉：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3490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3482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3372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着：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3370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284481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她：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3296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3240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峰：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3140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想：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3024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知：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2958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2956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听：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2930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小：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2911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可：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2906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如：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2902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当：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2790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将：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2784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为：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2777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85563" y="694281"/>
            <a:ext cx="1566324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已：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2710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阿：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2660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2658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此：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2643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2643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起：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2631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什：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2614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和：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2576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们：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2521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2481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后：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2464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两：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2393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而：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2378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85581" y="698526"/>
            <a:ext cx="1536910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但：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2350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神：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2297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都：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2296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2287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叫：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2283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容：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2257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2236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天：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2221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2190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正：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2146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三：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2140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萧：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2100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以：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2082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73102" y="698538"/>
            <a:ext cx="1498827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气：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2041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2037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2018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2017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死：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2006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女：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1992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武：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1976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多：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1956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力：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1936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能：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1926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前：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1926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竹：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1926</a:t>
            </a:r>
          </a:p>
        </p:txBody>
      </p:sp>
    </p:spTree>
    <p:extLst>
      <p:ext uri="{BB962C8B-B14F-4D97-AF65-F5344CB8AC3E}">
        <p14:creationId xmlns:p14="http://schemas.microsoft.com/office/powerpoint/2010/main" val="5962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概　述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5.2</a:t>
            </a:r>
            <a:r>
              <a:rPr lang="zh-CN" altLang="en-US" dirty="0">
                <a:solidFill>
                  <a:srgbClr val="FFFF00"/>
                </a:solidFill>
              </a:rPr>
              <a:t>　元　组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列　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二进制序列类型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集　合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　典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附加验证脚本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查看“爱恨情仇”出现频率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print(*[x for x in conclusion if x[0] in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爱恨情仇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具体结果如下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——《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中情仇是主线？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情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1074) 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仇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647) 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爱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349) 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恨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222)</a:t>
            </a:r>
            <a:endParaRPr lang="en-US" altLang="zh-CN" sz="2000" b="0" dirty="0" smtClean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查看“兄哥弟姐妹”出现频率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print(*[x for x in conclusion if x[0] in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兄哥弟姐妹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具体结果如下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——《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中兄弟情谊是核心？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弟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1538)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兄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1148)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哥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1012)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妹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463)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姐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64)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“父母子儿女”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(*[x for x in conclusion if x[0]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父母子儿女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如下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——《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中父子传承是关键？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子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6385)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女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1992)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儿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1770)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父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1393) 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母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324)</a:t>
            </a:r>
          </a:p>
        </p:txBody>
      </p:sp>
    </p:spTree>
    <p:extLst>
      <p:ext uri="{BB962C8B-B14F-4D97-AF65-F5344CB8AC3E}">
        <p14:creationId xmlns:p14="http://schemas.microsoft.com/office/powerpoint/2010/main" val="416434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284481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《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笑傲江湖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总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字数：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994681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用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字数：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3837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最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常用百字频率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如下：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不：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17464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一：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15549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道：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14253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的：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13825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是：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13415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了：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13215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人：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10572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我：  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8703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这： 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 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8472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85563" y="694281"/>
            <a:ext cx="1566324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他：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8336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你：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7759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令：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7204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大：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7095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来：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7022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6963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狐：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6754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冲：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6636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5847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在：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5819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得：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5784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上：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5547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有：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5515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85581" y="698526"/>
            <a:ext cx="1536910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中：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5366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子：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5351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5312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5115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4970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那：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4612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4254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4233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4230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便：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3937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出：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3879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山：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3864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只：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3847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73102" y="698538"/>
            <a:ext cx="1498827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声：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3776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去：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3671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心：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3620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3561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个：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3553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派：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3544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3499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岳：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3384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然：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3336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好：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3215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自：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3180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又：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3077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们：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3005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284481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身：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过：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2939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可：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2822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甚：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2810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2748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2696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无：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2691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当：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2667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时：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2648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2625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和：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2616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林：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2510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着：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2492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85563" y="694281"/>
            <a:ext cx="1566324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门：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2462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想：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2461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此：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2428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笑：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2410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听：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2350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如：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2337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知：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2324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小：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2311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将：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2305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2297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为：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2234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已：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2185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起：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2139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85581" y="698526"/>
            <a:ext cx="1536910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盈： </a:t>
            </a:r>
            <a:r>
              <a:rPr kumimoji="1"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2125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却：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2118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2084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后：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2077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她：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2038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法：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2014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生：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1985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天：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1978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两：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1938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都：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1934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教：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1893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叫：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1835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气：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1759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73102" y="698538"/>
            <a:ext cx="1498827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方：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1754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而：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1738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但：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1731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长：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1726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事：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1719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对：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1716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多：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1706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三：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1696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十：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1688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前：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1685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群：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1681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没：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1628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招：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1616</a:t>
            </a:r>
          </a:p>
        </p:txBody>
      </p:sp>
    </p:spTree>
    <p:extLst>
      <p:ext uri="{BB962C8B-B14F-4D97-AF65-F5344CB8AC3E}">
        <p14:creationId xmlns:p14="http://schemas.microsoft.com/office/powerpoint/2010/main" val="3742865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5.6.5</a:t>
            </a:r>
            <a:r>
              <a:rPr lang="zh-CN" altLang="en-US" dirty="0"/>
              <a:t>　字典应用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《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笑傲江湖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查看“爱恨情仇”出现频率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print(*[x for x in conclusion if x[0] in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爱恨情仇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具体结果如下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《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顺序一致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情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840) 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仇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274) 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爱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228) 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恨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111)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查看“兄哥弟姐妹”出现频率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print(*[x for x in conclusion if x[0] in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兄哥弟姐妹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具体结果如下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《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顺序一致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弟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2297)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兄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1263)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哥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1038)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妹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674)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姐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170)</a:t>
            </a:r>
            <a:endParaRPr lang="en-US" altLang="zh-CN" sz="18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查看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“父母子儿女”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出现频率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(*[x for x in conclusion if x[0]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父母子儿女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具体结果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如下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——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《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天龙八部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》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仅“父女”对调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子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5351) ('</a:t>
            </a:r>
            <a:r>
              <a:rPr lang="zh-CN" altLang="en-US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父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1321)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儿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1284) ('</a:t>
            </a:r>
            <a:r>
              <a:rPr lang="zh-CN" altLang="en-US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女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1080)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zh-CN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母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139)</a:t>
            </a:r>
            <a:endParaRPr lang="en-US" altLang="zh-CN" sz="18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63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习题一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编写函数 </a:t>
            </a:r>
            <a:r>
              <a:rPr lang="en-US" altLang="zh-CN" sz="2000" dirty="0" err="1" smtClean="0"/>
              <a:t>filter_chars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，删除字符串中的非英文字母。</a:t>
            </a:r>
            <a:endParaRPr lang="en-US" altLang="zh-CN" sz="2000" dirty="0" smtClean="0"/>
          </a:p>
          <a:p>
            <a:r>
              <a:rPr lang="zh-CN" altLang="en-US" sz="2000" dirty="0"/>
              <a:t>习题二　接受用户输入</a:t>
            </a:r>
            <a:r>
              <a:rPr lang="zh-CN" altLang="en-US" sz="2000" dirty="0" smtClean="0"/>
              <a:t>的四则运算表达式</a:t>
            </a:r>
            <a:r>
              <a:rPr lang="zh-CN" altLang="en-US" sz="2000" dirty="0"/>
              <a:t>，使用</a:t>
            </a:r>
            <a:r>
              <a:rPr lang="zh-CN" altLang="en-US" sz="2000" dirty="0" smtClean="0"/>
              <a:t>栈进行表达式求值。算术表达式是形如“</a:t>
            </a:r>
            <a:r>
              <a:rPr lang="en-US" altLang="zh-CN" sz="2000" dirty="0" smtClean="0"/>
              <a:t>1 - 2 + 3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”这样的表达式。为简单计，不考虑括号。</a:t>
            </a:r>
            <a:endParaRPr lang="zh-CN" altLang="en-US" sz="2000" dirty="0"/>
          </a:p>
          <a:p>
            <a:r>
              <a:rPr lang="zh-CN" altLang="en-US" sz="2000" dirty="0" smtClean="0"/>
              <a:t>习题三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编写程序，随机生成 </a:t>
            </a:r>
            <a:r>
              <a:rPr lang="en-US" altLang="zh-CN" sz="2000" dirty="0" smtClean="0"/>
              <a:t>4 </a:t>
            </a:r>
            <a:r>
              <a:rPr lang="zh-CN" altLang="en-US" sz="2000" dirty="0" smtClean="0"/>
              <a:t>个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10 </a:t>
            </a:r>
            <a:r>
              <a:rPr lang="zh-CN" altLang="en-US" sz="2000" dirty="0" smtClean="0"/>
              <a:t>之间的整数，允许重复，判断其能否算出 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。计算规则</a:t>
            </a:r>
            <a:r>
              <a:rPr lang="zh-CN" altLang="en-US" sz="2000" dirty="0" smtClean="0"/>
              <a:t>为：（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）允许</a:t>
            </a:r>
            <a:r>
              <a:rPr lang="zh-CN" altLang="en-US" sz="2000" dirty="0" smtClean="0"/>
              <a:t>使用</a:t>
            </a:r>
            <a:r>
              <a:rPr lang="zh-CN" altLang="en-US" sz="2000" dirty="0" smtClean="0"/>
              <a:t>加减乘除等</a:t>
            </a:r>
            <a:r>
              <a:rPr lang="zh-CN" altLang="en-US" sz="2000" dirty="0" smtClean="0"/>
              <a:t>运算</a:t>
            </a:r>
            <a:r>
              <a:rPr lang="zh-CN" altLang="en-US" sz="2000" dirty="0" smtClean="0"/>
              <a:t>；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允许</a:t>
            </a:r>
            <a:r>
              <a:rPr lang="zh-CN" altLang="en-US" sz="2000" dirty="0" smtClean="0"/>
              <a:t>使用括号改变优先级。</a:t>
            </a:r>
          </a:p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编写程序，随机</a:t>
            </a:r>
            <a:r>
              <a:rPr lang="zh-CN" altLang="en-US" sz="2000" dirty="0" smtClean="0"/>
              <a:t>生成 </a:t>
            </a:r>
            <a:r>
              <a:rPr lang="en-US" altLang="zh-CN" sz="2000" dirty="0" smtClean="0"/>
              <a:t>13 </a:t>
            </a:r>
            <a:r>
              <a:rPr lang="zh-CN" altLang="en-US" sz="2000" dirty="0" smtClean="0"/>
              <a:t>张扑克牌（</a:t>
            </a:r>
            <a:r>
              <a:rPr lang="zh-CN" altLang="en-US" sz="2000" dirty="0"/>
              <a:t>无大小</a:t>
            </a:r>
            <a:r>
              <a:rPr lang="zh-CN" altLang="en-US" sz="2000" dirty="0" smtClean="0"/>
              <a:t>王牌），统计其牌点（</a:t>
            </a:r>
            <a:r>
              <a:rPr lang="en-US" altLang="zh-CN" sz="2000" dirty="0" smtClean="0"/>
              <a:t>point</a:t>
            </a:r>
            <a:r>
              <a:rPr lang="zh-CN" altLang="en-US" sz="2000" dirty="0" smtClean="0"/>
              <a:t>）。扑克牌牌</a:t>
            </a:r>
            <a:r>
              <a:rPr lang="zh-CN" altLang="en-US" sz="2000" dirty="0"/>
              <a:t>张（</a:t>
            </a:r>
            <a:r>
              <a:rPr lang="en-US" altLang="zh-CN" sz="2000" dirty="0"/>
              <a:t>card</a:t>
            </a:r>
            <a:r>
              <a:rPr lang="zh-CN" altLang="en-US" sz="2000" dirty="0" smtClean="0"/>
              <a:t>）有牌花（</a:t>
            </a:r>
            <a:r>
              <a:rPr lang="en-US" altLang="zh-CN" sz="2000" dirty="0" smtClean="0"/>
              <a:t>suit</a:t>
            </a:r>
            <a:r>
              <a:rPr lang="zh-CN" altLang="en-US" sz="2000" dirty="0" smtClean="0"/>
              <a:t>）与牌阶（</a:t>
            </a:r>
            <a:r>
              <a:rPr lang="en-US" altLang="zh-CN" sz="2000" dirty="0" smtClean="0"/>
              <a:t>rank</a:t>
            </a:r>
            <a:r>
              <a:rPr lang="zh-CN" altLang="en-US" sz="2000" dirty="0" smtClean="0"/>
              <a:t>）两种</a:t>
            </a:r>
            <a:r>
              <a:rPr lang="zh-CN" altLang="en-US" sz="2000" dirty="0"/>
              <a:t>属性</a:t>
            </a:r>
            <a:r>
              <a:rPr lang="zh-CN" altLang="en-US" sz="2000" dirty="0" smtClean="0"/>
              <a:t>。（待续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续）使用字符串“</a:t>
            </a:r>
            <a:r>
              <a:rPr lang="en-US" altLang="zh-CN" sz="2000" dirty="0"/>
              <a:t>23456789TJQKA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表示牌阶，</a:t>
            </a:r>
            <a:r>
              <a:rPr lang="zh-CN" altLang="en-US" sz="2000" dirty="0"/>
              <a:t>每</a:t>
            </a:r>
            <a:r>
              <a:rPr lang="zh-CN" altLang="en-US" sz="2000" dirty="0" smtClean="0"/>
              <a:t>一牌阶用</a:t>
            </a:r>
            <a:r>
              <a:rPr lang="zh-CN" altLang="en-US" sz="2000" dirty="0"/>
              <a:t>单个字符</a:t>
            </a:r>
            <a:r>
              <a:rPr lang="zh-CN" altLang="en-US" sz="2000" dirty="0" smtClean="0"/>
              <a:t>表示，</a:t>
            </a:r>
            <a:r>
              <a:rPr lang="zh-CN" altLang="en-US" sz="2000" dirty="0"/>
              <a:t>顺序从小到大，</a:t>
            </a:r>
            <a:r>
              <a:rPr lang="zh-CN" altLang="en-US" sz="2000" dirty="0" smtClean="0"/>
              <a:t>其中“</a:t>
            </a:r>
            <a:r>
              <a:rPr lang="en-US" altLang="zh-CN" sz="2000" dirty="0"/>
              <a:t>T</a:t>
            </a:r>
            <a:r>
              <a:rPr lang="zh-CN" altLang="en-US" sz="2000" dirty="0"/>
              <a:t>”表示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。使用字符串“</a:t>
            </a:r>
            <a:r>
              <a:rPr lang="en-US" altLang="zh-CN" sz="2000" dirty="0" smtClean="0"/>
              <a:t>CDHS</a:t>
            </a:r>
            <a:r>
              <a:rPr lang="zh-CN" altLang="en-US" sz="2000" dirty="0" smtClean="0"/>
              <a:t>”表示牌花，每种牌花用单个字符表示，顺序</a:t>
            </a:r>
            <a:r>
              <a:rPr lang="zh-CN" altLang="en-US" sz="2000" dirty="0"/>
              <a:t>从小到</a:t>
            </a:r>
            <a:r>
              <a:rPr lang="zh-CN" altLang="en-US" sz="2000" dirty="0" smtClean="0"/>
              <a:t>大，分别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梅花（</a:t>
            </a:r>
            <a:r>
              <a:rPr lang="en-US" altLang="zh-CN" sz="2000" dirty="0" smtClean="0"/>
              <a:t>club</a:t>
            </a:r>
            <a:r>
              <a:rPr lang="zh-CN" altLang="en-US" sz="2000" dirty="0" smtClean="0"/>
              <a:t>）、方块（</a:t>
            </a:r>
            <a:r>
              <a:rPr lang="en-US" altLang="zh-CN" sz="2000" dirty="0" smtClean="0"/>
              <a:t>diamond</a:t>
            </a:r>
            <a:r>
              <a:rPr lang="zh-CN" altLang="en-US" sz="2000" dirty="0" smtClean="0"/>
              <a:t>）、红桃（</a:t>
            </a:r>
            <a:r>
              <a:rPr lang="en-US" altLang="zh-CN" sz="2000" dirty="0" smtClean="0"/>
              <a:t>heart</a:t>
            </a:r>
            <a:r>
              <a:rPr lang="zh-CN" altLang="en-US" sz="2000" dirty="0" smtClean="0"/>
              <a:t>）和黑桃（</a:t>
            </a:r>
            <a:r>
              <a:rPr lang="en-US" altLang="zh-CN" sz="2000" dirty="0" smtClean="0"/>
              <a:t>spade</a:t>
            </a:r>
            <a:r>
              <a:rPr lang="zh-CN" altLang="en-US" sz="2000" dirty="0" smtClean="0"/>
              <a:t>） 。牌点规定如下</a:t>
            </a:r>
            <a:r>
              <a:rPr lang="zh-CN" altLang="en-US" sz="2000" dirty="0"/>
              <a:t>：“</a:t>
            </a:r>
            <a:r>
              <a:rPr lang="en-US" altLang="zh-CN" sz="2000" dirty="0"/>
              <a:t>A</a:t>
            </a:r>
            <a:r>
              <a:rPr lang="zh-CN" altLang="en-US" sz="2000" dirty="0"/>
              <a:t>”记为 </a:t>
            </a:r>
            <a:r>
              <a:rPr lang="en-US" altLang="zh-CN" sz="2000" dirty="0" smtClean="0"/>
              <a:t>4 </a:t>
            </a:r>
            <a:r>
              <a:rPr lang="zh-CN" altLang="en-US" sz="2000" dirty="0" smtClean="0"/>
              <a:t>点，“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记为 </a:t>
            </a:r>
            <a:r>
              <a:rPr lang="en-US" altLang="zh-CN" sz="2000" dirty="0" smtClean="0"/>
              <a:t>3 </a:t>
            </a:r>
            <a:r>
              <a:rPr lang="zh-CN" altLang="en-US" sz="2000" dirty="0" smtClean="0"/>
              <a:t>点，</a:t>
            </a:r>
            <a:r>
              <a:rPr lang="zh-CN" altLang="en-US" sz="2000" dirty="0"/>
              <a:t>“</a:t>
            </a:r>
            <a:r>
              <a:rPr lang="en-US" altLang="zh-CN" sz="2000" dirty="0"/>
              <a:t>Q</a:t>
            </a:r>
            <a:r>
              <a:rPr lang="zh-CN" altLang="en-US" sz="2000" dirty="0"/>
              <a:t>”记为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点，“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记为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点，其他牌记为 </a:t>
            </a:r>
            <a:r>
              <a:rPr lang="en-US" altLang="zh-CN" sz="2000" dirty="0" smtClean="0"/>
              <a:t>0 </a:t>
            </a:r>
            <a:r>
              <a:rPr lang="zh-CN" altLang="en-US" sz="2000" dirty="0" smtClean="0"/>
              <a:t>点。如果熟悉桥牌（</a:t>
            </a:r>
            <a:r>
              <a:rPr lang="en-US" altLang="zh-CN" sz="2000" dirty="0" smtClean="0"/>
              <a:t>bridge</a:t>
            </a:r>
            <a:r>
              <a:rPr lang="zh-CN" altLang="en-US" sz="2000" dirty="0" smtClean="0"/>
              <a:t>），编写函数，返回其合理开叫（</a:t>
            </a:r>
            <a:r>
              <a:rPr lang="en-US" altLang="zh-CN" sz="2000" dirty="0" smtClean="0"/>
              <a:t>opening bidding</a:t>
            </a:r>
            <a:r>
              <a:rPr lang="zh-CN" altLang="en-US" sz="2000" dirty="0" smtClean="0"/>
              <a:t>）。叫牌时使用“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”表示通过，“</a:t>
            </a:r>
            <a:r>
              <a:rPr lang="en-US" altLang="zh-CN" sz="2000" dirty="0" smtClean="0"/>
              <a:t>NT</a:t>
            </a:r>
            <a:r>
              <a:rPr lang="zh-CN" altLang="en-US" sz="2000" dirty="0" smtClean="0"/>
              <a:t>”表示</a:t>
            </a:r>
            <a:r>
              <a:rPr lang="zh-CN" altLang="en-US" sz="2000" dirty="0"/>
              <a:t>无将（</a:t>
            </a:r>
            <a:r>
              <a:rPr lang="en-US" altLang="zh-CN" sz="2000" dirty="0" err="1"/>
              <a:t>notrump</a:t>
            </a:r>
            <a:r>
              <a:rPr lang="zh-CN" altLang="en-US" sz="2000" dirty="0" smtClean="0"/>
              <a:t>），无将大于全部花色。叫牌时，可能需要根据叫牌或定约（</a:t>
            </a:r>
            <a:r>
              <a:rPr lang="en-US" altLang="zh-CN" sz="2000" dirty="0" smtClean="0"/>
              <a:t>contract</a:t>
            </a:r>
            <a:r>
              <a:rPr lang="zh-CN" altLang="en-US" sz="2000" dirty="0" smtClean="0"/>
              <a:t>）情况修正牌点。例如，无将定约时应增加长套牌型点，扣除单张大牌点；有将定约时亦存在类似规则。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/>
              <a:t>　元　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　</a:t>
            </a:r>
            <a:r>
              <a:rPr lang="zh-CN" altLang="en-US" dirty="0" smtClean="0"/>
              <a:t>元组基本概念</a:t>
            </a:r>
            <a:endParaRPr lang="en-US" altLang="zh-CN" dirty="0" smtClean="0"/>
          </a:p>
          <a:p>
            <a:r>
              <a:rPr lang="en-US" altLang="zh-CN" dirty="0" smtClean="0"/>
              <a:t>5.2.2</a:t>
            </a:r>
            <a:r>
              <a:rPr lang="zh-CN" altLang="en-US" dirty="0"/>
              <a:t>　</a:t>
            </a:r>
            <a:r>
              <a:rPr lang="zh-CN" altLang="en-US" dirty="0" smtClean="0"/>
              <a:t>元组构造</a:t>
            </a:r>
            <a:endParaRPr lang="en-US" altLang="zh-CN" dirty="0" smtClean="0"/>
          </a:p>
          <a:p>
            <a:r>
              <a:rPr lang="en-US" altLang="zh-CN" dirty="0" smtClean="0"/>
              <a:t>5.2.3</a:t>
            </a:r>
            <a:r>
              <a:rPr lang="zh-CN" altLang="en-US" dirty="0" smtClean="0"/>
              <a:t>　常用序列操作</a:t>
            </a:r>
            <a:endParaRPr lang="en-US" altLang="zh-CN" dirty="0" smtClean="0"/>
          </a:p>
          <a:p>
            <a:r>
              <a:rPr lang="en-US" altLang="zh-CN" dirty="0" smtClean="0"/>
              <a:t>5.2.4</a:t>
            </a:r>
            <a:r>
              <a:rPr lang="zh-CN" altLang="en-US" dirty="0" smtClean="0"/>
              <a:t>　元组应用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</a:t>
            </a:r>
            <a:r>
              <a:rPr lang="zh-CN" altLang="en-US"/>
              <a:t>　</a:t>
            </a:r>
            <a:r>
              <a:rPr lang="zh-CN" altLang="en-US" smtClean="0"/>
              <a:t>元组基本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元组对象：类型 </a:t>
            </a:r>
            <a:r>
              <a:rPr lang="en-US" altLang="zh-CN" dirty="0" smtClean="0">
                <a:solidFill>
                  <a:srgbClr val="FFC000"/>
                </a:solidFill>
              </a:rPr>
              <a:t>tuple</a:t>
            </a:r>
          </a:p>
          <a:p>
            <a:pPr lvl="1"/>
            <a:r>
              <a:rPr lang="zh-CN" altLang="en-US" dirty="0" smtClean="0"/>
              <a:t>定义：同质或异质数据的有限有常序列</a:t>
            </a:r>
            <a:endParaRPr lang="en-US" altLang="zh-CN" dirty="0" smtClean="0"/>
          </a:p>
          <a:p>
            <a:pPr lvl="1"/>
            <a:r>
              <a:rPr lang="zh-CN" altLang="en-US" dirty="0"/>
              <a:t>元组基本格式：</a:t>
            </a:r>
            <a:r>
              <a:rPr lang="en-US" altLang="zh-CN" dirty="0">
                <a:solidFill>
                  <a:srgbClr val="FFC000"/>
                </a:solidFill>
              </a:rPr>
              <a:t>(t1, t2, …, </a:t>
            </a:r>
            <a:r>
              <a:rPr lang="en-US" altLang="zh-CN" dirty="0" err="1">
                <a:solidFill>
                  <a:srgbClr val="FFC000"/>
                </a:solidFill>
              </a:rPr>
              <a:t>tn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en-US" dirty="0"/>
              <a:t>元组操作符为逗号“</a:t>
            </a:r>
            <a:r>
              <a:rPr lang="en-US" altLang="zh-CN" dirty="0">
                <a:solidFill>
                  <a:srgbClr val="FFC000"/>
                </a:solidFill>
              </a:rPr>
              <a:t>,</a:t>
            </a:r>
            <a:r>
              <a:rPr lang="zh-CN" altLang="en-US" dirty="0"/>
              <a:t>”，非小括号对“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”，后者在不引起混淆时可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r>
              <a:rPr lang="zh-CN" altLang="en-US" dirty="0"/>
              <a:t>元组对象基本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/>
              <a:t>元组项允许重复，可以为任意 </a:t>
            </a:r>
            <a:r>
              <a:rPr lang="en-US" altLang="zh-CN" dirty="0"/>
              <a:t>Python </a:t>
            </a:r>
            <a:r>
              <a:rPr lang="zh-CN" altLang="en-US" dirty="0"/>
              <a:t>对象，包括</a:t>
            </a:r>
            <a:r>
              <a:rPr lang="zh-CN" altLang="en-US" dirty="0" smtClean="0"/>
              <a:t>元组</a:t>
            </a:r>
            <a:endParaRPr lang="en-US" altLang="zh-CN" dirty="0" smtClean="0"/>
          </a:p>
          <a:p>
            <a:pPr lvl="1"/>
            <a:r>
              <a:rPr lang="zh-CN" altLang="en-US" dirty="0"/>
              <a:t>元组项数有限，但项数具体值</a:t>
            </a:r>
            <a:r>
              <a:rPr lang="zh-CN" altLang="en-US" dirty="0" smtClean="0"/>
              <a:t>无限制</a:t>
            </a:r>
            <a:endParaRPr lang="en-US" altLang="zh-CN" dirty="0" smtClean="0"/>
          </a:p>
          <a:p>
            <a:pPr lvl="1"/>
            <a:r>
              <a:rPr lang="zh-CN" altLang="en-US" dirty="0"/>
              <a:t>若项为其他无常对象的引用，则允许修改该无常</a:t>
            </a:r>
            <a:r>
              <a:rPr lang="zh-CN" altLang="en-US" dirty="0" smtClean="0"/>
              <a:t>对象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051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5.2.2</a:t>
            </a:r>
            <a:r>
              <a:rPr lang="zh-CN" altLang="en-US"/>
              <a:t>　</a:t>
            </a:r>
            <a:r>
              <a:rPr lang="zh-CN" altLang="en-US" smtClean="0"/>
              <a:t>元组构造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空元组：仅</a:t>
            </a:r>
            <a:r>
              <a:rPr lang="zh-CN" altLang="en-US" dirty="0"/>
              <a:t>有小括号对（</a:t>
            </a:r>
            <a:r>
              <a:rPr lang="en-US" altLang="zh-CN" dirty="0"/>
              <a:t>parentheses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元组文字或对象：</a:t>
            </a:r>
            <a:r>
              <a:rPr lang="zh-CN" altLang="en-US" dirty="0"/>
              <a:t>使用逗号和小括号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示例：单项元组 </a:t>
            </a:r>
            <a:r>
              <a:rPr lang="en-US" altLang="zh-CN" dirty="0" smtClean="0">
                <a:solidFill>
                  <a:srgbClr val="FFC000"/>
                </a:solidFill>
              </a:rPr>
              <a:t>a,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(a,)</a:t>
            </a:r>
            <a:r>
              <a:rPr lang="zh-CN" altLang="en-US" dirty="0" smtClean="0"/>
              <a:t>，多项元组 </a:t>
            </a:r>
            <a:r>
              <a:rPr lang="en-US" altLang="zh-CN" dirty="0" smtClean="0">
                <a:solidFill>
                  <a:srgbClr val="FFC000"/>
                </a:solidFill>
              </a:rPr>
              <a:t>a, b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(a, b)</a:t>
            </a:r>
          </a:p>
          <a:p>
            <a:r>
              <a:rPr lang="zh-CN" altLang="en-US" dirty="0"/>
              <a:t>构造函数：</a:t>
            </a:r>
            <a:r>
              <a:rPr lang="en-US" altLang="zh-CN" dirty="0">
                <a:solidFill>
                  <a:srgbClr val="FFC000"/>
                </a:solidFill>
              </a:rPr>
              <a:t>class tuple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返回元组对象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可能为序列对象、支持迭代的容器对象、迭代器对象；若 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为元组，</a:t>
            </a:r>
            <a:r>
              <a:rPr lang="zh-CN" altLang="en-US" dirty="0"/>
              <a:t>则直接返回之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tuple("</a:t>
            </a:r>
            <a:r>
              <a:rPr lang="en-US" altLang="zh-CN" dirty="0" err="1">
                <a:solidFill>
                  <a:srgbClr val="FFC000"/>
                </a:solidFill>
              </a:rPr>
              <a:t>abc</a:t>
            </a:r>
            <a:r>
              <a:rPr lang="en-US" altLang="zh-CN" dirty="0">
                <a:solidFill>
                  <a:srgbClr val="FFC000"/>
                </a:solidFill>
              </a:rPr>
              <a:t>")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("a", "b", "c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C000"/>
                </a:solidFill>
              </a:rPr>
              <a:t>tuple([</a:t>
            </a:r>
            <a:r>
              <a:rPr lang="en-US" altLang="zh-CN" dirty="0">
                <a:solidFill>
                  <a:srgbClr val="FFC000"/>
                </a:solidFill>
              </a:rPr>
              <a:t>1, 2, 3</a:t>
            </a:r>
            <a:r>
              <a:rPr lang="en-US" altLang="zh-CN" dirty="0" smtClean="0">
                <a:solidFill>
                  <a:srgbClr val="FFC000"/>
                </a:solidFill>
              </a:rPr>
              <a:t>])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(1, 2, 3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5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5.2.3</a:t>
            </a:r>
            <a:r>
              <a:rPr lang="zh-CN" altLang="en-US" dirty="0" smtClean="0"/>
              <a:t>　常用序列操作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算术运算：加法与标量乘法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 </a:t>
            </a:r>
            <a:r>
              <a:rPr lang="en-US" altLang="zh-CN" dirty="0">
                <a:solidFill>
                  <a:srgbClr val="FFC000"/>
                </a:solidFill>
              </a:rPr>
              <a:t>+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zh-CN" altLang="en-US" dirty="0" smtClean="0"/>
              <a:t>：连接</a:t>
            </a:r>
            <a:r>
              <a:rPr lang="zh-CN" altLang="en-US" dirty="0"/>
              <a:t>两</a:t>
            </a:r>
            <a:r>
              <a:rPr lang="zh-CN" altLang="en-US" dirty="0" smtClean="0"/>
              <a:t>个元组 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s = ("</a:t>
            </a:r>
            <a:r>
              <a:rPr lang="en-US" altLang="zh-CN" dirty="0" err="1" smtClean="0">
                <a:solidFill>
                  <a:srgbClr val="FFC000"/>
                </a:solidFill>
              </a:rPr>
              <a:t>ada</a:t>
            </a:r>
            <a:r>
              <a:rPr lang="en-US" altLang="zh-CN" dirty="0" smtClean="0">
                <a:solidFill>
                  <a:srgbClr val="FFC000"/>
                </a:solidFill>
              </a:rPr>
              <a:t>", 123)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t = ("ds", "</a:t>
            </a:r>
            <a:r>
              <a:rPr lang="en-US" altLang="zh-CN" dirty="0" err="1" smtClean="0">
                <a:solidFill>
                  <a:srgbClr val="FFC000"/>
                </a:solidFill>
              </a:rPr>
              <a:t>ada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r>
              <a:rPr lang="zh-CN" altLang="en-US" dirty="0" smtClean="0"/>
              <a:t>，则 </a:t>
            </a:r>
            <a:r>
              <a:rPr lang="en-US" altLang="zh-CN" dirty="0" smtClean="0">
                <a:solidFill>
                  <a:srgbClr val="FFC000"/>
                </a:solidFill>
              </a:rPr>
              <a:t>s + 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err="1">
                <a:solidFill>
                  <a:srgbClr val="FFC000"/>
                </a:solidFill>
              </a:rPr>
              <a:t>ada</a:t>
            </a:r>
            <a:r>
              <a:rPr lang="en-US" altLang="zh-CN" dirty="0">
                <a:solidFill>
                  <a:srgbClr val="FFC000"/>
                </a:solidFill>
              </a:rPr>
              <a:t>", </a:t>
            </a:r>
            <a:r>
              <a:rPr lang="en-US" altLang="zh-CN" dirty="0" smtClean="0">
                <a:solidFill>
                  <a:srgbClr val="FFC000"/>
                </a:solidFill>
              </a:rPr>
              <a:t>123, "</a:t>
            </a:r>
            <a:r>
              <a:rPr lang="en-US" altLang="zh-CN" dirty="0">
                <a:solidFill>
                  <a:srgbClr val="FFC000"/>
                </a:solidFill>
              </a:rPr>
              <a:t>ds", "</a:t>
            </a:r>
            <a:r>
              <a:rPr lang="en-US" altLang="zh-CN" dirty="0" err="1">
                <a:solidFill>
                  <a:srgbClr val="FFC000"/>
                </a:solidFill>
              </a:rPr>
              <a:t>ada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 * n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n * t</a:t>
            </a:r>
            <a:r>
              <a:rPr lang="zh-CN" altLang="en-US" dirty="0" smtClean="0"/>
              <a:t>：复制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遍元组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zh-CN" altLang="en-US" dirty="0" smtClean="0"/>
              <a:t>；注意：项为引用，非重复拷贝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示例：若 </a:t>
            </a:r>
            <a:r>
              <a:rPr lang="en-US" altLang="zh-CN" dirty="0">
                <a:solidFill>
                  <a:srgbClr val="FFC000"/>
                </a:solidFill>
              </a:rPr>
              <a:t>s = ("</a:t>
            </a:r>
            <a:r>
              <a:rPr lang="en-US" altLang="zh-CN" dirty="0" err="1">
                <a:solidFill>
                  <a:srgbClr val="FFC000"/>
                </a:solidFill>
              </a:rPr>
              <a:t>ada</a:t>
            </a:r>
            <a:r>
              <a:rPr lang="en-US" altLang="zh-CN" dirty="0">
                <a:solidFill>
                  <a:srgbClr val="FFC000"/>
                </a:solidFill>
              </a:rPr>
              <a:t>", </a:t>
            </a:r>
            <a:r>
              <a:rPr lang="en-US" altLang="zh-CN" dirty="0" smtClean="0">
                <a:solidFill>
                  <a:srgbClr val="FFC000"/>
                </a:solidFill>
              </a:rPr>
              <a:t>123)</a:t>
            </a:r>
            <a:r>
              <a:rPr lang="zh-CN" altLang="en-US" dirty="0" smtClean="0"/>
              <a:t>，</a:t>
            </a:r>
            <a:r>
              <a:rPr lang="zh-CN" altLang="en-US" dirty="0"/>
              <a:t>则 </a:t>
            </a:r>
            <a:r>
              <a:rPr lang="en-US" altLang="zh-CN" dirty="0">
                <a:solidFill>
                  <a:srgbClr val="FFC000"/>
                </a:solidFill>
              </a:rPr>
              <a:t>s </a:t>
            </a:r>
            <a:r>
              <a:rPr lang="zh-CN" altLang="en-US" dirty="0" smtClean="0">
                <a:solidFill>
                  <a:srgbClr val="FFC000"/>
                </a:solidFill>
              </a:rPr>
              <a:t>* </a:t>
            </a:r>
            <a:r>
              <a:rPr lang="en-US" altLang="zh-CN" dirty="0" smtClean="0">
                <a:solidFill>
                  <a:srgbClr val="FFC000"/>
                </a:solidFill>
              </a:rPr>
              <a:t>2 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("</a:t>
            </a:r>
            <a:r>
              <a:rPr lang="en-US" altLang="zh-CN" dirty="0" err="1">
                <a:solidFill>
                  <a:srgbClr val="FFC000"/>
                </a:solidFill>
              </a:rPr>
              <a:t>ada</a:t>
            </a:r>
            <a:r>
              <a:rPr lang="en-US" altLang="zh-CN" dirty="0">
                <a:solidFill>
                  <a:srgbClr val="FFC000"/>
                </a:solidFill>
              </a:rPr>
              <a:t>", 123, 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en-US" altLang="zh-CN" dirty="0" err="1">
                <a:solidFill>
                  <a:srgbClr val="FFC000"/>
                </a:solidFill>
              </a:rPr>
              <a:t>ada</a:t>
            </a:r>
            <a:r>
              <a:rPr lang="en-US" altLang="zh-CN" dirty="0">
                <a:solidFill>
                  <a:srgbClr val="FFC000"/>
                </a:solidFill>
              </a:rPr>
              <a:t>", </a:t>
            </a:r>
            <a:r>
              <a:rPr lang="en-US" altLang="zh-CN" dirty="0" smtClean="0">
                <a:solidFill>
                  <a:srgbClr val="FFC000"/>
                </a:solidFill>
              </a:rPr>
              <a:t>123)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关系运算：集合关系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x in t</a:t>
            </a:r>
            <a:r>
              <a:rPr lang="zh-CN" altLang="en-US" dirty="0"/>
              <a:t>：若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 smtClean="0"/>
              <a:t>为元组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元素，返回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x not in t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非元组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中元素，返回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5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　</a:t>
            </a:r>
            <a:r>
              <a:rPr lang="zh-CN" altLang="en-US" dirty="0" smtClean="0"/>
              <a:t>常用</a:t>
            </a:r>
            <a:r>
              <a:rPr lang="zh-CN" altLang="en-US" dirty="0"/>
              <a:t>序列操作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索引运算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</a:t>
            </a:r>
            <a:r>
              <a:rPr lang="zh-CN" altLang="en-US" dirty="0" smtClean="0"/>
              <a:t>：</a:t>
            </a:r>
            <a:r>
              <a:rPr lang="zh-CN" altLang="en-US" dirty="0"/>
              <a:t>访问单个元素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j]</a:t>
            </a:r>
            <a:r>
              <a:rPr lang="zh-CN" altLang="en-US" dirty="0" smtClean="0"/>
              <a:t>：切片，访问子元组，</a:t>
            </a:r>
            <a:r>
              <a:rPr lang="zh-CN" altLang="en-US" dirty="0"/>
              <a:t>含第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  <a:r>
              <a:rPr lang="zh-CN" altLang="en-US" dirty="0" smtClean="0"/>
              <a:t>，不</a:t>
            </a:r>
            <a:r>
              <a:rPr lang="zh-CN" altLang="en-US" dirty="0"/>
              <a:t>含第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j : k]</a:t>
            </a:r>
            <a:r>
              <a:rPr lang="zh-CN" altLang="en-US" dirty="0" smtClean="0"/>
              <a:t>：切片，访问子元组，含第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项，不含第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项，步长 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/>
              <a:t>索引下标</a:t>
            </a:r>
            <a:r>
              <a:rPr lang="zh-CN" altLang="en-US" dirty="0" smtClean="0"/>
              <a:t>可省略：省略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表示从头，省略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表示至尾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索引</a:t>
            </a:r>
            <a:r>
              <a:rPr lang="zh-CN" altLang="en-US" dirty="0"/>
              <a:t>下标可正可</a:t>
            </a:r>
            <a:r>
              <a:rPr lang="zh-CN" altLang="en-US" dirty="0" smtClean="0"/>
              <a:t>负：设元组项数为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/>
              <a:t>，正序下标使用非负数，从 </a:t>
            </a:r>
            <a:r>
              <a:rPr lang="en-US" altLang="zh-CN" dirty="0" smtClean="0">
                <a:solidFill>
                  <a:srgbClr val="FFC000"/>
                </a:solidFill>
              </a:rPr>
              <a:t>0 </a:t>
            </a:r>
            <a:r>
              <a:rPr lang="zh-CN" altLang="en-US" dirty="0"/>
              <a:t>开始</a:t>
            </a:r>
            <a:r>
              <a:rPr lang="zh-CN" altLang="en-US" dirty="0" smtClean="0"/>
              <a:t>计数至 </a:t>
            </a:r>
            <a:r>
              <a:rPr lang="en-US" altLang="zh-CN" dirty="0" smtClean="0">
                <a:solidFill>
                  <a:srgbClr val="FFC000"/>
                </a:solidFill>
              </a:rPr>
              <a:t>n - 1</a:t>
            </a:r>
            <a:r>
              <a:rPr lang="zh-CN" altLang="en-US" dirty="0" smtClean="0"/>
              <a:t>；倒序下标使用负数，从 </a:t>
            </a:r>
            <a:r>
              <a:rPr lang="en-US" altLang="zh-CN" dirty="0" smtClean="0">
                <a:solidFill>
                  <a:srgbClr val="FFC000"/>
                </a:solidFill>
              </a:rPr>
              <a:t>-1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</a:t>
            </a:r>
            <a:r>
              <a:rPr lang="zh-CN" altLang="en-US" dirty="0"/>
              <a:t>倒序</a:t>
            </a:r>
            <a:r>
              <a:rPr lang="zh-CN" altLang="en-US" dirty="0" smtClean="0"/>
              <a:t>计数至 </a:t>
            </a:r>
            <a:r>
              <a:rPr lang="en-US" altLang="zh-CN" dirty="0" smtClean="0">
                <a:solidFill>
                  <a:srgbClr val="FFC000"/>
                </a:solidFill>
              </a:rPr>
              <a:t>-n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4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　</a:t>
            </a:r>
            <a:r>
              <a:rPr lang="zh-CN" altLang="en-US" dirty="0" smtClean="0"/>
              <a:t>常用</a:t>
            </a:r>
            <a:r>
              <a:rPr lang="zh-CN" altLang="en-US" dirty="0"/>
              <a:t>序列操作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函数与方法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(t)</a:t>
            </a:r>
            <a:r>
              <a:rPr lang="zh-CN" altLang="en-US" dirty="0"/>
              <a:t>：</a:t>
            </a:r>
            <a:r>
              <a:rPr lang="zh-CN" altLang="en-US" dirty="0" smtClean="0"/>
              <a:t>返回元组 </a:t>
            </a:r>
            <a:r>
              <a:rPr lang="en-US" altLang="zh-CN" dirty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的项数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函数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min(t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返回元组 </a:t>
            </a:r>
            <a:r>
              <a:rPr lang="en-US" altLang="zh-CN" dirty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的最小元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注意：若元组元素类型不同，且无法比较大小，引发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TypeError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max(t)</a:t>
            </a:r>
            <a:r>
              <a:rPr lang="zh-CN" altLang="en-US" dirty="0" smtClean="0"/>
              <a:t>：返回元组 </a:t>
            </a:r>
            <a:r>
              <a:rPr lang="en-US" altLang="zh-CN" dirty="0" smtClean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的最大元</a:t>
            </a:r>
            <a:endParaRPr lang="en-US" altLang="zh-CN" dirty="0" smtClean="0"/>
          </a:p>
          <a:p>
            <a:pPr lvl="2"/>
            <a:r>
              <a:rPr lang="zh-CN" altLang="en-US" dirty="0"/>
              <a:t>注意：</a:t>
            </a:r>
            <a:r>
              <a:rPr lang="zh-CN" altLang="en-US" dirty="0" smtClean="0"/>
              <a:t>若元组元素</a:t>
            </a:r>
            <a:r>
              <a:rPr lang="zh-CN" altLang="en-US" dirty="0"/>
              <a:t>类型不同，且无法比较大小，引发 </a:t>
            </a:r>
            <a:r>
              <a:rPr lang="en-US" altLang="zh-CN" dirty="0" err="1">
                <a:solidFill>
                  <a:srgbClr val="FFC000"/>
                </a:solidFill>
              </a:rPr>
              <a:t>TypeError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t.index</a:t>
            </a:r>
            <a:r>
              <a:rPr lang="en-US" altLang="zh-CN" dirty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j</a:t>
            </a:r>
            <a:r>
              <a:rPr lang="en-US" altLang="zh-CN" dirty="0">
                <a:solidFill>
                  <a:srgbClr val="FFFF00"/>
                </a:solidFill>
              </a:rPr>
              <a:t>]]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返回元组 </a:t>
            </a:r>
            <a:r>
              <a:rPr lang="en-US" altLang="zh-CN" dirty="0">
                <a:solidFill>
                  <a:srgbClr val="FFC000"/>
                </a:solidFill>
              </a:rPr>
              <a:t>t</a:t>
            </a:r>
            <a:r>
              <a:rPr lang="en-US" altLang="zh-CN" dirty="0"/>
              <a:t> </a:t>
            </a:r>
            <a:r>
              <a:rPr lang="zh-CN" altLang="en-US" dirty="0"/>
              <a:t>中从 下标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处至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处第一次出现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的索引</a:t>
            </a:r>
            <a:r>
              <a:rPr lang="zh-CN" altLang="en-US" dirty="0" smtClean="0"/>
              <a:t>位置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t.count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：返回元组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出现次数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5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　复合数据处理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元组操作示例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"red", "green", "blue"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'red', 'green', 'blue')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colors[0]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'red'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colors[-1]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'blue'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colors[::-1]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'blue'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'green', 'red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 = "red", "green", "blue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("black", "white")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('red', 'green', 'blue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('black', 'white'))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colors[-1][0]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'black'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8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5.2.4</a:t>
            </a:r>
            <a:r>
              <a:rPr lang="zh-CN" altLang="en-US"/>
              <a:t>　</a:t>
            </a:r>
            <a:r>
              <a:rPr lang="zh-CN" altLang="en-US" smtClean="0"/>
              <a:t>元组应用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元组应用场合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多变量同时赋值</a:t>
            </a:r>
            <a:endParaRPr lang="en-US" altLang="zh-CN" dirty="0" smtClean="0"/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b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0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a, b) = (0, 0)</a:t>
            </a:r>
            <a:endParaRPr lang="en-US" altLang="zh-CN" dirty="0"/>
          </a:p>
          <a:p>
            <a:pPr lvl="1"/>
            <a:r>
              <a:rPr lang="zh-CN" altLang="en-US" dirty="0" smtClean="0"/>
              <a:t>多变量循环</a:t>
            </a:r>
            <a:endParaRPr lang="en-US" altLang="zh-CN" dirty="0"/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for 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, j in ((0,1), (1,2), (2,3)):  ……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 f():  return 0, 1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可变函数参数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f(a, 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):  ……</a:t>
            </a:r>
          </a:p>
        </p:txBody>
      </p:sp>
    </p:spTree>
    <p:extLst>
      <p:ext uri="{BB962C8B-B14F-4D97-AF65-F5344CB8AC3E}">
        <p14:creationId xmlns:p14="http://schemas.microsoft.com/office/powerpoint/2010/main" val="245374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元组应用示例一：二维整点生成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编写函数，随机生成二维</a:t>
            </a:r>
            <a:r>
              <a:rPr lang="zh-CN" altLang="en-US" dirty="0"/>
              <a:t>整数</a:t>
            </a:r>
            <a:r>
              <a:rPr lang="zh-CN" altLang="en-US" dirty="0" smtClean="0"/>
              <a:t>点，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坐标位于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err="1" smtClean="0">
                <a:solidFill>
                  <a:srgbClr val="FFC000"/>
                </a:solidFill>
              </a:rPr>
              <a:t>max_x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之间，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坐标位于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err="1" smtClean="0">
                <a:solidFill>
                  <a:srgbClr val="FFC000"/>
                </a:solidFill>
              </a:rPr>
              <a:t>max_y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3206"/>
            <a:ext cx="8877300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gen_point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max_x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max_y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 tuple: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from random import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randint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randint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max_x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randint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max_y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range(3):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gen_point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(1919, 1079))</a:t>
            </a:r>
          </a:p>
          <a:p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(1170, 809)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(1620, 121)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(565, 470)</a:t>
            </a:r>
          </a:p>
        </p:txBody>
      </p:sp>
    </p:spTree>
    <p:extLst>
      <p:ext uri="{BB962C8B-B14F-4D97-AF65-F5344CB8AC3E}">
        <p14:creationId xmlns:p14="http://schemas.microsoft.com/office/powerpoint/2010/main" val="3931721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元组应用示例二：二维点生成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编写函数，随机生成 </a:t>
            </a:r>
            <a:r>
              <a:rPr lang="en-US" altLang="zh-CN" dirty="0" smtClean="0">
                <a:solidFill>
                  <a:srgbClr val="FFC000"/>
                </a:solidFill>
              </a:rPr>
              <a:t>[0.0, 1.0] </a:t>
            </a:r>
            <a:r>
              <a:rPr lang="zh-CN" altLang="en-US" dirty="0" smtClean="0"/>
              <a:t>内部二维点。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28372"/>
            <a:ext cx="8877300" cy="34582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gen_point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 tuple: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from random import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uniform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uniform(0.0, 1.0), uniform(0.0, 1.0)</a:t>
            </a:r>
          </a:p>
          <a:p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 n = 1000000, 0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range(m):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x, y =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gen_point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</a:t>
            </a:r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元组解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包，因函数 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hypot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 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不接受元组参数</a:t>
            </a:r>
            <a:endParaRPr lang="en-US" altLang="zh-CN" sz="2000" dirty="0">
              <a:solidFill>
                <a:srgbClr val="FFC000"/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 +=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math.hypot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(x, y) &lt;= 1.0)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 =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4.0 * n / m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print(pi)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插播：可变参数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函数的可变参数：</a:t>
            </a:r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 f(x, y, 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): ……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参数定义：</a:t>
            </a:r>
            <a:r>
              <a:rPr lang="en-US" altLang="zh-CN" dirty="0">
                <a:solidFill>
                  <a:srgbClr val="FFC000"/>
                </a:solidFill>
              </a:rPr>
              <a:t>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表示形式参数 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接受元素数目可变</a:t>
            </a:r>
            <a:r>
              <a:rPr lang="zh-CN" altLang="en-US" dirty="0" smtClean="0"/>
              <a:t>的元组作为</a:t>
            </a:r>
            <a:r>
              <a:rPr lang="zh-CN" altLang="en-US" dirty="0"/>
              <a:t>实际参数</a:t>
            </a:r>
            <a:endParaRPr lang="en-US" altLang="zh-CN" dirty="0"/>
          </a:p>
          <a:p>
            <a:pPr lvl="1"/>
            <a:r>
              <a:rPr lang="zh-CN" altLang="en-US" dirty="0" smtClean="0"/>
              <a:t>适用场合：函数调用前不知道函数实际参数个数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可变参数必须出现在位置参数之后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可变参数一般位于函数参数列表末尾，其后无其他参数或只有可变纯关键字参数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709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元组应用示例三：元组数据写入文件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编写函数，向文件</a:t>
            </a:r>
            <a:r>
              <a:rPr lang="zh-CN" altLang="en-US" smtClean="0"/>
              <a:t>中写入元组，元组各项</a:t>
            </a:r>
            <a:r>
              <a:rPr lang="zh-CN" altLang="en-US" dirty="0" smtClean="0"/>
              <a:t>以特定分隔符分隔。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3206"/>
            <a:ext cx="8877300" cy="25349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写入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文件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filename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，写入模式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mode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数据分隔符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separator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，具体数据来自 </a:t>
            </a:r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items 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元组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write_items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mode, separator, *items):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mode) as f: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f.write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separator.join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(items))</a:t>
            </a:r>
          </a:p>
          <a:p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写入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文件“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wt.txt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”的具体内容为“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red green blue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”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write_items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wt.txt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"w+",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",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"red", "green", "blue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46068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插播：元素打包与解包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打包类：</a:t>
            </a:r>
            <a:r>
              <a:rPr lang="en-US" altLang="zh-CN" dirty="0" smtClean="0">
                <a:solidFill>
                  <a:srgbClr val="FFC000"/>
                </a:solidFill>
              </a:rPr>
              <a:t>class zip(iter1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iter2, 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...</a:t>
            </a:r>
            <a:r>
              <a:rPr lang="en-US" altLang="zh-CN" dirty="0" smtClean="0">
                <a:solidFill>
                  <a:srgbClr val="FFFF00"/>
                </a:solidFill>
              </a:rPr>
              <a:t>]]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功能：返回打包对象，其 </a:t>
            </a:r>
            <a:r>
              <a:rPr lang="en-US" altLang="zh-CN" dirty="0" smtClean="0">
                <a:solidFill>
                  <a:srgbClr val="FFC000"/>
                </a:solidFill>
              </a:rPr>
              <a:t>__next__() </a:t>
            </a:r>
            <a:r>
              <a:rPr lang="zh-CN" altLang="en-US" dirty="0" smtClean="0"/>
              <a:t>方法返回一个元组，元组的第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项来自第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个可迭代对象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说明：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>
                <a:solidFill>
                  <a:srgbClr val="FFC000"/>
                </a:solidFill>
              </a:rPr>
              <a:t>next__() </a:t>
            </a:r>
            <a:r>
              <a:rPr lang="zh-CN" altLang="en-US" dirty="0" smtClean="0"/>
              <a:t>方法在参数列表中的最短可迭代对象序列遍历结束后停止，并引发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StopIteration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无 </a:t>
            </a:r>
            <a:r>
              <a:rPr lang="en-US" altLang="zh-CN" dirty="0">
                <a:solidFill>
                  <a:srgbClr val="FFC000"/>
                </a:solidFill>
              </a:rPr>
              <a:t>unzip() </a:t>
            </a:r>
            <a:r>
              <a:rPr lang="zh-CN" altLang="en-US" dirty="0"/>
              <a:t>类型或函数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FF00"/>
                </a:solidFill>
              </a:rPr>
              <a:t>因为不需要！</a:t>
            </a:r>
            <a:endParaRPr lang="en-US" altLang="zh-CN" dirty="0" smtClean="0"/>
          </a:p>
          <a:p>
            <a:r>
              <a:rPr lang="zh-CN" altLang="en-US" dirty="0" smtClean="0"/>
              <a:t>解包操作符：“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/>
              <a:t>解包</a:t>
            </a:r>
            <a:r>
              <a:rPr lang="zh-CN" altLang="en-US" dirty="0" smtClean="0"/>
              <a:t>复合数据对象，展开其全部元素</a:t>
            </a:r>
            <a:endParaRPr lang="en-US" altLang="zh-CN" dirty="0" smtClean="0"/>
          </a:p>
          <a:p>
            <a:pPr lvl="1"/>
            <a:r>
              <a:rPr lang="zh-CN" altLang="en-US" dirty="0"/>
              <a:t>注意：解包操作符只能处理单层复合数据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359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插播：元素打包与解包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 b = (1, 2, 3, 4), ("One", "Two", "Three", "Four")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zip(a, b)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&lt;zip object at 0x0000000002F6C4C8&gt;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直接引用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和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b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，打包，构造成新嵌套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元组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tuple(zip(a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b))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'One'), (2, 'Two'), (3, 'Three'), (4, 'Four'))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(*t)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&lt;zip object at 0x000000000037EE48&gt;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解包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c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，得到四个对象（均为二元组），重新打包，构造新嵌套元组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c, d = tuple(zip(*t))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print(c, d,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", 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2, 3, 4), ('One', 'Two', 'Three', 'Four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70063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概　述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元　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5.3</a:t>
            </a:r>
            <a:r>
              <a:rPr lang="zh-CN" altLang="en-US" dirty="0">
                <a:solidFill>
                  <a:srgbClr val="FFFF00"/>
                </a:solidFill>
              </a:rPr>
              <a:t>　列　表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二进制序列类型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集　合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　典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zh-CN" dirty="0"/>
              <a:t>5.1</a:t>
            </a:r>
            <a:r>
              <a:rPr lang="zh-CN" altLang="en-US" dirty="0"/>
              <a:t>　</a:t>
            </a:r>
            <a:r>
              <a:rPr lang="zh-CN" altLang="en-US" dirty="0" smtClean="0"/>
              <a:t>概　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5.2</a:t>
            </a:r>
            <a:r>
              <a:rPr lang="zh-CN" altLang="en-US" dirty="0"/>
              <a:t>　元　组</a:t>
            </a:r>
            <a:br>
              <a:rPr lang="zh-CN" altLang="en-US" dirty="0"/>
            </a:br>
            <a:r>
              <a:rPr lang="en-US" altLang="zh-CN" dirty="0"/>
              <a:t>5.3</a:t>
            </a:r>
            <a:r>
              <a:rPr lang="zh-CN" altLang="en-US" dirty="0"/>
              <a:t>　列　表</a:t>
            </a:r>
            <a:br>
              <a:rPr lang="zh-CN" altLang="en-US" dirty="0"/>
            </a:br>
            <a:r>
              <a:rPr lang="en-US" altLang="zh-CN" dirty="0"/>
              <a:t>5.4</a:t>
            </a:r>
            <a:r>
              <a:rPr lang="zh-CN" altLang="en-US" dirty="0"/>
              <a:t>　</a:t>
            </a:r>
            <a:r>
              <a:rPr lang="zh-CN" altLang="en-US" dirty="0" smtClean="0"/>
              <a:t>二进制序列类型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5.5</a:t>
            </a:r>
            <a:r>
              <a:rPr lang="zh-CN" altLang="en-US" dirty="0"/>
              <a:t>　</a:t>
            </a:r>
            <a:r>
              <a:rPr lang="zh-CN" altLang="en-US" dirty="0" smtClean="0"/>
              <a:t>集　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5.6</a:t>
            </a:r>
            <a:r>
              <a:rPr lang="zh-CN" altLang="en-US" dirty="0"/>
              <a:t>　</a:t>
            </a:r>
            <a:r>
              <a:rPr lang="zh-CN" altLang="en-US" dirty="0" smtClean="0"/>
              <a:t>字　典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/>
              <a:t>　</a:t>
            </a:r>
            <a:r>
              <a:rPr lang="zh-CN" altLang="en-US" dirty="0" smtClean="0"/>
              <a:t>列</a:t>
            </a:r>
            <a:r>
              <a:rPr lang="zh-CN" altLang="en-US" dirty="0"/>
              <a:t>　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5.3.1</a:t>
            </a:r>
            <a:r>
              <a:rPr lang="zh-CN" altLang="en-US" dirty="0"/>
              <a:t>　</a:t>
            </a:r>
            <a:r>
              <a:rPr lang="zh-CN" altLang="en-US" dirty="0" smtClean="0"/>
              <a:t>列表基本概念</a:t>
            </a:r>
            <a:endParaRPr lang="en-US" altLang="zh-CN" dirty="0" smtClean="0"/>
          </a:p>
          <a:p>
            <a:r>
              <a:rPr lang="en-US" altLang="zh-CN" dirty="0" smtClean="0"/>
              <a:t>5.3.2</a:t>
            </a:r>
            <a:r>
              <a:rPr lang="zh-CN" altLang="en-US" dirty="0"/>
              <a:t>　</a:t>
            </a:r>
            <a:r>
              <a:rPr lang="zh-CN" altLang="en-US" dirty="0" smtClean="0"/>
              <a:t>列表构造</a:t>
            </a:r>
            <a:endParaRPr lang="en-US" altLang="zh-CN" dirty="0" smtClean="0"/>
          </a:p>
          <a:p>
            <a:r>
              <a:rPr lang="en-US" altLang="zh-CN" dirty="0" smtClean="0"/>
              <a:t>5.3.3</a:t>
            </a:r>
            <a:r>
              <a:rPr lang="zh-CN" altLang="en-US" dirty="0" smtClean="0"/>
              <a:t>　常用序列操作</a:t>
            </a:r>
            <a:endParaRPr lang="en-US" altLang="zh-CN" dirty="0"/>
          </a:p>
          <a:p>
            <a:r>
              <a:rPr lang="en-US" altLang="zh-CN" dirty="0"/>
              <a:t>5.3.4</a:t>
            </a:r>
            <a:r>
              <a:rPr lang="zh-CN" altLang="en-US" dirty="0"/>
              <a:t>　</a:t>
            </a:r>
            <a:r>
              <a:rPr lang="zh-CN" altLang="en-US" dirty="0" smtClean="0"/>
              <a:t>常用列表更新操作</a:t>
            </a:r>
            <a:endParaRPr lang="en-US" altLang="zh-CN" dirty="0"/>
          </a:p>
          <a:p>
            <a:r>
              <a:rPr lang="en-US" altLang="zh-CN" dirty="0"/>
              <a:t>5.3.5</a:t>
            </a:r>
            <a:r>
              <a:rPr lang="zh-CN" altLang="en-US" dirty="0"/>
              <a:t>　</a:t>
            </a:r>
            <a:r>
              <a:rPr lang="zh-CN" altLang="en-US" dirty="0" smtClean="0"/>
              <a:t>列表应用</a:t>
            </a:r>
            <a:endParaRPr lang="en-US" altLang="zh-CN" dirty="0"/>
          </a:p>
          <a:p>
            <a:r>
              <a:rPr lang="en-US" altLang="zh-CN" dirty="0" smtClean="0"/>
              <a:t>5.3.6</a:t>
            </a:r>
            <a:r>
              <a:rPr lang="zh-CN" altLang="en-US" dirty="0"/>
              <a:t>　</a:t>
            </a:r>
            <a:r>
              <a:rPr lang="zh-CN" altLang="en-US" dirty="0" smtClean="0"/>
              <a:t>栈与队列</a:t>
            </a:r>
            <a:endParaRPr lang="en-US" altLang="zh-CN" dirty="0"/>
          </a:p>
          <a:p>
            <a:r>
              <a:rPr lang="en-US" altLang="zh-CN" dirty="0" smtClean="0"/>
              <a:t>5.3.7</a:t>
            </a:r>
            <a:r>
              <a:rPr lang="zh-CN" altLang="en-US" dirty="0"/>
              <a:t>　</a:t>
            </a:r>
            <a:r>
              <a:rPr lang="zh-CN" altLang="en-US" dirty="0" smtClean="0"/>
              <a:t>列表生成式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</a:t>
            </a:r>
            <a:r>
              <a:rPr lang="zh-CN" altLang="en-US" dirty="0"/>
              <a:t>　列表基本概念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列表对象：类型 </a:t>
            </a:r>
            <a:r>
              <a:rPr lang="en-US" altLang="zh-CN" dirty="0">
                <a:solidFill>
                  <a:srgbClr val="FFC000"/>
                </a:solidFill>
              </a:rPr>
              <a:t>list</a:t>
            </a:r>
            <a:endParaRPr lang="en-US" altLang="zh-CN" dirty="0"/>
          </a:p>
          <a:p>
            <a:pPr lvl="1"/>
            <a:r>
              <a:rPr lang="zh-CN" altLang="en-US" dirty="0"/>
              <a:t>定义：同质或异质数据的有限无常序列</a:t>
            </a:r>
            <a:endParaRPr lang="en-US" altLang="zh-CN" dirty="0" smtClean="0"/>
          </a:p>
          <a:p>
            <a:pPr lvl="1"/>
            <a:r>
              <a:rPr lang="zh-CN" altLang="en-US" dirty="0"/>
              <a:t>列表基本格式：</a:t>
            </a:r>
            <a:r>
              <a:rPr lang="en-US" altLang="zh-CN" dirty="0">
                <a:solidFill>
                  <a:srgbClr val="FFC000"/>
                </a:solidFill>
              </a:rPr>
              <a:t>[t1, t2, …, </a:t>
            </a:r>
            <a:r>
              <a:rPr lang="en-US" altLang="zh-CN" dirty="0" err="1">
                <a:solidFill>
                  <a:srgbClr val="FFC000"/>
                </a:solidFill>
              </a:rPr>
              <a:t>tn</a:t>
            </a:r>
            <a:r>
              <a:rPr lang="en-US" altLang="zh-CN" dirty="0">
                <a:solidFill>
                  <a:srgbClr val="FFC000"/>
                </a:solidFill>
              </a:rPr>
              <a:t>]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/>
              <a:t>列表对象基本特征</a:t>
            </a:r>
            <a:endParaRPr lang="en-US" altLang="zh-CN" dirty="0" smtClean="0"/>
          </a:p>
          <a:p>
            <a:pPr lvl="1"/>
            <a:r>
              <a:rPr lang="zh-CN" altLang="en-US" dirty="0"/>
              <a:t>列表项一般同</a:t>
            </a:r>
            <a:r>
              <a:rPr lang="zh-CN" altLang="en-US" dirty="0" smtClean="0"/>
              <a:t>质</a:t>
            </a:r>
            <a:endParaRPr lang="en-US" altLang="zh-CN" dirty="0" smtClean="0"/>
          </a:p>
          <a:p>
            <a:pPr lvl="1"/>
            <a:r>
              <a:rPr lang="zh-CN" altLang="en-US" dirty="0"/>
              <a:t>列表项有序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列表项允许重复，可以为任意 </a:t>
            </a:r>
            <a:r>
              <a:rPr lang="en-US" altLang="zh-CN" dirty="0"/>
              <a:t>Python </a:t>
            </a:r>
            <a:r>
              <a:rPr lang="zh-CN" altLang="en-US" dirty="0"/>
              <a:t>对象，包括列表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列表项数有限，但项数具体值无限制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7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5.3.2</a:t>
            </a:r>
            <a:r>
              <a:rPr lang="zh-CN" altLang="en-US" dirty="0"/>
              <a:t>　</a:t>
            </a:r>
            <a:r>
              <a:rPr lang="zh-CN" altLang="en-US" dirty="0" smtClean="0"/>
              <a:t>列表构造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空列表：仅有中括号</a:t>
            </a:r>
            <a:r>
              <a:rPr lang="zh-CN" altLang="en-US" dirty="0"/>
              <a:t>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square brackets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列表文字或对象：</a:t>
            </a:r>
            <a:r>
              <a:rPr lang="zh-CN" altLang="en-US" dirty="0"/>
              <a:t>使用逗号和中括号对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示例：单项列表 </a:t>
            </a:r>
            <a:r>
              <a:rPr lang="en-US" altLang="zh-CN" dirty="0" smtClean="0">
                <a:solidFill>
                  <a:srgbClr val="FFC000"/>
                </a:solidFill>
              </a:rPr>
              <a:t>[a]</a:t>
            </a:r>
            <a:r>
              <a:rPr lang="zh-CN" altLang="en-US" dirty="0" smtClean="0"/>
              <a:t>，多项列表 </a:t>
            </a:r>
            <a:r>
              <a:rPr lang="en-US" altLang="zh-CN" dirty="0" smtClean="0">
                <a:solidFill>
                  <a:srgbClr val="FFC000"/>
                </a:solidFill>
              </a:rPr>
              <a:t>[a, b, c]</a:t>
            </a:r>
          </a:p>
          <a:p>
            <a:r>
              <a:rPr lang="zh-CN" altLang="en-US" dirty="0" smtClean="0"/>
              <a:t>列表生成式：</a:t>
            </a:r>
            <a:r>
              <a:rPr lang="en-US" altLang="zh-CN" dirty="0" smtClean="0">
                <a:solidFill>
                  <a:srgbClr val="FFC000"/>
                </a:solidFill>
              </a:rPr>
              <a:t>[x for x in </a:t>
            </a:r>
            <a:r>
              <a:rPr lang="en-US" altLang="zh-CN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dirty="0" smtClean="0">
                <a:solidFill>
                  <a:srgbClr val="FFC000"/>
                </a:solidFill>
              </a:rPr>
              <a:t>]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构造</a:t>
            </a:r>
            <a:r>
              <a:rPr lang="zh-CN" altLang="en-US" dirty="0"/>
              <a:t>函数：</a:t>
            </a:r>
            <a:r>
              <a:rPr lang="en-US" altLang="zh-CN" dirty="0">
                <a:solidFill>
                  <a:srgbClr val="FFC000"/>
                </a:solidFill>
              </a:rPr>
              <a:t>class </a:t>
            </a:r>
            <a:r>
              <a:rPr lang="en-US" altLang="zh-CN" dirty="0" smtClean="0">
                <a:solidFill>
                  <a:srgbClr val="FFC000"/>
                </a:solidFill>
              </a:rPr>
              <a:t>list( 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 smtClean="0">
                <a:solidFill>
                  <a:srgbClr val="FFFF00"/>
                </a:solidFill>
              </a:rPr>
              <a:t>] 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返回列表对象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可能为序列对象、支持迭代的容器对象、迭代器对象；若 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为列表，则返回其副本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list("</a:t>
            </a:r>
            <a:r>
              <a:rPr lang="en-US" altLang="zh-CN" dirty="0" err="1" smtClean="0">
                <a:solidFill>
                  <a:srgbClr val="FFC000"/>
                </a:solidFill>
              </a:rPr>
              <a:t>abc</a:t>
            </a:r>
            <a:r>
              <a:rPr lang="en-US" altLang="zh-CN" dirty="0" smtClean="0">
                <a:solidFill>
                  <a:srgbClr val="FFC000"/>
                </a:solidFill>
              </a:rPr>
              <a:t>") </a:t>
            </a: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["a", "b", "c"]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C000"/>
                </a:solidFill>
              </a:rPr>
              <a:t>list((1, 2, 3)) </a:t>
            </a: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[1, 2, 3]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5.3.3</a:t>
            </a:r>
            <a:r>
              <a:rPr lang="zh-CN" altLang="en-US" dirty="0" smtClean="0"/>
              <a:t>　常用序列操作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算术运算：加法与标量乘法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 </a:t>
            </a:r>
            <a:r>
              <a:rPr lang="en-US" altLang="zh-CN" dirty="0">
                <a:solidFill>
                  <a:srgbClr val="FFC000"/>
                </a:solidFill>
              </a:rPr>
              <a:t>+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zh-CN" altLang="en-US" dirty="0" smtClean="0"/>
              <a:t>：连接</a:t>
            </a:r>
            <a:r>
              <a:rPr lang="zh-CN" altLang="en-US" dirty="0"/>
              <a:t>两</a:t>
            </a:r>
            <a:r>
              <a:rPr lang="zh-CN" altLang="en-US" dirty="0" smtClean="0"/>
              <a:t>个列表 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s = [1, 2, 3]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t = [4, 5]</a:t>
            </a:r>
            <a:r>
              <a:rPr lang="zh-CN" altLang="en-US" dirty="0" smtClean="0"/>
              <a:t>，则 </a:t>
            </a:r>
            <a:r>
              <a:rPr lang="en-US" altLang="zh-CN" dirty="0" smtClean="0">
                <a:solidFill>
                  <a:srgbClr val="FFC000"/>
                </a:solidFill>
              </a:rPr>
              <a:t>s + 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[1, 2, 3, 4, 5]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 * n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n * t</a:t>
            </a:r>
            <a:r>
              <a:rPr lang="zh-CN" altLang="en-US" dirty="0" smtClean="0"/>
              <a:t>：复制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遍列表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注意：项为引用，非重复拷贝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示例</a:t>
            </a:r>
            <a:r>
              <a:rPr lang="zh-CN" altLang="en-US" dirty="0"/>
              <a:t>：若 </a:t>
            </a:r>
            <a:r>
              <a:rPr lang="en-US" altLang="zh-CN" dirty="0">
                <a:solidFill>
                  <a:srgbClr val="FFC000"/>
                </a:solidFill>
              </a:rPr>
              <a:t>s = </a:t>
            </a:r>
            <a:r>
              <a:rPr lang="en-US" altLang="zh-CN" dirty="0" smtClean="0">
                <a:solidFill>
                  <a:srgbClr val="FFC000"/>
                </a:solidFill>
              </a:rPr>
              <a:t>[1, 2, 3]</a:t>
            </a:r>
            <a:r>
              <a:rPr lang="zh-CN" altLang="en-US" dirty="0" smtClean="0"/>
              <a:t>，</a:t>
            </a:r>
            <a:r>
              <a:rPr lang="zh-CN" altLang="en-US" dirty="0"/>
              <a:t>则 </a:t>
            </a:r>
            <a:r>
              <a:rPr lang="en-US" altLang="zh-CN" dirty="0">
                <a:solidFill>
                  <a:srgbClr val="FFC000"/>
                </a:solidFill>
              </a:rPr>
              <a:t>s </a:t>
            </a:r>
            <a:r>
              <a:rPr lang="zh-CN" altLang="en-US" dirty="0" smtClean="0">
                <a:solidFill>
                  <a:srgbClr val="FFC000"/>
                </a:solidFill>
              </a:rPr>
              <a:t>* </a:t>
            </a:r>
            <a:r>
              <a:rPr lang="en-US" altLang="zh-CN" dirty="0" smtClean="0">
                <a:solidFill>
                  <a:srgbClr val="FFC000"/>
                </a:solidFill>
              </a:rPr>
              <a:t>2 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[1, 2, 3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1, 2, 3]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关系运算：集合关系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x in t</a:t>
            </a:r>
            <a:r>
              <a:rPr lang="zh-CN" altLang="en-US" dirty="0"/>
              <a:t>：若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 smtClean="0"/>
              <a:t>为列表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元素，返回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x not in t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非列表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中元素，返回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5.3.3</a:t>
            </a:r>
            <a:r>
              <a:rPr lang="zh-CN" altLang="en-US" dirty="0" smtClean="0"/>
              <a:t>　常用序列操作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索引运算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</a:t>
            </a:r>
            <a:r>
              <a:rPr lang="zh-CN" altLang="en-US" dirty="0" smtClean="0"/>
              <a:t>：</a:t>
            </a:r>
            <a:r>
              <a:rPr lang="zh-CN" altLang="en-US" dirty="0"/>
              <a:t>访问单个元素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j]</a:t>
            </a:r>
            <a:r>
              <a:rPr lang="zh-CN" altLang="en-US" dirty="0" smtClean="0"/>
              <a:t>：切片，访问子列表，</a:t>
            </a:r>
            <a:r>
              <a:rPr lang="zh-CN" altLang="en-US" dirty="0"/>
              <a:t>含第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  <a:r>
              <a:rPr lang="zh-CN" altLang="en-US" dirty="0" smtClean="0"/>
              <a:t>，不</a:t>
            </a:r>
            <a:r>
              <a:rPr lang="zh-CN" altLang="en-US" dirty="0"/>
              <a:t>含第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t[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j : k]</a:t>
            </a:r>
            <a:r>
              <a:rPr lang="zh-CN" altLang="en-US" dirty="0" smtClean="0"/>
              <a:t>：切片，访问子列表，含第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项，不含第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项，步长 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/>
              <a:t>索引下标</a:t>
            </a:r>
            <a:r>
              <a:rPr lang="zh-CN" altLang="en-US" dirty="0" smtClean="0"/>
              <a:t>可省略：省略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表示从头，省略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表示至尾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索引</a:t>
            </a:r>
            <a:r>
              <a:rPr lang="zh-CN" altLang="en-US" dirty="0"/>
              <a:t>下标可正可</a:t>
            </a:r>
            <a:r>
              <a:rPr lang="zh-CN" altLang="en-US" dirty="0" smtClean="0"/>
              <a:t>负：设列表项数为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/>
              <a:t>，正序下标使用非负数，从 </a:t>
            </a:r>
            <a:r>
              <a:rPr lang="en-US" altLang="zh-CN" dirty="0" smtClean="0">
                <a:solidFill>
                  <a:srgbClr val="FFC000"/>
                </a:solidFill>
              </a:rPr>
              <a:t>0 </a:t>
            </a:r>
            <a:r>
              <a:rPr lang="zh-CN" altLang="en-US" dirty="0"/>
              <a:t>开始</a:t>
            </a:r>
            <a:r>
              <a:rPr lang="zh-CN" altLang="en-US" dirty="0" smtClean="0"/>
              <a:t>计数至 </a:t>
            </a:r>
            <a:r>
              <a:rPr lang="en-US" altLang="zh-CN" dirty="0" smtClean="0">
                <a:solidFill>
                  <a:srgbClr val="FFC000"/>
                </a:solidFill>
              </a:rPr>
              <a:t>n - 1</a:t>
            </a:r>
            <a:r>
              <a:rPr lang="zh-CN" altLang="en-US" dirty="0" smtClean="0"/>
              <a:t>；倒序下标使用负数，从 </a:t>
            </a:r>
            <a:r>
              <a:rPr lang="en-US" altLang="zh-CN" dirty="0" smtClean="0">
                <a:solidFill>
                  <a:srgbClr val="FFC000"/>
                </a:solidFill>
              </a:rPr>
              <a:t>-1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</a:t>
            </a:r>
            <a:r>
              <a:rPr lang="zh-CN" altLang="en-US" dirty="0"/>
              <a:t>倒序</a:t>
            </a:r>
            <a:r>
              <a:rPr lang="zh-CN" altLang="en-US" dirty="0" smtClean="0"/>
              <a:t>计数至 </a:t>
            </a:r>
            <a:r>
              <a:rPr lang="en-US" altLang="zh-CN" dirty="0" smtClean="0">
                <a:solidFill>
                  <a:srgbClr val="FFC000"/>
                </a:solidFill>
              </a:rPr>
              <a:t>-n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3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5.3.3</a:t>
            </a:r>
            <a:r>
              <a:rPr lang="zh-CN" altLang="en-US" dirty="0" smtClean="0"/>
              <a:t>　常用序列操作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函数与方法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(t)</a:t>
            </a:r>
            <a:r>
              <a:rPr lang="zh-CN" altLang="en-US" dirty="0"/>
              <a:t>：</a:t>
            </a:r>
            <a:r>
              <a:rPr lang="zh-CN" altLang="en-US" dirty="0" smtClean="0"/>
              <a:t>返回列表 </a:t>
            </a:r>
            <a:r>
              <a:rPr lang="en-US" altLang="zh-CN" dirty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的项数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函数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min(t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返回列表 </a:t>
            </a:r>
            <a:r>
              <a:rPr lang="en-US" altLang="zh-CN" dirty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的最小元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注意：若列表元素类型不同，且无法比较大小，引发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TypeError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max(t)</a:t>
            </a:r>
            <a:r>
              <a:rPr lang="zh-CN" altLang="en-US" dirty="0" smtClean="0"/>
              <a:t>：返回列表 </a:t>
            </a:r>
            <a:r>
              <a:rPr lang="en-US" altLang="zh-CN" dirty="0" smtClean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的最大元</a:t>
            </a:r>
            <a:endParaRPr lang="en-US" altLang="zh-CN" dirty="0" smtClean="0"/>
          </a:p>
          <a:p>
            <a:pPr lvl="2"/>
            <a:r>
              <a:rPr lang="zh-CN" altLang="en-US" dirty="0"/>
              <a:t>注意：</a:t>
            </a:r>
            <a:r>
              <a:rPr lang="zh-CN" altLang="en-US" dirty="0" smtClean="0"/>
              <a:t>若列表元素</a:t>
            </a:r>
            <a:r>
              <a:rPr lang="zh-CN" altLang="en-US" dirty="0"/>
              <a:t>类型不同，且无法比较大小，引发 </a:t>
            </a:r>
            <a:r>
              <a:rPr lang="en-US" altLang="zh-CN" dirty="0" err="1">
                <a:solidFill>
                  <a:srgbClr val="FFC000"/>
                </a:solidFill>
              </a:rPr>
              <a:t>TypeError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t.index</a:t>
            </a:r>
            <a:r>
              <a:rPr lang="en-US" altLang="zh-CN" dirty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j</a:t>
            </a:r>
            <a:r>
              <a:rPr lang="en-US" altLang="zh-CN" dirty="0">
                <a:solidFill>
                  <a:srgbClr val="FFFF00"/>
                </a:solidFill>
              </a:rPr>
              <a:t>]]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返回列表 </a:t>
            </a:r>
            <a:r>
              <a:rPr lang="en-US" altLang="zh-CN" dirty="0">
                <a:solidFill>
                  <a:srgbClr val="FFC000"/>
                </a:solidFill>
              </a:rPr>
              <a:t>t</a:t>
            </a:r>
            <a:r>
              <a:rPr lang="en-US" altLang="zh-CN" dirty="0"/>
              <a:t> </a:t>
            </a:r>
            <a:r>
              <a:rPr lang="zh-CN" altLang="en-US" dirty="0"/>
              <a:t>中从 下标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处至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处第一次出现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的索引位置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t.count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：返回列表 </a:t>
            </a:r>
            <a:r>
              <a:rPr lang="en-US" altLang="zh-CN" dirty="0" smtClean="0">
                <a:solidFill>
                  <a:srgbClr val="FFC00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出现次数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49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操作示例：</a:t>
            </a:r>
            <a:r>
              <a:rPr lang="zh-CN" altLang="en-US" dirty="0"/>
              <a:t>元素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"red", "green", "blue"]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['red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'green', 'blue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colors[0]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'red'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colors[-1]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'blue'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colors[::-1]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'blue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'green', 'red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 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["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red", "green", "blue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["black", "white"]]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['red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'green', 'blue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['black', 'white']]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colors[-1][0]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'black'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操作示例：列表同一性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[[]] * 3			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构造列表，包含三个重复空列表元（项）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						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t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包含一个空列表元的三次引用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[[], [], []]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t[0].append(1)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向第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0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项列表元追加元素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1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					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三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次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引用均访问同一列表元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[[1], [1], [1]]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18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[[] for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range(3)]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构造列表，生成三个不同的空列表元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					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t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包含三个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空列表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元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[[], [], []]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t[0].append(1)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t[-1].append(2)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					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第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0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项与第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2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项子列表的数据已更新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[[1], 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[], [2]]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操作示例：遍历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[1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4]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(a)):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第一种列表遍历方案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("a[",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"]=",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"", end = "; ")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pt-BR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a[0]=1; a[1]=2; a[2]=3; a[3]=4;</a:t>
            </a:r>
            <a:endParaRPr kumimoji="1" lang="en-US" altLang="zh-CN" sz="18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第二种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列表遍历方案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("a[",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a.index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(e),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"]=", e,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"", end = "; 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pt-BR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a[0]=1; a[1]=2; a[2]=3; a[3]=4;</a:t>
            </a:r>
            <a:endParaRPr kumimoji="1" lang="en-US" altLang="zh-CN" sz="18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it-IT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i, e in </a:t>
            </a:r>
            <a:r>
              <a:rPr lang="it-IT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enumerate(a):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第三种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列表遍历方案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枚举类构造函数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构造枚举对象，使用元组进行遍历，同时获得元素下标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和值</a:t>
            </a:r>
            <a:endParaRPr kumimoji="1" lang="zh-CN" altLang="en-US" sz="18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("a[",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"]=", e,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"", end = "; 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pt-BR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</a:t>
            </a:r>
            <a:r>
              <a:rPr kumimoji="1" lang="pt-BR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]=1; a[1]=2; a[2]=3; a[3]=4;</a:t>
            </a:r>
            <a:endParaRPr kumimoji="1" lang="en-US" altLang="zh-CN" sz="18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2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5.3.4</a:t>
            </a:r>
            <a:r>
              <a:rPr lang="zh-CN" altLang="en-US" dirty="0" smtClean="0"/>
              <a:t>　常用列表更新操作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赋值运算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 = x</a:t>
            </a:r>
            <a:r>
              <a:rPr lang="zh-CN" altLang="en-US" dirty="0" smtClean="0"/>
              <a:t>：用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替换列表 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j] = t</a:t>
            </a:r>
            <a:r>
              <a:rPr lang="zh-CN" altLang="en-US" dirty="0" smtClean="0"/>
              <a:t>：</a:t>
            </a:r>
            <a:r>
              <a:rPr lang="zh-CN" altLang="en-US" dirty="0"/>
              <a:t>用可迭代对象 </a:t>
            </a:r>
            <a:r>
              <a:rPr lang="en-US" altLang="zh-CN" dirty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的内容替换列表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 smtClean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 smtClean="0"/>
              <a:t>项至第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: </a:t>
            </a:r>
            <a:r>
              <a:rPr lang="en-US" altLang="zh-CN" dirty="0" smtClean="0">
                <a:solidFill>
                  <a:srgbClr val="FFC000"/>
                </a:solidFill>
              </a:rPr>
              <a:t>j : k] </a:t>
            </a:r>
            <a:r>
              <a:rPr lang="en-US" altLang="zh-CN" dirty="0">
                <a:solidFill>
                  <a:srgbClr val="FFC000"/>
                </a:solidFill>
              </a:rPr>
              <a:t>= t</a:t>
            </a:r>
            <a:r>
              <a:rPr lang="zh-CN" altLang="en-US" dirty="0"/>
              <a:t>：</a:t>
            </a:r>
            <a:r>
              <a:rPr lang="zh-CN" altLang="en-US" dirty="0" smtClean="0"/>
              <a:t>用 </a:t>
            </a:r>
            <a:r>
              <a:rPr lang="en-US" altLang="zh-CN" dirty="0" smtClean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</a:t>
            </a:r>
            <a:r>
              <a:rPr lang="zh-CN" altLang="en-US" dirty="0"/>
              <a:t>内容</a:t>
            </a:r>
            <a:r>
              <a:rPr lang="zh-CN" altLang="en-US" dirty="0" smtClean="0"/>
              <a:t>替换</a:t>
            </a:r>
            <a:r>
              <a:rPr lang="zh-CN" altLang="en-US" dirty="0"/>
              <a:t>列表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项至第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 smtClean="0"/>
              <a:t>项，步长 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</a:p>
          <a:p>
            <a:r>
              <a:rPr lang="zh-CN" altLang="en-US" dirty="0" smtClean="0"/>
              <a:t>删除元素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del </a:t>
            </a:r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</a:t>
            </a:r>
            <a:r>
              <a:rPr lang="zh-CN" altLang="en-US" dirty="0"/>
              <a:t>：</a:t>
            </a:r>
            <a:r>
              <a:rPr lang="zh-CN" altLang="en-US" dirty="0" smtClean="0"/>
              <a:t>删除</a:t>
            </a:r>
            <a:r>
              <a:rPr lang="zh-CN" altLang="en-US" dirty="0"/>
              <a:t>列表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 smtClean="0"/>
              <a:t>项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del </a:t>
            </a:r>
            <a:r>
              <a:rPr lang="en-US" altLang="zh-CN" dirty="0">
                <a:solidFill>
                  <a:srgbClr val="FFC000"/>
                </a:solidFill>
              </a:rPr>
              <a:t>s[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j]</a:t>
            </a:r>
            <a:r>
              <a:rPr lang="zh-CN" altLang="en-US" dirty="0"/>
              <a:t>：</a:t>
            </a:r>
            <a:r>
              <a:rPr lang="zh-CN" altLang="en-US" dirty="0" smtClean="0"/>
              <a:t>删除</a:t>
            </a:r>
            <a:r>
              <a:rPr lang="zh-CN" altLang="en-US" dirty="0"/>
              <a:t>列表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项至第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 smtClean="0"/>
              <a:t>项，</a:t>
            </a:r>
            <a:r>
              <a:rPr lang="zh-CN" altLang="en-US" dirty="0"/>
              <a:t>等价于 </a:t>
            </a:r>
            <a:r>
              <a:rPr lang="en-US" altLang="zh-CN" dirty="0">
                <a:solidFill>
                  <a:srgbClr val="FFC000"/>
                </a:solidFill>
              </a:rPr>
              <a:t>s[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j] = []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del s[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 : k]</a:t>
            </a:r>
            <a:r>
              <a:rPr lang="zh-CN" altLang="en-US" dirty="0"/>
              <a:t>：</a:t>
            </a:r>
            <a:r>
              <a:rPr lang="zh-CN" altLang="en-US" dirty="0" smtClean="0"/>
              <a:t>删除</a:t>
            </a:r>
            <a:r>
              <a:rPr lang="zh-CN" altLang="en-US" dirty="0"/>
              <a:t>列表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项至第 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  <a:r>
              <a:rPr lang="zh-CN" altLang="en-US" dirty="0" smtClean="0"/>
              <a:t>，步长 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等价于 </a:t>
            </a:r>
            <a:r>
              <a:rPr lang="en-US" altLang="zh-CN" dirty="0">
                <a:solidFill>
                  <a:srgbClr val="FFC000"/>
                </a:solidFill>
              </a:rPr>
              <a:t>s[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 : j : k] = </a:t>
            </a:r>
            <a:r>
              <a:rPr lang="en-US" altLang="zh-CN" dirty="0" smtClean="0">
                <a:solidFill>
                  <a:srgbClr val="FFC000"/>
                </a:solidFill>
              </a:rPr>
              <a:t>[]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775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5.3.4</a:t>
            </a:r>
            <a:r>
              <a:rPr lang="zh-CN" altLang="en-US" dirty="0" smtClean="0"/>
              <a:t>　常用列表更新操作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列表更新方法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s.append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：将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追加至列表末尾，等价于 </a:t>
            </a:r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(s):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(s)]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= [x]</a:t>
            </a: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s.clear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：删除列表全部元素，等价于 </a:t>
            </a:r>
            <a:r>
              <a:rPr lang="en-US" altLang="zh-CN" dirty="0" smtClean="0">
                <a:solidFill>
                  <a:srgbClr val="FFC000"/>
                </a:solidFill>
              </a:rPr>
              <a:t>del 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 smtClean="0">
                <a:solidFill>
                  <a:srgbClr val="FFC000"/>
                </a:solidFill>
              </a:rPr>
              <a:t>[:]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s.copy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：构造列表的一份浅拷贝，等价于 </a:t>
            </a:r>
            <a:r>
              <a:rPr lang="en-US" altLang="zh-CN" dirty="0" smtClean="0">
                <a:solidFill>
                  <a:srgbClr val="FFC000"/>
                </a:solidFill>
              </a:rPr>
              <a:t>s[:]</a:t>
            </a: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s.extend</a:t>
            </a:r>
            <a:r>
              <a:rPr lang="en-US" altLang="zh-CN" dirty="0" smtClean="0">
                <a:solidFill>
                  <a:srgbClr val="FFC000"/>
                </a:solidFill>
              </a:rPr>
              <a:t>(t) </a:t>
            </a:r>
            <a:r>
              <a:rPr lang="zh-CN" altLang="en-US" dirty="0" smtClean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s += t</a:t>
            </a:r>
            <a:r>
              <a:rPr lang="zh-CN" altLang="en-US" dirty="0" smtClean="0"/>
              <a:t>：将 </a:t>
            </a:r>
            <a:r>
              <a:rPr lang="en-US" altLang="zh-CN" dirty="0" smtClean="0">
                <a:solidFill>
                  <a:srgbClr val="FFC000"/>
                </a:solidFill>
              </a:rPr>
              <a:t>t </a:t>
            </a:r>
            <a:r>
              <a:rPr lang="zh-CN" altLang="en-US" dirty="0" smtClean="0"/>
              <a:t>的内容追加至列表尾部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 *= n</a:t>
            </a:r>
            <a:r>
              <a:rPr lang="zh-CN" altLang="en-US" dirty="0" smtClean="0"/>
              <a:t>：更新列表，重复 </a:t>
            </a:r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 smtClean="0"/>
              <a:t>次其内容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s.insert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, x)</a:t>
            </a:r>
            <a:r>
              <a:rPr lang="zh-CN" altLang="en-US" dirty="0" smtClean="0"/>
              <a:t>：插入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，作为列表第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项，等价于 </a:t>
            </a:r>
            <a:r>
              <a:rPr lang="en-US" altLang="zh-CN" dirty="0" smtClean="0">
                <a:solidFill>
                  <a:srgbClr val="FFC000"/>
                </a:solidFill>
              </a:rPr>
              <a:t>s[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 = [x]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88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5.3.4</a:t>
            </a:r>
            <a:r>
              <a:rPr lang="zh-CN" altLang="en-US" dirty="0" smtClean="0"/>
              <a:t>　常用列表更新操作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列表更新方法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s.pop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：更新弹出并删除列表第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可选；无参数时，缺省值为 </a:t>
            </a:r>
            <a:r>
              <a:rPr lang="en-US" altLang="zh-CN" dirty="0" smtClean="0">
                <a:solidFill>
                  <a:srgbClr val="FFC000"/>
                </a:solidFill>
              </a:rPr>
              <a:t>-1</a:t>
            </a:r>
          </a:p>
          <a:p>
            <a:pPr lvl="2"/>
            <a:r>
              <a:rPr lang="zh-CN" altLang="en-US" dirty="0" smtClean="0"/>
              <a:t>注意：传递参数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时，并不需要中括号！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s.remove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：删除列表中首次出现的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</a:p>
          <a:p>
            <a:pPr lvl="2"/>
            <a:r>
              <a:rPr lang="zh-CN" altLang="en-US" dirty="0" smtClean="0"/>
              <a:t>若未找到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，引发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ValueError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>
                <a:solidFill>
                  <a:srgbClr val="FFC000"/>
                </a:solidFill>
              </a:rPr>
              <a:t>s.reverse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：翻转</a:t>
            </a:r>
            <a:r>
              <a:rPr lang="zh-CN" altLang="en-US" dirty="0" smtClean="0"/>
              <a:t>列表，列表</a:t>
            </a:r>
            <a:r>
              <a:rPr lang="zh-CN" altLang="en-US" dirty="0"/>
              <a:t>各项</a:t>
            </a:r>
            <a:r>
              <a:rPr lang="zh-CN" altLang="en-US" dirty="0" smtClean="0"/>
              <a:t>逆序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原位翻转，</a:t>
            </a:r>
            <a:r>
              <a:rPr lang="zh-CN" altLang="en-US" dirty="0"/>
              <a:t>不占用额外存储空间，不返回逆序列表副本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s.sort</a:t>
            </a:r>
            <a:r>
              <a:rPr lang="en-US" altLang="zh-CN" dirty="0" smtClean="0">
                <a:solidFill>
                  <a:srgbClr val="FFC000"/>
                </a:solidFill>
              </a:rPr>
              <a:t>(key = None, reverse = False)</a:t>
            </a:r>
            <a:r>
              <a:rPr lang="zh-CN" altLang="en-US" dirty="0" smtClean="0"/>
              <a:t>：列表排序，缺省为升序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原位排序，不占用额外存储空间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2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5.3.5</a:t>
            </a:r>
            <a:r>
              <a:rPr lang="zh-CN" altLang="en-US" dirty="0"/>
              <a:t>　</a:t>
            </a:r>
            <a:r>
              <a:rPr lang="zh-CN" altLang="en-US" dirty="0" smtClean="0"/>
              <a:t>列表应用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普通文本文件读写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列表项为文本行字符串</a:t>
            </a:r>
            <a:endParaRPr lang="en-US" altLang="zh-CN" dirty="0" smtClean="0"/>
          </a:p>
          <a:p>
            <a:r>
              <a:rPr lang="en-US" altLang="zh-CN" dirty="0"/>
              <a:t>CSV </a:t>
            </a:r>
            <a:r>
              <a:rPr lang="zh-CN" altLang="en-US" dirty="0"/>
              <a:t>格式</a:t>
            </a:r>
            <a:r>
              <a:rPr lang="zh-CN" altLang="en-US" dirty="0" smtClean="0"/>
              <a:t>文件读写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：逗号分隔值（</a:t>
            </a:r>
            <a:r>
              <a:rPr lang="en-US" altLang="zh-CN" dirty="0" smtClean="0"/>
              <a:t>comma-separated values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CSV </a:t>
            </a:r>
            <a:r>
              <a:rPr lang="zh-CN" altLang="en-US" dirty="0"/>
              <a:t>文件特征</a:t>
            </a:r>
            <a:endParaRPr lang="en-US" altLang="zh-CN" dirty="0"/>
          </a:p>
          <a:p>
            <a:pPr lvl="2"/>
            <a:r>
              <a:rPr lang="zh-CN" altLang="en-US" dirty="0"/>
              <a:t>纯文本，单一字符编码；以行为单位存储数据，无空行；标题行一般位于首行；以逗号分隔各列</a:t>
            </a:r>
            <a:endParaRPr lang="en-US" altLang="zh-CN" dirty="0"/>
          </a:p>
          <a:p>
            <a:pPr lvl="1"/>
            <a:r>
              <a:rPr lang="en-US" altLang="zh-CN" dirty="0" smtClean="0"/>
              <a:t>CSV </a:t>
            </a:r>
            <a:r>
              <a:rPr lang="zh-CN" altLang="en-US" dirty="0" smtClean="0"/>
              <a:t>文件制作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使用普通文本编辑器或 </a:t>
            </a:r>
            <a:r>
              <a:rPr lang="en-US" altLang="zh-CN" dirty="0" smtClean="0"/>
              <a:t>Microsoft Office Excel</a:t>
            </a:r>
            <a:r>
              <a:rPr lang="zh-CN" altLang="en-US" dirty="0" smtClean="0"/>
              <a:t>（另存为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格式）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876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列表应用示例一</a:t>
            </a:r>
            <a:r>
              <a:rPr lang="zh-CN" altLang="en-US" dirty="0" smtClean="0"/>
              <a:t>：普通文本文件读写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编写函数，从文本文件</a:t>
            </a:r>
            <a:r>
              <a:rPr lang="zh-CN" altLang="en-US" dirty="0"/>
              <a:t>中</a:t>
            </a:r>
            <a:r>
              <a:rPr lang="zh-CN" altLang="en-US" dirty="0" smtClean="0"/>
              <a:t>读出</a:t>
            </a:r>
            <a:r>
              <a:rPr lang="zh-CN" altLang="en-US" dirty="0"/>
              <a:t>下述两首词</a:t>
            </a:r>
            <a:r>
              <a:rPr lang="zh-CN" altLang="en-US" dirty="0" smtClean="0"/>
              <a:t>，</a:t>
            </a:r>
            <a:r>
              <a:rPr lang="zh-CN" altLang="en-US" dirty="0"/>
              <a:t>写入列表</a:t>
            </a:r>
            <a:r>
              <a:rPr lang="zh-CN" altLang="en-US" dirty="0" smtClean="0"/>
              <a:t>对象，并转存至副本文件。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3206"/>
            <a:ext cx="4438650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《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望江南　超然台作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》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　　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——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苏　轼</a:t>
            </a:r>
          </a:p>
          <a:p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春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未老，风细柳斜斜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试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上超然台上望，半壕春水一城花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烟雨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暗千家。</a:t>
            </a:r>
          </a:p>
          <a:p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寒食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后，酒醒却咨嗟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休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对故人思故国，且将新火试新茶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诗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酒趁年华。 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383" y="1647443"/>
            <a:ext cx="4438656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《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临江仙　夜归临皋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》</a:t>
            </a:r>
          </a:p>
          <a:p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　　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——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苏　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轼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夜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饮东坡醒复醉，归来仿佛三更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家童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鼻息已雷鸣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敲门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都不应，倚杖听江声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长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恨此身非我有，何时忘却营营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夜阑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风静縠纹平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小舟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从此逝，江海寄馀生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8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列表应用示例一：普通文本文件读写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-*- coding: utf-8 -*-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True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show(info):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正在读取：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+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(info) + "\n\n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读取完毕。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if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else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读取完毕。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write_to_file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t, notify = None):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f.writelines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notify: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notify(t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76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列表应用示例一：普通文本文件读写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read_from_file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notify = None):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f.readlines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notify: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notify(t)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filename = input("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请输入文件名：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+ ".txt"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read_from_file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notify = show)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write_to_file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 + ".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bak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6042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列表应用示例二：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文件读取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编写函数，读取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文件中的数据。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222713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日期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代码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名称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开盘价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收盘价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最高价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最低价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成交量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成交额（亿元）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2017-5-5,000001,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上证指数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,3144.77,3103.04,3117.61,3092.09,176213641,2002.74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2017-5-5,399001,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深证成指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,10119.54,10024.44,10132.92,10024.44,166209869,2363.91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2017-5-5,601398,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工商银行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,4.79,4.86,4.87,4.78,1255875,6.05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2017-5-5,300498,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温氏股份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,30.6,30.48,30.88,30.48,48951,1.5</a:t>
            </a:r>
          </a:p>
        </p:txBody>
      </p:sp>
    </p:spTree>
    <p:extLst>
      <p:ext uri="{BB962C8B-B14F-4D97-AF65-F5344CB8AC3E}">
        <p14:creationId xmlns:p14="http://schemas.microsoft.com/office/powerpoint/2010/main" val="315361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读取（第一版）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此函数将全部数据读入单个列表，每行数据为一项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read_csv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f.readlines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filename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"20170505_stocks.csv"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read_csv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print(t)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0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6730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读取（第一版）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程序输出如下：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日期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代码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名称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开盘价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收盘价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最低价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成交量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成交额（亿元）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\n', '2017-5-5,000001,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上证指数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,3144.77,3103.04,3117.61,3092.09,176213641,2002.74\n', '2017-5-5,399001,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深证成指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,10119.54,10024.44,10132.92,10024.44,166209869,2363.91\n', '2017-5-5,601398,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工商银行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,4.79,4.86,4.87,4.78,1255875,6.05\n', '2017-5-5,300498,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温氏股份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,30.6,30.48,30.88,30.48,48951,1.5\n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132456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读取（第二版）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此函数将全部数据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读入单个列表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，每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行每列数据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为一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项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read_csv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[]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line in f: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对每一行数据，删除行尾换行符，使用逗号分割成多项，逐一追加至列表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line.replace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("\n", "").split(",")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5.1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概　述</a:t>
            </a:r>
            <a:r>
              <a:rPr lang="zh-CN" altLang="en-US" dirty="0">
                <a:solidFill>
                  <a:srgbClr val="FFFF00"/>
                </a:solidFill>
              </a:rPr>
              <a:t/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元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列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表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二进制序列类型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集　合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　典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第五章　复合数据处理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读取（第二版）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392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程序输出如下：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日期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代码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名称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开盘价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收盘价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最低价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成交量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成交额（亿元）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'000001',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上证指数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'3144.77', '3103.04', '3117.61', '3092.09', '176213641', '2002.74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'399001',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深证成指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'10119.54', '10024.44', '10132.92', '10024.44', '166209869', '2363.91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'601398',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工商银行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'4.79', '4.86', '4.87', '4.78', '1255875', '6.05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'300498',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温氏股份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'30.6', '30.48', '30.88', '30.48', '48951', '1.5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7459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读取（第三版）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此函数将全部数据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读入二维嵌套列表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，每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行每列数据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为一项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read_csv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line in f: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对每一行数据，删除行尾换行符，使用逗号分割成多项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，构造列表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s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line.replace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("\n", "").split(",")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将列表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s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作为元素追加至列表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t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，构造二维嵌套列表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t.append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读取（第三版）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392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程序输出如下：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日期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代码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名称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开盘价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收盘价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最高价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最低价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成交量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成交额（亿元）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 ['2017-5-5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'000001',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上证指数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'3144.77', '3103.04', '3117.61', '3092.09', '176213641', '2002.74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 ['2017-5-5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'399001',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深证成指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'10119.54', '10024.44', '10132.92', '10024.44', '166209869', '2363.91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 ['2017-5-5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'601398',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工商银行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'4.79', '4.86', '4.87', '4.78', '1255875', '6.05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 ['2017-5-5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'300498', '</a:t>
            </a:r>
            <a:r>
              <a:rPr kumimoji="1"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温氏股份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'30.6', '30.48', '30.88', '30.48', '48951', '1.5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282725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  <a:r>
              <a:rPr lang="zh-CN" altLang="en-US" dirty="0" smtClean="0"/>
              <a:t>读取（第三版）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4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格式化输出</a:t>
            </a:r>
            <a:endParaRPr lang="zh-CN" altLang="en-US" sz="14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show(t):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altLang="zh-CN" sz="14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endParaRPr lang="en-US" altLang="zh-CN" sz="14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4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输出表头</a:t>
            </a:r>
            <a:endParaRPr lang="en-US" altLang="zh-CN" sz="14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("{:&lt;10s}{:&lt;6s}{:&lt;6s}{:&gt;10s}{:&gt;8s}{:&gt;8s}{:&gt;8s}{:&gt;10s}{:&gt;9s}".format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][2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][3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][4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][5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][6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][7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],t[0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][8]))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4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输出各行数据</a:t>
            </a:r>
            <a:endParaRPr lang="en-US" altLang="zh-CN" sz="14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print("{:%Y-%m-%d}".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format(</a:t>
            </a:r>
            <a:r>
              <a:rPr lang="en-US" altLang="zh-CN" sz="14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datetime.strptime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(t[</a:t>
            </a:r>
            <a:r>
              <a:rPr lang="en-US" altLang="zh-CN" sz="14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][0],"%Y-%m-%d")),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print("{:&lt;6s}".format(t[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][1]),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print("{:&lt;6s}".format(t[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][2]),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print("{:&gt;9,.2f}".format(float(t[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][3])),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print("{:&gt;9,.2f}".format(float(t[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][4])),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print("{:&gt;9,.2f}".format(float(t[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][5])),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print("{:&gt;9,.2f}".format(float(t[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][6])),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print("{:&gt;11,d}".format(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][7])), end = "  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print("{:&gt;13,.2f}".format(float(t[</a:t>
            </a:r>
            <a:r>
              <a:rPr lang="en-US" altLang="zh-CN" sz="14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4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][8</a:t>
            </a:r>
            <a:r>
              <a:rPr lang="en-US" altLang="zh-CN" sz="14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])))</a:t>
            </a:r>
            <a:endParaRPr lang="en-US" altLang="zh-CN" sz="14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列表应用示例二：</a:t>
            </a:r>
            <a:r>
              <a:rPr lang="en-US" altLang="zh-CN" dirty="0"/>
              <a:t>CSV </a:t>
            </a:r>
            <a:r>
              <a:rPr lang="zh-CN" altLang="en-US" dirty="0"/>
              <a:t>文件读取（第三版）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en-US" altLang="zh-CN" dirty="0" smtClean="0"/>
              <a:t>CSV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0"/>
          <a:stretch/>
        </p:blipFill>
        <p:spPr/>
      </p:pic>
    </p:spTree>
    <p:extLst>
      <p:ext uri="{BB962C8B-B14F-4D97-AF65-F5344CB8AC3E}">
        <p14:creationId xmlns:p14="http://schemas.microsoft.com/office/powerpoint/2010/main" val="2361162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列表应用示例三：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文件写入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编写函数，向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文件中写入数据。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34582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'2017-5-5', '600519', '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贵州茅台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'416.20', '416.19', '422.78', '4.78', '37437', '15.66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['2017-5-5', '000538', '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云南白药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'85.20', '83.30', '85.20', '83.00', '38600', '3.24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']]</a:t>
            </a:r>
          </a:p>
          <a:p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追加写入列表，对列表中每一行数据，转换成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CSV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行数据后写入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append_csv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t):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row in t: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f.write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(",".join(row) + "\n")</a:t>
            </a:r>
          </a:p>
          <a:p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列表应用示例三：</a:t>
            </a:r>
            <a:r>
              <a:rPr lang="en-US" altLang="zh-CN" dirty="0"/>
              <a:t>CSV </a:t>
            </a:r>
            <a:r>
              <a:rPr lang="zh-CN" altLang="en-US" dirty="0"/>
              <a:t>文件写入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en-US" altLang="zh-CN" dirty="0" smtClean="0"/>
              <a:t>CSV </a:t>
            </a:r>
            <a:r>
              <a:rPr lang="zh-CN" altLang="en-US" dirty="0" smtClean="0"/>
              <a:t>文件写入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0"/>
          <a:stretch/>
        </p:blipFill>
        <p:spPr/>
      </p:pic>
    </p:spTree>
    <p:extLst>
      <p:ext uri="{BB962C8B-B14F-4D97-AF65-F5344CB8AC3E}">
        <p14:creationId xmlns:p14="http://schemas.microsoft.com/office/powerpoint/2010/main" val="376837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CSV </a:t>
            </a:r>
            <a:r>
              <a:rPr lang="zh-CN" altLang="en-US" dirty="0" smtClean="0"/>
              <a:t>模块：</a:t>
            </a:r>
            <a:r>
              <a:rPr lang="en-US" altLang="zh-CN" dirty="0" smtClean="0">
                <a:solidFill>
                  <a:srgbClr val="FFC000"/>
                </a:solidFill>
              </a:rPr>
              <a:t>import csv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en-US" altLang="zh-CN" dirty="0" smtClean="0"/>
              <a:t>CSV </a:t>
            </a:r>
            <a:r>
              <a:rPr lang="zh-CN" altLang="en-US" dirty="0" smtClean="0"/>
              <a:t>文件操作函数与方法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读者函数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C000"/>
                </a:solidFill>
              </a:rPr>
              <a:t>csv.reader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csvfile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dialect = "</a:t>
            </a:r>
            <a:r>
              <a:rPr lang="en-US" altLang="zh-CN" dirty="0">
                <a:solidFill>
                  <a:srgbClr val="FFC000"/>
                </a:solidFill>
              </a:rPr>
              <a:t>excel", **</a:t>
            </a:r>
            <a:r>
              <a:rPr lang="en-US" altLang="zh-CN" dirty="0" err="1">
                <a:solidFill>
                  <a:srgbClr val="FFC000"/>
                </a:solidFill>
              </a:rPr>
              <a:t>fmtparams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2"/>
            <a:r>
              <a:rPr lang="zh-CN" altLang="en-US" dirty="0"/>
              <a:t>打开 </a:t>
            </a:r>
            <a:r>
              <a:rPr lang="en-US" altLang="zh-CN" dirty="0"/>
              <a:t>CSV </a:t>
            </a:r>
            <a:r>
              <a:rPr lang="zh-CN" altLang="en-US" dirty="0"/>
              <a:t>文件，返回 </a:t>
            </a:r>
            <a:r>
              <a:rPr lang="en-US" altLang="zh-CN" dirty="0"/>
              <a:t>CSV </a:t>
            </a:r>
            <a:r>
              <a:rPr lang="zh-CN" altLang="en-US" dirty="0"/>
              <a:t>文件读者对象（类型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reader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参数 </a:t>
            </a:r>
            <a:r>
              <a:rPr lang="en-US" altLang="zh-CN" dirty="0">
                <a:solidFill>
                  <a:srgbClr val="FFC000"/>
                </a:solidFill>
              </a:rPr>
              <a:t>dialect</a:t>
            </a:r>
            <a:r>
              <a:rPr lang="en-US" altLang="zh-CN" dirty="0"/>
              <a:t> </a:t>
            </a:r>
            <a:r>
              <a:rPr lang="zh-CN" altLang="en-US" dirty="0"/>
              <a:t>用于指定 </a:t>
            </a:r>
            <a:r>
              <a:rPr lang="en-US" altLang="zh-CN" dirty="0"/>
              <a:t>CSV </a:t>
            </a:r>
            <a:r>
              <a:rPr lang="zh-CN" altLang="en-US" dirty="0"/>
              <a:t>文件格式，</a:t>
            </a:r>
            <a:r>
              <a:rPr lang="en-US" altLang="zh-CN" dirty="0" err="1" smtClean="0">
                <a:solidFill>
                  <a:srgbClr val="FFC000"/>
                </a:solidFill>
              </a:rPr>
              <a:t>fmtparams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用于对 </a:t>
            </a:r>
            <a:r>
              <a:rPr lang="en-US" altLang="zh-CN" dirty="0"/>
              <a:t>CSV </a:t>
            </a:r>
            <a:r>
              <a:rPr lang="zh-CN" altLang="en-US" dirty="0"/>
              <a:t>文件格式进行微调</a:t>
            </a:r>
            <a:endParaRPr lang="en-US" altLang="zh-CN" dirty="0"/>
          </a:p>
          <a:p>
            <a:pPr lvl="1"/>
            <a:r>
              <a:rPr lang="zh-CN" altLang="en-US" dirty="0" smtClean="0"/>
              <a:t>作者函数：</a:t>
            </a:r>
            <a:r>
              <a:rPr lang="en-US" altLang="zh-CN" dirty="0" err="1" smtClean="0">
                <a:solidFill>
                  <a:srgbClr val="FFC000"/>
                </a:solidFill>
              </a:rPr>
              <a:t>csv.writer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csvfile</a:t>
            </a:r>
            <a:r>
              <a:rPr lang="en-US" altLang="zh-CN" dirty="0" smtClean="0">
                <a:solidFill>
                  <a:srgbClr val="FFC000"/>
                </a:solidFill>
              </a:rPr>
              <a:t>, dialect = "excel", **</a:t>
            </a:r>
            <a:r>
              <a:rPr lang="en-US" altLang="zh-CN" dirty="0" err="1" smtClean="0">
                <a:solidFill>
                  <a:srgbClr val="FFC000"/>
                </a:solidFill>
              </a:rPr>
              <a:t>fmtparams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lvl="2"/>
            <a:r>
              <a:rPr lang="zh-CN" altLang="en-US" dirty="0" smtClean="0"/>
              <a:t>打开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文件，返回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文件作者对象（类型：</a:t>
            </a:r>
            <a:r>
              <a:rPr lang="en-US" altLang="zh-CN" dirty="0" smtClean="0">
                <a:solidFill>
                  <a:srgbClr val="FFC000"/>
                </a:solidFill>
              </a:rPr>
              <a:t>writer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 </a:t>
            </a:r>
            <a:r>
              <a:rPr lang="en-US" altLang="zh-CN" dirty="0" smtClean="0">
                <a:solidFill>
                  <a:srgbClr val="FFC000"/>
                </a:solidFill>
              </a:rPr>
              <a:t>dialect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用于指定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文件格式，</a:t>
            </a:r>
            <a:r>
              <a:rPr lang="en-US" altLang="zh-CN" dirty="0" err="1" smtClean="0">
                <a:solidFill>
                  <a:srgbClr val="FFC000"/>
                </a:solidFill>
              </a:rPr>
              <a:t>fmtparams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用于对 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文件格式进行微调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443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CSV </a:t>
            </a:r>
            <a:r>
              <a:rPr lang="zh-CN" altLang="en-US" dirty="0" smtClean="0"/>
              <a:t>文件相关类型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字典读者类：</a:t>
            </a:r>
            <a:r>
              <a:rPr lang="en-US" altLang="zh-CN" dirty="0" smtClean="0">
                <a:solidFill>
                  <a:srgbClr val="FFC000"/>
                </a:solidFill>
              </a:rPr>
              <a:t>class </a:t>
            </a:r>
            <a:r>
              <a:rPr lang="en-US" altLang="zh-CN" dirty="0" err="1" smtClean="0">
                <a:solidFill>
                  <a:srgbClr val="FFC000"/>
                </a:solidFill>
              </a:rPr>
              <a:t>csv.DictReader</a:t>
            </a:r>
            <a:r>
              <a:rPr lang="en-US" altLang="zh-CN" dirty="0" smtClean="0">
                <a:solidFill>
                  <a:srgbClr val="FFC000"/>
                </a:solidFill>
              </a:rPr>
              <a:t>(f, fieldnames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restkey</a:t>
            </a:r>
            <a:r>
              <a:rPr lang="en-US" altLang="zh-CN" dirty="0" smtClean="0">
                <a:solidFill>
                  <a:srgbClr val="FFC000"/>
                </a:solidFill>
              </a:rPr>
              <a:t>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restval</a:t>
            </a:r>
            <a:r>
              <a:rPr lang="en-US" altLang="zh-CN" dirty="0" smtClean="0">
                <a:solidFill>
                  <a:srgbClr val="FFC000"/>
                </a:solidFill>
              </a:rPr>
              <a:t> = None, dialect = "</a:t>
            </a:r>
            <a:r>
              <a:rPr lang="en-US" altLang="zh-CN" dirty="0">
                <a:solidFill>
                  <a:srgbClr val="FFC000"/>
                </a:solidFill>
              </a:rPr>
              <a:t>excel",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**</a:t>
            </a:r>
            <a:r>
              <a:rPr lang="en-US" altLang="zh-CN" dirty="0" err="1" smtClean="0">
                <a:solidFill>
                  <a:srgbClr val="FFC000"/>
                </a:solidFill>
              </a:rPr>
              <a:t>kwds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构造 </a:t>
            </a:r>
            <a:r>
              <a:rPr lang="en-US" altLang="zh-CN" dirty="0" smtClean="0"/>
              <a:t>CSV </a:t>
            </a:r>
            <a:r>
              <a:rPr lang="zh-CN" altLang="en-US" dirty="0"/>
              <a:t>文件读者</a:t>
            </a:r>
            <a:r>
              <a:rPr lang="zh-CN" altLang="en-US" dirty="0" smtClean="0"/>
              <a:t>对象</a:t>
            </a:r>
            <a:r>
              <a:rPr lang="zh-CN" altLang="en-US" dirty="0"/>
              <a:t>（类型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DictReader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lvl="2"/>
            <a:r>
              <a:rPr lang="zh-CN" altLang="en-US" dirty="0"/>
              <a:t>序列参数 </a:t>
            </a:r>
            <a:r>
              <a:rPr lang="en-US" altLang="zh-CN" dirty="0">
                <a:solidFill>
                  <a:srgbClr val="FFC000"/>
                </a:solidFill>
              </a:rPr>
              <a:t>fieldnames</a:t>
            </a:r>
            <a:r>
              <a:rPr lang="en-US" altLang="zh-CN" dirty="0"/>
              <a:t> </a:t>
            </a:r>
            <a:r>
              <a:rPr lang="zh-CN" altLang="en-US" dirty="0"/>
              <a:t>可选，用于指定 </a:t>
            </a:r>
            <a:r>
              <a:rPr lang="en-US" altLang="zh-CN" dirty="0"/>
              <a:t>CSV </a:t>
            </a:r>
            <a:r>
              <a:rPr lang="zh-CN" altLang="en-US" dirty="0"/>
              <a:t>数据字段名称；若无此参数，则 </a:t>
            </a:r>
            <a:r>
              <a:rPr lang="en-US" altLang="zh-CN" dirty="0"/>
              <a:t>CSV </a:t>
            </a:r>
            <a:r>
              <a:rPr lang="zh-CN" altLang="en-US" dirty="0"/>
              <a:t>文件第一行数据作为数据</a:t>
            </a:r>
            <a:r>
              <a:rPr lang="zh-CN" altLang="en-US" dirty="0" smtClean="0"/>
              <a:t>字段名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若数据行所含字段比 </a:t>
            </a:r>
            <a:r>
              <a:rPr lang="en-US" altLang="zh-CN" dirty="0" smtClean="0">
                <a:solidFill>
                  <a:srgbClr val="FFC000"/>
                </a:solidFill>
              </a:rPr>
              <a:t>fieldnames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更多，其余数据以列表形式组织，字段名称由 </a:t>
            </a:r>
            <a:r>
              <a:rPr lang="en-US" altLang="zh-CN" dirty="0" err="1" smtClean="0">
                <a:solidFill>
                  <a:srgbClr val="FFC000"/>
                </a:solidFill>
              </a:rPr>
              <a:t>restkey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提供</a:t>
            </a:r>
            <a:endParaRPr lang="en-US" altLang="zh-CN" dirty="0"/>
          </a:p>
          <a:p>
            <a:pPr lvl="2"/>
            <a:r>
              <a:rPr lang="en-US" altLang="zh-CN" dirty="0" smtClean="0"/>
              <a:t>Python 3.6</a:t>
            </a:r>
            <a:r>
              <a:rPr lang="zh-CN" altLang="en-US" dirty="0" smtClean="0"/>
              <a:t>：每一行数据存储为 </a:t>
            </a:r>
            <a:r>
              <a:rPr lang="en-US" altLang="zh-CN" dirty="0" err="1" smtClean="0">
                <a:solidFill>
                  <a:srgbClr val="FFC000"/>
                </a:solidFill>
              </a:rPr>
              <a:t>OrderedDict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类型的对象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72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CSV </a:t>
            </a:r>
            <a:r>
              <a:rPr lang="zh-CN" altLang="en-US" dirty="0" smtClean="0"/>
              <a:t>文件相关类型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字典作者</a:t>
            </a:r>
            <a:r>
              <a:rPr lang="zh-CN" altLang="en-US" dirty="0"/>
              <a:t>类：</a:t>
            </a:r>
            <a:r>
              <a:rPr lang="en-US" altLang="zh-CN" dirty="0">
                <a:solidFill>
                  <a:srgbClr val="FFC000"/>
                </a:solidFill>
              </a:rPr>
              <a:t>class </a:t>
            </a:r>
            <a:r>
              <a:rPr lang="en-US" altLang="zh-CN" dirty="0" err="1">
                <a:solidFill>
                  <a:srgbClr val="FFC000"/>
                </a:solidFill>
              </a:rPr>
              <a:t>csv.DictWriter</a:t>
            </a:r>
            <a:r>
              <a:rPr lang="en-US" altLang="zh-CN" dirty="0">
                <a:solidFill>
                  <a:srgbClr val="FFC000"/>
                </a:solidFill>
              </a:rPr>
              <a:t>(f, fieldnames, </a:t>
            </a:r>
            <a:r>
              <a:rPr lang="en-US" altLang="zh-CN" dirty="0" err="1">
                <a:solidFill>
                  <a:srgbClr val="FFC000"/>
                </a:solidFill>
              </a:rPr>
              <a:t>restval</a:t>
            </a:r>
            <a:r>
              <a:rPr lang="en-US" altLang="zh-CN" dirty="0">
                <a:solidFill>
                  <a:srgbClr val="FFC000"/>
                </a:solidFill>
              </a:rPr>
              <a:t> = "", </a:t>
            </a:r>
            <a:r>
              <a:rPr lang="en-US" altLang="zh-CN" dirty="0" err="1">
                <a:solidFill>
                  <a:srgbClr val="FFC000"/>
                </a:solidFill>
              </a:rPr>
              <a:t>extrasaction</a:t>
            </a:r>
            <a:r>
              <a:rPr lang="en-US" altLang="zh-CN" dirty="0">
                <a:solidFill>
                  <a:srgbClr val="FFC000"/>
                </a:solidFill>
              </a:rPr>
              <a:t> = "raise", dialect = "excel", **</a:t>
            </a:r>
            <a:r>
              <a:rPr lang="en-US" altLang="zh-CN" dirty="0" err="1">
                <a:solidFill>
                  <a:srgbClr val="FFC000"/>
                </a:solidFill>
              </a:rPr>
              <a:t>kwds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2"/>
            <a:r>
              <a:rPr lang="zh-CN" altLang="en-US" dirty="0"/>
              <a:t>构造 </a:t>
            </a:r>
            <a:r>
              <a:rPr lang="en-US" altLang="zh-CN" dirty="0"/>
              <a:t>CSV </a:t>
            </a:r>
            <a:r>
              <a:rPr lang="zh-CN" altLang="en-US" dirty="0"/>
              <a:t>文件作者对象（类型：</a:t>
            </a:r>
            <a:r>
              <a:rPr lang="en-US" altLang="zh-CN" dirty="0" err="1">
                <a:solidFill>
                  <a:srgbClr val="FFC000"/>
                </a:solidFill>
              </a:rPr>
              <a:t>DictWriter</a:t>
            </a:r>
            <a:r>
              <a:rPr lang="zh-CN" altLang="en-US" dirty="0"/>
              <a:t>），</a:t>
            </a:r>
            <a:r>
              <a:rPr lang="zh-CN" altLang="en-US" dirty="0" smtClean="0"/>
              <a:t>映射字典至 </a:t>
            </a:r>
            <a:r>
              <a:rPr lang="en-US" altLang="zh-CN" dirty="0"/>
              <a:t>CSV </a:t>
            </a:r>
            <a:r>
              <a:rPr lang="zh-CN" altLang="en-US" dirty="0"/>
              <a:t>输出行</a:t>
            </a:r>
          </a:p>
          <a:p>
            <a:pPr lvl="2"/>
            <a:r>
              <a:rPr lang="zh-CN" altLang="en-US" dirty="0"/>
              <a:t>必须提供参数 </a:t>
            </a:r>
            <a:r>
              <a:rPr lang="en-US" altLang="zh-CN" dirty="0">
                <a:solidFill>
                  <a:srgbClr val="FFC000"/>
                </a:solidFill>
              </a:rPr>
              <a:t>fieldnames</a:t>
            </a:r>
            <a:r>
              <a:rPr lang="zh-CN" altLang="en-US" dirty="0"/>
              <a:t>，该参数用于</a:t>
            </a:r>
            <a:r>
              <a:rPr lang="zh-CN" altLang="en-US" dirty="0" smtClean="0"/>
              <a:t>指定字典中</a:t>
            </a:r>
            <a:r>
              <a:rPr lang="zh-CN" altLang="en-US" dirty="0"/>
              <a:t>数据的写入顺序</a:t>
            </a:r>
            <a:endParaRPr lang="en-US" altLang="zh-CN" dirty="0"/>
          </a:p>
          <a:p>
            <a:pPr lvl="2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writerow</a:t>
            </a:r>
            <a:r>
              <a:rPr lang="en-US" altLang="zh-CN" dirty="0">
                <a:solidFill>
                  <a:srgbClr val="FFC000"/>
                </a:solidFill>
              </a:rPr>
              <a:t>(row)</a:t>
            </a:r>
            <a:r>
              <a:rPr lang="zh-CN" altLang="en-US" dirty="0"/>
              <a:t>：按当前 </a:t>
            </a:r>
            <a:r>
              <a:rPr lang="en-US" altLang="zh-CN" dirty="0">
                <a:solidFill>
                  <a:srgbClr val="FFC000"/>
                </a:solidFill>
              </a:rPr>
              <a:t>dialect</a:t>
            </a:r>
            <a:r>
              <a:rPr lang="en-US" altLang="zh-CN" dirty="0"/>
              <a:t> </a:t>
            </a:r>
            <a:r>
              <a:rPr lang="zh-CN" altLang="en-US" dirty="0"/>
              <a:t>格式写入一行数据</a:t>
            </a:r>
            <a:endParaRPr lang="en-US" altLang="zh-CN" dirty="0"/>
          </a:p>
          <a:p>
            <a:pPr lvl="2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writerows</a:t>
            </a:r>
            <a:r>
              <a:rPr lang="en-US" altLang="zh-CN" dirty="0" smtClean="0">
                <a:solidFill>
                  <a:srgbClr val="FFC000"/>
                </a:solidFill>
              </a:rPr>
              <a:t>(rows)</a:t>
            </a:r>
            <a:r>
              <a:rPr lang="zh-CN" altLang="en-US" dirty="0"/>
              <a:t>：按当前 </a:t>
            </a:r>
            <a:r>
              <a:rPr lang="en-US" altLang="zh-CN" dirty="0">
                <a:solidFill>
                  <a:srgbClr val="FFC000"/>
                </a:solidFill>
              </a:rPr>
              <a:t>dialect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  <a:r>
              <a:rPr lang="zh-CN" altLang="en-US" dirty="0" smtClean="0"/>
              <a:t>写入全部行</a:t>
            </a:r>
            <a:endParaRPr lang="en-US" altLang="zh-CN" dirty="0"/>
          </a:p>
          <a:p>
            <a:pPr lvl="2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writeheader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：写入字段名称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02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/>
              <a:t>　</a:t>
            </a:r>
            <a:r>
              <a:rPr lang="zh-CN" altLang="en-US" dirty="0" smtClean="0"/>
              <a:t>概　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5.1.1</a:t>
            </a:r>
            <a:r>
              <a:rPr lang="zh-CN" altLang="en-US" dirty="0"/>
              <a:t>　</a:t>
            </a:r>
            <a:r>
              <a:rPr lang="zh-CN" altLang="en-US" dirty="0" smtClean="0"/>
              <a:t>复合数据</a:t>
            </a:r>
            <a:endParaRPr lang="en-US" altLang="zh-CN" dirty="0"/>
          </a:p>
          <a:p>
            <a:r>
              <a:rPr lang="en-US" altLang="zh-CN" dirty="0"/>
              <a:t>5.1.2</a:t>
            </a:r>
            <a:r>
              <a:rPr lang="zh-CN" altLang="en-US" dirty="0"/>
              <a:t>　序列类型</a:t>
            </a:r>
          </a:p>
          <a:p>
            <a:r>
              <a:rPr lang="en-US" altLang="zh-CN" dirty="0" smtClean="0"/>
              <a:t>5.1.3</a:t>
            </a:r>
            <a:r>
              <a:rPr lang="zh-CN" altLang="en-US" dirty="0"/>
              <a:t>　</a:t>
            </a:r>
            <a:r>
              <a:rPr lang="zh-CN" altLang="en-US" dirty="0" smtClean="0"/>
              <a:t>集合类型</a:t>
            </a:r>
            <a:endParaRPr lang="zh-CN" altLang="en-US" dirty="0"/>
          </a:p>
          <a:p>
            <a:r>
              <a:rPr lang="en-US" altLang="zh-CN" dirty="0" smtClean="0"/>
              <a:t>5.1.4</a:t>
            </a:r>
            <a:r>
              <a:rPr lang="zh-CN" altLang="en-US" dirty="0"/>
              <a:t>　</a:t>
            </a:r>
            <a:r>
              <a:rPr lang="zh-CN" altLang="en-US" dirty="0" smtClean="0"/>
              <a:t>映射类型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</a:t>
            </a:r>
            <a:r>
              <a:rPr lang="en-US" altLang="zh-CN" dirty="0"/>
              <a:t>CSV </a:t>
            </a:r>
            <a:r>
              <a:rPr lang="zh-CN" altLang="en-US" dirty="0"/>
              <a:t>模块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读取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CSV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文件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csv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open('some.csv', newline='')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reader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csv.reader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row in reader: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print(row)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写入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CSV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文件</a:t>
            </a: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csv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open('some.csv', 'w', newline='')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writer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csv.writer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writer.writerows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someiterable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3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</a:t>
            </a:r>
            <a:r>
              <a:rPr lang="en-US" altLang="zh-CN" dirty="0"/>
              <a:t>CSV </a:t>
            </a:r>
            <a:r>
              <a:rPr lang="zh-CN" altLang="en-US" dirty="0"/>
              <a:t>模块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读取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CSV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文件，使用异常处理读取错误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csv, sys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filename = 'some.csv'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open(filename, newline='')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reader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csv.reader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try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in reader: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print(row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except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csv.Error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e: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sys.exit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'File {}: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{}'.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format(filename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2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5.3.6</a:t>
            </a:r>
            <a:r>
              <a:rPr lang="zh-CN" altLang="en-US" dirty="0"/>
              <a:t>　</a:t>
            </a:r>
            <a:r>
              <a:rPr lang="zh-CN" altLang="en-US" dirty="0" smtClean="0"/>
              <a:t>栈与队列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栈定义：其元素满足先进后出（</a:t>
            </a:r>
            <a:r>
              <a:rPr lang="en-US" altLang="zh-CN" dirty="0" smtClean="0"/>
              <a:t>first-in-last-out</a:t>
            </a:r>
            <a:r>
              <a:rPr lang="zh-CN" altLang="en-US" dirty="0" smtClean="0"/>
              <a:t>）规则的数据结构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使用列表构造栈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使用列表定义栈：</a:t>
            </a:r>
            <a:r>
              <a:rPr lang="en-US" altLang="zh-CN" dirty="0" smtClean="0">
                <a:solidFill>
                  <a:srgbClr val="FFC000"/>
                </a:solidFill>
              </a:rPr>
              <a:t>stack = [1, 2, 3]</a:t>
            </a:r>
          </a:p>
          <a:p>
            <a:pPr lvl="2"/>
            <a:r>
              <a:rPr lang="zh-CN" altLang="en-US" dirty="0" smtClean="0"/>
              <a:t>压栈：</a:t>
            </a:r>
            <a:r>
              <a:rPr lang="en-US" altLang="zh-CN" dirty="0" err="1" smtClean="0">
                <a:solidFill>
                  <a:srgbClr val="FFC000"/>
                </a:solidFill>
              </a:rPr>
              <a:t>stack.append</a:t>
            </a:r>
            <a:r>
              <a:rPr lang="en-US" altLang="zh-CN" dirty="0" smtClean="0">
                <a:solidFill>
                  <a:srgbClr val="FFC000"/>
                </a:solidFill>
              </a:rPr>
              <a:t>(4)</a:t>
            </a:r>
          </a:p>
          <a:p>
            <a:pPr lvl="2"/>
            <a:r>
              <a:rPr lang="zh-CN" altLang="en-US" dirty="0" smtClean="0"/>
              <a:t>元素压栈后的栈中数据：</a:t>
            </a:r>
            <a:r>
              <a:rPr lang="en-US" altLang="zh-CN" dirty="0" smtClean="0">
                <a:solidFill>
                  <a:srgbClr val="FFC000"/>
                </a:solidFill>
              </a:rPr>
              <a:t>stack </a:t>
            </a:r>
            <a:r>
              <a:rPr lang="en-US" altLang="zh-CN" dirty="0">
                <a:solidFill>
                  <a:srgbClr val="FFC000"/>
                </a:solidFill>
              </a:rPr>
              <a:t>= [1, 2, </a:t>
            </a:r>
            <a:r>
              <a:rPr lang="en-US" altLang="zh-CN" dirty="0" smtClean="0">
                <a:solidFill>
                  <a:srgbClr val="FFC000"/>
                </a:solidFill>
              </a:rPr>
              <a:t>3, 4]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出栈（弹出栈顶元素）：</a:t>
            </a:r>
            <a:r>
              <a:rPr lang="en-US" altLang="zh-CN" dirty="0" err="1" smtClean="0">
                <a:solidFill>
                  <a:srgbClr val="FFC000"/>
                </a:solidFill>
              </a:rPr>
              <a:t>stack.pop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zh-CN" altLang="en-US" dirty="0" smtClean="0"/>
              <a:t>栈顶元素出栈后的栈中数据：</a:t>
            </a:r>
            <a:r>
              <a:rPr lang="en-US" altLang="zh-CN" dirty="0">
                <a:solidFill>
                  <a:srgbClr val="FFC000"/>
                </a:solidFill>
              </a:rPr>
              <a:t>stack = [1, 2, </a:t>
            </a:r>
            <a:r>
              <a:rPr lang="en-US" altLang="zh-CN" dirty="0" smtClean="0">
                <a:solidFill>
                  <a:srgbClr val="FFC000"/>
                </a:solidFill>
              </a:rPr>
              <a:t>3]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6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5.3.6</a:t>
            </a:r>
            <a:r>
              <a:rPr lang="zh-CN" altLang="en-US" dirty="0"/>
              <a:t>　</a:t>
            </a:r>
            <a:r>
              <a:rPr lang="zh-CN" altLang="en-US" dirty="0" smtClean="0"/>
              <a:t>栈与队列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队列（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队列定义：其元素满足先进先出（</a:t>
            </a:r>
            <a:r>
              <a:rPr lang="en-US" altLang="zh-CN" dirty="0" smtClean="0"/>
              <a:t>first-in-first-out</a:t>
            </a:r>
            <a:r>
              <a:rPr lang="zh-CN" altLang="en-US" dirty="0" smtClean="0"/>
              <a:t>）规则的数据结构</a:t>
            </a:r>
            <a:endParaRPr lang="en-US" altLang="zh-CN" dirty="0" smtClean="0"/>
          </a:p>
          <a:p>
            <a:pPr lvl="1"/>
            <a:r>
              <a:rPr lang="zh-CN" altLang="en-US" dirty="0"/>
              <a:t>使用列表</a:t>
            </a:r>
            <a:r>
              <a:rPr lang="zh-CN" altLang="en-US" dirty="0" smtClean="0"/>
              <a:t>构造队列：</a:t>
            </a:r>
            <a:r>
              <a:rPr lang="zh-CN" altLang="en-US" dirty="0"/>
              <a:t>在列表尾部追加元素效率较高，从列表头部弹出元素效率很低（后续数据需要移动）</a:t>
            </a:r>
            <a:endParaRPr lang="en-US" altLang="zh-CN" dirty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类构造队列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导入模块：</a:t>
            </a:r>
            <a:r>
              <a:rPr lang="en-US" altLang="zh-CN" dirty="0" smtClean="0">
                <a:solidFill>
                  <a:srgbClr val="FFC000"/>
                </a:solidFill>
              </a:rPr>
              <a:t>from collections import </a:t>
            </a:r>
            <a:r>
              <a:rPr lang="en-US" altLang="zh-CN" dirty="0" err="1" smtClean="0">
                <a:solidFill>
                  <a:srgbClr val="FFC000"/>
                </a:solidFill>
              </a:rPr>
              <a:t>deque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构造队列：</a:t>
            </a:r>
            <a:r>
              <a:rPr lang="en-US" altLang="zh-CN" dirty="0" smtClean="0">
                <a:solidFill>
                  <a:srgbClr val="FFC000"/>
                </a:solidFill>
              </a:rPr>
              <a:t>queue = </a:t>
            </a:r>
            <a:r>
              <a:rPr lang="en-US" altLang="zh-CN" dirty="0" err="1" smtClean="0">
                <a:solidFill>
                  <a:srgbClr val="FFC000"/>
                </a:solidFill>
              </a:rPr>
              <a:t>deque</a:t>
            </a:r>
            <a:r>
              <a:rPr lang="en-US" altLang="zh-CN" dirty="0" smtClean="0">
                <a:solidFill>
                  <a:srgbClr val="FFC000"/>
                </a:solidFill>
              </a:rPr>
              <a:t>([1, 2, 3])</a:t>
            </a:r>
          </a:p>
          <a:p>
            <a:pPr lvl="2"/>
            <a:r>
              <a:rPr lang="zh-CN" altLang="en-US" dirty="0" smtClean="0"/>
              <a:t>入队（追加</a:t>
            </a:r>
            <a:r>
              <a:rPr lang="zh-CN" altLang="en-US" dirty="0"/>
              <a:t>元素</a:t>
            </a:r>
            <a:r>
              <a:rPr lang="zh-CN" altLang="en-US" dirty="0" smtClean="0"/>
              <a:t>至队尾）：</a:t>
            </a:r>
            <a:r>
              <a:rPr lang="en-US" altLang="zh-CN" dirty="0" err="1">
                <a:solidFill>
                  <a:srgbClr val="FFC000"/>
                </a:solidFill>
              </a:rPr>
              <a:t>queue.append</a:t>
            </a:r>
            <a:r>
              <a:rPr lang="en-US" altLang="zh-CN" dirty="0">
                <a:solidFill>
                  <a:srgbClr val="FFC000"/>
                </a:solidFill>
              </a:rPr>
              <a:t>(4)</a:t>
            </a:r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队（</a:t>
            </a:r>
            <a:r>
              <a:rPr lang="zh-CN" altLang="en-US" dirty="0"/>
              <a:t>弹出</a:t>
            </a:r>
            <a:r>
              <a:rPr lang="zh-CN" altLang="en-US" dirty="0" smtClean="0"/>
              <a:t>队首元素）：</a:t>
            </a:r>
            <a:r>
              <a:rPr lang="en-US" altLang="zh-CN" dirty="0" err="1" smtClean="0">
                <a:solidFill>
                  <a:srgbClr val="FFC000"/>
                </a:solidFill>
              </a:rPr>
              <a:t>queue.popleft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5.3.7</a:t>
            </a:r>
            <a:r>
              <a:rPr lang="zh-CN" altLang="en-US" dirty="0"/>
              <a:t>　列表生成式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6"/>
            <a:ext cx="8890000" cy="4144434"/>
          </a:xfrm>
        </p:spPr>
        <p:txBody>
          <a:bodyPr>
            <a:normAutofit/>
          </a:bodyPr>
          <a:lstStyle/>
          <a:p>
            <a:r>
              <a:rPr lang="zh-CN" altLang="en-US" dirty="0"/>
              <a:t>列表生成式（</a:t>
            </a:r>
            <a:r>
              <a:rPr lang="en-US" altLang="zh-CN" dirty="0"/>
              <a:t>list comprehensions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目的：构造列表的简化</a:t>
            </a:r>
            <a:r>
              <a:rPr lang="zh-CN" altLang="en-US" dirty="0" smtClean="0"/>
              <a:t>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书写格式：</a:t>
            </a:r>
            <a:r>
              <a:rPr lang="en-US" altLang="zh-CN" dirty="0" smtClean="0">
                <a:solidFill>
                  <a:srgbClr val="FFC000"/>
                </a:solidFill>
              </a:rPr>
              <a:t>[expression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for-clause … if-clause …]</a:t>
            </a:r>
          </a:p>
          <a:p>
            <a:pPr lvl="2"/>
            <a:r>
              <a:rPr lang="zh-CN" altLang="en-US" dirty="0" smtClean="0"/>
              <a:t>中括号封装的列表元素生成表达式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后跟一条 </a:t>
            </a:r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子句，其后跟随其他 </a:t>
            </a:r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if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子句（若存在）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计算逻辑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 </a:t>
            </a:r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if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子句上下文中计算元素生成表达式，生成新列表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87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列表生成式示例</a:t>
            </a:r>
            <a:r>
              <a:rPr lang="zh-CN" altLang="en-US" dirty="0"/>
              <a:t>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squares = []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range(10):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squares.append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squares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4, 9, 16, 25, 36, 49, 64, 81]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Trebuchet MS" panose="020B0603020202020204"/>
              <a:ea typeface="宋体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与下述两行代码功能相同，最后一种写法最简洁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映射匿名函数至区间，对该区间中所有项逐一求平方，生成新列表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squares = list(map(lambda x: x ** 2, range(10)))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对区间中所有项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x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，逐一求平方，生成新列表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squares = [x ** 2 for x in range(10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3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列表生成式示例二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[-2, -1, 0, 1, 2]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构造新列表，值倍乘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[x * 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[-4, -2, 0, 2, 4]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构造新列表，原列表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元素过滤，删除负数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[x for x in vector if x &gt;= 0]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2]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构造新列表，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对所有列表元素执行某项操作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[abs(x) for x in vector]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 1, 0, 1, 2]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构造新元组列表；注意：元组小括号不得省略，否则引发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SyntaxError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[(x, x ** 2)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[(-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 4), (-1, 1), (0, 0), (1, 1), (2, 4)]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6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列表生成式示例三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构造新列表，使用复杂表达式和嵌套函数调用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输出不同精度的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pi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(round(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math.pi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for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7)]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'3.1', '3.14', '3.142', '3.1416', '3.14159', '3.141593']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从两个列表中分别取值，构造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x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、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值不等的元组列表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s1, s2 =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 3], [3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1, 4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[(x, y)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for y in s2 if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 y]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3), (1, 4), (2, 3), (2, 1), (2, 4), (3, 1), (3, 4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5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列表生成式示例四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嵌套列表生成式</a:t>
            </a:r>
            <a:endParaRPr kumimoji="1" lang="en-US" altLang="zh-CN" sz="18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[[1, 2, 3], [4, 5, 6]]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矩阵转置；转置后矩阵共三行，对其中每一行，生成对应全部列元素</a:t>
            </a:r>
            <a:endParaRPr kumimoji="1" lang="en-US" altLang="zh-CN" sz="18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 for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matrix] for j in range(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(matrix[0]))]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[[1, 4], [2, 5], [3, 6]]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18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上述列表生成式等价于：</a:t>
            </a:r>
            <a:endParaRPr kumimoji="1" lang="en-US" altLang="zh-CN" sz="18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(matrix[0])):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transposed_matrix.append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 for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matrix])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[[1, 4], [2, 5], [3, 6]]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8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列表生成式示例四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上述列表生成式等价于：</a:t>
            </a:r>
            <a:endParaRPr kumimoji="1" lang="en-US" altLang="zh-CN" sz="18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(matrix[0])):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transposed_matrix_row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matrix: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transposed_matrix_row.append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transposed_matrix.append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_matrix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_row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transposed_matrix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[[1, 4], [2, 5], [3, 6]]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18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替代手段：调用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zip()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函数构造元组 ，先解包，再打包 </a:t>
            </a:r>
            <a:endParaRPr lang="en-US" altLang="zh-CN" sz="18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list(zip(*matrix))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4), (2, 5), (3, 6)]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</a:t>
            </a:r>
            <a:r>
              <a:rPr lang="zh-CN" altLang="en-US" dirty="0"/>
              <a:t>　</a:t>
            </a:r>
            <a:r>
              <a:rPr lang="zh-CN" altLang="en-US" dirty="0" smtClean="0"/>
              <a:t>复合数据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/>
              <a:t>复合数据类型</a:t>
            </a:r>
            <a:endParaRPr lang="en-US" altLang="zh-CN" dirty="0"/>
          </a:p>
          <a:p>
            <a:pPr lvl="1"/>
            <a:r>
              <a:rPr lang="zh-CN" altLang="en-US" dirty="0"/>
              <a:t>非基本类型，由基本类型和其他复合数据类型复合而成</a:t>
            </a:r>
            <a:endParaRPr lang="en-US" altLang="zh-CN" dirty="0"/>
          </a:p>
          <a:p>
            <a:r>
              <a:rPr lang="zh-CN" altLang="en-US" dirty="0" smtClean="0"/>
              <a:t>复合数据类型对象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复合数据类型的对象非简单对象，包含复杂信息</a:t>
            </a:r>
            <a:endParaRPr lang="en-US" altLang="zh-CN" dirty="0" smtClean="0"/>
          </a:p>
          <a:p>
            <a:r>
              <a:rPr lang="zh-CN" altLang="en-US" dirty="0" smtClean="0"/>
              <a:t>复合数据类型分类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）、集合（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）和映射（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列表生成式</a:t>
            </a:r>
            <a:r>
              <a:rPr lang="zh-CN" altLang="en-US" dirty="0" smtClean="0"/>
              <a:t>示例：快速排序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4165601"/>
          </a:xfrm>
        </p:spPr>
        <p:txBody>
          <a:bodyPr>
            <a:normAutofit/>
          </a:bodyPr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qsort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实现</a:t>
            </a:r>
            <a:r>
              <a:rPr lang="zh-CN" altLang="en-US" dirty="0" smtClean="0"/>
              <a:t>快速排序算法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程序任务：对于数据序列 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zh-CN" altLang="en-US" dirty="0" smtClean="0"/>
              <a:t>，对其进行升序排序，输出排序后的新序列</a:t>
            </a:r>
            <a:endParaRPr lang="en-US" altLang="zh-CN" dirty="0" smtClean="0"/>
          </a:p>
          <a:p>
            <a:r>
              <a:rPr lang="zh-CN" altLang="en-US" dirty="0" smtClean="0"/>
              <a:t>快速排序基本原理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一</a:t>
            </a:r>
            <a:r>
              <a:rPr lang="zh-CN" altLang="en-US" dirty="0" smtClean="0"/>
              <a:t>个元素作为排序基准值，一般选择首元素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重排数据集，小于基准值的元素都移动至基准值前，大于基准值的元素都移动至基准值后，此过程成为分解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分别排序基准值前后的两个子数据集，并与基准值合并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791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列表生成式</a:t>
            </a:r>
            <a:r>
              <a:rPr lang="zh-CN" altLang="en-US" dirty="0" smtClean="0"/>
              <a:t>示例：</a:t>
            </a:r>
            <a:r>
              <a:rPr lang="zh-CN" altLang="en-US" dirty="0"/>
              <a:t>快速排序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qsort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(s: list) -&gt; list: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[] if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 == 0 else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qsort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([x for x in s[1:] if x &lt; s[0]]) +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s[0]] +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qsort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([x for x in s[1:] if x &gt;= s[0]])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验证代码</a:t>
            </a: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[3, 2, 3, 4, 6, 1, 0, 9, 8, 7]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 =", 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qsort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 =", t)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程序输出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[3, 2, 3, 4, 6, 1, 0, 9, 8, 7]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[0, 1, 2, 3, 3, 4, 6, 7, 8, 9]</a:t>
            </a:r>
          </a:p>
        </p:txBody>
      </p:sp>
    </p:spTree>
    <p:extLst>
      <p:ext uri="{BB962C8B-B14F-4D97-AF65-F5344CB8AC3E}">
        <p14:creationId xmlns:p14="http://schemas.microsoft.com/office/powerpoint/2010/main" val="808125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概　述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元　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列　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5.4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二进制序列类型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集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合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　典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</a:t>
            </a:r>
            <a:r>
              <a:rPr lang="zh-CN" altLang="en-US" dirty="0"/>
              <a:t>　</a:t>
            </a:r>
            <a:r>
              <a:rPr lang="zh-CN" altLang="en-US" dirty="0" smtClean="0"/>
              <a:t>二进制序列类型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5.4.1</a:t>
            </a:r>
            <a:r>
              <a:rPr lang="zh-CN" altLang="en-US" dirty="0"/>
              <a:t>　</a:t>
            </a:r>
            <a:r>
              <a:rPr lang="zh-CN" altLang="en-US" dirty="0" smtClean="0"/>
              <a:t>字</a:t>
            </a:r>
            <a:r>
              <a:rPr lang="zh-CN" altLang="en-US" dirty="0"/>
              <a:t>　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en-US" altLang="zh-CN" dirty="0" smtClean="0"/>
              <a:t>5.4.2</a:t>
            </a:r>
            <a:r>
              <a:rPr lang="zh-CN" altLang="en-US" dirty="0"/>
              <a:t>　</a:t>
            </a:r>
            <a:r>
              <a:rPr lang="zh-CN" altLang="en-US" dirty="0" smtClean="0"/>
              <a:t>字节数组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</a:t>
            </a:r>
            <a:r>
              <a:rPr lang="zh-CN" altLang="en-US" dirty="0"/>
              <a:t>　字　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字节对象：类型 </a:t>
            </a:r>
            <a:r>
              <a:rPr lang="en-US" altLang="zh-CN" dirty="0">
                <a:solidFill>
                  <a:srgbClr val="FFC000"/>
                </a:solidFill>
              </a:rPr>
              <a:t>bytes</a:t>
            </a:r>
            <a:endParaRPr lang="en-US" altLang="zh-CN" dirty="0"/>
          </a:p>
          <a:p>
            <a:pPr lvl="1"/>
            <a:r>
              <a:rPr lang="zh-CN" altLang="en-US" dirty="0"/>
              <a:t>定义：有限有常单字节数据序列</a:t>
            </a:r>
            <a:endParaRPr lang="en-US" altLang="zh-CN" dirty="0" smtClean="0"/>
          </a:p>
          <a:p>
            <a:r>
              <a:rPr lang="zh-CN" altLang="en-US" dirty="0" smtClean="0"/>
              <a:t>字节</a:t>
            </a:r>
            <a:r>
              <a:rPr lang="zh-CN" altLang="en-US" dirty="0"/>
              <a:t>对象基本特征</a:t>
            </a:r>
            <a:endParaRPr lang="en-US" altLang="zh-CN" dirty="0" smtClean="0"/>
          </a:p>
          <a:p>
            <a:pPr lvl="1"/>
            <a:r>
              <a:rPr lang="zh-CN" altLang="en-US" dirty="0"/>
              <a:t>项允许重复，仅包括 </a:t>
            </a:r>
            <a:r>
              <a:rPr lang="en-US" altLang="zh-CN" dirty="0"/>
              <a:t>ASCII </a:t>
            </a:r>
            <a:r>
              <a:rPr lang="zh-CN" altLang="en-US" dirty="0"/>
              <a:t>文本编码的字节值 </a:t>
            </a:r>
            <a:r>
              <a:rPr lang="en-US" altLang="zh-CN" dirty="0">
                <a:solidFill>
                  <a:srgbClr val="FFC000"/>
                </a:solidFill>
              </a:rPr>
              <a:t>[0, 256)</a:t>
            </a:r>
            <a:endParaRPr lang="en-US" altLang="zh-CN" dirty="0" smtClean="0"/>
          </a:p>
          <a:p>
            <a:pPr lvl="1"/>
            <a:r>
              <a:rPr lang="zh-CN" altLang="en-US" dirty="0"/>
              <a:t>字节项数有限，但项数具体值无限制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支持通用序列操作，大多数方法与字符串类型类似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字节文字与字符串类似，添加“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pPr lvl="2"/>
            <a:r>
              <a:rPr lang="zh-CN" altLang="en-US" dirty="0"/>
              <a:t>仅支持 </a:t>
            </a:r>
            <a:r>
              <a:rPr lang="en-US" altLang="zh-CN" dirty="0"/>
              <a:t>ASCII </a:t>
            </a:r>
            <a:r>
              <a:rPr lang="zh-CN" altLang="en-US" dirty="0"/>
              <a:t>字符，超过 </a:t>
            </a:r>
            <a:r>
              <a:rPr lang="en-US" altLang="zh-CN" dirty="0">
                <a:solidFill>
                  <a:srgbClr val="FFC000"/>
                </a:solidFill>
              </a:rPr>
              <a:t>127</a:t>
            </a:r>
            <a:r>
              <a:rPr lang="en-US" altLang="zh-CN" dirty="0"/>
              <a:t> </a:t>
            </a:r>
            <a:r>
              <a:rPr lang="zh-CN" altLang="en-US" dirty="0"/>
              <a:t>的字符必须使用转义字符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 err="1">
                <a:solidFill>
                  <a:srgbClr val="FFC000"/>
                </a:solidFill>
              </a:rPr>
              <a:t>b"Python</a:t>
            </a:r>
            <a:r>
              <a:rPr lang="en-US" altLang="zh-CN" dirty="0">
                <a:solidFill>
                  <a:srgbClr val="FFC000"/>
                </a:solidFill>
              </a:rPr>
              <a:t> is interesting"</a:t>
            </a:r>
          </a:p>
        </p:txBody>
      </p:sp>
    </p:spTree>
    <p:extLst>
      <p:ext uri="{BB962C8B-B14F-4D97-AF65-F5344CB8AC3E}">
        <p14:creationId xmlns:p14="http://schemas.microsoft.com/office/powerpoint/2010/main" val="394540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字节对象构造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字节对象构造</a:t>
            </a:r>
            <a:endParaRPr lang="en-US" altLang="zh-CN" dirty="0" smtClean="0"/>
          </a:p>
          <a:p>
            <a:pPr lvl="1"/>
            <a:r>
              <a:rPr lang="zh-CN" altLang="en-US" dirty="0"/>
              <a:t>特定长度的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zh-CN" altLang="en-US" dirty="0"/>
              <a:t>（</a:t>
            </a:r>
            <a:r>
              <a:rPr lang="en-US" altLang="zh-CN" dirty="0"/>
              <a:t>ASCII </a:t>
            </a:r>
            <a:r>
              <a:rPr lang="zh-CN" altLang="en-US" dirty="0"/>
              <a:t>值 </a:t>
            </a:r>
            <a:r>
              <a:rPr lang="en-US" altLang="zh-CN" dirty="0"/>
              <a:t>0</a:t>
            </a:r>
            <a:r>
              <a:rPr lang="zh-CN" altLang="en-US" dirty="0"/>
              <a:t>）填充字节对象：</a:t>
            </a:r>
            <a:r>
              <a:rPr lang="en-US" altLang="zh-CN" dirty="0">
                <a:solidFill>
                  <a:srgbClr val="FFC000"/>
                </a:solidFill>
              </a:rPr>
              <a:t>a = bytes(10)</a:t>
            </a:r>
          </a:p>
          <a:p>
            <a:pPr lvl="2"/>
            <a:r>
              <a:rPr lang="zh-CN" altLang="en-US" dirty="0"/>
              <a:t>结果：</a:t>
            </a:r>
            <a:r>
              <a:rPr lang="en-US" altLang="zh-CN" dirty="0">
                <a:solidFill>
                  <a:srgbClr val="FFC000"/>
                </a:solidFill>
              </a:rPr>
              <a:t>b"\x00\x00\x00\x00\x00\x00\x00\x00\x00\x00"</a:t>
            </a:r>
          </a:p>
          <a:p>
            <a:pPr lvl="1"/>
            <a:r>
              <a:rPr lang="zh-CN" altLang="en-US" dirty="0" smtClean="0"/>
              <a:t>根据可迭代整数集生成：</a:t>
            </a:r>
            <a:r>
              <a:rPr lang="en-US" altLang="zh-CN" dirty="0" smtClean="0">
                <a:solidFill>
                  <a:srgbClr val="FFC000"/>
                </a:solidFill>
              </a:rPr>
              <a:t>b= bytes(range(10))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b"\x00\x01\x02\x03\x04\x05\x06\x07\x08\t"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复制已存在的二进制数据：</a:t>
            </a:r>
            <a:r>
              <a:rPr lang="en-US" altLang="zh-CN" dirty="0" smtClean="0">
                <a:solidFill>
                  <a:srgbClr val="FFC000"/>
                </a:solidFill>
              </a:rPr>
              <a:t>c = bytes(b)</a:t>
            </a:r>
          </a:p>
          <a:p>
            <a:pPr lvl="2"/>
            <a:r>
              <a:rPr lang="zh-CN" altLang="en-US" dirty="0"/>
              <a:t>结果：</a:t>
            </a:r>
            <a:r>
              <a:rPr lang="en-US" altLang="zh-CN" dirty="0">
                <a:solidFill>
                  <a:srgbClr val="FFC000"/>
                </a:solidFill>
              </a:rPr>
              <a:t>b"\x00\x01\x02\x03\x04\x05\x06\x07\x08\t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2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字节对象十六进制表示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bytes.fromhex</a:t>
            </a:r>
            <a:r>
              <a:rPr lang="en-US" altLang="zh-CN" dirty="0" smtClean="0">
                <a:solidFill>
                  <a:srgbClr val="FFC000"/>
                </a:solidFill>
              </a:rPr>
              <a:t>(string)</a:t>
            </a:r>
            <a:endParaRPr lang="en-US" altLang="zh-CN" dirty="0"/>
          </a:p>
          <a:p>
            <a:pPr lvl="1"/>
            <a:r>
              <a:rPr lang="zh-CN" altLang="en-US" dirty="0" smtClean="0"/>
              <a:t>功能：根据十六进制字符串 </a:t>
            </a:r>
            <a:r>
              <a:rPr lang="en-US" altLang="zh-CN" dirty="0" smtClean="0">
                <a:solidFill>
                  <a:srgbClr val="FFC000"/>
                </a:solidFill>
              </a:rPr>
              <a:t>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构造字节对象并返回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注意：两个十六进制数字字符表示一个字节</a:t>
            </a:r>
            <a:r>
              <a:rPr lang="zh-CN" altLang="en-US" dirty="0"/>
              <a:t>，</a:t>
            </a:r>
            <a:r>
              <a:rPr lang="zh-CN" altLang="en-US" dirty="0" smtClean="0"/>
              <a:t>忽略</a:t>
            </a:r>
            <a:r>
              <a:rPr lang="zh-CN" altLang="en-US" dirty="0"/>
              <a:t>字符串中的空格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bytes.fromhex</a:t>
            </a:r>
            <a:r>
              <a:rPr lang="en-US" altLang="zh-CN" dirty="0">
                <a:solidFill>
                  <a:srgbClr val="FFC000"/>
                </a:solidFill>
              </a:rPr>
              <a:t>("3CF0 F43E </a:t>
            </a:r>
            <a:r>
              <a:rPr lang="en-US" altLang="zh-CN" dirty="0" smtClean="0">
                <a:solidFill>
                  <a:srgbClr val="FFC000"/>
                </a:solidFill>
              </a:rPr>
              <a:t>") </a:t>
            </a:r>
            <a:r>
              <a:rPr lang="zh-CN" altLang="en-US" dirty="0" smtClean="0"/>
              <a:t>结果为</a:t>
            </a:r>
            <a:r>
              <a:rPr lang="en-US" altLang="zh-CN" dirty="0" smtClean="0">
                <a:solidFill>
                  <a:srgbClr val="FFC000"/>
                </a:solidFill>
              </a:rPr>
              <a:t> b"&lt;\</a:t>
            </a:r>
            <a:r>
              <a:rPr lang="en-US" altLang="zh-CN" dirty="0">
                <a:solidFill>
                  <a:srgbClr val="FFC000"/>
                </a:solidFill>
              </a:rPr>
              <a:t>xf0\xf4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</a:p>
          <a:p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bytes.hex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en-US" altLang="zh-CN" dirty="0"/>
          </a:p>
          <a:p>
            <a:pPr lvl="1"/>
            <a:r>
              <a:rPr lang="zh-CN" altLang="en-US" dirty="0" smtClean="0"/>
              <a:t>功能：返回字节对象的十六进制字符串表示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b</a:t>
            </a:r>
            <a:r>
              <a:rPr lang="en-US" altLang="zh-CN" dirty="0">
                <a:solidFill>
                  <a:srgbClr val="FFC000"/>
                </a:solidFill>
              </a:rPr>
              <a:t>"&lt;\xf0\xf4</a:t>
            </a:r>
            <a:r>
              <a:rPr lang="en-US" altLang="zh-CN" dirty="0" smtClean="0">
                <a:solidFill>
                  <a:srgbClr val="FFC000"/>
                </a:solidFill>
              </a:rPr>
              <a:t>&gt;".hex() </a:t>
            </a:r>
            <a:r>
              <a:rPr lang="zh-CN" altLang="en-US" dirty="0"/>
              <a:t>结果为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"3CF0F43E"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5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</a:t>
            </a:r>
            <a:r>
              <a:rPr lang="zh-CN" altLang="en-US" dirty="0"/>
              <a:t>　字节数组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字节数组对象：类型 </a:t>
            </a:r>
            <a:r>
              <a:rPr lang="en-US" altLang="zh-CN" dirty="0" err="1">
                <a:solidFill>
                  <a:srgbClr val="FFC000"/>
                </a:solidFill>
              </a:rPr>
              <a:t>bytearray</a:t>
            </a:r>
            <a:endParaRPr lang="en-US" altLang="zh-CN" dirty="0"/>
          </a:p>
          <a:p>
            <a:pPr lvl="1"/>
            <a:r>
              <a:rPr lang="zh-CN" altLang="en-US" dirty="0"/>
              <a:t>定义：有限无常单字节数据序列</a:t>
            </a:r>
            <a:endParaRPr lang="en-US" altLang="zh-CN" dirty="0" smtClean="0"/>
          </a:p>
          <a:p>
            <a:r>
              <a:rPr lang="zh-CN" altLang="en-US" dirty="0" smtClean="0"/>
              <a:t>字节</a:t>
            </a:r>
            <a:r>
              <a:rPr lang="zh-CN" altLang="en-US" dirty="0"/>
              <a:t>数组</a:t>
            </a:r>
            <a:r>
              <a:rPr lang="zh-CN" altLang="en-US" dirty="0" smtClean="0"/>
              <a:t>对象</a:t>
            </a:r>
            <a:r>
              <a:rPr lang="zh-CN" altLang="en-US" dirty="0"/>
              <a:t>基本特征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项可编辑：与字节对象不同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</a:t>
            </a:r>
            <a:r>
              <a:rPr lang="zh-CN" altLang="en-US" dirty="0"/>
              <a:t>允许重复，仅包括 </a:t>
            </a:r>
            <a:r>
              <a:rPr lang="en-US" altLang="zh-CN" dirty="0"/>
              <a:t>ASCII </a:t>
            </a:r>
            <a:r>
              <a:rPr lang="zh-CN" altLang="en-US" dirty="0"/>
              <a:t>文本编码的字节值 </a:t>
            </a:r>
            <a:r>
              <a:rPr lang="en-US" altLang="zh-CN" dirty="0">
                <a:solidFill>
                  <a:srgbClr val="FFC000"/>
                </a:solidFill>
              </a:rPr>
              <a:t>[0, 256)</a:t>
            </a:r>
            <a:endParaRPr lang="en-US" altLang="zh-CN" dirty="0" smtClean="0"/>
          </a:p>
          <a:p>
            <a:pPr lvl="1"/>
            <a:r>
              <a:rPr lang="zh-CN" altLang="en-US" dirty="0"/>
              <a:t>字节项数有限，但项数具体值无限制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支持通用序列操作，大多数方法与字符串类型类似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不存在字节数组文字，仅能通过构造函数</a:t>
            </a:r>
            <a:r>
              <a:rPr lang="zh-CN" altLang="en-US" dirty="0" smtClean="0"/>
              <a:t>构造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2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字节数组对象构造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字节数组对象构造</a:t>
            </a:r>
            <a:endParaRPr lang="en-US" altLang="zh-CN" dirty="0" smtClean="0"/>
          </a:p>
          <a:p>
            <a:pPr lvl="1"/>
            <a:r>
              <a:rPr lang="zh-CN" altLang="en-US" dirty="0"/>
              <a:t>构造空字节数组：</a:t>
            </a:r>
            <a:r>
              <a:rPr lang="en-US" altLang="zh-CN" dirty="0">
                <a:solidFill>
                  <a:srgbClr val="FFC000"/>
                </a:solidFill>
              </a:rPr>
              <a:t>a = </a:t>
            </a:r>
            <a:r>
              <a:rPr lang="en-US" altLang="zh-CN" dirty="0" err="1">
                <a:solidFill>
                  <a:srgbClr val="FFC000"/>
                </a:solidFill>
              </a:rPr>
              <a:t>bytearray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zh-CN" altLang="en-US" dirty="0" smtClean="0"/>
              <a:t>构造特定长度的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填充字节数组：</a:t>
            </a:r>
            <a:r>
              <a:rPr lang="en-US" altLang="zh-CN" dirty="0">
                <a:solidFill>
                  <a:srgbClr val="FFC000"/>
                </a:solidFill>
              </a:rPr>
              <a:t>a =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(10)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结果：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(b"\</a:t>
            </a:r>
            <a:r>
              <a:rPr lang="en-US" altLang="zh-CN" dirty="0">
                <a:solidFill>
                  <a:srgbClr val="FFC000"/>
                </a:solidFill>
              </a:rPr>
              <a:t>x00\x00\x00\x00\x00\x00\x00\x00\x00\x00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根据可迭代整数集生成：</a:t>
            </a:r>
            <a:r>
              <a:rPr lang="en-US" altLang="zh-CN" dirty="0" smtClean="0">
                <a:solidFill>
                  <a:srgbClr val="FFC000"/>
                </a:solidFill>
              </a:rPr>
              <a:t>b=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(range(10))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(b"\x00\x01\x02\x03\x04\x05\x06\x07\x08\t")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复制已存在的二进制数据：</a:t>
            </a:r>
            <a:r>
              <a:rPr lang="en-US" altLang="zh-CN" dirty="0" smtClean="0">
                <a:solidFill>
                  <a:srgbClr val="FFC000"/>
                </a:solidFill>
              </a:rPr>
              <a:t>c =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b"Hi</a:t>
            </a:r>
            <a:r>
              <a:rPr lang="en-US" altLang="zh-CN" dirty="0" smtClean="0">
                <a:solidFill>
                  <a:srgbClr val="FFC000"/>
                </a:solidFill>
              </a:rPr>
              <a:t>!")</a:t>
            </a:r>
          </a:p>
          <a:p>
            <a:pPr lvl="2"/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b"Hi</a:t>
            </a:r>
            <a:r>
              <a:rPr lang="en-US" altLang="zh-CN" dirty="0" smtClean="0">
                <a:solidFill>
                  <a:srgbClr val="FFC000"/>
                </a:solidFill>
              </a:rPr>
              <a:t>!")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13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</a:t>
            </a:r>
            <a:r>
              <a:rPr lang="zh-CN" altLang="en-US" dirty="0"/>
              <a:t>　</a:t>
            </a:r>
            <a:r>
              <a:rPr lang="zh-CN" altLang="en-US" dirty="0" smtClean="0"/>
              <a:t>序列类型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序列定义：元素</a:t>
            </a:r>
            <a:r>
              <a:rPr lang="zh-CN" altLang="en-US" dirty="0"/>
              <a:t>有限有序的</a:t>
            </a:r>
            <a:r>
              <a:rPr lang="zh-CN" altLang="en-US" dirty="0" smtClean="0"/>
              <a:t>集合，元素可重复</a:t>
            </a:r>
            <a:endParaRPr lang="en-US" altLang="zh-CN" dirty="0" smtClean="0"/>
          </a:p>
          <a:p>
            <a:r>
              <a:rPr lang="zh-CN" altLang="en-US" dirty="0" smtClean="0"/>
              <a:t>序列通用运算</a:t>
            </a:r>
            <a:endParaRPr lang="en-US" altLang="zh-CN" dirty="0"/>
          </a:p>
          <a:p>
            <a:pPr lvl="1"/>
            <a:r>
              <a:rPr lang="zh-CN" altLang="en-US" dirty="0"/>
              <a:t>序列</a:t>
            </a:r>
            <a:r>
              <a:rPr lang="zh-CN" altLang="en-US" dirty="0" smtClean="0"/>
              <a:t>长度（项数）函数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索引：非负整数，</a:t>
            </a:r>
            <a:r>
              <a:rPr lang="en-US" altLang="zh-CN" dirty="0">
                <a:solidFill>
                  <a:srgbClr val="FFC000"/>
                </a:solidFill>
              </a:rPr>
              <a:t>[0, n)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dirty="0" smtClean="0"/>
              <a:t>序列项数</a:t>
            </a:r>
            <a:endParaRPr lang="en-US" altLang="zh-CN" dirty="0"/>
          </a:p>
          <a:p>
            <a:pPr lvl="2"/>
            <a:r>
              <a:rPr lang="zh-CN" altLang="en-US" dirty="0"/>
              <a:t>序列 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第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项：</a:t>
            </a:r>
            <a:r>
              <a:rPr lang="en-US" altLang="zh-CN" dirty="0" smtClean="0">
                <a:solidFill>
                  <a:srgbClr val="FFC000"/>
                </a:solidFill>
              </a:rPr>
              <a:t>a[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</a:t>
            </a:r>
          </a:p>
          <a:p>
            <a:pPr lvl="1"/>
            <a:r>
              <a:rPr lang="zh-CN" altLang="en-US" dirty="0" smtClean="0"/>
              <a:t>切片：同型序列子集，元素索引从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开始重新编号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切片 </a:t>
            </a:r>
            <a:r>
              <a:rPr lang="en-US" altLang="zh-CN" dirty="0" smtClean="0">
                <a:solidFill>
                  <a:srgbClr val="FFC000"/>
                </a:solidFill>
              </a:rPr>
              <a:t>a[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j ]</a:t>
            </a:r>
            <a:r>
              <a:rPr lang="zh-CN" altLang="en-US" dirty="0" smtClean="0"/>
              <a:t>：对任意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&lt;= x &lt; j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扩展切片 </a:t>
            </a:r>
            <a:r>
              <a:rPr lang="en-US" altLang="zh-CN" dirty="0" smtClean="0">
                <a:solidFill>
                  <a:srgbClr val="FFC000"/>
                </a:solidFill>
              </a:rPr>
              <a:t>a[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: j : k ]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为步长）：对任意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x =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+ n * k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n &gt;= 0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&lt;= x &lt;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46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r>
              <a:rPr lang="zh-CN" altLang="en-US" dirty="0"/>
              <a:t>数组</a:t>
            </a:r>
            <a:r>
              <a:rPr lang="zh-CN" altLang="en-US" dirty="0" smtClean="0"/>
              <a:t>对象十六进制表示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bytearray.fromhex</a:t>
            </a:r>
            <a:r>
              <a:rPr lang="en-US" altLang="zh-CN" dirty="0" smtClean="0">
                <a:solidFill>
                  <a:srgbClr val="FFC000"/>
                </a:solidFill>
              </a:rPr>
              <a:t>(string)</a:t>
            </a:r>
            <a:endParaRPr lang="en-US" altLang="zh-CN" dirty="0"/>
          </a:p>
          <a:p>
            <a:pPr lvl="1"/>
            <a:r>
              <a:rPr lang="zh-CN" altLang="en-US" dirty="0" smtClean="0"/>
              <a:t>功能：根据十六进制字符串 </a:t>
            </a:r>
            <a:r>
              <a:rPr lang="en-US" altLang="zh-CN" dirty="0" smtClean="0">
                <a:solidFill>
                  <a:srgbClr val="FFC000"/>
                </a:solidFill>
              </a:rPr>
              <a:t>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构造字节数组对象并返回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注意：两个十六进制数字字符表示一个字节</a:t>
            </a:r>
            <a:r>
              <a:rPr lang="zh-CN" altLang="en-US" dirty="0"/>
              <a:t>，</a:t>
            </a:r>
            <a:r>
              <a:rPr lang="zh-CN" altLang="en-US" dirty="0" smtClean="0"/>
              <a:t>忽略</a:t>
            </a:r>
            <a:r>
              <a:rPr lang="zh-CN" altLang="en-US" dirty="0"/>
              <a:t>字符串中的空格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bytearray.fromhex</a:t>
            </a:r>
            <a:r>
              <a:rPr lang="en-US" altLang="zh-CN" dirty="0">
                <a:solidFill>
                  <a:srgbClr val="FFC000"/>
                </a:solidFill>
              </a:rPr>
              <a:t>("3CF0 F43E </a:t>
            </a:r>
            <a:r>
              <a:rPr lang="en-US" altLang="zh-CN" dirty="0" smtClean="0">
                <a:solidFill>
                  <a:srgbClr val="FFC000"/>
                </a:solidFill>
              </a:rPr>
              <a:t>") </a:t>
            </a:r>
            <a:r>
              <a:rPr lang="zh-CN" altLang="en-US" dirty="0" smtClean="0"/>
              <a:t>结果为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(b"&lt;\</a:t>
            </a:r>
            <a:r>
              <a:rPr lang="en-US" altLang="zh-CN" dirty="0">
                <a:solidFill>
                  <a:srgbClr val="FFC000"/>
                </a:solidFill>
              </a:rPr>
              <a:t>xf0\xf4</a:t>
            </a:r>
            <a:r>
              <a:rPr lang="en-US" altLang="zh-CN" dirty="0" smtClean="0">
                <a:solidFill>
                  <a:srgbClr val="FFC000"/>
                </a:solidFill>
              </a:rPr>
              <a:t>&gt;")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bytearray.hex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功能：返回字节对象的十六进制字符串表示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en-US" altLang="zh-CN" dirty="0" smtClean="0">
                <a:solidFill>
                  <a:srgbClr val="FFC000"/>
                </a:solidFill>
              </a:rPr>
              <a:t>(b"&lt;\</a:t>
            </a:r>
            <a:r>
              <a:rPr lang="en-US" altLang="zh-CN" dirty="0">
                <a:solidFill>
                  <a:srgbClr val="FFC000"/>
                </a:solidFill>
              </a:rPr>
              <a:t>xf0\xf4</a:t>
            </a:r>
            <a:r>
              <a:rPr lang="en-US" altLang="zh-CN" dirty="0" smtClean="0">
                <a:solidFill>
                  <a:srgbClr val="FFC000"/>
                </a:solidFill>
              </a:rPr>
              <a:t>&gt;").hex() </a:t>
            </a:r>
            <a:r>
              <a:rPr lang="zh-CN" altLang="en-US" dirty="0"/>
              <a:t>结果为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"3CF0F43E"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23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3088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概　述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元　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列　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二进制序列类型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5.5</a:t>
            </a:r>
            <a:r>
              <a:rPr lang="zh-CN" altLang="en-US" dirty="0">
                <a:solidFill>
                  <a:srgbClr val="FFFF00"/>
                </a:solidFill>
              </a:rPr>
              <a:t>　集　合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　典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</a:t>
            </a:r>
            <a:r>
              <a:rPr lang="zh-CN" altLang="en-US" dirty="0"/>
              <a:t>　集　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5.5.1</a:t>
            </a:r>
            <a:r>
              <a:rPr lang="zh-CN" altLang="en-US" dirty="0"/>
              <a:t>　</a:t>
            </a:r>
            <a:r>
              <a:rPr lang="zh-CN" altLang="en-US" dirty="0" smtClean="0"/>
              <a:t>集合基本概念</a:t>
            </a:r>
            <a:endParaRPr lang="en-US" altLang="zh-CN" dirty="0" smtClean="0"/>
          </a:p>
          <a:p>
            <a:r>
              <a:rPr lang="en-US" altLang="zh-CN" dirty="0"/>
              <a:t>5.5.2</a:t>
            </a:r>
            <a:r>
              <a:rPr lang="zh-CN" altLang="en-US" dirty="0"/>
              <a:t>　</a:t>
            </a:r>
            <a:r>
              <a:rPr lang="zh-CN" altLang="en-US" dirty="0" smtClean="0"/>
              <a:t>集合构造</a:t>
            </a:r>
            <a:endParaRPr lang="en-US" altLang="zh-CN" dirty="0"/>
          </a:p>
          <a:p>
            <a:r>
              <a:rPr lang="en-US" altLang="zh-CN" dirty="0" smtClean="0"/>
              <a:t>5.5.3</a:t>
            </a:r>
            <a:r>
              <a:rPr lang="zh-CN" altLang="en-US" dirty="0"/>
              <a:t>　集合基本操作</a:t>
            </a:r>
            <a:endParaRPr lang="en-US" altLang="zh-CN" dirty="0"/>
          </a:p>
          <a:p>
            <a:r>
              <a:rPr lang="en-US" altLang="zh-CN" dirty="0" smtClean="0"/>
              <a:t>5.5.4</a:t>
            </a:r>
            <a:r>
              <a:rPr lang="zh-CN" altLang="en-US" dirty="0"/>
              <a:t>　</a:t>
            </a:r>
            <a:r>
              <a:rPr lang="zh-CN" altLang="en-US" dirty="0" smtClean="0"/>
              <a:t>有常集合</a:t>
            </a:r>
            <a:endParaRPr lang="en-US" altLang="zh-CN" dirty="0" smtClean="0"/>
          </a:p>
          <a:p>
            <a:r>
              <a:rPr lang="en-US" altLang="zh-CN" dirty="0" smtClean="0"/>
              <a:t>5.5.5</a:t>
            </a:r>
            <a:r>
              <a:rPr lang="zh-CN" altLang="en-US" dirty="0"/>
              <a:t>　集合</a:t>
            </a:r>
            <a:r>
              <a:rPr lang="zh-CN" altLang="en-US" dirty="0" smtClean="0"/>
              <a:t>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5.5.1</a:t>
            </a:r>
            <a:r>
              <a:rPr lang="zh-CN" altLang="en-US" dirty="0"/>
              <a:t>　</a:t>
            </a:r>
            <a:r>
              <a:rPr lang="zh-CN" altLang="en-US" dirty="0" smtClean="0"/>
              <a:t>集合基本概念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集合对象：类型 </a:t>
            </a:r>
            <a:r>
              <a:rPr lang="en-US" altLang="zh-CN" dirty="0">
                <a:solidFill>
                  <a:srgbClr val="FFC000"/>
                </a:solidFill>
              </a:rPr>
              <a:t>set</a:t>
            </a:r>
            <a:endParaRPr lang="en-US" altLang="zh-CN" dirty="0"/>
          </a:p>
          <a:p>
            <a:pPr lvl="1"/>
            <a:r>
              <a:rPr lang="zh-CN" altLang="en-US" dirty="0"/>
              <a:t>定义：同质或异质数据的有限无常无序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/>
              <a:t>集合基本格式：</a:t>
            </a:r>
            <a:r>
              <a:rPr lang="en-US" altLang="zh-CN" dirty="0">
                <a:solidFill>
                  <a:srgbClr val="FFC000"/>
                </a:solidFill>
              </a:rPr>
              <a:t>{t1, t2, …, </a:t>
            </a:r>
            <a:r>
              <a:rPr lang="en-US" altLang="zh-CN" dirty="0" err="1">
                <a:solidFill>
                  <a:srgbClr val="FFC000"/>
                </a:solidFill>
              </a:rPr>
              <a:t>tn</a:t>
            </a:r>
            <a:r>
              <a:rPr lang="en-US" altLang="zh-CN" dirty="0">
                <a:solidFill>
                  <a:srgbClr val="FFC000"/>
                </a:solidFill>
              </a:rPr>
              <a:t>}</a:t>
            </a:r>
            <a:endParaRPr lang="en-US" altLang="zh-CN" dirty="0" smtClean="0"/>
          </a:p>
          <a:p>
            <a:r>
              <a:rPr lang="zh-CN" altLang="en-US" dirty="0" smtClean="0"/>
              <a:t>集合对象</a:t>
            </a:r>
            <a:r>
              <a:rPr lang="zh-CN" altLang="en-US" dirty="0"/>
              <a:t>基本特征</a:t>
            </a:r>
            <a:endParaRPr lang="en-US" altLang="zh-CN" dirty="0" smtClean="0"/>
          </a:p>
          <a:p>
            <a:pPr lvl="1"/>
            <a:r>
              <a:rPr lang="zh-CN" altLang="en-US" dirty="0"/>
              <a:t>集合项一般同质</a:t>
            </a:r>
            <a:endParaRPr lang="en-US" altLang="zh-CN" dirty="0" smtClean="0"/>
          </a:p>
          <a:p>
            <a:pPr lvl="1"/>
            <a:r>
              <a:rPr lang="zh-CN" altLang="en-US" dirty="0"/>
              <a:t>集合项无序，不允许重复</a:t>
            </a:r>
            <a:endParaRPr lang="en-US" altLang="zh-CN" dirty="0" smtClean="0"/>
          </a:p>
          <a:p>
            <a:pPr lvl="1"/>
            <a:r>
              <a:rPr lang="zh-CN" altLang="en-US" dirty="0"/>
              <a:t>集合项必须为任意可哈希 </a:t>
            </a:r>
            <a:r>
              <a:rPr lang="en-US" altLang="zh-CN" dirty="0"/>
              <a:t>Python </a:t>
            </a:r>
            <a:r>
              <a:rPr lang="zh-CN" altLang="en-US" dirty="0"/>
              <a:t>对象，不允许使用列表和集合等不可哈希对象（无常对象）作为集合元素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集合项数有限，但项数具体值无限制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7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5.5.2</a:t>
            </a:r>
            <a:r>
              <a:rPr lang="zh-CN" altLang="en-US" dirty="0"/>
              <a:t>　集合构造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构造函数：</a:t>
            </a:r>
            <a:r>
              <a:rPr lang="en-US" altLang="zh-CN" dirty="0">
                <a:solidFill>
                  <a:srgbClr val="FFC000"/>
                </a:solidFill>
              </a:rPr>
              <a:t>class set(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endParaRPr lang="en-US" altLang="zh-CN" dirty="0"/>
          </a:p>
          <a:p>
            <a:pPr lvl="1"/>
            <a:r>
              <a:rPr lang="zh-CN" altLang="en-US" dirty="0"/>
              <a:t>参数 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为可迭代对象，一般为元组、列表等序列类型</a:t>
            </a:r>
            <a:endParaRPr lang="en-US" altLang="zh-CN" dirty="0" smtClean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set((1, 2, 3))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{1, 2, 3}</a:t>
            </a:r>
            <a:endParaRPr lang="en-US" altLang="zh-CN" dirty="0" smtClean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set([1, 2, 3])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{1, 2, 3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set("hello")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{"l", "o", "e", "h"}</a:t>
            </a:r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set(</a:t>
            </a:r>
            <a:r>
              <a:rPr lang="en-US" altLang="zh-CN" dirty="0" err="1">
                <a:solidFill>
                  <a:srgbClr val="FFC000"/>
                </a:solidFill>
              </a:rPr>
              <a:t>b"hello</a:t>
            </a:r>
            <a:r>
              <a:rPr lang="en-US" altLang="zh-CN" dirty="0">
                <a:solidFill>
                  <a:srgbClr val="FFC000"/>
                </a:solidFill>
              </a:rPr>
              <a:t>")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{104, 108, 101, 111}</a:t>
            </a:r>
            <a:endParaRPr lang="en-US" altLang="zh-CN" dirty="0" smtClean="0"/>
          </a:p>
          <a:p>
            <a:pPr lvl="1"/>
            <a:r>
              <a:rPr lang="zh-CN" altLang="en-US" dirty="0"/>
              <a:t>空集：无参数调用 </a:t>
            </a:r>
            <a:r>
              <a:rPr lang="en-US" altLang="zh-CN" dirty="0">
                <a:solidFill>
                  <a:srgbClr val="FFC000"/>
                </a:solidFill>
              </a:rPr>
              <a:t>set()</a:t>
            </a:r>
            <a:r>
              <a:rPr lang="zh-CN" altLang="en-US" dirty="0"/>
              <a:t>，“</a:t>
            </a:r>
            <a:r>
              <a:rPr lang="en-US" altLang="zh-CN" dirty="0">
                <a:solidFill>
                  <a:srgbClr val="FFC000"/>
                </a:solidFill>
              </a:rPr>
              <a:t>{}</a:t>
            </a:r>
            <a:r>
              <a:rPr lang="zh-CN" altLang="en-US" dirty="0"/>
              <a:t>”用于构造</a:t>
            </a:r>
            <a:r>
              <a:rPr lang="zh-CN" altLang="en-US" dirty="0" smtClean="0"/>
              <a:t>空字典</a:t>
            </a:r>
            <a:endParaRPr lang="en-US" altLang="zh-CN" dirty="0" smtClean="0"/>
          </a:p>
          <a:p>
            <a:r>
              <a:rPr lang="zh-CN" altLang="en-US" dirty="0"/>
              <a:t>集合生成式：与列表生成式类似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示例：若存在 </a:t>
            </a:r>
            <a:r>
              <a:rPr lang="en-US" altLang="zh-CN" dirty="0">
                <a:solidFill>
                  <a:srgbClr val="FFC000"/>
                </a:solidFill>
              </a:rPr>
              <a:t>t = (1, 2, 3)</a:t>
            </a:r>
            <a:r>
              <a:rPr lang="zh-CN" altLang="en-US" dirty="0"/>
              <a:t>，则 </a:t>
            </a:r>
            <a:r>
              <a:rPr lang="en-US" altLang="zh-CN" dirty="0">
                <a:solidFill>
                  <a:srgbClr val="FFC000"/>
                </a:solidFill>
              </a:rPr>
              <a:t>s = {x for x in t}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FFC000"/>
                </a:solidFill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351164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</a:t>
            </a:r>
            <a:r>
              <a:rPr lang="zh-CN" altLang="en-US" dirty="0"/>
              <a:t>　</a:t>
            </a:r>
            <a:r>
              <a:rPr lang="zh-CN" altLang="en-US" dirty="0" smtClean="0"/>
              <a:t>集合基本操作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更新操作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s.add</a:t>
            </a:r>
            <a:r>
              <a:rPr lang="en-US" altLang="zh-CN" dirty="0">
                <a:solidFill>
                  <a:srgbClr val="FFC000"/>
                </a:solidFill>
              </a:rPr>
              <a:t>(e)</a:t>
            </a:r>
            <a:r>
              <a:rPr lang="zh-CN" altLang="en-US" dirty="0"/>
              <a:t>：添加元素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</a:p>
          <a:p>
            <a:pPr lvl="2"/>
            <a:r>
              <a:rPr lang="zh-CN" altLang="en-US" dirty="0"/>
              <a:t>若集合中已存在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zh-CN" altLang="en-US" dirty="0"/>
              <a:t>，则此方法无效果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s.remove</a:t>
            </a:r>
            <a:r>
              <a:rPr lang="en-US" altLang="zh-CN" dirty="0" smtClean="0">
                <a:solidFill>
                  <a:srgbClr val="FFC000"/>
                </a:solidFill>
              </a:rPr>
              <a:t>(e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：删除元素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</a:p>
          <a:p>
            <a:pPr lvl="2"/>
            <a:r>
              <a:rPr lang="zh-CN" altLang="en-US" dirty="0"/>
              <a:t>若集合</a:t>
            </a:r>
            <a:r>
              <a:rPr lang="zh-CN" altLang="en-US" dirty="0" smtClean="0"/>
              <a:t>中不存在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zh-CN" altLang="en-US" dirty="0"/>
              <a:t>，</a:t>
            </a:r>
            <a:r>
              <a:rPr lang="zh-CN" altLang="en-US" dirty="0" smtClean="0"/>
              <a:t>则引发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KeyError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s.discard</a:t>
            </a:r>
            <a:r>
              <a:rPr lang="en-US" altLang="zh-CN" dirty="0" smtClean="0">
                <a:solidFill>
                  <a:srgbClr val="FFC000"/>
                </a:solidFill>
              </a:rPr>
              <a:t>(e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：删除元素 </a:t>
            </a:r>
            <a:r>
              <a:rPr lang="en-US" altLang="zh-CN" dirty="0" smtClean="0">
                <a:solidFill>
                  <a:srgbClr val="FFC000"/>
                </a:solidFill>
              </a:rPr>
              <a:t>e</a:t>
            </a:r>
            <a:endParaRPr lang="en-US" altLang="zh-CN" dirty="0" smtClean="0"/>
          </a:p>
          <a:p>
            <a:pPr lvl="2"/>
            <a:r>
              <a:rPr lang="zh-CN" altLang="en-US" dirty="0"/>
              <a:t>若元素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en-US" altLang="zh-CN" dirty="0"/>
              <a:t> </a:t>
            </a:r>
            <a:r>
              <a:rPr lang="zh-CN" altLang="en-US" dirty="0"/>
              <a:t>存在，则</a:t>
            </a:r>
            <a:r>
              <a:rPr lang="zh-CN" altLang="en-US" dirty="0" smtClean="0"/>
              <a:t>删除；若不存在，无效果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s.pop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：删除集合中任意一个元素</a:t>
            </a:r>
            <a:endParaRPr lang="en-US" altLang="zh-CN" dirty="0" smtClean="0"/>
          </a:p>
          <a:p>
            <a:pPr lvl="2"/>
            <a:r>
              <a:rPr lang="zh-CN" altLang="en-US" dirty="0"/>
              <a:t>若</a:t>
            </a:r>
            <a:r>
              <a:rPr lang="zh-CN" altLang="en-US" dirty="0" smtClean="0"/>
              <a:t>集合为空集，则引发 </a:t>
            </a:r>
            <a:r>
              <a:rPr lang="en-US" altLang="zh-CN" dirty="0" err="1">
                <a:solidFill>
                  <a:srgbClr val="FFC000"/>
                </a:solidFill>
              </a:rPr>
              <a:t>KeyError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08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</a:t>
            </a:r>
            <a:r>
              <a:rPr lang="zh-CN" altLang="en-US" dirty="0"/>
              <a:t>　</a:t>
            </a:r>
            <a:r>
              <a:rPr lang="zh-CN" altLang="en-US" dirty="0" smtClean="0"/>
              <a:t>集合基本操作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更新操作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s.clear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：删除集合全部元素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s.copy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：返回当前集合的浅拷贝副本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集合元素计数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len</a:t>
            </a:r>
            <a:r>
              <a:rPr lang="en-US" altLang="zh-CN" sz="2400" dirty="0" smtClean="0">
                <a:solidFill>
                  <a:srgbClr val="FFC000"/>
                </a:solidFill>
              </a:rPr>
              <a:t>(s)</a:t>
            </a:r>
            <a:r>
              <a:rPr lang="zh-CN" altLang="en-US" sz="2400" dirty="0" smtClean="0"/>
              <a:t>：返回集合元素个数</a:t>
            </a:r>
            <a:endParaRPr lang="en-US" altLang="zh-CN" sz="2400" dirty="0"/>
          </a:p>
          <a:p>
            <a:r>
              <a:rPr lang="zh-CN" altLang="en-US" dirty="0" smtClean="0"/>
              <a:t>比较操作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s1.isdisjoint(s2)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无相同元素，返回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79416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</a:t>
            </a:r>
            <a:r>
              <a:rPr lang="zh-CN" altLang="en-US" dirty="0"/>
              <a:t>　</a:t>
            </a:r>
            <a:r>
              <a:rPr lang="zh-CN" altLang="en-US" dirty="0" smtClean="0"/>
              <a:t>集合基本操作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常规</a:t>
            </a:r>
            <a:r>
              <a:rPr lang="zh-CN" altLang="en-US" dirty="0"/>
              <a:t>比较</a:t>
            </a:r>
            <a:r>
              <a:rPr lang="zh-CN" altLang="en-US" dirty="0" smtClean="0"/>
              <a:t>操作符“</a:t>
            </a:r>
            <a:r>
              <a:rPr lang="en-US" altLang="zh-CN" dirty="0" smtClean="0">
                <a:solidFill>
                  <a:srgbClr val="FFC000"/>
                </a:solidFill>
              </a:rPr>
              <a:t>&lt;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&lt;=</a:t>
            </a:r>
            <a:r>
              <a:rPr lang="zh-CN" altLang="en-US" dirty="0"/>
              <a:t>”</a:t>
            </a:r>
            <a:r>
              <a:rPr lang="zh-CN" altLang="en-US" dirty="0" smtClean="0"/>
              <a:t>、“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zh-CN" altLang="en-US" dirty="0" smtClean="0"/>
              <a:t>”</a:t>
            </a:r>
            <a:r>
              <a:rPr lang="zh-CN" altLang="en-US" dirty="0"/>
              <a:t>、</a:t>
            </a:r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&gt;=</a:t>
            </a:r>
            <a:r>
              <a:rPr lang="zh-CN" altLang="en-US" dirty="0"/>
              <a:t>”、</a:t>
            </a:r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==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!=</a:t>
            </a:r>
            <a:r>
              <a:rPr lang="zh-CN" altLang="en-US" dirty="0"/>
              <a:t>”</a:t>
            </a:r>
            <a:r>
              <a:rPr lang="zh-CN" altLang="en-US" dirty="0" smtClean="0"/>
              <a:t>、“</a:t>
            </a:r>
            <a:r>
              <a:rPr lang="en-US" altLang="zh-CN" dirty="0" smtClean="0">
                <a:solidFill>
                  <a:srgbClr val="FFC000"/>
                </a:solidFill>
              </a:rPr>
              <a:t>is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is not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in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not in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in</a:t>
            </a:r>
            <a:r>
              <a:rPr lang="zh-CN" altLang="en-US" dirty="0" smtClean="0"/>
              <a:t>”与“</a:t>
            </a:r>
            <a:r>
              <a:rPr lang="en-US" altLang="zh-CN" dirty="0">
                <a:solidFill>
                  <a:srgbClr val="FFC000"/>
                </a:solidFill>
              </a:rPr>
              <a:t>not in</a:t>
            </a:r>
            <a:r>
              <a:rPr lang="zh-CN" altLang="en-US" dirty="0" smtClean="0"/>
              <a:t>”用于判断元素是否位于集合中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s1.issubset(s2)</a:t>
            </a:r>
            <a:r>
              <a:rPr lang="zh-CN" altLang="en-US" dirty="0"/>
              <a:t>：检测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/>
              <a:t>是否为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子集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等价于 </a:t>
            </a:r>
            <a:r>
              <a:rPr lang="en-US" altLang="zh-CN" dirty="0" smtClean="0">
                <a:solidFill>
                  <a:srgbClr val="FFC000"/>
                </a:solidFill>
              </a:rPr>
              <a:t>s1 &lt; s2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s1 &lt;= s2</a:t>
            </a:r>
            <a:r>
              <a:rPr lang="zh-CN" altLang="en-US" dirty="0" smtClean="0"/>
              <a:t>，前者用于判断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的真子集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若集合类型不同，返回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s1.issuperset(s2)</a:t>
            </a:r>
            <a:r>
              <a:rPr lang="zh-CN" altLang="en-US" dirty="0" smtClean="0"/>
              <a:t>：检测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的超集</a:t>
            </a:r>
            <a:endParaRPr lang="en-US" altLang="zh-CN" dirty="0" smtClean="0"/>
          </a:p>
          <a:p>
            <a:pPr lvl="2"/>
            <a:r>
              <a:rPr lang="zh-CN" altLang="en-US" dirty="0"/>
              <a:t>等价于 </a:t>
            </a:r>
            <a:r>
              <a:rPr lang="en-US" altLang="zh-CN" dirty="0">
                <a:solidFill>
                  <a:srgbClr val="FFC000"/>
                </a:solidFill>
              </a:rPr>
              <a:t>s1 </a:t>
            </a:r>
            <a:r>
              <a:rPr lang="en-US" altLang="zh-CN" dirty="0" smtClean="0">
                <a:solidFill>
                  <a:srgbClr val="FFC000"/>
                </a:solidFill>
              </a:rPr>
              <a:t>&gt; </a:t>
            </a:r>
            <a:r>
              <a:rPr lang="en-US" altLang="zh-CN" dirty="0">
                <a:solidFill>
                  <a:srgbClr val="FFC000"/>
                </a:solidFill>
              </a:rPr>
              <a:t>s2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s1 </a:t>
            </a:r>
            <a:r>
              <a:rPr lang="en-US" altLang="zh-CN" dirty="0" smtClean="0">
                <a:solidFill>
                  <a:srgbClr val="FFC000"/>
                </a:solidFill>
              </a:rPr>
              <a:t>&gt;=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zh-CN" altLang="en-US" dirty="0"/>
              <a:t>，前者用于判断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/>
              <a:t>是否为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真</a:t>
            </a:r>
            <a:r>
              <a:rPr lang="zh-CN" altLang="en-US" dirty="0"/>
              <a:t>超</a:t>
            </a:r>
            <a:r>
              <a:rPr lang="zh-CN" altLang="en-US" dirty="0" smtClean="0"/>
              <a:t>集</a:t>
            </a:r>
          </a:p>
          <a:p>
            <a:pPr lvl="2"/>
            <a:r>
              <a:rPr lang="zh-CN" altLang="en-US" dirty="0" smtClean="0"/>
              <a:t>若集合类型不同，返回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</a:t>
            </a:r>
            <a:r>
              <a:rPr lang="zh-CN" altLang="en-US" dirty="0"/>
              <a:t>　</a:t>
            </a:r>
            <a:r>
              <a:rPr lang="zh-CN" altLang="en-US" dirty="0" smtClean="0"/>
              <a:t>集合基本操作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集合运算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| </a:t>
            </a:r>
            <a:r>
              <a:rPr lang="en-US" altLang="zh-CN" dirty="0" smtClean="0">
                <a:solidFill>
                  <a:srgbClr val="FFC000"/>
                </a:solidFill>
              </a:rPr>
              <a:t>s2 </a:t>
            </a:r>
            <a:r>
              <a:rPr lang="zh-CN" altLang="en-US" dirty="0" smtClean="0"/>
              <a:t>或方法 </a:t>
            </a:r>
            <a:r>
              <a:rPr lang="en-US" altLang="zh-CN" dirty="0">
                <a:solidFill>
                  <a:srgbClr val="FFC000"/>
                </a:solidFill>
              </a:rPr>
              <a:t>s1.union(s2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集合并运算，返回集合类型与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 smtClean="0"/>
              <a:t>相同，元素为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</a:t>
            </a:r>
            <a:r>
              <a:rPr lang="en-US" altLang="zh-CN" dirty="0" smtClean="0">
                <a:solidFill>
                  <a:srgbClr val="FFC000"/>
                </a:solidFill>
              </a:rPr>
              <a:t>|= s2 </a:t>
            </a:r>
            <a:r>
              <a:rPr lang="zh-CN" altLang="en-US" dirty="0" smtClean="0"/>
              <a:t>或方法 </a:t>
            </a:r>
            <a:r>
              <a:rPr lang="en-US" altLang="zh-CN" dirty="0" smtClean="0">
                <a:solidFill>
                  <a:srgbClr val="FFC000"/>
                </a:solidFill>
              </a:rPr>
              <a:t>s1.update(s2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：集合并运算</a:t>
            </a:r>
            <a:r>
              <a:rPr lang="zh-CN" altLang="en-US" dirty="0" smtClean="0"/>
              <a:t>，更新集合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zh-CN" altLang="en-US" dirty="0" smtClean="0"/>
              <a:t>，追加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 smtClean="0"/>
              <a:t>元素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&amp; </a:t>
            </a:r>
            <a:r>
              <a:rPr lang="en-US" altLang="zh-CN" dirty="0" smtClean="0">
                <a:solidFill>
                  <a:srgbClr val="FFC000"/>
                </a:solidFill>
              </a:rPr>
              <a:t>s2 </a:t>
            </a:r>
            <a:r>
              <a:rPr lang="zh-CN" altLang="en-US" dirty="0" smtClean="0"/>
              <a:t>或方法 </a:t>
            </a:r>
            <a:r>
              <a:rPr lang="en-US" altLang="zh-CN" dirty="0" smtClean="0">
                <a:solidFill>
                  <a:srgbClr val="FFC000"/>
                </a:solidFill>
              </a:rPr>
              <a:t>s1.intersection(s2)</a:t>
            </a:r>
            <a:r>
              <a:rPr lang="zh-CN" altLang="en-US" dirty="0" smtClean="0"/>
              <a:t>：集合</a:t>
            </a:r>
            <a:r>
              <a:rPr lang="zh-CN" altLang="en-US" dirty="0"/>
              <a:t>交</a:t>
            </a:r>
            <a:r>
              <a:rPr lang="zh-CN" altLang="en-US" dirty="0" smtClean="0"/>
              <a:t>运算</a:t>
            </a:r>
            <a:r>
              <a:rPr lang="zh-CN" altLang="en-US" dirty="0"/>
              <a:t>，返回集合类型与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 smtClean="0"/>
              <a:t>相同，元素同时为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/>
              <a:t>成员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</a:t>
            </a:r>
            <a:r>
              <a:rPr lang="en-US" altLang="zh-CN" dirty="0" smtClean="0">
                <a:solidFill>
                  <a:srgbClr val="FFC000"/>
                </a:solidFill>
              </a:rPr>
              <a:t>&amp;= </a:t>
            </a:r>
            <a:r>
              <a:rPr lang="en-US" altLang="zh-CN" dirty="0">
                <a:solidFill>
                  <a:srgbClr val="FFC000"/>
                </a:solidFill>
              </a:rPr>
              <a:t>s2 </a:t>
            </a:r>
            <a:r>
              <a:rPr lang="zh-CN" altLang="en-US" dirty="0"/>
              <a:t>或方法 </a:t>
            </a:r>
            <a:r>
              <a:rPr lang="en-US" altLang="zh-CN" dirty="0" smtClean="0">
                <a:solidFill>
                  <a:srgbClr val="FFC000"/>
                </a:solidFill>
              </a:rPr>
              <a:t>s1.intersection_update(s2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：集合交运算</a:t>
            </a:r>
            <a:r>
              <a:rPr lang="zh-CN" altLang="en-US" dirty="0" smtClean="0"/>
              <a:t>，更新集合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zh-CN" altLang="en-US" dirty="0" smtClean="0"/>
              <a:t>，删除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 smtClean="0"/>
              <a:t>中非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 smtClean="0"/>
              <a:t>的元素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4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</a:t>
            </a:r>
            <a:r>
              <a:rPr lang="zh-CN" altLang="en-US" dirty="0"/>
              <a:t>　</a:t>
            </a:r>
            <a:r>
              <a:rPr lang="zh-CN" altLang="en-US" dirty="0" smtClean="0"/>
              <a:t>序列类型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smtClean="0"/>
              <a:t>序列分类</a:t>
            </a:r>
            <a:endParaRPr lang="en-US" altLang="zh-CN" smtClean="0"/>
          </a:p>
          <a:p>
            <a:pPr lvl="1"/>
            <a:r>
              <a:rPr lang="zh-CN" altLang="en-US" smtClean="0"/>
              <a:t>有</a:t>
            </a:r>
            <a:r>
              <a:rPr lang="zh-CN" altLang="en-US" dirty="0" smtClean="0"/>
              <a:t>常序列：对象一经创建，不可改变</a:t>
            </a:r>
            <a:endParaRPr lang="en-US" altLang="zh-CN" dirty="0"/>
          </a:p>
          <a:p>
            <a:pPr lvl="2"/>
            <a:r>
              <a:rPr lang="zh-CN" altLang="en-US" dirty="0" smtClean="0"/>
              <a:t>字符串、元组（</a:t>
            </a:r>
            <a:r>
              <a:rPr lang="en-US" altLang="zh-CN" dirty="0" smtClean="0">
                <a:solidFill>
                  <a:srgbClr val="FFC000"/>
                </a:solidFill>
              </a:rPr>
              <a:t>tuple</a:t>
            </a:r>
            <a:r>
              <a:rPr lang="zh-CN" altLang="en-US" dirty="0" smtClean="0"/>
              <a:t>）、字节（</a:t>
            </a:r>
            <a:r>
              <a:rPr lang="en-US" altLang="zh-CN" dirty="0" smtClean="0">
                <a:solidFill>
                  <a:srgbClr val="FFC000"/>
                </a:solidFill>
              </a:rPr>
              <a:t>bytes</a:t>
            </a:r>
            <a:r>
              <a:rPr lang="zh-CN" altLang="en-US" dirty="0" smtClean="0"/>
              <a:t>）、区间（</a:t>
            </a:r>
            <a:r>
              <a:rPr lang="en-US" altLang="zh-CN" dirty="0" smtClean="0">
                <a:solidFill>
                  <a:srgbClr val="FFC000"/>
                </a:solidFill>
              </a:rPr>
              <a:t>range</a:t>
            </a:r>
            <a:r>
              <a:rPr lang="zh-CN" altLang="en-US" dirty="0" smtClean="0"/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无常序列：可以修改目标对象的值</a:t>
            </a:r>
          </a:p>
          <a:p>
            <a:pPr lvl="2"/>
            <a:r>
              <a:rPr lang="zh-CN" altLang="en-US" dirty="0" smtClean="0"/>
              <a:t>列表（</a:t>
            </a:r>
            <a:r>
              <a:rPr lang="en-US" altLang="zh-CN" dirty="0" smtClean="0">
                <a:solidFill>
                  <a:srgbClr val="FFC000"/>
                </a:solidFill>
              </a:rPr>
              <a:t>list</a:t>
            </a:r>
            <a:r>
              <a:rPr lang="zh-CN" altLang="en-US" dirty="0" smtClean="0"/>
              <a:t>）、字节数组（</a:t>
            </a:r>
            <a:r>
              <a:rPr lang="en-US" altLang="zh-CN" dirty="0" err="1" smtClean="0">
                <a:solidFill>
                  <a:srgbClr val="FFC000"/>
                </a:solidFill>
              </a:rPr>
              <a:t>bytearray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5215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</a:t>
            </a:r>
            <a:r>
              <a:rPr lang="zh-CN" altLang="en-US" dirty="0"/>
              <a:t>　</a:t>
            </a:r>
            <a:r>
              <a:rPr lang="zh-CN" altLang="en-US" dirty="0" smtClean="0"/>
              <a:t>集合基本操作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47667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集合运算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s1 - s2 </a:t>
            </a:r>
            <a:r>
              <a:rPr lang="zh-CN" altLang="en-US" dirty="0"/>
              <a:t>或方法 </a:t>
            </a:r>
            <a:r>
              <a:rPr lang="en-US" altLang="zh-CN" dirty="0">
                <a:solidFill>
                  <a:srgbClr val="FFC000"/>
                </a:solidFill>
              </a:rPr>
              <a:t>s1.difference(s2)</a:t>
            </a:r>
            <a:r>
              <a:rPr lang="zh-CN" altLang="en-US" dirty="0"/>
              <a:t>：集合差运算，返回集合类型与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/>
              <a:t>相同</a:t>
            </a:r>
            <a:r>
              <a:rPr lang="zh-CN" altLang="en-US" dirty="0" smtClean="0"/>
              <a:t>，元素必须为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 smtClean="0"/>
              <a:t>成员，但不能为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 smtClean="0"/>
              <a:t>成员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s1 -= s2 </a:t>
            </a:r>
            <a:r>
              <a:rPr lang="zh-CN" altLang="en-US" dirty="0" smtClean="0"/>
              <a:t>或方法 </a:t>
            </a:r>
            <a:r>
              <a:rPr lang="en-US" altLang="zh-CN" dirty="0" smtClean="0">
                <a:solidFill>
                  <a:srgbClr val="FFC000"/>
                </a:solidFill>
              </a:rPr>
              <a:t>s1.difference_update(s2)</a:t>
            </a:r>
            <a:r>
              <a:rPr lang="zh-CN" altLang="en-US" dirty="0" smtClean="0"/>
              <a:t>：集合差运算，更新集合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zh-CN" altLang="en-US" dirty="0" smtClean="0"/>
              <a:t>，</a:t>
            </a:r>
            <a:r>
              <a:rPr lang="zh-CN" altLang="en-US" dirty="0"/>
              <a:t>删除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/>
              <a:t>中所有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/>
              <a:t>的元素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s1 ^ s2 </a:t>
            </a:r>
            <a:r>
              <a:rPr lang="zh-CN" altLang="en-US" dirty="0"/>
              <a:t>或方法 </a:t>
            </a:r>
            <a:r>
              <a:rPr lang="en-US" altLang="zh-CN" dirty="0">
                <a:solidFill>
                  <a:srgbClr val="FFC000"/>
                </a:solidFill>
              </a:rPr>
              <a:t>s1.symmetric_difference(s2)</a:t>
            </a:r>
            <a:r>
              <a:rPr lang="zh-CN" altLang="en-US" dirty="0"/>
              <a:t>：集合对称差运算，返回集合类型与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/>
              <a:t>相同，</a:t>
            </a:r>
            <a:r>
              <a:rPr lang="zh-CN" altLang="en-US" dirty="0" smtClean="0"/>
              <a:t>删除 </a:t>
            </a:r>
            <a:r>
              <a:rPr lang="en-US" altLang="zh-CN" dirty="0">
                <a:solidFill>
                  <a:srgbClr val="FFC000"/>
                </a:solidFill>
              </a:rPr>
              <a:t>s1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s2</a:t>
            </a:r>
            <a:r>
              <a:rPr lang="en-US" altLang="zh-CN" dirty="0"/>
              <a:t> </a:t>
            </a:r>
            <a:r>
              <a:rPr lang="zh-CN" altLang="en-US" dirty="0" smtClean="0"/>
              <a:t>的共同元素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s1 ^= s2 </a:t>
            </a:r>
            <a:r>
              <a:rPr lang="zh-CN" altLang="en-US" dirty="0" smtClean="0"/>
              <a:t>或方法 </a:t>
            </a:r>
            <a:r>
              <a:rPr lang="en-US" altLang="zh-CN" dirty="0" smtClean="0">
                <a:solidFill>
                  <a:srgbClr val="FFC000"/>
                </a:solidFill>
              </a:rPr>
              <a:t>s1.symmetric_difference_update(s2)</a:t>
            </a:r>
            <a:r>
              <a:rPr lang="zh-CN" altLang="en-US" dirty="0" smtClean="0"/>
              <a:t>：集合对称差运算，更新集合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zh-CN" altLang="en-US" dirty="0" smtClean="0"/>
              <a:t>，删除 </a:t>
            </a:r>
            <a:r>
              <a:rPr lang="en-US" altLang="zh-CN" dirty="0" smtClean="0">
                <a:solidFill>
                  <a:srgbClr val="FFC000"/>
                </a:solidFill>
              </a:rPr>
              <a:t>s1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的共同元素，追加仅出现在 </a:t>
            </a:r>
            <a:r>
              <a:rPr lang="en-US" altLang="zh-CN" dirty="0" smtClean="0">
                <a:solidFill>
                  <a:srgbClr val="FFC000"/>
                </a:solidFill>
              </a:rPr>
              <a:t>s2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中的元素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83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5.5.4</a:t>
            </a:r>
            <a:r>
              <a:rPr lang="zh-CN" altLang="en-US" dirty="0"/>
              <a:t>　</a:t>
            </a:r>
            <a:r>
              <a:rPr lang="zh-CN" altLang="en-US" dirty="0" smtClean="0"/>
              <a:t>有常集合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有常集合对象：类型 </a:t>
            </a:r>
            <a:r>
              <a:rPr lang="en-US" altLang="zh-CN" dirty="0" err="1" smtClean="0">
                <a:solidFill>
                  <a:srgbClr val="FFC000"/>
                </a:solidFill>
              </a:rPr>
              <a:t>frozenset</a:t>
            </a:r>
            <a:r>
              <a:rPr lang="zh-CN" altLang="en-US" dirty="0" smtClean="0"/>
              <a:t>（</a:t>
            </a:r>
            <a:r>
              <a:rPr lang="zh-CN" altLang="en-US" dirty="0"/>
              <a:t>冻集）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定义：同质或异质数据的有限有常</a:t>
            </a:r>
            <a:r>
              <a:rPr lang="zh-CN" altLang="en-US" dirty="0" smtClean="0"/>
              <a:t>无序集合</a:t>
            </a:r>
            <a:endParaRPr lang="en-US" altLang="zh-CN" dirty="0" smtClean="0"/>
          </a:p>
          <a:p>
            <a:pPr marL="540000" lvl="2"/>
            <a:r>
              <a:rPr lang="zh-CN" altLang="en-US" sz="2400" dirty="0"/>
              <a:t>有常</a:t>
            </a:r>
            <a:r>
              <a:rPr lang="zh-CN" altLang="en-US" sz="2400" dirty="0" smtClean="0"/>
              <a:t>集合基本</a:t>
            </a:r>
            <a:r>
              <a:rPr lang="zh-CN" altLang="en-US" sz="2400" dirty="0"/>
              <a:t>格式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frozenset</a:t>
            </a:r>
            <a:r>
              <a:rPr lang="en-US" altLang="zh-CN" sz="2400" dirty="0" smtClean="0">
                <a:solidFill>
                  <a:srgbClr val="FFC000"/>
                </a:solidFill>
              </a:rPr>
              <a:t>({t1</a:t>
            </a:r>
            <a:r>
              <a:rPr lang="en-US" altLang="zh-CN" sz="2400" dirty="0">
                <a:solidFill>
                  <a:srgbClr val="FFC000"/>
                </a:solidFill>
              </a:rPr>
              <a:t>, t2, …,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tn</a:t>
            </a:r>
            <a:r>
              <a:rPr lang="en-US" altLang="zh-CN" sz="2400" dirty="0" smtClean="0">
                <a:solidFill>
                  <a:srgbClr val="FFC000"/>
                </a:solidFill>
              </a:rPr>
              <a:t>})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有常集合对象基本特征</a:t>
            </a:r>
            <a:endParaRPr lang="en-US" altLang="zh-CN" dirty="0"/>
          </a:p>
          <a:p>
            <a:pPr marL="540000" lvl="2"/>
            <a:r>
              <a:rPr lang="zh-CN" altLang="en-US" sz="2400" dirty="0"/>
              <a:t>有常集合可哈希，因而可作为普通集合的元素</a:t>
            </a:r>
            <a:endParaRPr lang="en-US" altLang="zh-CN" sz="2400" dirty="0"/>
          </a:p>
          <a:p>
            <a:pPr marL="540000" lvl="2"/>
            <a:r>
              <a:rPr lang="zh-CN" altLang="en-US" sz="2400" dirty="0" smtClean="0"/>
              <a:t>其他特征与</a:t>
            </a:r>
            <a:r>
              <a:rPr lang="zh-CN" altLang="en-US" sz="2400" dirty="0"/>
              <a:t>普通集合相同</a:t>
            </a:r>
            <a:endParaRPr lang="en-US" altLang="zh-CN" sz="2400" dirty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常集合构造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构造函数：</a:t>
            </a:r>
            <a:r>
              <a:rPr lang="en-US" altLang="zh-CN" sz="2400" dirty="0" smtClean="0">
                <a:solidFill>
                  <a:srgbClr val="FFC000"/>
                </a:solidFill>
              </a:rPr>
              <a:t>class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frozenset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1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5.5.5</a:t>
            </a:r>
            <a:r>
              <a:rPr lang="zh-CN" altLang="en-US" dirty="0"/>
              <a:t>　集合应用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3242734"/>
          </a:xfrm>
        </p:spPr>
        <p:txBody>
          <a:bodyPr>
            <a:normAutofit/>
          </a:bodyPr>
          <a:lstStyle/>
          <a:p>
            <a:r>
              <a:rPr lang="zh-CN" altLang="en-US" dirty="0"/>
              <a:t>成员关系</a:t>
            </a:r>
            <a:r>
              <a:rPr lang="zh-CN" altLang="en-US" dirty="0" smtClean="0"/>
              <a:t>测试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  <a:p>
            <a:pPr lvl="2"/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元素消重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36121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3}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in s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s</a:t>
            </a:r>
          </a:p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zh-CN" sz="200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endParaRPr kumimoji="1" lang="en-US" altLang="zh-CN" sz="200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[1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1, 2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list(set(t))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</a:p>
          <a:p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2, 3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5.5.5</a:t>
            </a:r>
            <a:r>
              <a:rPr lang="zh-CN" altLang="en-US" dirty="0"/>
              <a:t>　集合应用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375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元素处理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5673"/>
            <a:ext cx="8877300" cy="376602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(1, 2, 3, 1, 2)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tuple(set(t) - {3})	</a:t>
            </a:r>
            <a:r>
              <a:rPr lang="en-US" altLang="zh-CN" sz="20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rgbClr val="4BAF73">
                    <a:lumMod val="75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消除重复项，并删除特定项</a:t>
            </a:r>
            <a:endParaRPr lang="en-US" altLang="zh-CN" sz="2000" dirty="0" smtClean="0">
              <a:solidFill>
                <a:srgbClr val="4BAF73">
                  <a:lumMod val="75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</a:p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</a:t>
            </a: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[1, 2, 3, 1, 2]</a:t>
            </a: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 in {3}]</a:t>
            </a:r>
          </a:p>
          <a:p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</a:p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 1, 2]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[e for e in set(t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e not in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}]</a:t>
            </a:r>
          </a:p>
          <a:p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</a:p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1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6385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概　述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元　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列　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二进制序列类型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集　合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5.6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字　典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r>
              <a:rPr lang="zh-CN" altLang="en-US" dirty="0"/>
              <a:t>　</a:t>
            </a:r>
            <a:r>
              <a:rPr lang="zh-CN" altLang="en-US" dirty="0" smtClean="0"/>
              <a:t>复合数据处理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</a:t>
            </a:r>
            <a:r>
              <a:rPr lang="zh-CN" altLang="en-US" dirty="0"/>
              <a:t>　</a:t>
            </a:r>
            <a:r>
              <a:rPr lang="zh-CN" altLang="en-US" dirty="0" smtClean="0"/>
              <a:t>字　典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5.6.1</a:t>
            </a:r>
            <a:r>
              <a:rPr lang="zh-CN" altLang="en-US" dirty="0"/>
              <a:t>　</a:t>
            </a:r>
            <a:r>
              <a:rPr lang="zh-CN" altLang="en-US" dirty="0" smtClean="0"/>
              <a:t>字典基本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en-US" altLang="zh-CN" dirty="0" smtClean="0"/>
              <a:t>5.6.2</a:t>
            </a:r>
            <a:r>
              <a:rPr lang="zh-CN" altLang="en-US" dirty="0"/>
              <a:t>　</a:t>
            </a:r>
            <a:r>
              <a:rPr lang="zh-CN" altLang="en-US" dirty="0" smtClean="0"/>
              <a:t>字典构造</a:t>
            </a:r>
            <a:endParaRPr lang="en-US" altLang="zh-CN" dirty="0" smtClean="0"/>
          </a:p>
          <a:p>
            <a:r>
              <a:rPr lang="en-US" altLang="zh-CN" dirty="0" smtClean="0"/>
              <a:t>5.6.3</a:t>
            </a:r>
            <a:r>
              <a:rPr lang="zh-CN" altLang="en-US" dirty="0"/>
              <a:t>　</a:t>
            </a:r>
            <a:r>
              <a:rPr lang="zh-CN" altLang="en-US" dirty="0" smtClean="0"/>
              <a:t>字典基本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5.6.4</a:t>
            </a:r>
            <a:r>
              <a:rPr lang="zh-CN" altLang="en-US" dirty="0"/>
              <a:t>　</a:t>
            </a:r>
            <a:r>
              <a:rPr lang="zh-CN" altLang="en-US" dirty="0" smtClean="0"/>
              <a:t>可变关键字参数</a:t>
            </a:r>
            <a:endParaRPr lang="en-US" altLang="zh-CN" dirty="0"/>
          </a:p>
          <a:p>
            <a:r>
              <a:rPr lang="en-US" altLang="zh-CN" dirty="0" smtClean="0"/>
              <a:t>5.6.5</a:t>
            </a:r>
            <a:r>
              <a:rPr lang="zh-CN" altLang="en-US" dirty="0"/>
              <a:t>　</a:t>
            </a:r>
            <a:r>
              <a:rPr lang="zh-CN" altLang="en-US" dirty="0" smtClean="0"/>
              <a:t>字典应用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5.6.1</a:t>
            </a:r>
            <a:r>
              <a:rPr lang="zh-CN" altLang="en-US" dirty="0"/>
              <a:t>　</a:t>
            </a:r>
            <a:r>
              <a:rPr lang="zh-CN" altLang="en-US" dirty="0" smtClean="0"/>
              <a:t>字典基本</a:t>
            </a:r>
            <a:r>
              <a:rPr lang="zh-CN" altLang="en-US" dirty="0"/>
              <a:t>概念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字典（词典、关联数组、哈希表）</a:t>
            </a:r>
            <a:r>
              <a:rPr lang="zh-CN" altLang="en-US" dirty="0"/>
              <a:t>对象：类型 </a:t>
            </a:r>
            <a:r>
              <a:rPr lang="en-US" altLang="zh-CN" dirty="0" err="1">
                <a:solidFill>
                  <a:srgbClr val="FFC000"/>
                </a:solidFill>
              </a:rPr>
              <a:t>dict</a:t>
            </a:r>
            <a:endParaRPr lang="en-US" altLang="zh-CN" dirty="0"/>
          </a:p>
          <a:p>
            <a:pPr lvl="1"/>
            <a:r>
              <a:rPr lang="zh-CN" altLang="en-US" dirty="0"/>
              <a:t>定义：同质或异质数据的有限无常无序键值对集合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字典基本</a:t>
            </a: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{key1</a:t>
            </a:r>
            <a:r>
              <a:rPr lang="en-US" altLang="zh-CN" dirty="0" smtClean="0">
                <a:solidFill>
                  <a:srgbClr val="FFC000"/>
                </a:solidFill>
              </a:rPr>
              <a:t>: value1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key2: value2</a:t>
            </a:r>
            <a:r>
              <a:rPr lang="en-US" altLang="zh-CN" dirty="0">
                <a:solidFill>
                  <a:srgbClr val="FFC000"/>
                </a:solidFill>
              </a:rPr>
              <a:t>, …, </a:t>
            </a:r>
            <a:r>
              <a:rPr lang="en-US" altLang="zh-CN" dirty="0" err="1">
                <a:solidFill>
                  <a:srgbClr val="FFC000"/>
                </a:solidFill>
              </a:rPr>
              <a:t>keyn</a:t>
            </a:r>
            <a:r>
              <a:rPr lang="en-US" altLang="zh-CN" dirty="0" smtClean="0">
                <a:solidFill>
                  <a:srgbClr val="FFC000"/>
                </a:solidFill>
              </a:rPr>
              <a:t>: </a:t>
            </a:r>
            <a:r>
              <a:rPr lang="en-US" altLang="zh-CN" dirty="0" err="1" smtClean="0">
                <a:solidFill>
                  <a:srgbClr val="FFC000"/>
                </a:solidFill>
              </a:rPr>
              <a:t>valuen</a:t>
            </a:r>
            <a:r>
              <a:rPr lang="en-US" altLang="zh-CN" dirty="0">
                <a:solidFill>
                  <a:srgbClr val="FFC000"/>
                </a:solidFill>
              </a:rPr>
              <a:t>}</a:t>
            </a:r>
            <a:endParaRPr lang="en-US" altLang="zh-CN" dirty="0" smtClean="0"/>
          </a:p>
          <a:p>
            <a:r>
              <a:rPr lang="zh-CN" altLang="en-US" dirty="0" smtClean="0"/>
              <a:t>字典对象</a:t>
            </a:r>
            <a:r>
              <a:rPr lang="zh-CN" altLang="en-US" dirty="0"/>
              <a:t>基本特征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字典项</a:t>
            </a:r>
            <a:r>
              <a:rPr lang="zh-CN" altLang="en-US" dirty="0"/>
              <a:t>一般异质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字典项</a:t>
            </a:r>
            <a:r>
              <a:rPr lang="zh-CN" altLang="en-US" dirty="0"/>
              <a:t>无序，不允许重复：与集合类似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字典项</a:t>
            </a:r>
            <a:r>
              <a:rPr lang="zh-CN" altLang="en-US" dirty="0"/>
              <a:t>的键（</a:t>
            </a:r>
            <a:r>
              <a:rPr lang="en-US" altLang="zh-CN" dirty="0"/>
              <a:t>key</a:t>
            </a:r>
            <a:r>
              <a:rPr lang="zh-CN" altLang="en-US" dirty="0"/>
              <a:t>）必须为可哈希对象</a:t>
            </a:r>
            <a:r>
              <a:rPr lang="zh-CN" altLang="en-US" dirty="0" smtClean="0"/>
              <a:t>，具有唯一性；值</a:t>
            </a:r>
            <a:r>
              <a:rPr lang="zh-CN" altLang="en-US" dirty="0"/>
              <a:t>（</a:t>
            </a:r>
            <a:r>
              <a:rPr lang="en-US" altLang="zh-CN" dirty="0"/>
              <a:t>value</a:t>
            </a:r>
            <a:r>
              <a:rPr lang="zh-CN" altLang="en-US" dirty="0"/>
              <a:t>）可以为任意 </a:t>
            </a:r>
            <a:r>
              <a:rPr lang="en-US" altLang="zh-CN" dirty="0"/>
              <a:t>Python </a:t>
            </a:r>
            <a:r>
              <a:rPr lang="zh-CN" altLang="en-US" dirty="0"/>
              <a:t>对象，</a:t>
            </a:r>
            <a:r>
              <a:rPr lang="zh-CN" altLang="en-US" dirty="0" smtClean="0"/>
              <a:t>包括字典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字典项数</a:t>
            </a:r>
            <a:r>
              <a:rPr lang="zh-CN" altLang="en-US" dirty="0"/>
              <a:t>有限，但项数具体值无限制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8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5.6.2</a:t>
            </a:r>
            <a:r>
              <a:rPr lang="zh-CN" altLang="en-US" dirty="0"/>
              <a:t>　字典构造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23900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空字典：仅</a:t>
            </a:r>
            <a:r>
              <a:rPr lang="zh-CN" altLang="en-US" dirty="0"/>
              <a:t>有花括号</a:t>
            </a:r>
            <a:r>
              <a:rPr lang="zh-CN" altLang="en-US" dirty="0" smtClean="0"/>
              <a:t>对或 </a:t>
            </a:r>
            <a:r>
              <a:rPr lang="en-US" altLang="zh-CN" dirty="0" smtClean="0">
                <a:solidFill>
                  <a:srgbClr val="FFC000"/>
                </a:solidFill>
              </a:rPr>
              <a:t>class </a:t>
            </a:r>
            <a:r>
              <a:rPr lang="en-US" altLang="zh-CN" dirty="0" err="1">
                <a:solidFill>
                  <a:srgbClr val="FFC000"/>
                </a:solidFill>
              </a:rPr>
              <a:t>dict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endParaRPr lang="en-US" altLang="zh-CN" dirty="0" smtClean="0"/>
          </a:p>
          <a:p>
            <a:r>
              <a:rPr lang="zh-CN" altLang="en-US" dirty="0" smtClean="0"/>
              <a:t>字典文字</a:t>
            </a:r>
            <a:r>
              <a:rPr lang="zh-CN" altLang="en-US" dirty="0"/>
              <a:t>：花括号对与逗号、冒号分隔的键值对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rgbClr val="FFC000"/>
                </a:solidFill>
              </a:rPr>
              <a:t>{"a</a:t>
            </a:r>
            <a:r>
              <a:rPr lang="pt-BR" altLang="zh-CN" dirty="0" smtClean="0">
                <a:solidFill>
                  <a:srgbClr val="FFC000"/>
                </a:solidFill>
              </a:rPr>
              <a:t>": 1</a:t>
            </a:r>
            <a:r>
              <a:rPr lang="pt-BR" altLang="zh-CN" dirty="0">
                <a:solidFill>
                  <a:srgbClr val="FFC000"/>
                </a:solidFill>
              </a:rPr>
              <a:t>, "b</a:t>
            </a:r>
            <a:r>
              <a:rPr lang="pt-BR" altLang="zh-CN" dirty="0" smtClean="0">
                <a:solidFill>
                  <a:srgbClr val="FFC000"/>
                </a:solidFill>
              </a:rPr>
              <a:t>": 2</a:t>
            </a:r>
            <a:r>
              <a:rPr lang="pt-BR" altLang="zh-CN" dirty="0">
                <a:solidFill>
                  <a:srgbClr val="FFC000"/>
                </a:solidFill>
              </a:rPr>
              <a:t>, 3</a:t>
            </a:r>
            <a:r>
              <a:rPr lang="pt-BR" altLang="zh-CN" dirty="0" smtClean="0">
                <a:solidFill>
                  <a:srgbClr val="FFC000"/>
                </a:solidFill>
              </a:rPr>
              <a:t>: {"</a:t>
            </a:r>
            <a:r>
              <a:rPr lang="pt-BR" altLang="zh-CN" dirty="0">
                <a:solidFill>
                  <a:srgbClr val="FFC000"/>
                </a:solidFill>
              </a:rPr>
              <a:t>c</a:t>
            </a:r>
            <a:r>
              <a:rPr lang="pt-BR" altLang="zh-CN" dirty="0" smtClean="0">
                <a:solidFill>
                  <a:srgbClr val="FFC000"/>
                </a:solidFill>
              </a:rPr>
              <a:t>": 3</a:t>
            </a:r>
            <a:r>
              <a:rPr lang="pt-BR" altLang="zh-CN" dirty="0">
                <a:solidFill>
                  <a:srgbClr val="FFC000"/>
                </a:solidFill>
              </a:rPr>
              <a:t>}, "d</a:t>
            </a:r>
            <a:r>
              <a:rPr lang="pt-BR" altLang="zh-CN" dirty="0" smtClean="0">
                <a:solidFill>
                  <a:srgbClr val="FFC000"/>
                </a:solidFill>
              </a:rPr>
              <a:t>": [</a:t>
            </a:r>
            <a:r>
              <a:rPr lang="pt-BR" altLang="zh-CN" dirty="0">
                <a:solidFill>
                  <a:srgbClr val="FFC000"/>
                </a:solidFill>
              </a:rPr>
              <a:t>1</a:t>
            </a:r>
            <a:r>
              <a:rPr lang="pt-BR" altLang="zh-CN" dirty="0" smtClean="0">
                <a:solidFill>
                  <a:srgbClr val="FFC000"/>
                </a:solidFill>
              </a:rPr>
              <a:t>, 2</a:t>
            </a:r>
            <a:r>
              <a:rPr lang="pt-BR" altLang="zh-CN" dirty="0">
                <a:solidFill>
                  <a:srgbClr val="FFC000"/>
                </a:solidFill>
              </a:rPr>
              <a:t>]}</a:t>
            </a:r>
            <a:endParaRPr lang="en-US" altLang="zh-CN" dirty="0" smtClean="0"/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class </a:t>
            </a:r>
            <a:r>
              <a:rPr lang="en-US" altLang="zh-CN" dirty="0" err="1">
                <a:solidFill>
                  <a:srgbClr val="FFC000"/>
                </a:solidFill>
              </a:rPr>
              <a:t>dict</a:t>
            </a:r>
            <a:r>
              <a:rPr lang="en-US" altLang="zh-CN" dirty="0">
                <a:solidFill>
                  <a:srgbClr val="FFC000"/>
                </a:solidFill>
              </a:rPr>
              <a:t>(**</a:t>
            </a:r>
            <a:r>
              <a:rPr lang="en-US" altLang="zh-CN" dirty="0" err="1">
                <a:solidFill>
                  <a:srgbClr val="FFC000"/>
                </a:solidFill>
              </a:rPr>
              <a:t>kwargs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：使用可变关键字参数列表构造新字典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class </a:t>
            </a:r>
            <a:r>
              <a:rPr lang="en-US" altLang="zh-CN" dirty="0" err="1">
                <a:solidFill>
                  <a:srgbClr val="FFC000"/>
                </a:solidFill>
              </a:rPr>
              <a:t>dict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, **</a:t>
            </a:r>
            <a:r>
              <a:rPr lang="en-US" altLang="zh-CN" dirty="0" err="1">
                <a:solidFill>
                  <a:srgbClr val="FFC000"/>
                </a:solidFill>
              </a:rPr>
              <a:t>kwargs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：使用对象 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构造新字典，使用 </a:t>
            </a:r>
            <a:r>
              <a:rPr lang="en-US" altLang="zh-CN" dirty="0" err="1">
                <a:solidFill>
                  <a:srgbClr val="FFC000"/>
                </a:solidFill>
              </a:rPr>
              <a:t>kwargs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增加或替换新键值对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class </a:t>
            </a:r>
            <a:r>
              <a:rPr lang="en-US" altLang="zh-CN" dirty="0" err="1" smtClean="0">
                <a:solidFill>
                  <a:srgbClr val="FFC000"/>
                </a:solidFill>
              </a:rPr>
              <a:t>dict</a:t>
            </a:r>
            <a:r>
              <a:rPr lang="en-US" altLang="zh-CN" dirty="0" smtClean="0">
                <a:solidFill>
                  <a:srgbClr val="FFC000"/>
                </a:solidFill>
              </a:rPr>
              <a:t>(mapping, **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：使用</a:t>
            </a:r>
            <a:r>
              <a:rPr lang="zh-CN" altLang="en-US" dirty="0"/>
              <a:t>映射</a:t>
            </a:r>
            <a:r>
              <a:rPr lang="zh-CN" altLang="en-US" dirty="0" smtClean="0"/>
              <a:t>对象 </a:t>
            </a:r>
            <a:r>
              <a:rPr lang="en-US" altLang="zh-CN" dirty="0" smtClean="0">
                <a:solidFill>
                  <a:srgbClr val="FFC000"/>
                </a:solidFill>
              </a:rPr>
              <a:t>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的键值对构造新字典，使用 </a:t>
            </a:r>
            <a:r>
              <a:rPr lang="en-US" altLang="zh-CN" dirty="0" err="1" smtClean="0">
                <a:solidFill>
                  <a:srgbClr val="FFC000"/>
                </a:solidFill>
              </a:rPr>
              <a:t>kwargs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增加或替换新键值对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7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694269"/>
            <a:ext cx="8890000" cy="4178300"/>
          </a:xfrm>
        </p:spPr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构造空字典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使用可变关键字参数列表构造新字典</a:t>
            </a:r>
            <a:endParaRPr kumimoji="1" lang="en-US" altLang="zh-CN" sz="2000" b="0" dirty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(one = 1, two = 2, three = 3)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{'one': 1, 'two': 2, 'three': 3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7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36360</TotalTime>
  <Words>10460</Words>
  <Application>Microsoft Office PowerPoint</Application>
  <PresentationFormat>全屏显示(16:9)</PresentationFormat>
  <Paragraphs>1607</Paragraphs>
  <Slides>136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37" baseType="lpstr">
      <vt:lpstr>柏林</vt:lpstr>
      <vt:lpstr>计算机程序设计基础</vt:lpstr>
      <vt:lpstr>第五章　复合数据处理</vt:lpstr>
      <vt:lpstr>5.1　概　述 5.2　元　组 5.3　列　表 5.4　二进制序列类型 5.5　集　合 5.6　字　典</vt:lpstr>
      <vt:lpstr>计算机程序设计基础（Python）</vt:lpstr>
      <vt:lpstr>5.1　概　述 5.2　元　组 5.3　列　表 5.4　二进制序列类型 5.5　集　合 5.6　字　典</vt:lpstr>
      <vt:lpstr>5.1　概　述</vt:lpstr>
      <vt:lpstr>5.1.1　复合数据</vt:lpstr>
      <vt:lpstr>5.1.2　序列类型</vt:lpstr>
      <vt:lpstr>5.1.2　序列类型</vt:lpstr>
      <vt:lpstr>5.1.3　集合类型</vt:lpstr>
      <vt:lpstr>5.1.4　映射类型</vt:lpstr>
      <vt:lpstr>计算机程序设计基础（Python）</vt:lpstr>
      <vt:lpstr>5.1　概　述 5.2　元　组 5.3　列　表 5.4　二进制序列类型 5.5　集　合 5.6　字　典</vt:lpstr>
      <vt:lpstr>5.2　元　组</vt:lpstr>
      <vt:lpstr>5.2.1　元组基本概念</vt:lpstr>
      <vt:lpstr>5.2.2　元组构造</vt:lpstr>
      <vt:lpstr>5.2.3　常用序列操作</vt:lpstr>
      <vt:lpstr>5.2.3　常用序列操作</vt:lpstr>
      <vt:lpstr>5.2.3　常用序列操作</vt:lpstr>
      <vt:lpstr>元组操作示例</vt:lpstr>
      <vt:lpstr>5.2.4　元组应用</vt:lpstr>
      <vt:lpstr>元组应用示例一：二维整点生成</vt:lpstr>
      <vt:lpstr>元组应用示例二：二维点生成</vt:lpstr>
      <vt:lpstr>插播：可变参数</vt:lpstr>
      <vt:lpstr>元组应用示例三：元组数据写入文件</vt:lpstr>
      <vt:lpstr>插播：元素打包与解包</vt:lpstr>
      <vt:lpstr>插播：元素打包与解包</vt:lpstr>
      <vt:lpstr>计算机程序设计基础（Python）</vt:lpstr>
      <vt:lpstr>5.1　概　述 5.2　元　组 5.3　列　表 5.4　二进制序列类型 5.5　集　合 5.6　字　典</vt:lpstr>
      <vt:lpstr>5.3　列　表</vt:lpstr>
      <vt:lpstr>5.3.1　列表基本概念</vt:lpstr>
      <vt:lpstr>5.3.2　列表构造</vt:lpstr>
      <vt:lpstr>5.3.3　常用序列操作</vt:lpstr>
      <vt:lpstr>5.3.3　常用序列操作</vt:lpstr>
      <vt:lpstr>5.3.3　常用序列操作</vt:lpstr>
      <vt:lpstr>列表操作示例：元素访问</vt:lpstr>
      <vt:lpstr>列表操作示例：列表同一性</vt:lpstr>
      <vt:lpstr>列表操作示例：遍历</vt:lpstr>
      <vt:lpstr>5.3.4　常用列表更新操作</vt:lpstr>
      <vt:lpstr>5.3.4　常用列表更新操作</vt:lpstr>
      <vt:lpstr>5.3.4　常用列表更新操作</vt:lpstr>
      <vt:lpstr>5.3.5　列表应用</vt:lpstr>
      <vt:lpstr>列表应用示例一：普通文本文件读写</vt:lpstr>
      <vt:lpstr>列表应用示例一：普通文本文件读写</vt:lpstr>
      <vt:lpstr>列表应用示例一：普通文本文件读写</vt:lpstr>
      <vt:lpstr>列表应用示例二：CSV 文件读取</vt:lpstr>
      <vt:lpstr>列表应用示例二：CSV 文件读取（第一版）</vt:lpstr>
      <vt:lpstr>列表应用示例二：CSV 文件读取（第一版）</vt:lpstr>
      <vt:lpstr>列表应用示例二：CSV 文件读取（第二版）</vt:lpstr>
      <vt:lpstr>列表应用示例二：CSV 文件读取（第二版）</vt:lpstr>
      <vt:lpstr>列表应用示例二：CSV 文件读取（第三版）</vt:lpstr>
      <vt:lpstr>列表应用示例二：CSV 文件读取（第三版）</vt:lpstr>
      <vt:lpstr>列表应用示例二：CSV 文件读取（第三版）</vt:lpstr>
      <vt:lpstr>列表应用示例二：CSV 文件读取（第三版）</vt:lpstr>
      <vt:lpstr>列表应用示例三：CSV 文件写入</vt:lpstr>
      <vt:lpstr>列表应用示例三：CSV 文件写入</vt:lpstr>
      <vt:lpstr>插播：CSV 模块</vt:lpstr>
      <vt:lpstr>插播：CSV 模块</vt:lpstr>
      <vt:lpstr>插播：CSV 模块</vt:lpstr>
      <vt:lpstr>插播：CSV 模块</vt:lpstr>
      <vt:lpstr>插播：CSV 模块</vt:lpstr>
      <vt:lpstr>5.3.6　栈与队列</vt:lpstr>
      <vt:lpstr>5.3.6　栈与队列</vt:lpstr>
      <vt:lpstr>5.3.7　列表生成式</vt:lpstr>
      <vt:lpstr>列表生成式示例一</vt:lpstr>
      <vt:lpstr>列表生成式示例二</vt:lpstr>
      <vt:lpstr>列表生成式示例三</vt:lpstr>
      <vt:lpstr>列表生成式示例四</vt:lpstr>
      <vt:lpstr>列表生成式示例四</vt:lpstr>
      <vt:lpstr>列表生成式示例：快速排序</vt:lpstr>
      <vt:lpstr>列表生成式示例：快速排序</vt:lpstr>
      <vt:lpstr>计算机程序设计基础（Python）</vt:lpstr>
      <vt:lpstr>5.1　概　述 5.2　元　组 5.3　列　表 5.4　二进制序列类型 5.5　集　合 5.6　字　典</vt:lpstr>
      <vt:lpstr>5.4　二进制序列类型</vt:lpstr>
      <vt:lpstr>5.4.1　字　节</vt:lpstr>
      <vt:lpstr>字节对象构造</vt:lpstr>
      <vt:lpstr>字节对象十六进制表示</vt:lpstr>
      <vt:lpstr>5.4.2　字节数组</vt:lpstr>
      <vt:lpstr>字节数组对象构造</vt:lpstr>
      <vt:lpstr>字节数组对象十六进制表示</vt:lpstr>
      <vt:lpstr>计算机程序设计基础（Python）</vt:lpstr>
      <vt:lpstr>5.1　概　述 5.2　元　组 5.3　列　表 5.4　二进制序列类型 5.5　集　合 5.6　字　典</vt:lpstr>
      <vt:lpstr>5.5　集　合</vt:lpstr>
      <vt:lpstr>5.5.1　集合基本概念</vt:lpstr>
      <vt:lpstr>5.5.2　集合构造</vt:lpstr>
      <vt:lpstr>5.5.3　集合基本操作</vt:lpstr>
      <vt:lpstr>5.5.3　集合基本操作</vt:lpstr>
      <vt:lpstr>5.5.3　集合基本操作</vt:lpstr>
      <vt:lpstr>5.5.3　集合基本操作</vt:lpstr>
      <vt:lpstr>5.5.3　集合基本操作</vt:lpstr>
      <vt:lpstr>5.5.4　有常集合</vt:lpstr>
      <vt:lpstr>5.5.5　集合应用</vt:lpstr>
      <vt:lpstr>5.5.5　集合应用</vt:lpstr>
      <vt:lpstr>计算机程序设计基础（Python）</vt:lpstr>
      <vt:lpstr>5.1　概　述 5.2　元　组 5.3　列　表 5.4　二进制序列类型 5.5　集　合 5.6　字　典</vt:lpstr>
      <vt:lpstr>5.6　字　典</vt:lpstr>
      <vt:lpstr>5.6.1　字典基本概念</vt:lpstr>
      <vt:lpstr>5.6.2　字典构造</vt:lpstr>
      <vt:lpstr>字典构造示例</vt:lpstr>
      <vt:lpstr>字典构造示例</vt:lpstr>
      <vt:lpstr>字典构造示例</vt:lpstr>
      <vt:lpstr>字典构造示例</vt:lpstr>
      <vt:lpstr>字典构造示例</vt:lpstr>
      <vt:lpstr>字典构造示例</vt:lpstr>
      <vt:lpstr>字典构造示例</vt:lpstr>
      <vt:lpstr>5.6.3　字典基本操作</vt:lpstr>
      <vt:lpstr>5.6.3　字典基本操作</vt:lpstr>
      <vt:lpstr>5.6.3　字典基本操作</vt:lpstr>
      <vt:lpstr>5.6.3　字典基本操作</vt:lpstr>
      <vt:lpstr>5.6.3　字典基本操作</vt:lpstr>
      <vt:lpstr>字典键值操作示例</vt:lpstr>
      <vt:lpstr>嵌套字典访问示例</vt:lpstr>
      <vt:lpstr>嵌套字典访问示例</vt:lpstr>
      <vt:lpstr>嵌套字典访问示例</vt:lpstr>
      <vt:lpstr>嵌套字典访问示例</vt:lpstr>
      <vt:lpstr>嵌套字典访问示例</vt:lpstr>
      <vt:lpstr>5.6.4　可变关键字参数</vt:lpstr>
      <vt:lpstr>5.6.4　可变关键字参数</vt:lpstr>
      <vt:lpstr>可变关键字参数示例</vt:lpstr>
      <vt:lpstr>可变关键字参数示例</vt:lpstr>
      <vt:lpstr>可变关键字参数示例</vt:lpstr>
      <vt:lpstr>可变关键字参数示例</vt:lpstr>
      <vt:lpstr>可变关键字参数示例</vt:lpstr>
      <vt:lpstr>5.6.5　字典应用</vt:lpstr>
      <vt:lpstr>5.6.5　字典应用</vt:lpstr>
      <vt:lpstr>5.6.5　字典应用</vt:lpstr>
      <vt:lpstr>5.6.5　字典应用</vt:lpstr>
      <vt:lpstr>5.6.5　字典应用</vt:lpstr>
      <vt:lpstr>5.6.5　字典应用</vt:lpstr>
      <vt:lpstr>5.6.5　字典应用</vt:lpstr>
      <vt:lpstr>5.6.5　字典应用</vt:lpstr>
      <vt:lpstr>5.6.5　字典应用</vt:lpstr>
      <vt:lpstr>5.6.5　字典应用</vt:lpstr>
      <vt:lpstr>计算机程序设计基础（Python）</vt:lpstr>
      <vt:lpstr>作　业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2109</cp:revision>
  <dcterms:created xsi:type="dcterms:W3CDTF">2017-02-01T03:27:22Z</dcterms:created>
  <dcterms:modified xsi:type="dcterms:W3CDTF">2019-12-05T13:39:49Z</dcterms:modified>
</cp:coreProperties>
</file>