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73"/>
  </p:notesMasterIdLst>
  <p:sldIdLst>
    <p:sldId id="369" r:id="rId2"/>
    <p:sldId id="371" r:id="rId3"/>
    <p:sldId id="400" r:id="rId4"/>
    <p:sldId id="633" r:id="rId5"/>
    <p:sldId id="581" r:id="rId6"/>
    <p:sldId id="374" r:id="rId7"/>
    <p:sldId id="855" r:id="rId8"/>
    <p:sldId id="378" r:id="rId9"/>
    <p:sldId id="856" r:id="rId10"/>
    <p:sldId id="857" r:id="rId11"/>
    <p:sldId id="858" r:id="rId12"/>
    <p:sldId id="859" r:id="rId13"/>
    <p:sldId id="863" r:id="rId14"/>
    <p:sldId id="872" r:id="rId15"/>
    <p:sldId id="873" r:id="rId16"/>
    <p:sldId id="864" r:id="rId17"/>
    <p:sldId id="865" r:id="rId18"/>
    <p:sldId id="866" r:id="rId19"/>
    <p:sldId id="867" r:id="rId20"/>
    <p:sldId id="868" r:id="rId21"/>
    <p:sldId id="860" r:id="rId22"/>
    <p:sldId id="861" r:id="rId23"/>
    <p:sldId id="862" r:id="rId24"/>
    <p:sldId id="772" r:id="rId25"/>
    <p:sldId id="884" r:id="rId26"/>
    <p:sldId id="874" r:id="rId27"/>
    <p:sldId id="876" r:id="rId28"/>
    <p:sldId id="875" r:id="rId29"/>
    <p:sldId id="885" r:id="rId30"/>
    <p:sldId id="877" r:id="rId31"/>
    <p:sldId id="879" r:id="rId32"/>
    <p:sldId id="911" r:id="rId33"/>
    <p:sldId id="910" r:id="rId34"/>
    <p:sldId id="912" r:id="rId35"/>
    <p:sldId id="774" r:id="rId36"/>
    <p:sldId id="869" r:id="rId37"/>
    <p:sldId id="880" r:id="rId38"/>
    <p:sldId id="881" r:id="rId39"/>
    <p:sldId id="634" r:id="rId40"/>
    <p:sldId id="882" r:id="rId41"/>
    <p:sldId id="883" r:id="rId42"/>
    <p:sldId id="444" r:id="rId43"/>
    <p:sldId id="806" r:id="rId44"/>
    <p:sldId id="886" r:id="rId45"/>
    <p:sldId id="887" r:id="rId46"/>
    <p:sldId id="686" r:id="rId47"/>
    <p:sldId id="889" r:id="rId48"/>
    <p:sldId id="890" r:id="rId49"/>
    <p:sldId id="808" r:id="rId50"/>
    <p:sldId id="888" r:id="rId51"/>
    <p:sldId id="896" r:id="rId52"/>
    <p:sldId id="894" r:id="rId53"/>
    <p:sldId id="895" r:id="rId54"/>
    <p:sldId id="897" r:id="rId55"/>
    <p:sldId id="898" r:id="rId56"/>
    <p:sldId id="891" r:id="rId57"/>
    <p:sldId id="892" r:id="rId58"/>
    <p:sldId id="893" r:id="rId59"/>
    <p:sldId id="900" r:id="rId60"/>
    <p:sldId id="899" r:id="rId61"/>
    <p:sldId id="902" r:id="rId62"/>
    <p:sldId id="901" r:id="rId63"/>
    <p:sldId id="853" r:id="rId64"/>
    <p:sldId id="906" r:id="rId65"/>
    <p:sldId id="907" r:id="rId66"/>
    <p:sldId id="908" r:id="rId67"/>
    <p:sldId id="909" r:id="rId68"/>
    <p:sldId id="904" r:id="rId69"/>
    <p:sldId id="905" r:id="rId70"/>
    <p:sldId id="636" r:id="rId71"/>
    <p:sldId id="485" r:id="rId7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515"/>
    <a:srgbClr val="F5B661"/>
    <a:srgbClr val="F09415"/>
    <a:srgbClr val="CF7CF8"/>
    <a:srgbClr val="B06B0C"/>
    <a:srgbClr val="FD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419"/>
  </p:normalViewPr>
  <p:slideViewPr>
    <p:cSldViewPr snapToGrid="0" snapToObjects="1">
      <p:cViewPr>
        <p:scale>
          <a:sx n="150" d="100"/>
          <a:sy n="150" d="100"/>
        </p:scale>
        <p:origin x="-280" y="-6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CA49B-73E0-D840-93A7-A3E11BDE34C4}" type="datetimeFigureOut">
              <a:rPr kumimoji="1" lang="zh-CN" altLang="en-US" smtClean="0"/>
              <a:t>2017-06-01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B0F4-7A48-A741-B2DC-BD21D79CD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 userDrawn="1"/>
        </p:nvSpPr>
        <p:spPr>
          <a:xfrm>
            <a:off x="7918450" y="497840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013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941509" y="2088151"/>
            <a:ext cx="2134756" cy="1029803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  <a:cs typeface="+mj-cs"/>
              </a:defRPr>
            </a:lvl1pPr>
          </a:lstStyle>
          <a:p>
            <a:pPr algn="l"/>
            <a:r>
              <a:rPr lang="en-US" altLang="zh-CN" dirty="0" smtClean="0"/>
              <a:t>Python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6904566" y="3295530"/>
            <a:ext cx="2171699" cy="8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 smtClean="0">
                <a:solidFill>
                  <a:srgbClr val="F5B661"/>
                </a:solidFill>
              </a:rPr>
              <a:t>乔　林</a:t>
            </a:r>
            <a:endParaRPr lang="en-US" sz="2400" dirty="0">
              <a:solidFill>
                <a:srgbClr val="F5B66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18533" y="3292235"/>
            <a:ext cx="6475943" cy="838265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>
            <a:lvl1pPr marL="0" indent="0" algn="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5B661"/>
                </a:solidFill>
              </a:rPr>
              <a:t>清华大学计算机科学与技术系</a:t>
            </a:r>
            <a:endParaRPr lang="en-US" dirty="0">
              <a:solidFill>
                <a:srgbClr val="F5B66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2068333"/>
            <a:ext cx="6442076" cy="1036382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065" y="564922"/>
            <a:ext cx="7252635" cy="81070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1752655"/>
            <a:ext cx="3556932" cy="519851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1" y="2272507"/>
            <a:ext cx="3556933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418" y="1752655"/>
            <a:ext cx="3567281" cy="5190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2418" y="2272507"/>
            <a:ext cx="3567282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44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91" y="564920"/>
            <a:ext cx="7249459" cy="81070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1" y="1752655"/>
            <a:ext cx="4286250" cy="26994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552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 indent="0"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6" y="2740034"/>
            <a:ext cx="6333333" cy="41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174" y="3533712"/>
            <a:ext cx="7194065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1003775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6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8" y="135468"/>
            <a:ext cx="7573432" cy="310726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67" y="3533712"/>
            <a:ext cx="7573433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995308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000" y="2165120"/>
            <a:ext cx="7624233" cy="818091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" y="3174130"/>
            <a:ext cx="7624233" cy="1774637"/>
          </a:xfrm>
        </p:spPr>
        <p:txBody>
          <a:bodyPr>
            <a:normAutofit/>
          </a:bodyPr>
          <a:lstStyle>
            <a:lvl1pPr marL="0" marR="0" indent="0" algn="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3700" y="2165121"/>
            <a:ext cx="1041400" cy="818092"/>
          </a:xfrm>
        </p:spPr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88372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65298"/>
      </p:ext>
    </p:extLst>
  </p:cSld>
  <p:clrMapOvr>
    <a:masterClrMapping/>
  </p:clrMapOvr>
  <p:transition spd="slow" advClick="0" advTm="0">
    <p:strips/>
  </p:transition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 userDrawn="1"/>
        </p:nvSpPr>
        <p:spPr>
          <a:xfrm>
            <a:off x="0" y="626533"/>
            <a:ext cx="9144000" cy="42714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5833" cy="6815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6420" y="4931833"/>
            <a:ext cx="865613" cy="203195"/>
          </a:xfrm>
        </p:spPr>
        <p:txBody>
          <a:bodyPr lIns="36000" tIns="0" rIns="36000" bIns="0"/>
          <a:lstStyle>
            <a:lvl1pPr algn="r"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4178300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7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564921"/>
            <a:ext cx="7541683" cy="81070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467" y="1752655"/>
            <a:ext cx="5712883" cy="313261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767" y="1752654"/>
            <a:ext cx="1553633" cy="3132611"/>
          </a:xfrm>
        </p:spPr>
        <p:txBody>
          <a:bodyPr anchor="b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58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899" y="586086"/>
            <a:ext cx="7539568" cy="810704"/>
          </a:xfrm>
        </p:spPr>
        <p:txBody>
          <a:bodyPr lIns="36000" tIns="36000" rIns="36000" bIns="36000"/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1752655"/>
            <a:ext cx="8868833" cy="3133670"/>
          </a:xfrm>
        </p:spPr>
        <p:txBody>
          <a:bodyPr lIns="36000" tIns="36000" rIns="36000" bIns="36000"/>
          <a:lstStyle>
            <a:lvl1pPr marL="252000" indent="-25200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4753" y="592207"/>
            <a:ext cx="1089980" cy="810704"/>
          </a:xfrm>
        </p:spPr>
        <p:txBody>
          <a:bodyPr lIns="36000" tIns="36000" rIns="36000" bIns="36000"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0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1" y="564921"/>
            <a:ext cx="7539566" cy="810704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r>
              <a:rPr lang="zh-CN" altLang="en-US" dirty="0" smtClean="0"/>
              <a:t>计算机程序设计基础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752655"/>
            <a:ext cx="8868833" cy="3091789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753" y="571042"/>
            <a:ext cx="1089980" cy="81070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4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4" r:id="rId3"/>
    <p:sldLayoutId id="2147483657" r:id="rId4"/>
    <p:sldLayoutId id="2147483658" r:id="rId5"/>
    <p:sldLayoutId id="2147483669" r:id="rId6"/>
    <p:sldLayoutId id="2147483660" r:id="rId7"/>
    <p:sldLayoutId id="2147483653" r:id="rId8"/>
    <p:sldLayoutId id="2147483655" r:id="rId9"/>
    <p:sldLayoutId id="2147483656" r:id="rId10"/>
    <p:sldLayoutId id="2147483659" r:id="rId11"/>
    <p:sldLayoutId id="214748366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6858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rgbClr val="F09515"/>
          </a:solidFill>
          <a:effectLst/>
          <a:latin typeface="华康手札体W5P" panose="03000500000000000000" pitchFamily="66" charset="-122"/>
          <a:ea typeface="华康手札体W5P" panose="03000500000000000000" pitchFamily="66" charset="-122"/>
          <a:cs typeface="+mj-cs"/>
        </a:defRPr>
      </a:lvl1pPr>
    </p:titleStyle>
    <p:bodyStyle>
      <a:lvl1pPr marL="252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1pPr>
      <a:lvl2pPr marL="540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2pPr>
      <a:lvl3pPr marL="828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3pPr>
      <a:lvl4pPr marL="1116000" indent="-252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4pPr>
      <a:lvl5pPr marL="1404000" indent="-252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 smtClean="0"/>
              <a:t>计算机程序设计基础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138392101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类象的属性引用操作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属性引用（</a:t>
            </a:r>
            <a:r>
              <a:rPr lang="en-US" altLang="zh-CN" dirty="0" err="1" smtClean="0"/>
              <a:t>attriubte</a:t>
            </a:r>
            <a:r>
              <a:rPr lang="en-US" altLang="zh-CN" dirty="0" smtClean="0"/>
              <a:t> reference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操作符“</a:t>
            </a:r>
            <a:r>
              <a:rPr lang="en-US" altLang="zh-CN" dirty="0" smtClean="0">
                <a:solidFill>
                  <a:srgbClr val="FFC000"/>
                </a:solidFill>
              </a:rPr>
              <a:t>.</a:t>
            </a:r>
            <a:r>
              <a:rPr lang="zh-CN" altLang="en-US" dirty="0" smtClean="0"/>
              <a:t>”：示例 </a:t>
            </a:r>
            <a:r>
              <a:rPr lang="en-US" altLang="zh-CN" dirty="0" err="1" smtClean="0">
                <a:solidFill>
                  <a:srgbClr val="FFC000"/>
                </a:solidFill>
              </a:rPr>
              <a:t>obj.attr_name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有效属性名称：构造类的型象时，类名空间中的全部名称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属性为类的成员；类的属性可以被赋值</a:t>
            </a:r>
            <a:endParaRPr lang="en-US" altLang="zh-CN" dirty="0" smtClean="0"/>
          </a:p>
          <a:p>
            <a:r>
              <a:rPr lang="zh-CN" altLang="en-US" dirty="0" smtClean="0"/>
              <a:t>属性引用示例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整数对象 </a:t>
            </a:r>
            <a:r>
              <a:rPr lang="en-US" altLang="zh-CN" dirty="0" err="1" smtClean="0">
                <a:solidFill>
                  <a:srgbClr val="FFC000"/>
                </a:solidFill>
              </a:rPr>
              <a:t>A.n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函数对象 </a:t>
            </a:r>
            <a:r>
              <a:rPr lang="en-US" altLang="zh-CN" dirty="0" err="1" smtClean="0">
                <a:solidFill>
                  <a:srgbClr val="FFC000"/>
                </a:solidFill>
              </a:rPr>
              <a:t>A.f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文档字符串对象 </a:t>
            </a:r>
            <a:r>
              <a:rPr lang="en-US" altLang="zh-CN" dirty="0" err="1" smtClean="0">
                <a:solidFill>
                  <a:srgbClr val="FFC000"/>
                </a:solidFill>
              </a:rPr>
              <a:t>A.__doc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373033" y="2641599"/>
            <a:ext cx="4711699" cy="2256367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"""A simple class definition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42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f(self):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"Hello World!"</a:t>
            </a:r>
          </a:p>
        </p:txBody>
      </p:sp>
    </p:spTree>
    <p:extLst>
      <p:ext uri="{BB962C8B-B14F-4D97-AF65-F5344CB8AC3E}">
        <p14:creationId xmlns:p14="http://schemas.microsoft.com/office/powerpoint/2010/main" val="289319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类象的具象化操作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具象化语法：函数调用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err="1">
                <a:solidFill>
                  <a:srgbClr val="FFC000"/>
                </a:solidFill>
              </a:rPr>
              <a:t>obj_name</a:t>
            </a:r>
            <a:r>
              <a:rPr lang="en-US" altLang="zh-CN" dirty="0">
                <a:solidFill>
                  <a:srgbClr val="FFC000"/>
                </a:solidFill>
              </a:rPr>
              <a:t> = </a:t>
            </a:r>
            <a:r>
              <a:rPr lang="en-US" altLang="zh-CN" dirty="0" err="1" smtClean="0">
                <a:solidFill>
                  <a:srgbClr val="FFC000"/>
                </a:solidFill>
              </a:rPr>
              <a:t>ClassName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</a:p>
          <a:p>
            <a:pPr lvl="1"/>
            <a:r>
              <a:rPr lang="zh-CN" altLang="en-US" dirty="0"/>
              <a:t>意义：构造类 </a:t>
            </a:r>
            <a:r>
              <a:rPr lang="en-US" altLang="zh-CN" dirty="0" err="1" smtClean="0">
                <a:solidFill>
                  <a:srgbClr val="FFC000"/>
                </a:solidFill>
              </a:rPr>
              <a:t>ClassName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的一</a:t>
            </a:r>
            <a:r>
              <a:rPr lang="zh-CN" altLang="en-US" dirty="0" smtClean="0"/>
              <a:t>个具象，</a:t>
            </a:r>
            <a:r>
              <a:rPr lang="zh-CN" altLang="en-US" dirty="0"/>
              <a:t>并赋值给局部变量 </a:t>
            </a:r>
            <a:r>
              <a:rPr lang="en-US" altLang="zh-CN" dirty="0" err="1">
                <a:solidFill>
                  <a:srgbClr val="FFC000"/>
                </a:solidFill>
              </a:rPr>
              <a:t>obj_name</a:t>
            </a:r>
            <a:endParaRPr lang="en-US" altLang="zh-CN" dirty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smtClean="0">
                <a:solidFill>
                  <a:srgbClr val="FFC000"/>
                </a:solidFill>
              </a:rPr>
              <a:t>a = A()</a:t>
            </a:r>
          </a:p>
          <a:p>
            <a:r>
              <a:rPr lang="zh-CN" altLang="en-US" dirty="0" smtClean="0"/>
              <a:t>具象：具</a:t>
            </a:r>
            <a:r>
              <a:rPr lang="zh-CN" altLang="en-US" dirty="0"/>
              <a:t>象化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/>
              <a:t>属性引用：具象的唯一合法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数据属性（</a:t>
            </a:r>
            <a:r>
              <a:rPr lang="en-US" altLang="zh-CN" dirty="0" smtClean="0"/>
              <a:t>data attribute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）属性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7625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　</a:t>
            </a:r>
            <a:r>
              <a:rPr lang="zh-CN" altLang="en-US" dirty="0" smtClean="0"/>
              <a:t>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数据属性（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数据成员）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无需声明：赋值即定义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可在类定义外部添加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从属于该具象</a:t>
            </a:r>
            <a:endParaRPr lang="en-US" altLang="zh-CN" dirty="0" smtClean="0"/>
          </a:p>
          <a:p>
            <a:r>
              <a:rPr lang="zh-CN" altLang="en-US" dirty="0" smtClean="0"/>
              <a:t>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从属（束定）于该具象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对象 </a:t>
            </a:r>
            <a:r>
              <a:rPr lang="en-US" altLang="zh-CN" dirty="0" err="1">
                <a:solidFill>
                  <a:srgbClr val="FFC000"/>
                </a:solidFill>
              </a:rPr>
              <a:t>a.f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具象的方法对象非该类的函数对象 </a:t>
            </a:r>
            <a:r>
              <a:rPr lang="en-US" altLang="zh-CN" dirty="0" err="1" smtClean="0">
                <a:solidFill>
                  <a:srgbClr val="FFC000"/>
                </a:solidFill>
              </a:rPr>
              <a:t>A.f</a:t>
            </a:r>
            <a:r>
              <a:rPr lang="zh-CN" altLang="en-US" dirty="0" smtClean="0"/>
              <a:t>，但与其有关</a:t>
            </a:r>
            <a:endParaRPr lang="en-US" altLang="zh-CN" dirty="0" smtClean="0"/>
          </a:p>
          <a:p>
            <a:pPr lvl="2"/>
            <a:r>
              <a:rPr lang="zh-CN" altLang="en-US" dirty="0"/>
              <a:t>方法</a:t>
            </a:r>
            <a:r>
              <a:rPr lang="zh-CN" altLang="en-US" dirty="0" smtClean="0"/>
              <a:t>调用 </a:t>
            </a:r>
            <a:r>
              <a:rPr lang="en-US" altLang="zh-CN" dirty="0" err="1">
                <a:solidFill>
                  <a:srgbClr val="FFC000"/>
                </a:solidFill>
              </a:rPr>
              <a:t>a.f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等价于函数调用 </a:t>
            </a:r>
            <a:r>
              <a:rPr lang="en-US" altLang="zh-CN" dirty="0" err="1">
                <a:solidFill>
                  <a:srgbClr val="FFC000"/>
                </a:solidFill>
              </a:rPr>
              <a:t>A.f</a:t>
            </a:r>
            <a:r>
              <a:rPr lang="en-US" altLang="zh-CN" dirty="0">
                <a:solidFill>
                  <a:srgbClr val="FFC000"/>
                </a:solidFill>
              </a:rPr>
              <a:t>(a)</a:t>
            </a:r>
          </a:p>
          <a:p>
            <a:pPr lvl="1"/>
            <a:endParaRPr lang="en-US" altLang="zh-CN" dirty="0" smtClean="0">
              <a:solidFill>
                <a:srgbClr val="FFC000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4114799" y="778933"/>
            <a:ext cx="4969933" cy="4119033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构造具象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</a:t>
            </a: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输出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42</a:t>
            </a: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a.f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		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输出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"Hello World!"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A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构造具象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b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b.n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			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设置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b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的数据属性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值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输出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43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a.m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				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设置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的新数据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属性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m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值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a.m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输出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7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25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6.1.4</a:t>
            </a:r>
            <a:r>
              <a:rPr lang="zh-CN" altLang="en-US" dirty="0"/>
              <a:t>　</a:t>
            </a:r>
            <a:r>
              <a:rPr lang="zh-CN" altLang="en-US" dirty="0" smtClean="0"/>
              <a:t>数据封装与信息隐藏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数据属性与方法从属于类（定义于类中，或追加至类中）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意义：将数据及其操作集合并，有助于清晰表达设计意图</a:t>
            </a:r>
            <a:endParaRPr lang="en-US" altLang="zh-CN" dirty="0" smtClean="0"/>
          </a:p>
          <a:p>
            <a:r>
              <a:rPr lang="zh-CN" altLang="en-US" dirty="0" smtClean="0"/>
              <a:t>信息隐藏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信息（属性与方法）不向外界公开，在类外部禁止访问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意义：将信息创建者与使用者完全隔离，变更信息描述时不影响使用者</a:t>
            </a:r>
            <a:endParaRPr lang="en-US" altLang="zh-CN" dirty="0" smtClean="0"/>
          </a:p>
          <a:p>
            <a:r>
              <a:rPr lang="zh-CN" altLang="en-US" dirty="0" smtClean="0"/>
              <a:t>特别说明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</a:t>
            </a:r>
            <a:r>
              <a:rPr lang="zh-CN" altLang="en-US" dirty="0" smtClean="0"/>
              <a:t>对数据封装与信息隐藏的支持性不佳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35875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访问控制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公开（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）属性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命名习惯：普通属性名称</a:t>
            </a:r>
            <a:endParaRPr lang="en-US" altLang="zh-CN" dirty="0" smtClean="0"/>
          </a:p>
          <a:p>
            <a:r>
              <a:rPr lang="zh-CN" altLang="en-US" dirty="0"/>
              <a:t>私有（</a:t>
            </a:r>
            <a:r>
              <a:rPr lang="en-US" altLang="zh-CN" dirty="0"/>
              <a:t>private</a:t>
            </a:r>
            <a:r>
              <a:rPr lang="zh-CN" altLang="en-US" dirty="0"/>
              <a:t>）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命名习惯：以单下划线</a:t>
            </a:r>
            <a:r>
              <a:rPr lang="zh-CN" altLang="en-US" dirty="0"/>
              <a:t>开头的属性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注意：仅为建议，后续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版本</a:t>
            </a:r>
            <a:r>
              <a:rPr lang="zh-CN" altLang="en-US" dirty="0"/>
              <a:t>倾向</a:t>
            </a:r>
            <a:r>
              <a:rPr lang="zh-CN" altLang="en-US" dirty="0" smtClean="0"/>
              <a:t>于实现此功能</a:t>
            </a:r>
            <a:endParaRPr lang="en-US" altLang="zh-CN" dirty="0"/>
          </a:p>
          <a:p>
            <a:r>
              <a:rPr lang="zh-CN" altLang="en-US" dirty="0" smtClean="0"/>
              <a:t>私有属性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命名习惯：以</a:t>
            </a:r>
            <a:r>
              <a:rPr lang="zh-CN" altLang="en-US" dirty="0"/>
              <a:t>至少两个双下划线开头、至多一个下划线结尾的</a:t>
            </a:r>
            <a:r>
              <a:rPr lang="zh-CN" altLang="en-US" dirty="0" smtClean="0"/>
              <a:t>的属性名称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613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访问控制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名称矫正（</a:t>
            </a:r>
            <a:r>
              <a:rPr lang="en-US" altLang="zh-CN" dirty="0" smtClean="0"/>
              <a:t>name mangling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目的：避免</a:t>
            </a:r>
            <a:r>
              <a:rPr lang="zh-CN" altLang="en-US" dirty="0"/>
              <a:t>类继承时的名称</a:t>
            </a:r>
            <a:r>
              <a:rPr lang="zh-CN" altLang="en-US" dirty="0" smtClean="0"/>
              <a:t>冲突</a:t>
            </a:r>
            <a:endParaRPr lang="en-US" altLang="zh-CN" dirty="0"/>
          </a:p>
          <a:p>
            <a:pPr lvl="1"/>
            <a:r>
              <a:rPr lang="zh-CN" altLang="en-US" dirty="0" smtClean="0"/>
              <a:t>在类型 </a:t>
            </a:r>
            <a:r>
              <a:rPr lang="en-US" altLang="zh-CN" dirty="0" err="1" smtClean="0">
                <a:solidFill>
                  <a:srgbClr val="FFC000"/>
                </a:solidFill>
              </a:rPr>
              <a:t>ClassName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中，以至少两个双下划线开头、至多一个下划线结尾的标识符 </a:t>
            </a:r>
            <a:r>
              <a:rPr lang="en-US" altLang="zh-CN" dirty="0" smtClean="0">
                <a:solidFill>
                  <a:srgbClr val="FFC000"/>
                </a:solidFill>
              </a:rPr>
              <a:t>__identifier</a:t>
            </a:r>
            <a:r>
              <a:rPr lang="zh-CN" altLang="en-US" dirty="0" smtClean="0"/>
              <a:t>，将被文法替换为 </a:t>
            </a:r>
            <a:r>
              <a:rPr lang="en-US" altLang="zh-CN" dirty="0" smtClean="0">
                <a:solidFill>
                  <a:srgbClr val="FFC000"/>
                </a:solidFill>
              </a:rPr>
              <a:t>_</a:t>
            </a:r>
            <a:r>
              <a:rPr lang="en-US" altLang="zh-CN" dirty="0" err="1" smtClean="0">
                <a:solidFill>
                  <a:srgbClr val="FFC000"/>
                </a:solidFill>
              </a:rPr>
              <a:t>ClassName</a:t>
            </a:r>
            <a:r>
              <a:rPr lang="en-US" altLang="zh-CN" dirty="0" smtClean="0">
                <a:solidFill>
                  <a:srgbClr val="FFC000"/>
                </a:solidFill>
              </a:rPr>
              <a:t>__identifier</a:t>
            </a:r>
          </a:p>
          <a:p>
            <a:pPr lvl="2"/>
            <a:r>
              <a:rPr lang="zh-CN" altLang="en-US" dirty="0" smtClean="0"/>
              <a:t>注意：仍可通过更名后的标识符</a:t>
            </a:r>
            <a:r>
              <a:rPr lang="zh-CN" altLang="en-US" dirty="0"/>
              <a:t>访问</a:t>
            </a:r>
            <a:r>
              <a:rPr lang="zh-CN" altLang="en-US" dirty="0" smtClean="0"/>
              <a:t>该属性</a:t>
            </a:r>
            <a:endParaRPr lang="en-US" altLang="zh-CN" dirty="0" smtClean="0"/>
          </a:p>
          <a:p>
            <a:r>
              <a:rPr lang="zh-CN" altLang="en-US" dirty="0" smtClean="0"/>
              <a:t>内置属性与方法名称：用于特定目的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以双下划线开头和双下划线结尾的标识符</a:t>
            </a:r>
          </a:p>
          <a:p>
            <a:pPr lvl="2"/>
            <a:r>
              <a:rPr lang="zh-CN" altLang="en-US" dirty="0" smtClean="0"/>
              <a:t>示例：</a:t>
            </a:r>
            <a:r>
              <a:rPr lang="en-US" altLang="zh-CN" dirty="0" smtClean="0">
                <a:solidFill>
                  <a:srgbClr val="FFC000"/>
                </a:solidFill>
              </a:rPr>
              <a:t>__doc__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init</a:t>
            </a:r>
            <a:r>
              <a:rPr lang="en-US" altLang="zh-CN" dirty="0" smtClean="0">
                <a:solidFill>
                  <a:srgbClr val="FFC000"/>
                </a:solidFill>
              </a:rPr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294495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私有属性访问示例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"""A simple class definition"""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	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公开的整数属性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n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_p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	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公开的整数属性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_p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私有的整数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__q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，在类的型象及具象外部不能访问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__r__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公开的整数属性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__r__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获取设置私有属性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__q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get_q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(self):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	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参数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self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用于指代发起操作的具象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self.__q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设置私有属性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__q</a:t>
            </a: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set_q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q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实际调用时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自动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传递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self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参数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self.__q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q</a:t>
            </a:r>
          </a:p>
        </p:txBody>
      </p:sp>
    </p:spTree>
    <p:extLst>
      <p:ext uri="{BB962C8B-B14F-4D97-AF65-F5344CB8AC3E}">
        <p14:creationId xmlns:p14="http://schemas.microsoft.com/office/powerpoint/2010/main" val="1162253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私有属性访问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构造类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的一个具象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A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获取私有属性值：结果为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3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 err="1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a.get_q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()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等价于 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A.get_q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(a)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即把本具象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作为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self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的实际参数自动传递给型象对应的函数对象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a.__q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a.get_q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("setting...")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设置（修改）私有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属性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值为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4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a.set_q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获取私有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属性值：结果为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4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a.__q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a.get_q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3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公开属性访问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"""A simple class definition"""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_n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公开属性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_n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，由本类的型象与具象共享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42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，在类外可自由访问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a1 = A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	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类的具象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a1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a1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._n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				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赋值即定义，构造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a1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_n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副本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print("a1._n =", a1._n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21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42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，类象的属性值维持不变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99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公开属性访问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	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赋值即定义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，为类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新增公有属性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_m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通过类象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访问新增属性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_m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("a1._m =", a1._m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新增属性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_m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同样适用于已构造的具象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a1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a2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A()		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类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具象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("a2._m =", a2._m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新增属性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_m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同样适用于新构造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的具象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		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重设类象属性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_m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的值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print("a1._m =", a1._m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2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，共享类象的属性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print("a2._m =", a2._m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2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共享类象的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属性</a:t>
            </a: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64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　面向对象编程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公开属性访问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a1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._m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					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修改具象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a1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的属性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m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，类象属性不变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2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，类象属性值不变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print("a1._m =", a1._m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3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，具象属性值变更（赋值操作结果）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a2._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=", a2._m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2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，仍共享类象属性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4BAF73">
                  <a:lumMod val="75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重设类象的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属性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m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=",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0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，类象属性值变更（赋值操作结果）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print("a1._m =", a1._m)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3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，具象属性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值不变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								#        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与类象属性同名，但非同一个对象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print("a2._m =", a2._m)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0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仍共享类象属性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90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dir="u"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　类与对象</a:t>
            </a:r>
            <a:br>
              <a:rPr lang="zh-CN" altLang="en-US" dirty="0"/>
            </a:br>
            <a:r>
              <a:rPr lang="en-US" altLang="zh-CN" dirty="0">
                <a:solidFill>
                  <a:srgbClr val="FFFF00"/>
                </a:solidFill>
              </a:rPr>
              <a:t>6.2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zh-CN" altLang="en-US" dirty="0" smtClean="0">
                <a:solidFill>
                  <a:srgbClr val="FFFF00"/>
                </a:solidFill>
              </a:rPr>
              <a:t>类定制</a:t>
            </a:r>
            <a:r>
              <a:rPr lang="zh-CN" altLang="en-US" dirty="0">
                <a:solidFill>
                  <a:srgbClr val="FFFF00"/>
                </a:solidFill>
              </a:rPr>
              <a:t/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 smtClean="0"/>
              <a:t>6.3</a:t>
            </a:r>
            <a:r>
              <a:rPr lang="zh-CN" altLang="en-US" dirty="0"/>
              <a:t>　</a:t>
            </a:r>
            <a:r>
              <a:rPr lang="zh-CN" altLang="en-US" dirty="0" smtClean="0"/>
              <a:t>类成员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6.4</a:t>
            </a:r>
            <a:r>
              <a:rPr lang="zh-CN" altLang="en-US" dirty="0"/>
              <a:t>　</a:t>
            </a:r>
            <a:r>
              <a:rPr lang="zh-CN" altLang="en-US" dirty="0" smtClean="0"/>
              <a:t>继　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第六章　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</a:t>
            </a:r>
            <a:r>
              <a:rPr lang="zh-CN" altLang="en-US" dirty="0"/>
              <a:t>　</a:t>
            </a:r>
            <a:r>
              <a:rPr lang="zh-CN" altLang="en-US" dirty="0" smtClean="0"/>
              <a:t>类定制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6.2.1</a:t>
            </a:r>
            <a:r>
              <a:rPr lang="zh-CN" altLang="en-US" dirty="0"/>
              <a:t>　</a:t>
            </a:r>
            <a:r>
              <a:rPr lang="zh-CN" altLang="en-US" dirty="0" smtClean="0"/>
              <a:t>类的内置属性</a:t>
            </a:r>
            <a:endParaRPr lang="en-US" altLang="zh-CN" dirty="0" smtClean="0"/>
          </a:p>
          <a:p>
            <a:r>
              <a:rPr lang="en-US" altLang="zh-CN" dirty="0" smtClean="0"/>
              <a:t>6.2.2</a:t>
            </a:r>
            <a:r>
              <a:rPr lang="zh-CN" altLang="en-US" dirty="0"/>
              <a:t>　类的</a:t>
            </a:r>
            <a:r>
              <a:rPr lang="zh-CN" altLang="en-US" dirty="0" smtClean="0"/>
              <a:t>内置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 smtClean="0"/>
              <a:t>6.2.3</a:t>
            </a:r>
            <a:r>
              <a:rPr lang="zh-CN" altLang="en-US" dirty="0"/>
              <a:t>　具象初始化</a:t>
            </a:r>
            <a:endParaRPr lang="en-US" altLang="zh-CN" dirty="0"/>
          </a:p>
          <a:p>
            <a:r>
              <a:rPr lang="en-US" altLang="zh-CN" dirty="0" smtClean="0"/>
              <a:t>6.2.4</a:t>
            </a:r>
            <a:r>
              <a:rPr lang="zh-CN" altLang="en-US" dirty="0" smtClean="0"/>
              <a:t>　上下文管理器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</a:t>
            </a:r>
            <a:r>
              <a:rPr lang="zh-CN" altLang="en-US" dirty="0"/>
              <a:t>　</a:t>
            </a:r>
            <a:r>
              <a:rPr lang="zh-CN" altLang="en-US" dirty="0" smtClean="0"/>
              <a:t>类的内置属性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属性 </a:t>
            </a:r>
            <a:r>
              <a:rPr lang="en-US" altLang="zh-CN" dirty="0" smtClean="0">
                <a:solidFill>
                  <a:srgbClr val="FFC000"/>
                </a:solidFill>
              </a:rPr>
              <a:t>__doc__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类的描述信息（文档字符串）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err="1" smtClean="0">
                <a:solidFill>
                  <a:srgbClr val="FFC000"/>
                </a:solidFill>
              </a:rPr>
              <a:t>A</a:t>
            </a:r>
            <a:r>
              <a:rPr lang="en-US" altLang="zh-CN" dirty="0" err="1">
                <a:solidFill>
                  <a:srgbClr val="FFC000"/>
                </a:solidFill>
              </a:rPr>
              <a:t>.__doc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zh-CN" altLang="en-US" dirty="0" smtClean="0"/>
              <a:t> 或 </a:t>
            </a:r>
            <a:r>
              <a:rPr lang="en-US" altLang="zh-CN" dirty="0" err="1" smtClean="0">
                <a:solidFill>
                  <a:srgbClr val="FFC000"/>
                </a:solidFill>
              </a:rPr>
              <a:t>a.__</a:t>
            </a:r>
            <a:r>
              <a:rPr lang="en-US" altLang="zh-CN" dirty="0" err="1">
                <a:solidFill>
                  <a:srgbClr val="FFC000"/>
                </a:solidFill>
              </a:rPr>
              <a:t>doc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zh-CN" altLang="en-US" dirty="0" smtClean="0"/>
              <a:t> 为 </a:t>
            </a:r>
            <a:r>
              <a:rPr lang="en-US" altLang="zh-CN" dirty="0" smtClean="0">
                <a:solidFill>
                  <a:srgbClr val="FFC000"/>
                </a:solidFill>
              </a:rPr>
              <a:t>"A simple class definition"</a:t>
            </a:r>
          </a:p>
          <a:p>
            <a:r>
              <a:rPr lang="zh-CN" altLang="en-US" dirty="0" smtClean="0"/>
              <a:t>属性 </a:t>
            </a:r>
            <a:r>
              <a:rPr lang="en-US" altLang="zh-CN" dirty="0" smtClean="0">
                <a:solidFill>
                  <a:srgbClr val="FFC000"/>
                </a:solidFill>
              </a:rPr>
              <a:t>__module__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表示当前对象所在的模块名称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err="1" smtClean="0">
                <a:solidFill>
                  <a:srgbClr val="FFC000"/>
                </a:solidFill>
              </a:rPr>
              <a:t>a.__module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zh-CN" altLang="en-US" dirty="0" smtClean="0"/>
              <a:t> 为主模块 </a:t>
            </a:r>
            <a:r>
              <a:rPr lang="en-US" altLang="zh-CN" dirty="0" smtClean="0">
                <a:solidFill>
                  <a:srgbClr val="FFC000"/>
                </a:solidFill>
              </a:rPr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属性 </a:t>
            </a:r>
            <a:r>
              <a:rPr lang="en-US" altLang="zh-CN" dirty="0" smtClean="0">
                <a:solidFill>
                  <a:srgbClr val="FFC000"/>
                </a:solidFill>
              </a:rPr>
              <a:t>__class__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表示当前对象的类名称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FFC000"/>
                </a:solidFill>
              </a:rPr>
              <a:t>a</a:t>
            </a:r>
            <a:r>
              <a:rPr lang="en-US" altLang="zh-CN" dirty="0" err="1" smtClean="0">
                <a:solidFill>
                  <a:srgbClr val="FFC000"/>
                </a:solidFill>
              </a:rPr>
              <a:t>.__class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zh-CN" altLang="en-US" dirty="0" smtClean="0"/>
              <a:t> 为 </a:t>
            </a:r>
            <a:r>
              <a:rPr lang="en-US" altLang="zh-CN" dirty="0" smtClean="0">
                <a:solidFill>
                  <a:srgbClr val="FFC000"/>
                </a:solidFill>
              </a:rPr>
              <a:t>&lt;class "__</a:t>
            </a:r>
            <a:r>
              <a:rPr lang="en-US" altLang="zh-CN" dirty="0" err="1">
                <a:solidFill>
                  <a:srgbClr val="FFC000"/>
                </a:solidFill>
              </a:rPr>
              <a:t>main</a:t>
            </a:r>
            <a:r>
              <a:rPr lang="en-US" altLang="zh-CN" dirty="0" err="1" smtClean="0">
                <a:solidFill>
                  <a:srgbClr val="FFC000"/>
                </a:solidFill>
              </a:rPr>
              <a:t>__.A</a:t>
            </a:r>
            <a:r>
              <a:rPr lang="en-US" altLang="zh-CN" dirty="0" smtClean="0">
                <a:solidFill>
                  <a:srgbClr val="FFC000"/>
                </a:solidFill>
              </a:rPr>
              <a:t>"&gt;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2281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</a:t>
            </a:r>
            <a:r>
              <a:rPr lang="zh-CN" altLang="en-US" dirty="0"/>
              <a:t>　</a:t>
            </a:r>
            <a:r>
              <a:rPr lang="zh-CN" altLang="en-US" dirty="0" smtClean="0"/>
              <a:t>类的内置属性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属性 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dict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类的属性字典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en-US" altLang="zh-CN" dirty="0">
                <a:solidFill>
                  <a:srgbClr val="FFC000"/>
                </a:solidFill>
              </a:rPr>
              <a:t>.__</a:t>
            </a:r>
            <a:r>
              <a:rPr lang="en-US" altLang="zh-CN" dirty="0" err="1" smtClean="0">
                <a:solidFill>
                  <a:srgbClr val="FFC000"/>
                </a:solidFill>
              </a:rPr>
              <a:t>dict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zh-CN" altLang="en-US" dirty="0" smtClean="0"/>
              <a:t> 或 </a:t>
            </a:r>
            <a:r>
              <a:rPr lang="en-US" altLang="zh-CN" dirty="0" smtClean="0">
                <a:solidFill>
                  <a:srgbClr val="FFC000"/>
                </a:solidFill>
              </a:rPr>
              <a:t>a.__</a:t>
            </a:r>
            <a:r>
              <a:rPr lang="en-US" altLang="zh-CN" dirty="0" err="1" smtClean="0">
                <a:solidFill>
                  <a:srgbClr val="FFC000"/>
                </a:solidFill>
              </a:rPr>
              <a:t>dict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zh-CN" altLang="en-US" dirty="0" smtClean="0"/>
              <a:t> （注：两者内容不同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97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</a:t>
            </a:r>
            <a:r>
              <a:rPr lang="zh-CN" altLang="en-US" dirty="0"/>
              <a:t>　</a:t>
            </a:r>
            <a:r>
              <a:rPr lang="zh-CN" altLang="en-US" dirty="0" smtClean="0"/>
              <a:t>类的内置方法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方法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init</a:t>
            </a:r>
            <a:r>
              <a:rPr lang="en-US" altLang="zh-CN" dirty="0" smtClean="0">
                <a:solidFill>
                  <a:srgbClr val="FFC000"/>
                </a:solidFill>
              </a:rPr>
              <a:t>__(self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...)</a:t>
            </a:r>
          </a:p>
          <a:p>
            <a:pPr lvl="1"/>
            <a:r>
              <a:rPr lang="zh-CN" altLang="en-US" dirty="0" smtClean="0"/>
              <a:t>功能：</a:t>
            </a:r>
            <a:r>
              <a:rPr lang="zh-CN" altLang="en-US" dirty="0"/>
              <a:t>具象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</a:t>
            </a:r>
            <a:r>
              <a:rPr lang="zh-CN" altLang="en-US" dirty="0"/>
              <a:t>方法创建</a:t>
            </a:r>
            <a:r>
              <a:rPr lang="zh-CN" altLang="en-US" dirty="0" smtClean="0"/>
              <a:t>具象时自动调用，用于设置属性值</a:t>
            </a:r>
            <a:endParaRPr lang="en-US" altLang="zh-CN" dirty="0" smtClean="0"/>
          </a:p>
          <a:p>
            <a:r>
              <a:rPr lang="zh-CN" altLang="en-US" dirty="0" smtClean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>
                <a:solidFill>
                  <a:srgbClr val="FFC000"/>
                </a:solidFill>
              </a:rPr>
              <a:t>new__(</a:t>
            </a:r>
            <a:r>
              <a:rPr lang="en-US" altLang="zh-CN" dirty="0" err="1">
                <a:solidFill>
                  <a:srgbClr val="FFC000"/>
                </a:solidFill>
              </a:rPr>
              <a:t>cls</a:t>
            </a:r>
            <a:r>
              <a:rPr lang="en-US" altLang="zh-CN" dirty="0">
                <a:solidFill>
                  <a:srgbClr val="FFC000"/>
                </a:solidFill>
              </a:rPr>
              <a:t>, *</a:t>
            </a:r>
            <a:r>
              <a:rPr lang="en-US" altLang="zh-CN" dirty="0" err="1">
                <a:solidFill>
                  <a:srgbClr val="FFC000"/>
                </a:solidFill>
              </a:rPr>
              <a:t>args</a:t>
            </a:r>
            <a:r>
              <a:rPr lang="en-US" altLang="zh-CN" dirty="0">
                <a:solidFill>
                  <a:srgbClr val="FFC000"/>
                </a:solidFill>
              </a:rPr>
              <a:t>, **</a:t>
            </a:r>
            <a:r>
              <a:rPr lang="en-US" altLang="zh-CN" dirty="0" err="1">
                <a:solidFill>
                  <a:srgbClr val="FFC000"/>
                </a:solidFill>
              </a:rPr>
              <a:t>kwd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zh-CN" altLang="en-US" dirty="0" smtClean="0"/>
              <a:t>功能：</a:t>
            </a:r>
            <a:r>
              <a:rPr lang="zh-CN" altLang="en-US" dirty="0"/>
              <a:t>具象</a:t>
            </a:r>
            <a:r>
              <a:rPr lang="zh-CN" altLang="en-US" dirty="0" smtClean="0"/>
              <a:t>构造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</a:t>
            </a:r>
            <a:r>
              <a:rPr lang="zh-CN" altLang="en-US" dirty="0"/>
              <a:t>方法</a:t>
            </a:r>
            <a:r>
              <a:rPr lang="zh-CN" altLang="en-US" dirty="0" smtClean="0"/>
              <a:t>构造具象时自动调用，用于构造 </a:t>
            </a:r>
            <a:r>
              <a:rPr lang="en-US" altLang="zh-CN" dirty="0" err="1">
                <a:solidFill>
                  <a:srgbClr val="FFC000"/>
                </a:solidFill>
              </a:rPr>
              <a:t>cls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类的一个具象</a:t>
            </a:r>
            <a:r>
              <a:rPr lang="zh-CN" altLang="en-US" dirty="0" smtClean="0"/>
              <a:t>，并返回</a:t>
            </a:r>
            <a:r>
              <a:rPr lang="zh-CN" altLang="en-US" dirty="0"/>
              <a:t>该</a:t>
            </a:r>
            <a:r>
              <a:rPr lang="zh-CN" altLang="en-US" dirty="0" smtClean="0"/>
              <a:t>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9590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</a:t>
            </a:r>
            <a:r>
              <a:rPr lang="zh-CN" altLang="en-US" dirty="0"/>
              <a:t>　</a:t>
            </a:r>
            <a:r>
              <a:rPr lang="zh-CN" altLang="en-US" dirty="0" smtClean="0"/>
              <a:t>类的内置方法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__del__(self)</a:t>
            </a:r>
          </a:p>
          <a:p>
            <a:pPr lvl="1"/>
            <a:r>
              <a:rPr lang="zh-CN" altLang="en-US" dirty="0"/>
              <a:t>功能：具象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</a:t>
            </a:r>
            <a:r>
              <a:rPr lang="zh-CN" altLang="en-US" dirty="0"/>
              <a:t>方法在具象被删除前自动调用</a:t>
            </a:r>
            <a:endParaRPr lang="en-US" altLang="zh-CN" dirty="0"/>
          </a:p>
          <a:p>
            <a:r>
              <a:rPr lang="zh-CN" altLang="en-US" dirty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str</a:t>
            </a:r>
            <a:r>
              <a:rPr lang="en-US" altLang="zh-CN" dirty="0">
                <a:solidFill>
                  <a:srgbClr val="FFC000"/>
                </a:solidFill>
              </a:rPr>
              <a:t>__(self)</a:t>
            </a:r>
          </a:p>
          <a:p>
            <a:pPr lvl="1"/>
            <a:r>
              <a:rPr lang="zh-CN" altLang="en-US" dirty="0"/>
              <a:t>功能</a:t>
            </a:r>
            <a:r>
              <a:rPr lang="zh-CN" altLang="en-US" dirty="0" smtClean="0"/>
              <a:t>：返回对象的字符串</a:t>
            </a:r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此方法在输出</a:t>
            </a:r>
            <a:r>
              <a:rPr lang="zh-CN" altLang="en-US" dirty="0" smtClean="0"/>
              <a:t>对象的文本</a:t>
            </a:r>
            <a:r>
              <a:rPr lang="zh-CN" altLang="en-US" dirty="0"/>
              <a:t>描述信息时自动调用</a:t>
            </a:r>
            <a:endParaRPr lang="en-US" altLang="zh-CN" dirty="0"/>
          </a:p>
          <a:p>
            <a:r>
              <a:rPr lang="zh-CN" altLang="en-US" dirty="0" smtClean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len</a:t>
            </a:r>
            <a:r>
              <a:rPr lang="en-US" altLang="zh-CN" dirty="0">
                <a:solidFill>
                  <a:srgbClr val="FFC000"/>
                </a:solidFill>
              </a:rPr>
              <a:t>__(self)</a:t>
            </a:r>
          </a:p>
          <a:p>
            <a:pPr lvl="1"/>
            <a:r>
              <a:rPr lang="zh-CN" altLang="en-US" dirty="0" smtClean="0"/>
              <a:t>功能：返回对象尺寸</a:t>
            </a:r>
          </a:p>
          <a:p>
            <a:pPr lvl="1"/>
            <a:r>
              <a:rPr lang="zh-CN" altLang="en-US" dirty="0" smtClean="0"/>
              <a:t>在调用内置函数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len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时自动调用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3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</a:t>
            </a:r>
            <a:r>
              <a:rPr lang="zh-CN" altLang="en-US" dirty="0"/>
              <a:t>　</a:t>
            </a:r>
            <a:r>
              <a:rPr lang="zh-CN" altLang="en-US" dirty="0" smtClean="0"/>
              <a:t>类的内置方法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getitem</a:t>
            </a:r>
            <a:r>
              <a:rPr lang="en-US" altLang="zh-CN" dirty="0">
                <a:solidFill>
                  <a:srgbClr val="FFC000"/>
                </a:solidFill>
              </a:rPr>
              <a:t>__(self, key)</a:t>
            </a:r>
          </a:p>
          <a:p>
            <a:pPr lvl="1"/>
            <a:r>
              <a:rPr lang="zh-CN" altLang="en-US" dirty="0"/>
              <a:t>功能：获取序列的索引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en-US" altLang="zh-CN" dirty="0"/>
              <a:t> </a:t>
            </a:r>
            <a:r>
              <a:rPr lang="zh-CN" altLang="en-US" dirty="0"/>
              <a:t>对应的值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zh-CN" altLang="en-US" dirty="0" smtClean="0"/>
              <a:t>：具象的主要属性</a:t>
            </a:r>
            <a:r>
              <a:rPr lang="zh-CN" altLang="en-US" dirty="0"/>
              <a:t>为序列对象时，此方法非常有用</a:t>
            </a:r>
            <a:endParaRPr lang="en-US" altLang="zh-CN" dirty="0"/>
          </a:p>
          <a:p>
            <a:r>
              <a:rPr lang="zh-CN" altLang="en-US" dirty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setitem</a:t>
            </a:r>
            <a:r>
              <a:rPr lang="en-US" altLang="zh-CN" dirty="0" smtClean="0">
                <a:solidFill>
                  <a:srgbClr val="FFC000"/>
                </a:solidFill>
              </a:rPr>
              <a:t>__(</a:t>
            </a:r>
            <a:r>
              <a:rPr lang="en-US" altLang="zh-CN" dirty="0">
                <a:solidFill>
                  <a:srgbClr val="FFC000"/>
                </a:solidFill>
              </a:rPr>
              <a:t>self, </a:t>
            </a:r>
            <a:r>
              <a:rPr lang="en-US" altLang="zh-CN" dirty="0" smtClean="0">
                <a:solidFill>
                  <a:srgbClr val="FFC000"/>
                </a:solidFill>
              </a:rPr>
              <a:t>key, value)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功能</a:t>
            </a:r>
            <a:r>
              <a:rPr lang="zh-CN" altLang="en-US" dirty="0" smtClean="0"/>
              <a:t>：设置</a:t>
            </a:r>
            <a:r>
              <a:rPr lang="zh-CN" altLang="en-US" dirty="0"/>
              <a:t>序列的索引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en-US" altLang="zh-CN" dirty="0"/>
              <a:t> </a:t>
            </a:r>
            <a:r>
              <a:rPr lang="zh-CN" altLang="en-US" dirty="0"/>
              <a:t>对应的</a:t>
            </a:r>
            <a:r>
              <a:rPr lang="zh-CN" altLang="en-US" dirty="0" smtClean="0"/>
              <a:t>值为 </a:t>
            </a:r>
            <a:r>
              <a:rPr lang="en-US" altLang="zh-CN" dirty="0" smtClean="0">
                <a:solidFill>
                  <a:srgbClr val="FFC000"/>
                </a:solidFill>
              </a:rPr>
              <a:t>value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delitem</a:t>
            </a:r>
            <a:r>
              <a:rPr lang="en-US" altLang="zh-CN" dirty="0" smtClean="0">
                <a:solidFill>
                  <a:srgbClr val="FFC000"/>
                </a:solidFill>
              </a:rPr>
              <a:t>__(</a:t>
            </a:r>
            <a:r>
              <a:rPr lang="en-US" altLang="zh-CN" dirty="0">
                <a:solidFill>
                  <a:srgbClr val="FFC000"/>
                </a:solidFill>
              </a:rPr>
              <a:t>self, </a:t>
            </a:r>
            <a:r>
              <a:rPr lang="en-US" altLang="zh-CN" dirty="0" smtClean="0">
                <a:solidFill>
                  <a:srgbClr val="FFC000"/>
                </a:solidFill>
              </a:rPr>
              <a:t>key)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功能</a:t>
            </a:r>
            <a:r>
              <a:rPr lang="zh-CN" altLang="en-US" dirty="0" smtClean="0"/>
              <a:t>：删除序列的索引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对应的项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5922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</a:t>
            </a:r>
            <a:r>
              <a:rPr lang="zh-CN" altLang="en-US" dirty="0"/>
              <a:t>　</a:t>
            </a:r>
            <a:r>
              <a:rPr lang="zh-CN" altLang="en-US" dirty="0" smtClean="0"/>
              <a:t>类的内置方法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getattr</a:t>
            </a:r>
            <a:r>
              <a:rPr lang="en-US" altLang="zh-CN" dirty="0">
                <a:solidFill>
                  <a:srgbClr val="FFC000"/>
                </a:solidFill>
              </a:rPr>
              <a:t>__(self, name)</a:t>
            </a:r>
          </a:p>
          <a:p>
            <a:pPr lvl="1"/>
            <a:r>
              <a:rPr lang="zh-CN" altLang="en-US" dirty="0"/>
              <a:t>功能：获取属性 </a:t>
            </a:r>
            <a:r>
              <a:rPr lang="en-US" altLang="zh-CN" dirty="0">
                <a:solidFill>
                  <a:srgbClr val="FFC000"/>
                </a:solidFill>
              </a:rPr>
              <a:t>name</a:t>
            </a:r>
            <a:r>
              <a:rPr lang="en-US" altLang="zh-CN" dirty="0"/>
              <a:t> </a:t>
            </a:r>
            <a:r>
              <a:rPr lang="zh-CN" altLang="en-US" dirty="0"/>
              <a:t>对应的值</a:t>
            </a:r>
            <a:endParaRPr lang="en-US" altLang="zh-CN" dirty="0"/>
          </a:p>
          <a:p>
            <a:pPr lvl="1"/>
            <a:r>
              <a:rPr lang="zh-CN" altLang="en-US" dirty="0" smtClean="0"/>
              <a:t>此</a:t>
            </a:r>
            <a:r>
              <a:rPr lang="zh-CN" altLang="en-US" dirty="0"/>
              <a:t>方法在</a:t>
            </a:r>
            <a:r>
              <a:rPr lang="zh-CN" altLang="en-US" dirty="0" smtClean="0"/>
              <a:t>读取</a:t>
            </a:r>
            <a:r>
              <a:rPr lang="zh-CN" altLang="en-US" dirty="0"/>
              <a:t>具象</a:t>
            </a:r>
            <a:r>
              <a:rPr lang="zh-CN" altLang="en-US" dirty="0" smtClean="0"/>
              <a:t>的该属性</a:t>
            </a:r>
            <a:r>
              <a:rPr lang="zh-CN" altLang="en-US" dirty="0"/>
              <a:t>时自动调用</a:t>
            </a:r>
            <a:endParaRPr lang="en-US" altLang="zh-CN" dirty="0"/>
          </a:p>
          <a:p>
            <a:r>
              <a:rPr lang="zh-CN" altLang="en-US" dirty="0" smtClean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setattr</a:t>
            </a:r>
            <a:r>
              <a:rPr lang="en-US" altLang="zh-CN" dirty="0" smtClean="0">
                <a:solidFill>
                  <a:srgbClr val="FFC000"/>
                </a:solidFill>
              </a:rPr>
              <a:t>__(</a:t>
            </a:r>
            <a:r>
              <a:rPr lang="en-US" altLang="zh-CN" dirty="0">
                <a:solidFill>
                  <a:srgbClr val="FFC000"/>
                </a:solidFill>
              </a:rPr>
              <a:t>self, </a:t>
            </a:r>
            <a:r>
              <a:rPr lang="en-US" altLang="zh-CN" dirty="0" smtClean="0">
                <a:solidFill>
                  <a:srgbClr val="FFC000"/>
                </a:solidFill>
              </a:rPr>
              <a:t>name, value)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功能</a:t>
            </a:r>
            <a:r>
              <a:rPr lang="zh-CN" altLang="en-US" dirty="0" smtClean="0"/>
              <a:t>：设置属性 </a:t>
            </a:r>
            <a:r>
              <a:rPr lang="en-US" altLang="zh-CN" dirty="0" smtClean="0">
                <a:solidFill>
                  <a:srgbClr val="FFC000"/>
                </a:solidFill>
              </a:rPr>
              <a:t>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1"/>
            <a:r>
              <a:rPr lang="zh-CN" altLang="en-US" dirty="0" smtClean="0"/>
              <a:t>此方法在设置</a:t>
            </a:r>
            <a:r>
              <a:rPr lang="zh-CN" altLang="en-US" dirty="0"/>
              <a:t>具象</a:t>
            </a:r>
            <a:r>
              <a:rPr lang="zh-CN" altLang="en-US" dirty="0" smtClean="0"/>
              <a:t>的该属性时自动调用</a:t>
            </a:r>
            <a:endParaRPr lang="en-US" altLang="zh-CN" dirty="0"/>
          </a:p>
          <a:p>
            <a:r>
              <a:rPr lang="zh-CN" altLang="en-US" dirty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delattr</a:t>
            </a:r>
            <a:r>
              <a:rPr lang="en-US" altLang="zh-CN" dirty="0">
                <a:solidFill>
                  <a:srgbClr val="FFC000"/>
                </a:solidFill>
              </a:rPr>
              <a:t>__(self, name)</a:t>
            </a:r>
          </a:p>
          <a:p>
            <a:pPr lvl="1"/>
            <a:r>
              <a:rPr lang="zh-CN" altLang="en-US" dirty="0"/>
              <a:t>功能：删除属性 </a:t>
            </a:r>
            <a:r>
              <a:rPr lang="en-US" altLang="zh-CN" dirty="0">
                <a:solidFill>
                  <a:srgbClr val="FFC000"/>
                </a:solidFill>
              </a:rPr>
              <a:t>name</a:t>
            </a:r>
            <a:endParaRPr lang="en-US" altLang="zh-CN" dirty="0"/>
          </a:p>
          <a:p>
            <a:pPr lvl="1"/>
            <a:r>
              <a:rPr lang="zh-CN" altLang="en-US" dirty="0"/>
              <a:t>此方法在删除具象的该属性时自动</a:t>
            </a:r>
            <a:r>
              <a:rPr lang="zh-CN" altLang="en-US" dirty="0" smtClean="0"/>
              <a:t>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542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 smtClean="0"/>
              <a:t>6.1</a:t>
            </a:r>
            <a:r>
              <a:rPr lang="zh-CN" altLang="en-US" dirty="0"/>
              <a:t>　</a:t>
            </a:r>
            <a:r>
              <a:rPr lang="zh-CN" altLang="en-US" dirty="0" smtClean="0"/>
              <a:t>类与对象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6.2</a:t>
            </a:r>
            <a:r>
              <a:rPr lang="zh-CN" altLang="en-US" dirty="0" smtClean="0"/>
              <a:t>　类定制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6.3</a:t>
            </a:r>
            <a:r>
              <a:rPr lang="zh-CN" altLang="en-US" dirty="0"/>
              <a:t>　</a:t>
            </a:r>
            <a:r>
              <a:rPr lang="zh-CN" altLang="en-US" dirty="0" smtClean="0"/>
              <a:t>类成员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6.4</a:t>
            </a:r>
            <a:r>
              <a:rPr lang="zh-CN" altLang="en-US" dirty="0"/>
              <a:t>　继　</a:t>
            </a:r>
            <a:r>
              <a:rPr lang="zh-CN" altLang="en-US" dirty="0" smtClean="0"/>
              <a:t>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第六章</a:t>
            </a:r>
            <a:r>
              <a:rPr lang="zh-CN" altLang="en-US" dirty="0"/>
              <a:t>　</a:t>
            </a:r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</a:t>
            </a:r>
            <a:r>
              <a:rPr lang="zh-CN" altLang="en-US" dirty="0"/>
              <a:t>　</a:t>
            </a:r>
            <a:r>
              <a:rPr lang="zh-CN" altLang="en-US" dirty="0" smtClean="0"/>
              <a:t>类的内置方法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getattribute</a:t>
            </a:r>
            <a:r>
              <a:rPr lang="en-US" altLang="zh-CN" dirty="0">
                <a:solidFill>
                  <a:srgbClr val="FFC000"/>
                </a:solidFill>
              </a:rPr>
              <a:t>__(self, name)</a:t>
            </a:r>
          </a:p>
          <a:p>
            <a:pPr lvl="1"/>
            <a:r>
              <a:rPr lang="zh-CN" altLang="en-US" dirty="0"/>
              <a:t>功能：设置属性 </a:t>
            </a:r>
            <a:r>
              <a:rPr lang="en-US" altLang="zh-CN" dirty="0">
                <a:solidFill>
                  <a:srgbClr val="FFC000"/>
                </a:solidFill>
              </a:rPr>
              <a:t>name</a:t>
            </a:r>
            <a:r>
              <a:rPr lang="en-US" altLang="zh-CN" dirty="0"/>
              <a:t> </a:t>
            </a:r>
            <a:r>
              <a:rPr lang="zh-CN" altLang="en-US" dirty="0"/>
              <a:t>对应的值</a:t>
            </a:r>
            <a:endParaRPr lang="en-US" altLang="zh-CN" dirty="0"/>
          </a:p>
          <a:p>
            <a:r>
              <a:rPr lang="zh-CN" altLang="en-US" dirty="0" smtClean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cmp</a:t>
            </a:r>
            <a:r>
              <a:rPr lang="en-US" altLang="zh-CN" dirty="0">
                <a:solidFill>
                  <a:srgbClr val="FFC000"/>
                </a:solidFill>
              </a:rPr>
              <a:t>__(</a:t>
            </a:r>
            <a:r>
              <a:rPr lang="en-US" altLang="zh-CN" dirty="0" err="1">
                <a:solidFill>
                  <a:srgbClr val="FFC000"/>
                </a:solidFill>
              </a:rPr>
              <a:t>src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err="1">
                <a:solidFill>
                  <a:srgbClr val="FFC000"/>
                </a:solidFill>
              </a:rPr>
              <a:t>dst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zh-CN" altLang="en-US" dirty="0"/>
              <a:t>功能：比较两个具象</a:t>
            </a:r>
            <a:endParaRPr lang="en-US" altLang="zh-CN" dirty="0"/>
          </a:p>
          <a:p>
            <a:r>
              <a:rPr lang="zh-CN" altLang="en-US" dirty="0" smtClean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gt</a:t>
            </a:r>
            <a:r>
              <a:rPr lang="en-US" altLang="zh-CN" dirty="0">
                <a:solidFill>
                  <a:srgbClr val="FFC000"/>
                </a:solidFill>
              </a:rPr>
              <a:t>__(self, other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lt</a:t>
            </a:r>
            <a:r>
              <a:rPr lang="en-US" altLang="zh-CN" dirty="0" smtClean="0">
                <a:solidFill>
                  <a:srgbClr val="FFC000"/>
                </a:solidFill>
              </a:rPr>
              <a:t>__(</a:t>
            </a:r>
            <a:r>
              <a:rPr lang="en-US" altLang="zh-CN" dirty="0">
                <a:solidFill>
                  <a:srgbClr val="FFC000"/>
                </a:solidFill>
              </a:rPr>
              <a:t>self, other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ge</a:t>
            </a:r>
            <a:r>
              <a:rPr lang="en-US" altLang="zh-CN" dirty="0" smtClean="0">
                <a:solidFill>
                  <a:srgbClr val="FFC000"/>
                </a:solidFill>
              </a:rPr>
              <a:t>__(</a:t>
            </a:r>
            <a:r>
              <a:rPr lang="en-US" altLang="zh-CN" dirty="0">
                <a:solidFill>
                  <a:srgbClr val="FFC000"/>
                </a:solidFill>
              </a:rPr>
              <a:t>self, other)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__le__(</a:t>
            </a:r>
            <a:r>
              <a:rPr lang="en-US" altLang="zh-CN" dirty="0">
                <a:solidFill>
                  <a:srgbClr val="FFC000"/>
                </a:solidFill>
              </a:rPr>
              <a:t>self, other)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eq</a:t>
            </a:r>
            <a:r>
              <a:rPr lang="en-US" altLang="zh-CN" dirty="0" smtClean="0">
                <a:solidFill>
                  <a:srgbClr val="FFC000"/>
                </a:solidFill>
              </a:rPr>
              <a:t>__(</a:t>
            </a:r>
            <a:r>
              <a:rPr lang="en-US" altLang="zh-CN" dirty="0">
                <a:solidFill>
                  <a:srgbClr val="FFC000"/>
                </a:solidFill>
              </a:rPr>
              <a:t>self, other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</a:t>
            </a:r>
            <a:r>
              <a:rPr lang="zh-CN" altLang="en-US" dirty="0"/>
              <a:t>：判断具象 </a:t>
            </a:r>
            <a:r>
              <a:rPr lang="en-US" altLang="zh-CN" dirty="0">
                <a:solidFill>
                  <a:srgbClr val="FFC000"/>
                </a:solidFill>
              </a:rPr>
              <a:t>self</a:t>
            </a:r>
            <a:r>
              <a:rPr lang="en-US" altLang="zh-CN" dirty="0"/>
              <a:t> </a:t>
            </a:r>
            <a:r>
              <a:rPr lang="zh-CN" altLang="en-US" dirty="0"/>
              <a:t>是否</a:t>
            </a:r>
            <a:r>
              <a:rPr lang="zh-CN" altLang="en-US" dirty="0" smtClean="0"/>
              <a:t>大于、小于、大于等于、小于等于、等于具</a:t>
            </a:r>
            <a:r>
              <a:rPr lang="zh-CN" altLang="en-US" dirty="0"/>
              <a:t>象 </a:t>
            </a:r>
            <a:r>
              <a:rPr lang="en-US" altLang="zh-CN" dirty="0" smtClean="0">
                <a:solidFill>
                  <a:srgbClr val="FFC000"/>
                </a:solidFill>
              </a:rPr>
              <a:t>other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630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</a:t>
            </a:r>
            <a:r>
              <a:rPr lang="zh-CN" altLang="en-US" dirty="0"/>
              <a:t>　</a:t>
            </a:r>
            <a:r>
              <a:rPr lang="zh-CN" altLang="en-US" dirty="0" smtClean="0"/>
              <a:t>类的内置方法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__call__(self, </a:t>
            </a:r>
            <a:r>
              <a:rPr lang="zh-CN" altLang="en-US" dirty="0">
                <a:solidFill>
                  <a:srgbClr val="FFC000"/>
                </a:solidFill>
              </a:rPr>
              <a:t>*</a:t>
            </a:r>
            <a:r>
              <a:rPr lang="en-US" altLang="zh-CN" dirty="0" err="1">
                <a:solidFill>
                  <a:srgbClr val="FFC000"/>
                </a:solidFill>
              </a:rPr>
              <a:t>args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zh-CN" altLang="en-US" dirty="0"/>
              <a:t>功能：把具象当作函数进行调用</a:t>
            </a:r>
            <a:endParaRPr lang="en-US" altLang="zh-CN" dirty="0"/>
          </a:p>
          <a:p>
            <a:r>
              <a:rPr lang="zh-CN" altLang="en-US" dirty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__</a:t>
            </a:r>
            <a:r>
              <a:rPr lang="en-US" altLang="zh-CN" dirty="0" err="1">
                <a:solidFill>
                  <a:srgbClr val="FFC000"/>
                </a:solidFill>
              </a:rPr>
              <a:t>iter</a:t>
            </a:r>
            <a:r>
              <a:rPr lang="en-US" altLang="zh-CN" dirty="0">
                <a:solidFill>
                  <a:srgbClr val="FFC000"/>
                </a:solidFill>
              </a:rPr>
              <a:t>__(self)</a:t>
            </a:r>
          </a:p>
          <a:p>
            <a:pPr lvl="1"/>
            <a:r>
              <a:rPr lang="zh-CN" altLang="en-US" dirty="0"/>
              <a:t>功能：用于迭代器</a:t>
            </a:r>
            <a:endParaRPr lang="en-US" altLang="zh-CN" dirty="0"/>
          </a:p>
          <a:p>
            <a:r>
              <a:rPr lang="zh-CN" altLang="en-US" dirty="0" smtClean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__next__(self)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功能</a:t>
            </a:r>
            <a:r>
              <a:rPr lang="zh-CN" altLang="en-US" dirty="0" smtClean="0"/>
              <a:t>：用于迭代器，获取下一个元素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6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逆序迭代器类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Reverse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"""Iterator for looping over a sequence backwards."""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初始化序列与逆序索引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__init__(self,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self.seq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self.idx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len(seq)</a:t>
            </a: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设置迭代器对象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__iter__(self):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40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返回下一元素；元素处理完毕时，引发 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StopIteration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异常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__next__(self):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self.idx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 0: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raise StopIteration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self.idx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self.idx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- 1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[self.idx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pt-BR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</a:t>
            </a:r>
            <a:r>
              <a:rPr lang="pt-BR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构造逆向字符串迭代器对象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r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，使用循环处理全部字符</a:t>
            </a: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Reverse("Fall leaves when leaves fall.")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iter(r))</a:t>
            </a: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r:</a:t>
            </a: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print(c,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 = "")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9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使用生成器创建迭代器：可以完成迭代器类的全部工作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yield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关键字一次返回一个元素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生成器自动创建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__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iter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__()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__next__()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方法；生成器自动记录所有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已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操作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的数据和上次执行的语句；自动保存局部变量和执行状态；</a:t>
            </a: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遍历结束时自动引发 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StopIteration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异常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- 1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-1, -1):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yield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</a:t>
            </a:r>
            <a:r>
              <a:rPr lang="pt-BR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构造逆向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字符串生成器对象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r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，使用循环处理全部字符</a:t>
            </a:r>
            <a:endParaRPr lang="pt-BR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in reverse("Fall leaves when leaves fall."):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print(c, end = "")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53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6.2.3</a:t>
            </a:r>
            <a:r>
              <a:rPr lang="zh-CN" altLang="en-US" dirty="0"/>
              <a:t>　</a:t>
            </a:r>
            <a:r>
              <a:rPr lang="zh-CN" altLang="en-US" dirty="0" smtClean="0"/>
              <a:t>具象初始化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具象初始化：创建具象时，设置其属性值</a:t>
            </a:r>
            <a:endParaRPr lang="en-US" altLang="zh-CN" dirty="0"/>
          </a:p>
          <a:p>
            <a:pPr lvl="1"/>
            <a:r>
              <a:rPr lang="zh-CN" altLang="en-US" dirty="0" smtClean="0"/>
              <a:t>只能初始化已创建（构造）的具象</a:t>
            </a:r>
            <a:endParaRPr lang="zh-CN" altLang="en-US" dirty="0"/>
          </a:p>
          <a:p>
            <a:r>
              <a:rPr lang="zh-CN" altLang="en-US" dirty="0" smtClean="0"/>
              <a:t>内置初始化方法：</a:t>
            </a:r>
            <a:r>
              <a:rPr lang="en-US" altLang="zh-CN" dirty="0" smtClean="0">
                <a:solidFill>
                  <a:srgbClr val="FFC000"/>
                </a:solidFill>
              </a:rPr>
              <a:t>__</a:t>
            </a:r>
            <a:r>
              <a:rPr lang="en-US" altLang="zh-CN" dirty="0" err="1" smtClean="0">
                <a:solidFill>
                  <a:srgbClr val="FFC000"/>
                </a:solidFill>
              </a:rPr>
              <a:t>init</a:t>
            </a:r>
            <a:r>
              <a:rPr lang="en-US" altLang="zh-CN" dirty="0" smtClean="0">
                <a:solidFill>
                  <a:srgbClr val="FFC000"/>
                </a:solidFill>
              </a:rPr>
              <a:t>__()</a:t>
            </a:r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时机：在创建类的具象时由系统自动调用</a:t>
            </a:r>
            <a:endParaRPr lang="en-US" altLang="zh-CN" dirty="0"/>
          </a:p>
          <a:p>
            <a:pPr lvl="1"/>
            <a:r>
              <a:rPr lang="zh-CN" altLang="en-US" dirty="0" smtClean="0"/>
              <a:t>目的：在</a:t>
            </a:r>
            <a:r>
              <a:rPr lang="zh-CN" altLang="en-US" dirty="0"/>
              <a:t>构造具象时设置特定属性值</a:t>
            </a:r>
            <a:endParaRPr lang="en-US" altLang="zh-CN" dirty="0"/>
          </a:p>
          <a:p>
            <a:pPr lvl="1"/>
            <a:r>
              <a:rPr lang="zh-CN" altLang="en-US" dirty="0" smtClean="0"/>
              <a:t>使用方式：在</a:t>
            </a:r>
            <a:r>
              <a:rPr lang="zh-CN" altLang="en-US" dirty="0"/>
              <a:t>定义类时，实现此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首参数为被初始化的具象，参数名称习惯为 </a:t>
            </a:r>
            <a:r>
              <a:rPr lang="en-US" altLang="zh-CN" dirty="0" smtClean="0">
                <a:solidFill>
                  <a:srgbClr val="FFC000"/>
                </a:solidFill>
              </a:rPr>
              <a:t>self</a:t>
            </a:r>
            <a:r>
              <a:rPr lang="zh-CN" altLang="en-US" dirty="0" smtClean="0"/>
              <a:t>（非强制要求）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2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具象</a:t>
            </a:r>
            <a:r>
              <a:rPr lang="zh-CN" altLang="en-US" dirty="0" smtClean="0"/>
              <a:t>初始化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"""A simple class definition"""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定义初始化方法：用于为类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提供特定构造函数</a:t>
            </a:r>
            <a:endParaRPr lang="en-US" altLang="zh-CN" sz="18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def </a:t>
            </a: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__init__(self, m = 0, n = 0):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构造具象时，将该具象（由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self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指定）的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_m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_n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属性分别设定为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m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与 </a:t>
            </a: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n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self</a:t>
            </a: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._m, self._n = m, </a:t>
            </a: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a1 = A</a:t>
            </a: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构造函数调用：具象化操作，以缺省值初始化具象</a:t>
            </a:r>
            <a:endParaRPr lang="pt-BR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print("a1._m =", a1._m)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print("a1._n =", a1._n)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a2 = A(1, 2</a:t>
            </a: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构造函数调用：具象化操作，以特定值初始化具象</a:t>
            </a:r>
            <a:endParaRPr lang="pt-BR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print("a2._m =", a2._m)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print("a2._n =", a2._n</a:t>
            </a: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pt-BR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11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6.2.4</a:t>
            </a:r>
            <a:r>
              <a:rPr lang="zh-CN" altLang="en-US" dirty="0"/>
              <a:t>　</a:t>
            </a:r>
            <a:r>
              <a:rPr lang="zh-CN" altLang="en-US" dirty="0" smtClean="0"/>
              <a:t>上下文管理器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上下文管理协议（</a:t>
            </a:r>
            <a:r>
              <a:rPr lang="en-US" altLang="zh-CN" dirty="0"/>
              <a:t>Context Management Protocol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包含方法 </a:t>
            </a:r>
            <a:r>
              <a:rPr lang="en-US" altLang="zh-CN" dirty="0">
                <a:solidFill>
                  <a:srgbClr val="FFC000"/>
                </a:solidFill>
              </a:rPr>
              <a:t>__enter__() </a:t>
            </a:r>
            <a:r>
              <a:rPr lang="zh-CN" altLang="en-US" dirty="0"/>
              <a:t>和方法 </a:t>
            </a:r>
            <a:r>
              <a:rPr lang="en-US" altLang="zh-CN" dirty="0">
                <a:solidFill>
                  <a:srgbClr val="FFC000"/>
                </a:solidFill>
              </a:rPr>
              <a:t>__exit</a:t>
            </a:r>
            <a:r>
              <a:rPr lang="en-US" altLang="zh-CN" dirty="0" smtClean="0">
                <a:solidFill>
                  <a:srgbClr val="FFC000"/>
                </a:solidFill>
              </a:rPr>
              <a:t>__()</a:t>
            </a:r>
          </a:p>
          <a:p>
            <a:pPr lvl="1"/>
            <a:r>
              <a:rPr lang="zh-CN" altLang="en-US" dirty="0"/>
              <a:t>支持本协议的对象必须实现此两个方法</a:t>
            </a:r>
            <a:endParaRPr lang="zh-CN" altLang="en-US" dirty="0" smtClean="0"/>
          </a:p>
          <a:p>
            <a:r>
              <a:rPr lang="zh-CN" altLang="en-US" dirty="0"/>
              <a:t>上下文管理器（</a:t>
            </a:r>
            <a:r>
              <a:rPr lang="en-US" altLang="zh-CN" dirty="0"/>
              <a:t>Context Manager</a:t>
            </a:r>
            <a:r>
              <a:rPr lang="zh-CN" altLang="en-US" dirty="0"/>
              <a:t>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支持上下文管理协议的对象</a:t>
            </a:r>
            <a:endParaRPr lang="en-US" altLang="zh-CN" dirty="0" smtClean="0"/>
          </a:p>
          <a:p>
            <a:pPr lvl="1"/>
            <a:r>
              <a:rPr lang="zh-CN" altLang="en-US" dirty="0"/>
              <a:t>上下文管理器定义执行 </a:t>
            </a:r>
            <a:r>
              <a:rPr lang="en-US" altLang="zh-CN" dirty="0">
                <a:solidFill>
                  <a:srgbClr val="FFC000"/>
                </a:solidFill>
              </a:rPr>
              <a:t>with</a:t>
            </a:r>
            <a:r>
              <a:rPr lang="en-US" altLang="zh-CN" dirty="0"/>
              <a:t> </a:t>
            </a:r>
            <a:r>
              <a:rPr lang="zh-CN" altLang="en-US" dirty="0"/>
              <a:t>语句时要建立的运行时上下文，负责执行 </a:t>
            </a:r>
            <a:r>
              <a:rPr lang="en-US" altLang="zh-CN" dirty="0">
                <a:solidFill>
                  <a:srgbClr val="FFC000"/>
                </a:solidFill>
              </a:rPr>
              <a:t>with</a:t>
            </a:r>
            <a:r>
              <a:rPr lang="en-US" altLang="zh-CN" dirty="0"/>
              <a:t> </a:t>
            </a:r>
            <a:r>
              <a:rPr lang="zh-CN" altLang="en-US" dirty="0"/>
              <a:t>语句块进入与退出上下文操作</a:t>
            </a:r>
            <a:endParaRPr lang="en-US" altLang="zh-CN" dirty="0" smtClean="0"/>
          </a:p>
          <a:p>
            <a:pPr lvl="1"/>
            <a:r>
              <a:rPr lang="zh-CN" altLang="en-US" dirty="0"/>
              <a:t>通常用 </a:t>
            </a:r>
            <a:r>
              <a:rPr lang="en-US" altLang="zh-CN" dirty="0">
                <a:solidFill>
                  <a:srgbClr val="FFC000"/>
                </a:solidFill>
              </a:rPr>
              <a:t>with</a:t>
            </a:r>
            <a:r>
              <a:rPr lang="en-US" altLang="zh-CN" dirty="0"/>
              <a:t> </a:t>
            </a:r>
            <a:r>
              <a:rPr lang="zh-CN" altLang="en-US" dirty="0"/>
              <a:t>语句调用上下文管理器，也可直接调用其方法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6530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上下文管理器示例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ContextManager: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具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象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初始化</a:t>
            </a:r>
            <a:endParaRPr lang="pt-BR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def </a:t>
            </a: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__init__(self, obj):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self.obj = obj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执行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with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语句体之前，进入</a:t>
            </a:r>
            <a:r>
              <a:rPr lang="zh-CN" altLang="en-US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上下文，束定目标对象</a:t>
            </a:r>
            <a:endParaRPr lang="pt-BR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def </a:t>
            </a: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__enter__(self</a:t>
            </a: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self.obj</a:t>
            </a:r>
            <a:endParaRPr lang="pt-BR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执行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with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语句体之后，退出上下文，正确释放资源</a:t>
            </a:r>
            <a:endParaRPr lang="en-US" altLang="zh-CN" sz="18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def </a:t>
            </a: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__exit__(self, exception_type, exception_val, trace):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							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确保对象被关闭</a:t>
            </a:r>
            <a:endParaRPr lang="pt-BR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self.obj.close()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 AttributeError</a:t>
            </a: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对象不可被关闭</a:t>
            </a:r>
            <a:endParaRPr lang="pt-BR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pt-BR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pt-BR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						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成功处理该异常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……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调用代码示例，使用上下文管理器类 </a:t>
            </a:r>
            <a:r>
              <a:rPr lang="en-US" altLang="zh-CN" sz="18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ContextManager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管理对象 </a:t>
            </a:r>
            <a:r>
              <a:rPr lang="en-US" altLang="zh-CN" sz="18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an_object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:</a:t>
            </a:r>
            <a:endParaRPr lang="en-US" altLang="zh-CN" sz="18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</a:t>
            </a:r>
            <a:r>
              <a:rPr lang="en-US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pt-BR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with </a:t>
            </a:r>
            <a:r>
              <a:rPr lang="pt-BR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ContextManager(</a:t>
            </a:r>
            <a:r>
              <a:rPr lang="en-US" altLang="zh-CN" sz="1800" b="0" dirty="0" err="1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an_object</a:t>
            </a:r>
            <a:r>
              <a:rPr lang="pt-BR" altLang="zh-CN" sz="18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) as c</a:t>
            </a:r>
            <a:r>
              <a:rPr lang="pt-BR" altLang="zh-CN" sz="18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: </a:t>
            </a:r>
            <a:endParaRPr lang="pt-BR" altLang="zh-CN" sz="18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8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9513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dir="u"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　类与对象</a:t>
            </a:r>
            <a:br>
              <a:rPr lang="zh-CN" altLang="en-US" dirty="0"/>
            </a:br>
            <a:r>
              <a:rPr lang="en-US" altLang="zh-CN" dirty="0"/>
              <a:t>6.2</a:t>
            </a:r>
            <a:r>
              <a:rPr lang="zh-CN" altLang="en-US" dirty="0"/>
              <a:t>　类定制</a:t>
            </a:r>
            <a:br>
              <a:rPr lang="zh-CN" altLang="en-US" dirty="0"/>
            </a:br>
            <a:r>
              <a:rPr lang="en-US" altLang="zh-CN" dirty="0">
                <a:solidFill>
                  <a:srgbClr val="FFFF00"/>
                </a:solidFill>
              </a:rPr>
              <a:t>6.3</a:t>
            </a:r>
            <a:r>
              <a:rPr lang="zh-CN" altLang="en-US" dirty="0">
                <a:solidFill>
                  <a:srgbClr val="FFFF00"/>
                </a:solidFill>
              </a:rPr>
              <a:t>　类成员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/>
              <a:t>6.4</a:t>
            </a:r>
            <a:r>
              <a:rPr lang="zh-CN" altLang="en-US" dirty="0"/>
              <a:t>　</a:t>
            </a:r>
            <a:r>
              <a:rPr lang="zh-CN" altLang="en-US" dirty="0" smtClean="0"/>
              <a:t>继　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第六章　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</a:t>
            </a:r>
            <a:r>
              <a:rPr lang="zh-CN" altLang="en-US" dirty="0"/>
              <a:t>　</a:t>
            </a:r>
            <a:r>
              <a:rPr lang="zh-CN" altLang="en-US" dirty="0" smtClean="0"/>
              <a:t>类成员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6.3.1</a:t>
            </a:r>
            <a:r>
              <a:rPr lang="zh-CN" altLang="en-US" dirty="0"/>
              <a:t>　</a:t>
            </a:r>
            <a:r>
              <a:rPr lang="zh-CN" altLang="en-US" dirty="0" smtClean="0"/>
              <a:t>方法对象</a:t>
            </a:r>
            <a:endParaRPr lang="en-US" altLang="zh-CN" dirty="0" smtClean="0"/>
          </a:p>
          <a:p>
            <a:r>
              <a:rPr lang="en-US" altLang="zh-CN" dirty="0"/>
              <a:t>6.3.2</a:t>
            </a:r>
            <a:r>
              <a:rPr lang="zh-CN" altLang="en-US" dirty="0"/>
              <a:t>　装饰器</a:t>
            </a:r>
          </a:p>
          <a:p>
            <a:r>
              <a:rPr lang="en-US" altLang="zh-CN" dirty="0" smtClean="0"/>
              <a:t>6.3.3</a:t>
            </a:r>
            <a:r>
              <a:rPr lang="zh-CN" altLang="en-US" dirty="0" smtClean="0"/>
              <a:t>　属　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6.3.1</a:t>
            </a:r>
            <a:r>
              <a:rPr lang="zh-CN" altLang="en-US" dirty="0"/>
              <a:t>　</a:t>
            </a:r>
            <a:r>
              <a:rPr lang="zh-CN" altLang="en-US" dirty="0" smtClean="0"/>
              <a:t>方法对象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方法对象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组成：具象、该具象所在的类的函数对象</a:t>
            </a:r>
            <a:endParaRPr lang="en-US" altLang="zh-CN" dirty="0" smtClean="0"/>
          </a:p>
          <a:p>
            <a:r>
              <a:rPr lang="zh-CN" altLang="en-US" dirty="0"/>
              <a:t>类型</a:t>
            </a:r>
            <a:r>
              <a:rPr lang="zh-CN" altLang="en-US" dirty="0" smtClean="0"/>
              <a:t>的方法分类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具象方法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首参数为具象，在具象上调用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静态方法：主要用于限定函数作用域于本类型中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在类象中实现某些特殊函数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不操作该类任意</a:t>
            </a:r>
            <a:r>
              <a:rPr lang="zh-CN" altLang="en-US" dirty="0"/>
              <a:t>具</a:t>
            </a:r>
            <a:r>
              <a:rPr lang="zh-CN" altLang="en-US" dirty="0" smtClean="0"/>
              <a:t>象的函数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类方法：主要用于构造函数重载；修改类属性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首参数为类象，可在类方法内部使用类象而不是具象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6301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静态方法与类方法示例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"""A simple class definition"""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_m, _n = 0, 0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m = 0, n = 0):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m, n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普通方法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f(self):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7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静态方法与类方法示例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静态方法，可在类象与具象上调用，操作与具象无关的数据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staticmethod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g(m = 0, n = 0):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A._m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A._n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m, n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A._m, A._</a:t>
            </a:r>
            <a:r>
              <a:rPr lang="pt-BR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类方法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，可在类象与具象上调用，操作与具象无关的数据</a:t>
            </a:r>
            <a:endParaRPr lang="en-US" altLang="zh-CN" sz="2000" b="0" dirty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classmethod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get_tuple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._m,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._n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classmethod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set_tuple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m, n):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._m,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._n = m, n</a:t>
            </a:r>
          </a:p>
        </p:txBody>
      </p:sp>
    </p:spTree>
    <p:extLst>
      <p:ext uri="{BB962C8B-B14F-4D97-AF65-F5344CB8AC3E}">
        <p14:creationId xmlns:p14="http://schemas.microsoft.com/office/powerpoint/2010/main" val="2722296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静态方法与类方法示例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a1 = A(1, 2)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print(a1.f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1  2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：获取具象的数据属性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print(a1.g(3, 4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3  4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：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设置并返回类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象的数据属性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print(a1.get_tuple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3  4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：获取类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象的数据属性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a1.set_tuple(5, 6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5  6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：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设置类象的数据属性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print(a1.get_tuple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5  6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print(a1.f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				#  1  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(a1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1  2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：以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a1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为参数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调用函数对象 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A.f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		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0  0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：设置类象的数据属性，缺省值为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0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A.get_tuple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0  0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：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获取类象的数据属性</a:t>
            </a: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err="1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35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6.3.2</a:t>
            </a:r>
            <a:r>
              <a:rPr lang="zh-CN" altLang="en-US" dirty="0"/>
              <a:t>　</a:t>
            </a:r>
            <a:r>
              <a:rPr lang="zh-CN" altLang="en-US" dirty="0" smtClean="0"/>
              <a:t>装饰器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装饰器（</a:t>
            </a:r>
            <a:r>
              <a:rPr lang="en-US" altLang="zh-CN" dirty="0" smtClean="0"/>
              <a:t>decorator</a:t>
            </a:r>
            <a:r>
              <a:rPr lang="zh-CN" altLang="en-US" dirty="0" smtClean="0"/>
              <a:t>）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定义：包装其他函数或类的函数，返回被修改后的函数对象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意义：修改函数或类语义，扩充现有函数或类的功能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装饰器装饰后的函数被重新赋值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类方法与静方法都是装饰器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2496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装饰器示例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实现装饰器函数，</a:t>
            </a:r>
            <a:r>
              <a:rPr lang="zh-CN" altLang="en-US" dirty="0" smtClean="0"/>
              <a:t>对脚本程序中的其他函数增加调用前后的额外处理功能。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38973"/>
            <a:ext cx="8877300" cy="31504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装饰器函数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 lvl="0"/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prepost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(f):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内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嵌包装函数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prepost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lvl="0"/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print("Before %s is invoked..." %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(f))</a:t>
            </a:r>
          </a:p>
          <a:p>
            <a:pPr lvl="0"/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f()</a:t>
            </a:r>
          </a:p>
          <a:p>
            <a:pPr lvl="0"/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print("After %s is invoked..." %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(f))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装饰器函数返回内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嵌包装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函数对象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 lvl="0"/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_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prepost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8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装饰器示例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使用装饰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器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对象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en-US" altLang="zh-CN" sz="2000" b="0" dirty="0" err="1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prepost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装饰函数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g()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prepost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g():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print("Invoking %s..." %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(g))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使用装饰器函数对象 </a:t>
            </a:r>
            <a:r>
              <a:rPr lang="en-US" altLang="zh-CN" sz="2000" b="0" dirty="0" err="1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prepost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装饰函数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h()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prepost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h():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print("Invoking %s..." %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(h))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#  g()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等价于 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prepost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(g)()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		# 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h()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等价于 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prepost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(h)()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93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装饰器示例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Before &lt;function g at 0x00000000031B9620&gt; is invoked...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Invoking &lt;function 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prepost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.&lt;locals&gt;._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prepost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0x00000000031B96A8&gt;...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&lt;function g at 0x00000000031B9620&gt; is invoked...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Before 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h at 0x00000000031B9730&gt; is invoked...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Invoking &lt;function 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prepost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.&lt;locals&gt;._</a:t>
            </a:r>
            <a:r>
              <a:rPr kumimoji="1" lang="en-US" altLang="zh-CN" sz="20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prepost</a:t>
            </a: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0x00000000031B97B8&gt;...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kumimoji="1" lang="en-US" altLang="zh-CN" sz="20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&lt;function h at 0x00000000031B9730&gt; is invoked...</a:t>
            </a:r>
            <a:endParaRPr kumimoji="1" lang="en-US" altLang="zh-CN" sz="2000" b="0" dirty="0" smtClean="0">
              <a:solidFill>
                <a:srgbClr val="D17DF9">
                  <a:lumMod val="60000"/>
                  <a:lumOff val="40000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6.1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zh-CN" altLang="en-US" dirty="0" smtClean="0">
                <a:solidFill>
                  <a:srgbClr val="FFFF00"/>
                </a:solidFill>
              </a:rPr>
              <a:t>类</a:t>
            </a:r>
            <a:r>
              <a:rPr lang="zh-CN" altLang="en-US" dirty="0">
                <a:solidFill>
                  <a:srgbClr val="FFFF00"/>
                </a:solidFill>
              </a:rPr>
              <a:t>与对象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 smtClean="0"/>
              <a:t>6.2</a:t>
            </a:r>
            <a:r>
              <a:rPr lang="zh-CN" altLang="en-US" dirty="0"/>
              <a:t>　</a:t>
            </a:r>
            <a:r>
              <a:rPr lang="zh-CN" altLang="en-US" dirty="0" smtClean="0"/>
              <a:t>类定制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6.3</a:t>
            </a:r>
            <a:r>
              <a:rPr lang="zh-CN" altLang="en-US" dirty="0"/>
              <a:t>　</a:t>
            </a:r>
            <a:r>
              <a:rPr lang="zh-CN" altLang="en-US" dirty="0" smtClean="0"/>
              <a:t>类成员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6.4</a:t>
            </a:r>
            <a:r>
              <a:rPr lang="zh-CN" altLang="en-US" dirty="0"/>
              <a:t>　</a:t>
            </a:r>
            <a:r>
              <a:rPr lang="zh-CN" altLang="en-US" dirty="0" smtClean="0"/>
              <a:t>继　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第六章　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6.3.3</a:t>
            </a:r>
            <a:r>
              <a:rPr lang="zh-CN" altLang="en-US" dirty="0"/>
              <a:t>　属　</a:t>
            </a:r>
            <a:r>
              <a:rPr lang="zh-CN" altLang="en-US" dirty="0" smtClean="0"/>
              <a:t>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属业（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，属性）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定义：类所具有的向外界公开的特殊属性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</a:t>
            </a:r>
            <a:r>
              <a:rPr lang="zh-CN" altLang="en-US" dirty="0"/>
              <a:t>：替换 </a:t>
            </a:r>
            <a:r>
              <a:rPr lang="en-US" altLang="zh-CN" dirty="0"/>
              <a:t>getter/setter </a:t>
            </a:r>
            <a:r>
              <a:rPr lang="zh-CN" altLang="en-US" dirty="0"/>
              <a:t>访问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属业的主要目的与意义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</a:t>
            </a:r>
            <a:r>
              <a:rPr lang="zh-CN" altLang="en-US" dirty="0"/>
              <a:t>业的实际访问需要</a:t>
            </a:r>
            <a:r>
              <a:rPr lang="zh-CN" altLang="en-US" dirty="0" smtClean="0"/>
              <a:t>调用方法，</a:t>
            </a:r>
            <a:r>
              <a:rPr lang="zh-CN" altLang="en-US" dirty="0"/>
              <a:t>但书写格式与访问数据属性时完全相同</a:t>
            </a:r>
            <a:endParaRPr lang="en-US" altLang="zh-CN" dirty="0"/>
          </a:p>
          <a:p>
            <a:pPr lvl="1"/>
            <a:r>
              <a:rPr lang="zh-CN" altLang="en-US" dirty="0"/>
              <a:t>属</a:t>
            </a:r>
            <a:r>
              <a:rPr lang="zh-CN" altLang="en-US" dirty="0" smtClean="0"/>
              <a:t>业所表示的特殊属性在类中并不需要真实存在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没有属业，</a:t>
            </a:r>
            <a:r>
              <a:rPr lang="en-US" altLang="zh-CN" dirty="0" smtClean="0"/>
              <a:t> getter/setter </a:t>
            </a:r>
            <a:r>
              <a:rPr lang="zh-CN" altLang="en-US" dirty="0" smtClean="0"/>
              <a:t>方法可以完成其相应功能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17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属业的技术实现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smtClean="0">
                <a:solidFill>
                  <a:srgbClr val="FFC000"/>
                </a:solidFill>
              </a:rPr>
              <a:t>@property </a:t>
            </a:r>
            <a:r>
              <a:rPr lang="zh-CN" altLang="en-US" dirty="0" smtClean="0"/>
              <a:t>装饰器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新式类</a:t>
            </a:r>
            <a:r>
              <a:rPr lang="zh-CN" altLang="en-US" dirty="0"/>
              <a:t>：</a:t>
            </a:r>
            <a:r>
              <a:rPr lang="zh-CN" altLang="en-US" dirty="0" smtClean="0"/>
              <a:t>使用 </a:t>
            </a:r>
            <a:r>
              <a:rPr lang="en-US" altLang="zh-CN" dirty="0">
                <a:solidFill>
                  <a:srgbClr val="FFC000"/>
                </a:solidFill>
              </a:rPr>
              <a:t>@</a:t>
            </a:r>
            <a:r>
              <a:rPr lang="en-US" altLang="zh-CN" dirty="0" smtClean="0">
                <a:solidFill>
                  <a:srgbClr val="FFC000"/>
                </a:solidFill>
              </a:rPr>
              <a:t>property </a:t>
            </a:r>
            <a:r>
              <a:rPr lang="zh-CN" altLang="en-US" dirty="0" smtClean="0"/>
              <a:t>装饰器、</a:t>
            </a:r>
            <a:r>
              <a:rPr lang="en-US" altLang="zh-CN" dirty="0">
                <a:solidFill>
                  <a:srgbClr val="FFC000"/>
                </a:solidFill>
              </a:rPr>
              <a:t>@</a:t>
            </a:r>
            <a:r>
              <a:rPr lang="en-US" altLang="zh-CN" dirty="0" err="1">
                <a:solidFill>
                  <a:srgbClr val="FFC000"/>
                </a:solidFill>
              </a:rPr>
              <a:t>methodname.setter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@</a:t>
            </a:r>
            <a:r>
              <a:rPr lang="en-US" altLang="zh-CN" dirty="0" err="1">
                <a:solidFill>
                  <a:srgbClr val="FFC000"/>
                </a:solidFill>
              </a:rPr>
              <a:t>methodname.deleter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装饰器，对应获取、设置与删除方法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旧式</a:t>
            </a:r>
            <a:r>
              <a:rPr lang="zh-CN" altLang="en-US" dirty="0"/>
              <a:t>类：使用 </a:t>
            </a:r>
            <a:r>
              <a:rPr lang="en-US" altLang="zh-CN" dirty="0">
                <a:solidFill>
                  <a:srgbClr val="FFC000"/>
                </a:solidFill>
              </a:rPr>
              <a:t>@property </a:t>
            </a:r>
            <a:r>
              <a:rPr lang="zh-CN" altLang="en-US" dirty="0"/>
              <a:t>装饰</a:t>
            </a:r>
            <a:r>
              <a:rPr lang="zh-CN" altLang="en-US" dirty="0" smtClean="0"/>
              <a:t>器，对应该装饰器所装饰的方法</a:t>
            </a:r>
            <a:endParaRPr lang="en-US" altLang="zh-CN" dirty="0" smtClean="0"/>
          </a:p>
          <a:p>
            <a:r>
              <a:rPr lang="zh-CN" altLang="en-US" dirty="0" smtClean="0"/>
              <a:t>构造 </a:t>
            </a:r>
            <a:r>
              <a:rPr lang="en-US" altLang="zh-CN" dirty="0" smtClean="0">
                <a:solidFill>
                  <a:srgbClr val="FFC000"/>
                </a:solidFill>
              </a:rPr>
              <a:t>property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在普通方法上增加 </a:t>
            </a:r>
            <a:r>
              <a:rPr lang="en-US" altLang="zh-CN" dirty="0" smtClean="0">
                <a:solidFill>
                  <a:srgbClr val="FFC000"/>
                </a:solidFill>
              </a:rPr>
              <a:t>@property </a:t>
            </a:r>
            <a:r>
              <a:rPr lang="zh-CN" altLang="en-US" dirty="0" smtClean="0"/>
              <a:t>装饰器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定义属业时，仅有 </a:t>
            </a:r>
            <a:r>
              <a:rPr lang="en-US" altLang="zh-CN" dirty="0" smtClean="0">
                <a:solidFill>
                  <a:srgbClr val="FFC000"/>
                </a:solidFill>
              </a:rPr>
              <a:t>self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参数；调用属业时，无需括号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5430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属业示例一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A(object):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定义属业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prop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，使用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@property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装饰器装饰属业值获取函数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@property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prop(self):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print("getting prop...")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self._value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4BAF73">
                  <a:lumMod val="75000"/>
                </a:srgb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定义属业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prop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，使用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@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prop.setter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装饰器装饰属业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值设置函数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prop.setter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prop(self, value):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print("setting prop...")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self._value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6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属业示例一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定义属业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prop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，使用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@</a:t>
            </a:r>
            <a:r>
              <a:rPr lang="en-US" altLang="zh-CN" sz="2000" b="0" dirty="0" err="1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prop.deleter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装饰器装饰属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业删除函数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prop.deleter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prop(self):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print("deleting prop...")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del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self._value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A()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a.prop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设置属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业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prop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的值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a.prop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获取属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业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prop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的值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a.prop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删除属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业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prop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的值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26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属业</a:t>
            </a:r>
            <a:r>
              <a:rPr lang="zh-CN" altLang="en-US" dirty="0" smtClean="0"/>
              <a:t>示例二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B(object):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cutoff = 0.0):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self._cutoff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cutoff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get_price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print("getting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acutal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price with a discount %f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%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self._cutoff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self._price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(1 -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self._cutoff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set_price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price):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print("setting price...")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self._price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06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属业</a:t>
            </a:r>
            <a:r>
              <a:rPr lang="zh-CN" altLang="en-US" dirty="0" smtClean="0"/>
              <a:t>示例二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del_price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(self):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print("deleting price...")</a:t>
            </a: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del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self._price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定义属业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price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使用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property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对象设定其访问方法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price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property(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get_price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set_price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del_price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lvl="0" indent="0" defTabSz="34290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测试代码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B(0.2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构造对象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b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，价格折让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20%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（ 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8 </a:t>
            </a:r>
            <a:r>
              <a:rPr lang="zh-CN" altLang="en-US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折）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b.price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设置价格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42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b.price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折让后价格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33.6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 defTabSz="34290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b.price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删除属业 </a:t>
            </a:r>
            <a:r>
              <a:rPr lang="en-US" altLang="zh-CN" sz="2000" b="0" dirty="0" smtClean="0">
                <a:solidFill>
                  <a:srgbClr val="4BAF73">
                    <a:lumMod val="75000"/>
                  </a:srgbClr>
                </a:solidFill>
                <a:cs typeface="Menlo" panose="020B0609030804020204" pitchFamily="49" charset="0"/>
              </a:rPr>
              <a:t>price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07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324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　类与对象</a:t>
            </a:r>
            <a:br>
              <a:rPr lang="zh-CN" altLang="en-US" dirty="0"/>
            </a:br>
            <a:r>
              <a:rPr lang="en-US" altLang="zh-CN" dirty="0"/>
              <a:t>6.2</a:t>
            </a:r>
            <a:r>
              <a:rPr lang="zh-CN" altLang="en-US" dirty="0"/>
              <a:t>　类定制</a:t>
            </a:r>
            <a:br>
              <a:rPr lang="zh-CN" altLang="en-US" dirty="0"/>
            </a:br>
            <a:r>
              <a:rPr lang="en-US" altLang="zh-CN" dirty="0"/>
              <a:t>6.3</a:t>
            </a:r>
            <a:r>
              <a:rPr lang="zh-CN" altLang="en-US" dirty="0"/>
              <a:t>　类成员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FF00"/>
                </a:solidFill>
              </a:rPr>
              <a:t>6.4</a:t>
            </a:r>
            <a:r>
              <a:rPr lang="zh-CN" altLang="en-US" dirty="0">
                <a:solidFill>
                  <a:srgbClr val="FFFF00"/>
                </a:solidFill>
              </a:rPr>
              <a:t>　继　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第六章　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</a:t>
            </a:r>
            <a:r>
              <a:rPr lang="zh-CN" altLang="en-US" dirty="0"/>
              <a:t>　继　</a:t>
            </a:r>
            <a:r>
              <a:rPr lang="zh-CN" altLang="en-US" dirty="0" smtClean="0"/>
              <a:t>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6.4.1</a:t>
            </a:r>
            <a:r>
              <a:rPr lang="zh-CN" altLang="en-US" dirty="0"/>
              <a:t>　</a:t>
            </a:r>
            <a:r>
              <a:rPr lang="zh-CN" altLang="en-US" dirty="0" smtClean="0"/>
              <a:t>类继承语法</a:t>
            </a:r>
            <a:endParaRPr lang="en-US" altLang="zh-CN" dirty="0" smtClean="0"/>
          </a:p>
          <a:p>
            <a:r>
              <a:rPr lang="en-US" altLang="zh-CN" dirty="0" smtClean="0"/>
              <a:t>6.4.2</a:t>
            </a:r>
            <a:r>
              <a:rPr lang="zh-CN" altLang="en-US" dirty="0"/>
              <a:t>　</a:t>
            </a:r>
            <a:r>
              <a:rPr lang="zh-CN" altLang="en-US" dirty="0" smtClean="0"/>
              <a:t>方法的覆盖</a:t>
            </a:r>
            <a:endParaRPr lang="zh-CN" altLang="en-US" dirty="0"/>
          </a:p>
          <a:p>
            <a:r>
              <a:rPr lang="en-US" altLang="zh-CN" dirty="0" smtClean="0"/>
              <a:t>6.4.3</a:t>
            </a:r>
            <a:r>
              <a:rPr lang="zh-CN" altLang="en-US" dirty="0" smtClean="0"/>
              <a:t>　多重继承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6.4.1</a:t>
            </a:r>
            <a:r>
              <a:rPr lang="zh-CN" altLang="en-US" dirty="0"/>
              <a:t>　</a:t>
            </a:r>
            <a:r>
              <a:rPr lang="zh-CN" altLang="en-US" dirty="0" smtClean="0"/>
              <a:t>类继承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继承语法格式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class  </a:t>
            </a:r>
            <a:r>
              <a:rPr lang="en-US" altLang="zh-CN" dirty="0" err="1" smtClean="0">
                <a:solidFill>
                  <a:srgbClr val="FFC000"/>
                </a:solidFill>
              </a:rPr>
              <a:t>DerivedClassName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BaseClassName</a:t>
            </a:r>
            <a:r>
              <a:rPr lang="en-US" altLang="zh-CN" dirty="0" smtClean="0">
                <a:solidFill>
                  <a:srgbClr val="FFC000"/>
                </a:solidFill>
              </a:rPr>
              <a:t>):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statement_1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statement_2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……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statememt_n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特别说明</a:t>
            </a:r>
            <a:endParaRPr lang="en-US" altLang="zh-CN" dirty="0" smtClean="0"/>
          </a:p>
          <a:p>
            <a:pPr marL="540000" lvl="2"/>
            <a:r>
              <a:rPr lang="zh-CN" altLang="en-US" sz="2400" dirty="0" smtClean="0"/>
              <a:t>类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DerivedClassName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zh-CN" altLang="en-US" sz="2400" dirty="0" smtClean="0"/>
              <a:t>派生自类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BaseClassName</a:t>
            </a:r>
            <a:endParaRPr lang="en-US" altLang="zh-CN" sz="2400" dirty="0" smtClean="0"/>
          </a:p>
          <a:p>
            <a:pPr marL="540000" lvl="2"/>
            <a:r>
              <a:rPr lang="zh-CN" altLang="en-US" sz="2400" dirty="0" smtClean="0"/>
              <a:t>基类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BaseClassName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可位于不同模块或名空间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17005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/>
              <a:t>　</a:t>
            </a:r>
            <a:r>
              <a:rPr lang="zh-CN" altLang="en-US" dirty="0" smtClean="0"/>
              <a:t>类与对象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6.1.1</a:t>
            </a:r>
            <a:r>
              <a:rPr lang="zh-CN" altLang="en-US" dirty="0"/>
              <a:t>　</a:t>
            </a:r>
            <a:r>
              <a:rPr lang="zh-CN" altLang="en-US" dirty="0" smtClean="0"/>
              <a:t>面向过程与面向对象</a:t>
            </a:r>
            <a:endParaRPr lang="en-US" altLang="zh-CN" dirty="0"/>
          </a:p>
          <a:p>
            <a:r>
              <a:rPr lang="en-US" altLang="zh-CN" dirty="0" smtClean="0"/>
              <a:t>6.1.2</a:t>
            </a:r>
            <a:r>
              <a:rPr lang="zh-CN" altLang="en-US" dirty="0"/>
              <a:t>　类定义</a:t>
            </a:r>
          </a:p>
          <a:p>
            <a:r>
              <a:rPr lang="en-US" altLang="zh-CN" dirty="0"/>
              <a:t>6.1.3</a:t>
            </a:r>
            <a:r>
              <a:rPr lang="zh-CN" altLang="en-US" dirty="0"/>
              <a:t>　类</a:t>
            </a:r>
            <a:r>
              <a:rPr lang="en-US" altLang="zh-CN" dirty="0"/>
              <a:t>•</a:t>
            </a:r>
            <a:r>
              <a:rPr lang="zh-CN" altLang="en-US" dirty="0"/>
              <a:t>型</a:t>
            </a:r>
            <a:r>
              <a:rPr lang="en-US" altLang="zh-CN" dirty="0"/>
              <a:t>•</a:t>
            </a:r>
            <a:r>
              <a:rPr lang="zh-CN" altLang="en-US" dirty="0"/>
              <a:t>象</a:t>
            </a:r>
          </a:p>
          <a:p>
            <a:r>
              <a:rPr lang="en-US" altLang="zh-CN" dirty="0" smtClean="0"/>
              <a:t>6.1.4</a:t>
            </a:r>
            <a:r>
              <a:rPr lang="zh-CN" altLang="en-US" dirty="0"/>
              <a:t>　</a:t>
            </a:r>
            <a:r>
              <a:rPr lang="zh-CN" altLang="en-US" dirty="0" smtClean="0"/>
              <a:t>数据封装与信息隐藏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类继承时的属性引用解析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派生类定义语句执行</a:t>
            </a:r>
            <a:r>
              <a:rPr lang="zh-CN" altLang="en-US" dirty="0" smtClean="0"/>
              <a:t>时</a:t>
            </a:r>
            <a:endParaRPr lang="en-US" altLang="zh-CN" dirty="0"/>
          </a:p>
          <a:p>
            <a:pPr lvl="1"/>
            <a:r>
              <a:rPr lang="zh-CN" altLang="en-US" dirty="0"/>
              <a:t>构造派生类的型象时，处理基类的型象</a:t>
            </a:r>
            <a:endParaRPr lang="en-US" altLang="zh-CN" dirty="0"/>
          </a:p>
          <a:p>
            <a:pPr lvl="1"/>
            <a:r>
              <a:rPr lang="zh-CN" altLang="en-US" dirty="0"/>
              <a:t>属性引用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搜索</a:t>
            </a:r>
            <a:r>
              <a:rPr lang="zh-CN" altLang="en-US" dirty="0"/>
              <a:t>派生类；若派生</a:t>
            </a:r>
            <a:r>
              <a:rPr lang="zh-CN" altLang="en-US" dirty="0" smtClean="0"/>
              <a:t>类不</a:t>
            </a:r>
            <a:r>
              <a:rPr lang="zh-CN" altLang="en-US" dirty="0"/>
              <a:t>存在该属性引用，搜索基</a:t>
            </a:r>
            <a:r>
              <a:rPr lang="zh-CN" altLang="en-US" dirty="0" smtClean="0"/>
              <a:t>类</a:t>
            </a:r>
            <a:r>
              <a:rPr lang="zh-CN" altLang="en-US" dirty="0"/>
              <a:t>；</a:t>
            </a:r>
            <a:r>
              <a:rPr lang="zh-CN" altLang="en-US" dirty="0" smtClean="0"/>
              <a:t>递归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zh-CN" altLang="en-US" dirty="0" smtClean="0"/>
              <a:t>派生类具象化时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方法引用解析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搜索派生类；若派生类中不存在该属性引用，搜索基类；递归</a:t>
            </a:r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6001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型运算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具象的型</a:t>
            </a:r>
            <a:endParaRPr lang="en-US" altLang="zh-CN" dirty="0"/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isinstance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：检查对象是否为某个特定型的具象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err="1" smtClean="0">
                <a:solidFill>
                  <a:srgbClr val="FFC000"/>
                </a:solidFill>
              </a:rPr>
              <a:t>isinstance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obj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) </a:t>
            </a:r>
            <a:r>
              <a:rPr lang="zh-CN" altLang="en-US" dirty="0" smtClean="0"/>
              <a:t>判断对象 </a:t>
            </a:r>
            <a:r>
              <a:rPr lang="en-US" altLang="zh-CN" dirty="0" err="1" smtClean="0">
                <a:solidFill>
                  <a:srgbClr val="FFC000"/>
                </a:solidFill>
              </a:rPr>
              <a:t>obj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是否为整数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当且仅当 </a:t>
            </a:r>
            <a:r>
              <a:rPr lang="en-US" altLang="zh-CN" dirty="0" err="1" smtClean="0">
                <a:solidFill>
                  <a:srgbClr val="FFC000"/>
                </a:solidFill>
              </a:rPr>
              <a:t>obj</a:t>
            </a:r>
            <a:r>
              <a:rPr lang="en-US" altLang="zh-CN" dirty="0" smtClean="0">
                <a:solidFill>
                  <a:srgbClr val="FFC000"/>
                </a:solidFill>
              </a:rPr>
              <a:t>.__class__ </a:t>
            </a:r>
            <a:r>
              <a:rPr lang="zh-CN" altLang="en-US" dirty="0" smtClean="0"/>
              <a:t>为 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的派生类时，返回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</a:p>
          <a:p>
            <a:r>
              <a:rPr lang="zh-CN" altLang="en-US" dirty="0" smtClean="0"/>
              <a:t>类继承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issubclass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检查类继承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C000"/>
                </a:solidFill>
              </a:rPr>
              <a:t>issubclass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bool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) </a:t>
            </a:r>
            <a:r>
              <a:rPr lang="zh-CN" altLang="en-US" dirty="0" smtClean="0"/>
              <a:t>判断 </a:t>
            </a:r>
            <a:r>
              <a:rPr lang="en-US" altLang="zh-CN" dirty="0" err="1" smtClean="0">
                <a:solidFill>
                  <a:srgbClr val="FFC000"/>
                </a:solidFill>
              </a:rPr>
              <a:t>bool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型是否为 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型的派生类，结果为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；</a:t>
            </a:r>
            <a:r>
              <a:rPr lang="en-US" altLang="zh-CN" dirty="0" err="1" smtClean="0">
                <a:solidFill>
                  <a:srgbClr val="FFC000"/>
                </a:solidFill>
              </a:rPr>
              <a:t>issubclass</a:t>
            </a:r>
            <a:r>
              <a:rPr lang="en-US" altLang="zh-CN" dirty="0" smtClean="0">
                <a:solidFill>
                  <a:srgbClr val="FFC000"/>
                </a:solidFill>
              </a:rPr>
              <a:t>(float,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) </a:t>
            </a:r>
            <a:r>
              <a:rPr lang="zh-CN" altLang="en-US" dirty="0" smtClean="0"/>
              <a:t>判断 </a:t>
            </a:r>
            <a:r>
              <a:rPr lang="en-US" altLang="zh-CN" dirty="0" smtClean="0">
                <a:solidFill>
                  <a:srgbClr val="FFC000"/>
                </a:solidFill>
              </a:rPr>
              <a:t>float </a:t>
            </a:r>
            <a:r>
              <a:rPr lang="zh-CN" altLang="en-US" dirty="0" smtClean="0"/>
              <a:t>型是否为 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型的派生</a:t>
            </a:r>
            <a:r>
              <a:rPr lang="zh-CN" altLang="en-US" dirty="0"/>
              <a:t>类，结果为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8126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6.4.2</a:t>
            </a:r>
            <a:r>
              <a:rPr lang="zh-CN" altLang="en-US" dirty="0"/>
              <a:t>　</a:t>
            </a:r>
            <a:r>
              <a:rPr lang="zh-CN" altLang="en-US" dirty="0" smtClean="0"/>
              <a:t>方法的覆盖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方法覆盖（</a:t>
            </a:r>
            <a:r>
              <a:rPr lang="en-US" altLang="zh-CN" dirty="0" smtClean="0"/>
              <a:t>overriding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派生类覆盖基类的同名方法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类的方法可以调用</a:t>
            </a:r>
            <a:r>
              <a:rPr lang="zh-CN" altLang="en-US" dirty="0"/>
              <a:t>派生</a:t>
            </a:r>
            <a:r>
              <a:rPr lang="zh-CN" altLang="en-US" dirty="0" smtClean="0"/>
              <a:t>类覆盖的方法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类比：所有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方法都相当于 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virtual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特别说明</a:t>
            </a:r>
            <a:endParaRPr lang="en-US" altLang="zh-CN" dirty="0" smtClean="0"/>
          </a:p>
          <a:p>
            <a:pPr marL="540000" lvl="2"/>
            <a:r>
              <a:rPr lang="zh-CN" altLang="en-US" sz="2400" dirty="0" smtClean="0"/>
              <a:t>方法覆盖非简单的同名</a:t>
            </a:r>
            <a:r>
              <a:rPr lang="zh-CN" altLang="en-US" sz="2400" dirty="0"/>
              <a:t>方法替换</a:t>
            </a:r>
            <a:endParaRPr lang="en-US" altLang="zh-CN" sz="2400" dirty="0" smtClean="0"/>
          </a:p>
          <a:p>
            <a:pPr marL="540000" lvl="2"/>
            <a:r>
              <a:rPr lang="zh-CN" altLang="en-US" sz="2400" dirty="0" smtClean="0"/>
              <a:t>可使用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BaseClassName.methodname</a:t>
            </a:r>
            <a:r>
              <a:rPr lang="en-US" altLang="zh-CN" sz="2400" dirty="0" smtClean="0">
                <a:solidFill>
                  <a:srgbClr val="FFC000"/>
                </a:solidFill>
              </a:rPr>
              <a:t>(self,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args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 smtClean="0"/>
              <a:t> 调用基类的同名方法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15479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类继承示例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动物类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Animal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：派生自对象类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object</a:t>
            </a: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Animal(object):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 = ""):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self.name = name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cry(self):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print("%s is crying..." % self.name)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run(self):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print("%s is running..." % self.name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7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类继承示例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猫类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Cat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：派生自动物类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Animal</a:t>
            </a: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Cat(Animal):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cry(self):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print("%s is </a:t>
            </a:r>
            <a:r>
              <a:rPr lang="zh-CN" altLang="en-US" sz="1800" b="0" dirty="0">
                <a:solidFill>
                  <a:srgbClr val="FFC000"/>
                </a:solidFill>
                <a:cs typeface="Menlo" panose="020B0609030804020204" pitchFamily="49" charset="0"/>
              </a:rPr>
              <a:t>喵喵喵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ing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..." % self.name)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run(self):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print("%s is running elegantly..." % self.name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04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类继承示例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狗类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Cat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：派生自动物类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Animal</a:t>
            </a: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Dog(Animal):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cry(self):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print("%s is </a:t>
            </a:r>
            <a:r>
              <a:rPr lang="zh-CN" altLang="en-US" sz="1800" b="0" dirty="0">
                <a:solidFill>
                  <a:srgbClr val="FFC000"/>
                </a:solidFill>
                <a:cs typeface="Menlo" panose="020B0609030804020204" pitchFamily="49" charset="0"/>
              </a:rPr>
              <a:t>汪汪汪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ing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..." % self.name)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run(self):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print("%s is running rapidly..." % self.name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4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类继承示例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测试代码</a:t>
            </a: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Animal("</a:t>
            </a:r>
            <a:r>
              <a:rPr lang="zh-CN" altLang="en-US" sz="1800" b="0" dirty="0" smtClean="0">
                <a:solidFill>
                  <a:srgbClr val="FFC000"/>
                </a:solidFill>
                <a:cs typeface="Menlo" panose="020B0609030804020204" pitchFamily="49" charset="0"/>
              </a:rPr>
              <a:t>太上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a.cry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a.run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Cat("</a:t>
            </a:r>
            <a:r>
              <a:rPr lang="zh-CN" altLang="en-US" sz="1800" b="0" dirty="0">
                <a:solidFill>
                  <a:srgbClr val="FFC000"/>
                </a:solidFill>
                <a:cs typeface="Menlo" panose="020B0609030804020204" pitchFamily="49" charset="0"/>
              </a:rPr>
              <a:t>阿花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c.cry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c.run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Dog("</a:t>
            </a:r>
            <a:r>
              <a:rPr lang="zh-CN" altLang="en-US" sz="1800" b="0" dirty="0">
                <a:solidFill>
                  <a:srgbClr val="FFC000"/>
                </a:solidFill>
                <a:cs typeface="Menlo" panose="020B0609030804020204" pitchFamily="49" charset="0"/>
              </a:rPr>
              <a:t>旺财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d.cry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d.run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8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类继承示例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4290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程序结果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太上</a:t>
            </a:r>
            <a:r>
              <a:rPr kumimoji="1" lang="zh-CN" altLang="en-US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crying...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太上</a:t>
            </a:r>
            <a:r>
              <a:rPr kumimoji="1" lang="zh-CN" altLang="en-US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running...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18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阿</a:t>
            </a:r>
            <a:r>
              <a:rPr kumimoji="1" lang="zh-CN" altLang="en-US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花</a:t>
            </a:r>
            <a:r>
              <a:rPr kumimoji="1" lang="zh-CN" altLang="en-US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800" b="0" dirty="0" smtClean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</a:t>
            </a:r>
            <a:r>
              <a:rPr kumimoji="1" lang="zh-CN" altLang="en-US" sz="18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喵喵喵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1" lang="en-US" altLang="zh-CN" sz="18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ing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18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阿花</a:t>
            </a:r>
            <a:r>
              <a:rPr kumimoji="1" lang="zh-CN" altLang="en-US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running elegantly...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18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旺财</a:t>
            </a:r>
            <a:r>
              <a:rPr kumimoji="1" lang="zh-CN" altLang="en-US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</a:t>
            </a:r>
            <a:r>
              <a:rPr kumimoji="1" lang="zh-CN" altLang="en-US" sz="18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汪汪汪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kumimoji="1" lang="en-US" altLang="zh-CN" sz="1800" b="0" dirty="0" err="1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ing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marL="0" indent="0" defTabSz="342900">
              <a:spcBef>
                <a:spcPts val="0"/>
              </a:spcBef>
              <a:buNone/>
            </a:pPr>
            <a:r>
              <a:rPr kumimoji="1" lang="zh-CN" altLang="en-US" sz="1800" b="0" dirty="0">
                <a:solidFill>
                  <a:srgbClr val="D17DF9">
                    <a:lumMod val="60000"/>
                    <a:lumOff val="40000"/>
                  </a:srgbClr>
                </a:solidFill>
                <a:cs typeface="Menlo" panose="020B0609030804020204" pitchFamily="49" charset="0"/>
              </a:rPr>
              <a:t>旺财</a:t>
            </a:r>
            <a:r>
              <a:rPr kumimoji="1" lang="zh-CN" altLang="en-US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800" b="0" dirty="0">
                <a:solidFill>
                  <a:srgbClr val="D17DF9">
                    <a:lumMod val="60000"/>
                    <a:lumOff val="40000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running rapidly...</a:t>
            </a:r>
          </a:p>
        </p:txBody>
      </p:sp>
    </p:spTree>
    <p:extLst>
      <p:ext uri="{BB962C8B-B14F-4D97-AF65-F5344CB8AC3E}">
        <p14:creationId xmlns:p14="http://schemas.microsoft.com/office/powerpoint/2010/main" val="396000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6.4.3</a:t>
            </a:r>
            <a:r>
              <a:rPr lang="zh-CN" altLang="en-US" dirty="0"/>
              <a:t>　多重继承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多重继承语法格式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class  </a:t>
            </a:r>
            <a:r>
              <a:rPr lang="en-US" altLang="zh-CN" dirty="0" err="1" smtClean="0">
                <a:solidFill>
                  <a:srgbClr val="FFC000"/>
                </a:solidFill>
              </a:rPr>
              <a:t>DerivedClassName</a:t>
            </a:r>
            <a:r>
              <a:rPr lang="en-US" altLang="zh-CN" dirty="0" smtClean="0">
                <a:solidFill>
                  <a:srgbClr val="FFC000"/>
                </a:solidFill>
              </a:rPr>
              <a:t>(Base1, Base2, Base3):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statement_1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statement_2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……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statememt_n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特别说明</a:t>
            </a:r>
            <a:endParaRPr lang="en-US" altLang="zh-CN" dirty="0" smtClean="0"/>
          </a:p>
          <a:p>
            <a:pPr marL="540000" lvl="2"/>
            <a:r>
              <a:rPr lang="zh-CN" altLang="en-US" sz="2400" dirty="0" smtClean="0"/>
              <a:t>类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DerivedClassName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zh-CN" altLang="en-US" sz="2400" dirty="0" smtClean="0"/>
              <a:t>派生自类 </a:t>
            </a:r>
            <a:r>
              <a:rPr lang="en-US" altLang="zh-CN" sz="2400" dirty="0" smtClean="0">
                <a:solidFill>
                  <a:srgbClr val="FFC000"/>
                </a:solidFill>
              </a:rPr>
              <a:t>Base1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FFC000"/>
                </a:solidFill>
              </a:rPr>
              <a:t>Base2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FFC000"/>
                </a:solidFill>
              </a:rPr>
              <a:t>Base3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03014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多重继承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多重继承派生原则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深度优先（</a:t>
            </a:r>
            <a:r>
              <a:rPr lang="en-US" altLang="zh-CN" dirty="0" smtClean="0"/>
              <a:t>depth-first</a:t>
            </a:r>
            <a:r>
              <a:rPr lang="zh-CN" altLang="en-US" dirty="0" smtClean="0"/>
              <a:t>）、从左至右（</a:t>
            </a:r>
            <a:r>
              <a:rPr lang="en-US" altLang="zh-CN" dirty="0" smtClean="0"/>
              <a:t>left-to-right</a:t>
            </a:r>
            <a:r>
              <a:rPr lang="zh-CN" altLang="en-US" dirty="0" smtClean="0"/>
              <a:t>）、任意类仅搜索一次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示例：若某属性在类 </a:t>
            </a:r>
            <a:r>
              <a:rPr lang="en-US" altLang="zh-CN" dirty="0" err="1" smtClean="0">
                <a:solidFill>
                  <a:srgbClr val="FFC000"/>
                </a:solidFill>
              </a:rPr>
              <a:t>DerivedClassName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未查找到，递归查找基类 </a:t>
            </a:r>
            <a:r>
              <a:rPr lang="en-US" altLang="zh-CN" dirty="0" smtClean="0">
                <a:solidFill>
                  <a:srgbClr val="FFC000"/>
                </a:solidFill>
              </a:rPr>
              <a:t>Base1</a:t>
            </a:r>
            <a:r>
              <a:rPr lang="zh-CN" altLang="en-US" dirty="0" smtClean="0"/>
              <a:t>；若未查找到，递归查找 </a:t>
            </a:r>
            <a:r>
              <a:rPr lang="en-US" altLang="zh-CN" dirty="0" smtClean="0">
                <a:solidFill>
                  <a:srgbClr val="FFC000"/>
                </a:solidFill>
              </a:rPr>
              <a:t>Base2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marL="540000" lvl="2"/>
            <a:r>
              <a:rPr lang="zh-CN" altLang="en-US" sz="2400" dirty="0" smtClean="0">
                <a:solidFill>
                  <a:srgbClr val="FFFF00"/>
                </a:solidFill>
              </a:rPr>
              <a:t>不要使用多重继承机制！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25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</a:t>
            </a:r>
            <a:r>
              <a:rPr lang="zh-CN" altLang="en-US" dirty="0"/>
              <a:t>　</a:t>
            </a:r>
            <a:r>
              <a:rPr lang="zh-CN" altLang="en-US" dirty="0" smtClean="0"/>
              <a:t>面向过程与面向对象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面向过程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技术手段：函数抽象；结构化与模块化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技术优势：逻辑清晰，程序代码组织富有条理，适合描述顶层业务逻辑</a:t>
            </a:r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数据（属性）集与代码（行为、操作、方法）集的辩证统一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数据集与操作集封装成一个整体，以类型的方式组织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从被动到主动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数据对象从被动接受函数的操作变成主动发起特定操作行为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5071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35087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习题一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使用面向对象架构重新实现上一章的字频统计程序。</a:t>
            </a:r>
            <a:endParaRPr lang="en-US" altLang="zh-CN" sz="2000" dirty="0" smtClean="0"/>
          </a:p>
          <a:p>
            <a:r>
              <a:rPr lang="zh-CN" altLang="en-US" sz="2000" dirty="0"/>
              <a:t>习题二　使用面向对象架构重新实现上一章习题二。</a:t>
            </a:r>
          </a:p>
          <a:p>
            <a:r>
              <a:rPr lang="zh-CN" altLang="en-US" sz="2000" dirty="0" smtClean="0"/>
              <a:t>习题三</a:t>
            </a:r>
            <a:r>
              <a:rPr lang="zh-CN" altLang="en-US" sz="2000" dirty="0"/>
              <a:t>　使用面向对象架构重新实现上一章</a:t>
            </a:r>
            <a:r>
              <a:rPr lang="zh-CN" altLang="en-US" sz="2000" dirty="0" smtClean="0"/>
              <a:t>习题三。</a:t>
            </a:r>
            <a:endParaRPr lang="zh-CN" altLang="en-US" sz="2000" dirty="0"/>
          </a:p>
          <a:p>
            <a:r>
              <a:rPr lang="zh-CN" altLang="en-US" sz="2000" dirty="0" smtClean="0"/>
              <a:t>习题四</a:t>
            </a:r>
            <a:r>
              <a:rPr lang="zh-CN" altLang="en-US" sz="2000" dirty="0"/>
              <a:t>　使用面向对象架构重新实现上一章</a:t>
            </a:r>
            <a:r>
              <a:rPr lang="zh-CN" altLang="en-US" sz="2000" dirty="0" smtClean="0"/>
              <a:t>习题四。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6.1.2</a:t>
            </a:r>
            <a:r>
              <a:rPr lang="zh-CN" altLang="en-US" dirty="0"/>
              <a:t>　</a:t>
            </a:r>
            <a:r>
              <a:rPr lang="zh-CN" altLang="en-US" dirty="0" smtClean="0"/>
              <a:t>类定义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类定义格式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class  </a:t>
            </a:r>
            <a:r>
              <a:rPr lang="en-US" altLang="zh-CN" dirty="0" err="1" smtClean="0">
                <a:solidFill>
                  <a:srgbClr val="FFC000"/>
                </a:solidFill>
              </a:rPr>
              <a:t>ClassName</a:t>
            </a:r>
            <a:r>
              <a:rPr lang="en-US" altLang="zh-CN" dirty="0" smtClean="0">
                <a:solidFill>
                  <a:srgbClr val="FFC000"/>
                </a:solidFill>
              </a:rPr>
              <a:t>: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statement_1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statement_2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……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statememt_n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/>
              <a:t>特别说明</a:t>
            </a:r>
            <a:endParaRPr lang="en-US" altLang="zh-CN" dirty="0" smtClean="0"/>
          </a:p>
          <a:p>
            <a:pPr marL="540000" lvl="2"/>
            <a:r>
              <a:rPr lang="zh-CN" altLang="en-US" sz="2400" dirty="0" smtClean="0"/>
              <a:t>类定义语句也是执行语句</a:t>
            </a:r>
            <a:endParaRPr lang="en-US" altLang="zh-CN" sz="2400" dirty="0" smtClean="0"/>
          </a:p>
          <a:p>
            <a:pPr marL="540000" lvl="2"/>
            <a:r>
              <a:rPr lang="zh-CN" altLang="en-US" sz="2400" dirty="0" smtClean="0"/>
              <a:t>类型拥有自己独立的本地名空间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1753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6.1.3</a:t>
            </a:r>
            <a:r>
              <a:rPr lang="zh-CN" altLang="en-US" dirty="0"/>
              <a:t>　类</a:t>
            </a:r>
            <a:r>
              <a:rPr lang="en-US" altLang="zh-CN" dirty="0"/>
              <a:t>•</a:t>
            </a:r>
            <a:r>
              <a:rPr lang="zh-CN" altLang="en-US" dirty="0"/>
              <a:t>型</a:t>
            </a:r>
            <a:r>
              <a:rPr lang="en-US" altLang="zh-CN" dirty="0"/>
              <a:t>•</a:t>
            </a:r>
            <a:r>
              <a:rPr lang="zh-CN" altLang="en-US" dirty="0"/>
              <a:t>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0500" y="719667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•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•</a:t>
            </a:r>
            <a:r>
              <a:rPr lang="zh-CN" altLang="en-US" dirty="0" smtClean="0"/>
              <a:t>象之三角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类（</a:t>
            </a:r>
            <a:r>
              <a:rPr lang="en-US" altLang="zh-CN" dirty="0"/>
              <a:t>class</a:t>
            </a:r>
            <a:r>
              <a:rPr lang="zh-CN" altLang="en-US" dirty="0" smtClean="0"/>
              <a:t>）具有明确的型（</a:t>
            </a:r>
            <a:r>
              <a:rPr lang="en-US" altLang="zh-CN" dirty="0"/>
              <a:t>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凡类皆有型；凡型皆为类</a:t>
            </a:r>
            <a:endParaRPr lang="en-US" altLang="zh-CN" dirty="0" smtClean="0"/>
          </a:p>
          <a:p>
            <a:pPr lvl="2"/>
            <a:r>
              <a:rPr lang="zh-CN" altLang="en-US" dirty="0"/>
              <a:t>类定义</a:t>
            </a:r>
            <a:r>
              <a:rPr lang="zh-CN" altLang="en-US" dirty="0" smtClean="0"/>
              <a:t>语句创建（构造）一</a:t>
            </a:r>
            <a:r>
              <a:rPr lang="zh-CN" altLang="en-US" dirty="0"/>
              <a:t>个类型</a:t>
            </a:r>
            <a:endParaRPr lang="en-US" altLang="zh-CN" dirty="0"/>
          </a:p>
          <a:p>
            <a:pPr lvl="1"/>
            <a:r>
              <a:rPr lang="zh-CN" altLang="en-US" dirty="0" smtClean="0"/>
              <a:t>类型用于创建（构造）该类型的对象（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具象化（</a:t>
            </a:r>
            <a:r>
              <a:rPr lang="en-US" altLang="zh-CN" dirty="0"/>
              <a:t> instantiation</a:t>
            </a:r>
            <a:r>
              <a:rPr lang="zh-CN" altLang="en-US" dirty="0"/>
              <a:t>，实例化</a:t>
            </a:r>
            <a:r>
              <a:rPr lang="zh-CN" altLang="en-US" dirty="0" smtClean="0"/>
              <a:t>）：具象（</a:t>
            </a:r>
            <a:r>
              <a:rPr lang="en-US" altLang="zh-CN" dirty="0" smtClean="0"/>
              <a:t>instance object</a:t>
            </a:r>
            <a:r>
              <a:rPr lang="zh-CN" altLang="en-US" dirty="0" smtClean="0"/>
              <a:t>，实例对象）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型象：型亦为对象（</a:t>
            </a:r>
            <a:r>
              <a:rPr lang="en-US" altLang="zh-CN" dirty="0" smtClean="0"/>
              <a:t>class object</a:t>
            </a:r>
            <a:r>
              <a:rPr lang="zh-CN" altLang="en-US" dirty="0" smtClean="0"/>
              <a:t>，类象，类对象）</a:t>
            </a:r>
            <a:endParaRPr lang="en-US" altLang="zh-CN" dirty="0" smtClean="0"/>
          </a:p>
          <a:p>
            <a:pPr lvl="2"/>
            <a:r>
              <a:rPr lang="zh-CN" altLang="en-US" dirty="0"/>
              <a:t>类定义结束时构造该</a:t>
            </a:r>
            <a:r>
              <a:rPr lang="zh-CN" altLang="en-US" dirty="0" smtClean="0"/>
              <a:t>类的型象，简称类象</a:t>
            </a:r>
          </a:p>
          <a:p>
            <a:r>
              <a:rPr lang="zh-CN" altLang="en-US" dirty="0" smtClean="0"/>
              <a:t>类象支持的操作：属性引用、体化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2566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31305</TotalTime>
  <Words>3614</Words>
  <Application>Microsoft Office PowerPoint</Application>
  <PresentationFormat>全屏显示(16:9)</PresentationFormat>
  <Paragraphs>680</Paragraphs>
  <Slides>71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柏林</vt:lpstr>
      <vt:lpstr>计算机程序设计基础</vt:lpstr>
      <vt:lpstr>第六章　面向对象编程</vt:lpstr>
      <vt:lpstr>6.1　类与对象 6.2　类定制 6.3　类成员 6.4　继　承</vt:lpstr>
      <vt:lpstr>计算机程序设计基础（Python）</vt:lpstr>
      <vt:lpstr>6.1　类与对象 6.2　类定制 6.3　类成员 6.4　继　承</vt:lpstr>
      <vt:lpstr>6.1　类与对象</vt:lpstr>
      <vt:lpstr>6.1.1　面向过程与面向对象</vt:lpstr>
      <vt:lpstr>6.1.2　类定义</vt:lpstr>
      <vt:lpstr>6.1.3　类•型•象</vt:lpstr>
      <vt:lpstr>类象的属性引用操作</vt:lpstr>
      <vt:lpstr>类象的具象化操作</vt:lpstr>
      <vt:lpstr>具　象</vt:lpstr>
      <vt:lpstr>6.1.4　数据封装与信息隐藏</vt:lpstr>
      <vt:lpstr>访问控制</vt:lpstr>
      <vt:lpstr>访问控制</vt:lpstr>
      <vt:lpstr>私有属性访问示例</vt:lpstr>
      <vt:lpstr>私有属性访问示例</vt:lpstr>
      <vt:lpstr>公开属性访问示例</vt:lpstr>
      <vt:lpstr>公开属性访问示例</vt:lpstr>
      <vt:lpstr>公开属性访问示例</vt:lpstr>
      <vt:lpstr>计算机程序设计基础（Python）</vt:lpstr>
      <vt:lpstr>6.1　类与对象 6.2　类定制 6.3　类成员 6.4　继　承</vt:lpstr>
      <vt:lpstr>6.2　类定制</vt:lpstr>
      <vt:lpstr>6.2.1　类的内置属性</vt:lpstr>
      <vt:lpstr>6.2.1　类的内置属性</vt:lpstr>
      <vt:lpstr>6.2.2　类的内置方法</vt:lpstr>
      <vt:lpstr>6.2.2　类的内置方法</vt:lpstr>
      <vt:lpstr>6.2.2　类的内置方法</vt:lpstr>
      <vt:lpstr>6.2.2　类的内置方法</vt:lpstr>
      <vt:lpstr>6.2.2　类的内置方法</vt:lpstr>
      <vt:lpstr>6.2.2　类的内置方法</vt:lpstr>
      <vt:lpstr>迭代器示例</vt:lpstr>
      <vt:lpstr>迭代器示例</vt:lpstr>
      <vt:lpstr>生成器示例</vt:lpstr>
      <vt:lpstr>6.2.3　具象初始化</vt:lpstr>
      <vt:lpstr>具象初始化示例</vt:lpstr>
      <vt:lpstr>6.2.4　上下文管理器</vt:lpstr>
      <vt:lpstr>上下文管理器示例</vt:lpstr>
      <vt:lpstr>计算机程序设计基础（Python）</vt:lpstr>
      <vt:lpstr>6.1　类与对象 6.2　类定制 6.3　类成员 6.4　继　承</vt:lpstr>
      <vt:lpstr>6.3　类成员</vt:lpstr>
      <vt:lpstr>6.3.1　方法对象</vt:lpstr>
      <vt:lpstr>静态方法与类方法示例</vt:lpstr>
      <vt:lpstr>静态方法与类方法示例</vt:lpstr>
      <vt:lpstr>静态方法与类方法示例</vt:lpstr>
      <vt:lpstr>6.3.2　装饰器</vt:lpstr>
      <vt:lpstr>装饰器示例</vt:lpstr>
      <vt:lpstr>装饰器示例</vt:lpstr>
      <vt:lpstr>装饰器示例</vt:lpstr>
      <vt:lpstr>6.3.3　属　业</vt:lpstr>
      <vt:lpstr>属业的技术实现</vt:lpstr>
      <vt:lpstr>属业示例一</vt:lpstr>
      <vt:lpstr>属业示例一</vt:lpstr>
      <vt:lpstr>属业示例二</vt:lpstr>
      <vt:lpstr>属业示例二</vt:lpstr>
      <vt:lpstr>计算机程序设计基础（Python）</vt:lpstr>
      <vt:lpstr>6.1　类与对象 6.2　类定制 6.3　类成员 6.4　继　承</vt:lpstr>
      <vt:lpstr>6.4　继　承</vt:lpstr>
      <vt:lpstr>6.4.1　类继承</vt:lpstr>
      <vt:lpstr>类继承时的属性引用解析</vt:lpstr>
      <vt:lpstr>型运算</vt:lpstr>
      <vt:lpstr>6.4.2　方法的覆盖</vt:lpstr>
      <vt:lpstr>类继承示例</vt:lpstr>
      <vt:lpstr>类继承示例</vt:lpstr>
      <vt:lpstr>类继承示例</vt:lpstr>
      <vt:lpstr>类继承示例</vt:lpstr>
      <vt:lpstr>类继承示例</vt:lpstr>
      <vt:lpstr>6.4.3　多重继承</vt:lpstr>
      <vt:lpstr>多重继承</vt:lpstr>
      <vt:lpstr>计算机程序设计基础（Python）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计算机程序设计基础（Python）</dc:title>
  <dc:creator>Microsoft Office 用户</dc:creator>
  <cp:lastModifiedBy>q</cp:lastModifiedBy>
  <cp:revision>1964</cp:revision>
  <dcterms:created xsi:type="dcterms:W3CDTF">2017-02-01T03:27:22Z</dcterms:created>
  <dcterms:modified xsi:type="dcterms:W3CDTF">2017-06-01T05:05:37Z</dcterms:modified>
</cp:coreProperties>
</file>