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256" r:id="rId2"/>
    <p:sldId id="635" r:id="rId3"/>
    <p:sldId id="662" r:id="rId4"/>
    <p:sldId id="663" r:id="rId5"/>
    <p:sldId id="664" r:id="rId6"/>
    <p:sldId id="668" r:id="rId7"/>
    <p:sldId id="669" r:id="rId8"/>
    <p:sldId id="665" r:id="rId9"/>
    <p:sldId id="666" r:id="rId10"/>
    <p:sldId id="667" r:id="rId11"/>
    <p:sldId id="670" r:id="rId12"/>
    <p:sldId id="661" r:id="rId13"/>
    <p:sldId id="649" r:id="rId14"/>
    <p:sldId id="658" r:id="rId15"/>
    <p:sldId id="657" r:id="rId16"/>
    <p:sldId id="650" r:id="rId17"/>
    <p:sldId id="651" r:id="rId18"/>
    <p:sldId id="652" r:id="rId19"/>
    <p:sldId id="653" r:id="rId20"/>
    <p:sldId id="659" r:id="rId21"/>
    <p:sldId id="654" r:id="rId22"/>
    <p:sldId id="655" r:id="rId23"/>
    <p:sldId id="656" r:id="rId24"/>
    <p:sldId id="660" r:id="rId25"/>
    <p:sldId id="587" r:id="rId26"/>
  </p:sldIdLst>
  <p:sldSz cx="9144000" cy="6858000" type="screen4x3"/>
  <p:notesSz cx="6815138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33"/>
    <a:srgbClr val="34258B"/>
    <a:srgbClr val="66CCFF"/>
    <a:srgbClr val="2290EA"/>
    <a:srgbClr val="5440CC"/>
    <a:srgbClr val="B7FFE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7" autoAdjust="0"/>
    <p:restoredTop sz="77446" autoAdjust="0"/>
  </p:normalViewPr>
  <p:slideViewPr>
    <p:cSldViewPr snapToGrid="0">
      <p:cViewPr varScale="1">
        <p:scale>
          <a:sx n="78" d="100"/>
          <a:sy n="78" d="100"/>
        </p:scale>
        <p:origin x="144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-2730" y="-102"/>
      </p:cViewPr>
      <p:guideLst>
        <p:guide orient="horz" pos="3132"/>
        <p:guide pos="214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3430" cy="496665"/>
          </a:xfrm>
          <a:prstGeom prst="rect">
            <a:avLst/>
          </a:prstGeom>
        </p:spPr>
        <p:txBody>
          <a:bodyPr vert="horz" lIns="88404" tIns="44202" rIns="88404" bIns="44202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185" y="1"/>
            <a:ext cx="2953430" cy="496665"/>
          </a:xfrm>
          <a:prstGeom prst="rect">
            <a:avLst/>
          </a:prstGeom>
        </p:spPr>
        <p:txBody>
          <a:bodyPr vert="horz" lIns="88404" tIns="44202" rIns="88404" bIns="44202" rtlCol="0"/>
          <a:lstStyle>
            <a:lvl1pPr algn="r">
              <a:defRPr sz="1200"/>
            </a:lvl1pPr>
          </a:lstStyle>
          <a:p>
            <a:fld id="{17BB0248-B65E-49ED-905E-8560492B675B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5893"/>
            <a:ext cx="2953430" cy="496665"/>
          </a:xfrm>
          <a:prstGeom prst="rect">
            <a:avLst/>
          </a:prstGeom>
        </p:spPr>
        <p:txBody>
          <a:bodyPr vert="horz" lIns="88404" tIns="44202" rIns="88404" bIns="44202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185" y="9445893"/>
            <a:ext cx="2953430" cy="496665"/>
          </a:xfrm>
          <a:prstGeom prst="rect">
            <a:avLst/>
          </a:prstGeom>
        </p:spPr>
        <p:txBody>
          <a:bodyPr vert="horz" lIns="88404" tIns="44202" rIns="88404" bIns="44202" rtlCol="0" anchor="b"/>
          <a:lstStyle>
            <a:lvl1pPr algn="r">
              <a:defRPr sz="1200"/>
            </a:lvl1pPr>
          </a:lstStyle>
          <a:p>
            <a:fld id="{FFFDC968-3D8C-4965-AF9E-126F50F6B1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2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3430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0" tIns="47880" rIns="95760" bIns="47880" numCol="1" anchor="t" anchorCtr="0" compatLnSpc="1">
            <a:prstTxWarp prst="textNoShape">
              <a:avLst/>
            </a:prstTxWarp>
          </a:bodyPr>
          <a:lstStyle>
            <a:lvl1pPr defTabSz="957712">
              <a:defRPr sz="1300"/>
            </a:lvl1pPr>
          </a:lstStyle>
          <a:p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185" y="1"/>
            <a:ext cx="2953430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0" tIns="47880" rIns="95760" bIns="47880" numCol="1" anchor="t" anchorCtr="0" compatLnSpc="1">
            <a:prstTxWarp prst="textNoShape">
              <a:avLst/>
            </a:prstTxWarp>
          </a:bodyPr>
          <a:lstStyle>
            <a:lvl1pPr algn="r" defTabSz="957712">
              <a:defRPr sz="1300"/>
            </a:lvl1pPr>
          </a:lstStyle>
          <a:p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70462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210" y="4722946"/>
            <a:ext cx="5452720" cy="447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0" tIns="47880" rIns="95760" bIns="47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893"/>
            <a:ext cx="2953430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0" tIns="47880" rIns="95760" bIns="47880" numCol="1" anchor="b" anchorCtr="0" compatLnSpc="1">
            <a:prstTxWarp prst="textNoShape">
              <a:avLst/>
            </a:prstTxWarp>
          </a:bodyPr>
          <a:lstStyle>
            <a:lvl1pPr defTabSz="957712">
              <a:defRPr sz="1300"/>
            </a:lvl1pPr>
          </a:lstStyle>
          <a:p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185" y="9445893"/>
            <a:ext cx="2953430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60" tIns="47880" rIns="95760" bIns="47880" numCol="1" anchor="b" anchorCtr="0" compatLnSpc="1">
            <a:prstTxWarp prst="textNoShape">
              <a:avLst/>
            </a:prstTxWarp>
          </a:bodyPr>
          <a:lstStyle>
            <a:lvl1pPr algn="r" defTabSz="957712">
              <a:defRPr sz="1300"/>
            </a:lvl1pPr>
          </a:lstStyle>
          <a:p>
            <a:fld id="{4413BE7C-72C4-4EE8-8C59-34AD655D89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150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064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853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52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42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个同学算错</a:t>
            </a:r>
            <a:endParaRPr lang="en-US" altLang="zh-CN" dirty="0" smtClean="0"/>
          </a:p>
          <a:p>
            <a:r>
              <a:rPr lang="zh-CN" altLang="en-US" dirty="0" smtClean="0"/>
              <a:t>必要</a:t>
            </a:r>
            <a:r>
              <a:rPr lang="en-US" altLang="zh-CN" dirty="0" smtClean="0"/>
              <a:t>4</a:t>
            </a:r>
            <a:r>
              <a:rPr lang="zh-CN" altLang="en-US" dirty="0" smtClean="0"/>
              <a:t>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89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有同学计算错误，以及状态空间表达式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150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36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第五次作业大多都是能控性判定：</a:t>
            </a:r>
            <a:endParaRPr lang="en-US" altLang="zh-CN" dirty="0" smtClean="0"/>
          </a:p>
          <a:p>
            <a:r>
              <a:rPr lang="zh-CN" altLang="en-US" dirty="0" smtClean="0"/>
              <a:t>模态判据和代数判据都可以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30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有同学最后一列算错了，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n-1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5780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有同学最后一列算错了，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n-1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37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约当块 </a:t>
            </a:r>
            <a:r>
              <a:rPr lang="en-US" altLang="zh-CN" dirty="0" smtClean="0"/>
              <a:t>c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3BE7C-72C4-4EE8-8C59-34AD655D8940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554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B508E-8F32-4460-934A-A6C7DA73F9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D5FBA-AC09-49AA-B927-35B4A2D7BF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D81EC-E22B-4E1F-82FC-EFD60CDE2C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40330" y="6345236"/>
            <a:ext cx="2133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5D934-315E-4713-922F-734C096CCC8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 i="0" baseline="0"/>
            </a:lvl1pPr>
            <a:lvl2pPr>
              <a:defRPr sz="2000" baseline="0"/>
            </a:lvl2pPr>
            <a:lvl3pPr>
              <a:buClr>
                <a:srgbClr val="FF6600"/>
              </a:buClr>
              <a:buFont typeface="Wingdings" pitchFamily="2" charset="2"/>
              <a:buChar char="n"/>
              <a:defRPr sz="20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B4B84-745C-41F5-BD13-C20EC7B06B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EE1DE-58EE-4C9C-B1F0-B6DB598CEC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1263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1263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6D42E-4B83-4B6D-9AF0-F385A36CAB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53B81-29B2-4308-B606-1D23E658F7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2F588-E027-4BDF-AAEA-73D922E83F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1BB6B-69C6-4836-9B23-6D5EA85C0D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B55C5-8468-4A91-8597-42867710E7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F5492-5EAA-48D6-9B62-E3EB0AB8F7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2" y="205243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1263"/>
            <a:ext cx="8229600" cy="491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45236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5484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0722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637F15CA-6710-4BE0-BFC3-C21E37EE92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57200" y="6273798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413432" y="1067708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74AB84-39B8-4B2F-8EB4-03750D0FA87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8195" name="Text Box 14"/>
          <p:cNvSpPr txBox="1">
            <a:spLocks noChangeArrowheads="1"/>
          </p:cNvSpPr>
          <p:nvPr/>
        </p:nvSpPr>
        <p:spPr bwMode="auto">
          <a:xfrm>
            <a:off x="3713163" y="452438"/>
            <a:ext cx="4608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1800">
              <a:ea typeface="SimSun" pitchFamily="2" charset="-122"/>
            </a:endParaRPr>
          </a:p>
        </p:txBody>
      </p:sp>
      <p:sp>
        <p:nvSpPr>
          <p:cNvPr id="8196" name="Text Box 16"/>
          <p:cNvSpPr txBox="1">
            <a:spLocks noChangeArrowheads="1"/>
          </p:cNvSpPr>
          <p:nvPr/>
        </p:nvSpPr>
        <p:spPr bwMode="auto">
          <a:xfrm>
            <a:off x="1" y="1663700"/>
            <a:ext cx="91440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2800" b="1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-457200" algn="ctr">
              <a:buAutoNum type="arabicPeriod"/>
            </a:pP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8197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6350"/>
            <a:ext cx="91440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457199" y="1211263"/>
            <a:ext cx="8185151" cy="491966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r>
              <a:rPr lang="zh-CN" altLang="en-US" sz="4000" b="1" dirty="0">
                <a:latin typeface="+mj-lt"/>
                <a:ea typeface="黑体" panose="02010609060101010101" pitchFamily="49" charset="-122"/>
              </a:rPr>
              <a:t>自控</a:t>
            </a:r>
            <a:r>
              <a:rPr lang="zh-CN" altLang="en-US" sz="4000" b="1" dirty="0" smtClean="0">
                <a:latin typeface="+mj-lt"/>
                <a:ea typeface="黑体" panose="02010609060101010101" pitchFamily="49" charset="-122"/>
              </a:rPr>
              <a:t>作业三小结</a:t>
            </a:r>
            <a:endParaRPr lang="en-US" altLang="zh-CN" sz="4000" b="1" dirty="0">
              <a:latin typeface="+mj-lt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sz="4000" b="1" dirty="0">
              <a:latin typeface="+mj-lt"/>
              <a:ea typeface="黑体" panose="02010609060101010101" pitchFamily="49" charset="-122"/>
              <a:cs typeface="+mn-cs"/>
            </a:endParaRPr>
          </a:p>
          <a:p>
            <a:pPr marL="0" indent="0" algn="ctr">
              <a:buNone/>
            </a:pPr>
            <a:r>
              <a:rPr lang="zh-CN" altLang="en-US" sz="2400" dirty="0">
                <a:latin typeface="+mj-lt"/>
                <a:ea typeface="黑体" panose="02010609060101010101" pitchFamily="49" charset="-122"/>
              </a:rPr>
              <a:t>助教孙开来</a:t>
            </a:r>
            <a:endParaRPr lang="en-US" altLang="zh-CN" sz="1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18" y="1483442"/>
            <a:ext cx="1428750" cy="685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588495"/>
            <a:ext cx="36195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6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74AB84-39B8-4B2F-8EB4-03750D0FA877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8195" name="Text Box 14"/>
          <p:cNvSpPr txBox="1">
            <a:spLocks noChangeArrowheads="1"/>
          </p:cNvSpPr>
          <p:nvPr/>
        </p:nvSpPr>
        <p:spPr bwMode="auto">
          <a:xfrm>
            <a:off x="3713163" y="452438"/>
            <a:ext cx="4608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1800">
              <a:ea typeface="SimSun" pitchFamily="2" charset="-122"/>
            </a:endParaRPr>
          </a:p>
        </p:txBody>
      </p:sp>
      <p:sp>
        <p:nvSpPr>
          <p:cNvPr id="8196" name="Text Box 16"/>
          <p:cNvSpPr txBox="1">
            <a:spLocks noChangeArrowheads="1"/>
          </p:cNvSpPr>
          <p:nvPr/>
        </p:nvSpPr>
        <p:spPr bwMode="auto">
          <a:xfrm>
            <a:off x="1" y="1663700"/>
            <a:ext cx="91440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2800" b="1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-457200" algn="ctr">
              <a:buAutoNum type="arabicPeriod"/>
            </a:pP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8197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6350"/>
            <a:ext cx="91440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457199" y="1211263"/>
            <a:ext cx="8185151" cy="491966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r>
              <a:rPr lang="zh-CN" altLang="en-US" sz="4000" b="1" dirty="0">
                <a:latin typeface="+mj-lt"/>
                <a:ea typeface="黑体" panose="02010609060101010101" pitchFamily="49" charset="-122"/>
              </a:rPr>
              <a:t>自控</a:t>
            </a:r>
            <a:r>
              <a:rPr lang="zh-CN" altLang="en-US" sz="4000" b="1" dirty="0" smtClean="0">
                <a:latin typeface="+mj-lt"/>
                <a:ea typeface="黑体" panose="02010609060101010101" pitchFamily="49" charset="-122"/>
              </a:rPr>
              <a:t>作业</a:t>
            </a:r>
            <a:r>
              <a:rPr lang="zh-CN" altLang="en-US" sz="4000" b="1" dirty="0">
                <a:latin typeface="+mj-lt"/>
                <a:ea typeface="黑体" panose="02010609060101010101" pitchFamily="49" charset="-122"/>
              </a:rPr>
              <a:t>五</a:t>
            </a:r>
            <a:r>
              <a:rPr lang="zh-CN" altLang="en-US" sz="4000" b="1" dirty="0" smtClean="0">
                <a:latin typeface="+mj-lt"/>
                <a:ea typeface="黑体" panose="02010609060101010101" pitchFamily="49" charset="-122"/>
              </a:rPr>
              <a:t>小结</a:t>
            </a:r>
            <a:endParaRPr lang="en-US" altLang="zh-CN" sz="4000" b="1" dirty="0">
              <a:latin typeface="+mj-lt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sz="4000" b="1" dirty="0">
              <a:latin typeface="+mj-lt"/>
              <a:ea typeface="黑体" panose="02010609060101010101" pitchFamily="49" charset="-122"/>
              <a:cs typeface="+mn-cs"/>
            </a:endParaRPr>
          </a:p>
          <a:p>
            <a:pPr marL="0" indent="0" algn="ctr">
              <a:buNone/>
            </a:pPr>
            <a:r>
              <a:rPr lang="zh-CN" altLang="en-US" sz="2400" dirty="0">
                <a:latin typeface="+mj-lt"/>
                <a:ea typeface="黑体" panose="02010609060101010101" pitchFamily="49" charset="-122"/>
              </a:rPr>
              <a:t>助教孙开来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996483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386012"/>
            <a:ext cx="68961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2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模态判据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2" y="1386987"/>
            <a:ext cx="8788398" cy="318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代数判据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2753"/>
            <a:ext cx="9002749" cy="19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代数判据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009775"/>
            <a:ext cx="68103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65" y="1431002"/>
            <a:ext cx="6737873" cy="40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62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12434"/>
            <a:ext cx="6828472" cy="26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56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8" y="1979408"/>
            <a:ext cx="8514462" cy="265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34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1507"/>
            <a:ext cx="8029575" cy="298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9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70" y="2104820"/>
            <a:ext cx="8273763" cy="20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9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模态判据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35" y="1485436"/>
            <a:ext cx="8501734" cy="36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87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74" y="1763806"/>
            <a:ext cx="64198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40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2128837"/>
            <a:ext cx="72866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78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7" y="1954162"/>
            <a:ext cx="8687809" cy="720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78" y="4086386"/>
            <a:ext cx="8723443" cy="137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23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243137"/>
            <a:ext cx="71532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23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687888"/>
          </a:xfrm>
          <a:noFill/>
        </p:spPr>
        <p:txBody>
          <a:bodyPr/>
          <a:lstStyle/>
          <a:p>
            <a:pPr eaLnBrk="1" hangingPunct="1">
              <a:buNone/>
            </a:pPr>
            <a:endParaRPr lang="en-US" altLang="zh-CN" sz="2400" dirty="0">
              <a:ea typeface="SimSun" pitchFamily="2" charset="-122"/>
            </a:endParaRPr>
          </a:p>
          <a:p>
            <a:pPr eaLnBrk="1" hangingPunct="1">
              <a:buNone/>
            </a:pPr>
            <a:endParaRPr lang="en-US" altLang="zh-CN" sz="2400" dirty="0">
              <a:ea typeface="SimSun" pitchFamily="2" charset="-122"/>
            </a:endParaRPr>
          </a:p>
          <a:p>
            <a:pPr algn="ctr" eaLnBrk="1" hangingPunct="1">
              <a:buNone/>
            </a:pPr>
            <a:r>
              <a:rPr lang="en-US" altLang="zh-CN" sz="6600" dirty="0">
                <a:latin typeface="Calibri" panose="020F0502020204030204" pitchFamily="34" charset="0"/>
                <a:ea typeface="SimSun" pitchFamily="2" charset="-122"/>
                <a:cs typeface="Times New Roman" pitchFamily="18" charset="0"/>
              </a:rPr>
              <a:t>Thanks!</a:t>
            </a:r>
          </a:p>
          <a:p>
            <a:pPr algn="ctr" eaLnBrk="1" hangingPunct="1">
              <a:buNone/>
            </a:pPr>
            <a:endParaRPr lang="en-US" altLang="zh-CN" b="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B9BF6B-05D0-42F4-BC46-897BC757FF4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5589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57" y="1211263"/>
            <a:ext cx="6515100" cy="1885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503" y="3209848"/>
            <a:ext cx="5180678" cy="29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5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2" y="1211263"/>
            <a:ext cx="7010400" cy="38862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194324" y="1506230"/>
            <a:ext cx="1093932" cy="824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53290" y="3259087"/>
            <a:ext cx="1093932" cy="824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43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7" y="1661651"/>
            <a:ext cx="8737425" cy="22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2" y="2673356"/>
            <a:ext cx="8170076" cy="35574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47" y="1139508"/>
            <a:ext cx="8572653" cy="153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0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175"/>
            <a:ext cx="8455462" cy="337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1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794" y="1125201"/>
            <a:ext cx="3996811" cy="24408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96" y="3431025"/>
            <a:ext cx="4178709" cy="269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B4B84-745C-41F5-BD13-C20EC7B06B9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2" y="2274137"/>
            <a:ext cx="8708768" cy="263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6410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自定义 1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7030A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3634</TotalTime>
  <Words>129</Words>
  <Application>Microsoft Office PowerPoint</Application>
  <PresentationFormat>全屏显示(4:3)</PresentationFormat>
  <Paragraphs>67</Paragraphs>
  <Slides>25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黑体</vt:lpstr>
      <vt:lpstr>宋体</vt:lpstr>
      <vt:lpstr>宋体</vt:lpstr>
      <vt:lpstr>Arial</vt:lpstr>
      <vt:lpstr>Calibri</vt:lpstr>
      <vt:lpstr>Garamond</vt:lpstr>
      <vt:lpstr>Times New Roman</vt:lpstr>
      <vt:lpstr>Wingdings</vt:lpstr>
      <vt:lpstr>Edge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模态判据</vt:lpstr>
      <vt:lpstr>代数判据</vt:lpstr>
      <vt:lpstr>代数判据</vt:lpstr>
      <vt:lpstr>PowerPoint 演示文稿</vt:lpstr>
      <vt:lpstr>PowerPoint 演示文稿</vt:lpstr>
      <vt:lpstr>PowerPoint 演示文稿</vt:lpstr>
      <vt:lpstr>PowerPoint 演示文稿</vt:lpstr>
      <vt:lpstr>模态判据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Tech</dc:title>
  <dc:creator>Ruixi Yuan</dc:creator>
  <cp:lastModifiedBy>kailai sun</cp:lastModifiedBy>
  <cp:revision>1771</cp:revision>
  <dcterms:created xsi:type="dcterms:W3CDTF">2004-09-12T13:26:24Z</dcterms:created>
  <dcterms:modified xsi:type="dcterms:W3CDTF">2023-04-04T06:29:12Z</dcterms:modified>
</cp:coreProperties>
</file>