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56" r:id="rId2"/>
    <p:sldId id="635" r:id="rId3"/>
    <p:sldId id="667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1" r:id="rId16"/>
    <p:sldId id="690" r:id="rId17"/>
    <p:sldId id="692" r:id="rId18"/>
    <p:sldId id="693" r:id="rId19"/>
    <p:sldId id="670" r:id="rId20"/>
    <p:sldId id="661" r:id="rId21"/>
    <p:sldId id="672" r:id="rId22"/>
    <p:sldId id="673" r:id="rId23"/>
    <p:sldId id="671" r:id="rId24"/>
    <p:sldId id="652" r:id="rId25"/>
    <p:sldId id="660" r:id="rId26"/>
    <p:sldId id="674" r:id="rId27"/>
    <p:sldId id="675" r:id="rId28"/>
    <p:sldId id="678" r:id="rId29"/>
    <p:sldId id="677" r:id="rId30"/>
    <p:sldId id="676" r:id="rId31"/>
    <p:sldId id="587" r:id="rId32"/>
  </p:sldIdLst>
  <p:sldSz cx="9144000" cy="6858000" type="screen4x3"/>
  <p:notesSz cx="6815138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  <a:srgbClr val="34258B"/>
    <a:srgbClr val="66CCFF"/>
    <a:srgbClr val="2290EA"/>
    <a:srgbClr val="5440CC"/>
    <a:srgbClr val="B7FFE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7446" autoAdjust="0"/>
  </p:normalViewPr>
  <p:slideViewPr>
    <p:cSldViewPr snapToGrid="0">
      <p:cViewPr varScale="1">
        <p:scale>
          <a:sx n="78" d="100"/>
          <a:sy n="78" d="100"/>
        </p:scale>
        <p:origin x="14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730" y="-102"/>
      </p:cViewPr>
      <p:guideLst>
        <p:guide orient="horz" pos="3132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185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r">
              <a:defRPr sz="1200"/>
            </a:lvl1pPr>
          </a:lstStyle>
          <a:p>
            <a:fld id="{17BB0248-B65E-49ED-905E-8560492B675B}" type="datetimeFigureOut">
              <a:rPr lang="zh-CN" altLang="en-US" smtClean="0"/>
              <a:pPr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185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r">
              <a:defRPr sz="1200"/>
            </a:lvl1pPr>
          </a:lstStyle>
          <a:p>
            <a:fld id="{FFFDC968-3D8C-4965-AF9E-126F50F6B1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2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185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10" y="4722946"/>
            <a:ext cx="5452720" cy="447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185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fld id="{4413BE7C-72C4-4EE8-8C59-34AD655D89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150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064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我们直接讲下一题，下一题会了，这题就会了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63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有同学 答案算错为</a:t>
            </a:r>
            <a:r>
              <a:rPr lang="en-US" altLang="zh-CN" dirty="0" smtClean="0"/>
              <a:t>6-1/4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61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这是计算方法，因为有两个部分，所以出错地方也是两个部分。</a:t>
            </a:r>
            <a:endParaRPr lang="en-US" altLang="zh-CN" dirty="0" smtClean="0"/>
          </a:p>
          <a:p>
            <a:r>
              <a:rPr lang="zh-CN" altLang="en-US" dirty="0" smtClean="0"/>
              <a:t>这里有</a:t>
            </a:r>
            <a:r>
              <a:rPr lang="zh-CN" altLang="en-US" dirty="0" smtClean="0"/>
              <a:t>扰动引起的误差，</a:t>
            </a:r>
            <a:r>
              <a:rPr lang="zh-CN" altLang="en-US" dirty="0" smtClean="0"/>
              <a:t>同学算错两个地方，第一个是算错</a:t>
            </a:r>
            <a:r>
              <a:rPr lang="en-US" altLang="zh-CN" dirty="0" smtClean="0"/>
              <a:t>-1/4</a:t>
            </a:r>
            <a:r>
              <a:rPr lang="zh-CN" altLang="en-US" dirty="0" smtClean="0"/>
              <a:t>，另一个是认为误差为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94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相当多同学这样做的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159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52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2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2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求出能控子系统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3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5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特征值是正的，所以不稳定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01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算错表格的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00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36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30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508E-8F32-4460-934A-A6C7DA73F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5FBA-AC09-49AA-B927-35B4A2D7B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81EC-E22B-4E1F-82FC-EFD60CDE2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40330" y="6345236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D934-315E-4713-922F-734C096CCC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 baseline="0"/>
            </a:lvl1pPr>
            <a:lvl2pPr>
              <a:defRPr sz="2000" baseline="0"/>
            </a:lvl2pPr>
            <a:lvl3pPr>
              <a:buClr>
                <a:srgbClr val="FF6600"/>
              </a:buClr>
              <a:buFont typeface="Wingdings" pitchFamily="2" charset="2"/>
              <a:buChar char="n"/>
              <a:defRPr sz="20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4B84-745C-41F5-BD13-C20EC7B06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E1DE-58EE-4C9C-B1F0-B6DB598CE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6D42E-4B83-4B6D-9AF0-F385A36CA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3B81-29B2-4308-B606-1D23E658F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F588-E027-4BDF-AAEA-73D922E83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BB6B-69C6-4836-9B23-6D5EA85C0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B55C5-8468-4A91-8597-42867710E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5492-5EAA-48D6-9B62-E3EB0AB8F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2" y="20524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1263"/>
            <a:ext cx="8229600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4523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548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072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37F15CA-6710-4BE0-BFC3-C21E37EE9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27379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13432" y="106770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B84-39B8-4B2F-8EB4-03750D0FA87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713163" y="4524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1" y="1663700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19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57199" y="1211263"/>
            <a:ext cx="8185151" cy="49196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4000" b="1">
                <a:latin typeface="+mj-lt"/>
                <a:ea typeface="黑体" panose="02010609060101010101" pitchFamily="49" charset="-122"/>
              </a:rPr>
              <a:t>自控</a:t>
            </a:r>
            <a:r>
              <a:rPr lang="zh-CN" altLang="en-US" sz="4000" b="1" smtClean="0">
                <a:latin typeface="+mj-lt"/>
                <a:ea typeface="黑体" panose="02010609060101010101" pitchFamily="49" charset="-122"/>
              </a:rPr>
              <a:t>作业七小结</a:t>
            </a:r>
            <a:endParaRPr lang="en-US" altLang="zh-CN" sz="4000" b="1" dirty="0">
              <a:latin typeface="+mj-lt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000" b="1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助教孙开来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2" y="1798043"/>
            <a:ext cx="8343900" cy="24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李雅普诺夫稳定性分析第一方法（间接法）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2" y="1477376"/>
            <a:ext cx="8229600" cy="130545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3007"/>
          <a:stretch/>
        </p:blipFill>
        <p:spPr>
          <a:xfrm>
            <a:off x="673509" y="3489501"/>
            <a:ext cx="8134530" cy="21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7" y="1123733"/>
            <a:ext cx="5159631" cy="25259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6072" y="1889548"/>
            <a:ext cx="353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原点是渐进稳定点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90267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929453"/>
            <a:ext cx="8163540" cy="23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47" y="1211263"/>
            <a:ext cx="337185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95" y="3100868"/>
            <a:ext cx="6122884" cy="30300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552" y="2052825"/>
            <a:ext cx="6402028" cy="8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96588"/>
            <a:ext cx="8610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2" y="1391812"/>
            <a:ext cx="8135886" cy="47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5" y="1632927"/>
            <a:ext cx="7752889" cy="26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2874487"/>
            <a:ext cx="8194111" cy="22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B84-39B8-4B2F-8EB4-03750D0FA87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713163" y="4524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1" y="1663700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19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57199" y="1211263"/>
            <a:ext cx="8185151" cy="49196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自控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作业九小结</a:t>
            </a:r>
            <a:endParaRPr lang="en-US" altLang="zh-CN" sz="4000" b="1" dirty="0">
              <a:latin typeface="+mj-lt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000" b="1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助教孙开来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9964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187"/>
            <a:ext cx="9126535" cy="2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214562"/>
            <a:ext cx="9029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53" y="1211263"/>
            <a:ext cx="5264098" cy="49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9" y="1211263"/>
            <a:ext cx="7172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8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" y="1490205"/>
            <a:ext cx="8313635" cy="42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2" y="1462289"/>
            <a:ext cx="8267239" cy="40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6413"/>
            <a:ext cx="8081347" cy="38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2" y="3274141"/>
            <a:ext cx="8618869" cy="25597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3" y="1790642"/>
            <a:ext cx="2300747" cy="841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836" y="1685156"/>
            <a:ext cx="1293473" cy="8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11413"/>
          <a:stretch/>
        </p:blipFill>
        <p:spPr>
          <a:xfrm>
            <a:off x="457200" y="1852126"/>
            <a:ext cx="8399144" cy="36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98" y="2306030"/>
            <a:ext cx="7922802" cy="16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1730522"/>
            <a:ext cx="5954077" cy="41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2" y="3179761"/>
            <a:ext cx="7589520" cy="294118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4027"/>
            <a:ext cx="8316917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1430693"/>
            <a:ext cx="8229600" cy="454833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344160" y="4866640"/>
            <a:ext cx="1625600" cy="426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7207045" y="2723536"/>
            <a:ext cx="1563329" cy="1337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43019" y="3480619"/>
            <a:ext cx="132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(Ts+1)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43018" y="3936616"/>
            <a:ext cx="132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s(s+4)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1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687888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algn="ctr" eaLnBrk="1" hangingPunct="1">
              <a:buNone/>
            </a:pPr>
            <a:r>
              <a:rPr lang="en-US" altLang="zh-CN" sz="6600" dirty="0">
                <a:latin typeface="Calibri" panose="020F0502020204030204" pitchFamily="34" charset="0"/>
                <a:ea typeface="SimSun" pitchFamily="2" charset="-122"/>
                <a:cs typeface="Times New Roman" pitchFamily="18" charset="0"/>
              </a:rPr>
              <a:t>Thanks!</a:t>
            </a:r>
          </a:p>
          <a:p>
            <a:pPr algn="ctr" eaLnBrk="1" hangingPunct="1">
              <a:buNone/>
            </a:pPr>
            <a:endParaRPr lang="en-US" altLang="zh-CN" b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B9BF6B-05D0-42F4-BC46-897BC757FF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5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399" y="2786674"/>
            <a:ext cx="7264006" cy="338144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56744" b="4184"/>
          <a:stretch/>
        </p:blipFill>
        <p:spPr>
          <a:xfrm>
            <a:off x="355602" y="1105990"/>
            <a:ext cx="8757132" cy="15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800" y="3670425"/>
            <a:ext cx="8229600" cy="27041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2" y="1326173"/>
            <a:ext cx="8299132" cy="24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8" y="1658675"/>
            <a:ext cx="8770463" cy="2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9" y="1341637"/>
            <a:ext cx="8531542" cy="39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920" y="4939983"/>
            <a:ext cx="8229600" cy="4919662"/>
          </a:xfrm>
        </p:spPr>
        <p:txBody>
          <a:bodyPr/>
          <a:lstStyle/>
          <a:p>
            <a:r>
              <a:rPr lang="zh-CN" altLang="en-US" dirty="0" smtClean="0"/>
              <a:t>特征值：</a:t>
            </a:r>
            <a:r>
              <a:rPr lang="en-US" altLang="zh-CN" dirty="0" smtClean="0"/>
              <a:t>5.1578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0.5863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-0.7441</a:t>
            </a:r>
          </a:p>
          <a:p>
            <a:r>
              <a:rPr lang="zh-CN" altLang="en-US" dirty="0" smtClean="0"/>
              <a:t>非正定，非负定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4927"/>
          <a:stretch/>
        </p:blipFill>
        <p:spPr>
          <a:xfrm>
            <a:off x="629920" y="1793915"/>
            <a:ext cx="6783387" cy="2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5" y="1341643"/>
            <a:ext cx="3731957" cy="21090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1996"/>
            <a:ext cx="3259393" cy="23377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5690" y="2123768"/>
            <a:ext cx="422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负定：</a:t>
            </a:r>
            <a:r>
              <a:rPr lang="en-US" altLang="zh-CN" dirty="0" smtClean="0"/>
              <a:t>-0.4677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-3.4134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-11.1189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38444" y="4640827"/>
            <a:ext cx="422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半正定：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自定义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7030A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208</Words>
  <Application>Microsoft Office PowerPoint</Application>
  <PresentationFormat>全屏显示(4:3)</PresentationFormat>
  <Paragraphs>77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宋体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李雅普诺夫稳定性分析第一方法（间接法）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Tech</dc:title>
  <dc:creator>Ruixi Yuan</dc:creator>
  <cp:lastModifiedBy>kailai sun</cp:lastModifiedBy>
  <cp:revision>1788</cp:revision>
  <dcterms:created xsi:type="dcterms:W3CDTF">2004-09-12T13:26:24Z</dcterms:created>
  <dcterms:modified xsi:type="dcterms:W3CDTF">2023-04-29T13:48:38Z</dcterms:modified>
</cp:coreProperties>
</file>