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58" r:id="rId4"/>
    <p:sldId id="259" r:id="rId5"/>
    <p:sldId id="282" r:id="rId6"/>
    <p:sldId id="257" r:id="rId7"/>
    <p:sldId id="260" r:id="rId8"/>
    <p:sldId id="281" r:id="rId9"/>
    <p:sldId id="261" r:id="rId10"/>
    <p:sldId id="262" r:id="rId11"/>
    <p:sldId id="263" r:id="rId12"/>
    <p:sldId id="283" r:id="rId13"/>
    <p:sldId id="264" r:id="rId14"/>
    <p:sldId id="265" r:id="rId15"/>
    <p:sldId id="266" r:id="rId16"/>
    <p:sldId id="277" r:id="rId17"/>
    <p:sldId id="267" r:id="rId18"/>
    <p:sldId id="284" r:id="rId19"/>
    <p:sldId id="268" r:id="rId20"/>
    <p:sldId id="276" r:id="rId21"/>
    <p:sldId id="278" r:id="rId22"/>
    <p:sldId id="279" r:id="rId23"/>
    <p:sldId id="269" r:id="rId24"/>
    <p:sldId id="271" r:id="rId25"/>
    <p:sldId id="272" r:id="rId26"/>
    <p:sldId id="270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6BE7C-9BDF-49EE-A372-B963519FBB23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9BEB-77D2-4E7A-958B-3D7BDCE6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8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排版太紧凑了，加大行距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9BEB-77D2-4E7A-958B-3D7BDCE63C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DFD7-B4C1-A4E6-6855-AA8FC5369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84AE3-D10E-0C54-9829-93E5CE0D8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CF494-BB06-F2EB-7FE2-B6F8E65E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F290-8338-D244-036F-23FC1229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01893-2573-C25A-7EC7-CFE74EB3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11DD3-A523-9D0C-BBEA-D418C37E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A38E8-693F-98CF-D4D4-BD3C16C1F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858A7-314B-F76A-6933-638A41C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24DBB-B782-E79B-4261-5B1BEDA4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4745D-EEFD-0C44-9CFD-865EBE16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4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262694-3150-0CBC-B99B-8A847ECD1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1BEA3D-CC71-A436-87F3-554973AD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D6798-6115-D4CC-A32E-6270B001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15EFC-C1B4-95E7-4392-1068C232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BFAFC-0DD1-F840-9FBC-7D4A76A3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0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E2C4C-344B-1DF4-607E-5E1149B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08EE9-F423-992A-CE77-ADD14539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86ED6-D8F4-6885-1009-8433649F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FE17C-7197-6921-E325-3E27E887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9AA9B-1FE9-456C-C02C-3C1C311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4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0E6D1-B69A-C782-5E8B-B4D3B9E5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71527-028E-A063-E06E-E3882B3C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46FB5-0F5B-C7C4-8278-2D8A0F7F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3B5D4-03DB-F472-4AF0-85444E4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DE26A-54F5-EFB7-309E-CC689D1D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3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8B5F2-E667-EC33-417B-409A2B36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7D339-F9D3-08B7-519D-7B6ED478A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AC4BC-7BC8-49F7-3BF5-AAAD3324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7B16E-146F-C3AE-3D71-E9CF2793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A21B3-5E1A-2459-AF49-11852725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6A4F8-3038-57BA-0C88-8292AECE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5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A0346-C328-0451-A0E5-428BD7E0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AF65-7C12-F449-A70C-98D3EACA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451FC-08EB-A70C-02D4-02C3FB682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9AF10-2A7C-F6C1-C87F-1F888CFC4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771446-864B-B437-A12C-032477673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B0BE3C-C92C-38CB-1864-0CF5D193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CA6523-6552-3C14-B10E-21E85DB7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E1CB61-25F1-9113-5513-4916C91A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FF43D-02BB-FE0C-1C64-96F86623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4D8C07-5C39-F800-6EBA-3BC89F1B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AD716-9305-BA1D-1463-70B5F817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B2267F-8FF0-D396-6D0D-547B4479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0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74933-FA9C-693B-67A1-A93A597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8F1C20-DA4C-7F1F-A137-3B1CD861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26BC9-7CDB-0B22-5115-4735FB2D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4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A798B-258B-D70A-4FAC-E5AEAA84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AE28-E2B3-0ABB-7280-652D323B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ECC7C-EB11-53C2-5A1A-AF62648B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1FA32-4D97-AEC6-D898-E6C0DA00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B9876-8DA5-D961-38B4-4CE540A7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80872-E9C4-18D9-F006-27A3901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633E-5098-2122-AB3F-CF1D7CB4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08697A-AFBE-3181-FD56-268687B5D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98C60-8525-853B-986B-F05187D83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9EAF1-C530-5791-8DE6-AA973E86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BE512-E362-537E-9F3C-A9958B6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1E48A-7FA4-DC58-243A-91F93809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EEB0AC-5735-5DFB-4869-EB4C77B0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68CA2-5136-5777-C825-8A63899A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41541-1563-F7EE-F481-2FC2C4E0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DFA2-387B-46BA-9F7D-4F880271E7A9}" type="datetimeFigureOut">
              <a:rPr lang="zh-CN" altLang="en-US" smtClean="0"/>
              <a:t>2023/12/08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32AB3-5914-AEA2-820A-14ECFA8E3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D31CE-FDAD-660B-67AF-C6A82657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8EFB-EF1B-42E3-A896-01F1224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coin-or/qpO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Yueqing-li/wbcki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41D36-9B4A-9FF2-A534-963F23709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基于优化的力控机器人</a:t>
            </a:r>
            <a:br>
              <a:rPr lang="en-US" altLang="zh-CN" dirty="0"/>
            </a:br>
            <a:r>
              <a:rPr lang="zh-CN" altLang="en-US" dirty="0"/>
              <a:t>全身控制（</a:t>
            </a:r>
            <a:r>
              <a:rPr lang="en-US" altLang="zh-CN" dirty="0"/>
              <a:t>WBC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C5DD9-8187-FC62-CB8B-D671B0C07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5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2A4AD-6A79-555E-1A0B-07B4D8E1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优化变量选择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BADC48-6EF9-5E7D-C4A1-BC43CB350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动力学方程中，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zh-CN" altLang="en-US" dirty="0"/>
                  <a:t>与位置任务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约束有关；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xt</m:t>
                        </m:r>
                      </m:sub>
                    </m:sSub>
                  </m:oMath>
                </a14:m>
                <a:r>
                  <a:rPr lang="zh-CN" altLang="en-US" dirty="0"/>
                  <a:t>与力任务有关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如果有力相关的任务，可选优化变量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xt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否则，可以选择优化变量为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BADC48-6EF9-5E7D-C4A1-BC43CB350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9BD7F12-F09A-BB35-9E08-D3B2E706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680" y="2727899"/>
            <a:ext cx="572464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8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1DE65-5966-901B-3FBE-86CFF129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目标函数构建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751689-6971-8175-0679-3CAF66D86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420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举例：末端笛卡尔空间</a:t>
                </a:r>
                <a:r>
                  <a:rPr lang="en-US" altLang="zh-CN" dirty="0"/>
                  <a:t>PD</a:t>
                </a:r>
                <a:r>
                  <a:rPr lang="zh-CN" altLang="en-US" dirty="0"/>
                  <a:t>跟踪（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效果：如果末端偏离了目标点，则会以这一加速度移向目标点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目标函数：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ee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ee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ee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构建方法：用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ee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lin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ee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lin</m:t>
                            </m:r>
                          </m:sub>
                        </m:sSub>
                      </m:e>
                    </m:acc>
                    <m:acc>
                      <m:accPr>
                        <m:chr m:val="̇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751689-6971-8175-0679-3CAF66D86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42011"/>
              </a:xfrm>
              <a:blipFill>
                <a:blip r:embed="rId2"/>
                <a:stretch>
                  <a:fillRect l="-1043" t="-1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4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0D324-BD4F-376A-E5F2-4FEF17B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目标函数构建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418AF-DA34-FAB4-1812-1E2715710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ee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lin</m:t>
                                </m:r>
                              </m:sub>
                            </m:sSub>
                            <m:acc>
                              <m:accPr>
                                <m:chr m:val="̈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ee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lin</m:t>
                                    </m:r>
                                  </m:sub>
                                </m:sSub>
                              </m:e>
                            </m:acc>
                            <m:acc>
                              <m:accPr>
                                <m:chr m:val="̇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ee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ee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二次型函数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目标函数值越小：任务的完成程度越高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418AF-DA34-FAB4-1812-1E2715710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36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BF37C-B648-19DF-60FE-8ACFF6A8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约束函数构建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04E545-24E5-0997-3DF6-B00C3E488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举例：要求各个关节的输出力矩在关节最大力矩之下（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方法：根据动力学方程，用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xt</m:t>
                        </m:r>
                      </m:sub>
                    </m:sSub>
                  </m:oMath>
                </a14:m>
                <a:r>
                  <a:rPr lang="zh-CN" altLang="en-US" dirty="0"/>
                  <a:t>线性表示出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dirty="0"/>
                  <a:t>，即可得到不等式约束：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xt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</m:d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xt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04E545-24E5-0997-3DF6-B00C3E488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23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A65C8-522D-29D1-8F3D-6A1BE329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优化问题构建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50C6D-138D-632E-EE61-51B37FCED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目标函数：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br>
                  <a:rPr lang="en-US" altLang="zh-CN" i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是二次型函数，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约束：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如何同时优化</a:t>
                </a:r>
                <a:r>
                  <a:rPr lang="zh-CN" altLang="en-US" b="1" dirty="0"/>
                  <a:t>多个</a:t>
                </a:r>
                <a:r>
                  <a:rPr lang="zh-CN" altLang="en-US" dirty="0"/>
                  <a:t>目标函数？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50C6D-138D-632E-EE61-51B37FCED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9B1CEFC-CFDC-43DD-1F35-3B2AC655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79" y="365125"/>
            <a:ext cx="337232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BD18-1463-D007-E14C-4922AFD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多任务加权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0BF469-A519-D080-498E-580D2AB10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569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二次型特点：多个二次型加权和也是二次型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加权</a:t>
                </a:r>
                <a:r>
                  <a:rPr lang="en-US" altLang="zh-CN" dirty="0"/>
                  <a:t>QP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Weighted QP</a:t>
                </a:r>
                <a:r>
                  <a:rPr lang="zh-CN" altLang="en-US" dirty="0"/>
                  <a:t>）问题：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特点：会尽量顾及每一个任务。如果任务之间有冲突，那么每个任务都不能被完美地完成。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0BF469-A519-D080-498E-580D2AB10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5691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68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B8442-0D65-5182-8EB3-9507850F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松弛变量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96B380-E6D3-A377-210A-B0FF2FE65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57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无解怎么办？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引入松弛变量（</a:t>
                </a:r>
                <a:r>
                  <a:rPr lang="en-US" altLang="zh-CN" dirty="0"/>
                  <a:t>slack variable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必定有解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松弛变量应当尽可能小：将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作为一个待优化的任务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>
                                            <a:latin typeface="Cambria Math" panose="02040503050406030204" pitchFamily="18" charset="0"/>
                                          </a:rPr>
                                          <m:t>𝜺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96B380-E6D3-A377-210A-B0FF2FE65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5793"/>
              </a:xfrm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97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35F27-B114-9A2D-366B-4FFE861E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  <a:r>
              <a:rPr lang="en-US" altLang="zh-CN" dirty="0"/>
              <a:t>QP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5FD20B-B5FA-8B43-D5E0-7240E0FC8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709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实际情况下，任务之间可能存在严格的优先级顺序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优先级：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&gt;⋯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任务有冲突时，先保证高优先级的任务完成，再去做低优先级的任务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解决方法：分层</a:t>
                </a:r>
                <a:r>
                  <a:rPr lang="en-US" altLang="zh-CN" dirty="0"/>
                  <a:t>QP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Hierarchical QP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5FD20B-B5FA-8B43-D5E0-7240E0FC8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709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90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805AF-D015-4CB0-25BE-2202613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  <a:r>
              <a:rPr lang="en-US" altLang="zh-CN" dirty="0"/>
              <a:t>QP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8A7274-4480-9002-A60B-86303225B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对于第一个任务：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8A7274-4480-9002-A60B-86303225B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31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E3D51-9B71-645F-F677-16466E58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  <a:r>
              <a:rPr lang="en-US" altLang="zh-CN" dirty="0"/>
              <a:t>QP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F0B537-E002-53BA-CD32-194941D0A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822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对于第二个任务：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mr>
                    </m:m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/>
                  <a:t>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，确保了任务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被完成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F0B537-E002-53BA-CD32-194941D0A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82212"/>
              </a:xfrm>
              <a:blipFill>
                <a:blip r:embed="rId2"/>
                <a:stretch>
                  <a:fillRect l="-1043" t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77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7EBC7-B692-CDB9-5606-5E58749E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D60217-79BA-E049-9910-24594C2C7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线性倒立摆模型，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zmp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落脚点、</a:t>
                </a:r>
                <a:r>
                  <a:rPr lang="en-US" altLang="zh-CN" dirty="0"/>
                  <a:t>ZMP</a:t>
                </a:r>
                <a:r>
                  <a:rPr lang="zh-CN" altLang="en-US" dirty="0"/>
                  <a:t>轨迹、质心轨迹规划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基于</a:t>
                </a:r>
                <a:r>
                  <a:rPr lang="zh-CN" altLang="en-US" b="1" dirty="0"/>
                  <a:t>质点模型</a:t>
                </a:r>
                <a:r>
                  <a:rPr lang="zh-CN" altLang="en-US" dirty="0"/>
                  <a:t>的简化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D60217-79BA-E049-9910-24594C2C7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97A31F0-8D6B-7473-6DDE-11F9BC74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52" y="3387764"/>
            <a:ext cx="4775447" cy="27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3F23-FD2F-DCD0-AA9F-8D2F3CE7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  <a:r>
              <a:rPr lang="en-US" altLang="zh-CN" dirty="0"/>
              <a:t>QP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549A41-A4E6-6DEC-E5E8-463872678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对于第三个任务：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mr>
                    </m:m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/>
                  <a:t>约束越来越多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549A41-A4E6-6DEC-E5E8-463872678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0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B863E-29FC-8057-67C5-4B483D60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基于零空间投影法的分层</a:t>
            </a:r>
            <a:r>
              <a:rPr lang="en-US" altLang="zh-CN" dirty="0"/>
              <a:t>QP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B8928E-CFF4-82D5-B7D4-DC735023F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915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原始的分层</a:t>
                </a:r>
                <a:r>
                  <a:rPr lang="en-US" altLang="zh-CN" dirty="0"/>
                  <a:t>QP</a:t>
                </a:r>
                <a:r>
                  <a:rPr lang="zh-CN" altLang="en-US" dirty="0"/>
                  <a:t>，每增加一层，就会增加一个额外约束，而优化变量数目不变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直觉上，等式约束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/>
                  <a:t>将变量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的“自由度”降低了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rank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/>
                  <a:t>维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rank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Null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的零空间，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可见，如果以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作为优化变量，那么其维度比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低，且其不受约束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/>
                  <a:t>的影响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B8928E-CFF4-82D5-B7D4-DC735023F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9159"/>
              </a:xfrm>
              <a:blipFill>
                <a:blip r:embed="rId2"/>
                <a:stretch>
                  <a:fillRect l="-1043" t="-247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1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FC23B-B8E8-4278-2817-FD4C1071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基于零空间投影法的分层</a:t>
            </a:r>
            <a:r>
              <a:rPr lang="en-US" altLang="zh-CN" dirty="0"/>
              <a:t>QP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A20099-B57D-3491-5FEC-21500841D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使用这种方法，第二层的优化问题变为：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mr>
                    </m:m>
                  </m:oMath>
                </a14:m>
                <a:br>
                  <a:rPr lang="en-US" altLang="zh-CN" b="1" dirty="0">
                    <a:ea typeface="Cambria Math" panose="02040503050406030204" pitchFamily="18" charset="0"/>
                  </a:rPr>
                </a:b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在得到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/>
                  <a:t>后，可计算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第三层也类似，但是第三层需要使用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的共同零空间，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Null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A20099-B57D-3491-5FEC-21500841D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00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C8E8-1C7A-2363-8EBF-0116FF47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数学工具：</a:t>
            </a:r>
            <a:r>
              <a:rPr lang="en-US" altLang="zh-CN" dirty="0" err="1"/>
              <a:t>qpOASES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3CBC1C-A37F-D2BC-61DB-C82A0DE7A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qpOASES</a:t>
                </a:r>
                <a:r>
                  <a:rPr lang="zh-CN" altLang="en-US" dirty="0"/>
                  <a:t>是一款二次规划问题求解库（源码地址：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https://github.com/coin-or/qpOASES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可以计算线性约束下的二次规划问题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速度相对较快（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维变量的</a:t>
                </a:r>
                <a:r>
                  <a:rPr lang="en-US" altLang="zh-CN" dirty="0"/>
                  <a:t>QP</a:t>
                </a:r>
                <a:r>
                  <a:rPr lang="zh-CN" altLang="en-US" dirty="0"/>
                  <a:t>问题大约在</a:t>
                </a:r>
                <a:r>
                  <a:rPr lang="en-US" altLang="zh-CN" dirty="0"/>
                  <a:t>1ms</a:t>
                </a:r>
                <a:r>
                  <a:rPr lang="zh-CN" altLang="en-US" dirty="0"/>
                  <a:t>左右计算完成）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需要手动计算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3CBC1C-A37F-D2BC-61DB-C82A0DE7A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D80E9D3-CA11-3DDD-B157-8D51B456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479" y="4033539"/>
            <a:ext cx="337232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4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28AF9-AD8C-46B2-1E6B-35F7D0C6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数学工具：</a:t>
            </a:r>
            <a:r>
              <a:rPr lang="en-US" altLang="zh-CN" dirty="0" err="1"/>
              <a:t>qpOASES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714562-E0ED-3694-F9CE-8D5F3EEA8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099068" cy="36655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7D63B9-4015-3301-34C7-161C45D62694}"/>
              </a:ext>
            </a:extLst>
          </p:cNvPr>
          <p:cNvSpPr txBox="1"/>
          <p:nvPr/>
        </p:nvSpPr>
        <p:spPr>
          <a:xfrm>
            <a:off x="5295781" y="1690688"/>
            <a:ext cx="5064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优化变量的维度</a:t>
            </a:r>
            <a:r>
              <a:rPr lang="en-US" altLang="zh-CN" sz="2400" dirty="0" err="1"/>
              <a:t>n_v</a:t>
            </a:r>
            <a:r>
              <a:rPr lang="zh-CN" altLang="en-US" sz="2400" dirty="0"/>
              <a:t>和约束的维度</a:t>
            </a:r>
            <a:r>
              <a:rPr lang="en-US" altLang="zh-CN" sz="2400" dirty="0" err="1"/>
              <a:t>n_c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B85864-6922-F13C-0484-09D58297702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915052" y="1921521"/>
            <a:ext cx="13807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798CD70-299B-5075-2F05-38D8D1D04530}"/>
              </a:ext>
            </a:extLst>
          </p:cNvPr>
          <p:cNvSpPr txBox="1"/>
          <p:nvPr/>
        </p:nvSpPr>
        <p:spPr>
          <a:xfrm>
            <a:off x="5405979" y="256903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约束的上、下界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EE1CD-31C7-1CF1-5132-B675D305EEE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915052" y="2799872"/>
            <a:ext cx="1490927" cy="443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3899957-7BF7-A73A-38A6-79301A951C22}"/>
              </a:ext>
            </a:extLst>
          </p:cNvPr>
          <p:cNvSpPr txBox="1"/>
          <p:nvPr/>
        </p:nvSpPr>
        <p:spPr>
          <a:xfrm>
            <a:off x="8266068" y="3429000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</a:t>
            </a:r>
            <a:r>
              <a:rPr lang="en-US" altLang="zh-CN" sz="2400" dirty="0"/>
              <a:t>H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9E5CF04-B9C0-3350-506A-88ADD4749C9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71821" y="3659833"/>
            <a:ext cx="1794247" cy="4505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9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D1412-FA47-5E60-DFCE-31751C91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数学工具：</a:t>
            </a:r>
            <a:r>
              <a:rPr lang="en-US" altLang="zh-CN" dirty="0" err="1"/>
              <a:t>qpOASES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1F2A0B-4C41-747A-F16C-C388D1F4D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114"/>
            <a:ext cx="8413209" cy="135647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BBE217-C4A9-3B5C-50DE-25F4B28EF91C}"/>
              </a:ext>
            </a:extLst>
          </p:cNvPr>
          <p:cNvSpPr txBox="1"/>
          <p:nvPr/>
        </p:nvSpPr>
        <p:spPr>
          <a:xfrm>
            <a:off x="8477653" y="858488"/>
            <a:ext cx="31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初始化，</a:t>
            </a:r>
            <a:r>
              <a:rPr lang="en-US" altLang="zh-CN" sz="2400" dirty="0"/>
              <a:t>H</a:t>
            </a:r>
            <a:r>
              <a:rPr lang="zh-CN" altLang="en-US" sz="2400" dirty="0"/>
              <a:t>矩阵半正定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4FE8F2-6303-772F-5997-6EBA7A4C668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732450" y="1089321"/>
            <a:ext cx="745203" cy="384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1B7D5D0-C4D3-CD1A-C862-7EC40257CCCC}"/>
              </a:ext>
            </a:extLst>
          </p:cNvPr>
          <p:cNvSpPr txBox="1"/>
          <p:nvPr/>
        </p:nvSpPr>
        <p:spPr>
          <a:xfrm>
            <a:off x="6017862" y="1921521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设置求解器为</a:t>
            </a:r>
            <a:r>
              <a:rPr lang="en-US" altLang="zh-CN" sz="2400" dirty="0"/>
              <a:t>MPC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r>
              <a:rPr lang="zh-CN" altLang="en-US" sz="2400" dirty="0"/>
              <a:t>（速度快，不输出多余信息）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607C3C-0600-8D81-A483-17243FBECD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746377" y="2337020"/>
            <a:ext cx="22714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155559D-9747-8EDE-5DAB-831562C3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3351"/>
            <a:ext cx="7201524" cy="305588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97E6F25-1715-B542-F551-3672E8AB54BD}"/>
              </a:ext>
            </a:extLst>
          </p:cNvPr>
          <p:cNvSpPr txBox="1"/>
          <p:nvPr/>
        </p:nvSpPr>
        <p:spPr>
          <a:xfrm>
            <a:off x="6250162" y="32460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计算耗时限制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5974D1-242C-34C8-1A9E-21AFEDE2A7B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101483" y="3476924"/>
            <a:ext cx="21486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D503AB6-E363-3CE0-0786-2C9B169EE102}"/>
              </a:ext>
            </a:extLst>
          </p:cNvPr>
          <p:cNvSpPr txBox="1"/>
          <p:nvPr/>
        </p:nvSpPr>
        <p:spPr>
          <a:xfrm>
            <a:off x="8039724" y="53070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B6611E-2E51-7B61-68B1-BCBB1892C2A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951807" y="5537846"/>
            <a:ext cx="108791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3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E683-DCBD-B6A0-E2BF-703290C2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WBC</a:t>
            </a:r>
            <a:r>
              <a:rPr lang="zh-CN" altLang="en-US" dirty="0"/>
              <a:t>求解器：</a:t>
            </a:r>
            <a:r>
              <a:rPr lang="en-US" altLang="zh-CN" dirty="0" err="1"/>
              <a:t>WBCKits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5E014-A8D8-B1D5-990D-507E78C1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WBCKits</a:t>
            </a:r>
            <a:r>
              <a:rPr lang="zh-CN" altLang="en-US" dirty="0"/>
              <a:t>是由本实验室的李青楷同学编写的基于</a:t>
            </a:r>
            <a:r>
              <a:rPr lang="en-US" altLang="zh-CN" dirty="0"/>
              <a:t>QP</a:t>
            </a:r>
            <a:r>
              <a:rPr lang="zh-CN" altLang="en-US" dirty="0"/>
              <a:t>的</a:t>
            </a:r>
            <a:r>
              <a:rPr lang="en-US" altLang="zh-CN" dirty="0"/>
              <a:t>WBC</a:t>
            </a:r>
            <a:r>
              <a:rPr lang="zh-CN" altLang="en-US" dirty="0"/>
              <a:t>求解工具，支持</a:t>
            </a:r>
            <a:r>
              <a:rPr lang="en-US" altLang="zh-CN" dirty="0"/>
              <a:t>WQP</a:t>
            </a:r>
            <a:r>
              <a:rPr lang="zh-CN" altLang="en-US" dirty="0"/>
              <a:t>、</a:t>
            </a:r>
            <a:r>
              <a:rPr lang="en-US" altLang="zh-CN" dirty="0"/>
              <a:t>HQP</a:t>
            </a:r>
            <a:r>
              <a:rPr lang="zh-CN" altLang="en-US" dirty="0"/>
              <a:t>以及一些其它</a:t>
            </a:r>
            <a:r>
              <a:rPr lang="en-US" altLang="zh-CN" dirty="0"/>
              <a:t>QP</a:t>
            </a:r>
            <a:r>
              <a:rPr lang="zh-CN" altLang="en-US" dirty="0"/>
              <a:t>方法，接口统一易于操作。（源码地址：</a:t>
            </a:r>
            <a:r>
              <a:rPr lang="en-US" altLang="zh-CN" dirty="0">
                <a:hlinkClick r:id="rId2"/>
              </a:rPr>
              <a:t>https://gitlab.com/yueqing-li/wbckits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29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1BA35-11F5-0184-413F-84A88828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WBC</a:t>
            </a:r>
            <a:r>
              <a:rPr lang="zh-CN" altLang="en-US" dirty="0"/>
              <a:t>求解器：</a:t>
            </a:r>
            <a:r>
              <a:rPr lang="en-US" altLang="zh-CN" dirty="0" err="1"/>
              <a:t>WBCKits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105943-CF69-C269-945E-37DB16F4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07157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54C185-BC93-3023-B95A-58B3E788615A}"/>
              </a:ext>
            </a:extLst>
          </p:cNvPr>
          <p:cNvSpPr txBox="1"/>
          <p:nvPr/>
        </p:nvSpPr>
        <p:spPr>
          <a:xfrm>
            <a:off x="7476729" y="2294371"/>
            <a:ext cx="2715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WBC</a:t>
            </a:r>
            <a:r>
              <a:rPr lang="zh-CN" altLang="en-US" sz="2400" dirty="0"/>
              <a:t>求解器：</a:t>
            </a:r>
            <a:endParaRPr lang="en-US" altLang="zh-CN" sz="2400" dirty="0"/>
          </a:p>
          <a:p>
            <a:r>
              <a:rPr lang="zh-CN" altLang="en-US" sz="2400" dirty="0"/>
              <a:t>可选择</a:t>
            </a:r>
            <a:r>
              <a:rPr lang="en-US" altLang="zh-CN" sz="2400" dirty="0"/>
              <a:t>HQP</a:t>
            </a:r>
            <a:r>
              <a:rPr lang="zh-CN" altLang="en-US" sz="2400" dirty="0"/>
              <a:t>或</a:t>
            </a:r>
            <a:r>
              <a:rPr lang="en-US" altLang="zh-CN" sz="2400" dirty="0"/>
              <a:t>WQP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E499C7-6BCB-97BC-A530-00ACDF75218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84054" y="2709870"/>
            <a:ext cx="18926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776932-9F6C-08E2-FB1F-946ECC807918}"/>
              </a:ext>
            </a:extLst>
          </p:cNvPr>
          <p:cNvSpPr txBox="1"/>
          <p:nvPr/>
        </p:nvSpPr>
        <p:spPr>
          <a:xfrm>
            <a:off x="7842063" y="4007034"/>
            <a:ext cx="32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qpOASES</a:t>
            </a:r>
            <a:r>
              <a:rPr lang="zh-CN" altLang="en-US" sz="2400" dirty="0"/>
              <a:t>设为</a:t>
            </a:r>
            <a:r>
              <a:rPr lang="en-US" altLang="zh-CN" sz="2400" dirty="0"/>
              <a:t>MPC</a:t>
            </a:r>
            <a:r>
              <a:rPr lang="zh-CN" altLang="en-US" sz="2400" dirty="0"/>
              <a:t>模式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53773A-E7AC-10DE-9007-A6EE2DEE025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374167" y="4237867"/>
            <a:ext cx="1467896" cy="440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82E018-E667-AFDA-3707-2213F4240798}"/>
              </a:ext>
            </a:extLst>
          </p:cNvPr>
          <p:cNvSpPr txBox="1"/>
          <p:nvPr/>
        </p:nvSpPr>
        <p:spPr>
          <a:xfrm>
            <a:off x="8225972" y="5129446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QR</a:t>
            </a:r>
            <a:r>
              <a:rPr lang="zh-CN" altLang="en-US" sz="2400" dirty="0"/>
              <a:t>分解求零空间矩阵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5AE8EB-F5C2-B8BD-191B-F564886DA18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354078" y="5360279"/>
            <a:ext cx="871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D58F79-AB91-0CB4-3AA4-3093DA9D73B9}"/>
              </a:ext>
            </a:extLst>
          </p:cNvPr>
          <p:cNvSpPr txBox="1"/>
          <p:nvPr/>
        </p:nvSpPr>
        <p:spPr>
          <a:xfrm>
            <a:off x="8296553" y="45682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零空间法求</a:t>
            </a:r>
            <a:r>
              <a:rPr lang="en-US" altLang="zh-CN" sz="2400" dirty="0"/>
              <a:t>HQP</a:t>
            </a:r>
            <a:endParaRPr lang="zh-CN" altLang="en-US" sz="2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8C869C3-B722-4D48-7D87-E1F8D57CDF4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354078" y="4799073"/>
            <a:ext cx="942475" cy="330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71B5-FCEA-14BB-2410-0EAA8C7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WBC</a:t>
            </a:r>
            <a:r>
              <a:rPr lang="zh-CN" altLang="en-US" dirty="0"/>
              <a:t>求解器：</a:t>
            </a:r>
            <a:r>
              <a:rPr lang="en-US" altLang="zh-CN" dirty="0" err="1"/>
              <a:t>WBCKits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79ADCA-5788-98A2-3F05-8F60CFAA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99492" cy="416850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B601D4-C8C7-8EFA-2635-938428B23167}"/>
              </a:ext>
            </a:extLst>
          </p:cNvPr>
          <p:cNvSpPr txBox="1"/>
          <p:nvPr/>
        </p:nvSpPr>
        <p:spPr>
          <a:xfrm>
            <a:off x="7842063" y="4007034"/>
            <a:ext cx="254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定义任务和约束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1A2BAF7-2154-CF33-3013-F2971721432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61608" y="4237867"/>
            <a:ext cx="2080455" cy="414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2C5C6E-7DF2-6AF0-1CBB-55688FC45315}"/>
              </a:ext>
            </a:extLst>
          </p:cNvPr>
          <p:cNvSpPr txBox="1"/>
          <p:nvPr/>
        </p:nvSpPr>
        <p:spPr>
          <a:xfrm>
            <a:off x="8642533" y="5331287"/>
            <a:ext cx="2544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最后一项参数表示是否为硬约束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9DFE880-D61A-2890-EF94-991566E2CB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324078" y="5681709"/>
            <a:ext cx="1318455" cy="65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5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E204-281D-7E13-8392-C3313CA4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WBC</a:t>
            </a:r>
            <a:r>
              <a:rPr lang="zh-CN" altLang="en-US" dirty="0"/>
              <a:t>求解器：</a:t>
            </a:r>
            <a:r>
              <a:rPr lang="en-US" altLang="zh-CN" dirty="0" err="1"/>
              <a:t>WBCKits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BAC4F1-5230-C876-45F1-F5D962AD0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9947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8DA0C4-A346-85F3-A5A4-EC548529A6D2}"/>
              </a:ext>
            </a:extLst>
          </p:cNvPr>
          <p:cNvSpPr txBox="1"/>
          <p:nvPr/>
        </p:nvSpPr>
        <p:spPr>
          <a:xfrm>
            <a:off x="4379772" y="2371386"/>
            <a:ext cx="254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任务优先级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A4A0F0E-B089-B6B5-AA07-988663B9D9E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40854" y="2602219"/>
            <a:ext cx="1538918" cy="414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ABE83BF-3A0D-35AF-3D57-9D5ECB94CFF0}"/>
              </a:ext>
            </a:extLst>
          </p:cNvPr>
          <p:cNvSpPr txBox="1"/>
          <p:nvPr/>
        </p:nvSpPr>
        <p:spPr>
          <a:xfrm>
            <a:off x="4461151" y="2989222"/>
            <a:ext cx="254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约束优先级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0540FD-B3C6-1F51-7DC5-A8DDF254C98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56769" y="3220055"/>
            <a:ext cx="1904382" cy="27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0416EB2-4174-6FE8-7898-85AC4A7EE2D3}"/>
              </a:ext>
            </a:extLst>
          </p:cNvPr>
          <p:cNvSpPr txBox="1"/>
          <p:nvPr/>
        </p:nvSpPr>
        <p:spPr>
          <a:xfrm>
            <a:off x="7285730" y="5023688"/>
            <a:ext cx="254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获取结果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46282D-60F3-6089-6049-11129A5ECD8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24256" y="5254521"/>
            <a:ext cx="1861474" cy="249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6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2A075-8C1A-887F-9A90-9FC264E9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D94DE-818C-A2D7-6706-937369094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110490" cy="453078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刚性机器人的建模：多刚体系统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广义坐标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：一组</a:t>
                </a:r>
                <a:r>
                  <a:rPr lang="zh-CN" altLang="en-US" b="1" dirty="0"/>
                  <a:t>完整</a:t>
                </a:r>
                <a:r>
                  <a:rPr lang="zh-CN" altLang="en-US" dirty="0"/>
                  <a:t>描述多刚体系统位置的变量，对固定基机器人而言，它可以是机器人各个关节的角度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多刚体运动学（</a:t>
                </a:r>
                <a:r>
                  <a:rPr lang="en-US" altLang="zh-CN" dirty="0"/>
                  <a:t>Kinematics</a:t>
                </a:r>
                <a:r>
                  <a:rPr lang="zh-CN" altLang="en-US" dirty="0"/>
                  <a:t>）：从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zh-CN" altLang="en-US" dirty="0"/>
                  <a:t>到机器人末端（</a:t>
                </a:r>
                <a:r>
                  <a:rPr lang="en-US" altLang="zh-CN" dirty="0"/>
                  <a:t>End Effector</a:t>
                </a:r>
                <a:r>
                  <a:rPr lang="zh-CN" altLang="en-US" dirty="0"/>
                  <a:t>）位姿及速度的映射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位置级运动学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kin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速度级运动学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acc>
                      <m:accPr>
                        <m:chr m:val="̇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加速度级运动学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ee</m:t>
                            </m:r>
                          </m:sub>
                        </m:sSub>
                      </m:e>
                    </m:acc>
                    <m:acc>
                      <m:accPr>
                        <m:chr m:val="̇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D94DE-818C-A2D7-6706-937369094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110490" cy="4530787"/>
              </a:xfrm>
              <a:blipFill>
                <a:blip r:embed="rId2"/>
                <a:stretch>
                  <a:fillRect l="-1353" t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6253807-352E-3C99-2019-7A49F3C4A4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85" r="28802"/>
          <a:stretch/>
        </p:blipFill>
        <p:spPr>
          <a:xfrm>
            <a:off x="8948690" y="1189546"/>
            <a:ext cx="3243309" cy="56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A822D-8A46-AD4C-CAF6-4A5801EC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6A435E-D6B2-0050-88D9-AD8D92157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广义力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dirty="0"/>
                  <a:t>：一组和广义坐标对应的量，表示做功对广义坐标的影响程度。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̇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通俗来说，广义力的含义取决于广义坐标的选择。如果某个广义坐标的含义是“关节角度”，那么对应广义力的含义就是“关节力矩”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r>
                  <a:rPr lang="zh-CN" altLang="en-US" sz="2000" dirty="0"/>
                  <a:t>推荐书目：</a:t>
                </a:r>
                <a:r>
                  <a:rPr lang="en-US" altLang="zh-CN" sz="2000" dirty="0"/>
                  <a:t> Rigid Body Dynamics Algorithms, Roy Featherstone</a:t>
                </a:r>
                <a:br>
                  <a:rPr lang="en-US" altLang="zh-CN" sz="2000" dirty="0"/>
                </a:br>
                <a:r>
                  <a:rPr lang="en-US" altLang="zh-CN" sz="2000" dirty="0"/>
                  <a:t>Robot Dynamics Lecture Notes,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Robotic Systems Lab, ETH Zurich,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HS 2017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6A435E-D6B2-0050-88D9-AD8D92157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3"/>
                <a:stretch>
                  <a:fillRect l="-1043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8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4C80-6BA9-0DDD-D9B7-6D05E7B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276C5D-C38D-8441-3727-DA9E27F29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多刚体动力学：</a:t>
                </a:r>
                <a:br>
                  <a:rPr lang="en-US" altLang="zh-CN" sz="2800" dirty="0"/>
                </a:b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acc>
                      <m:accPr>
                        <m:chr m:val="̈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zh-CN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xt</m:t>
                        </m:r>
                      </m:sub>
                    </m:sSub>
                  </m:oMath>
                </a14:m>
                <a:br>
                  <a:rPr lang="en-US" altLang="zh-CN" sz="2800" b="1" dirty="0"/>
                </a:b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2800" dirty="0"/>
                  <a:t>：惯量矩阵</a:t>
                </a:r>
                <a:br>
                  <a:rPr lang="en-US" altLang="zh-CN" sz="2800" dirty="0"/>
                </a:b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800" dirty="0"/>
                  <a:t>：广义科里奥利力</a:t>
                </a:r>
                <a:br>
                  <a:rPr lang="en-US" altLang="zh-CN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xt</m:t>
                        </m:r>
                      </m:sub>
                    </m:sSub>
                  </m:oMath>
                </a14:m>
                <a:r>
                  <a:rPr lang="zh-CN" altLang="en-US" sz="2800" dirty="0"/>
                  <a:t>：末端受到的外力</a:t>
                </a: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276C5D-C38D-8441-3727-DA9E27F29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80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D29A0-4740-A014-0185-553724BD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FFADD-333C-B85A-3C98-23B77E2B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力控机器人：拥有</a:t>
            </a:r>
            <a:r>
              <a:rPr lang="zh-CN" altLang="en-US" b="1" dirty="0"/>
              <a:t>力反馈</a:t>
            </a:r>
            <a:r>
              <a:rPr lang="zh-CN" altLang="en-US" dirty="0"/>
              <a:t>的关节驱动器的机器人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F98B885-87D9-5633-2C25-8ED76D11F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460289"/>
                  </p:ext>
                </p:extLst>
              </p:nvPr>
            </p:nvGraphicFramePr>
            <p:xfrm>
              <a:off x="838200" y="2547891"/>
              <a:ext cx="10515600" cy="3307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2676298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5252588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72778865"/>
                        </a:ext>
                      </a:extLst>
                    </a:gridCol>
                  </a:tblGrid>
                  <a:tr h="661521"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位控机器人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力控机器人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96135"/>
                      </a:ext>
                    </a:extLst>
                  </a:tr>
                  <a:tr h="66152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控制量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关节位置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oMath>
                          </a14:m>
                          <a:r>
                            <a:rPr lang="en-US" altLang="zh-CN" sz="2400" dirty="0"/>
                            <a:t>/</a:t>
                          </a:r>
                          <a:r>
                            <a:rPr lang="zh-CN" altLang="en-US" sz="2400" dirty="0"/>
                            <a:t>速度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zh-CN" alt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关节力矩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117831"/>
                      </a:ext>
                    </a:extLst>
                  </a:tr>
                  <a:tr h="66152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控制模型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运动学模型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动力学模型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137105"/>
                      </a:ext>
                    </a:extLst>
                  </a:tr>
                  <a:tr h="66152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响应频率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163097"/>
                      </a:ext>
                    </a:extLst>
                  </a:tr>
                  <a:tr h="66152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关节刚度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可调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8471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F98B885-87D9-5633-2C25-8ED76D11F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460289"/>
                  </p:ext>
                </p:extLst>
              </p:nvPr>
            </p:nvGraphicFramePr>
            <p:xfrm>
              <a:off x="838200" y="2547891"/>
              <a:ext cx="10515600" cy="3307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2676298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5252588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72778865"/>
                        </a:ext>
                      </a:extLst>
                    </a:gridCol>
                  </a:tblGrid>
                  <a:tr h="661521"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位控机器人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力控机器人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96135"/>
                      </a:ext>
                    </a:extLst>
                  </a:tr>
                  <a:tr h="66152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控制量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505" r="-100521" b="-3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05505" r="-696" b="-3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5117831"/>
                      </a:ext>
                    </a:extLst>
                  </a:tr>
                  <a:tr h="66152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控制模型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运动学模型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动力学模型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137105"/>
                      </a:ext>
                    </a:extLst>
                  </a:tr>
                  <a:tr h="66152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响应频率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163097"/>
                      </a:ext>
                    </a:extLst>
                  </a:tr>
                  <a:tr h="66152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关节刚度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可调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8471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206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46D33-C7EE-CCDA-F078-08F49959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力控机器人的</a:t>
            </a:r>
            <a:r>
              <a:rPr lang="en-US" altLang="zh-CN" dirty="0"/>
              <a:t>WBC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85AEB-DE4D-41B8-8F9B-ABB3D919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Whole Body Control</a:t>
            </a:r>
            <a:r>
              <a:rPr lang="zh-CN" altLang="en-US" dirty="0"/>
              <a:t>（</a:t>
            </a:r>
            <a:r>
              <a:rPr lang="en-US" altLang="zh-CN" dirty="0"/>
              <a:t>WBC</a:t>
            </a:r>
            <a:r>
              <a:rPr lang="zh-CN" altLang="en-US" dirty="0"/>
              <a:t>）：一种可以充分利用机器人的</a:t>
            </a:r>
            <a:r>
              <a:rPr lang="zh-CN" altLang="en-US" b="1" dirty="0"/>
              <a:t>自由度</a:t>
            </a:r>
            <a:r>
              <a:rPr lang="zh-CN" altLang="en-US" dirty="0"/>
              <a:t>，同时满足</a:t>
            </a:r>
            <a:r>
              <a:rPr lang="zh-CN" altLang="en-US" b="1" dirty="0"/>
              <a:t>多个约束条件</a:t>
            </a:r>
            <a:r>
              <a:rPr lang="zh-CN" altLang="en-US" dirty="0"/>
              <a:t>、并完成</a:t>
            </a:r>
            <a:r>
              <a:rPr lang="zh-CN" altLang="en-US" b="1" dirty="0"/>
              <a:t>多个任务</a:t>
            </a:r>
            <a:r>
              <a:rPr lang="zh-CN" altLang="en-US" dirty="0"/>
              <a:t>的控制器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力控机器人：</a:t>
            </a:r>
            <a:r>
              <a:rPr lang="en-US" altLang="zh-CN" dirty="0"/>
              <a:t>WBC</a:t>
            </a:r>
            <a:r>
              <a:rPr lang="zh-CN" altLang="en-US" dirty="0"/>
              <a:t>以</a:t>
            </a:r>
            <a:r>
              <a:rPr lang="zh-CN" altLang="en-US" b="1" dirty="0"/>
              <a:t>关节力矩</a:t>
            </a:r>
            <a:r>
              <a:rPr lang="zh-CN" altLang="en-US" dirty="0"/>
              <a:t>为输出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问题：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如何定义约束条件和任务？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如何据此求解出关节力矩？</a:t>
            </a:r>
          </a:p>
        </p:txBody>
      </p:sp>
    </p:spTree>
    <p:extLst>
      <p:ext uri="{BB962C8B-B14F-4D97-AF65-F5344CB8AC3E}">
        <p14:creationId xmlns:p14="http://schemas.microsoft.com/office/powerpoint/2010/main" val="98603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80E6-9C30-66E0-B521-0F95B7EF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复习：零空间投影法</a:t>
            </a:r>
            <a:r>
              <a:rPr lang="en-US" altLang="zh-CN" dirty="0"/>
              <a:t>WBC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38617-1B89-B51C-DBF5-EE8AA32B88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零空间投影（</a:t>
                </a:r>
                <a:r>
                  <a:rPr lang="en-US" altLang="zh-CN" dirty="0"/>
                  <a:t>Null Space Projection, NSP</a:t>
                </a:r>
                <a:r>
                  <a:rPr lang="zh-CN" altLang="en-US" dirty="0"/>
                  <a:t>）法</a:t>
                </a:r>
                <a:r>
                  <a:rPr lang="en-US" altLang="zh-CN" dirty="0"/>
                  <a:t>WBC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任务表示为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同时完成多个任务：找到同时满足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dirty="0"/>
                  <a:t>的解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NSP</a:t>
                </a:r>
                <a:r>
                  <a:rPr lang="zh-CN" altLang="en-US" dirty="0"/>
                  <a:t>方法的不足：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无法处理单边约束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任务有严格的优先级顺序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无法处理冲突的任务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38617-1B89-B51C-DBF5-EE8AA32B8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88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7CE0E-7816-F7BD-E068-BD5AD9C4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QP</a:t>
            </a:r>
            <a:r>
              <a:rPr lang="zh-CN" altLang="en-US" dirty="0"/>
              <a:t>的</a:t>
            </a:r>
            <a:r>
              <a:rPr lang="en-US" altLang="zh-CN" dirty="0"/>
              <a:t>WBC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278C49-029E-7ADA-B0B4-CCD08E28A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657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QP</a:t>
                </a:r>
                <a:r>
                  <a:rPr lang="zh-CN" altLang="en-US" dirty="0"/>
                  <a:t>（二次规划）：二次型函数的优化问题</a:t>
                </a:r>
                <a:endParaRPr lang="en-US" altLang="zh-CN" dirty="0"/>
              </a:p>
              <a:p>
                <a:r>
                  <a:rPr lang="en-US" altLang="zh-CN" dirty="0"/>
                  <a:t>QP</a:t>
                </a:r>
                <a:r>
                  <a:rPr lang="zh-CN" altLang="en-US" dirty="0"/>
                  <a:t>特点：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正定：该问题无解或有唯一解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半正定：该问题的解可以在较短的时间内解出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WBC</a:t>
                </a:r>
                <a:r>
                  <a:rPr lang="zh-CN" altLang="en-US" dirty="0"/>
                  <a:t>的目标：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选择合适的优化变量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把任务表示为二次型的格式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把约束表示为线性等式或不等式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求解</a:t>
                </a:r>
                <a:r>
                  <a:rPr lang="en-US" altLang="zh-CN" dirty="0"/>
                  <a:t>QP</a:t>
                </a:r>
                <a:r>
                  <a:rPr lang="zh-CN" altLang="en-US" dirty="0"/>
                  <a:t>问题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278C49-029E-7ADA-B0B4-CCD08E28A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65792"/>
              </a:xfrm>
              <a:blipFill>
                <a:blip r:embed="rId2"/>
                <a:stretch>
                  <a:fillRect l="-1043" t="-2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8FFAD52-C62E-CFAD-E720-22B3AF1E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79" y="4033539"/>
            <a:ext cx="3372321" cy="2143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79954D-F898-AA50-9D23-A83F8C6E7CF0}"/>
              </a:ext>
            </a:extLst>
          </p:cNvPr>
          <p:cNvSpPr txBox="1"/>
          <p:nvPr/>
        </p:nvSpPr>
        <p:spPr>
          <a:xfrm>
            <a:off x="8927977" y="32061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优化目标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08F309-9750-3C4E-8930-F50E0447EA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635863" y="3667770"/>
            <a:ext cx="31776" cy="620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10AB44A-61EC-F572-7C38-9EF0918FE3DA}"/>
              </a:ext>
            </a:extLst>
          </p:cNvPr>
          <p:cNvSpPr txBox="1"/>
          <p:nvPr/>
        </p:nvSpPr>
        <p:spPr>
          <a:xfrm>
            <a:off x="6541363" y="55288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约束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5A0E581-1479-FB9D-0A97-C4F8C8D8C5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341582" y="5619565"/>
            <a:ext cx="1234247" cy="140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7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1403</Words>
  <Application>Microsoft Office PowerPoint</Application>
  <PresentationFormat>宽屏</PresentationFormat>
  <Paragraphs>144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Office 主题​​</vt:lpstr>
      <vt:lpstr>基于优化的力控机器人 全身控制（WBC）</vt:lpstr>
      <vt:lpstr>内容回顾</vt:lpstr>
      <vt:lpstr>背景</vt:lpstr>
      <vt:lpstr>背景</vt:lpstr>
      <vt:lpstr>背景</vt:lpstr>
      <vt:lpstr>背景</vt:lpstr>
      <vt:lpstr>力控机器人的WBC</vt:lpstr>
      <vt:lpstr>复习：零空间投影法WBC</vt:lpstr>
      <vt:lpstr>基于QP的WBC</vt:lpstr>
      <vt:lpstr>优化变量选择</vt:lpstr>
      <vt:lpstr>目标函数构建</vt:lpstr>
      <vt:lpstr>目标函数构建</vt:lpstr>
      <vt:lpstr>约束函数构建</vt:lpstr>
      <vt:lpstr>优化问题构建</vt:lpstr>
      <vt:lpstr>多任务加权</vt:lpstr>
      <vt:lpstr>松弛变量</vt:lpstr>
      <vt:lpstr>分层QP</vt:lpstr>
      <vt:lpstr>分层QP</vt:lpstr>
      <vt:lpstr>分层QP</vt:lpstr>
      <vt:lpstr>分层QP</vt:lpstr>
      <vt:lpstr>基于零空间投影法的分层QP</vt:lpstr>
      <vt:lpstr>基于零空间投影法的分层QP</vt:lpstr>
      <vt:lpstr>数学工具：qpOASES</vt:lpstr>
      <vt:lpstr>数学工具：qpOASES</vt:lpstr>
      <vt:lpstr>数学工具：qpOASES</vt:lpstr>
      <vt:lpstr>WBC求解器：WBCKits</vt:lpstr>
      <vt:lpstr>WBC求解器：WBCKits</vt:lpstr>
      <vt:lpstr>WBC求解器：WBCKits</vt:lpstr>
      <vt:lpstr>WBC求解器：WBCKits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基于优化的力控WBC</dc:title>
  <dc:creator>2604166804@qq.com</dc:creator>
  <cp:lastModifiedBy>2604166804@qq.com</cp:lastModifiedBy>
  <cp:revision>46</cp:revision>
  <dcterms:created xsi:type="dcterms:W3CDTF">2023-12-05T08:24:19Z</dcterms:created>
  <dcterms:modified xsi:type="dcterms:W3CDTF">2023-12-08T11:18:13Z</dcterms:modified>
</cp:coreProperties>
</file>