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5" r:id="rId4"/>
    <p:sldId id="300" r:id="rId5"/>
    <p:sldId id="285" r:id="rId6"/>
    <p:sldId id="294" r:id="rId7"/>
    <p:sldId id="298" r:id="rId8"/>
    <p:sldId id="299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45A8C-ED84-4BA0-8518-AACA976D96A9}" v="339" dt="2023-11-26T16:23:05.805"/>
    <p1510:client id="{51F18683-C9E0-4185-A7F5-F297811D9D07}" v="18" dt="2023-10-29T03:41:24.846"/>
    <p1510:client id="{5D50044B-8F6A-4DD9-80C0-BE83E96184A5}" v="153" dt="2023-10-29T10:47:36.946"/>
    <p1510:client id="{8D45401F-C2CB-4184-BB69-3D32260C6F19}" v="1505" dt="2023-10-29T12:10:44.144"/>
    <p1510:client id="{8E92143B-51E7-4B7E-9D56-2CF210E51EB0}" v="1025" dt="2023-11-26T15:35:42.524"/>
    <p1510:client id="{94C53527-2511-4AF0-AD19-B5026056E127}" v="425" dt="2023-10-29T07:17:50.123"/>
    <p1510:client id="{99AFD758-D6F5-4113-AFD0-2187DE73E31B}" v="91" dt="2023-10-29T13:44:00.194"/>
    <p1510:client id="{A952EA88-0523-439A-8E1F-899A7281F2D4}" v="451" dt="2023-10-29T12:40:57.832"/>
    <p1510:client id="{B2368E37-75B8-4C1C-BC95-4A5AE6A196F8}" v="446" dt="2023-10-29T14:26:49.126"/>
    <p1510:client id="{D7B84678-3B9C-4DB2-8C0E-F77BEAF5A9C9}" v="150" dt="2023-10-29T05:07:57.707"/>
    <p1510:client id="{E19FC99F-B3B7-44DA-A51C-554EE5F5ACF6}" v="818" dt="2023-10-29T08:17:1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10" name="燕尾形 9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4" name="燕尾形 13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327578" y="1354238"/>
            <a:ext cx="1536845" cy="812505"/>
            <a:chOff x="11950" y="2513"/>
            <a:chExt cx="1778" cy="940"/>
          </a:xfrm>
        </p:grpSpPr>
        <p:sp>
          <p:nvSpPr>
            <p:cNvPr id="18" name="任意多边形"/>
            <p:cNvSpPr/>
            <p:nvPr/>
          </p:nvSpPr>
          <p:spPr bwMode="auto">
            <a:xfrm>
              <a:off x="11950" y="2513"/>
              <a:ext cx="1710" cy="537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9" name="任意多边形"/>
            <p:cNvSpPr>
              <a:spLocks noChangeArrowheads="1"/>
            </p:cNvSpPr>
            <p:nvPr/>
          </p:nvSpPr>
          <p:spPr bwMode="auto">
            <a:xfrm>
              <a:off x="13591" y="2766"/>
              <a:ext cx="52" cy="390"/>
            </a:xfrm>
            <a:prstGeom prst="rect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0" name="任意多边形"/>
            <p:cNvSpPr>
              <a:spLocks noChangeArrowheads="1"/>
            </p:cNvSpPr>
            <p:nvPr/>
          </p:nvSpPr>
          <p:spPr bwMode="auto">
            <a:xfrm>
              <a:off x="13532" y="3113"/>
              <a:ext cx="166" cy="118"/>
            </a:xfrm>
            <a:prstGeom prst="ellipse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1" name="任意多边形"/>
            <p:cNvSpPr/>
            <p:nvPr/>
          </p:nvSpPr>
          <p:spPr bwMode="auto">
            <a:xfrm>
              <a:off x="13512" y="3175"/>
              <a:ext cx="121" cy="26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2" name="任意多边形"/>
            <p:cNvSpPr/>
            <p:nvPr/>
          </p:nvSpPr>
          <p:spPr bwMode="auto">
            <a:xfrm>
              <a:off x="13608" y="3175"/>
              <a:ext cx="121" cy="26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3" name="任意多边形"/>
            <p:cNvSpPr/>
            <p:nvPr/>
          </p:nvSpPr>
          <p:spPr bwMode="auto">
            <a:xfrm>
              <a:off x="12292" y="2939"/>
              <a:ext cx="991" cy="51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8354" y="2419109"/>
            <a:ext cx="8215292" cy="1101930"/>
          </a:xfrm>
        </p:spPr>
        <p:txBody>
          <a:bodyPr anchor="b">
            <a:normAutofit/>
          </a:bodyPr>
          <a:lstStyle>
            <a:lvl1pPr algn="dist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77721" y="3567339"/>
            <a:ext cx="7636558" cy="692147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输入标题</a:t>
            </a:r>
            <a:endParaRPr 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2862559" y="4456254"/>
            <a:ext cx="3020993" cy="567159"/>
          </a:xfrm>
          <a:prstGeom prst="roundRect">
            <a:avLst>
              <a:gd name="adj" fmla="val 3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55478" y="4514127"/>
            <a:ext cx="2835155" cy="47456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输入文本</a:t>
            </a:r>
            <a:endParaRPr lang="en-US"/>
          </a:p>
        </p:txBody>
      </p:sp>
      <p:sp>
        <p:nvSpPr>
          <p:cNvPr id="24" name="圆角矩形 23"/>
          <p:cNvSpPr/>
          <p:nvPr userDrawn="1"/>
        </p:nvSpPr>
        <p:spPr>
          <a:xfrm>
            <a:off x="6443718" y="4456254"/>
            <a:ext cx="3020993" cy="567159"/>
          </a:xfrm>
          <a:prstGeom prst="roundRect">
            <a:avLst>
              <a:gd name="adj" fmla="val 3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526304" y="4502553"/>
            <a:ext cx="2855822" cy="46298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输入文本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FB1-9FA3-4760-A123-FDB32F7871AF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E7-61D5-4E4C-8785-F1CDCD055DBD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11" name="燕尾形 10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5" name="燕尾形 14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 userDrawn="1"/>
        </p:nvGrpSpPr>
        <p:grpSpPr>
          <a:xfrm>
            <a:off x="5462115" y="1661499"/>
            <a:ext cx="1267770" cy="1176704"/>
            <a:chOff x="5918858" y="1067475"/>
            <a:chExt cx="877570" cy="877570"/>
          </a:xfrm>
        </p:grpSpPr>
        <p:sp>
          <p:nvSpPr>
            <p:cNvPr id="19" name="矩形 18"/>
            <p:cNvSpPr/>
            <p:nvPr/>
          </p:nvSpPr>
          <p:spPr>
            <a:xfrm>
              <a:off x="5988073" y="1137325"/>
              <a:ext cx="739140" cy="739140"/>
            </a:xfrm>
            <a:prstGeom prst="rect">
              <a:avLst/>
            </a:prstGeom>
            <a:solidFill>
              <a:srgbClr val="244E7F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918858" y="1067475"/>
              <a:ext cx="877570" cy="877570"/>
            </a:xfrm>
            <a:prstGeom prst="rect">
              <a:avLst/>
            </a:prstGeom>
            <a:noFill/>
            <a:ln w="28575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3100" y="3203415"/>
            <a:ext cx="10845800" cy="928747"/>
          </a:xfrm>
        </p:spPr>
        <p:txBody>
          <a:bodyPr anchor="b">
            <a:noAutofit/>
          </a:bodyPr>
          <a:lstStyle>
            <a:lvl1pPr algn="ctr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07941" y="1791020"/>
            <a:ext cx="1147501" cy="91745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文本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2A82-80EA-48CB-97F6-EAAD127772DB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485367" y="476944"/>
            <a:ext cx="209758" cy="5517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76146" y="483565"/>
            <a:ext cx="10858500" cy="646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4212-8017-4471-A4AD-8A796FC810C6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OfficePLUS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8" name="燕尾形 7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2" name="燕尾形 11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5531485" y="1569843"/>
            <a:ext cx="1129030" cy="596900"/>
            <a:chOff x="11950" y="2513"/>
            <a:chExt cx="1778" cy="940"/>
          </a:xfrm>
        </p:grpSpPr>
        <p:sp>
          <p:nvSpPr>
            <p:cNvPr id="16" name="任意多边形"/>
            <p:cNvSpPr/>
            <p:nvPr/>
          </p:nvSpPr>
          <p:spPr bwMode="auto">
            <a:xfrm>
              <a:off x="11950" y="2513"/>
              <a:ext cx="1710" cy="537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7" name="任意多边形"/>
            <p:cNvSpPr>
              <a:spLocks noChangeArrowheads="1"/>
            </p:cNvSpPr>
            <p:nvPr/>
          </p:nvSpPr>
          <p:spPr bwMode="auto">
            <a:xfrm>
              <a:off x="13591" y="2766"/>
              <a:ext cx="52" cy="390"/>
            </a:xfrm>
            <a:prstGeom prst="rect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8" name="任意多边形"/>
            <p:cNvSpPr>
              <a:spLocks noChangeArrowheads="1"/>
            </p:cNvSpPr>
            <p:nvPr/>
          </p:nvSpPr>
          <p:spPr bwMode="auto">
            <a:xfrm>
              <a:off x="13532" y="3113"/>
              <a:ext cx="166" cy="118"/>
            </a:xfrm>
            <a:prstGeom prst="ellipse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9" name="任意多边形"/>
            <p:cNvSpPr/>
            <p:nvPr/>
          </p:nvSpPr>
          <p:spPr bwMode="auto">
            <a:xfrm>
              <a:off x="13512" y="3175"/>
              <a:ext cx="121" cy="26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0" name="任意多边形"/>
            <p:cNvSpPr/>
            <p:nvPr/>
          </p:nvSpPr>
          <p:spPr bwMode="auto">
            <a:xfrm>
              <a:off x="13608" y="3175"/>
              <a:ext cx="121" cy="26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1" name="任意多边形"/>
            <p:cNvSpPr/>
            <p:nvPr/>
          </p:nvSpPr>
          <p:spPr bwMode="auto">
            <a:xfrm>
              <a:off x="12292" y="2939"/>
              <a:ext cx="991" cy="51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58744" y="2576010"/>
            <a:ext cx="7474512" cy="1371600"/>
          </a:xfrm>
        </p:spPr>
        <p:txBody>
          <a:bodyPr anchor="ctr">
            <a:noAutofit/>
          </a:bodyPr>
          <a:lstStyle>
            <a:lvl1pPr algn="dist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392025" y="4135636"/>
            <a:ext cx="2469513" cy="50880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输入文本内容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292077" y="4135636"/>
            <a:ext cx="2673109" cy="508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输入文本内容</a:t>
            </a:r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</a:t>
            </a:r>
            <a:r>
              <a:rPr lang="en-US" altLang="zh-CN"/>
              <a:t>add text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2023/12/10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200" y="2851759"/>
            <a:ext cx="11204170" cy="110193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DCM </a:t>
            </a:r>
            <a:r>
              <a:rPr lang="en-US" altLang="zh-CN" sz="4000" dirty="0" err="1"/>
              <a:t>步态规划汇报</a:t>
            </a:r>
            <a:endParaRPr lang="en-US" altLang="zh-CN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32ADE-C80C-1FF6-5F58-C394A61B4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5478" y="4514127"/>
            <a:ext cx="2835155" cy="474562"/>
          </a:xfrm>
        </p:spPr>
        <p:txBody>
          <a:bodyPr/>
          <a:lstStyle/>
          <a:p>
            <a:r>
              <a:rPr lang="zh-CN" altLang="en-US"/>
              <a:t>汇报：第</a:t>
            </a:r>
            <a:r>
              <a:rPr lang="en-US" altLang="zh-CN"/>
              <a:t>3</a:t>
            </a:r>
            <a:r>
              <a:rPr lang="zh-CN" altLang="en-US"/>
              <a:t>组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CE4B6-13B2-A1E8-AD90-494C80D91D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6304" y="4502553"/>
            <a:ext cx="2855822" cy="46298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指导教师：赵明国老师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073" y="176210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1934697" y="2397424"/>
            <a:ext cx="1935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244E7F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706518" y="3319520"/>
            <a:ext cx="2289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kern="0">
                <a:solidFill>
                  <a:srgbClr val="385479"/>
                </a:solidFill>
                <a:latin typeface="+mj-lt"/>
                <a:ea typeface="+mj-ea"/>
                <a:cs typeface="汉仪大宋简" panose="02010609000101010101" charset="-122"/>
              </a:rPr>
              <a:t>CONTENTS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>
          <a:xfrm>
            <a:off x="5441191" y="1592234"/>
            <a:ext cx="877570" cy="877570"/>
            <a:chOff x="5918858" y="1067475"/>
            <a:chExt cx="877570" cy="877570"/>
          </a:xfrm>
        </p:grpSpPr>
        <p:sp>
          <p:nvSpPr>
            <p:cNvPr id="6" name="矩形 5"/>
            <p:cNvSpPr/>
            <p:nvPr/>
          </p:nvSpPr>
          <p:spPr>
            <a:xfrm>
              <a:off x="5988073" y="1137325"/>
              <a:ext cx="739140" cy="739140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18858" y="1067475"/>
              <a:ext cx="877570" cy="87757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05218" y="1275755"/>
              <a:ext cx="705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+mj-lt"/>
                  <a:ea typeface="汉仪晓波花月圆W" panose="00020600040101010101" charset="-122"/>
                </a:rPr>
                <a:t>01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>
          <a:xfrm>
            <a:off x="5441191" y="3907000"/>
            <a:ext cx="877570" cy="877570"/>
            <a:chOff x="6529878" y="2577148"/>
            <a:chExt cx="877570" cy="877570"/>
          </a:xfrm>
        </p:grpSpPr>
        <p:sp>
          <p:nvSpPr>
            <p:cNvPr id="10" name="矩形 9"/>
            <p:cNvSpPr/>
            <p:nvPr/>
          </p:nvSpPr>
          <p:spPr>
            <a:xfrm>
              <a:off x="6599093" y="2646998"/>
              <a:ext cx="739140" cy="739140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29878" y="2577148"/>
              <a:ext cx="877570" cy="87757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16238" y="2785428"/>
              <a:ext cx="705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+mj-lt"/>
                  <a:ea typeface="汉仪晓波花月圆W" panose="00020600040101010101" charset="-122"/>
                </a:rPr>
                <a:t>02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723745" y="1799224"/>
            <a:ext cx="331321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+mj-ea"/>
                <a:ea typeface="+mj-ea"/>
              </a:rPr>
              <a:t>DC</a:t>
            </a:r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M 方法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23745" y="4081808"/>
            <a:ext cx="314696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+mj-ea"/>
                <a:ea typeface="+mj-ea"/>
              </a:rPr>
              <a:t>步态规划结果</a:t>
            </a:r>
            <a:endParaRPr lang="zh-CN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026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</a:t>
            </a:r>
            <a:r>
              <a:rPr lang="zh-CN" altLang="en-US" dirty="0"/>
              <a:t>M 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53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167-1C36-D54C-F49B-B9CB78FF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Roboto"/>
              </a:rPr>
              <a:t>DC</a:t>
            </a:r>
            <a:r>
              <a:rPr lang="zh-CN" altLang="en-US" dirty="0">
                <a:cs typeface="Roboto"/>
              </a:rPr>
              <a:t>M 算法原理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FD782-CE67-4007-8E1D-8839CD054B1C}"/>
                  </a:ext>
                </a:extLst>
              </p:cNvPr>
              <p:cNvSpPr txBox="1"/>
              <p:nvPr/>
            </p:nvSpPr>
            <p:spPr>
              <a:xfrm>
                <a:off x="479172" y="1270813"/>
                <a:ext cx="11155474" cy="47004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cs typeface="Roboto"/>
                  </a:rPr>
                  <a:t>CP</a:t>
                </a:r>
                <a:r>
                  <a:rPr lang="zh-CN" altLang="en-US" sz="2000" b="1" dirty="0">
                    <a:cs typeface="Roboto"/>
                  </a:rPr>
                  <a:t>点</a:t>
                </a:r>
                <a:r>
                  <a:rPr lang="en-US" altLang="zh-CN" sz="2000" b="1" dirty="0">
                    <a:cs typeface="Roboto"/>
                  </a:rPr>
                  <a:t>(Capture Point)</a:t>
                </a:r>
                <a:r>
                  <a:rPr lang="zh-CN" altLang="en-US" sz="2000" b="1" dirty="0">
                    <a:cs typeface="Roboto"/>
                  </a:rPr>
                  <a:t>：</a:t>
                </a:r>
                <a:r>
                  <a:rPr lang="zh-CN" altLang="en-US" sz="2000" dirty="0">
                    <a:cs typeface="Roboto"/>
                  </a:rPr>
                  <a:t>使得双足</a:t>
                </a:r>
                <a:r>
                  <a:rPr lang="en-US" altLang="zh-CN" sz="2000" dirty="0">
                    <a:cs typeface="Roboto"/>
                  </a:rPr>
                  <a:t>COM</a:t>
                </a:r>
                <a:r>
                  <a:rPr lang="zh-CN" altLang="en-US" sz="2000" dirty="0">
                    <a:cs typeface="Roboto"/>
                  </a:rPr>
                  <a:t>的运动停止，系统动能为</a:t>
                </a:r>
                <a:r>
                  <a:rPr lang="en-US" altLang="zh-CN" sz="2000" dirty="0">
                    <a:cs typeface="Roboto"/>
                  </a:rPr>
                  <a:t>0</a:t>
                </a:r>
                <a:r>
                  <a:rPr lang="zh-CN" altLang="en-US" sz="2000" dirty="0">
                    <a:cs typeface="Roboto"/>
                  </a:rPr>
                  <a:t>的特定立足点。在线性倒立摆（</a:t>
                </a:r>
                <a:r>
                  <a:rPr lang="en-US" altLang="zh-CN" sz="2000" dirty="0">
                    <a:cs typeface="Roboto"/>
                  </a:rPr>
                  <a:t>LIP</a:t>
                </a:r>
                <a:r>
                  <a:rPr lang="zh-CN" altLang="en-US" sz="2000" dirty="0">
                    <a:cs typeface="Roboto"/>
                  </a:rPr>
                  <a:t>）模型的</a:t>
                </a:r>
                <a:r>
                  <a:rPr lang="en-US" altLang="zh-CN" sz="2000" dirty="0">
                    <a:cs typeface="Roboto"/>
                  </a:rPr>
                  <a:t>DCM</a:t>
                </a:r>
                <a:r>
                  <a:rPr lang="zh-CN" altLang="en-US" sz="2000" dirty="0">
                    <a:cs typeface="Roboto"/>
                  </a:rPr>
                  <a:t>（</a:t>
                </a:r>
                <a:r>
                  <a:rPr lang="en-US" altLang="zh-CN" sz="2000" dirty="0">
                    <a:cs typeface="Roboto"/>
                  </a:rPr>
                  <a:t>Divergent Component of Motion</a:t>
                </a:r>
                <a:r>
                  <a:rPr lang="zh-CN" altLang="en-US" sz="2000" dirty="0">
                    <a:cs typeface="Roboto"/>
                  </a:rPr>
                  <a:t>）控制中，所谓的</a:t>
                </a:r>
                <a:r>
                  <a:rPr lang="en-US" altLang="zh-CN" sz="2000" dirty="0">
                    <a:cs typeface="Roboto"/>
                  </a:rPr>
                  <a:t>DCM</a:t>
                </a:r>
                <a:r>
                  <a:rPr lang="zh-CN" altLang="en-US" sz="2000" dirty="0">
                    <a:cs typeface="Roboto"/>
                  </a:rPr>
                  <a:t>其实指的就是</a:t>
                </a:r>
                <a:r>
                  <a:rPr lang="en-US" altLang="zh-CN" sz="2000" dirty="0">
                    <a:cs typeface="Roboto"/>
                  </a:rPr>
                  <a:t>CP</a:t>
                </a:r>
                <a:r>
                  <a:rPr lang="zh-CN" altLang="en-US" sz="2000" dirty="0">
                    <a:cs typeface="Roboto"/>
                  </a:rPr>
                  <a:t>点。</a:t>
                </a:r>
                <a:endParaRPr lang="en-US" altLang="zh-CN" sz="200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cs typeface="Roboto"/>
                  </a:rPr>
                  <a:t>控制原理：</a:t>
                </a:r>
                <a:endParaRPr lang="en-US" altLang="zh-CN" sz="2000" b="1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cs typeface="Roboto"/>
                  </a:rPr>
                  <a:t>1.</a:t>
                </a:r>
                <a:r>
                  <a:rPr lang="zh-CN" altLang="en-US" sz="2000" dirty="0">
                    <a:cs typeface="Roboto"/>
                  </a:rPr>
                  <a:t> 在二维</a:t>
                </a:r>
                <a:r>
                  <a:rPr lang="en-US" altLang="zh-CN" sz="2000" dirty="0">
                    <a:cs typeface="Roboto"/>
                  </a:rPr>
                  <a:t>LIP</a:t>
                </a:r>
                <a:r>
                  <a:rPr lang="zh-CN" altLang="en-US" sz="2000" dirty="0">
                    <a:cs typeface="Roboto"/>
                  </a:rPr>
                  <a:t>模型中，我们有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Roboto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sz="2000" dirty="0">
                    <a:cs typeface="Roboto"/>
                  </a:rPr>
                  <a:t>，其中</a:t>
                </a:r>
                <a:r>
                  <a:rPr lang="en-US" altLang="zh-CN" sz="2000" dirty="0">
                    <a:cs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Roboto"/>
                      </a:rPr>
                      <m:t>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Roboto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Roboto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Roboto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Roboto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Roboto"/>
                              </a:rPr>
                              <m:t>𝑐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sz="200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cs typeface="Roboto"/>
                  </a:rPr>
                  <a:t>2. </a:t>
                </a:r>
                <a:r>
                  <a:rPr lang="zh-CN" altLang="en-US" sz="2000" dirty="0">
                    <a:cs typeface="Roboto"/>
                  </a:rPr>
                  <a:t>根据</a:t>
                </a:r>
                <a:r>
                  <a:rPr lang="en-US" altLang="zh-CN" sz="2000" dirty="0">
                    <a:cs typeface="Roboto"/>
                  </a:rPr>
                  <a:t>CP</a:t>
                </a:r>
                <a:r>
                  <a:rPr lang="zh-CN" altLang="en-US" sz="2000" dirty="0">
                    <a:cs typeface="Roboto"/>
                  </a:rPr>
                  <a:t>点的定义可推导得</a:t>
                </a:r>
                <a:r>
                  <a:rPr lang="en-US" altLang="zh-CN" sz="2000" dirty="0">
                    <a:cs typeface="Roboto"/>
                  </a:rPr>
                  <a:t>CP</a:t>
                </a:r>
                <a:r>
                  <a:rPr lang="zh-CN" altLang="en-US" sz="2000" dirty="0">
                    <a:cs typeface="Roboto"/>
                  </a:rPr>
                  <a:t>点应满足：</a:t>
                </a:r>
                <a:endParaRPr lang="en-US" altLang="zh-CN" sz="200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Roboto"/>
                        </a:rPr>
                        <m:t>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Roboto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Roboto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Roboto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Roboto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Roboto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Roboto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Roboto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cs typeface="Roboto"/>
                  </a:rPr>
                  <a:t>3. </a:t>
                </a:r>
                <a:r>
                  <a:rPr lang="zh-CN" altLang="en-US" sz="2000" dirty="0">
                    <a:cs typeface="Roboto"/>
                  </a:rPr>
                  <a:t>通过人为规划好</a:t>
                </a:r>
                <a:r>
                  <a:rPr lang="en-US" altLang="zh-CN" sz="2000" dirty="0">
                    <a:cs typeface="Roboto"/>
                  </a:rPr>
                  <a:t>ZMP</a:t>
                </a:r>
                <a:r>
                  <a:rPr lang="zh-CN" altLang="en-US" sz="2000" dirty="0">
                    <a:cs typeface="Roboto"/>
                  </a:rPr>
                  <a:t>点，根据</a:t>
                </a:r>
                <a:r>
                  <a:rPr lang="en-US" altLang="zh-CN" sz="2000" dirty="0">
                    <a:cs typeface="Roboto"/>
                  </a:rPr>
                  <a:t>CP</a:t>
                </a:r>
                <a:r>
                  <a:rPr lang="zh-CN" altLang="en-US" sz="2000" dirty="0">
                    <a:cs typeface="Roboto"/>
                  </a:rPr>
                  <a:t>点的动力学方程实现</a:t>
                </a:r>
                <a:endParaRPr lang="en-US" altLang="zh-CN" sz="200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Roboto"/>
                  </a:rPr>
                  <a:t>对</a:t>
                </a:r>
                <a:r>
                  <a:rPr lang="en-US" altLang="zh-CN" sz="2000" dirty="0">
                    <a:cs typeface="Roboto"/>
                  </a:rPr>
                  <a:t>CP</a:t>
                </a:r>
                <a:r>
                  <a:rPr lang="zh-CN" altLang="en-US" sz="2000" dirty="0">
                    <a:cs typeface="Roboto"/>
                  </a:rPr>
                  <a:t>点的可控规划，从而实现双足机器人的运动控制。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FD782-CE67-4007-8E1D-8839CD05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2" y="1270813"/>
                <a:ext cx="11155474" cy="4700454"/>
              </a:xfrm>
              <a:prstGeom prst="rect">
                <a:avLst/>
              </a:prstGeom>
              <a:blipFill>
                <a:blip r:embed="rId2"/>
                <a:stretch>
                  <a:fillRect l="-601" r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8B5E380-5B49-51EA-E98F-3E97898D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769" y="3094383"/>
            <a:ext cx="3530682" cy="29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0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167-1C36-D54C-F49B-B9CB78FF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Roboto"/>
              </a:rPr>
              <a:t>DC</a:t>
            </a:r>
            <a:r>
              <a:rPr lang="zh-CN" altLang="en-US" dirty="0">
                <a:cs typeface="Roboto"/>
              </a:rPr>
              <a:t>M 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FD782-CE67-4007-8E1D-8839CD054B1C}"/>
                  </a:ext>
                </a:extLst>
              </p:cNvPr>
              <p:cNvSpPr txBox="1"/>
              <p:nvPr/>
            </p:nvSpPr>
            <p:spPr>
              <a:xfrm>
                <a:off x="977881" y="2012971"/>
                <a:ext cx="10455030" cy="283205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cs typeface="Roboto"/>
                  </a:rPr>
                  <a:t>1.给出目标落脚点（脚印）</a:t>
                </a:r>
                <a:r>
                  <a:rPr lang="en-US" altLang="zh-CN" sz="2400" dirty="0">
                    <a:cs typeface="Roboto"/>
                  </a:rPr>
                  <a:t>P = [p1, p2, … , </a:t>
                </a:r>
                <a:r>
                  <a:rPr lang="en-US" altLang="zh-CN" sz="2400" dirty="0" err="1">
                    <a:cs typeface="Roboto"/>
                  </a:rPr>
                  <a:t>pn</a:t>
                </a:r>
                <a:r>
                  <a:rPr lang="en-US" altLang="zh-CN" sz="2400" dirty="0">
                    <a:cs typeface="Roboto"/>
                  </a:rPr>
                  <a:t>]</a:t>
                </a:r>
                <a:endParaRPr 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cs typeface="Roboto"/>
                  </a:rPr>
                  <a:t>2.由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Roboto"/>
                      </a:rPr>
                      <m:t>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Roboto"/>
                      </a:rPr>
                      <m:t>反推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  <a:cs typeface="Roboto"/>
                      </a:rPr>
                      <m:t>（</m:t>
                    </m:r>
                  </m:oMath>
                </a14:m>
                <a:r>
                  <a:rPr lang="zh-CN" altLang="en-US" sz="2400" dirty="0">
                    <a:cs typeface="Roboto"/>
                  </a:rPr>
                  <a:t>考虑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Roboto"/>
                      </a:rPr>
                      <m:t>=0</m:t>
                    </m:r>
                  </m:oMath>
                </a14:m>
                <a:r>
                  <a:rPr lang="zh-CN" altLang="en-US" sz="2400" dirty="0">
                    <a:cs typeface="Roboto"/>
                  </a:rPr>
                  <a:t>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cs typeface="Roboto"/>
                  </a:rPr>
                  <a:t>3.基于计算的初值和状态转移矩阵确定从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Roboto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Roboto"/>
                  </a:rPr>
                  <a:t>的状态转移方程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 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Roboto"/>
                  </a:rPr>
                  <a:t>(t)</a:t>
                </a:r>
                <a:endParaRPr lang="zh-CN" altLang="en-US" sz="2400" dirty="0">
                  <a:cs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cs typeface="Roboto"/>
                  </a:rPr>
                  <a:t>4. 根据当前的坐标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Roboto"/>
                      </a:rPr>
                      <m:t>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Roboto"/>
                  </a:rPr>
                  <a:t>和状态转移方程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 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>
                    <a:cs typeface="Roboto"/>
                  </a:rPr>
                  <a:t>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x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Roboto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Roboto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 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Roboto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Roboto"/>
                  </a:rPr>
                  <a:t>(t)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cs typeface="Roboto"/>
                  </a:rPr>
                  <a:t>5. </a:t>
                </a:r>
                <a:r>
                  <a:rPr lang="zh-CN" altLang="en-US" sz="2400" dirty="0">
                    <a:cs typeface="Roboto"/>
                  </a:rPr>
                  <a:t>重复此过程直到完成每个</a:t>
                </a:r>
                <a:r>
                  <a:rPr lang="en-US" altLang="zh-CN" sz="2400" dirty="0">
                    <a:cs typeface="Roboto"/>
                  </a:rPr>
                  <a:t>CP</a:t>
                </a:r>
                <a:r>
                  <a:rPr lang="zh-CN" altLang="en-US" sz="2400" dirty="0">
                    <a:cs typeface="Roboto"/>
                  </a:rPr>
                  <a:t>点位置及转移方程的动态规划</a:t>
                </a:r>
                <a:endParaRPr lang="en-US" altLang="zh-CN" sz="2400" dirty="0">
                  <a:cs typeface="Roboto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7FD782-CE67-4007-8E1D-8839CD05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81" y="2012971"/>
                <a:ext cx="10455030" cy="2832057"/>
              </a:xfrm>
              <a:prstGeom prst="rect">
                <a:avLst/>
              </a:prstGeom>
              <a:blipFill>
                <a:blip r:embed="rId2"/>
                <a:stretch>
                  <a:fillRect l="-875" b="-4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9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步态规划结果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D833C-35A5-383B-A907-E0515D04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Roboto"/>
              </a:rPr>
              <a:t>规划结果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91AC93-CA4B-5A1A-1C57-4C401238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86" y="2408993"/>
            <a:ext cx="3678675" cy="258255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F7B013-2AC7-8D33-9EB5-6D7D1CB0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62" y="1292120"/>
            <a:ext cx="2731979" cy="22337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4499041-92E4-EA42-83F7-9984A1FF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05" y="3834839"/>
            <a:ext cx="2847291" cy="23134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7D4CF51-CF44-1DC5-5C4E-7B04AA389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61" y="1325371"/>
            <a:ext cx="2676947" cy="21672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2245A02-7442-CFCD-D44A-68B0D2528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161" y="3907929"/>
            <a:ext cx="2722220" cy="21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5A199-24C8-CA57-CE17-1DE7E1FC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cs typeface="Roboto"/>
              </a:rPr>
              <a:t>规划结果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6161FA-9341-683C-6010-61FFB6F9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0" y="2249490"/>
            <a:ext cx="3699181" cy="26845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4CDE54-36EE-B66B-0982-901322FE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89" y="1057228"/>
            <a:ext cx="3032492" cy="23845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621E4CB-44B9-34ED-43B1-1966645F6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89" y="3848015"/>
            <a:ext cx="3130682" cy="23808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BEE2A5-959F-48E4-9DE8-3BBFA4515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364" y="1182164"/>
            <a:ext cx="2636213" cy="213465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20C38DA-860E-B931-E7FC-9595D7651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364" y="3948254"/>
            <a:ext cx="2717263" cy="21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9463-4BE3-41C4-A74D-3A89E6799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汇报：第</a:t>
            </a:r>
            <a:r>
              <a:rPr lang="en-US" altLang="zh-CN"/>
              <a:t>3</a:t>
            </a:r>
            <a:r>
              <a:rPr lang="zh-CN" altLang="en-US"/>
              <a:t>组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CAB3-675F-C721-2929-C6E487846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指导教师：赵明国老师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4E7F"/>
      </a:accent1>
      <a:accent2>
        <a:srgbClr val="26609A"/>
      </a:accent2>
      <a:accent3>
        <a:srgbClr val="081EB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Roboto"/>
        <a:ea typeface="思源黑体 CN Bold"/>
        <a:cs typeface=""/>
      </a:majorFont>
      <a:minorFont>
        <a:latin typeface="Roboto"/>
        <a:ea typeface="思源宋体 CN Light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269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汉仪中等线简</vt:lpstr>
      <vt:lpstr>思源黑体 CN Bold</vt:lpstr>
      <vt:lpstr>Arial</vt:lpstr>
      <vt:lpstr>Cambria Math</vt:lpstr>
      <vt:lpstr>Roboto</vt:lpstr>
      <vt:lpstr>office 主题</vt:lpstr>
      <vt:lpstr>DCM 步态规划汇报</vt:lpstr>
      <vt:lpstr>PowerPoint 演示文稿</vt:lpstr>
      <vt:lpstr>DCM 方法</vt:lpstr>
      <vt:lpstr>DCM 算法原理</vt:lpstr>
      <vt:lpstr>DCM 算法</vt:lpstr>
      <vt:lpstr>步态规划结果</vt:lpstr>
      <vt:lpstr>规划结果</vt:lpstr>
      <vt:lpstr>规划结果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曾繁志</dc:creator>
  <cp:lastModifiedBy>John li</cp:lastModifiedBy>
  <cp:revision>558</cp:revision>
  <dcterms:created xsi:type="dcterms:W3CDTF">2023-10-29T03:39:36Z</dcterms:created>
  <dcterms:modified xsi:type="dcterms:W3CDTF">2023-12-10T14:49:50Z</dcterms:modified>
</cp:coreProperties>
</file>