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yuheng" initials="wy" lastIdx="1" clrIdx="0">
    <p:extLst>
      <p:ext uri="{19B8F6BF-5375-455C-9EA6-DF929625EA0E}">
        <p15:presenceInfo xmlns:p15="http://schemas.microsoft.com/office/powerpoint/2012/main" userId="fad31e0826ed3c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6"/>
  </p:normalViewPr>
  <p:slideViewPr>
    <p:cSldViewPr snapToGrid="0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A9A5-59A6-446B-898B-9E14037AC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1FEE7-06C3-4755-AFAE-BCEB7F8BC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362A7-6BAC-4C18-B958-6D7FD5B6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7680-AB36-4F5F-99A5-2EB77A407EC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41CA8-528E-4219-9708-F961A3D8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54B61-9397-4C2E-94E8-18B42716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04CD-FE6C-4B3E-975C-6A2C31A62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31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6463-4B49-47A8-B7D9-44DD85F9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33A5E-A7B9-4581-B5B7-6DAFD97FA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A8A59-0F4F-4942-B59E-5B0F1DF8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7680-AB36-4F5F-99A5-2EB77A407EC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7B56E-475E-41C5-A7BA-9186CF09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50370-3C0E-4893-AF86-56EF9537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04CD-FE6C-4B3E-975C-6A2C31A62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0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6AED33-4C03-4C68-B9A0-970557379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4CCFA-35FD-4E89-B13F-1A730CFCF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01833-AC0A-40C7-9AB6-32B88E1C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7680-AB36-4F5F-99A5-2EB77A407EC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6A51A-6295-4B01-A507-1F8321B2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66A2E-57C1-4F76-A55E-B88AB55F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04CD-FE6C-4B3E-975C-6A2C31A62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01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4332-F743-40FD-AAE7-68420B5D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A5BE-C4B4-4108-9F8D-C3586A4AD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3E7C3-20B6-4F69-9966-D877375C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7680-AB36-4F5F-99A5-2EB77A407EC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FE1FD-2419-48F7-877D-8D602519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8FD1D-23F9-499B-880F-7065BBA5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04CD-FE6C-4B3E-975C-6A2C31A62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23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8CCC-D778-4D72-A4DC-B7564320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1637D-FFEC-40D7-A6FE-39661CF93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4594D-8B5D-4C02-A2E4-57C6C9E4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7680-AB36-4F5F-99A5-2EB77A407EC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AA711-53AC-4DF0-9EEF-BBA6E605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C5A89-1414-456A-9947-612E2FC6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04CD-FE6C-4B3E-975C-6A2C31A62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99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AC3ED-B3D5-4F5D-9965-3BC6A8A9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F5487-C881-489A-880A-BF53946A0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F2E4F-9592-4586-9A41-24C6DBB99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26BA6-4B08-4BF6-9E7A-623053A8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7680-AB36-4F5F-99A5-2EB77A407EC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11A4B-8146-48F4-9AD7-319F517E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8BB41-91FF-402B-98BC-CAA2E90D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04CD-FE6C-4B3E-975C-6A2C31A62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3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828A-4C83-4E61-8D5D-FAB967F10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D6534-3622-4D97-8BCD-438E5E63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5AF2B-8268-41BB-9E43-EFB8644F7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3E378-A9CC-4B5F-AFDE-99112188F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2CE85-657E-4047-88A6-1E5D7D311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28894-AB72-4C27-828E-3D5DBA89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7680-AB36-4F5F-99A5-2EB77A407EC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71C0E-B2C3-47B8-88DB-2AB86322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0702ED-B779-4479-870E-4460372E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04CD-FE6C-4B3E-975C-6A2C31A62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01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2D2C-3912-4660-A486-66AD5A17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9C70A2-3857-4912-A9E7-58D4215D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7680-AB36-4F5F-99A5-2EB77A407EC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0A99-E4E4-4542-A978-9CB54F37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13DC5-5EC4-4856-B61C-47DCA069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04CD-FE6C-4B3E-975C-6A2C31A62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38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9E16-8CAA-434E-8C1F-7C137A55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7680-AB36-4F5F-99A5-2EB77A407EC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FF021A-3847-4201-BCB9-490B58FC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3301B-9A1B-4CE9-B514-B43EC950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04CD-FE6C-4B3E-975C-6A2C31A62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33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FB05-EF22-47E8-8A70-C53863FA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D4601-791B-4569-85B4-ADDC079E1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7034C-D4E5-474B-B47E-748E87751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8936D-9280-47D8-A584-73458355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7680-AB36-4F5F-99A5-2EB77A407EC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0904A-BC20-4D91-8461-DEF0455D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36DE0-0D6D-40DB-8371-8428E20E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04CD-FE6C-4B3E-975C-6A2C31A62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18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C325-92C8-47F0-8464-4D466F22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19B8C7-F5DD-4452-97A2-F9EE5EC78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C0BA2-0989-471E-91B2-033B26293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B6EF3-8841-42D4-AF9F-764EC01C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7680-AB36-4F5F-99A5-2EB77A407EC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DA6B5-241D-4F2D-A327-FB846C22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A65EE-EA57-4605-8125-DE27A944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04CD-FE6C-4B3E-975C-6A2C31A62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8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C3BA0-D15B-4545-8C65-44E29FBB0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0829D-485A-468E-81C8-AE90F5104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5BC2D-7D8D-4144-84AE-412CF064F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07680-AB36-4F5F-99A5-2EB77A407EC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06285-B142-443E-AC7C-2C604A17E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673D-49D6-4ED8-A074-654E4DC38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B04CD-FE6C-4B3E-975C-6A2C31A62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68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10" Type="http://schemas.openxmlformats.org/officeDocument/2006/relationships/image" Target="../media/image26.png"/><Relationship Id="rId4" Type="http://schemas.openxmlformats.org/officeDocument/2006/relationships/image" Target="../media/image13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10" Type="http://schemas.openxmlformats.org/officeDocument/2006/relationships/image" Target="../media/image26.png"/><Relationship Id="rId4" Type="http://schemas.openxmlformats.org/officeDocument/2006/relationships/image" Target="../media/image13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10" Type="http://schemas.openxmlformats.org/officeDocument/2006/relationships/image" Target="../media/image26.png"/><Relationship Id="rId4" Type="http://schemas.openxmlformats.org/officeDocument/2006/relationships/image" Target="../media/image13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10" Type="http://schemas.openxmlformats.org/officeDocument/2006/relationships/image" Target="../media/image26.png"/><Relationship Id="rId4" Type="http://schemas.openxmlformats.org/officeDocument/2006/relationships/image" Target="../media/image13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10" Type="http://schemas.openxmlformats.org/officeDocument/2006/relationships/image" Target="../media/image26.png"/><Relationship Id="rId4" Type="http://schemas.openxmlformats.org/officeDocument/2006/relationships/image" Target="../media/image13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10" Type="http://schemas.openxmlformats.org/officeDocument/2006/relationships/image" Target="../media/image26.png"/><Relationship Id="rId4" Type="http://schemas.openxmlformats.org/officeDocument/2006/relationships/image" Target="../media/image13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10" Type="http://schemas.openxmlformats.org/officeDocument/2006/relationships/image" Target="../media/image23.png"/><Relationship Id="rId4" Type="http://schemas.openxmlformats.org/officeDocument/2006/relationships/image" Target="../media/image13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059F26-F7AB-45E6-B66A-A7F1E5EC2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4" y="938744"/>
            <a:ext cx="5097308" cy="49805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320023-CF04-4D50-9E74-BAE912946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622" y="2088984"/>
            <a:ext cx="6900378" cy="233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42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F5BF81-9744-4C58-B244-711A950E9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17" y="180521"/>
            <a:ext cx="6639852" cy="64969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983BD4-748C-475F-81FA-516F279B7472}"/>
                  </a:ext>
                </a:extLst>
              </p:cNvPr>
              <p:cNvSpPr txBox="1"/>
              <p:nvPr/>
            </p:nvSpPr>
            <p:spPr>
              <a:xfrm>
                <a:off x="2484499" y="2840801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983BD4-748C-475F-81FA-516F279B7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99" y="2840801"/>
                <a:ext cx="286552" cy="276999"/>
              </a:xfrm>
              <a:prstGeom prst="rect">
                <a:avLst/>
              </a:prstGeom>
              <a:blipFill>
                <a:blip r:embed="rId3"/>
                <a:stretch>
                  <a:fillRect l="-10638" r="-425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40E737-7957-4BEE-B73A-3F8EEAE9A556}"/>
                  </a:ext>
                </a:extLst>
              </p:cNvPr>
              <p:cNvSpPr txBox="1"/>
              <p:nvPr/>
            </p:nvSpPr>
            <p:spPr>
              <a:xfrm>
                <a:off x="2484499" y="3034320"/>
                <a:ext cx="2812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40E737-7957-4BEE-B73A-3F8EEAE9A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99" y="3034320"/>
                <a:ext cx="281231" cy="276999"/>
              </a:xfrm>
              <a:prstGeom prst="rect">
                <a:avLst/>
              </a:prstGeom>
              <a:blipFill>
                <a:blip r:embed="rId4"/>
                <a:stretch>
                  <a:fillRect l="-10870" r="-4348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7282DC-8DF0-408B-B745-96E41ADC2CAC}"/>
              </a:ext>
            </a:extLst>
          </p:cNvPr>
          <p:cNvCxnSpPr>
            <a:cxnSpLocks/>
          </p:cNvCxnSpPr>
          <p:nvPr/>
        </p:nvCxnSpPr>
        <p:spPr>
          <a:xfrm>
            <a:off x="1950290" y="2480344"/>
            <a:ext cx="1630451" cy="9486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46296D-565F-47DF-802B-1A0FB6F310AD}"/>
              </a:ext>
            </a:extLst>
          </p:cNvPr>
          <p:cNvCxnSpPr>
            <a:cxnSpLocks/>
          </p:cNvCxnSpPr>
          <p:nvPr/>
        </p:nvCxnSpPr>
        <p:spPr>
          <a:xfrm>
            <a:off x="1950290" y="2480344"/>
            <a:ext cx="834501" cy="470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923C6D-011A-4290-A3AC-21A840768BCE}"/>
              </a:ext>
            </a:extLst>
          </p:cNvPr>
          <p:cNvCxnSpPr>
            <a:cxnSpLocks/>
          </p:cNvCxnSpPr>
          <p:nvPr/>
        </p:nvCxnSpPr>
        <p:spPr>
          <a:xfrm flipV="1">
            <a:off x="4008413" y="3311319"/>
            <a:ext cx="1176058" cy="28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C8ACF0-B261-4A66-9989-7B4FA5E7A458}"/>
                  </a:ext>
                </a:extLst>
              </p:cNvPr>
              <p:cNvSpPr txBox="1"/>
              <p:nvPr/>
            </p:nvSpPr>
            <p:spPr>
              <a:xfrm>
                <a:off x="5007507" y="3034320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C8ACF0-B261-4A66-9989-7B4FA5E7A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507" y="3034320"/>
                <a:ext cx="286552" cy="276999"/>
              </a:xfrm>
              <a:prstGeom prst="rect">
                <a:avLst/>
              </a:prstGeom>
              <a:blipFill>
                <a:blip r:embed="rId5"/>
                <a:stretch>
                  <a:fillRect l="-10638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0F6E67-CC5A-4E8F-95CC-902190365268}"/>
              </a:ext>
            </a:extLst>
          </p:cNvPr>
          <p:cNvCxnSpPr>
            <a:cxnSpLocks/>
          </p:cNvCxnSpPr>
          <p:nvPr/>
        </p:nvCxnSpPr>
        <p:spPr>
          <a:xfrm>
            <a:off x="3578475" y="3428999"/>
            <a:ext cx="761017" cy="4505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5EFCEC-A25A-4D7D-AFB3-82E168019FD5}"/>
                  </a:ext>
                </a:extLst>
              </p:cNvPr>
              <p:cNvSpPr txBox="1"/>
              <p:nvPr/>
            </p:nvSpPr>
            <p:spPr>
              <a:xfrm>
                <a:off x="3958983" y="3741042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5EFCEC-A25A-4D7D-AFB3-82E16801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983" y="3741042"/>
                <a:ext cx="286552" cy="276999"/>
              </a:xfrm>
              <a:prstGeom prst="rect">
                <a:avLst/>
              </a:prstGeom>
              <a:blipFill>
                <a:blip r:embed="rId6"/>
                <a:stretch>
                  <a:fillRect l="-10638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426BFA-597E-42BE-8F91-1456248CEDC8}"/>
              </a:ext>
            </a:extLst>
          </p:cNvPr>
          <p:cNvCxnSpPr>
            <a:cxnSpLocks/>
          </p:cNvCxnSpPr>
          <p:nvPr/>
        </p:nvCxnSpPr>
        <p:spPr>
          <a:xfrm flipV="1">
            <a:off x="3676875" y="3332239"/>
            <a:ext cx="322326" cy="22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F4C7DD-363A-45F0-9968-3618F08CBAEA}"/>
                  </a:ext>
                </a:extLst>
              </p:cNvPr>
              <p:cNvSpPr txBox="1"/>
              <p:nvPr/>
            </p:nvSpPr>
            <p:spPr>
              <a:xfrm>
                <a:off x="5965794" y="972679"/>
                <a:ext cx="609452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 dirty="0"/>
                  <a:t>为工具坐标系，其应该与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平行</m:t>
                    </m:r>
                  </m:oMath>
                </a14:m>
                <a:r>
                  <a:rPr lang="zh-CN" altLang="en-US" dirty="0"/>
                  <a:t>，在本题中重合，这里不再画出。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F4C7DD-363A-45F0-9968-3618F08CB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794" y="972679"/>
                <a:ext cx="6094520" cy="646331"/>
              </a:xfrm>
              <a:prstGeom prst="rect">
                <a:avLst/>
              </a:prstGeom>
              <a:blipFill>
                <a:blip r:embed="rId7"/>
                <a:stretch>
                  <a:fillRect l="-901" t="-5660" r="-701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C4E3D1-3864-484E-8FA9-7B26FB4F8FE0}"/>
              </a:ext>
            </a:extLst>
          </p:cNvPr>
          <p:cNvCxnSpPr>
            <a:cxnSpLocks/>
          </p:cNvCxnSpPr>
          <p:nvPr/>
        </p:nvCxnSpPr>
        <p:spPr>
          <a:xfrm flipH="1" flipV="1">
            <a:off x="3838038" y="4925148"/>
            <a:ext cx="818568" cy="212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784349-3375-4A02-9D4D-FB698E1B00C4}"/>
                  </a:ext>
                </a:extLst>
              </p:cNvPr>
              <p:cNvSpPr txBox="1"/>
              <p:nvPr/>
            </p:nvSpPr>
            <p:spPr>
              <a:xfrm>
                <a:off x="3712649" y="4861050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784349-3375-4A02-9D4D-FB698E1B0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649" y="4861050"/>
                <a:ext cx="286552" cy="276999"/>
              </a:xfrm>
              <a:prstGeom prst="rect">
                <a:avLst/>
              </a:prstGeom>
              <a:blipFill>
                <a:blip r:embed="rId8"/>
                <a:stretch>
                  <a:fillRect l="-10638" r="-6383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7785F8-06AE-47BC-A747-E51BFB1513D6}"/>
              </a:ext>
            </a:extLst>
          </p:cNvPr>
          <p:cNvCxnSpPr>
            <a:cxnSpLocks/>
          </p:cNvCxnSpPr>
          <p:nvPr/>
        </p:nvCxnSpPr>
        <p:spPr>
          <a:xfrm>
            <a:off x="4643536" y="5133186"/>
            <a:ext cx="1434577" cy="303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4B04B2-A4DD-4C48-A447-80DAC1F9A0C5}"/>
                  </a:ext>
                </a:extLst>
              </p:cNvPr>
              <p:cNvSpPr txBox="1"/>
              <p:nvPr/>
            </p:nvSpPr>
            <p:spPr>
              <a:xfrm>
                <a:off x="5952724" y="5372572"/>
                <a:ext cx="286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4B04B2-A4DD-4C48-A447-80DAC1F9A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724" y="5372572"/>
                <a:ext cx="286552" cy="276999"/>
              </a:xfrm>
              <a:prstGeom prst="rect">
                <a:avLst/>
              </a:prstGeom>
              <a:blipFill>
                <a:blip r:embed="rId9"/>
                <a:stretch>
                  <a:fillRect l="-10417" r="-4167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947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F5BF81-9744-4C58-B244-711A950E9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17" y="180521"/>
            <a:ext cx="6639852" cy="64969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983BD4-748C-475F-81FA-516F279B7472}"/>
                  </a:ext>
                </a:extLst>
              </p:cNvPr>
              <p:cNvSpPr txBox="1"/>
              <p:nvPr/>
            </p:nvSpPr>
            <p:spPr>
              <a:xfrm>
                <a:off x="2484499" y="2840801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983BD4-748C-475F-81FA-516F279B7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99" y="2840801"/>
                <a:ext cx="286552" cy="276999"/>
              </a:xfrm>
              <a:prstGeom prst="rect">
                <a:avLst/>
              </a:prstGeom>
              <a:blipFill>
                <a:blip r:embed="rId3"/>
                <a:stretch>
                  <a:fillRect l="-10638" r="-425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40E737-7957-4BEE-B73A-3F8EEAE9A556}"/>
                  </a:ext>
                </a:extLst>
              </p:cNvPr>
              <p:cNvSpPr txBox="1"/>
              <p:nvPr/>
            </p:nvSpPr>
            <p:spPr>
              <a:xfrm>
                <a:off x="2484499" y="3034320"/>
                <a:ext cx="2812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40E737-7957-4BEE-B73A-3F8EEAE9A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99" y="3034320"/>
                <a:ext cx="281231" cy="276999"/>
              </a:xfrm>
              <a:prstGeom prst="rect">
                <a:avLst/>
              </a:prstGeom>
              <a:blipFill>
                <a:blip r:embed="rId4"/>
                <a:stretch>
                  <a:fillRect l="-10870" r="-4348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7282DC-8DF0-408B-B745-96E41ADC2CAC}"/>
              </a:ext>
            </a:extLst>
          </p:cNvPr>
          <p:cNvCxnSpPr>
            <a:cxnSpLocks/>
          </p:cNvCxnSpPr>
          <p:nvPr/>
        </p:nvCxnSpPr>
        <p:spPr>
          <a:xfrm>
            <a:off x="1950290" y="2480344"/>
            <a:ext cx="1630451" cy="9486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46296D-565F-47DF-802B-1A0FB6F310AD}"/>
              </a:ext>
            </a:extLst>
          </p:cNvPr>
          <p:cNvCxnSpPr>
            <a:cxnSpLocks/>
          </p:cNvCxnSpPr>
          <p:nvPr/>
        </p:nvCxnSpPr>
        <p:spPr>
          <a:xfrm>
            <a:off x="1950290" y="2480344"/>
            <a:ext cx="834501" cy="470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923C6D-011A-4290-A3AC-21A840768BCE}"/>
              </a:ext>
            </a:extLst>
          </p:cNvPr>
          <p:cNvCxnSpPr>
            <a:cxnSpLocks/>
          </p:cNvCxnSpPr>
          <p:nvPr/>
        </p:nvCxnSpPr>
        <p:spPr>
          <a:xfrm flipV="1">
            <a:off x="4008413" y="3311319"/>
            <a:ext cx="1176058" cy="28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C8ACF0-B261-4A66-9989-7B4FA5E7A458}"/>
                  </a:ext>
                </a:extLst>
              </p:cNvPr>
              <p:cNvSpPr txBox="1"/>
              <p:nvPr/>
            </p:nvSpPr>
            <p:spPr>
              <a:xfrm>
                <a:off x="5007507" y="3034320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C8ACF0-B261-4A66-9989-7B4FA5E7A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507" y="3034320"/>
                <a:ext cx="286552" cy="276999"/>
              </a:xfrm>
              <a:prstGeom prst="rect">
                <a:avLst/>
              </a:prstGeom>
              <a:blipFill>
                <a:blip r:embed="rId5"/>
                <a:stretch>
                  <a:fillRect l="-10638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0F6E67-CC5A-4E8F-95CC-902190365268}"/>
              </a:ext>
            </a:extLst>
          </p:cNvPr>
          <p:cNvCxnSpPr>
            <a:cxnSpLocks/>
          </p:cNvCxnSpPr>
          <p:nvPr/>
        </p:nvCxnSpPr>
        <p:spPr>
          <a:xfrm>
            <a:off x="3578475" y="3428999"/>
            <a:ext cx="761017" cy="4505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5EFCEC-A25A-4D7D-AFB3-82E168019FD5}"/>
                  </a:ext>
                </a:extLst>
              </p:cNvPr>
              <p:cNvSpPr txBox="1"/>
              <p:nvPr/>
            </p:nvSpPr>
            <p:spPr>
              <a:xfrm>
                <a:off x="3958983" y="3741042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5EFCEC-A25A-4D7D-AFB3-82E16801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983" y="3741042"/>
                <a:ext cx="286552" cy="276999"/>
              </a:xfrm>
              <a:prstGeom prst="rect">
                <a:avLst/>
              </a:prstGeom>
              <a:blipFill>
                <a:blip r:embed="rId6"/>
                <a:stretch>
                  <a:fillRect l="-10638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426BFA-597E-42BE-8F91-1456248CEDC8}"/>
              </a:ext>
            </a:extLst>
          </p:cNvPr>
          <p:cNvCxnSpPr>
            <a:cxnSpLocks/>
          </p:cNvCxnSpPr>
          <p:nvPr/>
        </p:nvCxnSpPr>
        <p:spPr>
          <a:xfrm flipV="1">
            <a:off x="3676875" y="3332239"/>
            <a:ext cx="322326" cy="22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F4C7DD-363A-45F0-9968-3618F08CBAEA}"/>
                  </a:ext>
                </a:extLst>
              </p:cNvPr>
              <p:cNvSpPr txBox="1"/>
              <p:nvPr/>
            </p:nvSpPr>
            <p:spPr>
              <a:xfrm>
                <a:off x="6533965" y="1114722"/>
                <a:ext cx="609452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随后</m:t>
                    </m:r>
                  </m:oMath>
                </a14:m>
                <a:r>
                  <a:rPr lang="zh-CN" altLang="en-US" dirty="0"/>
                  <a:t>我们来看</a:t>
                </a:r>
                <a:r>
                  <a:rPr lang="en-US" altLang="zh-CN" dirty="0"/>
                  <a:t>dh</a:t>
                </a:r>
                <a:r>
                  <a:rPr lang="zh-CN" altLang="en-US" dirty="0"/>
                  <a:t>参数：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F4C7DD-363A-45F0-9968-3618F08CB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965" y="1114722"/>
                <a:ext cx="6094520" cy="646331"/>
              </a:xfrm>
              <a:prstGeom prst="rect">
                <a:avLst/>
              </a:prstGeom>
              <a:blipFill>
                <a:blip r:embed="rId7"/>
                <a:stretch>
                  <a:fillRect l="-300"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C4E3D1-3864-484E-8FA9-7B26FB4F8FE0}"/>
              </a:ext>
            </a:extLst>
          </p:cNvPr>
          <p:cNvCxnSpPr>
            <a:cxnSpLocks/>
          </p:cNvCxnSpPr>
          <p:nvPr/>
        </p:nvCxnSpPr>
        <p:spPr>
          <a:xfrm flipH="1" flipV="1">
            <a:off x="3838038" y="4925148"/>
            <a:ext cx="818568" cy="212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784349-3375-4A02-9D4D-FB698E1B00C4}"/>
                  </a:ext>
                </a:extLst>
              </p:cNvPr>
              <p:cNvSpPr txBox="1"/>
              <p:nvPr/>
            </p:nvSpPr>
            <p:spPr>
              <a:xfrm>
                <a:off x="3712649" y="4861050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784349-3375-4A02-9D4D-FB698E1B0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649" y="4861050"/>
                <a:ext cx="286552" cy="276999"/>
              </a:xfrm>
              <a:prstGeom prst="rect">
                <a:avLst/>
              </a:prstGeom>
              <a:blipFill>
                <a:blip r:embed="rId8"/>
                <a:stretch>
                  <a:fillRect l="-10638" r="-6383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7785F8-06AE-47BC-A747-E51BFB1513D6}"/>
              </a:ext>
            </a:extLst>
          </p:cNvPr>
          <p:cNvCxnSpPr>
            <a:cxnSpLocks/>
          </p:cNvCxnSpPr>
          <p:nvPr/>
        </p:nvCxnSpPr>
        <p:spPr>
          <a:xfrm>
            <a:off x="4643536" y="5133186"/>
            <a:ext cx="1434577" cy="303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4B04B2-A4DD-4C48-A447-80DAC1F9A0C5}"/>
                  </a:ext>
                </a:extLst>
              </p:cNvPr>
              <p:cNvSpPr txBox="1"/>
              <p:nvPr/>
            </p:nvSpPr>
            <p:spPr>
              <a:xfrm>
                <a:off x="5952724" y="5372572"/>
                <a:ext cx="286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4B04B2-A4DD-4C48-A447-80DAC1F9A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724" y="5372572"/>
                <a:ext cx="286552" cy="276999"/>
              </a:xfrm>
              <a:prstGeom prst="rect">
                <a:avLst/>
              </a:prstGeom>
              <a:blipFill>
                <a:blip r:embed="rId9"/>
                <a:stretch>
                  <a:fillRect l="-10417" r="-4167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4809C93F-D0F0-473F-ADCA-773EB77E9D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8944" y="1753951"/>
            <a:ext cx="5227237" cy="9413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70E26AC-4B19-4648-A909-052B95F11D04}"/>
              </a:ext>
            </a:extLst>
          </p:cNvPr>
          <p:cNvSpPr txBox="1"/>
          <p:nvPr/>
        </p:nvSpPr>
        <p:spPr>
          <a:xfrm>
            <a:off x="7057748" y="3034320"/>
            <a:ext cx="4668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Theta_1: </a:t>
            </a:r>
            <a:r>
              <a:rPr lang="zh-CN" altLang="en-US" dirty="0"/>
              <a:t>表示</a:t>
            </a:r>
            <a:r>
              <a:rPr lang="en-US" altLang="zh-CN" dirty="0"/>
              <a:t>0</a:t>
            </a:r>
            <a:r>
              <a:rPr lang="zh-CN" altLang="en-US" dirty="0"/>
              <a:t>坐标系绕</a:t>
            </a:r>
            <a:r>
              <a:rPr lang="en-US" altLang="zh-CN" dirty="0"/>
              <a:t>z0</a:t>
            </a:r>
            <a:r>
              <a:rPr lang="zh-CN" altLang="en-US" dirty="0"/>
              <a:t>转动的角度。</a:t>
            </a:r>
            <a:endParaRPr lang="en-US" altLang="zh-CN" dirty="0"/>
          </a:p>
          <a:p>
            <a:r>
              <a:rPr lang="en-US" altLang="zh-CN" dirty="0"/>
              <a:t>d_1: </a:t>
            </a:r>
            <a:r>
              <a:rPr lang="zh-CN" altLang="en-US" dirty="0"/>
              <a:t>表示</a:t>
            </a:r>
            <a:r>
              <a:rPr lang="en-US" altLang="zh-CN" dirty="0"/>
              <a:t>0</a:t>
            </a:r>
            <a:r>
              <a:rPr lang="zh-CN" altLang="en-US" dirty="0"/>
              <a:t>坐标系沿着</a:t>
            </a:r>
            <a:r>
              <a:rPr lang="en-US" altLang="zh-CN" dirty="0"/>
              <a:t>z0</a:t>
            </a:r>
            <a:r>
              <a:rPr lang="zh-CN" altLang="en-US" dirty="0"/>
              <a:t>移动的距离。这里是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a_1: </a:t>
            </a:r>
            <a:r>
              <a:rPr lang="zh-CN" altLang="en-US" dirty="0"/>
              <a:t>表示</a:t>
            </a:r>
            <a:r>
              <a:rPr lang="en-US" altLang="zh-CN" dirty="0"/>
              <a:t>z0</a:t>
            </a:r>
            <a:r>
              <a:rPr lang="zh-CN" altLang="en-US" dirty="0"/>
              <a:t>和</a:t>
            </a:r>
            <a:r>
              <a:rPr lang="en-US" altLang="zh-CN" dirty="0"/>
              <a:t>z1</a:t>
            </a:r>
            <a:r>
              <a:rPr lang="zh-CN" altLang="en-US" dirty="0"/>
              <a:t>的距离。这里是</a:t>
            </a:r>
            <a:r>
              <a:rPr lang="en-US" altLang="zh-CN" dirty="0"/>
              <a:t>0.</a:t>
            </a:r>
          </a:p>
          <a:p>
            <a:r>
              <a:rPr lang="en-US" altLang="zh-CN" dirty="0"/>
              <a:t>Alpha_1: z0</a:t>
            </a:r>
            <a:r>
              <a:rPr lang="zh-CN" altLang="en-US" dirty="0"/>
              <a:t>相对于</a:t>
            </a:r>
            <a:r>
              <a:rPr lang="en-US" altLang="zh-CN" dirty="0"/>
              <a:t>x1</a:t>
            </a:r>
            <a:r>
              <a:rPr lang="zh-CN" altLang="en-US" dirty="0"/>
              <a:t>转到</a:t>
            </a:r>
            <a:r>
              <a:rPr lang="en-US" altLang="zh-CN" dirty="0"/>
              <a:t>z1</a:t>
            </a:r>
            <a:r>
              <a:rPr lang="zh-CN" altLang="en-US" dirty="0"/>
              <a:t>旋转的角度。这里是</a:t>
            </a:r>
            <a:r>
              <a:rPr lang="en-US" altLang="zh-CN" dirty="0"/>
              <a:t>-pi/2.</a:t>
            </a:r>
          </a:p>
        </p:txBody>
      </p:sp>
    </p:spTree>
    <p:extLst>
      <p:ext uri="{BB962C8B-B14F-4D97-AF65-F5344CB8AC3E}">
        <p14:creationId xmlns:p14="http://schemas.microsoft.com/office/powerpoint/2010/main" val="231723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F5BF81-9744-4C58-B244-711A950E9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17" y="180521"/>
            <a:ext cx="6639852" cy="64969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983BD4-748C-475F-81FA-516F279B7472}"/>
                  </a:ext>
                </a:extLst>
              </p:cNvPr>
              <p:cNvSpPr txBox="1"/>
              <p:nvPr/>
            </p:nvSpPr>
            <p:spPr>
              <a:xfrm>
                <a:off x="2484499" y="2840801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983BD4-748C-475F-81FA-516F279B7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99" y="2840801"/>
                <a:ext cx="286552" cy="276999"/>
              </a:xfrm>
              <a:prstGeom prst="rect">
                <a:avLst/>
              </a:prstGeom>
              <a:blipFill>
                <a:blip r:embed="rId3"/>
                <a:stretch>
                  <a:fillRect l="-10638" r="-425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40E737-7957-4BEE-B73A-3F8EEAE9A556}"/>
                  </a:ext>
                </a:extLst>
              </p:cNvPr>
              <p:cNvSpPr txBox="1"/>
              <p:nvPr/>
            </p:nvSpPr>
            <p:spPr>
              <a:xfrm>
                <a:off x="2484499" y="3034320"/>
                <a:ext cx="2812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40E737-7957-4BEE-B73A-3F8EEAE9A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99" y="3034320"/>
                <a:ext cx="281231" cy="276999"/>
              </a:xfrm>
              <a:prstGeom prst="rect">
                <a:avLst/>
              </a:prstGeom>
              <a:blipFill>
                <a:blip r:embed="rId4"/>
                <a:stretch>
                  <a:fillRect l="-10870" r="-4348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7282DC-8DF0-408B-B745-96E41ADC2CAC}"/>
              </a:ext>
            </a:extLst>
          </p:cNvPr>
          <p:cNvCxnSpPr>
            <a:cxnSpLocks/>
          </p:cNvCxnSpPr>
          <p:nvPr/>
        </p:nvCxnSpPr>
        <p:spPr>
          <a:xfrm>
            <a:off x="1950290" y="2480344"/>
            <a:ext cx="1630451" cy="9486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46296D-565F-47DF-802B-1A0FB6F310AD}"/>
              </a:ext>
            </a:extLst>
          </p:cNvPr>
          <p:cNvCxnSpPr>
            <a:cxnSpLocks/>
          </p:cNvCxnSpPr>
          <p:nvPr/>
        </p:nvCxnSpPr>
        <p:spPr>
          <a:xfrm>
            <a:off x="1950290" y="2480344"/>
            <a:ext cx="834501" cy="470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923C6D-011A-4290-A3AC-21A840768BCE}"/>
              </a:ext>
            </a:extLst>
          </p:cNvPr>
          <p:cNvCxnSpPr>
            <a:cxnSpLocks/>
          </p:cNvCxnSpPr>
          <p:nvPr/>
        </p:nvCxnSpPr>
        <p:spPr>
          <a:xfrm flipV="1">
            <a:off x="4008413" y="3311319"/>
            <a:ext cx="1176058" cy="28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C8ACF0-B261-4A66-9989-7B4FA5E7A458}"/>
                  </a:ext>
                </a:extLst>
              </p:cNvPr>
              <p:cNvSpPr txBox="1"/>
              <p:nvPr/>
            </p:nvSpPr>
            <p:spPr>
              <a:xfrm>
                <a:off x="5007507" y="3034320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C8ACF0-B261-4A66-9989-7B4FA5E7A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507" y="3034320"/>
                <a:ext cx="286552" cy="276999"/>
              </a:xfrm>
              <a:prstGeom prst="rect">
                <a:avLst/>
              </a:prstGeom>
              <a:blipFill>
                <a:blip r:embed="rId5"/>
                <a:stretch>
                  <a:fillRect l="-10638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0F6E67-CC5A-4E8F-95CC-902190365268}"/>
              </a:ext>
            </a:extLst>
          </p:cNvPr>
          <p:cNvCxnSpPr>
            <a:cxnSpLocks/>
          </p:cNvCxnSpPr>
          <p:nvPr/>
        </p:nvCxnSpPr>
        <p:spPr>
          <a:xfrm>
            <a:off x="3578475" y="3428999"/>
            <a:ext cx="761017" cy="4505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5EFCEC-A25A-4D7D-AFB3-82E168019FD5}"/>
                  </a:ext>
                </a:extLst>
              </p:cNvPr>
              <p:cNvSpPr txBox="1"/>
              <p:nvPr/>
            </p:nvSpPr>
            <p:spPr>
              <a:xfrm>
                <a:off x="3958983" y="3741042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5EFCEC-A25A-4D7D-AFB3-82E16801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983" y="3741042"/>
                <a:ext cx="286552" cy="276999"/>
              </a:xfrm>
              <a:prstGeom prst="rect">
                <a:avLst/>
              </a:prstGeom>
              <a:blipFill>
                <a:blip r:embed="rId6"/>
                <a:stretch>
                  <a:fillRect l="-10638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426BFA-597E-42BE-8F91-1456248CEDC8}"/>
              </a:ext>
            </a:extLst>
          </p:cNvPr>
          <p:cNvCxnSpPr>
            <a:cxnSpLocks/>
          </p:cNvCxnSpPr>
          <p:nvPr/>
        </p:nvCxnSpPr>
        <p:spPr>
          <a:xfrm flipV="1">
            <a:off x="3676875" y="3332239"/>
            <a:ext cx="322326" cy="22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F4C7DD-363A-45F0-9968-3618F08CBAEA}"/>
                  </a:ext>
                </a:extLst>
              </p:cNvPr>
              <p:cNvSpPr txBox="1"/>
              <p:nvPr/>
            </p:nvSpPr>
            <p:spPr>
              <a:xfrm>
                <a:off x="6533965" y="1114722"/>
                <a:ext cx="609452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随后</m:t>
                    </m:r>
                  </m:oMath>
                </a14:m>
                <a:r>
                  <a:rPr lang="zh-CN" altLang="en-US" dirty="0"/>
                  <a:t>我们来看</a:t>
                </a:r>
                <a:r>
                  <a:rPr lang="en-US" altLang="zh-CN" dirty="0"/>
                  <a:t>dh</a:t>
                </a:r>
                <a:r>
                  <a:rPr lang="zh-CN" altLang="en-US" dirty="0"/>
                  <a:t>参数：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F4C7DD-363A-45F0-9968-3618F08CB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965" y="1114722"/>
                <a:ext cx="6094520" cy="646331"/>
              </a:xfrm>
              <a:prstGeom prst="rect">
                <a:avLst/>
              </a:prstGeom>
              <a:blipFill>
                <a:blip r:embed="rId7"/>
                <a:stretch>
                  <a:fillRect l="-300"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C4E3D1-3864-484E-8FA9-7B26FB4F8FE0}"/>
              </a:ext>
            </a:extLst>
          </p:cNvPr>
          <p:cNvCxnSpPr>
            <a:cxnSpLocks/>
          </p:cNvCxnSpPr>
          <p:nvPr/>
        </p:nvCxnSpPr>
        <p:spPr>
          <a:xfrm flipH="1" flipV="1">
            <a:off x="3838038" y="4925148"/>
            <a:ext cx="818568" cy="212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784349-3375-4A02-9D4D-FB698E1B00C4}"/>
                  </a:ext>
                </a:extLst>
              </p:cNvPr>
              <p:cNvSpPr txBox="1"/>
              <p:nvPr/>
            </p:nvSpPr>
            <p:spPr>
              <a:xfrm>
                <a:off x="3712649" y="4861050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784349-3375-4A02-9D4D-FB698E1B0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649" y="4861050"/>
                <a:ext cx="286552" cy="276999"/>
              </a:xfrm>
              <a:prstGeom prst="rect">
                <a:avLst/>
              </a:prstGeom>
              <a:blipFill>
                <a:blip r:embed="rId8"/>
                <a:stretch>
                  <a:fillRect l="-10638" r="-6383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7785F8-06AE-47BC-A747-E51BFB1513D6}"/>
              </a:ext>
            </a:extLst>
          </p:cNvPr>
          <p:cNvCxnSpPr>
            <a:cxnSpLocks/>
          </p:cNvCxnSpPr>
          <p:nvPr/>
        </p:nvCxnSpPr>
        <p:spPr>
          <a:xfrm>
            <a:off x="4643536" y="5133186"/>
            <a:ext cx="1434577" cy="303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4B04B2-A4DD-4C48-A447-80DAC1F9A0C5}"/>
                  </a:ext>
                </a:extLst>
              </p:cNvPr>
              <p:cNvSpPr txBox="1"/>
              <p:nvPr/>
            </p:nvSpPr>
            <p:spPr>
              <a:xfrm>
                <a:off x="5952724" y="5372572"/>
                <a:ext cx="286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4B04B2-A4DD-4C48-A447-80DAC1F9A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724" y="5372572"/>
                <a:ext cx="286552" cy="276999"/>
              </a:xfrm>
              <a:prstGeom prst="rect">
                <a:avLst/>
              </a:prstGeom>
              <a:blipFill>
                <a:blip r:embed="rId9"/>
                <a:stretch>
                  <a:fillRect l="-10417" r="-4167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4809C93F-D0F0-473F-ADCA-773EB77E9D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8944" y="1753951"/>
            <a:ext cx="5227237" cy="9413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70E26AC-4B19-4648-A909-052B95F11D04}"/>
              </a:ext>
            </a:extLst>
          </p:cNvPr>
          <p:cNvSpPr txBox="1"/>
          <p:nvPr/>
        </p:nvSpPr>
        <p:spPr>
          <a:xfrm>
            <a:off x="7057748" y="3034320"/>
            <a:ext cx="46684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Theta_2: </a:t>
            </a:r>
            <a:r>
              <a:rPr lang="zh-CN" altLang="en-US" dirty="0"/>
              <a:t>表示</a:t>
            </a:r>
            <a:r>
              <a:rPr lang="en-US" altLang="zh-CN" dirty="0"/>
              <a:t>1</a:t>
            </a:r>
            <a:r>
              <a:rPr lang="zh-CN" altLang="en-US" dirty="0"/>
              <a:t>坐标系绕</a:t>
            </a:r>
            <a:r>
              <a:rPr lang="en-US" altLang="zh-CN" dirty="0"/>
              <a:t>z1</a:t>
            </a:r>
            <a:r>
              <a:rPr lang="zh-CN" altLang="en-US" dirty="0"/>
              <a:t>转动的角度。</a:t>
            </a:r>
            <a:endParaRPr lang="en-US" altLang="zh-CN" dirty="0"/>
          </a:p>
          <a:p>
            <a:r>
              <a:rPr lang="en-US" altLang="zh-CN" dirty="0"/>
              <a:t>d_2: </a:t>
            </a:r>
            <a:r>
              <a:rPr lang="zh-CN" altLang="en-US" dirty="0"/>
              <a:t>表示</a:t>
            </a:r>
            <a:r>
              <a:rPr lang="en-US" altLang="zh-CN" dirty="0"/>
              <a:t>1</a:t>
            </a:r>
            <a:r>
              <a:rPr lang="zh-CN" altLang="en-US" dirty="0"/>
              <a:t>坐标系沿着</a:t>
            </a:r>
            <a:r>
              <a:rPr lang="en-US" altLang="zh-CN" dirty="0"/>
              <a:t>z1</a:t>
            </a:r>
            <a:r>
              <a:rPr lang="zh-CN" altLang="en-US" dirty="0"/>
              <a:t>移动的距离。这里是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a_2: </a:t>
            </a:r>
            <a:r>
              <a:rPr lang="zh-CN" altLang="en-US" dirty="0"/>
              <a:t>表示</a:t>
            </a:r>
            <a:r>
              <a:rPr lang="en-US" altLang="zh-CN" dirty="0"/>
              <a:t>z1</a:t>
            </a:r>
            <a:r>
              <a:rPr lang="zh-CN" altLang="en-US" dirty="0"/>
              <a:t>和</a:t>
            </a:r>
            <a:r>
              <a:rPr lang="en-US" altLang="zh-CN" dirty="0"/>
              <a:t>z2</a:t>
            </a:r>
            <a:r>
              <a:rPr lang="zh-CN" altLang="en-US" dirty="0"/>
              <a:t>的距离。这里是两个旋转轴的距离。</a:t>
            </a:r>
            <a:endParaRPr lang="en-US" altLang="zh-CN" dirty="0"/>
          </a:p>
          <a:p>
            <a:r>
              <a:rPr lang="en-US" altLang="zh-CN" dirty="0"/>
              <a:t>Alpha_2: z1</a:t>
            </a:r>
            <a:r>
              <a:rPr lang="zh-CN" altLang="en-US" dirty="0"/>
              <a:t>相对于</a:t>
            </a:r>
            <a:r>
              <a:rPr lang="en-US" altLang="zh-CN" dirty="0"/>
              <a:t>x2</a:t>
            </a:r>
            <a:r>
              <a:rPr lang="zh-CN" altLang="en-US" dirty="0"/>
              <a:t>转到</a:t>
            </a:r>
            <a:r>
              <a:rPr lang="en-US" altLang="zh-CN" dirty="0"/>
              <a:t>z2</a:t>
            </a:r>
            <a:r>
              <a:rPr lang="zh-CN" altLang="en-US" dirty="0"/>
              <a:t>旋转的角度。这里是</a:t>
            </a:r>
            <a:r>
              <a:rPr lang="en-US" altLang="zh-C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03387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F5BF81-9744-4C58-B244-711A950E9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17" y="180521"/>
            <a:ext cx="6639852" cy="64969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983BD4-748C-475F-81FA-516F279B7472}"/>
                  </a:ext>
                </a:extLst>
              </p:cNvPr>
              <p:cNvSpPr txBox="1"/>
              <p:nvPr/>
            </p:nvSpPr>
            <p:spPr>
              <a:xfrm>
                <a:off x="2484499" y="2840801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983BD4-748C-475F-81FA-516F279B7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99" y="2840801"/>
                <a:ext cx="286552" cy="276999"/>
              </a:xfrm>
              <a:prstGeom prst="rect">
                <a:avLst/>
              </a:prstGeom>
              <a:blipFill>
                <a:blip r:embed="rId3"/>
                <a:stretch>
                  <a:fillRect l="-10638" r="-425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40E737-7957-4BEE-B73A-3F8EEAE9A556}"/>
                  </a:ext>
                </a:extLst>
              </p:cNvPr>
              <p:cNvSpPr txBox="1"/>
              <p:nvPr/>
            </p:nvSpPr>
            <p:spPr>
              <a:xfrm>
                <a:off x="2484499" y="3034320"/>
                <a:ext cx="2812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40E737-7957-4BEE-B73A-3F8EEAE9A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99" y="3034320"/>
                <a:ext cx="281231" cy="276999"/>
              </a:xfrm>
              <a:prstGeom prst="rect">
                <a:avLst/>
              </a:prstGeom>
              <a:blipFill>
                <a:blip r:embed="rId4"/>
                <a:stretch>
                  <a:fillRect l="-10870" r="-4348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7282DC-8DF0-408B-B745-96E41ADC2CAC}"/>
              </a:ext>
            </a:extLst>
          </p:cNvPr>
          <p:cNvCxnSpPr>
            <a:cxnSpLocks/>
          </p:cNvCxnSpPr>
          <p:nvPr/>
        </p:nvCxnSpPr>
        <p:spPr>
          <a:xfrm>
            <a:off x="1950290" y="2480344"/>
            <a:ext cx="1630451" cy="9486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46296D-565F-47DF-802B-1A0FB6F310AD}"/>
              </a:ext>
            </a:extLst>
          </p:cNvPr>
          <p:cNvCxnSpPr>
            <a:cxnSpLocks/>
          </p:cNvCxnSpPr>
          <p:nvPr/>
        </p:nvCxnSpPr>
        <p:spPr>
          <a:xfrm>
            <a:off x="1950290" y="2480344"/>
            <a:ext cx="834501" cy="470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923C6D-011A-4290-A3AC-21A840768BCE}"/>
              </a:ext>
            </a:extLst>
          </p:cNvPr>
          <p:cNvCxnSpPr>
            <a:cxnSpLocks/>
          </p:cNvCxnSpPr>
          <p:nvPr/>
        </p:nvCxnSpPr>
        <p:spPr>
          <a:xfrm flipV="1">
            <a:off x="4008413" y="3311319"/>
            <a:ext cx="1176058" cy="28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C8ACF0-B261-4A66-9989-7B4FA5E7A458}"/>
                  </a:ext>
                </a:extLst>
              </p:cNvPr>
              <p:cNvSpPr txBox="1"/>
              <p:nvPr/>
            </p:nvSpPr>
            <p:spPr>
              <a:xfrm>
                <a:off x="5007507" y="3034320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C8ACF0-B261-4A66-9989-7B4FA5E7A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507" y="3034320"/>
                <a:ext cx="286552" cy="276999"/>
              </a:xfrm>
              <a:prstGeom prst="rect">
                <a:avLst/>
              </a:prstGeom>
              <a:blipFill>
                <a:blip r:embed="rId5"/>
                <a:stretch>
                  <a:fillRect l="-10638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0F6E67-CC5A-4E8F-95CC-902190365268}"/>
              </a:ext>
            </a:extLst>
          </p:cNvPr>
          <p:cNvCxnSpPr>
            <a:cxnSpLocks/>
          </p:cNvCxnSpPr>
          <p:nvPr/>
        </p:nvCxnSpPr>
        <p:spPr>
          <a:xfrm>
            <a:off x="3578475" y="3428999"/>
            <a:ext cx="761017" cy="4505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5EFCEC-A25A-4D7D-AFB3-82E168019FD5}"/>
                  </a:ext>
                </a:extLst>
              </p:cNvPr>
              <p:cNvSpPr txBox="1"/>
              <p:nvPr/>
            </p:nvSpPr>
            <p:spPr>
              <a:xfrm>
                <a:off x="3958983" y="3741042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5EFCEC-A25A-4D7D-AFB3-82E16801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983" y="3741042"/>
                <a:ext cx="286552" cy="276999"/>
              </a:xfrm>
              <a:prstGeom prst="rect">
                <a:avLst/>
              </a:prstGeom>
              <a:blipFill>
                <a:blip r:embed="rId6"/>
                <a:stretch>
                  <a:fillRect l="-10638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426BFA-597E-42BE-8F91-1456248CEDC8}"/>
              </a:ext>
            </a:extLst>
          </p:cNvPr>
          <p:cNvCxnSpPr>
            <a:cxnSpLocks/>
          </p:cNvCxnSpPr>
          <p:nvPr/>
        </p:nvCxnSpPr>
        <p:spPr>
          <a:xfrm flipV="1">
            <a:off x="3676875" y="3332239"/>
            <a:ext cx="322326" cy="22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F4C7DD-363A-45F0-9968-3618F08CBAEA}"/>
                  </a:ext>
                </a:extLst>
              </p:cNvPr>
              <p:cNvSpPr txBox="1"/>
              <p:nvPr/>
            </p:nvSpPr>
            <p:spPr>
              <a:xfrm>
                <a:off x="6533965" y="1114722"/>
                <a:ext cx="609452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随后</m:t>
                    </m:r>
                  </m:oMath>
                </a14:m>
                <a:r>
                  <a:rPr lang="zh-CN" altLang="en-US" dirty="0"/>
                  <a:t>我们来看</a:t>
                </a:r>
                <a:r>
                  <a:rPr lang="en-US" altLang="zh-CN" dirty="0"/>
                  <a:t>dh</a:t>
                </a:r>
                <a:r>
                  <a:rPr lang="zh-CN" altLang="en-US" dirty="0"/>
                  <a:t>参数：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F4C7DD-363A-45F0-9968-3618F08CB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965" y="1114722"/>
                <a:ext cx="6094520" cy="646331"/>
              </a:xfrm>
              <a:prstGeom prst="rect">
                <a:avLst/>
              </a:prstGeom>
              <a:blipFill>
                <a:blip r:embed="rId7"/>
                <a:stretch>
                  <a:fillRect l="-300"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C4E3D1-3864-484E-8FA9-7B26FB4F8FE0}"/>
              </a:ext>
            </a:extLst>
          </p:cNvPr>
          <p:cNvCxnSpPr>
            <a:cxnSpLocks/>
          </p:cNvCxnSpPr>
          <p:nvPr/>
        </p:nvCxnSpPr>
        <p:spPr>
          <a:xfrm flipH="1" flipV="1">
            <a:off x="3838038" y="4925148"/>
            <a:ext cx="818568" cy="212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784349-3375-4A02-9D4D-FB698E1B00C4}"/>
                  </a:ext>
                </a:extLst>
              </p:cNvPr>
              <p:cNvSpPr txBox="1"/>
              <p:nvPr/>
            </p:nvSpPr>
            <p:spPr>
              <a:xfrm>
                <a:off x="3712649" y="4861050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784349-3375-4A02-9D4D-FB698E1B0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649" y="4861050"/>
                <a:ext cx="286552" cy="276999"/>
              </a:xfrm>
              <a:prstGeom prst="rect">
                <a:avLst/>
              </a:prstGeom>
              <a:blipFill>
                <a:blip r:embed="rId8"/>
                <a:stretch>
                  <a:fillRect l="-10638" r="-6383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7785F8-06AE-47BC-A747-E51BFB1513D6}"/>
              </a:ext>
            </a:extLst>
          </p:cNvPr>
          <p:cNvCxnSpPr>
            <a:cxnSpLocks/>
          </p:cNvCxnSpPr>
          <p:nvPr/>
        </p:nvCxnSpPr>
        <p:spPr>
          <a:xfrm>
            <a:off x="4643536" y="5133186"/>
            <a:ext cx="1434577" cy="303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4B04B2-A4DD-4C48-A447-80DAC1F9A0C5}"/>
                  </a:ext>
                </a:extLst>
              </p:cNvPr>
              <p:cNvSpPr txBox="1"/>
              <p:nvPr/>
            </p:nvSpPr>
            <p:spPr>
              <a:xfrm>
                <a:off x="5952724" y="5372572"/>
                <a:ext cx="286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4B04B2-A4DD-4C48-A447-80DAC1F9A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724" y="5372572"/>
                <a:ext cx="286552" cy="276999"/>
              </a:xfrm>
              <a:prstGeom prst="rect">
                <a:avLst/>
              </a:prstGeom>
              <a:blipFill>
                <a:blip r:embed="rId9"/>
                <a:stretch>
                  <a:fillRect l="-10417" r="-4167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4809C93F-D0F0-473F-ADCA-773EB77E9D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8944" y="1753951"/>
            <a:ext cx="5227237" cy="9413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70E26AC-4B19-4648-A909-052B95F11D04}"/>
              </a:ext>
            </a:extLst>
          </p:cNvPr>
          <p:cNvSpPr txBox="1"/>
          <p:nvPr/>
        </p:nvSpPr>
        <p:spPr>
          <a:xfrm>
            <a:off x="7057748" y="3034320"/>
            <a:ext cx="46684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Theta_3: </a:t>
            </a:r>
            <a:r>
              <a:rPr lang="zh-CN" altLang="en-US" dirty="0"/>
              <a:t>表示</a:t>
            </a:r>
            <a:r>
              <a:rPr lang="en-US" altLang="zh-CN" dirty="0"/>
              <a:t>2</a:t>
            </a:r>
            <a:r>
              <a:rPr lang="zh-CN" altLang="en-US" dirty="0"/>
              <a:t>坐标系绕</a:t>
            </a:r>
            <a:r>
              <a:rPr lang="en-US" altLang="zh-CN" dirty="0"/>
              <a:t>z2</a:t>
            </a:r>
            <a:r>
              <a:rPr lang="zh-CN" altLang="en-US" dirty="0"/>
              <a:t>转动的角度。</a:t>
            </a:r>
            <a:endParaRPr lang="en-US" altLang="zh-CN" dirty="0"/>
          </a:p>
          <a:p>
            <a:r>
              <a:rPr lang="en-US" altLang="zh-CN" dirty="0"/>
              <a:t>d_3: </a:t>
            </a:r>
            <a:r>
              <a:rPr lang="zh-CN" altLang="en-US" dirty="0"/>
              <a:t>表示</a:t>
            </a:r>
            <a:r>
              <a:rPr lang="en-US" altLang="zh-CN" dirty="0"/>
              <a:t>2</a:t>
            </a:r>
            <a:r>
              <a:rPr lang="zh-CN" altLang="en-US" dirty="0"/>
              <a:t>坐标系沿着</a:t>
            </a:r>
            <a:r>
              <a:rPr lang="en-US" altLang="zh-CN" dirty="0"/>
              <a:t>z2</a:t>
            </a:r>
            <a:r>
              <a:rPr lang="zh-CN" altLang="en-US" dirty="0"/>
              <a:t>移动的距离。这里不是</a:t>
            </a:r>
            <a:r>
              <a:rPr lang="en-US" altLang="zh-CN" dirty="0"/>
              <a:t>0.</a:t>
            </a:r>
          </a:p>
          <a:p>
            <a:r>
              <a:rPr lang="en-US" altLang="zh-CN" dirty="0"/>
              <a:t>a_3: </a:t>
            </a:r>
            <a:r>
              <a:rPr lang="zh-CN" altLang="en-US" dirty="0"/>
              <a:t>表示</a:t>
            </a:r>
            <a:r>
              <a:rPr lang="en-US" altLang="zh-CN" dirty="0"/>
              <a:t>z2</a:t>
            </a:r>
            <a:r>
              <a:rPr lang="zh-CN" altLang="en-US" dirty="0"/>
              <a:t>和</a:t>
            </a:r>
            <a:r>
              <a:rPr lang="en-US" altLang="zh-CN" dirty="0"/>
              <a:t>z3</a:t>
            </a:r>
            <a:r>
              <a:rPr lang="zh-CN" altLang="en-US" dirty="0"/>
              <a:t>的距离。这里是公垂线的长度。</a:t>
            </a:r>
            <a:endParaRPr lang="en-US" altLang="zh-CN" dirty="0"/>
          </a:p>
          <a:p>
            <a:r>
              <a:rPr lang="en-US" altLang="zh-CN" dirty="0"/>
              <a:t>Alpha_3: z2</a:t>
            </a:r>
            <a:r>
              <a:rPr lang="zh-CN" altLang="en-US" dirty="0"/>
              <a:t>相对于</a:t>
            </a:r>
            <a:r>
              <a:rPr lang="en-US" altLang="zh-CN" dirty="0"/>
              <a:t>x3</a:t>
            </a:r>
            <a:r>
              <a:rPr lang="zh-CN" altLang="en-US" dirty="0"/>
              <a:t>转到</a:t>
            </a:r>
            <a:r>
              <a:rPr lang="en-US" altLang="zh-CN" dirty="0"/>
              <a:t>z3</a:t>
            </a:r>
            <a:r>
              <a:rPr lang="zh-CN" altLang="en-US" dirty="0"/>
              <a:t>旋转的角度。这里是</a:t>
            </a:r>
            <a:r>
              <a:rPr lang="en-US" altLang="zh-CN" dirty="0"/>
              <a:t>-pi/2</a:t>
            </a:r>
          </a:p>
        </p:txBody>
      </p:sp>
    </p:spTree>
    <p:extLst>
      <p:ext uri="{BB962C8B-B14F-4D97-AF65-F5344CB8AC3E}">
        <p14:creationId xmlns:p14="http://schemas.microsoft.com/office/powerpoint/2010/main" val="1560523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F5BF81-9744-4C58-B244-711A950E9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17" y="180521"/>
            <a:ext cx="6639852" cy="64969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983BD4-748C-475F-81FA-516F279B7472}"/>
                  </a:ext>
                </a:extLst>
              </p:cNvPr>
              <p:cNvSpPr txBox="1"/>
              <p:nvPr/>
            </p:nvSpPr>
            <p:spPr>
              <a:xfrm>
                <a:off x="2484499" y="2840801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983BD4-748C-475F-81FA-516F279B7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99" y="2840801"/>
                <a:ext cx="286552" cy="276999"/>
              </a:xfrm>
              <a:prstGeom prst="rect">
                <a:avLst/>
              </a:prstGeom>
              <a:blipFill>
                <a:blip r:embed="rId3"/>
                <a:stretch>
                  <a:fillRect l="-10638" r="-425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40E737-7957-4BEE-B73A-3F8EEAE9A556}"/>
                  </a:ext>
                </a:extLst>
              </p:cNvPr>
              <p:cNvSpPr txBox="1"/>
              <p:nvPr/>
            </p:nvSpPr>
            <p:spPr>
              <a:xfrm>
                <a:off x="2484499" y="3034320"/>
                <a:ext cx="2812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40E737-7957-4BEE-B73A-3F8EEAE9A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99" y="3034320"/>
                <a:ext cx="281231" cy="276999"/>
              </a:xfrm>
              <a:prstGeom prst="rect">
                <a:avLst/>
              </a:prstGeom>
              <a:blipFill>
                <a:blip r:embed="rId4"/>
                <a:stretch>
                  <a:fillRect l="-10870" r="-4348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7282DC-8DF0-408B-B745-96E41ADC2CAC}"/>
              </a:ext>
            </a:extLst>
          </p:cNvPr>
          <p:cNvCxnSpPr>
            <a:cxnSpLocks/>
          </p:cNvCxnSpPr>
          <p:nvPr/>
        </p:nvCxnSpPr>
        <p:spPr>
          <a:xfrm>
            <a:off x="1950290" y="2480344"/>
            <a:ext cx="1630451" cy="9486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46296D-565F-47DF-802B-1A0FB6F310AD}"/>
              </a:ext>
            </a:extLst>
          </p:cNvPr>
          <p:cNvCxnSpPr>
            <a:cxnSpLocks/>
          </p:cNvCxnSpPr>
          <p:nvPr/>
        </p:nvCxnSpPr>
        <p:spPr>
          <a:xfrm>
            <a:off x="1950290" y="2480344"/>
            <a:ext cx="834501" cy="470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923C6D-011A-4290-A3AC-21A840768BCE}"/>
              </a:ext>
            </a:extLst>
          </p:cNvPr>
          <p:cNvCxnSpPr>
            <a:cxnSpLocks/>
          </p:cNvCxnSpPr>
          <p:nvPr/>
        </p:nvCxnSpPr>
        <p:spPr>
          <a:xfrm flipV="1">
            <a:off x="4008413" y="3311319"/>
            <a:ext cx="1176058" cy="28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C8ACF0-B261-4A66-9989-7B4FA5E7A458}"/>
                  </a:ext>
                </a:extLst>
              </p:cNvPr>
              <p:cNvSpPr txBox="1"/>
              <p:nvPr/>
            </p:nvSpPr>
            <p:spPr>
              <a:xfrm>
                <a:off x="5007507" y="3034320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C8ACF0-B261-4A66-9989-7B4FA5E7A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507" y="3034320"/>
                <a:ext cx="286552" cy="276999"/>
              </a:xfrm>
              <a:prstGeom prst="rect">
                <a:avLst/>
              </a:prstGeom>
              <a:blipFill>
                <a:blip r:embed="rId5"/>
                <a:stretch>
                  <a:fillRect l="-10638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0F6E67-CC5A-4E8F-95CC-902190365268}"/>
              </a:ext>
            </a:extLst>
          </p:cNvPr>
          <p:cNvCxnSpPr>
            <a:cxnSpLocks/>
          </p:cNvCxnSpPr>
          <p:nvPr/>
        </p:nvCxnSpPr>
        <p:spPr>
          <a:xfrm>
            <a:off x="3578475" y="3428999"/>
            <a:ext cx="761017" cy="4505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5EFCEC-A25A-4D7D-AFB3-82E168019FD5}"/>
                  </a:ext>
                </a:extLst>
              </p:cNvPr>
              <p:cNvSpPr txBox="1"/>
              <p:nvPr/>
            </p:nvSpPr>
            <p:spPr>
              <a:xfrm>
                <a:off x="3958983" y="3741042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5EFCEC-A25A-4D7D-AFB3-82E16801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983" y="3741042"/>
                <a:ext cx="286552" cy="276999"/>
              </a:xfrm>
              <a:prstGeom prst="rect">
                <a:avLst/>
              </a:prstGeom>
              <a:blipFill>
                <a:blip r:embed="rId6"/>
                <a:stretch>
                  <a:fillRect l="-10638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426BFA-597E-42BE-8F91-1456248CEDC8}"/>
              </a:ext>
            </a:extLst>
          </p:cNvPr>
          <p:cNvCxnSpPr>
            <a:cxnSpLocks/>
          </p:cNvCxnSpPr>
          <p:nvPr/>
        </p:nvCxnSpPr>
        <p:spPr>
          <a:xfrm flipV="1">
            <a:off x="3676875" y="3332239"/>
            <a:ext cx="322326" cy="22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F4C7DD-363A-45F0-9968-3618F08CBAEA}"/>
                  </a:ext>
                </a:extLst>
              </p:cNvPr>
              <p:cNvSpPr txBox="1"/>
              <p:nvPr/>
            </p:nvSpPr>
            <p:spPr>
              <a:xfrm>
                <a:off x="6533965" y="1114722"/>
                <a:ext cx="609452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随后</m:t>
                    </m:r>
                  </m:oMath>
                </a14:m>
                <a:r>
                  <a:rPr lang="zh-CN" altLang="en-US" dirty="0"/>
                  <a:t>我们来看</a:t>
                </a:r>
                <a:r>
                  <a:rPr lang="en-US" altLang="zh-CN" dirty="0"/>
                  <a:t>dh</a:t>
                </a:r>
                <a:r>
                  <a:rPr lang="zh-CN" altLang="en-US" dirty="0"/>
                  <a:t>参数：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F4C7DD-363A-45F0-9968-3618F08CB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965" y="1114722"/>
                <a:ext cx="6094520" cy="646331"/>
              </a:xfrm>
              <a:prstGeom prst="rect">
                <a:avLst/>
              </a:prstGeom>
              <a:blipFill>
                <a:blip r:embed="rId7"/>
                <a:stretch>
                  <a:fillRect l="-300"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C4E3D1-3864-484E-8FA9-7B26FB4F8FE0}"/>
              </a:ext>
            </a:extLst>
          </p:cNvPr>
          <p:cNvCxnSpPr>
            <a:cxnSpLocks/>
          </p:cNvCxnSpPr>
          <p:nvPr/>
        </p:nvCxnSpPr>
        <p:spPr>
          <a:xfrm flipH="1" flipV="1">
            <a:off x="3838038" y="4925148"/>
            <a:ext cx="818568" cy="212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784349-3375-4A02-9D4D-FB698E1B00C4}"/>
                  </a:ext>
                </a:extLst>
              </p:cNvPr>
              <p:cNvSpPr txBox="1"/>
              <p:nvPr/>
            </p:nvSpPr>
            <p:spPr>
              <a:xfrm>
                <a:off x="3712649" y="4861050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784349-3375-4A02-9D4D-FB698E1B0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649" y="4861050"/>
                <a:ext cx="286552" cy="276999"/>
              </a:xfrm>
              <a:prstGeom prst="rect">
                <a:avLst/>
              </a:prstGeom>
              <a:blipFill>
                <a:blip r:embed="rId8"/>
                <a:stretch>
                  <a:fillRect l="-10638" r="-6383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7785F8-06AE-47BC-A747-E51BFB1513D6}"/>
              </a:ext>
            </a:extLst>
          </p:cNvPr>
          <p:cNvCxnSpPr>
            <a:cxnSpLocks/>
          </p:cNvCxnSpPr>
          <p:nvPr/>
        </p:nvCxnSpPr>
        <p:spPr>
          <a:xfrm>
            <a:off x="4643536" y="5133186"/>
            <a:ext cx="1434577" cy="303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4B04B2-A4DD-4C48-A447-80DAC1F9A0C5}"/>
                  </a:ext>
                </a:extLst>
              </p:cNvPr>
              <p:cNvSpPr txBox="1"/>
              <p:nvPr/>
            </p:nvSpPr>
            <p:spPr>
              <a:xfrm>
                <a:off x="5952724" y="5372572"/>
                <a:ext cx="286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4B04B2-A4DD-4C48-A447-80DAC1F9A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724" y="5372572"/>
                <a:ext cx="286552" cy="276999"/>
              </a:xfrm>
              <a:prstGeom prst="rect">
                <a:avLst/>
              </a:prstGeom>
              <a:blipFill>
                <a:blip r:embed="rId9"/>
                <a:stretch>
                  <a:fillRect l="-10417" r="-4167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4809C93F-D0F0-473F-ADCA-773EB77E9D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8944" y="1753951"/>
            <a:ext cx="5227237" cy="9413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70E26AC-4B19-4648-A909-052B95F11D04}"/>
              </a:ext>
            </a:extLst>
          </p:cNvPr>
          <p:cNvSpPr txBox="1"/>
          <p:nvPr/>
        </p:nvSpPr>
        <p:spPr>
          <a:xfrm>
            <a:off x="7057748" y="3034320"/>
            <a:ext cx="4668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Theta_4: </a:t>
            </a:r>
            <a:r>
              <a:rPr lang="zh-CN" altLang="en-US" dirty="0"/>
              <a:t>表示</a:t>
            </a:r>
            <a:r>
              <a:rPr lang="en-US" altLang="zh-CN" dirty="0"/>
              <a:t>3</a:t>
            </a:r>
            <a:r>
              <a:rPr lang="zh-CN" altLang="en-US" dirty="0"/>
              <a:t>坐标系绕</a:t>
            </a:r>
            <a:r>
              <a:rPr lang="en-US" altLang="zh-CN" dirty="0"/>
              <a:t>z3</a:t>
            </a:r>
            <a:r>
              <a:rPr lang="zh-CN" altLang="en-US" dirty="0"/>
              <a:t>转动的角度。</a:t>
            </a:r>
            <a:endParaRPr lang="en-US" altLang="zh-CN" dirty="0"/>
          </a:p>
          <a:p>
            <a:r>
              <a:rPr lang="en-US" altLang="zh-CN" dirty="0"/>
              <a:t>d_4: </a:t>
            </a:r>
            <a:r>
              <a:rPr lang="zh-CN" altLang="en-US" dirty="0"/>
              <a:t>表示</a:t>
            </a:r>
            <a:r>
              <a:rPr lang="en-US" altLang="zh-CN" dirty="0"/>
              <a:t>3</a:t>
            </a:r>
            <a:r>
              <a:rPr lang="zh-CN" altLang="en-US" dirty="0"/>
              <a:t>坐标系沿着</a:t>
            </a:r>
            <a:r>
              <a:rPr lang="en-US" altLang="zh-CN" dirty="0"/>
              <a:t>z3</a:t>
            </a:r>
            <a:r>
              <a:rPr lang="zh-CN" altLang="en-US" dirty="0"/>
              <a:t>移动的距离。这里不是</a:t>
            </a:r>
            <a:r>
              <a:rPr lang="en-US" altLang="zh-CN" dirty="0"/>
              <a:t>0.</a:t>
            </a:r>
          </a:p>
          <a:p>
            <a:r>
              <a:rPr lang="en-US" altLang="zh-CN" dirty="0"/>
              <a:t>a_4: </a:t>
            </a:r>
            <a:r>
              <a:rPr lang="zh-CN" altLang="en-US" dirty="0"/>
              <a:t>表示</a:t>
            </a:r>
            <a:r>
              <a:rPr lang="en-US" altLang="zh-CN" dirty="0"/>
              <a:t>z3</a:t>
            </a:r>
            <a:r>
              <a:rPr lang="zh-CN" altLang="en-US" dirty="0"/>
              <a:t>和</a:t>
            </a:r>
            <a:r>
              <a:rPr lang="en-US" altLang="zh-CN" dirty="0"/>
              <a:t>z4</a:t>
            </a:r>
            <a:r>
              <a:rPr lang="zh-CN" altLang="en-US" dirty="0"/>
              <a:t>的距离。这里</a:t>
            </a:r>
            <a:r>
              <a:rPr lang="en-US" altLang="zh-CN" dirty="0"/>
              <a:t>0,</a:t>
            </a:r>
            <a:r>
              <a:rPr lang="zh-CN" altLang="en-US" dirty="0"/>
              <a:t>因为相交。</a:t>
            </a:r>
            <a:endParaRPr lang="en-US" altLang="zh-CN" dirty="0"/>
          </a:p>
          <a:p>
            <a:r>
              <a:rPr lang="en-US" altLang="zh-CN" dirty="0"/>
              <a:t>Alpha_4: z3</a:t>
            </a:r>
            <a:r>
              <a:rPr lang="zh-CN" altLang="en-US" dirty="0"/>
              <a:t>相对于</a:t>
            </a:r>
            <a:r>
              <a:rPr lang="en-US" altLang="zh-CN" dirty="0"/>
              <a:t>x4</a:t>
            </a:r>
            <a:r>
              <a:rPr lang="zh-CN" altLang="en-US" dirty="0"/>
              <a:t>转到</a:t>
            </a:r>
            <a:r>
              <a:rPr lang="en-US" altLang="zh-CN" dirty="0"/>
              <a:t>z4</a:t>
            </a:r>
            <a:r>
              <a:rPr lang="zh-CN" altLang="en-US" dirty="0"/>
              <a:t>旋转的角度。这里是</a:t>
            </a:r>
            <a:r>
              <a:rPr lang="en-US" altLang="zh-CN" dirty="0"/>
              <a:t>-pi/2</a:t>
            </a:r>
          </a:p>
        </p:txBody>
      </p:sp>
    </p:spTree>
    <p:extLst>
      <p:ext uri="{BB962C8B-B14F-4D97-AF65-F5344CB8AC3E}">
        <p14:creationId xmlns:p14="http://schemas.microsoft.com/office/powerpoint/2010/main" val="417019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F5BF81-9744-4C58-B244-711A950E9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17" y="180521"/>
            <a:ext cx="6639852" cy="64969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983BD4-748C-475F-81FA-516F279B7472}"/>
                  </a:ext>
                </a:extLst>
              </p:cNvPr>
              <p:cNvSpPr txBox="1"/>
              <p:nvPr/>
            </p:nvSpPr>
            <p:spPr>
              <a:xfrm>
                <a:off x="2484499" y="2840801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983BD4-748C-475F-81FA-516F279B7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99" y="2840801"/>
                <a:ext cx="286552" cy="276999"/>
              </a:xfrm>
              <a:prstGeom prst="rect">
                <a:avLst/>
              </a:prstGeom>
              <a:blipFill>
                <a:blip r:embed="rId3"/>
                <a:stretch>
                  <a:fillRect l="-10638" r="-425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40E737-7957-4BEE-B73A-3F8EEAE9A556}"/>
                  </a:ext>
                </a:extLst>
              </p:cNvPr>
              <p:cNvSpPr txBox="1"/>
              <p:nvPr/>
            </p:nvSpPr>
            <p:spPr>
              <a:xfrm>
                <a:off x="2484499" y="3034320"/>
                <a:ext cx="2812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40E737-7957-4BEE-B73A-3F8EEAE9A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99" y="3034320"/>
                <a:ext cx="281231" cy="276999"/>
              </a:xfrm>
              <a:prstGeom prst="rect">
                <a:avLst/>
              </a:prstGeom>
              <a:blipFill>
                <a:blip r:embed="rId4"/>
                <a:stretch>
                  <a:fillRect l="-10870" r="-4348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7282DC-8DF0-408B-B745-96E41ADC2CAC}"/>
              </a:ext>
            </a:extLst>
          </p:cNvPr>
          <p:cNvCxnSpPr>
            <a:cxnSpLocks/>
          </p:cNvCxnSpPr>
          <p:nvPr/>
        </p:nvCxnSpPr>
        <p:spPr>
          <a:xfrm>
            <a:off x="1950290" y="2480344"/>
            <a:ext cx="1630451" cy="9486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46296D-565F-47DF-802B-1A0FB6F310AD}"/>
              </a:ext>
            </a:extLst>
          </p:cNvPr>
          <p:cNvCxnSpPr>
            <a:cxnSpLocks/>
          </p:cNvCxnSpPr>
          <p:nvPr/>
        </p:nvCxnSpPr>
        <p:spPr>
          <a:xfrm>
            <a:off x="1950290" y="2480344"/>
            <a:ext cx="834501" cy="470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923C6D-011A-4290-A3AC-21A840768BCE}"/>
              </a:ext>
            </a:extLst>
          </p:cNvPr>
          <p:cNvCxnSpPr>
            <a:cxnSpLocks/>
          </p:cNvCxnSpPr>
          <p:nvPr/>
        </p:nvCxnSpPr>
        <p:spPr>
          <a:xfrm flipV="1">
            <a:off x="4008413" y="3311319"/>
            <a:ext cx="1176058" cy="28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C8ACF0-B261-4A66-9989-7B4FA5E7A458}"/>
                  </a:ext>
                </a:extLst>
              </p:cNvPr>
              <p:cNvSpPr txBox="1"/>
              <p:nvPr/>
            </p:nvSpPr>
            <p:spPr>
              <a:xfrm>
                <a:off x="5007507" y="3034320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C8ACF0-B261-4A66-9989-7B4FA5E7A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507" y="3034320"/>
                <a:ext cx="286552" cy="276999"/>
              </a:xfrm>
              <a:prstGeom prst="rect">
                <a:avLst/>
              </a:prstGeom>
              <a:blipFill>
                <a:blip r:embed="rId5"/>
                <a:stretch>
                  <a:fillRect l="-10638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0F6E67-CC5A-4E8F-95CC-902190365268}"/>
              </a:ext>
            </a:extLst>
          </p:cNvPr>
          <p:cNvCxnSpPr>
            <a:cxnSpLocks/>
          </p:cNvCxnSpPr>
          <p:nvPr/>
        </p:nvCxnSpPr>
        <p:spPr>
          <a:xfrm>
            <a:off x="3578475" y="3428999"/>
            <a:ext cx="761017" cy="4505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5EFCEC-A25A-4D7D-AFB3-82E168019FD5}"/>
                  </a:ext>
                </a:extLst>
              </p:cNvPr>
              <p:cNvSpPr txBox="1"/>
              <p:nvPr/>
            </p:nvSpPr>
            <p:spPr>
              <a:xfrm>
                <a:off x="3958983" y="3741042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5EFCEC-A25A-4D7D-AFB3-82E16801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983" y="3741042"/>
                <a:ext cx="286552" cy="276999"/>
              </a:xfrm>
              <a:prstGeom prst="rect">
                <a:avLst/>
              </a:prstGeom>
              <a:blipFill>
                <a:blip r:embed="rId6"/>
                <a:stretch>
                  <a:fillRect l="-10638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426BFA-597E-42BE-8F91-1456248CEDC8}"/>
              </a:ext>
            </a:extLst>
          </p:cNvPr>
          <p:cNvCxnSpPr>
            <a:cxnSpLocks/>
          </p:cNvCxnSpPr>
          <p:nvPr/>
        </p:nvCxnSpPr>
        <p:spPr>
          <a:xfrm flipV="1">
            <a:off x="3676875" y="3332239"/>
            <a:ext cx="322326" cy="22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F4C7DD-363A-45F0-9968-3618F08CBAEA}"/>
                  </a:ext>
                </a:extLst>
              </p:cNvPr>
              <p:cNvSpPr txBox="1"/>
              <p:nvPr/>
            </p:nvSpPr>
            <p:spPr>
              <a:xfrm>
                <a:off x="6533965" y="1114722"/>
                <a:ext cx="609452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随后</m:t>
                    </m:r>
                  </m:oMath>
                </a14:m>
                <a:r>
                  <a:rPr lang="zh-CN" altLang="en-US" dirty="0"/>
                  <a:t>我们来看</a:t>
                </a:r>
                <a:r>
                  <a:rPr lang="en-US" altLang="zh-CN" dirty="0"/>
                  <a:t>dh</a:t>
                </a:r>
                <a:r>
                  <a:rPr lang="zh-CN" altLang="en-US" dirty="0"/>
                  <a:t>参数：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F4C7DD-363A-45F0-9968-3618F08CB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965" y="1114722"/>
                <a:ext cx="6094520" cy="646331"/>
              </a:xfrm>
              <a:prstGeom prst="rect">
                <a:avLst/>
              </a:prstGeom>
              <a:blipFill>
                <a:blip r:embed="rId7"/>
                <a:stretch>
                  <a:fillRect l="-300"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C4E3D1-3864-484E-8FA9-7B26FB4F8FE0}"/>
              </a:ext>
            </a:extLst>
          </p:cNvPr>
          <p:cNvCxnSpPr>
            <a:cxnSpLocks/>
          </p:cNvCxnSpPr>
          <p:nvPr/>
        </p:nvCxnSpPr>
        <p:spPr>
          <a:xfrm flipH="1" flipV="1">
            <a:off x="3838038" y="4925148"/>
            <a:ext cx="818568" cy="212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784349-3375-4A02-9D4D-FB698E1B00C4}"/>
                  </a:ext>
                </a:extLst>
              </p:cNvPr>
              <p:cNvSpPr txBox="1"/>
              <p:nvPr/>
            </p:nvSpPr>
            <p:spPr>
              <a:xfrm>
                <a:off x="3712649" y="4861050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784349-3375-4A02-9D4D-FB698E1B0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649" y="4861050"/>
                <a:ext cx="286552" cy="276999"/>
              </a:xfrm>
              <a:prstGeom prst="rect">
                <a:avLst/>
              </a:prstGeom>
              <a:blipFill>
                <a:blip r:embed="rId8"/>
                <a:stretch>
                  <a:fillRect l="-10638" r="-6383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7785F8-06AE-47BC-A747-E51BFB1513D6}"/>
              </a:ext>
            </a:extLst>
          </p:cNvPr>
          <p:cNvCxnSpPr>
            <a:cxnSpLocks/>
          </p:cNvCxnSpPr>
          <p:nvPr/>
        </p:nvCxnSpPr>
        <p:spPr>
          <a:xfrm>
            <a:off x="4643536" y="5133186"/>
            <a:ext cx="1434577" cy="303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4B04B2-A4DD-4C48-A447-80DAC1F9A0C5}"/>
                  </a:ext>
                </a:extLst>
              </p:cNvPr>
              <p:cNvSpPr txBox="1"/>
              <p:nvPr/>
            </p:nvSpPr>
            <p:spPr>
              <a:xfrm>
                <a:off x="5952724" y="5372572"/>
                <a:ext cx="286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4B04B2-A4DD-4C48-A447-80DAC1F9A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724" y="5372572"/>
                <a:ext cx="286552" cy="276999"/>
              </a:xfrm>
              <a:prstGeom prst="rect">
                <a:avLst/>
              </a:prstGeom>
              <a:blipFill>
                <a:blip r:embed="rId9"/>
                <a:stretch>
                  <a:fillRect l="-10417" r="-4167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4809C93F-D0F0-473F-ADCA-773EB77E9D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8944" y="1753951"/>
            <a:ext cx="5227237" cy="9413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70E26AC-4B19-4648-A909-052B95F11D04}"/>
              </a:ext>
            </a:extLst>
          </p:cNvPr>
          <p:cNvSpPr txBox="1"/>
          <p:nvPr/>
        </p:nvSpPr>
        <p:spPr>
          <a:xfrm>
            <a:off x="7057748" y="3034320"/>
            <a:ext cx="4668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Theta_5: </a:t>
            </a:r>
            <a:r>
              <a:rPr lang="zh-CN" altLang="en-US" dirty="0"/>
              <a:t>表示</a:t>
            </a:r>
            <a:r>
              <a:rPr lang="en-US" altLang="zh-CN" dirty="0"/>
              <a:t>4</a:t>
            </a:r>
            <a:r>
              <a:rPr lang="zh-CN" altLang="en-US" dirty="0"/>
              <a:t>坐标系绕</a:t>
            </a:r>
            <a:r>
              <a:rPr lang="en-US" altLang="zh-CN" dirty="0"/>
              <a:t>z4</a:t>
            </a:r>
            <a:r>
              <a:rPr lang="zh-CN" altLang="en-US" dirty="0"/>
              <a:t>转动的角度。</a:t>
            </a:r>
            <a:endParaRPr lang="en-US" altLang="zh-CN" dirty="0"/>
          </a:p>
          <a:p>
            <a:r>
              <a:rPr lang="en-US" altLang="zh-CN" dirty="0"/>
              <a:t>d_5: </a:t>
            </a:r>
            <a:r>
              <a:rPr lang="zh-CN" altLang="en-US" dirty="0"/>
              <a:t>表示</a:t>
            </a:r>
            <a:r>
              <a:rPr lang="en-US" altLang="zh-CN" dirty="0"/>
              <a:t>4</a:t>
            </a:r>
            <a:r>
              <a:rPr lang="zh-CN" altLang="en-US" dirty="0"/>
              <a:t>坐标系沿着</a:t>
            </a:r>
            <a:r>
              <a:rPr lang="en-US" altLang="zh-CN" dirty="0"/>
              <a:t>z4</a:t>
            </a:r>
            <a:r>
              <a:rPr lang="zh-CN" altLang="en-US" dirty="0"/>
              <a:t>移动的距离。这里是</a:t>
            </a:r>
            <a:r>
              <a:rPr lang="en-US" altLang="zh-CN" dirty="0"/>
              <a:t>0.</a:t>
            </a:r>
          </a:p>
          <a:p>
            <a:r>
              <a:rPr lang="en-US" altLang="zh-CN" dirty="0"/>
              <a:t>a_5: </a:t>
            </a:r>
            <a:r>
              <a:rPr lang="zh-CN" altLang="en-US" dirty="0"/>
              <a:t>表示</a:t>
            </a:r>
            <a:r>
              <a:rPr lang="en-US" altLang="zh-CN" dirty="0"/>
              <a:t>z4</a:t>
            </a:r>
            <a:r>
              <a:rPr lang="zh-CN" altLang="en-US" dirty="0"/>
              <a:t>和</a:t>
            </a:r>
            <a:r>
              <a:rPr lang="en-US" altLang="zh-CN" dirty="0"/>
              <a:t>z5</a:t>
            </a:r>
            <a:r>
              <a:rPr lang="zh-CN" altLang="en-US" dirty="0"/>
              <a:t>的距离。这里</a:t>
            </a:r>
            <a:r>
              <a:rPr lang="en-US" altLang="zh-CN" dirty="0"/>
              <a:t>0,</a:t>
            </a:r>
            <a:r>
              <a:rPr lang="zh-CN" altLang="en-US" dirty="0"/>
              <a:t>因为共线。</a:t>
            </a:r>
            <a:endParaRPr lang="en-US" altLang="zh-CN" dirty="0"/>
          </a:p>
          <a:p>
            <a:r>
              <a:rPr lang="en-US" altLang="zh-CN" dirty="0"/>
              <a:t>Alpha_5: z4</a:t>
            </a:r>
            <a:r>
              <a:rPr lang="zh-CN" altLang="en-US" dirty="0"/>
              <a:t>相对于</a:t>
            </a:r>
            <a:r>
              <a:rPr lang="en-US" altLang="zh-CN" dirty="0"/>
              <a:t>x5</a:t>
            </a:r>
            <a:r>
              <a:rPr lang="zh-CN" altLang="en-US" dirty="0"/>
              <a:t>转到</a:t>
            </a:r>
            <a:r>
              <a:rPr lang="en-US" altLang="zh-CN" dirty="0"/>
              <a:t>z5</a:t>
            </a:r>
            <a:r>
              <a:rPr lang="zh-CN" altLang="en-US" dirty="0"/>
              <a:t>旋转的角度。这里是</a:t>
            </a:r>
            <a:r>
              <a:rPr lang="en-US" altLang="zh-CN" dirty="0"/>
              <a:t>-pi/2</a:t>
            </a:r>
          </a:p>
        </p:txBody>
      </p:sp>
    </p:spTree>
    <p:extLst>
      <p:ext uri="{BB962C8B-B14F-4D97-AF65-F5344CB8AC3E}">
        <p14:creationId xmlns:p14="http://schemas.microsoft.com/office/powerpoint/2010/main" val="7882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F5BF81-9744-4C58-B244-711A950E9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17" y="180521"/>
            <a:ext cx="6639852" cy="64969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983BD4-748C-475F-81FA-516F279B7472}"/>
                  </a:ext>
                </a:extLst>
              </p:cNvPr>
              <p:cNvSpPr txBox="1"/>
              <p:nvPr/>
            </p:nvSpPr>
            <p:spPr>
              <a:xfrm>
                <a:off x="2484499" y="2840801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983BD4-748C-475F-81FA-516F279B7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99" y="2840801"/>
                <a:ext cx="286552" cy="276999"/>
              </a:xfrm>
              <a:prstGeom prst="rect">
                <a:avLst/>
              </a:prstGeom>
              <a:blipFill>
                <a:blip r:embed="rId3"/>
                <a:stretch>
                  <a:fillRect l="-10638" r="-425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40E737-7957-4BEE-B73A-3F8EEAE9A556}"/>
                  </a:ext>
                </a:extLst>
              </p:cNvPr>
              <p:cNvSpPr txBox="1"/>
              <p:nvPr/>
            </p:nvSpPr>
            <p:spPr>
              <a:xfrm>
                <a:off x="2484499" y="3034320"/>
                <a:ext cx="2812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40E737-7957-4BEE-B73A-3F8EEAE9A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99" y="3034320"/>
                <a:ext cx="281231" cy="276999"/>
              </a:xfrm>
              <a:prstGeom prst="rect">
                <a:avLst/>
              </a:prstGeom>
              <a:blipFill>
                <a:blip r:embed="rId4"/>
                <a:stretch>
                  <a:fillRect l="-10870" r="-4348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7282DC-8DF0-408B-B745-96E41ADC2CAC}"/>
              </a:ext>
            </a:extLst>
          </p:cNvPr>
          <p:cNvCxnSpPr>
            <a:cxnSpLocks/>
          </p:cNvCxnSpPr>
          <p:nvPr/>
        </p:nvCxnSpPr>
        <p:spPr>
          <a:xfrm>
            <a:off x="1950290" y="2480344"/>
            <a:ext cx="1630451" cy="9486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46296D-565F-47DF-802B-1A0FB6F310AD}"/>
              </a:ext>
            </a:extLst>
          </p:cNvPr>
          <p:cNvCxnSpPr>
            <a:cxnSpLocks/>
          </p:cNvCxnSpPr>
          <p:nvPr/>
        </p:nvCxnSpPr>
        <p:spPr>
          <a:xfrm>
            <a:off x="1950290" y="2480344"/>
            <a:ext cx="834501" cy="470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923C6D-011A-4290-A3AC-21A840768BCE}"/>
              </a:ext>
            </a:extLst>
          </p:cNvPr>
          <p:cNvCxnSpPr>
            <a:cxnSpLocks/>
          </p:cNvCxnSpPr>
          <p:nvPr/>
        </p:nvCxnSpPr>
        <p:spPr>
          <a:xfrm flipV="1">
            <a:off x="4008413" y="3311319"/>
            <a:ext cx="1176058" cy="28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C8ACF0-B261-4A66-9989-7B4FA5E7A458}"/>
                  </a:ext>
                </a:extLst>
              </p:cNvPr>
              <p:cNvSpPr txBox="1"/>
              <p:nvPr/>
            </p:nvSpPr>
            <p:spPr>
              <a:xfrm>
                <a:off x="5007507" y="3034320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C8ACF0-B261-4A66-9989-7B4FA5E7A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507" y="3034320"/>
                <a:ext cx="286552" cy="276999"/>
              </a:xfrm>
              <a:prstGeom prst="rect">
                <a:avLst/>
              </a:prstGeom>
              <a:blipFill>
                <a:blip r:embed="rId5"/>
                <a:stretch>
                  <a:fillRect l="-10638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0F6E67-CC5A-4E8F-95CC-902190365268}"/>
              </a:ext>
            </a:extLst>
          </p:cNvPr>
          <p:cNvCxnSpPr>
            <a:cxnSpLocks/>
          </p:cNvCxnSpPr>
          <p:nvPr/>
        </p:nvCxnSpPr>
        <p:spPr>
          <a:xfrm>
            <a:off x="3578475" y="3428999"/>
            <a:ext cx="761017" cy="4505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5EFCEC-A25A-4D7D-AFB3-82E168019FD5}"/>
                  </a:ext>
                </a:extLst>
              </p:cNvPr>
              <p:cNvSpPr txBox="1"/>
              <p:nvPr/>
            </p:nvSpPr>
            <p:spPr>
              <a:xfrm>
                <a:off x="3958983" y="3741042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5EFCEC-A25A-4D7D-AFB3-82E16801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983" y="3741042"/>
                <a:ext cx="286552" cy="276999"/>
              </a:xfrm>
              <a:prstGeom prst="rect">
                <a:avLst/>
              </a:prstGeom>
              <a:blipFill>
                <a:blip r:embed="rId6"/>
                <a:stretch>
                  <a:fillRect l="-10638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426BFA-597E-42BE-8F91-1456248CEDC8}"/>
              </a:ext>
            </a:extLst>
          </p:cNvPr>
          <p:cNvCxnSpPr>
            <a:cxnSpLocks/>
          </p:cNvCxnSpPr>
          <p:nvPr/>
        </p:nvCxnSpPr>
        <p:spPr>
          <a:xfrm flipV="1">
            <a:off x="3676875" y="3332239"/>
            <a:ext cx="322326" cy="22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F4C7DD-363A-45F0-9968-3618F08CBAEA}"/>
                  </a:ext>
                </a:extLst>
              </p:cNvPr>
              <p:cNvSpPr txBox="1"/>
              <p:nvPr/>
            </p:nvSpPr>
            <p:spPr>
              <a:xfrm>
                <a:off x="6533965" y="1114722"/>
                <a:ext cx="609452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随后</m:t>
                    </m:r>
                  </m:oMath>
                </a14:m>
                <a:r>
                  <a:rPr lang="zh-CN" altLang="en-US" dirty="0"/>
                  <a:t>我们来看</a:t>
                </a:r>
                <a:r>
                  <a:rPr lang="en-US" altLang="zh-CN" dirty="0"/>
                  <a:t>dh</a:t>
                </a:r>
                <a:r>
                  <a:rPr lang="zh-CN" altLang="en-US" dirty="0"/>
                  <a:t>参数：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F4C7DD-363A-45F0-9968-3618F08CB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965" y="1114722"/>
                <a:ext cx="6094520" cy="646331"/>
              </a:xfrm>
              <a:prstGeom prst="rect">
                <a:avLst/>
              </a:prstGeom>
              <a:blipFill>
                <a:blip r:embed="rId7"/>
                <a:stretch>
                  <a:fillRect l="-300"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C4E3D1-3864-484E-8FA9-7B26FB4F8FE0}"/>
              </a:ext>
            </a:extLst>
          </p:cNvPr>
          <p:cNvCxnSpPr>
            <a:cxnSpLocks/>
          </p:cNvCxnSpPr>
          <p:nvPr/>
        </p:nvCxnSpPr>
        <p:spPr>
          <a:xfrm flipH="1" flipV="1">
            <a:off x="3838038" y="4925148"/>
            <a:ext cx="818568" cy="212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784349-3375-4A02-9D4D-FB698E1B00C4}"/>
                  </a:ext>
                </a:extLst>
              </p:cNvPr>
              <p:cNvSpPr txBox="1"/>
              <p:nvPr/>
            </p:nvSpPr>
            <p:spPr>
              <a:xfrm>
                <a:off x="3712649" y="4861050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784349-3375-4A02-9D4D-FB698E1B0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649" y="4861050"/>
                <a:ext cx="286552" cy="276999"/>
              </a:xfrm>
              <a:prstGeom prst="rect">
                <a:avLst/>
              </a:prstGeom>
              <a:blipFill>
                <a:blip r:embed="rId8"/>
                <a:stretch>
                  <a:fillRect l="-10638" r="-6383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7785F8-06AE-47BC-A747-E51BFB1513D6}"/>
              </a:ext>
            </a:extLst>
          </p:cNvPr>
          <p:cNvCxnSpPr>
            <a:cxnSpLocks/>
          </p:cNvCxnSpPr>
          <p:nvPr/>
        </p:nvCxnSpPr>
        <p:spPr>
          <a:xfrm>
            <a:off x="4643536" y="5133186"/>
            <a:ext cx="1434577" cy="303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4B04B2-A4DD-4C48-A447-80DAC1F9A0C5}"/>
                  </a:ext>
                </a:extLst>
              </p:cNvPr>
              <p:cNvSpPr txBox="1"/>
              <p:nvPr/>
            </p:nvSpPr>
            <p:spPr>
              <a:xfrm>
                <a:off x="5952724" y="5372572"/>
                <a:ext cx="286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4B04B2-A4DD-4C48-A447-80DAC1F9A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724" y="5372572"/>
                <a:ext cx="286552" cy="276999"/>
              </a:xfrm>
              <a:prstGeom prst="rect">
                <a:avLst/>
              </a:prstGeom>
              <a:blipFill>
                <a:blip r:embed="rId9"/>
                <a:stretch>
                  <a:fillRect l="-10417" r="-4167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4809C93F-D0F0-473F-ADCA-773EB77E9D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8944" y="1753951"/>
            <a:ext cx="5227237" cy="9413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70E26AC-4B19-4648-A909-052B95F11D04}"/>
              </a:ext>
            </a:extLst>
          </p:cNvPr>
          <p:cNvSpPr txBox="1"/>
          <p:nvPr/>
        </p:nvSpPr>
        <p:spPr>
          <a:xfrm>
            <a:off x="7057748" y="3034320"/>
            <a:ext cx="4668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Theta_6: </a:t>
            </a:r>
            <a:r>
              <a:rPr lang="zh-CN" altLang="en-US" dirty="0"/>
              <a:t>表示</a:t>
            </a:r>
            <a:r>
              <a:rPr lang="en-US" altLang="zh-CN" dirty="0"/>
              <a:t>5</a:t>
            </a:r>
            <a:r>
              <a:rPr lang="zh-CN" altLang="en-US" dirty="0"/>
              <a:t>坐标系绕</a:t>
            </a:r>
            <a:r>
              <a:rPr lang="en-US" altLang="zh-CN" dirty="0"/>
              <a:t>z5</a:t>
            </a:r>
            <a:r>
              <a:rPr lang="zh-CN" altLang="en-US" dirty="0"/>
              <a:t>转动的角度。</a:t>
            </a:r>
            <a:endParaRPr lang="en-US" altLang="zh-CN" dirty="0"/>
          </a:p>
          <a:p>
            <a:r>
              <a:rPr lang="en-US" altLang="zh-CN" dirty="0"/>
              <a:t>d_6: </a:t>
            </a:r>
            <a:r>
              <a:rPr lang="zh-CN" altLang="en-US" dirty="0"/>
              <a:t>表示</a:t>
            </a:r>
            <a:r>
              <a:rPr lang="en-US" altLang="zh-CN" dirty="0"/>
              <a:t>5</a:t>
            </a:r>
            <a:r>
              <a:rPr lang="zh-CN" altLang="en-US" dirty="0"/>
              <a:t>坐标系沿着</a:t>
            </a:r>
            <a:r>
              <a:rPr lang="en-US" altLang="zh-CN" dirty="0"/>
              <a:t>z5</a:t>
            </a:r>
            <a:r>
              <a:rPr lang="zh-CN" altLang="en-US" dirty="0"/>
              <a:t>移动的距离。这里是</a:t>
            </a:r>
            <a:r>
              <a:rPr lang="en-US" altLang="zh-CN" dirty="0"/>
              <a:t>0.</a:t>
            </a:r>
          </a:p>
          <a:p>
            <a:r>
              <a:rPr lang="en-US" altLang="zh-CN" dirty="0"/>
              <a:t>a_6: </a:t>
            </a:r>
            <a:r>
              <a:rPr lang="zh-CN" altLang="en-US" dirty="0"/>
              <a:t>表示</a:t>
            </a:r>
            <a:r>
              <a:rPr lang="en-US" altLang="zh-CN" dirty="0"/>
              <a:t>z5</a:t>
            </a:r>
            <a:r>
              <a:rPr lang="zh-CN" altLang="en-US" dirty="0"/>
              <a:t>和</a:t>
            </a:r>
            <a:r>
              <a:rPr lang="en-US" altLang="zh-CN" dirty="0"/>
              <a:t>z6</a:t>
            </a:r>
            <a:r>
              <a:rPr lang="zh-CN" altLang="en-US" dirty="0"/>
              <a:t>的距离。这里</a:t>
            </a:r>
            <a:r>
              <a:rPr lang="en-US" altLang="zh-CN" dirty="0"/>
              <a:t>0,</a:t>
            </a:r>
            <a:r>
              <a:rPr lang="zh-CN" altLang="en-US" dirty="0"/>
              <a:t>因为重合。</a:t>
            </a:r>
            <a:endParaRPr lang="en-US" altLang="zh-CN" dirty="0"/>
          </a:p>
          <a:p>
            <a:r>
              <a:rPr lang="en-US" altLang="zh-CN" dirty="0"/>
              <a:t>Alpha_6: z5</a:t>
            </a:r>
            <a:r>
              <a:rPr lang="zh-CN" altLang="en-US" dirty="0"/>
              <a:t>相对于</a:t>
            </a:r>
            <a:r>
              <a:rPr lang="en-US" altLang="zh-CN" dirty="0"/>
              <a:t>x6</a:t>
            </a:r>
            <a:r>
              <a:rPr lang="zh-CN" altLang="en-US" dirty="0"/>
              <a:t>转到</a:t>
            </a:r>
            <a:r>
              <a:rPr lang="en-US" altLang="zh-CN" dirty="0"/>
              <a:t>z6</a:t>
            </a:r>
            <a:r>
              <a:rPr lang="zh-CN" altLang="en-US" dirty="0"/>
              <a:t>旋转的角度。这里是</a:t>
            </a:r>
            <a:r>
              <a:rPr lang="en-US" altLang="zh-CN" dirty="0"/>
              <a:t>0.</a:t>
            </a:r>
          </a:p>
        </p:txBody>
      </p:sp>
    </p:spTree>
    <p:extLst>
      <p:ext uri="{BB962C8B-B14F-4D97-AF65-F5344CB8AC3E}">
        <p14:creationId xmlns:p14="http://schemas.microsoft.com/office/powerpoint/2010/main" val="2316125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A3844B4-AFB5-4124-B3C1-D6077477F1F8}"/>
              </a:ext>
            </a:extLst>
          </p:cNvPr>
          <p:cNvSpPr txBox="1"/>
          <p:nvPr/>
        </p:nvSpPr>
        <p:spPr>
          <a:xfrm>
            <a:off x="7785716" y="114875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来看第二题。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5D79F82-9F30-47B6-9E4A-70ABB6F44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4" y="938744"/>
            <a:ext cx="5097308" cy="4980512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9180D8-021D-4219-AB5A-4F97CE63DF08}"/>
              </a:ext>
            </a:extLst>
          </p:cNvPr>
          <p:cNvCxnSpPr/>
          <p:nvPr/>
        </p:nvCxnSpPr>
        <p:spPr>
          <a:xfrm flipV="1">
            <a:off x="1988598" y="727969"/>
            <a:ext cx="0" cy="411923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CB38FF-4D2B-48D7-AD29-D6FA6308BBF1}"/>
              </a:ext>
            </a:extLst>
          </p:cNvPr>
          <p:cNvCxnSpPr>
            <a:cxnSpLocks/>
          </p:cNvCxnSpPr>
          <p:nvPr/>
        </p:nvCxnSpPr>
        <p:spPr>
          <a:xfrm flipV="1">
            <a:off x="1040168" y="1518082"/>
            <a:ext cx="2821619" cy="156395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C3B93E-428A-4FDB-A7C5-FD4DF7515E03}"/>
              </a:ext>
            </a:extLst>
          </p:cNvPr>
          <p:cNvCxnSpPr>
            <a:cxnSpLocks/>
          </p:cNvCxnSpPr>
          <p:nvPr/>
        </p:nvCxnSpPr>
        <p:spPr>
          <a:xfrm flipV="1">
            <a:off x="2834452" y="2230918"/>
            <a:ext cx="2821619" cy="156395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105A6B6-505F-40FF-B7CC-16444570ACE6}"/>
              </a:ext>
            </a:extLst>
          </p:cNvPr>
          <p:cNvCxnSpPr>
            <a:cxnSpLocks/>
          </p:cNvCxnSpPr>
          <p:nvPr/>
        </p:nvCxnSpPr>
        <p:spPr>
          <a:xfrm flipH="1" flipV="1">
            <a:off x="3605107" y="2629272"/>
            <a:ext cx="1193274" cy="32153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AF7566B-9115-4079-8F74-4B037E67ACEA}"/>
              </a:ext>
            </a:extLst>
          </p:cNvPr>
          <p:cNvCxnSpPr>
            <a:cxnSpLocks/>
          </p:cNvCxnSpPr>
          <p:nvPr/>
        </p:nvCxnSpPr>
        <p:spPr>
          <a:xfrm flipV="1">
            <a:off x="3274381" y="4164505"/>
            <a:ext cx="2821619" cy="156395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E564D6-3AEE-4F6B-97D0-46ACB11E3ED6}"/>
              </a:ext>
            </a:extLst>
          </p:cNvPr>
          <p:cNvCxnSpPr>
            <a:cxnSpLocks/>
          </p:cNvCxnSpPr>
          <p:nvPr/>
        </p:nvCxnSpPr>
        <p:spPr>
          <a:xfrm flipV="1">
            <a:off x="1988598" y="1812186"/>
            <a:ext cx="0" cy="12290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A70DA20-6517-41D2-A03E-6B1E8FB44F0C}"/>
                  </a:ext>
                </a:extLst>
              </p:cNvPr>
              <p:cNvSpPr txBox="1"/>
              <p:nvPr/>
            </p:nvSpPr>
            <p:spPr>
              <a:xfrm>
                <a:off x="-1296139" y="1663865"/>
                <a:ext cx="609452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A70DA20-6517-41D2-A03E-6B1E8FB44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96139" y="1663865"/>
                <a:ext cx="609452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EFBA6D-1BB2-4C05-9146-1FE67B62C334}"/>
              </a:ext>
            </a:extLst>
          </p:cNvPr>
          <p:cNvCxnSpPr>
            <a:cxnSpLocks/>
          </p:cNvCxnSpPr>
          <p:nvPr/>
        </p:nvCxnSpPr>
        <p:spPr>
          <a:xfrm flipV="1">
            <a:off x="1142745" y="2230918"/>
            <a:ext cx="1451146" cy="802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F9CBBB-92E2-4BFF-8D6B-1DAFF40E91CC}"/>
                  </a:ext>
                </a:extLst>
              </p:cNvPr>
              <p:cNvSpPr txBox="1"/>
              <p:nvPr/>
            </p:nvSpPr>
            <p:spPr>
              <a:xfrm>
                <a:off x="-481832" y="2206974"/>
                <a:ext cx="609452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F9CBBB-92E2-4BFF-8D6B-1DAFF40E9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1832" y="2206974"/>
                <a:ext cx="609452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899A3458-F3BE-4382-A31F-F481A4D6E9E1}"/>
              </a:ext>
            </a:extLst>
          </p:cNvPr>
          <p:cNvSpPr txBox="1"/>
          <p:nvPr/>
        </p:nvSpPr>
        <p:spPr>
          <a:xfrm>
            <a:off x="1757778" y="514905"/>
            <a:ext cx="11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CA1D1C-ADFD-4EF3-85C9-C80FF8E19876}"/>
              </a:ext>
            </a:extLst>
          </p:cNvPr>
          <p:cNvSpPr txBox="1"/>
          <p:nvPr/>
        </p:nvSpPr>
        <p:spPr>
          <a:xfrm>
            <a:off x="3937479" y="1486621"/>
            <a:ext cx="11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BFF5DB-59BB-4157-9993-AEFDE73B132F}"/>
              </a:ext>
            </a:extLst>
          </p:cNvPr>
          <p:cNvSpPr txBox="1"/>
          <p:nvPr/>
        </p:nvSpPr>
        <p:spPr>
          <a:xfrm>
            <a:off x="5702214" y="2115391"/>
            <a:ext cx="11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AA325A-0C5B-4189-AA37-7ED3CB1A87C0}"/>
              </a:ext>
            </a:extLst>
          </p:cNvPr>
          <p:cNvSpPr txBox="1"/>
          <p:nvPr/>
        </p:nvSpPr>
        <p:spPr>
          <a:xfrm>
            <a:off x="3507452" y="2743384"/>
            <a:ext cx="11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08BC07-7FD3-4B55-9E5E-81E0D96ABAF0}"/>
              </a:ext>
            </a:extLst>
          </p:cNvPr>
          <p:cNvSpPr txBox="1"/>
          <p:nvPr/>
        </p:nvSpPr>
        <p:spPr>
          <a:xfrm>
            <a:off x="6223777" y="3979839"/>
            <a:ext cx="11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A18614-3FA0-4F1C-A237-62E112161A8E}"/>
              </a:ext>
            </a:extLst>
          </p:cNvPr>
          <p:cNvSpPr txBox="1"/>
          <p:nvPr/>
        </p:nvSpPr>
        <p:spPr>
          <a:xfrm>
            <a:off x="4789504" y="5570736"/>
            <a:ext cx="11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D84F530-6704-4E78-BE5C-D6BE55E0A099}"/>
              </a:ext>
            </a:extLst>
          </p:cNvPr>
          <p:cNvCxnSpPr>
            <a:cxnSpLocks/>
          </p:cNvCxnSpPr>
          <p:nvPr/>
        </p:nvCxnSpPr>
        <p:spPr>
          <a:xfrm flipV="1">
            <a:off x="3137975" y="2838413"/>
            <a:ext cx="1451146" cy="802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9AC3EEA-08B3-4866-86FB-B8D369A19E44}"/>
                  </a:ext>
                </a:extLst>
              </p:cNvPr>
              <p:cNvSpPr txBox="1"/>
              <p:nvPr/>
            </p:nvSpPr>
            <p:spPr>
              <a:xfrm>
                <a:off x="1357325" y="2556403"/>
                <a:ext cx="609452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9AC3EEA-08B3-4866-86FB-B8D369A19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325" y="2556403"/>
                <a:ext cx="609452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72F44F-835E-4E5A-B1D4-50F6956EC3D6}"/>
              </a:ext>
            </a:extLst>
          </p:cNvPr>
          <p:cNvCxnSpPr>
            <a:cxnSpLocks/>
          </p:cNvCxnSpPr>
          <p:nvPr/>
        </p:nvCxnSpPr>
        <p:spPr>
          <a:xfrm>
            <a:off x="3720517" y="2904013"/>
            <a:ext cx="1238081" cy="3384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E57B63-A67D-4AB6-8B44-D35065717914}"/>
                  </a:ext>
                </a:extLst>
              </p:cNvPr>
              <p:cNvSpPr txBox="1"/>
              <p:nvPr/>
            </p:nvSpPr>
            <p:spPr>
              <a:xfrm>
                <a:off x="1911338" y="6181231"/>
                <a:ext cx="609452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E57B63-A67D-4AB6-8B44-D35065717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338" y="6181231"/>
                <a:ext cx="609452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86AD07B-E262-450D-BA63-11CD4679E677}"/>
              </a:ext>
            </a:extLst>
          </p:cNvPr>
          <p:cNvCxnSpPr>
            <a:cxnSpLocks/>
          </p:cNvCxnSpPr>
          <p:nvPr/>
        </p:nvCxnSpPr>
        <p:spPr>
          <a:xfrm flipV="1">
            <a:off x="2850782" y="4466163"/>
            <a:ext cx="2700423" cy="1503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49C4039-603B-4576-897F-DDE8BDE9382E}"/>
              </a:ext>
            </a:extLst>
          </p:cNvPr>
          <p:cNvCxnSpPr>
            <a:cxnSpLocks/>
          </p:cNvCxnSpPr>
          <p:nvPr/>
        </p:nvCxnSpPr>
        <p:spPr>
          <a:xfrm>
            <a:off x="4500979" y="5051394"/>
            <a:ext cx="2018620" cy="73156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E8D285-5DC7-422A-AB63-DE11327F11C0}"/>
              </a:ext>
            </a:extLst>
          </p:cNvPr>
          <p:cNvSpPr txBox="1"/>
          <p:nvPr/>
        </p:nvSpPr>
        <p:spPr>
          <a:xfrm>
            <a:off x="5551205" y="5782963"/>
            <a:ext cx="201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末端三个轴的交点</a:t>
            </a:r>
          </a:p>
        </p:txBody>
      </p:sp>
    </p:spTree>
    <p:extLst>
      <p:ext uri="{BB962C8B-B14F-4D97-AF65-F5344CB8AC3E}">
        <p14:creationId xmlns:p14="http://schemas.microsoft.com/office/powerpoint/2010/main" val="1516556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48DD48-066D-4473-967C-088C42E80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4" y="938744"/>
            <a:ext cx="5097308" cy="498051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C5B6DB9-AE62-4A63-9127-BE20EFC68690}"/>
              </a:ext>
            </a:extLst>
          </p:cNvPr>
          <p:cNvCxnSpPr/>
          <p:nvPr/>
        </p:nvCxnSpPr>
        <p:spPr>
          <a:xfrm flipV="1">
            <a:off x="1988598" y="727969"/>
            <a:ext cx="0" cy="411923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BC67787-4510-4769-A2BC-C6BA2087AF5F}"/>
              </a:ext>
            </a:extLst>
          </p:cNvPr>
          <p:cNvCxnSpPr>
            <a:cxnSpLocks/>
          </p:cNvCxnSpPr>
          <p:nvPr/>
        </p:nvCxnSpPr>
        <p:spPr>
          <a:xfrm flipV="1">
            <a:off x="1040168" y="1518082"/>
            <a:ext cx="2821619" cy="156395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87A4C6-332B-43CB-A197-F7455A7E5DFE}"/>
              </a:ext>
            </a:extLst>
          </p:cNvPr>
          <p:cNvCxnSpPr>
            <a:cxnSpLocks/>
          </p:cNvCxnSpPr>
          <p:nvPr/>
        </p:nvCxnSpPr>
        <p:spPr>
          <a:xfrm flipV="1">
            <a:off x="2834452" y="2230918"/>
            <a:ext cx="2821619" cy="156395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90A24E-00FA-4CB5-9147-51CF2C0E26B9}"/>
              </a:ext>
            </a:extLst>
          </p:cNvPr>
          <p:cNvCxnSpPr>
            <a:cxnSpLocks/>
          </p:cNvCxnSpPr>
          <p:nvPr/>
        </p:nvCxnSpPr>
        <p:spPr>
          <a:xfrm flipV="1">
            <a:off x="1988598" y="1812186"/>
            <a:ext cx="0" cy="12290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1B64B7-AA23-4BB5-B329-37F5D8E03174}"/>
                  </a:ext>
                </a:extLst>
              </p:cNvPr>
              <p:cNvSpPr txBox="1"/>
              <p:nvPr/>
            </p:nvSpPr>
            <p:spPr>
              <a:xfrm>
                <a:off x="-1296139" y="1663865"/>
                <a:ext cx="609452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1B64B7-AA23-4BB5-B329-37F5D8E03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96139" y="1663865"/>
                <a:ext cx="609452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DC3500-5412-42F2-955B-5526943A8A5C}"/>
              </a:ext>
            </a:extLst>
          </p:cNvPr>
          <p:cNvCxnSpPr>
            <a:cxnSpLocks/>
          </p:cNvCxnSpPr>
          <p:nvPr/>
        </p:nvCxnSpPr>
        <p:spPr>
          <a:xfrm flipV="1">
            <a:off x="1142745" y="2230918"/>
            <a:ext cx="1451146" cy="802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A0A64B-2ADF-4D96-9592-AF2F02AB2D8E}"/>
                  </a:ext>
                </a:extLst>
              </p:cNvPr>
              <p:cNvSpPr txBox="1"/>
              <p:nvPr/>
            </p:nvSpPr>
            <p:spPr>
              <a:xfrm>
                <a:off x="-481832" y="2206974"/>
                <a:ext cx="609452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A0A64B-2ADF-4D96-9592-AF2F02AB2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1832" y="2206974"/>
                <a:ext cx="609452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A6BC81A-CE09-4FA8-A97F-F41CD9567BC8}"/>
              </a:ext>
            </a:extLst>
          </p:cNvPr>
          <p:cNvSpPr txBox="1"/>
          <p:nvPr/>
        </p:nvSpPr>
        <p:spPr>
          <a:xfrm>
            <a:off x="1757778" y="514905"/>
            <a:ext cx="11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826A7D-423B-4FD0-9DC5-D4CA455B0028}"/>
              </a:ext>
            </a:extLst>
          </p:cNvPr>
          <p:cNvSpPr txBox="1"/>
          <p:nvPr/>
        </p:nvSpPr>
        <p:spPr>
          <a:xfrm>
            <a:off x="3937479" y="1486621"/>
            <a:ext cx="11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854AFB-9068-43F7-8028-357CE42D5C8C}"/>
              </a:ext>
            </a:extLst>
          </p:cNvPr>
          <p:cNvSpPr txBox="1"/>
          <p:nvPr/>
        </p:nvSpPr>
        <p:spPr>
          <a:xfrm>
            <a:off x="5702214" y="2115391"/>
            <a:ext cx="11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670CC8-EBAA-45E2-A61E-C8050B1E08D8}"/>
              </a:ext>
            </a:extLst>
          </p:cNvPr>
          <p:cNvSpPr txBox="1"/>
          <p:nvPr/>
        </p:nvSpPr>
        <p:spPr>
          <a:xfrm>
            <a:off x="3507452" y="2743384"/>
            <a:ext cx="11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475BBD-7662-416C-B95A-0F63ADBAA135}"/>
              </a:ext>
            </a:extLst>
          </p:cNvPr>
          <p:cNvCxnSpPr>
            <a:cxnSpLocks/>
          </p:cNvCxnSpPr>
          <p:nvPr/>
        </p:nvCxnSpPr>
        <p:spPr>
          <a:xfrm flipV="1">
            <a:off x="3137975" y="2838413"/>
            <a:ext cx="1451146" cy="802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C3091C-8305-47BF-95EC-C5986F4022C8}"/>
                  </a:ext>
                </a:extLst>
              </p:cNvPr>
              <p:cNvSpPr txBox="1"/>
              <p:nvPr/>
            </p:nvSpPr>
            <p:spPr>
              <a:xfrm>
                <a:off x="1357325" y="2556403"/>
                <a:ext cx="609452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C3091C-8305-47BF-95EC-C5986F402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325" y="2556403"/>
                <a:ext cx="609452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B690C6-41A5-4934-8F1D-E7D7AAF8A157}"/>
              </a:ext>
            </a:extLst>
          </p:cNvPr>
          <p:cNvCxnSpPr>
            <a:cxnSpLocks/>
          </p:cNvCxnSpPr>
          <p:nvPr/>
        </p:nvCxnSpPr>
        <p:spPr>
          <a:xfrm flipV="1">
            <a:off x="4644854" y="4198176"/>
            <a:ext cx="1451146" cy="802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213677-E506-4EBC-A44D-68B833D5EBAE}"/>
                  </a:ext>
                </a:extLst>
              </p:cNvPr>
              <p:cNvSpPr txBox="1"/>
              <p:nvPr/>
            </p:nvSpPr>
            <p:spPr>
              <a:xfrm>
                <a:off x="2770364" y="3909226"/>
                <a:ext cx="609452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new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213677-E506-4EBC-A44D-68B833D5E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364" y="3909226"/>
                <a:ext cx="609452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22C3AE-36AB-473C-94B9-65DB4050F45C}"/>
                  </a:ext>
                </a:extLst>
              </p:cNvPr>
              <p:cNvSpPr txBox="1"/>
              <p:nvPr/>
            </p:nvSpPr>
            <p:spPr>
              <a:xfrm>
                <a:off x="2527891" y="2938371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22C3AE-36AB-473C-94B9-65DB4050F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891" y="2938371"/>
                <a:ext cx="286552" cy="276999"/>
              </a:xfrm>
              <a:prstGeom prst="rect">
                <a:avLst/>
              </a:prstGeom>
              <a:blipFill>
                <a:blip r:embed="rId7"/>
                <a:stretch>
                  <a:fillRect l="-10638" r="-425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166998-9868-4F08-A983-1122956E0DC1}"/>
                  </a:ext>
                </a:extLst>
              </p:cNvPr>
              <p:cNvSpPr txBox="1"/>
              <p:nvPr/>
            </p:nvSpPr>
            <p:spPr>
              <a:xfrm>
                <a:off x="2527891" y="3131890"/>
                <a:ext cx="2812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166998-9868-4F08-A983-1122956E0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891" y="3131890"/>
                <a:ext cx="281231" cy="276999"/>
              </a:xfrm>
              <a:prstGeom prst="rect">
                <a:avLst/>
              </a:prstGeom>
              <a:blipFill>
                <a:blip r:embed="rId8"/>
                <a:stretch>
                  <a:fillRect l="-10870" r="-4348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B16C8E-AB38-4C61-8313-FBCFA68BE8AE}"/>
              </a:ext>
            </a:extLst>
          </p:cNvPr>
          <p:cNvCxnSpPr>
            <a:cxnSpLocks/>
          </p:cNvCxnSpPr>
          <p:nvPr/>
        </p:nvCxnSpPr>
        <p:spPr>
          <a:xfrm>
            <a:off x="1993682" y="2577914"/>
            <a:ext cx="834501" cy="470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CAFFE3-38E5-484F-8134-2A20991070DB}"/>
              </a:ext>
            </a:extLst>
          </p:cNvPr>
          <p:cNvCxnSpPr>
            <a:cxnSpLocks/>
          </p:cNvCxnSpPr>
          <p:nvPr/>
        </p:nvCxnSpPr>
        <p:spPr>
          <a:xfrm>
            <a:off x="1977465" y="2560340"/>
            <a:ext cx="1630451" cy="9486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37B536B-56B7-4677-823E-698E7C461120}"/>
              </a:ext>
            </a:extLst>
          </p:cNvPr>
          <p:cNvCxnSpPr>
            <a:cxnSpLocks/>
          </p:cNvCxnSpPr>
          <p:nvPr/>
        </p:nvCxnSpPr>
        <p:spPr>
          <a:xfrm>
            <a:off x="3479052" y="3426661"/>
            <a:ext cx="887615" cy="5328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E388439-C54B-431E-B9F8-CE8197615383}"/>
                  </a:ext>
                </a:extLst>
              </p:cNvPr>
              <p:cNvSpPr txBox="1"/>
              <p:nvPr/>
            </p:nvSpPr>
            <p:spPr>
              <a:xfrm>
                <a:off x="4052889" y="3836521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E388439-C54B-431E-B9F8-CE8197615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889" y="3836521"/>
                <a:ext cx="286552" cy="276999"/>
              </a:xfrm>
              <a:prstGeom prst="rect">
                <a:avLst/>
              </a:prstGeom>
              <a:blipFill>
                <a:blip r:embed="rId9"/>
                <a:stretch>
                  <a:fillRect l="-10638" r="-4255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D984571-8E42-46B3-B321-D8111A7C8218}"/>
              </a:ext>
            </a:extLst>
          </p:cNvPr>
          <p:cNvCxnSpPr>
            <a:cxnSpLocks/>
          </p:cNvCxnSpPr>
          <p:nvPr/>
        </p:nvCxnSpPr>
        <p:spPr>
          <a:xfrm>
            <a:off x="4645406" y="4990018"/>
            <a:ext cx="887615" cy="5328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FC89AE-9E0A-40D1-895D-114B38C63DBC}"/>
                  </a:ext>
                </a:extLst>
              </p:cNvPr>
              <p:cNvSpPr txBox="1"/>
              <p:nvPr/>
            </p:nvSpPr>
            <p:spPr>
              <a:xfrm>
                <a:off x="5219243" y="5399878"/>
                <a:ext cx="6311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new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FC89AE-9E0A-40D1-895D-114B38C63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243" y="5399878"/>
                <a:ext cx="631198" cy="276999"/>
              </a:xfrm>
              <a:prstGeom prst="rect">
                <a:avLst/>
              </a:prstGeom>
              <a:blipFill>
                <a:blip r:embed="rId10"/>
                <a:stretch>
                  <a:fillRect l="-3846" r="-96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417F424F-047A-4E7B-8513-A440F9F21E6C}"/>
              </a:ext>
            </a:extLst>
          </p:cNvPr>
          <p:cNvSpPr txBox="1"/>
          <p:nvPr/>
        </p:nvSpPr>
        <p:spPr>
          <a:xfrm>
            <a:off x="6592665" y="744899"/>
            <a:ext cx="4668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Theta_3: </a:t>
            </a:r>
            <a:r>
              <a:rPr lang="zh-CN" altLang="en-US" dirty="0"/>
              <a:t>表示</a:t>
            </a:r>
            <a:r>
              <a:rPr lang="en-US" altLang="zh-CN" dirty="0"/>
              <a:t>2</a:t>
            </a:r>
            <a:r>
              <a:rPr lang="zh-CN" altLang="en-US" dirty="0"/>
              <a:t>坐标系绕</a:t>
            </a:r>
            <a:r>
              <a:rPr lang="en-US" altLang="zh-CN" dirty="0"/>
              <a:t>z2</a:t>
            </a:r>
            <a:r>
              <a:rPr lang="zh-CN" altLang="en-US" dirty="0"/>
              <a:t>转动的角度。</a:t>
            </a:r>
            <a:endParaRPr lang="en-US" altLang="zh-CN" dirty="0"/>
          </a:p>
          <a:p>
            <a:r>
              <a:rPr lang="en-US" altLang="zh-CN" dirty="0"/>
              <a:t>d_3: </a:t>
            </a:r>
            <a:r>
              <a:rPr lang="zh-CN" altLang="en-US" dirty="0"/>
              <a:t>表示</a:t>
            </a:r>
            <a:r>
              <a:rPr lang="en-US" altLang="zh-CN" dirty="0"/>
              <a:t>2</a:t>
            </a:r>
            <a:r>
              <a:rPr lang="zh-CN" altLang="en-US" dirty="0"/>
              <a:t>坐标系沿着</a:t>
            </a:r>
            <a:r>
              <a:rPr lang="en-US" altLang="zh-CN" dirty="0"/>
              <a:t>z2</a:t>
            </a:r>
            <a:r>
              <a:rPr lang="zh-CN" altLang="en-US" dirty="0"/>
              <a:t>移动的距离。这里不是</a:t>
            </a:r>
            <a:r>
              <a:rPr lang="en-US" altLang="zh-CN" dirty="0"/>
              <a:t>0</a:t>
            </a:r>
            <a:r>
              <a:rPr lang="zh-CN" altLang="en-US" dirty="0"/>
              <a:t>，和之前一样</a:t>
            </a:r>
            <a:endParaRPr lang="en-US" altLang="zh-CN" dirty="0"/>
          </a:p>
          <a:p>
            <a:r>
              <a:rPr lang="en-US" altLang="zh-CN" dirty="0"/>
              <a:t>a_3: </a:t>
            </a:r>
            <a:r>
              <a:rPr lang="zh-CN" altLang="en-US" dirty="0"/>
              <a:t>表示</a:t>
            </a:r>
            <a:r>
              <a:rPr lang="en-US" altLang="zh-CN" dirty="0"/>
              <a:t>z2</a:t>
            </a:r>
            <a:r>
              <a:rPr lang="zh-CN" altLang="en-US" dirty="0"/>
              <a:t>和</a:t>
            </a:r>
            <a:r>
              <a:rPr lang="en-US" altLang="zh-CN" dirty="0"/>
              <a:t>z3</a:t>
            </a:r>
            <a:r>
              <a:rPr lang="zh-CN" altLang="en-US" dirty="0"/>
              <a:t>的距离。这里是多少呢？</a:t>
            </a:r>
            <a:endParaRPr lang="en-US" altLang="zh-CN" dirty="0"/>
          </a:p>
          <a:p>
            <a:r>
              <a:rPr lang="en-US" altLang="zh-CN" dirty="0"/>
              <a:t>Alpha_3: z2</a:t>
            </a:r>
            <a:r>
              <a:rPr lang="zh-CN" altLang="en-US" dirty="0"/>
              <a:t>相对于</a:t>
            </a:r>
            <a:r>
              <a:rPr lang="en-US" altLang="zh-CN" dirty="0"/>
              <a:t>x3</a:t>
            </a:r>
            <a:r>
              <a:rPr lang="zh-CN" altLang="en-US" dirty="0"/>
              <a:t>转到</a:t>
            </a:r>
            <a:r>
              <a:rPr lang="en-US" altLang="zh-CN" dirty="0"/>
              <a:t>z3</a:t>
            </a:r>
            <a:r>
              <a:rPr lang="zh-CN" altLang="en-US" dirty="0"/>
              <a:t>旋转的角度。这里是</a:t>
            </a:r>
            <a:r>
              <a:rPr lang="en-US" altLang="zh-CN" dirty="0"/>
              <a:t>-pi/2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59A5C5C-DA56-43D9-BF2D-053F81D713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22379" y="3270389"/>
            <a:ext cx="2153732" cy="2948774"/>
          </a:xfrm>
          <a:prstGeom prst="rect">
            <a:avLst/>
          </a:pr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10BA2C6A-5281-4FB8-8A0D-995019ED1458}"/>
              </a:ext>
            </a:extLst>
          </p:cNvPr>
          <p:cNvSpPr/>
          <p:nvPr/>
        </p:nvSpPr>
        <p:spPr>
          <a:xfrm>
            <a:off x="9579005" y="4217003"/>
            <a:ext cx="2153732" cy="708008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D7F647-5643-4333-82FD-89F51BCD4223}"/>
                  </a:ext>
                </a:extLst>
              </p:cNvPr>
              <p:cNvSpPr txBox="1"/>
              <p:nvPr/>
            </p:nvSpPr>
            <p:spPr>
              <a:xfrm>
                <a:off x="9299093" y="4432507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D7F647-5643-4333-82FD-89F51BCD4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093" y="4432507"/>
                <a:ext cx="286552" cy="276999"/>
              </a:xfrm>
              <a:prstGeom prst="rect">
                <a:avLst/>
              </a:prstGeom>
              <a:blipFill>
                <a:blip r:embed="rId12"/>
                <a:stretch>
                  <a:fillRect l="-8696" r="-4348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841048C-7197-4EB9-9149-A3E0CBE67FCD}"/>
                  </a:ext>
                </a:extLst>
              </p:cNvPr>
              <p:cNvSpPr txBox="1"/>
              <p:nvPr/>
            </p:nvSpPr>
            <p:spPr>
              <a:xfrm>
                <a:off x="10395088" y="4911302"/>
                <a:ext cx="302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841048C-7197-4EB9-9149-A3E0CBE67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5088" y="4911302"/>
                <a:ext cx="302903" cy="276999"/>
              </a:xfrm>
              <a:prstGeom prst="rect">
                <a:avLst/>
              </a:prstGeom>
              <a:blipFill>
                <a:blip r:embed="rId13"/>
                <a:stretch>
                  <a:fillRect l="-18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4A5D37D-ECA7-4AC2-994C-F8CB2629569B}"/>
                  </a:ext>
                </a:extLst>
              </p:cNvPr>
              <p:cNvSpPr txBox="1"/>
              <p:nvPr/>
            </p:nvSpPr>
            <p:spPr>
              <a:xfrm>
                <a:off x="10335558" y="4174031"/>
                <a:ext cx="640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4A5D37D-ECA7-4AC2-994C-F8CB26295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5558" y="4174031"/>
                <a:ext cx="640625" cy="276999"/>
              </a:xfrm>
              <a:prstGeom prst="rect">
                <a:avLst/>
              </a:prstGeom>
              <a:blipFill>
                <a:blip r:embed="rId14"/>
                <a:stretch>
                  <a:fillRect l="-3774" r="-1887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ECA8A4E-6FC0-44F1-BA6E-7318EFCDC49F}"/>
                  </a:ext>
                </a:extLst>
              </p:cNvPr>
              <p:cNvSpPr txBox="1"/>
              <p:nvPr/>
            </p:nvSpPr>
            <p:spPr>
              <a:xfrm>
                <a:off x="7802337" y="5102567"/>
                <a:ext cx="5347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ECA8A4E-6FC0-44F1-BA6E-7318EFCDC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337" y="5102567"/>
                <a:ext cx="534791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8DC3D60-5DA5-41C6-ABB6-128D398353B3}"/>
                  </a:ext>
                </a:extLst>
              </p:cNvPr>
              <p:cNvSpPr txBox="1"/>
              <p:nvPr/>
            </p:nvSpPr>
            <p:spPr>
              <a:xfrm>
                <a:off x="7372868" y="3890399"/>
                <a:ext cx="5347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8DC3D60-5DA5-41C6-ABB6-128D39835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868" y="3890399"/>
                <a:ext cx="534791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9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059F26-F7AB-45E6-B66A-A7F1E5EC2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4" y="938744"/>
            <a:ext cx="5097308" cy="498051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59013A-76D4-4B6F-8E46-52BE4DB2A10F}"/>
              </a:ext>
            </a:extLst>
          </p:cNvPr>
          <p:cNvCxnSpPr/>
          <p:nvPr/>
        </p:nvCxnSpPr>
        <p:spPr>
          <a:xfrm flipV="1">
            <a:off x="1988598" y="727969"/>
            <a:ext cx="0" cy="411923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9ED065-B400-489D-AE56-F5EA2506A519}"/>
              </a:ext>
            </a:extLst>
          </p:cNvPr>
          <p:cNvCxnSpPr>
            <a:cxnSpLocks/>
          </p:cNvCxnSpPr>
          <p:nvPr/>
        </p:nvCxnSpPr>
        <p:spPr>
          <a:xfrm flipV="1">
            <a:off x="1040168" y="1518082"/>
            <a:ext cx="2821619" cy="156395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D423045-877F-478F-80B3-E5405CB7F69B}"/>
              </a:ext>
            </a:extLst>
          </p:cNvPr>
          <p:cNvSpPr txBox="1"/>
          <p:nvPr/>
        </p:nvSpPr>
        <p:spPr>
          <a:xfrm>
            <a:off x="6953646" y="3012893"/>
            <a:ext cx="49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先找每个旋转关节的轴，如左边的橘黄色虚线所示。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8CEB9C-130A-47F0-84F7-519227C75992}"/>
              </a:ext>
            </a:extLst>
          </p:cNvPr>
          <p:cNvCxnSpPr>
            <a:cxnSpLocks/>
          </p:cNvCxnSpPr>
          <p:nvPr/>
        </p:nvCxnSpPr>
        <p:spPr>
          <a:xfrm flipV="1">
            <a:off x="2834452" y="2230918"/>
            <a:ext cx="2821619" cy="156395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421A0E-30BD-4A87-8FF8-36EA0FEB9FED}"/>
              </a:ext>
            </a:extLst>
          </p:cNvPr>
          <p:cNvCxnSpPr>
            <a:cxnSpLocks/>
          </p:cNvCxnSpPr>
          <p:nvPr/>
        </p:nvCxnSpPr>
        <p:spPr>
          <a:xfrm flipH="1" flipV="1">
            <a:off x="3605107" y="2629272"/>
            <a:ext cx="1193274" cy="32153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C590A9-96FD-42FC-B33E-6DA4794BCC38}"/>
              </a:ext>
            </a:extLst>
          </p:cNvPr>
          <p:cNvCxnSpPr>
            <a:cxnSpLocks/>
          </p:cNvCxnSpPr>
          <p:nvPr/>
        </p:nvCxnSpPr>
        <p:spPr>
          <a:xfrm flipV="1">
            <a:off x="3274381" y="4164505"/>
            <a:ext cx="2821619" cy="156395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EFCD19B-33AC-4ECA-A127-192736110F94}"/>
              </a:ext>
            </a:extLst>
          </p:cNvPr>
          <p:cNvSpPr txBox="1"/>
          <p:nvPr/>
        </p:nvSpPr>
        <p:spPr>
          <a:xfrm>
            <a:off x="1757778" y="514905"/>
            <a:ext cx="11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0B99F2-4C01-481A-B606-664E45F617F8}"/>
              </a:ext>
            </a:extLst>
          </p:cNvPr>
          <p:cNvSpPr txBox="1"/>
          <p:nvPr/>
        </p:nvSpPr>
        <p:spPr>
          <a:xfrm>
            <a:off x="3937479" y="1486621"/>
            <a:ext cx="11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FAFAED-0551-4B7F-A339-6E821FB2CF4D}"/>
              </a:ext>
            </a:extLst>
          </p:cNvPr>
          <p:cNvSpPr txBox="1"/>
          <p:nvPr/>
        </p:nvSpPr>
        <p:spPr>
          <a:xfrm>
            <a:off x="5702214" y="2115391"/>
            <a:ext cx="11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183C13-E04A-4AB6-BBF8-5648F11B1A35}"/>
              </a:ext>
            </a:extLst>
          </p:cNvPr>
          <p:cNvSpPr txBox="1"/>
          <p:nvPr/>
        </p:nvSpPr>
        <p:spPr>
          <a:xfrm>
            <a:off x="3507452" y="2743384"/>
            <a:ext cx="11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3793F5-6ABD-47E7-A467-A1B9EA378B39}"/>
              </a:ext>
            </a:extLst>
          </p:cNvPr>
          <p:cNvSpPr txBox="1"/>
          <p:nvPr/>
        </p:nvSpPr>
        <p:spPr>
          <a:xfrm>
            <a:off x="6223777" y="3979839"/>
            <a:ext cx="11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B1B3A9-99F9-41DD-9C50-F3804FA3B3EA}"/>
              </a:ext>
            </a:extLst>
          </p:cNvPr>
          <p:cNvSpPr txBox="1"/>
          <p:nvPr/>
        </p:nvSpPr>
        <p:spPr>
          <a:xfrm>
            <a:off x="4789504" y="5570736"/>
            <a:ext cx="11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6850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F547EB-849C-4247-BFE6-A3C891DC6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4" y="938744"/>
            <a:ext cx="5097308" cy="498051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EA1818-6D10-42C7-B322-D8475C8661AF}"/>
              </a:ext>
            </a:extLst>
          </p:cNvPr>
          <p:cNvCxnSpPr/>
          <p:nvPr/>
        </p:nvCxnSpPr>
        <p:spPr>
          <a:xfrm flipV="1">
            <a:off x="1988598" y="727969"/>
            <a:ext cx="0" cy="411923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1C70BF-5397-452A-97CA-5D1DBA90DBF1}"/>
              </a:ext>
            </a:extLst>
          </p:cNvPr>
          <p:cNvCxnSpPr>
            <a:cxnSpLocks/>
          </p:cNvCxnSpPr>
          <p:nvPr/>
        </p:nvCxnSpPr>
        <p:spPr>
          <a:xfrm flipV="1">
            <a:off x="1040168" y="1518082"/>
            <a:ext cx="2821619" cy="156395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F5BFA5-0F73-49EC-97BF-DCFCA014A6AF}"/>
              </a:ext>
            </a:extLst>
          </p:cNvPr>
          <p:cNvCxnSpPr>
            <a:cxnSpLocks/>
          </p:cNvCxnSpPr>
          <p:nvPr/>
        </p:nvCxnSpPr>
        <p:spPr>
          <a:xfrm flipV="1">
            <a:off x="2834452" y="2230918"/>
            <a:ext cx="2821619" cy="156395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AEF9A2-427D-43C8-AF77-16CBF55F7B0F}"/>
              </a:ext>
            </a:extLst>
          </p:cNvPr>
          <p:cNvCxnSpPr>
            <a:cxnSpLocks/>
          </p:cNvCxnSpPr>
          <p:nvPr/>
        </p:nvCxnSpPr>
        <p:spPr>
          <a:xfrm flipH="1" flipV="1">
            <a:off x="3605107" y="2629272"/>
            <a:ext cx="1193274" cy="32153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BDF248-A1B8-4876-BDA3-82306A40255E}"/>
              </a:ext>
            </a:extLst>
          </p:cNvPr>
          <p:cNvCxnSpPr>
            <a:cxnSpLocks/>
          </p:cNvCxnSpPr>
          <p:nvPr/>
        </p:nvCxnSpPr>
        <p:spPr>
          <a:xfrm flipV="1">
            <a:off x="3274381" y="4164505"/>
            <a:ext cx="2821619" cy="156395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24AD3D-577B-451A-BB76-7EE89093D6F0}"/>
                  </a:ext>
                </a:extLst>
              </p:cNvPr>
              <p:cNvSpPr txBox="1"/>
              <p:nvPr/>
            </p:nvSpPr>
            <p:spPr>
              <a:xfrm>
                <a:off x="7918882" y="2952730"/>
                <a:ext cx="38898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定义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轴，其中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在关节轴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上。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24AD3D-577B-451A-BB76-7EE89093D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882" y="2952730"/>
                <a:ext cx="3889898" cy="369332"/>
              </a:xfrm>
              <a:prstGeom prst="rect">
                <a:avLst/>
              </a:prstGeom>
              <a:blipFill>
                <a:blip r:embed="rId3"/>
                <a:stretch>
                  <a:fillRect l="-125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4815B0-BDA7-40B2-8106-32507A51BC5D}"/>
              </a:ext>
            </a:extLst>
          </p:cNvPr>
          <p:cNvCxnSpPr>
            <a:cxnSpLocks/>
          </p:cNvCxnSpPr>
          <p:nvPr/>
        </p:nvCxnSpPr>
        <p:spPr>
          <a:xfrm flipV="1">
            <a:off x="1988598" y="1812186"/>
            <a:ext cx="0" cy="12290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999C1E-537F-48F5-9390-597893845E67}"/>
                  </a:ext>
                </a:extLst>
              </p:cNvPr>
              <p:cNvSpPr txBox="1"/>
              <p:nvPr/>
            </p:nvSpPr>
            <p:spPr>
              <a:xfrm>
                <a:off x="-1296139" y="1663865"/>
                <a:ext cx="609452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999C1E-537F-48F5-9390-59789384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96139" y="1663865"/>
                <a:ext cx="609452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B394F5-A81C-488F-BDD2-3D7396C704F9}"/>
              </a:ext>
            </a:extLst>
          </p:cNvPr>
          <p:cNvCxnSpPr>
            <a:cxnSpLocks/>
          </p:cNvCxnSpPr>
          <p:nvPr/>
        </p:nvCxnSpPr>
        <p:spPr>
          <a:xfrm flipV="1">
            <a:off x="1142745" y="2230918"/>
            <a:ext cx="1451146" cy="802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22B2F3-D940-4F22-B6F2-256C1F13A8C7}"/>
                  </a:ext>
                </a:extLst>
              </p:cNvPr>
              <p:cNvSpPr txBox="1"/>
              <p:nvPr/>
            </p:nvSpPr>
            <p:spPr>
              <a:xfrm>
                <a:off x="-481832" y="2206974"/>
                <a:ext cx="609452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22B2F3-D940-4F22-B6F2-256C1F13A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1832" y="2206974"/>
                <a:ext cx="609452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300ED6C-9ED5-4281-A7FD-4BF4ADE9B7B1}"/>
              </a:ext>
            </a:extLst>
          </p:cNvPr>
          <p:cNvSpPr txBox="1"/>
          <p:nvPr/>
        </p:nvSpPr>
        <p:spPr>
          <a:xfrm>
            <a:off x="1757778" y="514905"/>
            <a:ext cx="11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F45E8B-EB7D-4C8D-8714-9A3A9ED5FC75}"/>
              </a:ext>
            </a:extLst>
          </p:cNvPr>
          <p:cNvSpPr txBox="1"/>
          <p:nvPr/>
        </p:nvSpPr>
        <p:spPr>
          <a:xfrm>
            <a:off x="3937479" y="1486621"/>
            <a:ext cx="11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5F8149-6E77-4365-A8FD-2576396E1C00}"/>
              </a:ext>
            </a:extLst>
          </p:cNvPr>
          <p:cNvSpPr txBox="1"/>
          <p:nvPr/>
        </p:nvSpPr>
        <p:spPr>
          <a:xfrm>
            <a:off x="5702214" y="2115391"/>
            <a:ext cx="11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C8AC7C-69E7-4CD0-998C-4B409726FCD4}"/>
              </a:ext>
            </a:extLst>
          </p:cNvPr>
          <p:cNvSpPr txBox="1"/>
          <p:nvPr/>
        </p:nvSpPr>
        <p:spPr>
          <a:xfrm>
            <a:off x="3507452" y="2743384"/>
            <a:ext cx="11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579804-B4EE-4807-8A18-A5E274B59926}"/>
              </a:ext>
            </a:extLst>
          </p:cNvPr>
          <p:cNvSpPr txBox="1"/>
          <p:nvPr/>
        </p:nvSpPr>
        <p:spPr>
          <a:xfrm>
            <a:off x="6223777" y="3979839"/>
            <a:ext cx="11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A51B7-E014-4C55-B196-96CB859BB2ED}"/>
              </a:ext>
            </a:extLst>
          </p:cNvPr>
          <p:cNvSpPr txBox="1"/>
          <p:nvPr/>
        </p:nvSpPr>
        <p:spPr>
          <a:xfrm>
            <a:off x="4789504" y="5570736"/>
            <a:ext cx="11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C83B38E-368B-4F85-9F26-A3B1D3B1343A}"/>
              </a:ext>
            </a:extLst>
          </p:cNvPr>
          <p:cNvCxnSpPr>
            <a:cxnSpLocks/>
          </p:cNvCxnSpPr>
          <p:nvPr/>
        </p:nvCxnSpPr>
        <p:spPr>
          <a:xfrm flipV="1">
            <a:off x="3137975" y="2838413"/>
            <a:ext cx="1451146" cy="802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AC4F195-39A3-4D77-9090-4A6FA55ED925}"/>
                  </a:ext>
                </a:extLst>
              </p:cNvPr>
              <p:cNvSpPr txBox="1"/>
              <p:nvPr/>
            </p:nvSpPr>
            <p:spPr>
              <a:xfrm>
                <a:off x="1357325" y="2556403"/>
                <a:ext cx="609452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AC4F195-39A3-4D77-9090-4A6FA55ED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325" y="2556403"/>
                <a:ext cx="609452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5508BE-F118-457D-8622-7CCD8FB741EF}"/>
              </a:ext>
            </a:extLst>
          </p:cNvPr>
          <p:cNvCxnSpPr>
            <a:cxnSpLocks/>
          </p:cNvCxnSpPr>
          <p:nvPr/>
        </p:nvCxnSpPr>
        <p:spPr>
          <a:xfrm>
            <a:off x="3720517" y="2904013"/>
            <a:ext cx="1238081" cy="3384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F9331E7-3D2B-46F5-94A3-94F4DCBB6CAB}"/>
                  </a:ext>
                </a:extLst>
              </p:cNvPr>
              <p:cNvSpPr txBox="1"/>
              <p:nvPr/>
            </p:nvSpPr>
            <p:spPr>
              <a:xfrm>
                <a:off x="1911338" y="6181231"/>
                <a:ext cx="609452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F9331E7-3D2B-46F5-94A3-94F4DCBB6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338" y="6181231"/>
                <a:ext cx="609452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7069D0-657D-43C8-9A0D-D49FF3056EC0}"/>
              </a:ext>
            </a:extLst>
          </p:cNvPr>
          <p:cNvCxnSpPr>
            <a:cxnSpLocks/>
          </p:cNvCxnSpPr>
          <p:nvPr/>
        </p:nvCxnSpPr>
        <p:spPr>
          <a:xfrm flipV="1">
            <a:off x="2850782" y="4466163"/>
            <a:ext cx="2700423" cy="1503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5A62700-3FAF-457C-9363-67F1D2252830}"/>
                  </a:ext>
                </a:extLst>
              </p:cNvPr>
              <p:cNvSpPr txBox="1"/>
              <p:nvPr/>
            </p:nvSpPr>
            <p:spPr>
              <a:xfrm>
                <a:off x="2449658" y="4466163"/>
                <a:ext cx="609452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5A62700-3FAF-457C-9363-67F1D2252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658" y="4466163"/>
                <a:ext cx="609452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85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DCC2DA-1100-471E-B9E9-DF94E87B6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17" y="180521"/>
            <a:ext cx="6639852" cy="64969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1D94C5-8C98-4A6B-8B2E-3D16F9820881}"/>
                  </a:ext>
                </a:extLst>
              </p:cNvPr>
              <p:cNvSpPr txBox="1"/>
              <p:nvPr/>
            </p:nvSpPr>
            <p:spPr>
              <a:xfrm>
                <a:off x="7179402" y="1363474"/>
                <a:ext cx="388989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接下来通过相关规则，来确定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轴位置。首先来看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dirty="0"/>
                  <a:t>标准</a:t>
                </a:r>
                <a:r>
                  <a:rPr lang="en-US" altLang="zh-CN" dirty="0"/>
                  <a:t>dh</a:t>
                </a:r>
                <a:r>
                  <a:rPr lang="zh-CN" altLang="en-US" dirty="0"/>
                  <a:t>中，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的值可以任意选取。这里为了方便，取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过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交点</m:t>
                    </m:r>
                  </m:oMath>
                </a14:m>
                <a:r>
                  <a:rPr lang="zh-CN" altLang="en-US" dirty="0"/>
                  <a:t>，方向为其叉乘方向。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1D94C5-8C98-4A6B-8B2E-3D16F9820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402" y="1363474"/>
                <a:ext cx="3889898" cy="1754326"/>
              </a:xfrm>
              <a:prstGeom prst="rect">
                <a:avLst/>
              </a:prstGeom>
              <a:blipFill>
                <a:blip r:embed="rId3"/>
                <a:stretch>
                  <a:fillRect l="-1411" t="-2091" r="-7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228EFD-6A09-400C-8B93-71ECBF8BAFDA}"/>
              </a:ext>
            </a:extLst>
          </p:cNvPr>
          <p:cNvCxnSpPr>
            <a:cxnSpLocks/>
          </p:cNvCxnSpPr>
          <p:nvPr/>
        </p:nvCxnSpPr>
        <p:spPr>
          <a:xfrm>
            <a:off x="1950290" y="2480344"/>
            <a:ext cx="834501" cy="470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3786E7-2F3B-4C1B-B8F9-490AD75D1A00}"/>
                  </a:ext>
                </a:extLst>
              </p:cNvPr>
              <p:cNvSpPr txBox="1"/>
              <p:nvPr/>
            </p:nvSpPr>
            <p:spPr>
              <a:xfrm>
                <a:off x="2484499" y="2840801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3786E7-2F3B-4C1B-B8F9-490AD75D1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99" y="2840801"/>
                <a:ext cx="286552" cy="276999"/>
              </a:xfrm>
              <a:prstGeom prst="rect">
                <a:avLst/>
              </a:prstGeom>
              <a:blipFill>
                <a:blip r:embed="rId4"/>
                <a:stretch>
                  <a:fillRect l="-10638" r="-425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19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3187EB-FA3E-42FF-AEDC-5F23477BE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17" y="180521"/>
            <a:ext cx="6639852" cy="649695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021848E-08AC-4967-BFE3-A106962C09EE}"/>
              </a:ext>
            </a:extLst>
          </p:cNvPr>
          <p:cNvCxnSpPr>
            <a:cxnSpLocks/>
          </p:cNvCxnSpPr>
          <p:nvPr/>
        </p:nvCxnSpPr>
        <p:spPr>
          <a:xfrm>
            <a:off x="1950290" y="2480344"/>
            <a:ext cx="834501" cy="470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9F3D4B-B143-4DE4-A1D8-2D0C0785CDB7}"/>
                  </a:ext>
                </a:extLst>
              </p:cNvPr>
              <p:cNvSpPr txBox="1"/>
              <p:nvPr/>
            </p:nvSpPr>
            <p:spPr>
              <a:xfrm>
                <a:off x="2484499" y="2840801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9F3D4B-B143-4DE4-A1D8-2D0C0785C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99" y="2840801"/>
                <a:ext cx="286552" cy="276999"/>
              </a:xfrm>
              <a:prstGeom prst="rect">
                <a:avLst/>
              </a:prstGeom>
              <a:blipFill>
                <a:blip r:embed="rId3"/>
                <a:stretch>
                  <a:fillRect l="-10638" r="-425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113C494-3B34-48BB-9C03-1D737B9D09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68"/>
          <a:stretch/>
        </p:blipFill>
        <p:spPr>
          <a:xfrm>
            <a:off x="5965794" y="2503501"/>
            <a:ext cx="5973009" cy="7580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924278-D9F8-4325-B983-57D84ADBF72B}"/>
                  </a:ext>
                </a:extLst>
              </p:cNvPr>
              <p:cNvSpPr txBox="1"/>
              <p:nvPr/>
            </p:nvSpPr>
            <p:spPr>
              <a:xfrm>
                <a:off x="2484499" y="3034320"/>
                <a:ext cx="2812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924278-D9F8-4325-B983-57D84ADBF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99" y="3034320"/>
                <a:ext cx="281231" cy="276999"/>
              </a:xfrm>
              <a:prstGeom prst="rect">
                <a:avLst/>
              </a:prstGeom>
              <a:blipFill>
                <a:blip r:embed="rId5"/>
                <a:stretch>
                  <a:fillRect l="-10870" r="-4348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E6173C-5003-47C2-9AA6-FA2BAB463D75}"/>
              </a:ext>
            </a:extLst>
          </p:cNvPr>
          <p:cNvCxnSpPr>
            <a:cxnSpLocks/>
          </p:cNvCxnSpPr>
          <p:nvPr/>
        </p:nvCxnSpPr>
        <p:spPr>
          <a:xfrm>
            <a:off x="1950290" y="2480344"/>
            <a:ext cx="1630451" cy="9486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E59AE5-934D-4B92-A3F0-86B65E58A1F4}"/>
              </a:ext>
            </a:extLst>
          </p:cNvPr>
          <p:cNvSpPr/>
          <p:nvPr/>
        </p:nvSpPr>
        <p:spPr>
          <a:xfrm>
            <a:off x="5965794" y="2970422"/>
            <a:ext cx="5752730" cy="287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C0D558-B8E8-4A24-BF4B-9F73B53E753C}"/>
                  </a:ext>
                </a:extLst>
              </p:cNvPr>
              <p:cNvSpPr txBox="1"/>
              <p:nvPr/>
            </p:nvSpPr>
            <p:spPr>
              <a:xfrm>
                <a:off x="5965794" y="972679"/>
                <a:ext cx="6094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怎么</m:t>
                    </m:r>
                  </m:oMath>
                </a14:m>
                <a:r>
                  <a:rPr lang="zh-CN" altLang="en-US" dirty="0"/>
                  <a:t>找？看</a:t>
                </a:r>
                <a:r>
                  <a:rPr lang="en-US" altLang="zh-CN" dirty="0"/>
                  <a:t>z0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z1</a:t>
                </a:r>
                <a:r>
                  <a:rPr lang="zh-CN" altLang="en-US" dirty="0"/>
                  <a:t>的关系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C0D558-B8E8-4A24-BF4B-9F73B53E7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794" y="972679"/>
                <a:ext cx="6094520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37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37D7D7-620F-4841-914F-0AFDC3155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17" y="180521"/>
            <a:ext cx="6639852" cy="64969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F5CB9F-D4D2-4AF0-85EC-4690D149262B}"/>
                  </a:ext>
                </a:extLst>
              </p:cNvPr>
              <p:cNvSpPr txBox="1"/>
              <p:nvPr/>
            </p:nvSpPr>
            <p:spPr>
              <a:xfrm>
                <a:off x="2484499" y="2840801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F5CB9F-D4D2-4AF0-85EC-4690D1492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99" y="2840801"/>
                <a:ext cx="286552" cy="276999"/>
              </a:xfrm>
              <a:prstGeom prst="rect">
                <a:avLst/>
              </a:prstGeom>
              <a:blipFill>
                <a:blip r:embed="rId3"/>
                <a:stretch>
                  <a:fillRect l="-10638" r="-425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2FB96F-D91B-41A8-B8A5-1AD967BB7834}"/>
                  </a:ext>
                </a:extLst>
              </p:cNvPr>
              <p:cNvSpPr txBox="1"/>
              <p:nvPr/>
            </p:nvSpPr>
            <p:spPr>
              <a:xfrm>
                <a:off x="2484499" y="3034320"/>
                <a:ext cx="2812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2FB96F-D91B-41A8-B8A5-1AD967BB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99" y="3034320"/>
                <a:ext cx="281231" cy="276999"/>
              </a:xfrm>
              <a:prstGeom prst="rect">
                <a:avLst/>
              </a:prstGeom>
              <a:blipFill>
                <a:blip r:embed="rId4"/>
                <a:stretch>
                  <a:fillRect l="-10870" r="-4348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0C2A9A-FC27-44BA-AE5E-612C5574D189}"/>
              </a:ext>
            </a:extLst>
          </p:cNvPr>
          <p:cNvCxnSpPr>
            <a:cxnSpLocks/>
          </p:cNvCxnSpPr>
          <p:nvPr/>
        </p:nvCxnSpPr>
        <p:spPr>
          <a:xfrm>
            <a:off x="1950290" y="2480344"/>
            <a:ext cx="1630451" cy="9486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5E721B-81DE-4878-9645-1F6FFD700D01}"/>
              </a:ext>
            </a:extLst>
          </p:cNvPr>
          <p:cNvCxnSpPr>
            <a:cxnSpLocks/>
          </p:cNvCxnSpPr>
          <p:nvPr/>
        </p:nvCxnSpPr>
        <p:spPr>
          <a:xfrm>
            <a:off x="1950290" y="2480344"/>
            <a:ext cx="834501" cy="470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CC377F7-666D-4041-95BD-D54C75D846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468"/>
          <a:stretch/>
        </p:blipFill>
        <p:spPr>
          <a:xfrm>
            <a:off x="5965794" y="2503501"/>
            <a:ext cx="5973009" cy="7580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CF9128-6CB4-4E32-BA32-0A547B361490}"/>
                  </a:ext>
                </a:extLst>
              </p:cNvPr>
              <p:cNvSpPr txBox="1"/>
              <p:nvPr/>
            </p:nvSpPr>
            <p:spPr>
              <a:xfrm>
                <a:off x="5965794" y="972679"/>
                <a:ext cx="6094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怎么</m:t>
                    </m:r>
                  </m:oMath>
                </a14:m>
                <a:r>
                  <a:rPr lang="zh-CN" altLang="en-US" dirty="0"/>
                  <a:t>找？看</a:t>
                </a:r>
                <a:r>
                  <a:rPr lang="en-US" altLang="zh-CN" dirty="0"/>
                  <a:t>z1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z2</a:t>
                </a:r>
                <a:r>
                  <a:rPr lang="zh-CN" altLang="en-US" dirty="0"/>
                  <a:t>的关系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CF9128-6CB4-4E32-BA32-0A547B361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794" y="972679"/>
                <a:ext cx="6094520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95679393-3108-4FE2-8E88-10D1B2CD126A}"/>
              </a:ext>
            </a:extLst>
          </p:cNvPr>
          <p:cNvSpPr/>
          <p:nvPr/>
        </p:nvSpPr>
        <p:spPr>
          <a:xfrm>
            <a:off x="5894772" y="2738759"/>
            <a:ext cx="5894773" cy="287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A0F607-114B-4DBF-AA58-973D71D3A4E9}"/>
              </a:ext>
            </a:extLst>
          </p:cNvPr>
          <p:cNvCxnSpPr>
            <a:cxnSpLocks/>
          </p:cNvCxnSpPr>
          <p:nvPr/>
        </p:nvCxnSpPr>
        <p:spPr>
          <a:xfrm>
            <a:off x="3578475" y="3428999"/>
            <a:ext cx="761017" cy="4505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F5DC04-464B-4D85-80A7-5EB8A0EDAF1E}"/>
                  </a:ext>
                </a:extLst>
              </p:cNvPr>
              <p:cNvSpPr txBox="1"/>
              <p:nvPr/>
            </p:nvSpPr>
            <p:spPr>
              <a:xfrm>
                <a:off x="3958983" y="3741042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F5DC04-464B-4D85-80A7-5EB8A0ED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983" y="3741042"/>
                <a:ext cx="286552" cy="276999"/>
              </a:xfrm>
              <a:prstGeom prst="rect">
                <a:avLst/>
              </a:prstGeom>
              <a:blipFill>
                <a:blip r:embed="rId7"/>
                <a:stretch>
                  <a:fillRect l="-10638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89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7A84619-AD2F-4204-920C-D950B7C85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17" y="180521"/>
            <a:ext cx="6639852" cy="64969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9E6227-260E-46BC-8A99-FE4898A04184}"/>
                  </a:ext>
                </a:extLst>
              </p:cNvPr>
              <p:cNvSpPr txBox="1"/>
              <p:nvPr/>
            </p:nvSpPr>
            <p:spPr>
              <a:xfrm>
                <a:off x="2484499" y="2840801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9E6227-260E-46BC-8A99-FE4898A04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99" y="2840801"/>
                <a:ext cx="286552" cy="276999"/>
              </a:xfrm>
              <a:prstGeom prst="rect">
                <a:avLst/>
              </a:prstGeom>
              <a:blipFill>
                <a:blip r:embed="rId3"/>
                <a:stretch>
                  <a:fillRect l="-10638" r="-425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CA6317-3066-4CC9-9CF5-980F13A9E007}"/>
                  </a:ext>
                </a:extLst>
              </p:cNvPr>
              <p:cNvSpPr txBox="1"/>
              <p:nvPr/>
            </p:nvSpPr>
            <p:spPr>
              <a:xfrm>
                <a:off x="2484499" y="3034320"/>
                <a:ext cx="2812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CA6317-3066-4CC9-9CF5-980F13A9E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99" y="3034320"/>
                <a:ext cx="281231" cy="276999"/>
              </a:xfrm>
              <a:prstGeom prst="rect">
                <a:avLst/>
              </a:prstGeom>
              <a:blipFill>
                <a:blip r:embed="rId4"/>
                <a:stretch>
                  <a:fillRect l="-10870" r="-4348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7B25AF-69B8-4B8B-81BD-809380449A82}"/>
              </a:ext>
            </a:extLst>
          </p:cNvPr>
          <p:cNvCxnSpPr>
            <a:cxnSpLocks/>
          </p:cNvCxnSpPr>
          <p:nvPr/>
        </p:nvCxnSpPr>
        <p:spPr>
          <a:xfrm>
            <a:off x="1950290" y="2480344"/>
            <a:ext cx="1630451" cy="9486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153042-955E-4685-B416-F540E48F76AC}"/>
              </a:ext>
            </a:extLst>
          </p:cNvPr>
          <p:cNvCxnSpPr>
            <a:cxnSpLocks/>
          </p:cNvCxnSpPr>
          <p:nvPr/>
        </p:nvCxnSpPr>
        <p:spPr>
          <a:xfrm>
            <a:off x="1950290" y="2480344"/>
            <a:ext cx="834501" cy="470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E72016-A2E7-411F-AC95-3F075A11680C}"/>
              </a:ext>
            </a:extLst>
          </p:cNvPr>
          <p:cNvCxnSpPr>
            <a:cxnSpLocks/>
          </p:cNvCxnSpPr>
          <p:nvPr/>
        </p:nvCxnSpPr>
        <p:spPr>
          <a:xfrm flipV="1">
            <a:off x="4008413" y="3311319"/>
            <a:ext cx="1176058" cy="28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9B986A3-0B53-4111-9877-2408CD699601}"/>
                  </a:ext>
                </a:extLst>
              </p:cNvPr>
              <p:cNvSpPr txBox="1"/>
              <p:nvPr/>
            </p:nvSpPr>
            <p:spPr>
              <a:xfrm>
                <a:off x="5007507" y="3034320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9B986A3-0B53-4111-9877-2408CD699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507" y="3034320"/>
                <a:ext cx="286552" cy="276999"/>
              </a:xfrm>
              <a:prstGeom prst="rect">
                <a:avLst/>
              </a:prstGeom>
              <a:blipFill>
                <a:blip r:embed="rId5"/>
                <a:stretch>
                  <a:fillRect l="-10638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006BC319-B362-4EB0-A7B3-CE0C41A1E44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468"/>
          <a:stretch/>
        </p:blipFill>
        <p:spPr>
          <a:xfrm>
            <a:off x="5965794" y="2503501"/>
            <a:ext cx="5973009" cy="7580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3844B4-AFB5-4124-B3C1-D6077477F1F8}"/>
                  </a:ext>
                </a:extLst>
              </p:cNvPr>
              <p:cNvSpPr txBox="1"/>
              <p:nvPr/>
            </p:nvSpPr>
            <p:spPr>
              <a:xfrm>
                <a:off x="5965794" y="972679"/>
                <a:ext cx="6094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怎么</m:t>
                    </m:r>
                  </m:oMath>
                </a14:m>
                <a:r>
                  <a:rPr lang="zh-CN" altLang="en-US" dirty="0"/>
                  <a:t>找？看</a:t>
                </a:r>
                <a:r>
                  <a:rPr lang="en-US" altLang="zh-CN" dirty="0"/>
                  <a:t>z2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z3</a:t>
                </a:r>
                <a:r>
                  <a:rPr lang="zh-CN" altLang="en-US" dirty="0"/>
                  <a:t>的关系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3844B4-AFB5-4124-B3C1-D6077477F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794" y="972679"/>
                <a:ext cx="6094520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05D4FD70-F0AE-4772-A35B-F56A2D7A1F6E}"/>
              </a:ext>
            </a:extLst>
          </p:cNvPr>
          <p:cNvSpPr/>
          <p:nvPr/>
        </p:nvSpPr>
        <p:spPr>
          <a:xfrm>
            <a:off x="5877017" y="2440394"/>
            <a:ext cx="6094519" cy="287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7CDE69-20FD-478B-B866-46956EC1E455}"/>
              </a:ext>
            </a:extLst>
          </p:cNvPr>
          <p:cNvCxnSpPr>
            <a:cxnSpLocks/>
          </p:cNvCxnSpPr>
          <p:nvPr/>
        </p:nvCxnSpPr>
        <p:spPr>
          <a:xfrm>
            <a:off x="3578475" y="3428999"/>
            <a:ext cx="761017" cy="4505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FEB0F6-EA9C-44D6-A626-B03AFAF70240}"/>
                  </a:ext>
                </a:extLst>
              </p:cNvPr>
              <p:cNvSpPr txBox="1"/>
              <p:nvPr/>
            </p:nvSpPr>
            <p:spPr>
              <a:xfrm>
                <a:off x="3958983" y="3741042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FEB0F6-EA9C-44D6-A626-B03AFAF70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983" y="3741042"/>
                <a:ext cx="286552" cy="276999"/>
              </a:xfrm>
              <a:prstGeom prst="rect">
                <a:avLst/>
              </a:prstGeom>
              <a:blipFill>
                <a:blip r:embed="rId8"/>
                <a:stretch>
                  <a:fillRect l="-10638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5D2C7B-BBCD-465C-875C-A6FF1DD320FD}"/>
              </a:ext>
            </a:extLst>
          </p:cNvPr>
          <p:cNvCxnSpPr>
            <a:cxnSpLocks/>
          </p:cNvCxnSpPr>
          <p:nvPr/>
        </p:nvCxnSpPr>
        <p:spPr>
          <a:xfrm flipV="1">
            <a:off x="3676875" y="3332239"/>
            <a:ext cx="322326" cy="22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912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F5BF81-9744-4C58-B244-711A950E9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17" y="180521"/>
            <a:ext cx="6639852" cy="64969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983BD4-748C-475F-81FA-516F279B7472}"/>
                  </a:ext>
                </a:extLst>
              </p:cNvPr>
              <p:cNvSpPr txBox="1"/>
              <p:nvPr/>
            </p:nvSpPr>
            <p:spPr>
              <a:xfrm>
                <a:off x="2484499" y="2840801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983BD4-748C-475F-81FA-516F279B7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99" y="2840801"/>
                <a:ext cx="286552" cy="276999"/>
              </a:xfrm>
              <a:prstGeom prst="rect">
                <a:avLst/>
              </a:prstGeom>
              <a:blipFill>
                <a:blip r:embed="rId3"/>
                <a:stretch>
                  <a:fillRect l="-10638" r="-425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40E737-7957-4BEE-B73A-3F8EEAE9A556}"/>
                  </a:ext>
                </a:extLst>
              </p:cNvPr>
              <p:cNvSpPr txBox="1"/>
              <p:nvPr/>
            </p:nvSpPr>
            <p:spPr>
              <a:xfrm>
                <a:off x="2484499" y="3034320"/>
                <a:ext cx="2812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40E737-7957-4BEE-B73A-3F8EEAE9A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99" y="3034320"/>
                <a:ext cx="281231" cy="276999"/>
              </a:xfrm>
              <a:prstGeom prst="rect">
                <a:avLst/>
              </a:prstGeom>
              <a:blipFill>
                <a:blip r:embed="rId4"/>
                <a:stretch>
                  <a:fillRect l="-10870" r="-4348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7282DC-8DF0-408B-B745-96E41ADC2CAC}"/>
              </a:ext>
            </a:extLst>
          </p:cNvPr>
          <p:cNvCxnSpPr>
            <a:cxnSpLocks/>
          </p:cNvCxnSpPr>
          <p:nvPr/>
        </p:nvCxnSpPr>
        <p:spPr>
          <a:xfrm>
            <a:off x="1950290" y="2480344"/>
            <a:ext cx="1630451" cy="9486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46296D-565F-47DF-802B-1A0FB6F310AD}"/>
              </a:ext>
            </a:extLst>
          </p:cNvPr>
          <p:cNvCxnSpPr>
            <a:cxnSpLocks/>
          </p:cNvCxnSpPr>
          <p:nvPr/>
        </p:nvCxnSpPr>
        <p:spPr>
          <a:xfrm>
            <a:off x="1950290" y="2480344"/>
            <a:ext cx="834501" cy="470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923C6D-011A-4290-A3AC-21A840768BCE}"/>
              </a:ext>
            </a:extLst>
          </p:cNvPr>
          <p:cNvCxnSpPr>
            <a:cxnSpLocks/>
          </p:cNvCxnSpPr>
          <p:nvPr/>
        </p:nvCxnSpPr>
        <p:spPr>
          <a:xfrm flipV="1">
            <a:off x="4008413" y="3311319"/>
            <a:ext cx="1176058" cy="28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C8ACF0-B261-4A66-9989-7B4FA5E7A458}"/>
                  </a:ext>
                </a:extLst>
              </p:cNvPr>
              <p:cNvSpPr txBox="1"/>
              <p:nvPr/>
            </p:nvSpPr>
            <p:spPr>
              <a:xfrm>
                <a:off x="5007507" y="3034320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C8ACF0-B261-4A66-9989-7B4FA5E7A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507" y="3034320"/>
                <a:ext cx="286552" cy="276999"/>
              </a:xfrm>
              <a:prstGeom prst="rect">
                <a:avLst/>
              </a:prstGeom>
              <a:blipFill>
                <a:blip r:embed="rId5"/>
                <a:stretch>
                  <a:fillRect l="-10638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0F6E67-CC5A-4E8F-95CC-902190365268}"/>
              </a:ext>
            </a:extLst>
          </p:cNvPr>
          <p:cNvCxnSpPr>
            <a:cxnSpLocks/>
          </p:cNvCxnSpPr>
          <p:nvPr/>
        </p:nvCxnSpPr>
        <p:spPr>
          <a:xfrm>
            <a:off x="3578475" y="3428999"/>
            <a:ext cx="761017" cy="4505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5EFCEC-A25A-4D7D-AFB3-82E168019FD5}"/>
                  </a:ext>
                </a:extLst>
              </p:cNvPr>
              <p:cNvSpPr txBox="1"/>
              <p:nvPr/>
            </p:nvSpPr>
            <p:spPr>
              <a:xfrm>
                <a:off x="3958983" y="3741042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5EFCEC-A25A-4D7D-AFB3-82E16801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983" y="3741042"/>
                <a:ext cx="286552" cy="276999"/>
              </a:xfrm>
              <a:prstGeom prst="rect">
                <a:avLst/>
              </a:prstGeom>
              <a:blipFill>
                <a:blip r:embed="rId6"/>
                <a:stretch>
                  <a:fillRect l="-10638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426BFA-597E-42BE-8F91-1456248CEDC8}"/>
              </a:ext>
            </a:extLst>
          </p:cNvPr>
          <p:cNvCxnSpPr>
            <a:cxnSpLocks/>
          </p:cNvCxnSpPr>
          <p:nvPr/>
        </p:nvCxnSpPr>
        <p:spPr>
          <a:xfrm flipV="1">
            <a:off x="3676875" y="3332239"/>
            <a:ext cx="322326" cy="22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F7A59B-6D2B-4897-B7F6-77B36D07FD8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468"/>
          <a:stretch/>
        </p:blipFill>
        <p:spPr>
          <a:xfrm>
            <a:off x="5965794" y="2503501"/>
            <a:ext cx="5973009" cy="7580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F4C7DD-363A-45F0-9968-3618F08CBAEA}"/>
                  </a:ext>
                </a:extLst>
              </p:cNvPr>
              <p:cNvSpPr txBox="1"/>
              <p:nvPr/>
            </p:nvSpPr>
            <p:spPr>
              <a:xfrm>
                <a:off x="5965794" y="972679"/>
                <a:ext cx="6094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怎么</m:t>
                    </m:r>
                  </m:oMath>
                </a14:m>
                <a:r>
                  <a:rPr lang="zh-CN" altLang="en-US" dirty="0"/>
                  <a:t>找？看</a:t>
                </a:r>
                <a:r>
                  <a:rPr lang="en-US" altLang="zh-CN" dirty="0"/>
                  <a:t>z3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z4</a:t>
                </a:r>
                <a:r>
                  <a:rPr lang="zh-CN" altLang="en-US" dirty="0"/>
                  <a:t>的关系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F4C7DD-363A-45F0-9968-3618F08CB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794" y="972679"/>
                <a:ext cx="6094520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3BF7FD4B-E799-4184-A650-C23731878D62}"/>
              </a:ext>
            </a:extLst>
          </p:cNvPr>
          <p:cNvSpPr/>
          <p:nvPr/>
        </p:nvSpPr>
        <p:spPr>
          <a:xfrm>
            <a:off x="5905038" y="2955391"/>
            <a:ext cx="4765921" cy="287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C4E3D1-3864-484E-8FA9-7B26FB4F8FE0}"/>
              </a:ext>
            </a:extLst>
          </p:cNvPr>
          <p:cNvCxnSpPr>
            <a:cxnSpLocks/>
          </p:cNvCxnSpPr>
          <p:nvPr/>
        </p:nvCxnSpPr>
        <p:spPr>
          <a:xfrm flipH="1" flipV="1">
            <a:off x="3958983" y="4979973"/>
            <a:ext cx="670678" cy="167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784349-3375-4A02-9D4D-FB698E1B00C4}"/>
                  </a:ext>
                </a:extLst>
              </p:cNvPr>
              <p:cNvSpPr txBox="1"/>
              <p:nvPr/>
            </p:nvSpPr>
            <p:spPr>
              <a:xfrm>
                <a:off x="3712649" y="4925149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784349-3375-4A02-9D4D-FB698E1B0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649" y="4925149"/>
                <a:ext cx="286552" cy="276999"/>
              </a:xfrm>
              <a:prstGeom prst="rect">
                <a:avLst/>
              </a:prstGeom>
              <a:blipFill>
                <a:blip r:embed="rId9"/>
                <a:stretch>
                  <a:fillRect l="-10638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84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F5BF81-9744-4C58-B244-711A950E9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17" y="180521"/>
            <a:ext cx="6639852" cy="64969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983BD4-748C-475F-81FA-516F279B7472}"/>
                  </a:ext>
                </a:extLst>
              </p:cNvPr>
              <p:cNvSpPr txBox="1"/>
              <p:nvPr/>
            </p:nvSpPr>
            <p:spPr>
              <a:xfrm>
                <a:off x="2484499" y="2840801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983BD4-748C-475F-81FA-516F279B7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99" y="2840801"/>
                <a:ext cx="286552" cy="276999"/>
              </a:xfrm>
              <a:prstGeom prst="rect">
                <a:avLst/>
              </a:prstGeom>
              <a:blipFill>
                <a:blip r:embed="rId3"/>
                <a:stretch>
                  <a:fillRect l="-10638" r="-425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40E737-7957-4BEE-B73A-3F8EEAE9A556}"/>
                  </a:ext>
                </a:extLst>
              </p:cNvPr>
              <p:cNvSpPr txBox="1"/>
              <p:nvPr/>
            </p:nvSpPr>
            <p:spPr>
              <a:xfrm>
                <a:off x="2484499" y="3034320"/>
                <a:ext cx="2812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40E737-7957-4BEE-B73A-3F8EEAE9A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99" y="3034320"/>
                <a:ext cx="281231" cy="276999"/>
              </a:xfrm>
              <a:prstGeom prst="rect">
                <a:avLst/>
              </a:prstGeom>
              <a:blipFill>
                <a:blip r:embed="rId4"/>
                <a:stretch>
                  <a:fillRect l="-10870" r="-4348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7282DC-8DF0-408B-B745-96E41ADC2CAC}"/>
              </a:ext>
            </a:extLst>
          </p:cNvPr>
          <p:cNvCxnSpPr>
            <a:cxnSpLocks/>
          </p:cNvCxnSpPr>
          <p:nvPr/>
        </p:nvCxnSpPr>
        <p:spPr>
          <a:xfrm>
            <a:off x="1950290" y="2480344"/>
            <a:ext cx="1630451" cy="9486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46296D-565F-47DF-802B-1A0FB6F310AD}"/>
              </a:ext>
            </a:extLst>
          </p:cNvPr>
          <p:cNvCxnSpPr>
            <a:cxnSpLocks/>
          </p:cNvCxnSpPr>
          <p:nvPr/>
        </p:nvCxnSpPr>
        <p:spPr>
          <a:xfrm>
            <a:off x="1950290" y="2480344"/>
            <a:ext cx="834501" cy="470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923C6D-011A-4290-A3AC-21A840768BCE}"/>
              </a:ext>
            </a:extLst>
          </p:cNvPr>
          <p:cNvCxnSpPr>
            <a:cxnSpLocks/>
          </p:cNvCxnSpPr>
          <p:nvPr/>
        </p:nvCxnSpPr>
        <p:spPr>
          <a:xfrm flipV="1">
            <a:off x="4008413" y="3311319"/>
            <a:ext cx="1176058" cy="28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C8ACF0-B261-4A66-9989-7B4FA5E7A458}"/>
                  </a:ext>
                </a:extLst>
              </p:cNvPr>
              <p:cNvSpPr txBox="1"/>
              <p:nvPr/>
            </p:nvSpPr>
            <p:spPr>
              <a:xfrm>
                <a:off x="5007507" y="3034320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C8ACF0-B261-4A66-9989-7B4FA5E7A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507" y="3034320"/>
                <a:ext cx="286552" cy="276999"/>
              </a:xfrm>
              <a:prstGeom prst="rect">
                <a:avLst/>
              </a:prstGeom>
              <a:blipFill>
                <a:blip r:embed="rId5"/>
                <a:stretch>
                  <a:fillRect l="-10638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0F6E67-CC5A-4E8F-95CC-902190365268}"/>
              </a:ext>
            </a:extLst>
          </p:cNvPr>
          <p:cNvCxnSpPr>
            <a:cxnSpLocks/>
          </p:cNvCxnSpPr>
          <p:nvPr/>
        </p:nvCxnSpPr>
        <p:spPr>
          <a:xfrm>
            <a:off x="3578475" y="3428999"/>
            <a:ext cx="761017" cy="4505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5EFCEC-A25A-4D7D-AFB3-82E168019FD5}"/>
                  </a:ext>
                </a:extLst>
              </p:cNvPr>
              <p:cNvSpPr txBox="1"/>
              <p:nvPr/>
            </p:nvSpPr>
            <p:spPr>
              <a:xfrm>
                <a:off x="3958983" y="3741042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5EFCEC-A25A-4D7D-AFB3-82E16801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983" y="3741042"/>
                <a:ext cx="286552" cy="276999"/>
              </a:xfrm>
              <a:prstGeom prst="rect">
                <a:avLst/>
              </a:prstGeom>
              <a:blipFill>
                <a:blip r:embed="rId6"/>
                <a:stretch>
                  <a:fillRect l="-10638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426BFA-597E-42BE-8F91-1456248CEDC8}"/>
              </a:ext>
            </a:extLst>
          </p:cNvPr>
          <p:cNvCxnSpPr>
            <a:cxnSpLocks/>
          </p:cNvCxnSpPr>
          <p:nvPr/>
        </p:nvCxnSpPr>
        <p:spPr>
          <a:xfrm flipV="1">
            <a:off x="3676875" y="3332239"/>
            <a:ext cx="322326" cy="22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F7A59B-6D2B-4897-B7F6-77B36D07FD8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468"/>
          <a:stretch/>
        </p:blipFill>
        <p:spPr>
          <a:xfrm>
            <a:off x="5965794" y="2503501"/>
            <a:ext cx="5973009" cy="7580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F4C7DD-363A-45F0-9968-3618F08CBAEA}"/>
                  </a:ext>
                </a:extLst>
              </p:cNvPr>
              <p:cNvSpPr txBox="1"/>
              <p:nvPr/>
            </p:nvSpPr>
            <p:spPr>
              <a:xfrm>
                <a:off x="5965794" y="972679"/>
                <a:ext cx="6094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怎么</m:t>
                    </m:r>
                  </m:oMath>
                </a14:m>
                <a:r>
                  <a:rPr lang="zh-CN" altLang="en-US" dirty="0"/>
                  <a:t>找？看</a:t>
                </a:r>
                <a:r>
                  <a:rPr lang="en-US" altLang="zh-CN" dirty="0"/>
                  <a:t>z4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z5</a:t>
                </a:r>
                <a:r>
                  <a:rPr lang="zh-CN" altLang="en-US" dirty="0"/>
                  <a:t>的关系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F4C7DD-363A-45F0-9968-3618F08CB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794" y="972679"/>
                <a:ext cx="6094520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3BF7FD4B-E799-4184-A650-C23731878D62}"/>
              </a:ext>
            </a:extLst>
          </p:cNvPr>
          <p:cNvSpPr/>
          <p:nvPr/>
        </p:nvSpPr>
        <p:spPr>
          <a:xfrm>
            <a:off x="5905038" y="2955391"/>
            <a:ext cx="4765921" cy="287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C4E3D1-3864-484E-8FA9-7B26FB4F8FE0}"/>
              </a:ext>
            </a:extLst>
          </p:cNvPr>
          <p:cNvCxnSpPr>
            <a:cxnSpLocks/>
          </p:cNvCxnSpPr>
          <p:nvPr/>
        </p:nvCxnSpPr>
        <p:spPr>
          <a:xfrm flipH="1" flipV="1">
            <a:off x="3838038" y="4925148"/>
            <a:ext cx="818568" cy="212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784349-3375-4A02-9D4D-FB698E1B00C4}"/>
                  </a:ext>
                </a:extLst>
              </p:cNvPr>
              <p:cNvSpPr txBox="1"/>
              <p:nvPr/>
            </p:nvSpPr>
            <p:spPr>
              <a:xfrm>
                <a:off x="3712649" y="4861050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784349-3375-4A02-9D4D-FB698E1B0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649" y="4861050"/>
                <a:ext cx="286552" cy="276999"/>
              </a:xfrm>
              <a:prstGeom prst="rect">
                <a:avLst/>
              </a:prstGeom>
              <a:blipFill>
                <a:blip r:embed="rId9"/>
                <a:stretch>
                  <a:fillRect l="-10638" r="-6383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7785F8-06AE-47BC-A747-E51BFB1513D6}"/>
              </a:ext>
            </a:extLst>
          </p:cNvPr>
          <p:cNvCxnSpPr>
            <a:cxnSpLocks/>
          </p:cNvCxnSpPr>
          <p:nvPr/>
        </p:nvCxnSpPr>
        <p:spPr>
          <a:xfrm>
            <a:off x="4643536" y="5133186"/>
            <a:ext cx="1434577" cy="303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4B04B2-A4DD-4C48-A447-80DAC1F9A0C5}"/>
                  </a:ext>
                </a:extLst>
              </p:cNvPr>
              <p:cNvSpPr txBox="1"/>
              <p:nvPr/>
            </p:nvSpPr>
            <p:spPr>
              <a:xfrm>
                <a:off x="5952724" y="5372572"/>
                <a:ext cx="286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4B04B2-A4DD-4C48-A447-80DAC1F9A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724" y="5372572"/>
                <a:ext cx="286552" cy="276999"/>
              </a:xfrm>
              <a:prstGeom prst="rect">
                <a:avLst/>
              </a:prstGeom>
              <a:blipFill>
                <a:blip r:embed="rId10"/>
                <a:stretch>
                  <a:fillRect l="-10417" r="-4167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857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795</Words>
  <Application>Microsoft Macintosh PowerPoint</Application>
  <PresentationFormat>宽屏</PresentationFormat>
  <Paragraphs>152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yuheng</dc:creator>
  <cp:lastModifiedBy>wang yuheng</cp:lastModifiedBy>
  <cp:revision>22</cp:revision>
  <dcterms:created xsi:type="dcterms:W3CDTF">2024-03-18T22:14:24Z</dcterms:created>
  <dcterms:modified xsi:type="dcterms:W3CDTF">2024-03-20T05:25:33Z</dcterms:modified>
</cp:coreProperties>
</file>