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0"/>
  </p:notesMasterIdLst>
  <p:handoutMasterIdLst>
    <p:handoutMasterId r:id="rId31"/>
  </p:handoutMasterIdLst>
  <p:sldIdLst>
    <p:sldId id="629" r:id="rId2"/>
    <p:sldId id="628" r:id="rId3"/>
    <p:sldId id="661" r:id="rId4"/>
    <p:sldId id="664" r:id="rId5"/>
    <p:sldId id="662" r:id="rId6"/>
    <p:sldId id="516" r:id="rId7"/>
    <p:sldId id="631" r:id="rId8"/>
    <p:sldId id="656" r:id="rId9"/>
    <p:sldId id="657" r:id="rId10"/>
    <p:sldId id="658" r:id="rId11"/>
    <p:sldId id="660" r:id="rId12"/>
    <p:sldId id="644" r:id="rId13"/>
    <p:sldId id="668" r:id="rId14"/>
    <p:sldId id="681" r:id="rId15"/>
    <p:sldId id="669" r:id="rId16"/>
    <p:sldId id="670" r:id="rId17"/>
    <p:sldId id="671" r:id="rId18"/>
    <p:sldId id="672" r:id="rId19"/>
    <p:sldId id="673" r:id="rId20"/>
    <p:sldId id="675" r:id="rId21"/>
    <p:sldId id="676" r:id="rId22"/>
    <p:sldId id="665" r:id="rId23"/>
    <p:sldId id="666" r:id="rId24"/>
    <p:sldId id="627" r:id="rId25"/>
    <p:sldId id="667" r:id="rId26"/>
    <p:sldId id="677" r:id="rId27"/>
    <p:sldId id="679" r:id="rId28"/>
    <p:sldId id="626"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9999"/>
    <a:srgbClr val="DC1700"/>
    <a:srgbClr val="FF240D"/>
    <a:srgbClr val="663300"/>
    <a:srgbClr val="874600"/>
    <a:srgbClr val="F8F0DA"/>
    <a:srgbClr val="F4E6C4"/>
    <a:srgbClr val="F8EFD9"/>
    <a:srgbClr val="FFF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4660"/>
  </p:normalViewPr>
  <p:slideViewPr>
    <p:cSldViewPr snapToGrid="0">
      <p:cViewPr varScale="1">
        <p:scale>
          <a:sx n="96" d="100"/>
          <a:sy n="96" d="100"/>
        </p:scale>
        <p:origin x="54" y="138"/>
      </p:cViewPr>
      <p:guideLst/>
    </p:cSldViewPr>
  </p:slideViewPr>
  <p:notesTextViewPr>
    <p:cViewPr>
      <p:scale>
        <a:sx n="1" d="1"/>
        <a:sy n="1" d="1"/>
      </p:scale>
      <p:origin x="0" y="0"/>
    </p:cViewPr>
  </p:notesTextViewPr>
  <p:notesViewPr>
    <p:cSldViewPr snapToGrid="0">
      <p:cViewPr varScale="1">
        <p:scale>
          <a:sx n="61" d="100"/>
          <a:sy n="61"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90DDC401-903F-495B-A387-FFA8A45891F6}">
      <dgm:prSet phldrT="[文本]" phldr="0" custT="1"/>
      <dgm:spPr>
        <a:solidFill>
          <a:schemeClr val="accent3">
            <a:lumMod val="75000"/>
          </a:schemeClr>
        </a:solidFill>
      </dgm:spPr>
      <dgm:t>
        <a:bodyPr vert="horz"/>
        <a:lstStyle/>
        <a:p>
          <a:pPr>
            <a:lnSpc>
              <a:spcPct val="100000"/>
            </a:lnSpc>
            <a:spcBef>
              <a:spcPct val="0"/>
            </a:spcBef>
            <a:spcAft>
              <a:spcPct val="35000"/>
            </a:spcAft>
          </a:pPr>
          <a:r>
            <a:rPr lang="zh-CN" altLang="en-US" sz="2800" dirty="0">
              <a:latin typeface="华文行楷" panose="02010800040101010101" pitchFamily="2" charset="-122"/>
              <a:ea typeface="华文行楷" panose="02010800040101010101" pitchFamily="2" charset="-122"/>
            </a:rPr>
            <a:t>宗教与宗教批判</a:t>
          </a:r>
          <a:endParaRPr lang="zh-CN" altLang="en-US" sz="2800" baseline="-25000" dirty="0">
            <a:latin typeface="华文行楷" panose="02010800040101010101" pitchFamily="2" charset="-122"/>
            <a:ea typeface="华文行楷" panose="02010800040101010101" pitchFamily="2" charset="-122"/>
          </a:endParaRPr>
        </a:p>
      </dgm:t>
    </dgm:pt>
    <dgm:pt modelId="{C8BB0B8A-C63A-4F83-B8DD-3A7CE259E4EE}" type="parTrans" cxnId="{A77574A6-1508-4708-B75C-FF755EAE5D37}">
      <dgm:prSet/>
      <dgm:spPr/>
      <dgm:t>
        <a:bodyPr/>
        <a:lstStyle/>
        <a:p>
          <a:endParaRPr lang="zh-CN" altLang="en-US"/>
        </a:p>
      </dgm:t>
    </dgm:pt>
    <dgm:pt modelId="{35E5E878-0907-4014-9CFA-56AEFE6C22E5}" type="sibTrans" cxnId="{A77574A6-1508-4708-B75C-FF755EAE5D37}">
      <dgm:prSet/>
      <dgm:spPr/>
      <dgm:t>
        <a:bodyPr/>
        <a:lstStyle/>
        <a:p>
          <a:endParaRPr lang="zh-CN" altLang="en-US"/>
        </a:p>
      </dgm:t>
    </dgm:pt>
    <dgm:pt modelId="{E08CEB0C-E37F-4DCA-A8EA-4B2CD3AD7754}">
      <dgm:prSet phldrT="[文本]" phldr="0" custT="1"/>
      <dgm:spPr>
        <a:solidFill>
          <a:schemeClr val="accent3">
            <a:lumMod val="60000"/>
            <a:lumOff val="40000"/>
            <a:alpha val="90000"/>
          </a:schemeClr>
        </a:solidFill>
      </dgm:spPr>
      <dgm:t>
        <a:bodyPr vert="horz" wrap="square" tIns="21600"/>
        <a:lstStyle/>
        <a:p>
          <a:pPr>
            <a:lnSpc>
              <a:spcPct val="100000"/>
            </a:lnSpc>
            <a:spcBef>
              <a:spcPct val="0"/>
            </a:spcBef>
            <a:spcAft>
              <a:spcPct val="15000"/>
            </a:spcAft>
          </a:pPr>
          <a:r>
            <a:rPr lang="zh-CN" altLang="en-US" sz="1400" dirty="0">
              <a:latin typeface="仿宋" panose="02010609060101010101" pitchFamily="49" charset="-122"/>
              <a:ea typeface="仿宋" panose="02010609060101010101" pitchFamily="49" charset="-122"/>
            </a:rPr>
            <a:t>对宗教的批判是对其他一切批判的前提</a:t>
          </a:r>
        </a:p>
      </dgm:t>
    </dgm:pt>
    <dgm:pt modelId="{FB4BCC77-44E9-4065-8A2F-90CD32DE34E3}" type="parTrans" cxnId="{69975AD2-F4C4-40E1-A562-00BF7FEACA47}">
      <dgm:prSet/>
      <dgm:spPr/>
      <dgm:t>
        <a:bodyPr/>
        <a:lstStyle/>
        <a:p>
          <a:endParaRPr lang="zh-CN" altLang="en-US"/>
        </a:p>
      </dgm:t>
    </dgm:pt>
    <dgm:pt modelId="{41FED480-3E2E-47A2-B997-02D527BC8082}" type="sibTrans" cxnId="{69975AD2-F4C4-40E1-A562-00BF7FEACA47}">
      <dgm:prSet/>
      <dgm:spPr/>
      <dgm:t>
        <a:bodyPr/>
        <a:lstStyle/>
        <a:p>
          <a:endParaRPr lang="zh-CN" altLang="en-US"/>
        </a:p>
      </dgm:t>
    </dgm:pt>
    <dgm:pt modelId="{C6882BB5-731C-446F-A082-F21D074FD491}">
      <dgm:prSet phldr="0" custT="1"/>
      <dgm:spPr>
        <a:solidFill>
          <a:schemeClr val="accent3">
            <a:lumMod val="60000"/>
            <a:lumOff val="40000"/>
            <a:alpha val="90000"/>
          </a:schemeClr>
        </a:solidFill>
      </dgm:spPr>
      <dgm:t>
        <a:bodyPr vert="horz" wrap="square" tIns="21600"/>
        <a:lstStyle/>
        <a:p>
          <a:pPr>
            <a:lnSpc>
              <a:spcPct val="100000"/>
            </a:lnSpc>
            <a:spcBef>
              <a:spcPct val="0"/>
            </a:spcBef>
            <a:spcAft>
              <a:spcPct val="15000"/>
            </a:spcAft>
          </a:pPr>
          <a:r>
            <a:rPr lang="zh-CN" altLang="en-US" sz="1400" dirty="0">
              <a:latin typeface="仿宋" panose="02010609060101010101" pitchFamily="49" charset="-122"/>
              <a:ea typeface="仿宋" panose="02010609060101010101" pitchFamily="49" charset="-122"/>
            </a:rPr>
            <a:t>宗教是人民的鸦片</a:t>
          </a:r>
        </a:p>
      </dgm:t>
    </dgm:pt>
    <dgm:pt modelId="{A0B7CFE6-613F-44B8-AA00-6EEC8C01EA23}" type="parTrans" cxnId="{E1E3E4A3-7210-4C9C-8D45-7B89C7811D3F}">
      <dgm:prSet/>
      <dgm:spPr/>
      <dgm:t>
        <a:bodyPr/>
        <a:lstStyle/>
        <a:p>
          <a:endParaRPr lang="zh-CN" altLang="en-US"/>
        </a:p>
      </dgm:t>
    </dgm:pt>
    <dgm:pt modelId="{5248E37A-15AC-4F9D-8B56-331DDC03B9EB}" type="sibTrans" cxnId="{E1E3E4A3-7210-4C9C-8D45-7B89C7811D3F}">
      <dgm:prSet/>
      <dgm:spPr/>
      <dgm:t>
        <a:bodyPr/>
        <a:lstStyle/>
        <a:p>
          <a:endParaRPr lang="zh-CN" altLang="en-US"/>
        </a:p>
      </dgm:t>
    </dgm:pt>
    <dgm:pt modelId="{CDA6519D-D052-4AC1-8FD8-A1BA0F4FF2F4}">
      <dgm:prSet phldr="0" custT="1"/>
      <dgm:spPr>
        <a:solidFill>
          <a:schemeClr val="accent3">
            <a:lumMod val="60000"/>
            <a:lumOff val="40000"/>
            <a:alpha val="90000"/>
          </a:schemeClr>
        </a:solidFill>
      </dgm:spPr>
      <dgm:t>
        <a:bodyPr vert="horz" wrap="square" tIns="21600"/>
        <a:lstStyle/>
        <a:p>
          <a:pPr>
            <a:lnSpc>
              <a:spcPct val="100000"/>
            </a:lnSpc>
            <a:spcBef>
              <a:spcPct val="0"/>
            </a:spcBef>
            <a:spcAft>
              <a:spcPct val="15000"/>
            </a:spcAft>
          </a:pPr>
          <a:r>
            <a:rPr lang="zh-CN" altLang="en-US" sz="1400" dirty="0">
              <a:latin typeface="仿宋" panose="02010609060101010101" pitchFamily="49" charset="-122"/>
              <a:ea typeface="仿宋" panose="02010609060101010101" pitchFamily="49" charset="-122"/>
            </a:rPr>
            <a:t>历史的任务是把对宗教的批判变为对现实的批判</a:t>
          </a:r>
        </a:p>
      </dgm:t>
    </dgm:pt>
    <dgm:pt modelId="{407478A6-1242-4BC8-B955-E53BA81E2CD4}" type="parTrans" cxnId="{D8EF3FF3-F1A7-44A3-93BE-D55ED9C5138B}">
      <dgm:prSet/>
      <dgm:spPr/>
      <dgm:t>
        <a:bodyPr/>
        <a:lstStyle/>
        <a:p>
          <a:endParaRPr lang="zh-CN" altLang="en-US"/>
        </a:p>
      </dgm:t>
    </dgm:pt>
    <dgm:pt modelId="{A5FFB2F4-19C5-4237-A3EC-DDBCAEE53AA8}" type="sibTrans" cxnId="{D8EF3FF3-F1A7-44A3-93BE-D55ED9C5138B}">
      <dgm:prSet/>
      <dgm:spPr/>
      <dgm:t>
        <a:bodyPr/>
        <a:lstStyle/>
        <a:p>
          <a:endParaRPr lang="zh-CN" altLang="en-US"/>
        </a:p>
      </dgm:t>
    </dgm:pt>
    <dgm:pt modelId="{A6685E83-BEEC-49B3-B40A-539E2C0D7A1A}">
      <dgm:prSet phldrT="[文本]" phldr="0" custT="1"/>
      <dgm:spPr/>
      <dgm:t>
        <a:bodyPr vert="horz" wrap="square"/>
        <a:lstStyle/>
        <a:p>
          <a:pPr>
            <a:lnSpc>
              <a:spcPct val="100000"/>
            </a:lnSpc>
            <a:spcBef>
              <a:spcPct val="0"/>
            </a:spcBef>
            <a:spcAft>
              <a:spcPct val="35000"/>
            </a:spcAft>
          </a:pPr>
          <a:r>
            <a:rPr lang="zh-CN" altLang="en-US" sz="2800" dirty="0">
              <a:latin typeface="华文行楷" panose="02010800040101010101" pitchFamily="2" charset="-122"/>
              <a:ea typeface="华文行楷" panose="02010800040101010101" pitchFamily="2" charset="-122"/>
            </a:rPr>
            <a:t>国家哲学和法哲学批判</a:t>
          </a:r>
        </a:p>
      </dgm:t>
    </dgm:pt>
    <dgm:pt modelId="{FECC43A3-D59E-4EE1-9557-8FBB90D5B362}" type="parTrans" cxnId="{A0C9275A-DF27-4FC5-A2D0-4CF713EAF2CC}">
      <dgm:prSet/>
      <dgm:spPr/>
      <dgm:t>
        <a:bodyPr/>
        <a:lstStyle/>
        <a:p>
          <a:endParaRPr lang="zh-CN" altLang="en-US"/>
        </a:p>
      </dgm:t>
    </dgm:pt>
    <dgm:pt modelId="{68BB6C9A-B7F0-43A0-955B-FC8C4D4009BF}" type="sibTrans" cxnId="{A0C9275A-DF27-4FC5-A2D0-4CF713EAF2CC}">
      <dgm:prSet/>
      <dgm:spPr/>
      <dgm:t>
        <a:bodyPr/>
        <a:lstStyle/>
        <a:p>
          <a:endParaRPr lang="zh-CN" altLang="en-US"/>
        </a:p>
      </dgm:t>
    </dgm:pt>
    <dgm:pt modelId="{CBA50553-63FA-4B5A-9888-EDDBA06CA593}">
      <dgm:prSet phldrT="[文本]" phldr="0" custT="1"/>
      <dgm:spPr/>
      <dgm:t>
        <a:bodyPr vert="horz" wrap="square"/>
        <a:lstStyle/>
        <a:p>
          <a:pPr>
            <a:lnSpc>
              <a:spcPct val="100000"/>
            </a:lnSpc>
            <a:spcBef>
              <a:spcPct val="0"/>
            </a:spcBef>
            <a:spcAft>
              <a:spcPct val="15000"/>
            </a:spcAft>
          </a:pPr>
          <a:r>
            <a:rPr lang="zh-CN" altLang="en-US" sz="1600" dirty="0">
              <a:latin typeface="仿宋" panose="02010609060101010101" pitchFamily="49" charset="-122"/>
              <a:ea typeface="仿宋" panose="02010609060101010101" pitchFamily="49" charset="-122"/>
            </a:rPr>
            <a:t>德国制度上的落后与哲学方面的先进</a:t>
          </a:r>
        </a:p>
      </dgm:t>
    </dgm:pt>
    <dgm:pt modelId="{73E2772F-165D-4B56-ACC2-969CBF53B0A8}" type="parTrans" cxnId="{87F2F66E-A515-426E-BB2A-C64EFE654EA0}">
      <dgm:prSet/>
      <dgm:spPr/>
      <dgm:t>
        <a:bodyPr/>
        <a:lstStyle/>
        <a:p>
          <a:endParaRPr lang="zh-CN" altLang="en-US"/>
        </a:p>
      </dgm:t>
    </dgm:pt>
    <dgm:pt modelId="{7BFD1607-7356-4D3D-A829-75D002A3A4B0}" type="sibTrans" cxnId="{87F2F66E-A515-426E-BB2A-C64EFE654EA0}">
      <dgm:prSet/>
      <dgm:spPr/>
      <dgm:t>
        <a:bodyPr/>
        <a:lstStyle/>
        <a:p>
          <a:endParaRPr lang="zh-CN" altLang="en-US"/>
        </a:p>
      </dgm:t>
    </dgm:pt>
    <dgm:pt modelId="{F7142553-ADC7-4A1F-BC40-4644D88E11B4}">
      <dgm:prSet phldr="0" custT="1"/>
      <dgm:spPr/>
      <dgm:t>
        <a:bodyPr vert="horz" wrap="square"/>
        <a:lstStyle/>
        <a:p>
          <a:pPr>
            <a:lnSpc>
              <a:spcPct val="100000"/>
            </a:lnSpc>
            <a:spcBef>
              <a:spcPct val="0"/>
            </a:spcBef>
            <a:spcAft>
              <a:spcPct val="15000"/>
            </a:spcAft>
          </a:pPr>
          <a:endParaRPr lang="zh-CN" altLang="en-US" sz="1600" dirty="0">
            <a:latin typeface="仿宋" panose="02010609060101010101" pitchFamily="49" charset="-122"/>
            <a:ea typeface="仿宋" panose="02010609060101010101" pitchFamily="49" charset="-122"/>
          </a:endParaRPr>
        </a:p>
      </dgm:t>
    </dgm:pt>
    <dgm:pt modelId="{593469C1-858E-4FEA-853A-5A61A8C9B6D4}" type="parTrans" cxnId="{DA6965B4-8875-4855-8A24-957000BA2B7C}">
      <dgm:prSet/>
      <dgm:spPr/>
      <dgm:t>
        <a:bodyPr/>
        <a:lstStyle/>
        <a:p>
          <a:endParaRPr lang="zh-CN" altLang="en-US"/>
        </a:p>
      </dgm:t>
    </dgm:pt>
    <dgm:pt modelId="{8E63A440-62A5-4648-88D7-03D32AE79739}" type="sibTrans" cxnId="{DA6965B4-8875-4855-8A24-957000BA2B7C}">
      <dgm:prSet/>
      <dgm:spPr/>
      <dgm:t>
        <a:bodyPr/>
        <a:lstStyle/>
        <a:p>
          <a:endParaRPr lang="zh-CN" altLang="en-US"/>
        </a:p>
      </dgm:t>
    </dgm:pt>
    <dgm:pt modelId="{B6A39B43-77F3-4FF7-8FC4-5F4D3ED4F8FA}">
      <dgm:prSet phldr="0" custT="1"/>
      <dgm:spPr/>
      <dgm:t>
        <a:bodyPr vert="horz" wrap="square"/>
        <a:lstStyle/>
        <a:p>
          <a:pPr>
            <a:lnSpc>
              <a:spcPct val="100000"/>
            </a:lnSpc>
            <a:spcBef>
              <a:spcPct val="0"/>
            </a:spcBef>
            <a:spcAft>
              <a:spcPct val="15000"/>
            </a:spcAft>
          </a:pPr>
          <a:r>
            <a:rPr lang="zh-CN" altLang="en-US" sz="1600" dirty="0">
              <a:latin typeface="仿宋" panose="02010609060101010101" pitchFamily="49" charset="-122"/>
              <a:ea typeface="仿宋" panose="02010609060101010101" pitchFamily="49" charset="-122"/>
            </a:rPr>
            <a:t>必须将对德国现存制度的批判提升到人的问题</a:t>
          </a:r>
        </a:p>
      </dgm:t>
    </dgm:pt>
    <dgm:pt modelId="{E4425F9C-CC6B-4A7F-A664-D8E371AA2172}" type="parTrans" cxnId="{69F8423B-CAA7-4051-BBFB-6146AC6AFFB7}">
      <dgm:prSet/>
      <dgm:spPr/>
      <dgm:t>
        <a:bodyPr/>
        <a:lstStyle/>
        <a:p>
          <a:endParaRPr lang="zh-CN" altLang="en-US"/>
        </a:p>
      </dgm:t>
    </dgm:pt>
    <dgm:pt modelId="{8807F80E-EEB6-4B02-B690-BFBEEB015BAF}" type="sibTrans" cxnId="{69F8423B-CAA7-4051-BBFB-6146AC6AFFB7}">
      <dgm:prSet/>
      <dgm:spPr/>
      <dgm:t>
        <a:bodyPr/>
        <a:lstStyle/>
        <a:p>
          <a:endParaRPr lang="zh-CN" altLang="en-US"/>
        </a:p>
      </dgm:t>
    </dgm:pt>
    <dgm:pt modelId="{C8DDDFA1-AF37-4444-AAEB-D51CEE212719}">
      <dgm:prSet phldrT="[文本]" phldr="0" custT="1"/>
      <dgm:spPr>
        <a:solidFill>
          <a:srgbClr val="DC1700"/>
        </a:solidFill>
      </dgm:spPr>
      <dgm:t>
        <a:bodyPr vert="horz" wrap="square"/>
        <a:lstStyle/>
        <a:p>
          <a:pPr>
            <a:lnSpc>
              <a:spcPct val="100000"/>
            </a:lnSpc>
            <a:spcBef>
              <a:spcPct val="0"/>
            </a:spcBef>
            <a:spcAft>
              <a:spcPct val="35000"/>
            </a:spcAft>
          </a:pPr>
          <a:r>
            <a:rPr lang="zh-CN" altLang="en-US" sz="2400" dirty="0">
              <a:latin typeface="华文行楷" panose="02010800040101010101" pitchFamily="2" charset="-122"/>
              <a:ea typeface="华文行楷" panose="02010800040101010101" pitchFamily="2" charset="-122"/>
            </a:rPr>
            <a:t>德国解放的路线</a:t>
          </a:r>
        </a:p>
      </dgm:t>
    </dgm:pt>
    <dgm:pt modelId="{26EA520A-5891-4EBA-B2AD-1840663D8C07}" type="parTrans" cxnId="{26A2DAF9-51B2-49F8-A116-60B615FD725A}">
      <dgm:prSet/>
      <dgm:spPr/>
      <dgm:t>
        <a:bodyPr/>
        <a:lstStyle/>
        <a:p>
          <a:endParaRPr lang="zh-CN" altLang="en-US"/>
        </a:p>
      </dgm:t>
    </dgm:pt>
    <dgm:pt modelId="{CE2287C8-6424-4771-88FD-4DADE15C5A04}" type="sibTrans" cxnId="{26A2DAF9-51B2-49F8-A116-60B615FD725A}">
      <dgm:prSet/>
      <dgm:spPr/>
      <dgm:t>
        <a:bodyPr/>
        <a:lstStyle/>
        <a:p>
          <a:endParaRPr lang="zh-CN" altLang="en-US"/>
        </a:p>
      </dgm:t>
    </dgm:pt>
    <dgm:pt modelId="{5AA02751-379E-46DB-884A-F23ACBC498EE}">
      <dgm:prSet phldrT="[文本]" phldr="0" custT="0"/>
      <dgm:spPr>
        <a:solidFill>
          <a:srgbClr val="FFCCCC">
            <a:alpha val="89804"/>
          </a:srgbClr>
        </a:solidFill>
      </dgm:spPr>
      <dgm:t>
        <a:bodyPr vert="horz" wrap="square"/>
        <a:lstStyle/>
        <a:p>
          <a:pPr>
            <a:lnSpc>
              <a:spcPct val="100000"/>
            </a:lnSpc>
            <a:spcBef>
              <a:spcPct val="0"/>
            </a:spcBef>
            <a:spcAft>
              <a:spcPct val="15000"/>
            </a:spcAft>
          </a:pPr>
          <a:r>
            <a:rPr lang="zh-CN" altLang="en-US">
              <a:latin typeface="仿宋" panose="02010609060101010101" pitchFamily="49" charset="-122"/>
              <a:ea typeface="仿宋" panose="02010609060101010101" pitchFamily="49" charset="-122"/>
            </a:rPr>
            <a:t>解决德国面临的“课题”的唯一方法就是实践</a:t>
          </a:r>
        </a:p>
      </dgm:t>
    </dgm:pt>
    <dgm:pt modelId="{D0D77647-95BE-4607-B2F0-006D9CAB8F0E}" type="parTrans" cxnId="{24EDD999-14C0-4A91-9555-C59A934AE01C}">
      <dgm:prSet/>
      <dgm:spPr/>
      <dgm:t>
        <a:bodyPr/>
        <a:lstStyle/>
        <a:p>
          <a:endParaRPr lang="zh-CN" altLang="en-US"/>
        </a:p>
      </dgm:t>
    </dgm:pt>
    <dgm:pt modelId="{3DBF6B9F-A188-4D67-ABE8-0633561FA9E5}" type="sibTrans" cxnId="{24EDD999-14C0-4A91-9555-C59A934AE01C}">
      <dgm:prSet/>
      <dgm:spPr/>
      <dgm:t>
        <a:bodyPr/>
        <a:lstStyle/>
        <a:p>
          <a:endParaRPr lang="zh-CN" altLang="en-US"/>
        </a:p>
      </dgm:t>
    </dgm:pt>
    <dgm:pt modelId="{883DCFB1-6279-46DF-B213-078F743BC8F8}">
      <dgm:prSet phldr="0" custT="0"/>
      <dgm:spPr>
        <a:solidFill>
          <a:srgbClr val="FFCCCC">
            <a:alpha val="89804"/>
          </a:srgbClr>
        </a:solidFill>
      </dgm:spPr>
      <dgm:t>
        <a:bodyPr vert="horz" wrap="square"/>
        <a:lstStyle/>
        <a:p>
          <a:pPr>
            <a:lnSpc>
              <a:spcPct val="100000"/>
            </a:lnSpc>
            <a:spcBef>
              <a:spcPct val="0"/>
            </a:spcBef>
            <a:spcAft>
              <a:spcPct val="15000"/>
            </a:spcAft>
          </a:pPr>
          <a:r>
            <a:rPr lang="zh-CN" altLang="en-US" dirty="0">
              <a:latin typeface="仿宋" panose="02010609060101010101" pitchFamily="49" charset="-122"/>
              <a:ea typeface="仿宋" panose="02010609060101010101" pitchFamily="49" charset="-122"/>
            </a:rPr>
            <a:t>必须实现人的解放而不是政治解放</a:t>
          </a:r>
        </a:p>
      </dgm:t>
    </dgm:pt>
    <dgm:pt modelId="{F9BCEA0F-457C-461F-AE2E-6A073787DE3D}" type="parTrans" cxnId="{29C93E68-58B7-449A-AE8C-A7B839B7329D}">
      <dgm:prSet/>
      <dgm:spPr/>
      <dgm:t>
        <a:bodyPr/>
        <a:lstStyle/>
        <a:p>
          <a:endParaRPr lang="zh-CN" altLang="en-US"/>
        </a:p>
      </dgm:t>
    </dgm:pt>
    <dgm:pt modelId="{1ECC6D1F-72FC-4AFC-9F9E-AE0C5F9764C1}" type="sibTrans" cxnId="{29C93E68-58B7-449A-AE8C-A7B839B7329D}">
      <dgm:prSet/>
      <dgm:spPr/>
      <dgm:t>
        <a:bodyPr/>
        <a:lstStyle/>
        <a:p>
          <a:endParaRPr lang="zh-CN" altLang="en-US"/>
        </a:p>
      </dgm:t>
    </dgm:pt>
    <dgm:pt modelId="{28044108-09FD-4E27-80F5-762CA8BA1773}">
      <dgm:prSet phldr="0" custT="0"/>
      <dgm:spPr>
        <a:solidFill>
          <a:srgbClr val="FFCCCC">
            <a:alpha val="89804"/>
          </a:srgbClr>
        </a:solidFill>
      </dgm:spPr>
      <dgm:t>
        <a:bodyPr vert="horz" wrap="square"/>
        <a:lstStyle/>
        <a:p>
          <a:pPr>
            <a:lnSpc>
              <a:spcPct val="100000"/>
            </a:lnSpc>
            <a:spcBef>
              <a:spcPct val="0"/>
            </a:spcBef>
            <a:spcAft>
              <a:spcPct val="15000"/>
            </a:spcAft>
          </a:pPr>
          <a:r>
            <a:rPr lang="zh-CN" altLang="en-US" dirty="0">
              <a:latin typeface="仿宋" panose="02010609060101010101" pitchFamily="49" charset="-122"/>
              <a:ea typeface="仿宋" panose="02010609060101010101" pitchFamily="49" charset="-122"/>
            </a:rPr>
            <a:t>德国特殊阶级的有节制的利己主义难当大任</a:t>
          </a:r>
        </a:p>
      </dgm:t>
    </dgm:pt>
    <dgm:pt modelId="{571DEF3E-3509-4E87-A9C0-E4D5B14CFD9E}" type="parTrans" cxnId="{82D4628C-0F3A-49EA-89A4-35107E0757C3}">
      <dgm:prSet/>
      <dgm:spPr/>
      <dgm:t>
        <a:bodyPr/>
        <a:lstStyle/>
        <a:p>
          <a:endParaRPr lang="zh-CN" altLang="en-US"/>
        </a:p>
      </dgm:t>
    </dgm:pt>
    <dgm:pt modelId="{48034AA9-F9D7-4404-95E8-EACB6BAB602C}" type="sibTrans" cxnId="{82D4628C-0F3A-49EA-89A4-35107E0757C3}">
      <dgm:prSet/>
      <dgm:spPr/>
      <dgm:t>
        <a:bodyPr/>
        <a:lstStyle/>
        <a:p>
          <a:endParaRPr lang="zh-CN" altLang="en-US"/>
        </a:p>
      </dgm:t>
    </dgm:pt>
    <dgm:pt modelId="{F1879F53-C390-4430-BB85-088EEAED2609}">
      <dgm:prSet phldr="0" custT="0"/>
      <dgm:spPr>
        <a:solidFill>
          <a:srgbClr val="FFCCCC">
            <a:alpha val="89804"/>
          </a:srgbClr>
        </a:solidFill>
      </dgm:spPr>
      <dgm:t>
        <a:bodyPr vert="horz" wrap="square"/>
        <a:lstStyle/>
        <a:p>
          <a:pPr>
            <a:lnSpc>
              <a:spcPct val="100000"/>
            </a:lnSpc>
            <a:spcBef>
              <a:spcPct val="0"/>
            </a:spcBef>
            <a:spcAft>
              <a:spcPct val="15000"/>
            </a:spcAft>
          </a:pPr>
          <a:r>
            <a:rPr lang="zh-CN" altLang="en-US" dirty="0">
              <a:latin typeface="仿宋" panose="02010609060101010101" pitchFamily="49" charset="-122"/>
              <a:ea typeface="仿宋" panose="02010609060101010101" pitchFamily="49" charset="-122"/>
            </a:rPr>
            <a:t>只有无产阶级且使用哲学的精神武器才能得到解放</a:t>
          </a:r>
        </a:p>
      </dgm:t>
    </dgm:pt>
    <dgm:pt modelId="{0A19C975-1160-4097-9FF8-D24D60E50E03}" type="parTrans" cxnId="{8EADF092-2842-460E-8E90-361C832FA3B6}">
      <dgm:prSet/>
      <dgm:spPr/>
      <dgm:t>
        <a:bodyPr/>
        <a:lstStyle/>
        <a:p>
          <a:endParaRPr lang="zh-CN" altLang="en-US"/>
        </a:p>
      </dgm:t>
    </dgm:pt>
    <dgm:pt modelId="{9CA98DAA-D897-413C-8739-12166C5D9961}" type="sibTrans" cxnId="{8EADF092-2842-460E-8E90-361C832FA3B6}">
      <dgm:prSet/>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custScaleX="124448">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custLinFactNeighborX="-630" custLinFactNeighborY="454">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custScaleX="123216">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custScaleX="122776">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dgm:presLayoutVars>
          <dgm:bulletEnabled val="1"/>
        </dgm:presLayoutVars>
      </dgm:prSet>
      <dgm:spPr/>
    </dgm:pt>
  </dgm:ptLst>
  <dgm:cxnLst>
    <dgm:cxn modelId="{7A0FBA1E-287A-4E93-B8F6-6B2BE039FBDE}" type="presOf" srcId="{A6685E83-BEEC-49B3-B40A-539E2C0D7A1A}" destId="{EBD335B5-8308-49CB-9630-99D852747B1F}" srcOrd="0" destOrd="0" presId="urn:microsoft.com/office/officeart/2005/8/layout/vList5"/>
    <dgm:cxn modelId="{3BBAF42B-214C-4BB0-8290-586710EB28E0}" type="presOf" srcId="{CDA6519D-D052-4AC1-8FD8-A1BA0F4FF2F4}" destId="{DD9406C3-FC80-4468-A55B-122D744D43F0}" srcOrd="0" destOrd="2" presId="urn:microsoft.com/office/officeart/2005/8/layout/vList5"/>
    <dgm:cxn modelId="{69F8423B-CAA7-4051-BBFB-6146AC6AFFB7}" srcId="{A6685E83-BEEC-49B3-B40A-539E2C0D7A1A}" destId="{B6A39B43-77F3-4FF7-8FC4-5F4D3ED4F8FA}" srcOrd="2" destOrd="0" parTransId="{E4425F9C-CC6B-4A7F-A664-D8E371AA2172}" sibTransId="{8807F80E-EEB6-4B02-B690-BFBEEB015BAF}"/>
    <dgm:cxn modelId="{84054363-C7D8-4C5F-9FE5-0211D281F69F}" type="presOf" srcId="{2E15931E-1654-4B73-89B2-8E333D9C42E0}" destId="{D5935282-3C7C-4F88-A1AE-C27DB8591514}" srcOrd="0" destOrd="0" presId="urn:microsoft.com/office/officeart/2005/8/layout/vList5"/>
    <dgm:cxn modelId="{F17DF743-DF51-4B0B-861F-0D339BDFEAF7}" type="presOf" srcId="{F7142553-ADC7-4A1F-BC40-4644D88E11B4}" destId="{6EB2A58E-CA03-4F76-94B6-D8FE50231963}" srcOrd="0" destOrd="1" presId="urn:microsoft.com/office/officeart/2005/8/layout/vList5"/>
    <dgm:cxn modelId="{29C93E68-58B7-449A-AE8C-A7B839B7329D}" srcId="{C8DDDFA1-AF37-4444-AAEB-D51CEE212719}" destId="{883DCFB1-6279-46DF-B213-078F743BC8F8}" srcOrd="1" destOrd="0" parTransId="{F9BCEA0F-457C-461F-AE2E-6A073787DE3D}" sibTransId="{1ECC6D1F-72FC-4AFC-9F9E-AE0C5F9764C1}"/>
    <dgm:cxn modelId="{8247BA49-6F26-41AE-8362-56AF281A446D}" type="presOf" srcId="{F1879F53-C390-4430-BB85-088EEAED2609}" destId="{64028F0D-BE57-4642-92F7-303D4E45C524}" srcOrd="0" destOrd="3" presId="urn:microsoft.com/office/officeart/2005/8/layout/vList5"/>
    <dgm:cxn modelId="{87F2F66E-A515-426E-BB2A-C64EFE654EA0}" srcId="{A6685E83-BEEC-49B3-B40A-539E2C0D7A1A}" destId="{CBA50553-63FA-4B5A-9888-EDDBA06CA593}" srcOrd="0" destOrd="0" parTransId="{73E2772F-165D-4B56-ACC2-969CBF53B0A8}" sibTransId="{7BFD1607-7356-4D3D-A829-75D002A3A4B0}"/>
    <dgm:cxn modelId="{A0C9275A-DF27-4FC5-A2D0-4CF713EAF2CC}" srcId="{2E15931E-1654-4B73-89B2-8E333D9C42E0}" destId="{A6685E83-BEEC-49B3-B40A-539E2C0D7A1A}" srcOrd="1" destOrd="0" parTransId="{FECC43A3-D59E-4EE1-9557-8FBB90D5B362}" sibTransId="{68BB6C9A-B7F0-43A0-955B-FC8C4D4009BF}"/>
    <dgm:cxn modelId="{31EA4C7E-6E2C-4C3B-8DAB-69AAD9D7477D}" type="presOf" srcId="{5AA02751-379E-46DB-884A-F23ACBC498EE}" destId="{64028F0D-BE57-4642-92F7-303D4E45C524}" srcOrd="0" destOrd="0" presId="urn:microsoft.com/office/officeart/2005/8/layout/vList5"/>
    <dgm:cxn modelId="{DA6A0E8C-691F-4711-B9D2-68DF151CC370}" type="presOf" srcId="{28044108-09FD-4E27-80F5-762CA8BA1773}" destId="{64028F0D-BE57-4642-92F7-303D4E45C524}" srcOrd="0" destOrd="2" presId="urn:microsoft.com/office/officeart/2005/8/layout/vList5"/>
    <dgm:cxn modelId="{82D4628C-0F3A-49EA-89A4-35107E0757C3}" srcId="{C8DDDFA1-AF37-4444-AAEB-D51CEE212719}" destId="{28044108-09FD-4E27-80F5-762CA8BA1773}" srcOrd="2" destOrd="0" parTransId="{571DEF3E-3509-4E87-A9C0-E4D5B14CFD9E}" sibTransId="{48034AA9-F9D7-4404-95E8-EACB6BAB602C}"/>
    <dgm:cxn modelId="{8EADF092-2842-460E-8E90-361C832FA3B6}" srcId="{C8DDDFA1-AF37-4444-AAEB-D51CEE212719}" destId="{F1879F53-C390-4430-BB85-088EEAED2609}" srcOrd="3" destOrd="0" parTransId="{0A19C975-1160-4097-9FF8-D24D60E50E03}" sibTransId="{9CA98DAA-D897-413C-8739-12166C5D9961}"/>
    <dgm:cxn modelId="{24EDD999-14C0-4A91-9555-C59A934AE01C}" srcId="{C8DDDFA1-AF37-4444-AAEB-D51CEE212719}" destId="{5AA02751-379E-46DB-884A-F23ACBC498EE}" srcOrd="0" destOrd="0" parTransId="{D0D77647-95BE-4607-B2F0-006D9CAB8F0E}" sibTransId="{3DBF6B9F-A188-4D67-ABE8-0633561FA9E5}"/>
    <dgm:cxn modelId="{676413A3-24B3-4225-91B4-EE4FA45F61CE}" type="presOf" srcId="{E08CEB0C-E37F-4DCA-A8EA-4B2CD3AD7754}" destId="{DD9406C3-FC80-4468-A55B-122D744D43F0}" srcOrd="0" destOrd="0" presId="urn:microsoft.com/office/officeart/2005/8/layout/vList5"/>
    <dgm:cxn modelId="{E1E3E4A3-7210-4C9C-8D45-7B89C7811D3F}" srcId="{90DDC401-903F-495B-A387-FFA8A45891F6}" destId="{C6882BB5-731C-446F-A082-F21D074FD491}" srcOrd="1" destOrd="0" parTransId="{A0B7CFE6-613F-44B8-AA00-6EEC8C01EA23}" sibTransId="{5248E37A-15AC-4F9D-8B56-331DDC03B9EB}"/>
    <dgm:cxn modelId="{A77574A6-1508-4708-B75C-FF755EAE5D37}" srcId="{2E15931E-1654-4B73-89B2-8E333D9C42E0}" destId="{90DDC401-903F-495B-A387-FFA8A45891F6}" srcOrd="0" destOrd="0" parTransId="{C8BB0B8A-C63A-4F83-B8DD-3A7CE259E4EE}" sibTransId="{35E5E878-0907-4014-9CFA-56AEFE6C22E5}"/>
    <dgm:cxn modelId="{26B25AA9-3FFD-4B07-82FB-577205BFF70F}" type="presOf" srcId="{C8DDDFA1-AF37-4444-AAEB-D51CEE212719}" destId="{B093CE78-670B-40EB-95CF-315E334D550F}" srcOrd="0" destOrd="0" presId="urn:microsoft.com/office/officeart/2005/8/layout/vList5"/>
    <dgm:cxn modelId="{DA6965B4-8875-4855-8A24-957000BA2B7C}" srcId="{A6685E83-BEEC-49B3-B40A-539E2C0D7A1A}" destId="{F7142553-ADC7-4A1F-BC40-4644D88E11B4}" srcOrd="1" destOrd="0" parTransId="{593469C1-858E-4FEA-853A-5A61A8C9B6D4}" sibTransId="{8E63A440-62A5-4648-88D7-03D32AE79739}"/>
    <dgm:cxn modelId="{0E1D3CBD-F411-4080-80AD-27275BB8FA31}" type="presOf" srcId="{883DCFB1-6279-46DF-B213-078F743BC8F8}" destId="{64028F0D-BE57-4642-92F7-303D4E45C524}" srcOrd="0" destOrd="1" presId="urn:microsoft.com/office/officeart/2005/8/layout/vList5"/>
    <dgm:cxn modelId="{C2BF76CA-AB77-42E2-A998-C96157AAB9A9}" type="presOf" srcId="{B6A39B43-77F3-4FF7-8FC4-5F4D3ED4F8FA}" destId="{6EB2A58E-CA03-4F76-94B6-D8FE50231963}" srcOrd="0" destOrd="2" presId="urn:microsoft.com/office/officeart/2005/8/layout/vList5"/>
    <dgm:cxn modelId="{69975AD2-F4C4-40E1-A562-00BF7FEACA47}" srcId="{90DDC401-903F-495B-A387-FFA8A45891F6}" destId="{E08CEB0C-E37F-4DCA-A8EA-4B2CD3AD7754}" srcOrd="0" destOrd="0" parTransId="{FB4BCC77-44E9-4065-8A2F-90CD32DE34E3}" sibTransId="{41FED480-3E2E-47A2-B997-02D527BC8082}"/>
    <dgm:cxn modelId="{45313ED9-FA4B-4704-8ABD-1AFEC98AD439}" type="presOf" srcId="{CBA50553-63FA-4B5A-9888-EDDBA06CA593}" destId="{6EB2A58E-CA03-4F76-94B6-D8FE50231963}" srcOrd="0" destOrd="0" presId="urn:microsoft.com/office/officeart/2005/8/layout/vList5"/>
    <dgm:cxn modelId="{6F2A1DE3-10C8-4926-B7F7-1B10F3AE101C}" type="presOf" srcId="{C6882BB5-731C-446F-A082-F21D074FD491}" destId="{DD9406C3-FC80-4468-A55B-122D744D43F0}" srcOrd="0" destOrd="1" presId="urn:microsoft.com/office/officeart/2005/8/layout/vList5"/>
    <dgm:cxn modelId="{D8EF3FF3-F1A7-44A3-93BE-D55ED9C5138B}" srcId="{90DDC401-903F-495B-A387-FFA8A45891F6}" destId="{CDA6519D-D052-4AC1-8FD8-A1BA0F4FF2F4}" srcOrd="2" destOrd="0" parTransId="{407478A6-1242-4BC8-B955-E53BA81E2CD4}" sibTransId="{A5FFB2F4-19C5-4237-A3EC-DDBCAEE53AA8}"/>
    <dgm:cxn modelId="{9CF3EBF4-18E8-4710-80AE-451CC62F9D8C}" type="presOf" srcId="{90DDC401-903F-495B-A387-FFA8A45891F6}" destId="{96BE2B31-D87C-43E1-BE64-4C27B13F4AA4}" srcOrd="0" destOrd="0" presId="urn:microsoft.com/office/officeart/2005/8/layout/vList5"/>
    <dgm:cxn modelId="{26A2DAF9-51B2-49F8-A116-60B615FD725A}" srcId="{2E15931E-1654-4B73-89B2-8E333D9C42E0}" destId="{C8DDDFA1-AF37-4444-AAEB-D51CEE212719}" srcOrd="2" destOrd="0" parTransId="{26EA520A-5891-4EBA-B2AD-1840663D8C07}" sibTransId="{CE2287C8-6424-4771-88FD-4DADE15C5A04}"/>
    <dgm:cxn modelId="{B0865C99-3049-4EC6-9BE5-594CABBC2F23}" type="presParOf" srcId="{D5935282-3C7C-4F88-A1AE-C27DB8591514}" destId="{E61486FD-113E-4C87-8ADF-B1A8E2A84801}" srcOrd="0" destOrd="0" presId="urn:microsoft.com/office/officeart/2005/8/layout/vList5"/>
    <dgm:cxn modelId="{83F880BA-C060-433C-9121-CA54F46867DE}" type="presParOf" srcId="{E61486FD-113E-4C87-8ADF-B1A8E2A84801}" destId="{96BE2B31-D87C-43E1-BE64-4C27B13F4AA4}" srcOrd="0" destOrd="0" presId="urn:microsoft.com/office/officeart/2005/8/layout/vList5"/>
    <dgm:cxn modelId="{CE1AC4F0-12C6-4BE2-B608-C05D453C8947}" type="presParOf" srcId="{E61486FD-113E-4C87-8ADF-B1A8E2A84801}" destId="{DD9406C3-FC80-4468-A55B-122D744D43F0}" srcOrd="1" destOrd="0" presId="urn:microsoft.com/office/officeart/2005/8/layout/vList5"/>
    <dgm:cxn modelId="{D59623FD-8A4E-4D66-9CBB-401E835875ED}" type="presParOf" srcId="{D5935282-3C7C-4F88-A1AE-C27DB8591514}" destId="{F1941F29-E51C-4282-956D-50CFAFAEB9B8}" srcOrd="1" destOrd="0" presId="urn:microsoft.com/office/officeart/2005/8/layout/vList5"/>
    <dgm:cxn modelId="{7CB19736-3080-49B8-BCB8-D00A00AD7988}" type="presParOf" srcId="{D5935282-3C7C-4F88-A1AE-C27DB8591514}" destId="{B589D1EC-5156-4FB2-BB1C-8E1290A868B9}" srcOrd="2" destOrd="0" presId="urn:microsoft.com/office/officeart/2005/8/layout/vList5"/>
    <dgm:cxn modelId="{5828F21D-AAD5-43DD-B827-E0531FE2CAB4}" type="presParOf" srcId="{B589D1EC-5156-4FB2-BB1C-8E1290A868B9}" destId="{EBD335B5-8308-49CB-9630-99D852747B1F}" srcOrd="0" destOrd="0" presId="urn:microsoft.com/office/officeart/2005/8/layout/vList5"/>
    <dgm:cxn modelId="{5161279B-9761-40C1-B007-6B905E683F38}" type="presParOf" srcId="{B589D1EC-5156-4FB2-BB1C-8E1290A868B9}" destId="{6EB2A58E-CA03-4F76-94B6-D8FE50231963}" srcOrd="1" destOrd="0" presId="urn:microsoft.com/office/officeart/2005/8/layout/vList5"/>
    <dgm:cxn modelId="{EA18AB7E-1744-4329-A31A-B86B2EB6386C}" type="presParOf" srcId="{D5935282-3C7C-4F88-A1AE-C27DB8591514}" destId="{A76EE5BB-CBA4-4DD9-BFB7-3F3F246C9BF0}" srcOrd="3" destOrd="0" presId="urn:microsoft.com/office/officeart/2005/8/layout/vList5"/>
    <dgm:cxn modelId="{92E4645E-5822-4C27-A121-C9E19C6B5704}" type="presParOf" srcId="{D5935282-3C7C-4F88-A1AE-C27DB8591514}" destId="{2BB2A428-FB05-47E5-AC5F-C6A7936A9AC0}" srcOrd="4" destOrd="0" presId="urn:microsoft.com/office/officeart/2005/8/layout/vList5"/>
    <dgm:cxn modelId="{CAA7ED16-4372-4E41-9063-463E491983D8}" type="presParOf" srcId="{2BB2A428-FB05-47E5-AC5F-C6A7936A9AC0}" destId="{B093CE78-670B-40EB-95CF-315E334D550F}" srcOrd="0" destOrd="0" presId="urn:microsoft.com/office/officeart/2005/8/layout/vList5"/>
    <dgm:cxn modelId="{29E62685-715C-4668-9F03-68FC1CD307FC}" type="presParOf" srcId="{2BB2A428-FB05-47E5-AC5F-C6A7936A9AC0}" destId="{64028F0D-BE57-4642-92F7-303D4E45C52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406C3-FC80-4468-A55B-122D744D43F0}">
      <dsp:nvSpPr>
        <dsp:cNvPr id="0" name=""/>
        <dsp:cNvSpPr/>
      </dsp:nvSpPr>
      <dsp:spPr>
        <a:xfrm rot="5400000">
          <a:off x="6256402" y="-2033507"/>
          <a:ext cx="1375109" cy="5803595"/>
        </a:xfrm>
        <a:prstGeom prst="round2SameRect">
          <a:avLst/>
        </a:prstGeom>
        <a:solidFill>
          <a:schemeClr val="accent3">
            <a:lumMod val="60000"/>
            <a:lumOff val="4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21600" rIns="102870" bIns="51435" numCol="1" spcCol="1270" anchor="ctr" anchorCtr="0">
          <a:noAutofit/>
        </a:bodyPr>
        <a:lstStyle/>
        <a:p>
          <a:pPr marL="114300" lvl="1" indent="-114300" algn="l" defTabSz="622300">
            <a:lnSpc>
              <a:spcPct val="100000"/>
            </a:lnSpc>
            <a:spcBef>
              <a:spcPct val="0"/>
            </a:spcBef>
            <a:spcAft>
              <a:spcPct val="15000"/>
            </a:spcAft>
            <a:buChar char="•"/>
          </a:pPr>
          <a:r>
            <a:rPr lang="zh-CN" altLang="en-US" sz="1400" kern="1200" dirty="0">
              <a:latin typeface="仿宋" panose="02010609060101010101" pitchFamily="49" charset="-122"/>
              <a:ea typeface="仿宋" panose="02010609060101010101" pitchFamily="49" charset="-122"/>
            </a:rPr>
            <a:t>对宗教的批判是对其他一切批判的前提</a:t>
          </a:r>
        </a:p>
        <a:p>
          <a:pPr marL="114300" lvl="1" indent="-114300" algn="l" defTabSz="622300">
            <a:lnSpc>
              <a:spcPct val="100000"/>
            </a:lnSpc>
            <a:spcBef>
              <a:spcPct val="0"/>
            </a:spcBef>
            <a:spcAft>
              <a:spcPct val="15000"/>
            </a:spcAft>
            <a:buChar char="•"/>
          </a:pPr>
          <a:r>
            <a:rPr lang="zh-CN" altLang="en-US" sz="1400" kern="1200" dirty="0">
              <a:latin typeface="仿宋" panose="02010609060101010101" pitchFamily="49" charset="-122"/>
              <a:ea typeface="仿宋" panose="02010609060101010101" pitchFamily="49" charset="-122"/>
            </a:rPr>
            <a:t>宗教是人民的鸦片</a:t>
          </a:r>
        </a:p>
        <a:p>
          <a:pPr marL="114300" lvl="1" indent="-114300" algn="l" defTabSz="622300">
            <a:lnSpc>
              <a:spcPct val="100000"/>
            </a:lnSpc>
            <a:spcBef>
              <a:spcPct val="0"/>
            </a:spcBef>
            <a:spcAft>
              <a:spcPct val="15000"/>
            </a:spcAft>
            <a:buChar char="•"/>
          </a:pPr>
          <a:r>
            <a:rPr lang="zh-CN" altLang="en-US" sz="1400" kern="1200" dirty="0">
              <a:latin typeface="仿宋" panose="02010609060101010101" pitchFamily="49" charset="-122"/>
              <a:ea typeface="仿宋" panose="02010609060101010101" pitchFamily="49" charset="-122"/>
            </a:rPr>
            <a:t>历史的任务是把对宗教的批判变为对现实的批判</a:t>
          </a:r>
        </a:p>
      </dsp:txBody>
      <dsp:txXfrm rot="-5400000">
        <a:off x="4042160" y="247862"/>
        <a:ext cx="5736468" cy="1240855"/>
      </dsp:txXfrm>
    </dsp:sp>
    <dsp:sp modelId="{96BE2B31-D87C-43E1-BE64-4C27B13F4AA4}">
      <dsp:nvSpPr>
        <dsp:cNvPr id="0" name=""/>
        <dsp:cNvSpPr/>
      </dsp:nvSpPr>
      <dsp:spPr>
        <a:xfrm>
          <a:off x="92" y="2604"/>
          <a:ext cx="4062633" cy="171888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00000"/>
            </a:lnSpc>
            <a:spcBef>
              <a:spcPct val="0"/>
            </a:spcBef>
            <a:spcAft>
              <a:spcPct val="35000"/>
            </a:spcAft>
            <a:buNone/>
          </a:pPr>
          <a:r>
            <a:rPr lang="zh-CN" altLang="en-US" sz="2800" kern="1200" dirty="0">
              <a:latin typeface="华文行楷" panose="02010800040101010101" pitchFamily="2" charset="-122"/>
              <a:ea typeface="华文行楷" panose="02010800040101010101" pitchFamily="2" charset="-122"/>
            </a:rPr>
            <a:t>宗教与宗教批判</a:t>
          </a:r>
          <a:endParaRPr lang="zh-CN" altLang="en-US" sz="2800" kern="1200" baseline="-25000" dirty="0">
            <a:latin typeface="华文行楷" panose="02010800040101010101" pitchFamily="2" charset="-122"/>
            <a:ea typeface="华文行楷" panose="02010800040101010101" pitchFamily="2" charset="-122"/>
          </a:endParaRPr>
        </a:p>
      </dsp:txBody>
      <dsp:txXfrm>
        <a:off x="84001" y="86513"/>
        <a:ext cx="3894815" cy="1551068"/>
      </dsp:txXfrm>
    </dsp:sp>
    <dsp:sp modelId="{6EB2A58E-CA03-4F76-94B6-D8FE50231963}">
      <dsp:nvSpPr>
        <dsp:cNvPr id="0" name=""/>
        <dsp:cNvSpPr/>
      </dsp:nvSpPr>
      <dsp:spPr>
        <a:xfrm rot="5400000">
          <a:off x="6266183" y="-247253"/>
          <a:ext cx="1375109" cy="582826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171450" lvl="1" indent="-171450" algn="l" defTabSz="711200">
            <a:lnSpc>
              <a:spcPct val="100000"/>
            </a:lnSpc>
            <a:spcBef>
              <a:spcPct val="0"/>
            </a:spcBef>
            <a:spcAft>
              <a:spcPct val="15000"/>
            </a:spcAft>
            <a:buChar char="•"/>
          </a:pPr>
          <a:r>
            <a:rPr lang="zh-CN" altLang="en-US" sz="1600" kern="1200" dirty="0">
              <a:latin typeface="仿宋" panose="02010609060101010101" pitchFamily="49" charset="-122"/>
              <a:ea typeface="仿宋" panose="02010609060101010101" pitchFamily="49" charset="-122"/>
            </a:rPr>
            <a:t>德国制度上的落后与哲学方面的先进</a:t>
          </a:r>
        </a:p>
        <a:p>
          <a:pPr marL="171450" lvl="1" indent="-171450" algn="l" defTabSz="711200">
            <a:lnSpc>
              <a:spcPct val="100000"/>
            </a:lnSpc>
            <a:spcBef>
              <a:spcPct val="0"/>
            </a:spcBef>
            <a:spcAft>
              <a:spcPct val="15000"/>
            </a:spcAft>
            <a:buChar char="•"/>
          </a:pPr>
          <a:endParaRPr lang="zh-CN" altLang="en-US" sz="1600" kern="1200" dirty="0">
            <a:latin typeface="仿宋" panose="02010609060101010101" pitchFamily="49" charset="-122"/>
            <a:ea typeface="仿宋" panose="02010609060101010101" pitchFamily="49" charset="-122"/>
          </a:endParaRPr>
        </a:p>
        <a:p>
          <a:pPr marL="171450" lvl="1" indent="-171450" algn="l" defTabSz="711200">
            <a:lnSpc>
              <a:spcPct val="100000"/>
            </a:lnSpc>
            <a:spcBef>
              <a:spcPct val="0"/>
            </a:spcBef>
            <a:spcAft>
              <a:spcPct val="15000"/>
            </a:spcAft>
            <a:buChar char="•"/>
          </a:pPr>
          <a:r>
            <a:rPr lang="zh-CN" altLang="en-US" sz="1600" kern="1200" dirty="0">
              <a:latin typeface="仿宋" panose="02010609060101010101" pitchFamily="49" charset="-122"/>
              <a:ea typeface="仿宋" panose="02010609060101010101" pitchFamily="49" charset="-122"/>
            </a:rPr>
            <a:t>必须将对德国现存制度的批判提升到人的问题</a:t>
          </a:r>
        </a:p>
      </dsp:txBody>
      <dsp:txXfrm rot="-5400000">
        <a:off x="4039606" y="2046451"/>
        <a:ext cx="5761138" cy="1240855"/>
      </dsp:txXfrm>
    </dsp:sp>
    <dsp:sp modelId="{EBD335B5-8308-49CB-9630-99D852747B1F}">
      <dsp:nvSpPr>
        <dsp:cNvPr id="0" name=""/>
        <dsp:cNvSpPr/>
      </dsp:nvSpPr>
      <dsp:spPr>
        <a:xfrm>
          <a:off x="92" y="1807435"/>
          <a:ext cx="4039512" cy="17188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00000"/>
            </a:lnSpc>
            <a:spcBef>
              <a:spcPct val="0"/>
            </a:spcBef>
            <a:spcAft>
              <a:spcPct val="35000"/>
            </a:spcAft>
            <a:buNone/>
          </a:pPr>
          <a:r>
            <a:rPr lang="zh-CN" altLang="en-US" sz="2800" kern="1200" dirty="0">
              <a:latin typeface="华文行楷" panose="02010800040101010101" pitchFamily="2" charset="-122"/>
              <a:ea typeface="华文行楷" panose="02010800040101010101" pitchFamily="2" charset="-122"/>
            </a:rPr>
            <a:t>国家哲学和法哲学批判</a:t>
          </a:r>
        </a:p>
      </dsp:txBody>
      <dsp:txXfrm>
        <a:off x="84001" y="1891344"/>
        <a:ext cx="3871694" cy="1551068"/>
      </dsp:txXfrm>
    </dsp:sp>
    <dsp:sp modelId="{64028F0D-BE57-4642-92F7-303D4E45C524}">
      <dsp:nvSpPr>
        <dsp:cNvPr id="0" name=""/>
        <dsp:cNvSpPr/>
      </dsp:nvSpPr>
      <dsp:spPr>
        <a:xfrm rot="5400000">
          <a:off x="6259101" y="1554493"/>
          <a:ext cx="1375109" cy="5834433"/>
        </a:xfrm>
        <a:prstGeom prst="round2SameRect">
          <a:avLst/>
        </a:prstGeom>
        <a:solidFill>
          <a:srgbClr val="FFCCCC">
            <a:alpha val="89804"/>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100000"/>
            </a:lnSpc>
            <a:spcBef>
              <a:spcPct val="0"/>
            </a:spcBef>
            <a:spcAft>
              <a:spcPct val="15000"/>
            </a:spcAft>
            <a:buChar char="•"/>
          </a:pPr>
          <a:r>
            <a:rPr lang="zh-CN" altLang="en-US" sz="1600" kern="1200">
              <a:latin typeface="仿宋" panose="02010609060101010101" pitchFamily="49" charset="-122"/>
              <a:ea typeface="仿宋" panose="02010609060101010101" pitchFamily="49" charset="-122"/>
            </a:rPr>
            <a:t>解决德国面临的“课题”的唯一方法就是实践</a:t>
          </a:r>
        </a:p>
        <a:p>
          <a:pPr marL="171450" lvl="1" indent="-171450" algn="l" defTabSz="711200">
            <a:lnSpc>
              <a:spcPct val="100000"/>
            </a:lnSpc>
            <a:spcBef>
              <a:spcPct val="0"/>
            </a:spcBef>
            <a:spcAft>
              <a:spcPct val="15000"/>
            </a:spcAft>
            <a:buChar char="•"/>
          </a:pPr>
          <a:r>
            <a:rPr lang="zh-CN" altLang="en-US" sz="1600" kern="1200" dirty="0">
              <a:latin typeface="仿宋" panose="02010609060101010101" pitchFamily="49" charset="-122"/>
              <a:ea typeface="仿宋" panose="02010609060101010101" pitchFamily="49" charset="-122"/>
            </a:rPr>
            <a:t>必须实现人的解放而不是政治解放</a:t>
          </a:r>
        </a:p>
        <a:p>
          <a:pPr marL="171450" lvl="1" indent="-171450" algn="l" defTabSz="711200">
            <a:lnSpc>
              <a:spcPct val="100000"/>
            </a:lnSpc>
            <a:spcBef>
              <a:spcPct val="0"/>
            </a:spcBef>
            <a:spcAft>
              <a:spcPct val="15000"/>
            </a:spcAft>
            <a:buChar char="•"/>
          </a:pPr>
          <a:r>
            <a:rPr lang="zh-CN" altLang="en-US" sz="1600" kern="1200" dirty="0">
              <a:latin typeface="仿宋" panose="02010609060101010101" pitchFamily="49" charset="-122"/>
              <a:ea typeface="仿宋" panose="02010609060101010101" pitchFamily="49" charset="-122"/>
            </a:rPr>
            <a:t>德国特殊阶级的有节制的利己主义难当大任</a:t>
          </a:r>
        </a:p>
        <a:p>
          <a:pPr marL="171450" lvl="1" indent="-171450" algn="l" defTabSz="711200">
            <a:lnSpc>
              <a:spcPct val="100000"/>
            </a:lnSpc>
            <a:spcBef>
              <a:spcPct val="0"/>
            </a:spcBef>
            <a:spcAft>
              <a:spcPct val="15000"/>
            </a:spcAft>
            <a:buChar char="•"/>
          </a:pPr>
          <a:r>
            <a:rPr lang="zh-CN" altLang="en-US" sz="1600" kern="1200" dirty="0">
              <a:latin typeface="仿宋" panose="02010609060101010101" pitchFamily="49" charset="-122"/>
              <a:ea typeface="仿宋" panose="02010609060101010101" pitchFamily="49" charset="-122"/>
            </a:rPr>
            <a:t>只有无产阶级且使用哲学的精神武器才能得到解放</a:t>
          </a:r>
        </a:p>
      </dsp:txBody>
      <dsp:txXfrm rot="-5400000">
        <a:off x="4029440" y="3851282"/>
        <a:ext cx="5767306" cy="1240855"/>
      </dsp:txXfrm>
    </dsp:sp>
    <dsp:sp modelId="{B093CE78-670B-40EB-95CF-315E334D550F}">
      <dsp:nvSpPr>
        <dsp:cNvPr id="0" name=""/>
        <dsp:cNvSpPr/>
      </dsp:nvSpPr>
      <dsp:spPr>
        <a:xfrm>
          <a:off x="92" y="3612266"/>
          <a:ext cx="4029347" cy="1718886"/>
        </a:xfrm>
        <a:prstGeom prst="roundRect">
          <a:avLst/>
        </a:prstGeom>
        <a:solidFill>
          <a:srgbClr val="DC17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100000"/>
            </a:lnSpc>
            <a:spcBef>
              <a:spcPct val="0"/>
            </a:spcBef>
            <a:spcAft>
              <a:spcPct val="35000"/>
            </a:spcAft>
            <a:buNone/>
          </a:pPr>
          <a:r>
            <a:rPr lang="zh-CN" altLang="en-US" sz="2400" kern="1200" dirty="0">
              <a:latin typeface="华文行楷" panose="02010800040101010101" pitchFamily="2" charset="-122"/>
              <a:ea typeface="华文行楷" panose="02010800040101010101" pitchFamily="2" charset="-122"/>
            </a:rPr>
            <a:t>德国解放的路线</a:t>
          </a:r>
        </a:p>
      </dsp:txBody>
      <dsp:txXfrm>
        <a:off x="84001" y="3696175"/>
        <a:ext cx="3861529" cy="155106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A4AD5D-01E3-49F4-BBB9-3A878206752F}" type="datetimeFigureOut">
              <a:rPr lang="zh-CN" altLang="en-US" smtClean="0"/>
              <a:t>2022/12/9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973645-180B-46F8-8E96-CF94145CA71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A7FDB-4D8B-4EB5-ADAA-90497682C5FA}" type="datetimeFigureOut">
              <a:rPr lang="zh-CN" altLang="en-US" smtClean="0"/>
              <a:t>2022/12/9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C8D2F-F443-4A9E-8BD0-6284A4D4D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1</a:t>
            </a:fld>
            <a:endParaRPr lang="zh-CN" altLang="en-US"/>
          </a:p>
        </p:txBody>
      </p:sp>
    </p:spTree>
    <p:extLst>
      <p:ext uri="{BB962C8B-B14F-4D97-AF65-F5344CB8AC3E}">
        <p14:creationId xmlns:p14="http://schemas.microsoft.com/office/powerpoint/2010/main" val="3406712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10</a:t>
            </a:fld>
            <a:endParaRPr lang="zh-CN" altLang="en-US"/>
          </a:p>
        </p:txBody>
      </p:sp>
    </p:spTree>
    <p:extLst>
      <p:ext uri="{BB962C8B-B14F-4D97-AF65-F5344CB8AC3E}">
        <p14:creationId xmlns:p14="http://schemas.microsoft.com/office/powerpoint/2010/main" val="2196520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11</a:t>
            </a:fld>
            <a:endParaRPr lang="zh-CN" altLang="en-US"/>
          </a:p>
        </p:txBody>
      </p:sp>
    </p:spTree>
    <p:extLst>
      <p:ext uri="{BB962C8B-B14F-4D97-AF65-F5344CB8AC3E}">
        <p14:creationId xmlns:p14="http://schemas.microsoft.com/office/powerpoint/2010/main" val="3766602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13</a:t>
            </a:fld>
            <a:endParaRPr lang="zh-CN" altLang="en-US"/>
          </a:p>
        </p:txBody>
      </p:sp>
    </p:spTree>
    <p:extLst>
      <p:ext uri="{BB962C8B-B14F-4D97-AF65-F5344CB8AC3E}">
        <p14:creationId xmlns:p14="http://schemas.microsoft.com/office/powerpoint/2010/main" val="2778739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14</a:t>
            </a:fld>
            <a:endParaRPr lang="zh-CN" altLang="en-US"/>
          </a:p>
        </p:txBody>
      </p:sp>
    </p:spTree>
    <p:extLst>
      <p:ext uri="{BB962C8B-B14F-4D97-AF65-F5344CB8AC3E}">
        <p14:creationId xmlns:p14="http://schemas.microsoft.com/office/powerpoint/2010/main" val="3492878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15</a:t>
            </a:fld>
            <a:endParaRPr lang="zh-CN" altLang="en-US"/>
          </a:p>
        </p:txBody>
      </p:sp>
    </p:spTree>
    <p:extLst>
      <p:ext uri="{BB962C8B-B14F-4D97-AF65-F5344CB8AC3E}">
        <p14:creationId xmlns:p14="http://schemas.microsoft.com/office/powerpoint/2010/main" val="1924429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16</a:t>
            </a:fld>
            <a:endParaRPr lang="zh-CN" altLang="en-US"/>
          </a:p>
        </p:txBody>
      </p:sp>
    </p:spTree>
    <p:extLst>
      <p:ext uri="{BB962C8B-B14F-4D97-AF65-F5344CB8AC3E}">
        <p14:creationId xmlns:p14="http://schemas.microsoft.com/office/powerpoint/2010/main" val="38438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17</a:t>
            </a:fld>
            <a:endParaRPr lang="zh-CN" altLang="en-US"/>
          </a:p>
        </p:txBody>
      </p:sp>
    </p:spTree>
    <p:extLst>
      <p:ext uri="{BB962C8B-B14F-4D97-AF65-F5344CB8AC3E}">
        <p14:creationId xmlns:p14="http://schemas.microsoft.com/office/powerpoint/2010/main" val="389997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18</a:t>
            </a:fld>
            <a:endParaRPr lang="zh-CN" altLang="en-US"/>
          </a:p>
        </p:txBody>
      </p:sp>
    </p:spTree>
    <p:extLst>
      <p:ext uri="{BB962C8B-B14F-4D97-AF65-F5344CB8AC3E}">
        <p14:creationId xmlns:p14="http://schemas.microsoft.com/office/powerpoint/2010/main" val="1191935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19</a:t>
            </a:fld>
            <a:endParaRPr lang="zh-CN" altLang="en-US"/>
          </a:p>
        </p:txBody>
      </p:sp>
    </p:spTree>
    <p:extLst>
      <p:ext uri="{BB962C8B-B14F-4D97-AF65-F5344CB8AC3E}">
        <p14:creationId xmlns:p14="http://schemas.microsoft.com/office/powerpoint/2010/main" val="3717447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2</a:t>
            </a:fld>
            <a:endParaRPr lang="zh-CN" altLang="en-US"/>
          </a:p>
        </p:txBody>
      </p:sp>
    </p:spTree>
    <p:extLst>
      <p:ext uri="{BB962C8B-B14F-4D97-AF65-F5344CB8AC3E}">
        <p14:creationId xmlns:p14="http://schemas.microsoft.com/office/powerpoint/2010/main" val="348656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20</a:t>
            </a:fld>
            <a:endParaRPr lang="zh-CN" altLang="en-US"/>
          </a:p>
        </p:txBody>
      </p:sp>
    </p:spTree>
    <p:extLst>
      <p:ext uri="{BB962C8B-B14F-4D97-AF65-F5344CB8AC3E}">
        <p14:creationId xmlns:p14="http://schemas.microsoft.com/office/powerpoint/2010/main" val="3490510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21</a:t>
            </a:fld>
            <a:endParaRPr lang="zh-CN" altLang="en-US"/>
          </a:p>
        </p:txBody>
      </p:sp>
    </p:spTree>
    <p:extLst>
      <p:ext uri="{BB962C8B-B14F-4D97-AF65-F5344CB8AC3E}">
        <p14:creationId xmlns:p14="http://schemas.microsoft.com/office/powerpoint/2010/main" val="897777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22</a:t>
            </a:fld>
            <a:endParaRPr lang="zh-CN" altLang="en-US"/>
          </a:p>
        </p:txBody>
      </p:sp>
    </p:spTree>
    <p:extLst>
      <p:ext uri="{BB962C8B-B14F-4D97-AF65-F5344CB8AC3E}">
        <p14:creationId xmlns:p14="http://schemas.microsoft.com/office/powerpoint/2010/main" val="4104403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23</a:t>
            </a:fld>
            <a:endParaRPr lang="zh-CN" altLang="en-US"/>
          </a:p>
        </p:txBody>
      </p:sp>
    </p:spTree>
    <p:extLst>
      <p:ext uri="{BB962C8B-B14F-4D97-AF65-F5344CB8AC3E}">
        <p14:creationId xmlns:p14="http://schemas.microsoft.com/office/powerpoint/2010/main" val="950437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24</a:t>
            </a:fld>
            <a:endParaRPr lang="zh-CN" altLang="en-US"/>
          </a:p>
        </p:txBody>
      </p:sp>
    </p:spTree>
    <p:extLst>
      <p:ext uri="{BB962C8B-B14F-4D97-AF65-F5344CB8AC3E}">
        <p14:creationId xmlns:p14="http://schemas.microsoft.com/office/powerpoint/2010/main" val="2337032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25</a:t>
            </a:fld>
            <a:endParaRPr lang="zh-CN" altLang="en-US"/>
          </a:p>
        </p:txBody>
      </p:sp>
    </p:spTree>
    <p:extLst>
      <p:ext uri="{BB962C8B-B14F-4D97-AF65-F5344CB8AC3E}">
        <p14:creationId xmlns:p14="http://schemas.microsoft.com/office/powerpoint/2010/main" val="754546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26</a:t>
            </a:fld>
            <a:endParaRPr lang="zh-CN" altLang="en-US"/>
          </a:p>
        </p:txBody>
      </p:sp>
    </p:spTree>
    <p:extLst>
      <p:ext uri="{BB962C8B-B14F-4D97-AF65-F5344CB8AC3E}">
        <p14:creationId xmlns:p14="http://schemas.microsoft.com/office/powerpoint/2010/main" val="1035080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27</a:t>
            </a:fld>
            <a:endParaRPr lang="zh-CN" altLang="en-US"/>
          </a:p>
        </p:txBody>
      </p:sp>
    </p:spTree>
    <p:extLst>
      <p:ext uri="{BB962C8B-B14F-4D97-AF65-F5344CB8AC3E}">
        <p14:creationId xmlns:p14="http://schemas.microsoft.com/office/powerpoint/2010/main" val="3329861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28</a:t>
            </a:fld>
            <a:endParaRPr lang="zh-CN" altLang="en-US"/>
          </a:p>
        </p:txBody>
      </p:sp>
    </p:spTree>
    <p:extLst>
      <p:ext uri="{BB962C8B-B14F-4D97-AF65-F5344CB8AC3E}">
        <p14:creationId xmlns:p14="http://schemas.microsoft.com/office/powerpoint/2010/main" val="22857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3</a:t>
            </a:fld>
            <a:endParaRPr lang="zh-CN" altLang="en-US"/>
          </a:p>
        </p:txBody>
      </p:sp>
    </p:spTree>
    <p:extLst>
      <p:ext uri="{BB962C8B-B14F-4D97-AF65-F5344CB8AC3E}">
        <p14:creationId xmlns:p14="http://schemas.microsoft.com/office/powerpoint/2010/main" val="2381638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4</a:t>
            </a:fld>
            <a:endParaRPr lang="zh-CN" altLang="en-US"/>
          </a:p>
        </p:txBody>
      </p:sp>
    </p:spTree>
    <p:extLst>
      <p:ext uri="{BB962C8B-B14F-4D97-AF65-F5344CB8AC3E}">
        <p14:creationId xmlns:p14="http://schemas.microsoft.com/office/powerpoint/2010/main" val="77489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5</a:t>
            </a:fld>
            <a:endParaRPr lang="zh-CN" altLang="en-US"/>
          </a:p>
        </p:txBody>
      </p:sp>
    </p:spTree>
    <p:extLst>
      <p:ext uri="{BB962C8B-B14F-4D97-AF65-F5344CB8AC3E}">
        <p14:creationId xmlns:p14="http://schemas.microsoft.com/office/powerpoint/2010/main" val="3879458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7</a:t>
            </a:fld>
            <a:endParaRPr lang="zh-CN" altLang="en-US"/>
          </a:p>
        </p:txBody>
      </p:sp>
    </p:spTree>
    <p:extLst>
      <p:ext uri="{BB962C8B-B14F-4D97-AF65-F5344CB8AC3E}">
        <p14:creationId xmlns:p14="http://schemas.microsoft.com/office/powerpoint/2010/main" val="3091620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8</a:t>
            </a:fld>
            <a:endParaRPr lang="zh-CN" altLang="en-US"/>
          </a:p>
        </p:txBody>
      </p:sp>
    </p:spTree>
    <p:extLst>
      <p:ext uri="{BB962C8B-B14F-4D97-AF65-F5344CB8AC3E}">
        <p14:creationId xmlns:p14="http://schemas.microsoft.com/office/powerpoint/2010/main" val="313258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7C8D2F-F443-4A9E-8BD0-6284A4D4D4DE}" type="slidenum">
              <a:rPr lang="zh-CN" altLang="en-US" smtClean="0"/>
              <a:t>9</a:t>
            </a:fld>
            <a:endParaRPr lang="zh-CN" altLang="en-US"/>
          </a:p>
        </p:txBody>
      </p:sp>
    </p:spTree>
    <p:extLst>
      <p:ext uri="{BB962C8B-B14F-4D97-AF65-F5344CB8AC3E}">
        <p14:creationId xmlns:p14="http://schemas.microsoft.com/office/powerpoint/2010/main" val="377963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Freeform 9"/>
          <p:cNvSpPr/>
          <p:nvPr userDrawn="1"/>
        </p:nvSpPr>
        <p:spPr bwMode="auto">
          <a:xfrm>
            <a:off x="285924" y="249907"/>
            <a:ext cx="797891" cy="651364"/>
          </a:xfrm>
          <a:custGeom>
            <a:avLst/>
            <a:gdLst>
              <a:gd name="T0" fmla="*/ 33 w 711"/>
              <a:gd name="T1" fmla="*/ 450 h 621"/>
              <a:gd name="T2" fmla="*/ 76 w 711"/>
              <a:gd name="T3" fmla="*/ 407 h 621"/>
              <a:gd name="T4" fmla="*/ 406 w 711"/>
              <a:gd name="T5" fmla="*/ 470 h 621"/>
              <a:gd name="T6" fmla="*/ 209 w 711"/>
              <a:gd name="T7" fmla="*/ 271 h 621"/>
              <a:gd name="T8" fmla="*/ 155 w 711"/>
              <a:gd name="T9" fmla="*/ 326 h 621"/>
              <a:gd name="T10" fmla="*/ 72 w 711"/>
              <a:gd name="T11" fmla="*/ 244 h 621"/>
              <a:gd name="T12" fmla="*/ 219 w 711"/>
              <a:gd name="T13" fmla="*/ 94 h 621"/>
              <a:gd name="T14" fmla="*/ 314 w 711"/>
              <a:gd name="T15" fmla="*/ 77 h 621"/>
              <a:gd name="T16" fmla="*/ 356 w 711"/>
              <a:gd name="T17" fmla="*/ 120 h 621"/>
              <a:gd name="T18" fmla="*/ 283 w 711"/>
              <a:gd name="T19" fmla="*/ 196 h 621"/>
              <a:gd name="T20" fmla="*/ 482 w 711"/>
              <a:gd name="T21" fmla="*/ 396 h 621"/>
              <a:gd name="T22" fmla="*/ 324 w 711"/>
              <a:gd name="T23" fmla="*/ 0 h 621"/>
              <a:gd name="T24" fmla="*/ 556 w 711"/>
              <a:gd name="T25" fmla="*/ 470 h 621"/>
              <a:gd name="T26" fmla="*/ 610 w 711"/>
              <a:gd name="T27" fmla="*/ 526 h 621"/>
              <a:gd name="T28" fmla="*/ 539 w 711"/>
              <a:gd name="T29" fmla="*/ 595 h 621"/>
              <a:gd name="T30" fmla="*/ 484 w 711"/>
              <a:gd name="T31" fmla="*/ 543 h 621"/>
              <a:gd name="T32" fmla="*/ 108 w 711"/>
              <a:gd name="T33" fmla="*/ 531 h 621"/>
              <a:gd name="T34" fmla="*/ 84 w 711"/>
              <a:gd name="T35" fmla="*/ 584 h 621"/>
              <a:gd name="T36" fmla="*/ 24 w 711"/>
              <a:gd name="T37" fmla="*/ 573 h 621"/>
              <a:gd name="T38" fmla="*/ 76 w 711"/>
              <a:gd name="T39" fmla="*/ 502 h 621"/>
              <a:gd name="T40" fmla="*/ 33 w 711"/>
              <a:gd name="T41" fmla="*/ 45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1" h="621">
                <a:moveTo>
                  <a:pt x="33" y="450"/>
                </a:moveTo>
                <a:lnTo>
                  <a:pt x="76" y="407"/>
                </a:lnTo>
                <a:cubicBezTo>
                  <a:pt x="166" y="484"/>
                  <a:pt x="271" y="535"/>
                  <a:pt x="406" y="470"/>
                </a:cubicBezTo>
                <a:lnTo>
                  <a:pt x="209" y="271"/>
                </a:lnTo>
                <a:lnTo>
                  <a:pt x="155" y="326"/>
                </a:lnTo>
                <a:lnTo>
                  <a:pt x="72" y="244"/>
                </a:lnTo>
                <a:lnTo>
                  <a:pt x="219" y="94"/>
                </a:lnTo>
                <a:cubicBezTo>
                  <a:pt x="241" y="104"/>
                  <a:pt x="274" y="105"/>
                  <a:pt x="314" y="77"/>
                </a:cubicBezTo>
                <a:lnTo>
                  <a:pt x="356" y="120"/>
                </a:lnTo>
                <a:lnTo>
                  <a:pt x="283" y="196"/>
                </a:lnTo>
                <a:lnTo>
                  <a:pt x="482" y="396"/>
                </a:lnTo>
                <a:cubicBezTo>
                  <a:pt x="556" y="271"/>
                  <a:pt x="495" y="85"/>
                  <a:pt x="324" y="0"/>
                </a:cubicBezTo>
                <a:cubicBezTo>
                  <a:pt x="493" y="8"/>
                  <a:pt x="711" y="202"/>
                  <a:pt x="556" y="470"/>
                </a:cubicBezTo>
                <a:lnTo>
                  <a:pt x="610" y="526"/>
                </a:lnTo>
                <a:lnTo>
                  <a:pt x="539" y="595"/>
                </a:lnTo>
                <a:lnTo>
                  <a:pt x="484" y="543"/>
                </a:lnTo>
                <a:cubicBezTo>
                  <a:pt x="341" y="621"/>
                  <a:pt x="211" y="612"/>
                  <a:pt x="108" y="531"/>
                </a:cubicBezTo>
                <a:cubicBezTo>
                  <a:pt x="114" y="549"/>
                  <a:pt x="102" y="571"/>
                  <a:pt x="84" y="584"/>
                </a:cubicBezTo>
                <a:cubicBezTo>
                  <a:pt x="62" y="598"/>
                  <a:pt x="37" y="593"/>
                  <a:pt x="24" y="573"/>
                </a:cubicBezTo>
                <a:cubicBezTo>
                  <a:pt x="0" y="537"/>
                  <a:pt x="38" y="493"/>
                  <a:pt x="76" y="502"/>
                </a:cubicBezTo>
                <a:cubicBezTo>
                  <a:pt x="61" y="486"/>
                  <a:pt x="47" y="469"/>
                  <a:pt x="33" y="450"/>
                </a:cubicBezTo>
                <a:close/>
              </a:path>
            </a:pathLst>
          </a:custGeom>
          <a:solidFill>
            <a:srgbClr val="C00000"/>
          </a:solidFill>
          <a:ln>
            <a:noFill/>
          </a:ln>
        </p:spPr>
        <p:txBody>
          <a:bodyPr vert="horz" wrap="square" lIns="91440" tIns="45720" rIns="91440" bIns="45720" numCol="1" anchor="t" anchorCtr="0" compatLnSpc="1"/>
          <a:lstStyle/>
          <a:p>
            <a:endParaRPr lang="zh-CN" altLang="en-US" sz="1800"/>
          </a:p>
        </p:txBody>
      </p:sp>
      <p:cxnSp>
        <p:nvCxnSpPr>
          <p:cNvPr id="11" name="直接连接符 10"/>
          <p:cNvCxnSpPr/>
          <p:nvPr userDrawn="1"/>
        </p:nvCxnSpPr>
        <p:spPr>
          <a:xfrm flipV="1">
            <a:off x="0" y="1080000"/>
            <a:ext cx="12192000" cy="1451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8268450" y="-60087"/>
            <a:ext cx="3130703" cy="940009"/>
            <a:chOff x="7329033" y="1882318"/>
            <a:chExt cx="2067218" cy="940007"/>
          </a:xfrm>
        </p:grpSpPr>
        <p:sp>
          <p:nvSpPr>
            <p:cNvPr id="13" name="矩形 12"/>
            <p:cNvSpPr/>
            <p:nvPr userDrawn="1"/>
          </p:nvSpPr>
          <p:spPr>
            <a:xfrm>
              <a:off x="7329033" y="1898997"/>
              <a:ext cx="579195" cy="923328"/>
            </a:xfrm>
            <a:prstGeom prst="rect">
              <a:avLst/>
            </a:prstGeom>
          </p:spPr>
          <p:txBody>
            <a:bodyPr wrap="none">
              <a:spAutoFit/>
            </a:bodyPr>
            <a:lstStyle/>
            <a:p>
              <a:pPr marL="0" algn="ctr" defTabSz="914400" rtl="0" eaLnBrk="1" latinLnBrk="0" hangingPunct="1">
                <a:lnSpc>
                  <a:spcPct val="100000"/>
                </a:lnSpc>
              </a:pPr>
              <a:r>
                <a:rPr lang="zh-CN" altLang="en-US" sz="5400" b="0" kern="1200" dirty="0">
                  <a:solidFill>
                    <a:srgbClr val="C00000"/>
                  </a:solidFill>
                  <a:latin typeface="字酷堂清楷体" panose="02010601030101010101" pitchFamily="2" charset="-122"/>
                  <a:ea typeface="字酷堂清楷体" panose="02010601030101010101" pitchFamily="2" charset="-122"/>
                  <a:cs typeface="八大山人 V2007" panose="02000600000000000000" pitchFamily="2" charset="-122"/>
                </a:rPr>
                <a:t>光</a:t>
              </a:r>
              <a:endParaRPr lang="en-US" altLang="zh-CN" sz="5400" b="0" kern="1200" dirty="0">
                <a:solidFill>
                  <a:srgbClr val="C00000"/>
                </a:solidFill>
                <a:latin typeface="字酷堂清楷体" panose="02010601030101010101" pitchFamily="2" charset="-122"/>
                <a:ea typeface="字酷堂清楷体" panose="02010601030101010101" pitchFamily="2" charset="-122"/>
                <a:cs typeface="八大山人 V2007" panose="02000600000000000000" pitchFamily="2" charset="-122"/>
              </a:endParaRPr>
            </a:p>
          </p:txBody>
        </p:sp>
        <p:sp>
          <p:nvSpPr>
            <p:cNvPr id="14" name="矩形 13"/>
            <p:cNvSpPr/>
            <p:nvPr userDrawn="1"/>
          </p:nvSpPr>
          <p:spPr>
            <a:xfrm>
              <a:off x="8145182" y="1886802"/>
              <a:ext cx="759065" cy="923329"/>
            </a:xfrm>
            <a:prstGeom prst="rect">
              <a:avLst/>
            </a:prstGeom>
          </p:spPr>
          <p:txBody>
            <a:bodyPr wrap="square">
              <a:spAutoFit/>
            </a:bodyPr>
            <a:lstStyle/>
            <a:p>
              <a:pPr marL="0" algn="ctr" defTabSz="914400" rtl="0" eaLnBrk="1" latinLnBrk="0" hangingPunct="1">
                <a:lnSpc>
                  <a:spcPct val="100000"/>
                </a:lnSpc>
              </a:pPr>
              <a:r>
                <a:rPr lang="zh-CN" altLang="en-US" sz="5400" b="0" kern="1200" dirty="0">
                  <a:solidFill>
                    <a:srgbClr val="C00000"/>
                  </a:solidFill>
                  <a:latin typeface="字酷堂清楷体" panose="02010601030101010101" pitchFamily="2" charset="-122"/>
                  <a:ea typeface="字酷堂清楷体" panose="02010601030101010101" pitchFamily="2" charset="-122"/>
                  <a:cs typeface="八大山人 V2007" panose="02000600000000000000" pitchFamily="2" charset="-122"/>
                </a:rPr>
                <a:t>历</a:t>
              </a:r>
              <a:endParaRPr lang="en-US" altLang="zh-CN" sz="5400" b="0" kern="1200" dirty="0">
                <a:solidFill>
                  <a:srgbClr val="C00000"/>
                </a:solidFill>
                <a:latin typeface="字酷堂清楷体" panose="02010601030101010101" pitchFamily="2" charset="-122"/>
                <a:ea typeface="字酷堂清楷体" panose="02010601030101010101" pitchFamily="2" charset="-122"/>
                <a:cs typeface="八大山人 V2007" panose="02000600000000000000" pitchFamily="2" charset="-122"/>
              </a:endParaRPr>
            </a:p>
          </p:txBody>
        </p:sp>
        <p:sp>
          <p:nvSpPr>
            <p:cNvPr id="16" name="矩形 15"/>
            <p:cNvSpPr/>
            <p:nvPr userDrawn="1"/>
          </p:nvSpPr>
          <p:spPr>
            <a:xfrm>
              <a:off x="8559630" y="1897993"/>
              <a:ext cx="836621" cy="923329"/>
            </a:xfrm>
            <a:prstGeom prst="rect">
              <a:avLst/>
            </a:prstGeom>
          </p:spPr>
          <p:txBody>
            <a:bodyPr wrap="square">
              <a:spAutoFit/>
            </a:bodyPr>
            <a:lstStyle/>
            <a:p>
              <a:pPr marL="0" algn="ctr" defTabSz="914400" rtl="0" eaLnBrk="1" latinLnBrk="0" hangingPunct="1">
                <a:lnSpc>
                  <a:spcPct val="100000"/>
                </a:lnSpc>
              </a:pPr>
              <a:r>
                <a:rPr lang="zh-CN" altLang="en-US" sz="5400" b="0" kern="1200" dirty="0">
                  <a:solidFill>
                    <a:srgbClr val="C00000"/>
                  </a:solidFill>
                  <a:latin typeface="字酷堂清楷体" panose="02010601030101010101" pitchFamily="2" charset="-122"/>
                  <a:ea typeface="字酷堂清楷体" panose="02010601030101010101" pitchFamily="2" charset="-122"/>
                  <a:cs typeface="八大山人 V2007" panose="02000600000000000000" pitchFamily="2" charset="-122"/>
                </a:rPr>
                <a:t>程</a:t>
              </a:r>
              <a:endParaRPr lang="en-US" altLang="zh-CN" sz="5400" b="0" kern="1200" dirty="0">
                <a:solidFill>
                  <a:srgbClr val="C00000"/>
                </a:solidFill>
                <a:latin typeface="字酷堂清楷体" panose="02010601030101010101" pitchFamily="2" charset="-122"/>
                <a:ea typeface="字酷堂清楷体" panose="02010601030101010101" pitchFamily="2" charset="-122"/>
                <a:cs typeface="八大山人 V2007" panose="02000600000000000000" pitchFamily="2" charset="-122"/>
              </a:endParaRPr>
            </a:p>
          </p:txBody>
        </p:sp>
        <p:sp>
          <p:nvSpPr>
            <p:cNvPr id="17" name="矩形 16"/>
            <p:cNvSpPr/>
            <p:nvPr userDrawn="1"/>
          </p:nvSpPr>
          <p:spPr>
            <a:xfrm>
              <a:off x="7802726" y="1882318"/>
              <a:ext cx="579195" cy="923328"/>
            </a:xfrm>
            <a:prstGeom prst="rect">
              <a:avLst/>
            </a:prstGeom>
          </p:spPr>
          <p:txBody>
            <a:bodyPr wrap="none">
              <a:spAutoFit/>
            </a:bodyPr>
            <a:lstStyle/>
            <a:p>
              <a:pPr marL="0" algn="ctr">
                <a:lnSpc>
                  <a:spcPct val="100000"/>
                </a:lnSpc>
              </a:pPr>
              <a:r>
                <a:rPr lang="zh-CN" altLang="en-US" sz="5400" b="0" dirty="0">
                  <a:solidFill>
                    <a:srgbClr val="C00000"/>
                  </a:solidFill>
                  <a:latin typeface="字酷堂清楷体" panose="02010601030101010101" pitchFamily="2" charset="-122"/>
                  <a:ea typeface="字酷堂清楷体" panose="02010601030101010101" pitchFamily="2" charset="-122"/>
                  <a:cs typeface="八大山人 V2007" panose="02000600000000000000" pitchFamily="2" charset="-122"/>
                </a:rPr>
                <a:t>辉</a:t>
              </a:r>
              <a:endParaRPr lang="en-US" altLang="zh-CN" sz="5400" b="0" dirty="0">
                <a:solidFill>
                  <a:srgbClr val="C00000"/>
                </a:solidFill>
                <a:latin typeface="字酷堂清楷体" panose="02010601030101010101" pitchFamily="2" charset="-122"/>
                <a:ea typeface="字酷堂清楷体" panose="02010601030101010101" pitchFamily="2" charset="-122"/>
                <a:cs typeface="八大山人 V2007" panose="02000600000000000000" pitchFamily="2" charset="-122"/>
              </a:endParaRPr>
            </a:p>
          </p:txBody>
        </p:sp>
      </p:grpSp>
      <p:sp>
        <p:nvSpPr>
          <p:cNvPr id="18" name="文本框 17"/>
          <p:cNvSpPr txBox="1"/>
          <p:nvPr userDrawn="1"/>
        </p:nvSpPr>
        <p:spPr>
          <a:xfrm>
            <a:off x="8920767" y="710647"/>
            <a:ext cx="800219" cy="338554"/>
          </a:xfrm>
          <a:prstGeom prst="rect">
            <a:avLst/>
          </a:prstGeom>
          <a:noFill/>
        </p:spPr>
        <p:txBody>
          <a:bodyPr wrap="none" rtlCol="0">
            <a:spAutoFit/>
          </a:bodyPr>
          <a:lstStyle/>
          <a:p>
            <a:r>
              <a:rPr lang="zh-CN" altLang="en-US" sz="1600" dirty="0">
                <a:solidFill>
                  <a:srgbClr val="C00000"/>
                </a:solidFill>
                <a:latin typeface="TypeLand 康熙字典體試用版" pitchFamily="50" charset="-120"/>
                <a:ea typeface="TypeLand 康熙字典體試用版" pitchFamily="50" charset="-120"/>
              </a:rPr>
              <a:t>学党史</a:t>
            </a:r>
          </a:p>
        </p:txBody>
      </p:sp>
      <p:sp>
        <p:nvSpPr>
          <p:cNvPr id="23" name="文本框 22"/>
          <p:cNvSpPr txBox="1"/>
          <p:nvPr userDrawn="1"/>
        </p:nvSpPr>
        <p:spPr>
          <a:xfrm>
            <a:off x="9638713" y="710647"/>
            <a:ext cx="800219" cy="338554"/>
          </a:xfrm>
          <a:prstGeom prst="rect">
            <a:avLst/>
          </a:prstGeom>
          <a:noFill/>
        </p:spPr>
        <p:txBody>
          <a:bodyPr wrap="none" rtlCol="0">
            <a:spAutoFit/>
          </a:bodyPr>
          <a:lstStyle/>
          <a:p>
            <a:r>
              <a:rPr lang="zh-CN" altLang="en-US" sz="1600" dirty="0">
                <a:solidFill>
                  <a:srgbClr val="C00000"/>
                </a:solidFill>
                <a:latin typeface="TypeLand 康熙字典體試用版" pitchFamily="50" charset="-120"/>
                <a:ea typeface="TypeLand 康熙字典體試用版" pitchFamily="50" charset="-120"/>
              </a:rPr>
              <a:t>知党情</a:t>
            </a:r>
          </a:p>
        </p:txBody>
      </p:sp>
      <p:sp>
        <p:nvSpPr>
          <p:cNvPr id="25" name="文本框 24"/>
          <p:cNvSpPr txBox="1"/>
          <p:nvPr userDrawn="1"/>
        </p:nvSpPr>
        <p:spPr>
          <a:xfrm>
            <a:off x="10347879" y="710646"/>
            <a:ext cx="800219" cy="338554"/>
          </a:xfrm>
          <a:prstGeom prst="rect">
            <a:avLst/>
          </a:prstGeom>
          <a:noFill/>
        </p:spPr>
        <p:txBody>
          <a:bodyPr wrap="none" rtlCol="0">
            <a:spAutoFit/>
          </a:bodyPr>
          <a:lstStyle/>
          <a:p>
            <a:r>
              <a:rPr lang="zh-CN" altLang="en-US" sz="1600" dirty="0">
                <a:solidFill>
                  <a:srgbClr val="C00000"/>
                </a:solidFill>
                <a:latin typeface="TypeLand 康熙字典體試用版" pitchFamily="50" charset="-120"/>
                <a:ea typeface="TypeLand 康熙字典體試用版" pitchFamily="50" charset="-120"/>
              </a:rPr>
              <a:t>强党性</a:t>
            </a:r>
          </a:p>
        </p:txBody>
      </p:sp>
      <p:grpSp>
        <p:nvGrpSpPr>
          <p:cNvPr id="26" name="组合 25"/>
          <p:cNvGrpSpPr/>
          <p:nvPr userDrawn="1"/>
        </p:nvGrpSpPr>
        <p:grpSpPr>
          <a:xfrm>
            <a:off x="11088421" y="188527"/>
            <a:ext cx="991660" cy="830997"/>
            <a:chOff x="8316318" y="141396"/>
            <a:chExt cx="743745" cy="623248"/>
          </a:xfrm>
        </p:grpSpPr>
        <p:sp>
          <p:nvSpPr>
            <p:cNvPr id="27" name="矩形 26"/>
            <p:cNvSpPr>
              <a:spLocks noChangeAspect="1"/>
            </p:cNvSpPr>
            <p:nvPr userDrawn="1"/>
          </p:nvSpPr>
          <p:spPr>
            <a:xfrm>
              <a:off x="8407240" y="141800"/>
              <a:ext cx="576000" cy="57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rgbClr val="FFF8E6"/>
                </a:solidFill>
                <a:latin typeface="TypeLand 康熙字典體試用版" pitchFamily="50" charset="-120"/>
                <a:ea typeface="TypeLand 康熙字典體試用版" pitchFamily="50" charset="-120"/>
              </a:endParaRPr>
            </a:p>
          </p:txBody>
        </p:sp>
        <p:sp>
          <p:nvSpPr>
            <p:cNvPr id="28" name="矩形 27"/>
            <p:cNvSpPr/>
            <p:nvPr userDrawn="1"/>
          </p:nvSpPr>
          <p:spPr>
            <a:xfrm>
              <a:off x="8316318" y="141396"/>
              <a:ext cx="743745" cy="623248"/>
            </a:xfrm>
            <a:prstGeom prst="rect">
              <a:avLst/>
            </a:prstGeom>
          </p:spPr>
          <p:txBody>
            <a:bodyPr wrap="square">
              <a:spAutoFit/>
            </a:bodyPr>
            <a:lstStyle/>
            <a:p>
              <a:pPr algn="ctr"/>
              <a:r>
                <a:rPr lang="zh-CN" altLang="en-US" sz="2400" dirty="0">
                  <a:solidFill>
                    <a:srgbClr val="FFF8E6"/>
                  </a:solidFill>
                  <a:latin typeface="TypeLand 康熙字典體試用版" pitchFamily="50" charset="-120"/>
                  <a:ea typeface="TypeLand 康熙字典體試用版" pitchFamily="50" charset="-120"/>
                </a:rPr>
                <a:t>全面解读</a:t>
              </a: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a:xfrm>
            <a:off x="609600" y="6245225"/>
            <a:ext cx="2844800" cy="476250"/>
          </a:xfrm>
        </p:spPr>
        <p:txBody>
          <a:bodyPr/>
          <a:lstStyle/>
          <a:p>
            <a:pPr lvl="0" fontAlgn="base"/>
            <a:endParaRPr lang="zh-CN" altLang="en-US" strike="noStrike" noProof="1">
              <a:latin typeface="Arial" panose="020B0604020202090204" pitchFamily="34" charset="0"/>
            </a:endParaRPr>
          </a:p>
        </p:txBody>
      </p:sp>
      <p:sp>
        <p:nvSpPr>
          <p:cNvPr id="5" name="页脚占位符 4"/>
          <p:cNvSpPr>
            <a:spLocks noGrp="1"/>
          </p:cNvSpPr>
          <p:nvPr>
            <p:ph type="ftr" sz="quarter" idx="11"/>
          </p:nvPr>
        </p:nvSpPr>
        <p:spPr>
          <a:xfrm>
            <a:off x="4165600" y="6245225"/>
            <a:ext cx="3860800" cy="476250"/>
          </a:xfrm>
        </p:spPr>
        <p:txBody>
          <a:bodyPr/>
          <a:lstStyle/>
          <a:p>
            <a:pPr lvl="0" fontAlgn="base"/>
            <a:endParaRPr lang="zh-CN" altLang="en-US" strike="noStrike" noProof="1">
              <a:latin typeface="Arial" panose="020B0604020202090204" pitchFamily="34" charset="0"/>
            </a:endParaRPr>
          </a:p>
        </p:txBody>
      </p:sp>
      <p:sp>
        <p:nvSpPr>
          <p:cNvPr id="6" name="灯片编号占位符 5"/>
          <p:cNvSpPr>
            <a:spLocks noGrp="1"/>
          </p:cNvSpPr>
          <p:nvPr>
            <p:ph type="sldNum" sz="quarter" idx="12"/>
          </p:nvPr>
        </p:nvSpPr>
        <p:spPr>
          <a:xfrm>
            <a:off x="8737600" y="6245225"/>
            <a:ext cx="2844800" cy="476250"/>
          </a:xfrm>
        </p:spPr>
        <p:txBody>
          <a:bodyPr/>
          <a:lstStyle/>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t>‹#›</a:t>
            </a:fld>
            <a:endParaRPr lang="zh-CN" altLang="en-US" strike="noStrike" noProof="1">
              <a:latin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1946"/>
            <a:ext cx="12192000" cy="685410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jpe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jpeg"/><Relationship Id="rId5" Type="http://schemas.microsoft.com/office/2007/relationships/hdphoto" Target="../media/hdphoto2.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7.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243346" y="2551837"/>
            <a:ext cx="9879628" cy="1754326"/>
          </a:xfrm>
          <a:prstGeom prst="rect">
            <a:avLst/>
          </a:prstGeom>
          <a:noFill/>
        </p:spPr>
        <p:txBody>
          <a:bodyPr wrap="none" rtlCol="0">
            <a:spAutoFit/>
          </a:bodyPr>
          <a:lstStyle/>
          <a:p>
            <a:r>
              <a:rPr lang="en-US" altLang="zh-CN" sz="5400" dirty="0">
                <a:solidFill>
                  <a:srgbClr val="C00000"/>
                </a:solidFill>
                <a:latin typeface="隶书" panose="02010509060101010101" charset="-122"/>
                <a:ea typeface="隶书" panose="02010509060101010101" charset="-122"/>
                <a:cs typeface="隶书" panose="02010509060101010101" charset="-122"/>
              </a:rPr>
              <a:t>《〈</a:t>
            </a:r>
            <a:r>
              <a:rPr lang="zh-CN" altLang="en-US" sz="5400" dirty="0">
                <a:solidFill>
                  <a:srgbClr val="C00000"/>
                </a:solidFill>
                <a:latin typeface="隶书" panose="02010509060101010101" charset="-122"/>
                <a:ea typeface="隶书" panose="02010509060101010101" charset="-122"/>
                <a:cs typeface="隶书" panose="02010509060101010101" charset="-122"/>
              </a:rPr>
              <a:t>黑格尔法哲学批判</a:t>
            </a:r>
            <a:r>
              <a:rPr lang="en-US" altLang="zh-CN" sz="5400" dirty="0">
                <a:solidFill>
                  <a:srgbClr val="C00000"/>
                </a:solidFill>
                <a:latin typeface="隶书" panose="02010509060101010101" charset="-122"/>
                <a:ea typeface="隶书" panose="02010509060101010101" charset="-122"/>
                <a:cs typeface="隶书" panose="02010509060101010101" charset="-122"/>
              </a:rPr>
              <a:t>〉</a:t>
            </a:r>
            <a:r>
              <a:rPr lang="zh-CN" altLang="en-US" sz="5400" dirty="0">
                <a:solidFill>
                  <a:srgbClr val="C00000"/>
                </a:solidFill>
                <a:latin typeface="隶书" panose="02010509060101010101" charset="-122"/>
                <a:ea typeface="隶书" panose="02010509060101010101" charset="-122"/>
                <a:cs typeface="隶书" panose="02010509060101010101" charset="-122"/>
              </a:rPr>
              <a:t>导言</a:t>
            </a:r>
            <a:r>
              <a:rPr lang="en-US" altLang="zh-CN" sz="5400" dirty="0">
                <a:solidFill>
                  <a:srgbClr val="C00000"/>
                </a:solidFill>
                <a:latin typeface="隶书" panose="02010509060101010101" charset="-122"/>
                <a:ea typeface="隶书" panose="02010509060101010101" charset="-122"/>
                <a:cs typeface="隶书" panose="02010509060101010101" charset="-122"/>
              </a:rPr>
              <a:t>》</a:t>
            </a:r>
          </a:p>
          <a:p>
            <a:pPr algn="ctr"/>
            <a:r>
              <a:rPr lang="zh-CN" altLang="en-US" sz="5400" dirty="0">
                <a:solidFill>
                  <a:srgbClr val="C00000"/>
                </a:solidFill>
                <a:latin typeface="隶书" panose="02010509060101010101" charset="-122"/>
                <a:ea typeface="隶书" panose="02010509060101010101" charset="-122"/>
                <a:cs typeface="隶书" panose="02010509060101010101" charset="-122"/>
              </a:rPr>
              <a:t>读书汇报</a:t>
            </a:r>
          </a:p>
        </p:txBody>
      </p:sp>
      <p:pic>
        <p:nvPicPr>
          <p:cNvPr id="5" name="图片 4"/>
          <p:cNvPicPr>
            <a:picLocks noChangeAspect="1"/>
          </p:cNvPicPr>
          <p:nvPr/>
        </p:nvPicPr>
        <p:blipFill>
          <a:blip r:embed="rId3" cstate="hqprint">
            <a:extLst>
              <a:ext uri="{BEBA8EAE-BF5A-486C-A8C5-ECC9F3942E4B}">
                <a14:imgProps xmlns:a14="http://schemas.microsoft.com/office/drawing/2010/main">
                  <a14:imgLayer r:embed="rId4">
                    <a14:imgEffect>
                      <a14:colorTemperature colorTemp="5800"/>
                    </a14:imgEffect>
                  </a14:imgLayer>
                </a14:imgProps>
              </a:ext>
              <a:ext uri="{28A0092B-C50C-407E-A947-70E740481C1C}">
                <a14:useLocalDpi xmlns:a14="http://schemas.microsoft.com/office/drawing/2010/main" val="0"/>
              </a:ext>
            </a:extLst>
          </a:blip>
          <a:stretch>
            <a:fillRect/>
          </a:stretch>
        </p:blipFill>
        <p:spPr>
          <a:xfrm>
            <a:off x="0" y="3600542"/>
            <a:ext cx="12192000" cy="3257458"/>
          </a:xfrm>
          <a:prstGeom prst="rect">
            <a:avLst/>
          </a:prstGeom>
        </p:spPr>
      </p:pic>
      <p:grpSp>
        <p:nvGrpSpPr>
          <p:cNvPr id="6" name="组合 5"/>
          <p:cNvGrpSpPr/>
          <p:nvPr/>
        </p:nvGrpSpPr>
        <p:grpSpPr>
          <a:xfrm>
            <a:off x="5195999" y="811651"/>
            <a:ext cx="1800000" cy="1800000"/>
            <a:chOff x="3851921" y="107991"/>
            <a:chExt cx="1792566" cy="1792567"/>
          </a:xfrm>
        </p:grpSpPr>
        <p:sp>
          <p:nvSpPr>
            <p:cNvPr id="7" name="Freeform 29"/>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任意多边形 7"/>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rotWithShape="1">
          <a:blip r:embed="rId5" cstate="hqprint">
            <a:extLst>
              <a:ext uri="{BEBA8EAE-BF5A-486C-A8C5-ECC9F3942E4B}">
                <a14:imgProps xmlns:a14="http://schemas.microsoft.com/office/drawing/2010/main">
                  <a14:imgLayer r:embed="rId6">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Tree>
    <p:extLst>
      <p:ext uri="{BB962C8B-B14F-4D97-AF65-F5344CB8AC3E}">
        <p14:creationId xmlns:p14="http://schemas.microsoft.com/office/powerpoint/2010/main" val="151484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42"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53" presetClass="entr" presetSubtype="16"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6" presetClass="emph" presetSubtype="0" fill="hold" nodeType="withEffect">
                                  <p:stCondLst>
                                    <p:cond delay="150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par>
                                <p:cTn id="21" presetID="23" presetClass="entr" presetSubtype="528" fill="hold" grpId="0" nodeType="withEffect">
                                  <p:stCondLst>
                                    <p:cond delay="1500"/>
                                  </p:stCondLst>
                                  <p:iterate type="lt">
                                    <p:tmPct val="5000"/>
                                  </p:iterate>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ppt_x</p:attrName>
                                        </p:attrNameLst>
                                      </p:cBhvr>
                                      <p:tavLst>
                                        <p:tav tm="0">
                                          <p:val>
                                            <p:fltVal val="0.5"/>
                                          </p:val>
                                        </p:tav>
                                        <p:tav tm="100000">
                                          <p:val>
                                            <p:strVal val="#ppt_x"/>
                                          </p:val>
                                        </p:tav>
                                      </p:tavLst>
                                    </p:anim>
                                    <p:anim calcmode="lin" valueType="num">
                                      <p:cBhvr>
                                        <p:cTn id="26" dur="10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887428" y="2967335"/>
            <a:ext cx="6417141" cy="923330"/>
          </a:xfrm>
          <a:prstGeom prst="rect">
            <a:avLst/>
          </a:prstGeom>
          <a:noFill/>
        </p:spPr>
        <p:txBody>
          <a:bodyPr wrap="none" rtlCol="0">
            <a:spAutoFit/>
          </a:bodyPr>
          <a:lstStyle/>
          <a:p>
            <a:r>
              <a:rPr lang="zh-CN" altLang="en-US" sz="5400" dirty="0">
                <a:solidFill>
                  <a:srgbClr val="C00000"/>
                </a:solidFill>
                <a:latin typeface="隶书" panose="02010509060101010101" charset="-122"/>
                <a:ea typeface="隶书" panose="02010509060101010101" charset="-122"/>
                <a:cs typeface="隶书" panose="02010509060101010101" charset="-122"/>
              </a:rPr>
              <a:t>德国社会和制度现状</a:t>
            </a:r>
          </a:p>
        </p:txBody>
      </p:sp>
      <p:pic>
        <p:nvPicPr>
          <p:cNvPr id="5" name="图片 4"/>
          <p:cNvPicPr>
            <a:picLocks noChangeAspect="1"/>
          </p:cNvPicPr>
          <p:nvPr/>
        </p:nvPicPr>
        <p:blipFill>
          <a:blip r:embed="rId3" cstate="hqprint">
            <a:extLst>
              <a:ext uri="{BEBA8EAE-BF5A-486C-A8C5-ECC9F3942E4B}">
                <a14:imgProps xmlns:a14="http://schemas.microsoft.com/office/drawing/2010/main">
                  <a14:imgLayer r:embed="rId4">
                    <a14:imgEffect>
                      <a14:colorTemperature colorTemp="5800"/>
                    </a14:imgEffect>
                  </a14:imgLayer>
                </a14:imgProps>
              </a:ext>
              <a:ext uri="{28A0092B-C50C-407E-A947-70E740481C1C}">
                <a14:useLocalDpi xmlns:a14="http://schemas.microsoft.com/office/drawing/2010/main" val="0"/>
              </a:ext>
            </a:extLst>
          </a:blip>
          <a:stretch>
            <a:fillRect/>
          </a:stretch>
        </p:blipFill>
        <p:spPr>
          <a:xfrm>
            <a:off x="0" y="3600542"/>
            <a:ext cx="12192000" cy="3257458"/>
          </a:xfrm>
          <a:prstGeom prst="rect">
            <a:avLst/>
          </a:prstGeom>
        </p:spPr>
      </p:pic>
      <p:grpSp>
        <p:nvGrpSpPr>
          <p:cNvPr id="6" name="组合 5"/>
          <p:cNvGrpSpPr/>
          <p:nvPr/>
        </p:nvGrpSpPr>
        <p:grpSpPr>
          <a:xfrm>
            <a:off x="5195999" y="811651"/>
            <a:ext cx="1800000" cy="1800000"/>
            <a:chOff x="3851921" y="107991"/>
            <a:chExt cx="1792566" cy="1792567"/>
          </a:xfrm>
        </p:grpSpPr>
        <p:sp>
          <p:nvSpPr>
            <p:cNvPr id="7" name="Freeform 29"/>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任意多边形 7"/>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rotWithShape="1">
          <a:blip r:embed="rId5" cstate="hqprint">
            <a:extLst>
              <a:ext uri="{BEBA8EAE-BF5A-486C-A8C5-ECC9F3942E4B}">
                <a14:imgProps xmlns:a14="http://schemas.microsoft.com/office/drawing/2010/main">
                  <a14:imgLayer r:embed="rId6">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Tree>
    <p:extLst>
      <p:ext uri="{BB962C8B-B14F-4D97-AF65-F5344CB8AC3E}">
        <p14:creationId xmlns:p14="http://schemas.microsoft.com/office/powerpoint/2010/main" val="257539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42"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53" presetClass="entr" presetSubtype="16"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6" presetClass="emph" presetSubtype="0" fill="hold" nodeType="withEffect">
                                  <p:stCondLst>
                                    <p:cond delay="150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par>
                                <p:cTn id="21" presetID="23" presetClass="entr" presetSubtype="528" fill="hold" grpId="0" nodeType="withEffect">
                                  <p:stCondLst>
                                    <p:cond delay="1500"/>
                                  </p:stCondLst>
                                  <p:iterate type="lt">
                                    <p:tmPct val="5000"/>
                                  </p:iterate>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ppt_x</p:attrName>
                                        </p:attrNameLst>
                                      </p:cBhvr>
                                      <p:tavLst>
                                        <p:tav tm="0">
                                          <p:val>
                                            <p:fltVal val="0.5"/>
                                          </p:val>
                                        </p:tav>
                                        <p:tav tm="100000">
                                          <p:val>
                                            <p:strVal val="#ppt_x"/>
                                          </p:val>
                                        </p:tav>
                                      </p:tavLst>
                                    </p:anim>
                                    <p:anim calcmode="lin" valueType="num">
                                      <p:cBhvr>
                                        <p:cTn id="26" dur="10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3" name="文本框 2">
            <a:extLst>
              <a:ext uri="{FF2B5EF4-FFF2-40B4-BE49-F238E27FC236}">
                <a16:creationId xmlns:a16="http://schemas.microsoft.com/office/drawing/2014/main" id="{F89E7ADB-2DA3-1B21-A072-A03FDEE4D7CB}"/>
              </a:ext>
            </a:extLst>
          </p:cNvPr>
          <p:cNvSpPr txBox="1"/>
          <p:nvPr/>
        </p:nvSpPr>
        <p:spPr>
          <a:xfrm>
            <a:off x="464466" y="456068"/>
            <a:ext cx="6647974"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对宗教的批判转向对世俗的批判</a:t>
            </a:r>
          </a:p>
        </p:txBody>
      </p:sp>
      <p:pic>
        <p:nvPicPr>
          <p:cNvPr id="5" name="图片 4">
            <a:extLst>
              <a:ext uri="{FF2B5EF4-FFF2-40B4-BE49-F238E27FC236}">
                <a16:creationId xmlns:a16="http://schemas.microsoft.com/office/drawing/2014/main" id="{F7474ADB-FC2E-3575-6115-CAD895D982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5182" y="2287184"/>
            <a:ext cx="2481470" cy="3101838"/>
          </a:xfrm>
          <a:prstGeom prst="rect">
            <a:avLst/>
          </a:prstGeom>
        </p:spPr>
      </p:pic>
      <p:sp>
        <p:nvSpPr>
          <p:cNvPr id="7" name="文本框 6">
            <a:extLst>
              <a:ext uri="{FF2B5EF4-FFF2-40B4-BE49-F238E27FC236}">
                <a16:creationId xmlns:a16="http://schemas.microsoft.com/office/drawing/2014/main" id="{AB9FD1B4-C1E3-976B-49D7-B8A637D10CDE}"/>
              </a:ext>
            </a:extLst>
          </p:cNvPr>
          <p:cNvSpPr txBox="1"/>
          <p:nvPr/>
        </p:nvSpPr>
        <p:spPr>
          <a:xfrm>
            <a:off x="5687487" y="1901964"/>
            <a:ext cx="2861388" cy="400110"/>
          </a:xfrm>
          <a:prstGeom prst="rect">
            <a:avLst/>
          </a:prstGeom>
          <a:noFill/>
        </p:spPr>
        <p:txBody>
          <a:bodyPr wrap="square" rtlCol="0">
            <a:spAutoFit/>
          </a:bodyPr>
          <a:lstStyle/>
          <a:p>
            <a:r>
              <a:rPr lang="zh-CN" altLang="en-US" sz="2000" dirty="0">
                <a:latin typeface="仿宋" panose="02010609060101010101" pitchFamily="49" charset="-122"/>
                <a:ea typeface="仿宋" panose="02010609060101010101" pitchFamily="49" charset="-122"/>
              </a:rPr>
              <a:t>联系原本（德国现状）？</a:t>
            </a:r>
          </a:p>
        </p:txBody>
      </p:sp>
      <p:grpSp>
        <p:nvGrpSpPr>
          <p:cNvPr id="9" name="组合 8">
            <a:extLst>
              <a:ext uri="{FF2B5EF4-FFF2-40B4-BE49-F238E27FC236}">
                <a16:creationId xmlns:a16="http://schemas.microsoft.com/office/drawing/2014/main" id="{534B1FE7-2F94-2196-908B-0C7B431F1A83}"/>
              </a:ext>
            </a:extLst>
          </p:cNvPr>
          <p:cNvGrpSpPr/>
          <p:nvPr/>
        </p:nvGrpSpPr>
        <p:grpSpPr>
          <a:xfrm>
            <a:off x="4422721" y="1193809"/>
            <a:ext cx="5225142" cy="2345603"/>
            <a:chOff x="5088294" y="1398027"/>
            <a:chExt cx="4970106" cy="2241411"/>
          </a:xfrm>
        </p:grpSpPr>
        <p:sp>
          <p:nvSpPr>
            <p:cNvPr id="6" name="云形 5">
              <a:extLst>
                <a:ext uri="{FF2B5EF4-FFF2-40B4-BE49-F238E27FC236}">
                  <a16:creationId xmlns:a16="http://schemas.microsoft.com/office/drawing/2014/main" id="{098BD5C1-475D-7AB0-4532-C511E74A7259}"/>
                </a:ext>
              </a:extLst>
            </p:cNvPr>
            <p:cNvSpPr/>
            <p:nvPr/>
          </p:nvSpPr>
          <p:spPr>
            <a:xfrm>
              <a:off x="5381972" y="1398027"/>
              <a:ext cx="4676428" cy="2241411"/>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2B77FE6-5B64-6680-96D5-C48CCDA46B63}"/>
                </a:ext>
              </a:extLst>
            </p:cNvPr>
            <p:cNvSpPr/>
            <p:nvPr/>
          </p:nvSpPr>
          <p:spPr>
            <a:xfrm>
              <a:off x="5088294" y="3191069"/>
              <a:ext cx="416767" cy="3488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D639199E-F98A-3560-78F2-F8D312E63471}"/>
              </a:ext>
            </a:extLst>
          </p:cNvPr>
          <p:cNvSpPr txBox="1"/>
          <p:nvPr/>
        </p:nvSpPr>
        <p:spPr>
          <a:xfrm>
            <a:off x="5687487" y="1901964"/>
            <a:ext cx="2861388" cy="400110"/>
          </a:xfrm>
          <a:prstGeom prst="rect">
            <a:avLst/>
          </a:prstGeom>
          <a:noFill/>
        </p:spPr>
        <p:txBody>
          <a:bodyPr wrap="square" rtlCol="0">
            <a:spAutoFit/>
          </a:bodyPr>
          <a:lstStyle/>
          <a:p>
            <a:r>
              <a:rPr lang="zh-CN" altLang="en-US" sz="2000" strike="sngStrike" dirty="0">
                <a:latin typeface="仿宋" panose="02010609060101010101" pitchFamily="49" charset="-122"/>
                <a:ea typeface="仿宋" panose="02010609060101010101" pitchFamily="49" charset="-122"/>
              </a:rPr>
              <a:t>联系原本（德国现状）？</a:t>
            </a:r>
          </a:p>
        </p:txBody>
      </p:sp>
      <p:sp>
        <p:nvSpPr>
          <p:cNvPr id="11" name="文本框 10">
            <a:extLst>
              <a:ext uri="{FF2B5EF4-FFF2-40B4-BE49-F238E27FC236}">
                <a16:creationId xmlns:a16="http://schemas.microsoft.com/office/drawing/2014/main" id="{5CDF5780-5B8B-2113-795E-090E785BB359}"/>
              </a:ext>
            </a:extLst>
          </p:cNvPr>
          <p:cNvSpPr txBox="1"/>
          <p:nvPr/>
        </p:nvSpPr>
        <p:spPr>
          <a:xfrm>
            <a:off x="5687487" y="2302074"/>
            <a:ext cx="2861388" cy="400110"/>
          </a:xfrm>
          <a:prstGeom prst="rect">
            <a:avLst/>
          </a:prstGeom>
          <a:noFill/>
        </p:spPr>
        <p:txBody>
          <a:bodyPr wrap="square" rtlCol="0">
            <a:spAutoFit/>
          </a:bodyPr>
          <a:lstStyle/>
          <a:p>
            <a:r>
              <a:rPr lang="zh-CN" altLang="en-US" sz="2000" dirty="0">
                <a:solidFill>
                  <a:srgbClr val="FF0000"/>
                </a:solidFill>
                <a:latin typeface="仿宋" panose="02010609060101010101" pitchFamily="49" charset="-122"/>
                <a:ea typeface="仿宋" panose="02010609060101010101" pitchFamily="49" charset="-122"/>
              </a:rPr>
              <a:t>联系副本（德国哲学）！</a:t>
            </a:r>
          </a:p>
        </p:txBody>
      </p:sp>
      <p:grpSp>
        <p:nvGrpSpPr>
          <p:cNvPr id="14" name="组合 13">
            <a:extLst>
              <a:ext uri="{FF2B5EF4-FFF2-40B4-BE49-F238E27FC236}">
                <a16:creationId xmlns:a16="http://schemas.microsoft.com/office/drawing/2014/main" id="{7409C089-34C2-263F-F5E2-24D2B34CDB5E}"/>
              </a:ext>
            </a:extLst>
          </p:cNvPr>
          <p:cNvGrpSpPr/>
          <p:nvPr/>
        </p:nvGrpSpPr>
        <p:grpSpPr>
          <a:xfrm>
            <a:off x="4422721" y="2337980"/>
            <a:ext cx="7252050" cy="2837874"/>
            <a:chOff x="2663281" y="1729273"/>
            <a:chExt cx="7252050" cy="2837874"/>
          </a:xfrm>
        </p:grpSpPr>
        <p:sp>
          <p:nvSpPr>
            <p:cNvPr id="15" name="文本框 14">
              <a:extLst>
                <a:ext uri="{FF2B5EF4-FFF2-40B4-BE49-F238E27FC236}">
                  <a16:creationId xmlns:a16="http://schemas.microsoft.com/office/drawing/2014/main" id="{A26753E0-7845-2CC9-AF75-A2C956062A4C}"/>
                </a:ext>
              </a:extLst>
            </p:cNvPr>
            <p:cNvSpPr txBox="1"/>
            <p:nvPr/>
          </p:nvSpPr>
          <p:spPr>
            <a:xfrm>
              <a:off x="2663281" y="2573583"/>
              <a:ext cx="2748474" cy="1077218"/>
            </a:xfrm>
            <a:prstGeom prst="rect">
              <a:avLst/>
            </a:prstGeom>
            <a:noFill/>
          </p:spPr>
          <p:txBody>
            <a:bodyPr wrap="square" rtlCol="0">
              <a:spAutoFit/>
            </a:bodyPr>
            <a:lstStyle/>
            <a:p>
              <a:endParaRPr lang="en-US" altLang="zh-CN" sz="20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德国的“时代错乱”</a:t>
              </a:r>
            </a:p>
            <a:p>
              <a:endParaRPr lang="zh-CN" altLang="en-US" sz="2000" dirty="0">
                <a:latin typeface="仿宋" panose="02010609060101010101" pitchFamily="49" charset="-122"/>
                <a:ea typeface="仿宋" panose="02010609060101010101" pitchFamily="49" charset="-122"/>
              </a:endParaRPr>
            </a:p>
          </p:txBody>
        </p:sp>
        <p:sp>
          <p:nvSpPr>
            <p:cNvPr id="17" name="左大括号 16">
              <a:extLst>
                <a:ext uri="{FF2B5EF4-FFF2-40B4-BE49-F238E27FC236}">
                  <a16:creationId xmlns:a16="http://schemas.microsoft.com/office/drawing/2014/main" id="{94EFC9A4-639F-69A0-22E9-3064D0ECCCC3}"/>
                </a:ext>
              </a:extLst>
            </p:cNvPr>
            <p:cNvSpPr/>
            <p:nvPr/>
          </p:nvSpPr>
          <p:spPr>
            <a:xfrm>
              <a:off x="5585926" y="1997256"/>
              <a:ext cx="261258" cy="2257503"/>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8DEA428C-BED7-0A7B-D24A-87375569E367}"/>
                </a:ext>
              </a:extLst>
            </p:cNvPr>
            <p:cNvSpPr txBox="1"/>
            <p:nvPr/>
          </p:nvSpPr>
          <p:spPr>
            <a:xfrm>
              <a:off x="6021355" y="1729273"/>
              <a:ext cx="3893976" cy="707886"/>
            </a:xfrm>
            <a:prstGeom prst="rect">
              <a:avLst/>
            </a:prstGeom>
            <a:noFill/>
          </p:spPr>
          <p:txBody>
            <a:bodyPr wrap="square" rtlCol="0">
              <a:spAutoFit/>
            </a:bodyPr>
            <a:lstStyle/>
            <a:p>
              <a:r>
                <a:rPr lang="zh-CN" altLang="en-US" sz="2000" dirty="0">
                  <a:latin typeface="仿宋" panose="02010609060101010101" pitchFamily="49" charset="-122"/>
                  <a:ea typeface="仿宋" panose="02010609060101010101" pitchFamily="49" charset="-122"/>
                </a:rPr>
                <a:t>德国现实制度的发展落后于欧洲其他国家（英法）</a:t>
              </a:r>
              <a:endParaRPr lang="zh-CN" altLang="en-US" sz="2000" dirty="0"/>
            </a:p>
          </p:txBody>
        </p:sp>
        <p:sp>
          <p:nvSpPr>
            <p:cNvPr id="19" name="文本框 18">
              <a:extLst>
                <a:ext uri="{FF2B5EF4-FFF2-40B4-BE49-F238E27FC236}">
                  <a16:creationId xmlns:a16="http://schemas.microsoft.com/office/drawing/2014/main" id="{03491473-F8AA-9CAE-D5DC-4E1012861328}"/>
                </a:ext>
              </a:extLst>
            </p:cNvPr>
            <p:cNvSpPr txBox="1"/>
            <p:nvPr/>
          </p:nvSpPr>
          <p:spPr>
            <a:xfrm>
              <a:off x="6021355" y="3920816"/>
              <a:ext cx="3893975" cy="646331"/>
            </a:xfrm>
            <a:prstGeom prst="rect">
              <a:avLst/>
            </a:prstGeom>
            <a:noFill/>
          </p:spPr>
          <p:txBody>
            <a:bodyPr wrap="square" rtlCol="0">
              <a:spAutoFit/>
            </a:bodyPr>
            <a:lstStyle/>
            <a:p>
              <a:r>
                <a:rPr lang="zh-CN" altLang="en-US" sz="1800" dirty="0">
                  <a:latin typeface="仿宋" panose="02010609060101010101" pitchFamily="49" charset="-122"/>
                  <a:ea typeface="仿宋" panose="02010609060101010101" pitchFamily="49" charset="-122"/>
                </a:rPr>
                <a:t>德国的哲学很先进，站在了时代的前列，</a:t>
              </a:r>
              <a:r>
                <a:rPr lang="zh-CN" altLang="en-US" dirty="0">
                  <a:latin typeface="仿宋" panose="02010609060101010101" pitchFamily="49" charset="-122"/>
                  <a:ea typeface="仿宋" panose="02010609060101010101" pitchFamily="49" charset="-122"/>
                </a:rPr>
                <a:t>超越了英法</a:t>
              </a:r>
              <a:endParaRPr lang="zh-CN" altLang="en-US" dirty="0"/>
            </a:p>
          </p:txBody>
        </p:sp>
      </p:grpSp>
      <p:sp>
        <p:nvSpPr>
          <p:cNvPr id="20" name="文本框 19">
            <a:extLst>
              <a:ext uri="{FF2B5EF4-FFF2-40B4-BE49-F238E27FC236}">
                <a16:creationId xmlns:a16="http://schemas.microsoft.com/office/drawing/2014/main" id="{21283CB8-59B3-3F0D-8CC4-0B6010B39BF9}"/>
              </a:ext>
            </a:extLst>
          </p:cNvPr>
          <p:cNvSpPr txBox="1"/>
          <p:nvPr/>
        </p:nvSpPr>
        <p:spPr>
          <a:xfrm>
            <a:off x="4411206" y="3015665"/>
            <a:ext cx="7371633" cy="1323439"/>
          </a:xfrm>
          <a:prstGeom prst="rect">
            <a:avLst/>
          </a:prstGeom>
          <a:noFill/>
        </p:spPr>
        <p:txBody>
          <a:bodyPr wrap="square" rtlCol="0">
            <a:spAutoFit/>
          </a:bodyPr>
          <a:lstStyle/>
          <a:p>
            <a:r>
              <a:rPr lang="zh-CN" altLang="en-US" sz="2000" dirty="0">
                <a:latin typeface="仿宋" panose="02010609060101010101" pitchFamily="49" charset="-122"/>
                <a:ea typeface="仿宋" panose="02010609060101010101" pitchFamily="49" charset="-122"/>
              </a:rPr>
              <a:t>德国人是当代的哲学同时代人，而不是当代的历史同时代人；</a:t>
            </a:r>
            <a:endParaRPr lang="en-US" altLang="zh-CN" sz="2000" dirty="0">
              <a:latin typeface="仿宋" panose="02010609060101010101" pitchFamily="49" charset="-122"/>
              <a:ea typeface="仿宋" panose="02010609060101010101" pitchFamily="49" charset="-122"/>
            </a:endParaRPr>
          </a:p>
          <a:p>
            <a:endParaRPr lang="en-US" altLang="zh-CN"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因此，批判除了批判德国现实，更重要的是</a:t>
            </a:r>
            <a:r>
              <a:rPr lang="zh-CN" altLang="en-US" sz="2000" dirty="0">
                <a:solidFill>
                  <a:srgbClr val="FF0000"/>
                </a:solidFill>
                <a:latin typeface="仿宋" panose="02010609060101010101" pitchFamily="49" charset="-122"/>
                <a:ea typeface="仿宋" panose="02010609060101010101" pitchFamily="49" charset="-122"/>
              </a:rPr>
              <a:t>批判德国哲学</a:t>
            </a:r>
            <a:r>
              <a:rPr lang="zh-CN" altLang="en-US" sz="2000" dirty="0">
                <a:latin typeface="仿宋" panose="02010609060101010101" pitchFamily="49" charset="-122"/>
                <a:ea typeface="仿宋" panose="02010609060101010101" pitchFamily="49" charset="-122"/>
              </a:rPr>
              <a:t>（黑格尔法哲学），这样才能</a:t>
            </a:r>
            <a:r>
              <a:rPr lang="zh-CN" altLang="en-US" sz="2000" dirty="0">
                <a:solidFill>
                  <a:srgbClr val="FF0000"/>
                </a:solidFill>
                <a:latin typeface="仿宋" panose="02010609060101010101" pitchFamily="49" charset="-122"/>
                <a:ea typeface="仿宋" panose="02010609060101010101" pitchFamily="49" charset="-122"/>
              </a:rPr>
              <a:t>处在当代的焦点</a:t>
            </a:r>
            <a:r>
              <a:rPr lang="zh-CN" altLang="en-US" sz="20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22001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4"/>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0" grpId="1"/>
      <p:bldP spid="11" grpId="0"/>
      <p:bldP spid="11" grpId="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848682" y="2833582"/>
            <a:ext cx="8494633" cy="923330"/>
          </a:xfrm>
          <a:prstGeom prst="rect">
            <a:avLst/>
          </a:prstGeom>
          <a:noFill/>
        </p:spPr>
        <p:txBody>
          <a:bodyPr wrap="none" rtlCol="0">
            <a:spAutoFit/>
          </a:bodyPr>
          <a:lstStyle/>
          <a:p>
            <a:r>
              <a:rPr lang="zh-CN" altLang="en-US" sz="5400" dirty="0">
                <a:solidFill>
                  <a:srgbClr val="C00000"/>
                </a:solidFill>
                <a:latin typeface="隶书" panose="02010509060101010101" charset="-122"/>
                <a:ea typeface="隶书" panose="02010509060101010101" charset="-122"/>
                <a:cs typeface="隶书" panose="02010509060101010101" charset="-122"/>
              </a:rPr>
              <a:t>黑格尔法哲学的优点与不足</a:t>
            </a:r>
            <a:endParaRPr lang="zh-CN" sz="5400" dirty="0">
              <a:solidFill>
                <a:srgbClr val="C00000"/>
              </a:solidFill>
              <a:latin typeface="隶书" panose="02010509060101010101" charset="-122"/>
              <a:ea typeface="隶书" panose="02010509060101010101" charset="-122"/>
              <a:cs typeface="隶书" panose="02010509060101010101" charset="-122"/>
            </a:endParaRPr>
          </a:p>
        </p:txBody>
      </p:sp>
      <p:pic>
        <p:nvPicPr>
          <p:cNvPr id="5" name="图片 4"/>
          <p:cNvPicPr>
            <a:picLocks noChangeAspect="1"/>
          </p:cNvPicPr>
          <p:nvPr/>
        </p:nvPicPr>
        <p:blipFill>
          <a:blip r:embed="rId3" cstate="hqprint">
            <a:extLst>
              <a:ext uri="{BEBA8EAE-BF5A-486C-A8C5-ECC9F3942E4B}">
                <a14:imgProps xmlns:a14="http://schemas.microsoft.com/office/drawing/2010/main">
                  <a14:imgLayer r:embed="rId4">
                    <a14:imgEffect>
                      <a14:colorTemperature colorTemp="5800"/>
                    </a14:imgEffect>
                  </a14:imgLayer>
                </a14:imgProps>
              </a:ext>
              <a:ext uri="{28A0092B-C50C-407E-A947-70E740481C1C}">
                <a14:useLocalDpi xmlns:a14="http://schemas.microsoft.com/office/drawing/2010/main" val="0"/>
              </a:ext>
            </a:extLst>
          </a:blip>
          <a:stretch>
            <a:fillRect/>
          </a:stretch>
        </p:blipFill>
        <p:spPr>
          <a:xfrm>
            <a:off x="0" y="3600542"/>
            <a:ext cx="12192000" cy="3257458"/>
          </a:xfrm>
          <a:prstGeom prst="rect">
            <a:avLst/>
          </a:prstGeom>
        </p:spPr>
      </p:pic>
      <p:grpSp>
        <p:nvGrpSpPr>
          <p:cNvPr id="6" name="组合 5"/>
          <p:cNvGrpSpPr/>
          <p:nvPr/>
        </p:nvGrpSpPr>
        <p:grpSpPr>
          <a:xfrm>
            <a:off x="5195999" y="811651"/>
            <a:ext cx="1800000" cy="1800000"/>
            <a:chOff x="3851921" y="107991"/>
            <a:chExt cx="1792566" cy="1792567"/>
          </a:xfrm>
        </p:grpSpPr>
        <p:sp>
          <p:nvSpPr>
            <p:cNvPr id="7" name="Freeform 29"/>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任意多边形 7"/>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rotWithShape="1">
          <a:blip r:embed="rId5" cstate="hqprint">
            <a:extLst>
              <a:ext uri="{BEBA8EAE-BF5A-486C-A8C5-ECC9F3942E4B}">
                <a14:imgProps xmlns:a14="http://schemas.microsoft.com/office/drawing/2010/main">
                  <a14:imgLayer r:embed="rId6">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42"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53" presetClass="entr" presetSubtype="16"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6" presetClass="emph" presetSubtype="0" fill="hold" nodeType="withEffect">
                                  <p:stCondLst>
                                    <p:cond delay="150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par>
                                <p:cTn id="21" presetID="23" presetClass="entr" presetSubtype="528" fill="hold" grpId="0" nodeType="withEffect">
                                  <p:stCondLst>
                                    <p:cond delay="1500"/>
                                  </p:stCondLst>
                                  <p:iterate type="lt">
                                    <p:tmPct val="5000"/>
                                  </p:iterate>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ppt_x</p:attrName>
                                        </p:attrNameLst>
                                      </p:cBhvr>
                                      <p:tavLst>
                                        <p:tav tm="0">
                                          <p:val>
                                            <p:fltVal val="0.5"/>
                                          </p:val>
                                        </p:tav>
                                        <p:tav tm="100000">
                                          <p:val>
                                            <p:strVal val="#ppt_x"/>
                                          </p:val>
                                        </p:tav>
                                      </p:tavLst>
                                    </p:anim>
                                    <p:anim calcmode="lin" valueType="num">
                                      <p:cBhvr>
                                        <p:cTn id="26" dur="10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2" name="文本框 1"/>
          <p:cNvSpPr txBox="1"/>
          <p:nvPr/>
        </p:nvSpPr>
        <p:spPr>
          <a:xfrm>
            <a:off x="717881" y="818846"/>
            <a:ext cx="2954655"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“一分为二”</a:t>
            </a:r>
          </a:p>
        </p:txBody>
      </p:sp>
      <p:sp>
        <p:nvSpPr>
          <p:cNvPr id="4" name="文本框 3"/>
          <p:cNvSpPr txBox="1"/>
          <p:nvPr/>
        </p:nvSpPr>
        <p:spPr>
          <a:xfrm>
            <a:off x="455396" y="1958373"/>
            <a:ext cx="4976339" cy="2123658"/>
          </a:xfrm>
          <a:prstGeom prst="rect">
            <a:avLst/>
          </a:prstGeom>
          <a:noFill/>
        </p:spPr>
        <p:txBody>
          <a:bodyPr wrap="square" rtlCol="0">
            <a:spAutoFit/>
          </a:bodyPr>
          <a:lstStyle/>
          <a:p>
            <a:pPr algn="ctr"/>
            <a:r>
              <a:rPr lang="zh-CN" altLang="en-US" sz="3200" dirty="0">
                <a:effectLst/>
                <a:latin typeface="华文行楷" panose="02010800040101010101" pitchFamily="2" charset="-122"/>
                <a:ea typeface="华文行楷" panose="02010800040101010101" pitchFamily="2" charset="-122"/>
                <a:cs typeface="Times New Roman" panose="02020603050405020304" pitchFamily="18" charset="0"/>
              </a:rPr>
              <a:t>高度评价黑格尔哲学</a:t>
            </a:r>
            <a:endParaRPr lang="en-US" altLang="zh-CN" sz="3200" dirty="0">
              <a:effectLst/>
              <a:latin typeface="华文行楷" panose="02010800040101010101" pitchFamily="2" charset="-122"/>
              <a:ea typeface="华文行楷" panose="02010800040101010101" pitchFamily="2" charset="-122"/>
              <a:cs typeface="Times New Roman" panose="02020603050405020304" pitchFamily="18" charset="0"/>
            </a:endParaRPr>
          </a:p>
          <a:p>
            <a:r>
              <a:rPr lang="zh-CN" altLang="en-US" sz="2400" dirty="0">
                <a:effectLst/>
                <a:latin typeface="仿宋" panose="02010609060101010101" pitchFamily="49" charset="-122"/>
                <a:ea typeface="仿宋" panose="02010609060101010101" pitchFamily="49" charset="-122"/>
                <a:cs typeface="Times New Roman" panose="02020603050405020304" pitchFamily="18" charset="0"/>
              </a:rPr>
              <a:t>    以黑格尔哲学为代表的德国哲学的发展程度不落后于英法，远超德国本身社会的经济政治发展，它是德国当下的明珠。</a:t>
            </a:r>
          </a:p>
        </p:txBody>
      </p:sp>
      <p:sp>
        <p:nvSpPr>
          <p:cNvPr id="3" name="文本框 2">
            <a:extLst>
              <a:ext uri="{FF2B5EF4-FFF2-40B4-BE49-F238E27FC236}">
                <a16:creationId xmlns:a16="http://schemas.microsoft.com/office/drawing/2014/main" id="{6A795735-3BAA-E88E-DA23-98E06F90A2C4}"/>
              </a:ext>
            </a:extLst>
          </p:cNvPr>
          <p:cNvSpPr txBox="1"/>
          <p:nvPr/>
        </p:nvSpPr>
        <p:spPr>
          <a:xfrm>
            <a:off x="6760267" y="1958373"/>
            <a:ext cx="4847128" cy="2062103"/>
          </a:xfrm>
          <a:prstGeom prst="rect">
            <a:avLst/>
          </a:prstGeom>
          <a:noFill/>
        </p:spPr>
        <p:txBody>
          <a:bodyPr wrap="square" rtlCol="0">
            <a:spAutoFit/>
          </a:bodyPr>
          <a:lstStyle/>
          <a:p>
            <a:pPr algn="ctr"/>
            <a:r>
              <a:rPr lang="zh-CN" altLang="en-US" sz="3200" dirty="0">
                <a:effectLst/>
                <a:latin typeface="华文行楷" panose="02010800040101010101" pitchFamily="2" charset="-122"/>
                <a:ea typeface="华文行楷" panose="02010800040101010101" pitchFamily="2" charset="-122"/>
                <a:cs typeface="Times New Roman" panose="02020603050405020304" pitchFamily="18" charset="0"/>
              </a:rPr>
              <a:t>对黑格尔哲学的批判</a:t>
            </a:r>
            <a:endParaRPr lang="en-US" altLang="zh-CN" sz="3200" dirty="0">
              <a:effectLst/>
              <a:latin typeface="华文行楷" panose="02010800040101010101" pitchFamily="2" charset="-122"/>
              <a:ea typeface="华文行楷" panose="02010800040101010101" pitchFamily="2" charset="-122"/>
              <a:cs typeface="Times New Roman" panose="02020603050405020304" pitchFamily="18" charset="0"/>
            </a:endParaRPr>
          </a:p>
          <a:p>
            <a:r>
              <a:rPr lang="zh-CN" altLang="en-US" sz="2400" dirty="0">
                <a:latin typeface="仿宋" panose="02010609060101010101" pitchFamily="49" charset="-122"/>
                <a:ea typeface="仿宋" panose="02010609060101010101" pitchFamily="49" charset="-122"/>
                <a:cs typeface="Times New Roman" panose="02020603050405020304" pitchFamily="18" charset="0"/>
              </a:rPr>
              <a:t>    尝试解决黑格尔哲学不能解决的问题。不只是对当下社会的批判，更多聚焦于哲学同时代（哲学世界）。</a:t>
            </a:r>
            <a:endParaRPr lang="zh-CN" altLang="en-US" sz="2400" dirty="0">
              <a:effectLst/>
              <a:latin typeface="仿宋" panose="02010609060101010101" pitchFamily="49" charset="-122"/>
              <a:ea typeface="仿宋"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8D46FA5C-7BCB-DDA9-168A-54F4EF522E91}"/>
              </a:ext>
            </a:extLst>
          </p:cNvPr>
          <p:cNvSpPr txBox="1"/>
          <p:nvPr/>
        </p:nvSpPr>
        <p:spPr>
          <a:xfrm>
            <a:off x="2178740" y="4692849"/>
            <a:ext cx="7834520" cy="1200329"/>
          </a:xfrm>
          <a:prstGeom prst="rect">
            <a:avLst/>
          </a:prstGeom>
          <a:noFill/>
        </p:spPr>
        <p:txBody>
          <a:bodyPr wrap="square" rtlCol="0">
            <a:spAutoFit/>
          </a:bodyPr>
          <a:lstStyle/>
          <a:p>
            <a:pPr algn="ctr"/>
            <a:r>
              <a:rPr lang="zh-CN" altLang="en-US" sz="3200" dirty="0">
                <a:latin typeface="华文行楷" panose="02010800040101010101" pitchFamily="2" charset="-122"/>
                <a:ea typeface="华文行楷" panose="02010800040101010101" pitchFamily="2" charset="-122"/>
              </a:rPr>
              <a:t>对黑格尔哲学的实践</a:t>
            </a:r>
            <a:endParaRPr lang="en-US" altLang="zh-CN" sz="3200" dirty="0">
              <a:latin typeface="华文行楷" panose="02010800040101010101" pitchFamily="2" charset="-122"/>
              <a:ea typeface="华文行楷" panose="02010800040101010101" pitchFamily="2" charset="-122"/>
            </a:endParaRPr>
          </a:p>
          <a:p>
            <a:pPr algn="ctr"/>
            <a:r>
              <a:rPr lang="zh-CN" altLang="en-US" sz="2000" dirty="0">
                <a:latin typeface="仿宋" panose="02010609060101010101" pitchFamily="49" charset="-122"/>
                <a:ea typeface="仿宋" panose="02010609060101010101" pitchFamily="49" charset="-122"/>
              </a:rPr>
              <a:t>有原则高度的哲学与有原则高度的实践结合，是实现人的高度的革命的必要途径。</a:t>
            </a:r>
          </a:p>
        </p:txBody>
      </p:sp>
    </p:spTree>
    <p:extLst>
      <p:ext uri="{BB962C8B-B14F-4D97-AF65-F5344CB8AC3E}">
        <p14:creationId xmlns:p14="http://schemas.microsoft.com/office/powerpoint/2010/main" val="249927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2" name="文本框 1"/>
          <p:cNvSpPr txBox="1"/>
          <p:nvPr/>
        </p:nvSpPr>
        <p:spPr>
          <a:xfrm>
            <a:off x="717881" y="818846"/>
            <a:ext cx="2954655"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“一分为二”</a:t>
            </a:r>
          </a:p>
        </p:txBody>
      </p:sp>
      <p:sp>
        <p:nvSpPr>
          <p:cNvPr id="4" name="文本框 3"/>
          <p:cNvSpPr txBox="1"/>
          <p:nvPr/>
        </p:nvSpPr>
        <p:spPr>
          <a:xfrm>
            <a:off x="413827" y="2425431"/>
            <a:ext cx="4046631" cy="1200329"/>
          </a:xfrm>
          <a:prstGeom prst="rect">
            <a:avLst/>
          </a:prstGeom>
          <a:noFill/>
        </p:spPr>
        <p:txBody>
          <a:bodyPr wrap="square" rtlCol="0">
            <a:spAutoFit/>
          </a:bodyPr>
          <a:lstStyle/>
          <a:p>
            <a:r>
              <a:rPr lang="zh-CN" altLang="en-US" sz="2400" dirty="0">
                <a:effectLst/>
                <a:latin typeface="华文行楷" panose="02010800040101010101" pitchFamily="2" charset="-122"/>
                <a:ea typeface="华文行楷" panose="02010800040101010101" pitchFamily="2" charset="-122"/>
                <a:cs typeface="Times New Roman" panose="02020603050405020304" pitchFamily="18" charset="0"/>
              </a:rPr>
              <a:t>马克思对德国能否实现具有原则高度的实践提出了疑问，同时也指明了道路。</a:t>
            </a:r>
            <a:endParaRPr lang="en-US" altLang="zh-CN" sz="2400" dirty="0">
              <a:effectLst/>
              <a:latin typeface="华文行楷" panose="02010800040101010101" pitchFamily="2" charset="-122"/>
              <a:ea typeface="华文行楷" panose="02010800040101010101" pitchFamily="2" charset="-122"/>
              <a:cs typeface="Times New Roman" panose="02020603050405020304" pitchFamily="18" charset="0"/>
            </a:endParaRPr>
          </a:p>
        </p:txBody>
      </p:sp>
      <p:grpSp>
        <p:nvGrpSpPr>
          <p:cNvPr id="74" name="组合 73">
            <a:extLst>
              <a:ext uri="{FF2B5EF4-FFF2-40B4-BE49-F238E27FC236}">
                <a16:creationId xmlns:a16="http://schemas.microsoft.com/office/drawing/2014/main" id="{D03AA25D-9E65-22D0-894C-8E1CFD2E4046}"/>
              </a:ext>
            </a:extLst>
          </p:cNvPr>
          <p:cNvGrpSpPr/>
          <p:nvPr/>
        </p:nvGrpSpPr>
        <p:grpSpPr>
          <a:xfrm>
            <a:off x="3303792" y="511410"/>
            <a:ext cx="8084796" cy="5442489"/>
            <a:chOff x="3288883" y="496955"/>
            <a:chExt cx="8084796" cy="5442489"/>
          </a:xfrm>
        </p:grpSpPr>
        <p:sp>
          <p:nvSpPr>
            <p:cNvPr id="27" name="文本框 26">
              <a:extLst>
                <a:ext uri="{FF2B5EF4-FFF2-40B4-BE49-F238E27FC236}">
                  <a16:creationId xmlns:a16="http://schemas.microsoft.com/office/drawing/2014/main" id="{1B30C47C-E680-0B2D-775E-8F68032E4E65}"/>
                </a:ext>
              </a:extLst>
            </p:cNvPr>
            <p:cNvSpPr txBox="1"/>
            <p:nvPr/>
          </p:nvSpPr>
          <p:spPr>
            <a:xfrm>
              <a:off x="6716367" y="2736467"/>
              <a:ext cx="829909" cy="461665"/>
            </a:xfrm>
            <a:prstGeom prst="rect">
              <a:avLst/>
            </a:prstGeom>
            <a:noFill/>
          </p:spPr>
          <p:txBody>
            <a:bodyPr wrap="square" rtlCol="0">
              <a:spAutoFit/>
            </a:bodyPr>
            <a:lstStyle/>
            <a:p>
              <a:pPr algn="ctr"/>
              <a:r>
                <a:rPr lang="zh-CN" altLang="en-US" sz="1200" dirty="0">
                  <a:latin typeface="仿宋" panose="02010609060101010101" pitchFamily="49" charset="-122"/>
                  <a:ea typeface="仿宋" panose="02010609060101010101" pitchFamily="49" charset="-122"/>
                </a:rPr>
                <a:t>在人民当中传播</a:t>
              </a:r>
            </a:p>
          </p:txBody>
        </p:sp>
        <p:grpSp>
          <p:nvGrpSpPr>
            <p:cNvPr id="40" name="组合 39">
              <a:extLst>
                <a:ext uri="{FF2B5EF4-FFF2-40B4-BE49-F238E27FC236}">
                  <a16:creationId xmlns:a16="http://schemas.microsoft.com/office/drawing/2014/main" id="{FEB82E1C-C0B1-F48C-9269-8E09EF498EF6}"/>
                </a:ext>
              </a:extLst>
            </p:cNvPr>
            <p:cNvGrpSpPr/>
            <p:nvPr/>
          </p:nvGrpSpPr>
          <p:grpSpPr>
            <a:xfrm>
              <a:off x="3288883" y="496955"/>
              <a:ext cx="8084796" cy="5442489"/>
              <a:chOff x="3288883" y="496955"/>
              <a:chExt cx="8084796" cy="5442489"/>
            </a:xfrm>
          </p:grpSpPr>
          <p:grpSp>
            <p:nvGrpSpPr>
              <p:cNvPr id="7" name="组合 6">
                <a:extLst>
                  <a:ext uri="{FF2B5EF4-FFF2-40B4-BE49-F238E27FC236}">
                    <a16:creationId xmlns:a16="http://schemas.microsoft.com/office/drawing/2014/main" id="{03630FE8-98DF-1A61-3FCE-DE16BBEAEDBA}"/>
                  </a:ext>
                </a:extLst>
              </p:cNvPr>
              <p:cNvGrpSpPr/>
              <p:nvPr/>
            </p:nvGrpSpPr>
            <p:grpSpPr>
              <a:xfrm>
                <a:off x="5615609" y="496955"/>
                <a:ext cx="2201517" cy="829917"/>
                <a:chOff x="5451613" y="1639957"/>
                <a:chExt cx="2201517" cy="829917"/>
              </a:xfrm>
            </p:grpSpPr>
            <p:sp>
              <p:nvSpPr>
                <p:cNvPr id="5" name="矩形: 圆角 4">
                  <a:extLst>
                    <a:ext uri="{FF2B5EF4-FFF2-40B4-BE49-F238E27FC236}">
                      <a16:creationId xmlns:a16="http://schemas.microsoft.com/office/drawing/2014/main" id="{4C15FD22-FC8D-B5A0-C791-D6091707FF82}"/>
                    </a:ext>
                  </a:extLst>
                </p:cNvPr>
                <p:cNvSpPr/>
                <p:nvPr/>
              </p:nvSpPr>
              <p:spPr>
                <a:xfrm>
                  <a:off x="5451613" y="1639957"/>
                  <a:ext cx="2201517" cy="8299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8E905AA-AC6C-A8E8-C49C-92CD9B057D66}"/>
                    </a:ext>
                  </a:extLst>
                </p:cNvPr>
                <p:cNvSpPr txBox="1"/>
                <p:nvPr/>
              </p:nvSpPr>
              <p:spPr>
                <a:xfrm>
                  <a:off x="5717484" y="1870249"/>
                  <a:ext cx="1669774"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批判的武器</a:t>
                  </a:r>
                </a:p>
              </p:txBody>
            </p:sp>
          </p:grpSp>
          <p:grpSp>
            <p:nvGrpSpPr>
              <p:cNvPr id="8" name="组合 7">
                <a:extLst>
                  <a:ext uri="{FF2B5EF4-FFF2-40B4-BE49-F238E27FC236}">
                    <a16:creationId xmlns:a16="http://schemas.microsoft.com/office/drawing/2014/main" id="{35928894-06DE-9FA9-4AD8-D298ED4FE659}"/>
                  </a:ext>
                </a:extLst>
              </p:cNvPr>
              <p:cNvGrpSpPr/>
              <p:nvPr/>
            </p:nvGrpSpPr>
            <p:grpSpPr>
              <a:xfrm>
                <a:off x="9117496" y="523099"/>
                <a:ext cx="2201517" cy="829917"/>
                <a:chOff x="5451613" y="1639957"/>
                <a:chExt cx="2201517" cy="829917"/>
              </a:xfrm>
            </p:grpSpPr>
            <p:sp>
              <p:nvSpPr>
                <p:cNvPr id="9" name="矩形: 圆角 8">
                  <a:extLst>
                    <a:ext uri="{FF2B5EF4-FFF2-40B4-BE49-F238E27FC236}">
                      <a16:creationId xmlns:a16="http://schemas.microsoft.com/office/drawing/2014/main" id="{5FBA1129-D75E-D24A-7769-EF6C649FA786}"/>
                    </a:ext>
                  </a:extLst>
                </p:cNvPr>
                <p:cNvSpPr/>
                <p:nvPr/>
              </p:nvSpPr>
              <p:spPr>
                <a:xfrm>
                  <a:off x="5451613" y="1639957"/>
                  <a:ext cx="2201517" cy="8299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369DE23-D16B-11AA-25B0-18590DFE3D97}"/>
                    </a:ext>
                  </a:extLst>
                </p:cNvPr>
                <p:cNvSpPr txBox="1"/>
                <p:nvPr/>
              </p:nvSpPr>
              <p:spPr>
                <a:xfrm>
                  <a:off x="5717484" y="1870249"/>
                  <a:ext cx="1669774"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武器的批判</a:t>
                  </a:r>
                </a:p>
              </p:txBody>
            </p:sp>
          </p:grpSp>
          <p:sp>
            <p:nvSpPr>
              <p:cNvPr id="11" name="箭头: 左右 10">
                <a:extLst>
                  <a:ext uri="{FF2B5EF4-FFF2-40B4-BE49-F238E27FC236}">
                    <a16:creationId xmlns:a16="http://schemas.microsoft.com/office/drawing/2014/main" id="{9A3EAF3C-6928-8C60-2980-2CD4EA0276A3}"/>
                  </a:ext>
                </a:extLst>
              </p:cNvPr>
              <p:cNvSpPr/>
              <p:nvPr/>
            </p:nvSpPr>
            <p:spPr>
              <a:xfrm>
                <a:off x="7941366" y="800098"/>
                <a:ext cx="1013791" cy="203752"/>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21C2708-4093-1299-A1DC-28D3B3EA93CB}"/>
                  </a:ext>
                </a:extLst>
              </p:cNvPr>
              <p:cNvSpPr txBox="1"/>
              <p:nvPr/>
            </p:nvSpPr>
            <p:spPr>
              <a:xfrm>
                <a:off x="8082997" y="588747"/>
                <a:ext cx="795130" cy="276999"/>
              </a:xfrm>
              <a:prstGeom prst="rect">
                <a:avLst/>
              </a:prstGeom>
              <a:noFill/>
            </p:spPr>
            <p:txBody>
              <a:bodyPr wrap="square" rtlCol="0">
                <a:spAutoFit/>
              </a:bodyPr>
              <a:lstStyle/>
              <a:p>
                <a:r>
                  <a:rPr lang="zh-CN" altLang="en-US" sz="1200" dirty="0">
                    <a:latin typeface="仿宋" panose="02010609060101010101" pitchFamily="49" charset="-122"/>
                    <a:ea typeface="仿宋" panose="02010609060101010101" pitchFamily="49" charset="-122"/>
                  </a:rPr>
                  <a:t>不可替代</a:t>
                </a:r>
              </a:p>
            </p:txBody>
          </p:sp>
          <p:grpSp>
            <p:nvGrpSpPr>
              <p:cNvPr id="17" name="组合 16">
                <a:extLst>
                  <a:ext uri="{FF2B5EF4-FFF2-40B4-BE49-F238E27FC236}">
                    <a16:creationId xmlns:a16="http://schemas.microsoft.com/office/drawing/2014/main" id="{E440CB90-0A36-4664-ECD7-EF4BFB85ACF7}"/>
                  </a:ext>
                </a:extLst>
              </p:cNvPr>
              <p:cNvGrpSpPr/>
              <p:nvPr/>
            </p:nvGrpSpPr>
            <p:grpSpPr>
              <a:xfrm>
                <a:off x="5685183" y="1367926"/>
                <a:ext cx="2131943" cy="1055928"/>
                <a:chOff x="5521187" y="2282326"/>
                <a:chExt cx="2131943" cy="1055928"/>
              </a:xfrm>
            </p:grpSpPr>
            <p:sp>
              <p:nvSpPr>
                <p:cNvPr id="13" name="箭头: 下 12">
                  <a:extLst>
                    <a:ext uri="{FF2B5EF4-FFF2-40B4-BE49-F238E27FC236}">
                      <a16:creationId xmlns:a16="http://schemas.microsoft.com/office/drawing/2014/main" id="{17CC46CB-18F4-1570-4B2D-991FD31C2483}"/>
                    </a:ext>
                  </a:extLst>
                </p:cNvPr>
                <p:cNvSpPr/>
                <p:nvPr/>
              </p:nvSpPr>
              <p:spPr>
                <a:xfrm>
                  <a:off x="6505163" y="2282326"/>
                  <a:ext cx="109331" cy="50063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DEC04C09-8B66-5994-B9CE-6635DD769E86}"/>
                    </a:ext>
                  </a:extLst>
                </p:cNvPr>
                <p:cNvSpPr/>
                <p:nvPr/>
              </p:nvSpPr>
              <p:spPr>
                <a:xfrm>
                  <a:off x="5521187" y="2837622"/>
                  <a:ext cx="2131943" cy="5006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0B050C0-FB66-CEAB-6234-A7F6DBEFCC8E}"/>
                    </a:ext>
                  </a:extLst>
                </p:cNvPr>
                <p:cNvSpPr txBox="1"/>
                <p:nvPr/>
              </p:nvSpPr>
              <p:spPr>
                <a:xfrm flipH="1">
                  <a:off x="6201618" y="2910927"/>
                  <a:ext cx="766112" cy="338554"/>
                </a:xfrm>
                <a:prstGeom prst="rect">
                  <a:avLst/>
                </a:prstGeom>
                <a:noFill/>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哲学</a:t>
                  </a:r>
                </a:p>
              </p:txBody>
            </p:sp>
          </p:grpSp>
          <p:grpSp>
            <p:nvGrpSpPr>
              <p:cNvPr id="18" name="组合 17">
                <a:extLst>
                  <a:ext uri="{FF2B5EF4-FFF2-40B4-BE49-F238E27FC236}">
                    <a16:creationId xmlns:a16="http://schemas.microsoft.com/office/drawing/2014/main" id="{D90A2A16-6C39-5579-0122-98240F42A04F}"/>
                  </a:ext>
                </a:extLst>
              </p:cNvPr>
              <p:cNvGrpSpPr/>
              <p:nvPr/>
            </p:nvGrpSpPr>
            <p:grpSpPr>
              <a:xfrm>
                <a:off x="9241736" y="1395258"/>
                <a:ext cx="2131943" cy="1055928"/>
                <a:chOff x="5521187" y="2282326"/>
                <a:chExt cx="2131943" cy="1055928"/>
              </a:xfrm>
            </p:grpSpPr>
            <p:sp>
              <p:nvSpPr>
                <p:cNvPr id="19" name="箭头: 下 18">
                  <a:extLst>
                    <a:ext uri="{FF2B5EF4-FFF2-40B4-BE49-F238E27FC236}">
                      <a16:creationId xmlns:a16="http://schemas.microsoft.com/office/drawing/2014/main" id="{E7B05B54-7101-E5F2-6F34-837E06B1EB7E}"/>
                    </a:ext>
                  </a:extLst>
                </p:cNvPr>
                <p:cNvSpPr/>
                <p:nvPr/>
              </p:nvSpPr>
              <p:spPr>
                <a:xfrm>
                  <a:off x="6505163" y="2282326"/>
                  <a:ext cx="109331" cy="50063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5A0DE945-C676-F96A-59A2-5EAFB96DFAC4}"/>
                    </a:ext>
                  </a:extLst>
                </p:cNvPr>
                <p:cNvSpPr/>
                <p:nvPr/>
              </p:nvSpPr>
              <p:spPr>
                <a:xfrm>
                  <a:off x="5521187" y="2837622"/>
                  <a:ext cx="2131943" cy="5006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710002C-6136-6F84-AC1D-8D96092CD8D7}"/>
                    </a:ext>
                  </a:extLst>
                </p:cNvPr>
                <p:cNvSpPr txBox="1"/>
                <p:nvPr/>
              </p:nvSpPr>
              <p:spPr>
                <a:xfrm flipH="1">
                  <a:off x="6032025" y="2913691"/>
                  <a:ext cx="1055605" cy="338554"/>
                </a:xfrm>
                <a:prstGeom prst="rect">
                  <a:avLst/>
                </a:prstGeom>
                <a:noFill/>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实践斗争</a:t>
                  </a:r>
                </a:p>
              </p:txBody>
            </p:sp>
          </p:grpSp>
          <p:grpSp>
            <p:nvGrpSpPr>
              <p:cNvPr id="22" name="组合 21">
                <a:extLst>
                  <a:ext uri="{FF2B5EF4-FFF2-40B4-BE49-F238E27FC236}">
                    <a16:creationId xmlns:a16="http://schemas.microsoft.com/office/drawing/2014/main" id="{48A7593E-57E1-C9D2-0F6C-1DCECE986863}"/>
                  </a:ext>
                </a:extLst>
              </p:cNvPr>
              <p:cNvGrpSpPr/>
              <p:nvPr/>
            </p:nvGrpSpPr>
            <p:grpSpPr>
              <a:xfrm>
                <a:off x="5514976" y="2505253"/>
                <a:ext cx="2492236" cy="1634224"/>
                <a:chOff x="5437950" y="1896309"/>
                <a:chExt cx="2492236" cy="1634224"/>
              </a:xfrm>
            </p:grpSpPr>
            <p:sp>
              <p:nvSpPr>
                <p:cNvPr id="23" name="箭头: 下 22">
                  <a:extLst>
                    <a:ext uri="{FF2B5EF4-FFF2-40B4-BE49-F238E27FC236}">
                      <a16:creationId xmlns:a16="http://schemas.microsoft.com/office/drawing/2014/main" id="{457A3455-818E-CDD4-AF00-33D5A89EB5E5}"/>
                    </a:ext>
                  </a:extLst>
                </p:cNvPr>
                <p:cNvSpPr/>
                <p:nvPr/>
              </p:nvSpPr>
              <p:spPr>
                <a:xfrm>
                  <a:off x="6609521" y="1896309"/>
                  <a:ext cx="104366" cy="84538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角 23">
                  <a:extLst>
                    <a:ext uri="{FF2B5EF4-FFF2-40B4-BE49-F238E27FC236}">
                      <a16:creationId xmlns:a16="http://schemas.microsoft.com/office/drawing/2014/main" id="{62302E5A-E735-D259-A7D6-6DC05BBA1F3F}"/>
                    </a:ext>
                  </a:extLst>
                </p:cNvPr>
                <p:cNvSpPr/>
                <p:nvPr/>
              </p:nvSpPr>
              <p:spPr>
                <a:xfrm>
                  <a:off x="5437950" y="2782958"/>
                  <a:ext cx="2492236" cy="7475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483E351B-0DA7-2C59-17DE-D000503F1B56}"/>
                    </a:ext>
                  </a:extLst>
                </p:cNvPr>
                <p:cNvSpPr txBox="1"/>
                <p:nvPr/>
              </p:nvSpPr>
              <p:spPr>
                <a:xfrm flipH="1">
                  <a:off x="5560544" y="2864357"/>
                  <a:ext cx="2259066" cy="584775"/>
                </a:xfrm>
                <a:prstGeom prst="rect">
                  <a:avLst/>
                </a:prstGeom>
                <a:noFill/>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成为人们实践斗争的方法论和精神力量</a:t>
                  </a:r>
                </a:p>
              </p:txBody>
            </p:sp>
          </p:grpSp>
          <p:sp>
            <p:nvSpPr>
              <p:cNvPr id="26" name="文本框 25">
                <a:extLst>
                  <a:ext uri="{FF2B5EF4-FFF2-40B4-BE49-F238E27FC236}">
                    <a16:creationId xmlns:a16="http://schemas.microsoft.com/office/drawing/2014/main" id="{7E2950BF-380E-E0C2-DD3C-40BCF0546FE3}"/>
                  </a:ext>
                </a:extLst>
              </p:cNvPr>
              <p:cNvSpPr txBox="1"/>
              <p:nvPr/>
            </p:nvSpPr>
            <p:spPr>
              <a:xfrm>
                <a:off x="5943603" y="2774715"/>
                <a:ext cx="834887" cy="276999"/>
              </a:xfrm>
              <a:prstGeom prst="rect">
                <a:avLst/>
              </a:prstGeom>
              <a:noFill/>
            </p:spPr>
            <p:txBody>
              <a:bodyPr wrap="square" rtlCol="0">
                <a:spAutoFit/>
              </a:bodyPr>
              <a:lstStyle/>
              <a:p>
                <a:r>
                  <a:rPr lang="zh-CN" altLang="en-US" sz="1200" dirty="0">
                    <a:latin typeface="仿宋" panose="02010609060101010101" pitchFamily="49" charset="-122"/>
                    <a:ea typeface="仿宋" panose="02010609060101010101" pitchFamily="49" charset="-122"/>
                  </a:rPr>
                  <a:t>好的哲学</a:t>
                </a:r>
              </a:p>
            </p:txBody>
          </p:sp>
          <p:grpSp>
            <p:nvGrpSpPr>
              <p:cNvPr id="33" name="组合 32">
                <a:extLst>
                  <a:ext uri="{FF2B5EF4-FFF2-40B4-BE49-F238E27FC236}">
                    <a16:creationId xmlns:a16="http://schemas.microsoft.com/office/drawing/2014/main" id="{2667BF4E-BE75-B7BA-55BA-4130474381EC}"/>
                  </a:ext>
                </a:extLst>
              </p:cNvPr>
              <p:cNvGrpSpPr/>
              <p:nvPr/>
            </p:nvGrpSpPr>
            <p:grpSpPr>
              <a:xfrm>
                <a:off x="4669002" y="4450837"/>
                <a:ext cx="1131755" cy="338554"/>
                <a:chOff x="4505006" y="5365237"/>
                <a:chExt cx="1131755" cy="338554"/>
              </a:xfrm>
            </p:grpSpPr>
            <p:sp>
              <p:nvSpPr>
                <p:cNvPr id="28" name="箭头: 右 27">
                  <a:extLst>
                    <a:ext uri="{FF2B5EF4-FFF2-40B4-BE49-F238E27FC236}">
                      <a16:creationId xmlns:a16="http://schemas.microsoft.com/office/drawing/2014/main" id="{4B6E8AC8-E904-5994-31D8-F2D247996106}"/>
                    </a:ext>
                  </a:extLst>
                </p:cNvPr>
                <p:cNvSpPr/>
                <p:nvPr/>
              </p:nvSpPr>
              <p:spPr>
                <a:xfrm rot="8318052">
                  <a:off x="4505006" y="5390957"/>
                  <a:ext cx="1056754" cy="1346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A8D52834-02E1-D7A2-95A6-2A20F1025C5D}"/>
                    </a:ext>
                  </a:extLst>
                </p:cNvPr>
                <p:cNvSpPr txBox="1"/>
                <p:nvPr/>
              </p:nvSpPr>
              <p:spPr>
                <a:xfrm rot="19140753">
                  <a:off x="4825937" y="5365237"/>
                  <a:ext cx="810824" cy="338554"/>
                </a:xfrm>
                <a:prstGeom prst="rect">
                  <a:avLst/>
                </a:prstGeom>
                <a:noFill/>
              </p:spPr>
              <p:txBody>
                <a:bodyPr wrap="square" rtlCol="0">
                  <a:spAutoFit/>
                </a:bodyPr>
                <a:lstStyle/>
                <a:p>
                  <a:r>
                    <a:rPr lang="zh-CN" altLang="en-US" sz="1600" dirty="0">
                      <a:latin typeface="仿宋" panose="02010609060101010101" pitchFamily="49" charset="-122"/>
                      <a:ea typeface="仿宋" panose="02010609060101010101" pitchFamily="49" charset="-122"/>
                    </a:rPr>
                    <a:t>归结为</a:t>
                  </a:r>
                </a:p>
              </p:txBody>
            </p:sp>
          </p:grpSp>
          <p:sp>
            <p:nvSpPr>
              <p:cNvPr id="31" name="矩形: 圆角 30">
                <a:extLst>
                  <a:ext uri="{FF2B5EF4-FFF2-40B4-BE49-F238E27FC236}">
                    <a16:creationId xmlns:a16="http://schemas.microsoft.com/office/drawing/2014/main" id="{943BACD9-43BF-0944-A678-303E03B23D57}"/>
                  </a:ext>
                </a:extLst>
              </p:cNvPr>
              <p:cNvSpPr/>
              <p:nvPr/>
            </p:nvSpPr>
            <p:spPr>
              <a:xfrm>
                <a:off x="3288883" y="5000134"/>
                <a:ext cx="2492236" cy="7475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7BCC4024-14A0-0326-657F-6A90A67A4F01}"/>
                  </a:ext>
                </a:extLst>
              </p:cNvPr>
              <p:cNvSpPr txBox="1"/>
              <p:nvPr/>
            </p:nvSpPr>
            <p:spPr>
              <a:xfrm flipH="1">
                <a:off x="3320363" y="5081533"/>
                <a:ext cx="2369642" cy="584775"/>
              </a:xfrm>
              <a:prstGeom prst="rect">
                <a:avLst/>
              </a:prstGeom>
              <a:noFill/>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一个学说</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人是人的最高本质</a:t>
                </a:r>
              </a:p>
            </p:txBody>
          </p:sp>
          <p:grpSp>
            <p:nvGrpSpPr>
              <p:cNvPr id="34" name="组合 33">
                <a:extLst>
                  <a:ext uri="{FF2B5EF4-FFF2-40B4-BE49-F238E27FC236}">
                    <a16:creationId xmlns:a16="http://schemas.microsoft.com/office/drawing/2014/main" id="{8F59AD42-90C7-437B-A5F9-FD1E33A38C8F}"/>
                  </a:ext>
                </a:extLst>
              </p:cNvPr>
              <p:cNvGrpSpPr/>
              <p:nvPr/>
            </p:nvGrpSpPr>
            <p:grpSpPr>
              <a:xfrm rot="15693209">
                <a:off x="7641722" y="4371438"/>
                <a:ext cx="1056754" cy="405501"/>
                <a:chOff x="4505006" y="5120117"/>
                <a:chExt cx="1056754" cy="405501"/>
              </a:xfrm>
            </p:grpSpPr>
            <p:sp>
              <p:nvSpPr>
                <p:cNvPr id="35" name="箭头: 右 34">
                  <a:extLst>
                    <a:ext uri="{FF2B5EF4-FFF2-40B4-BE49-F238E27FC236}">
                      <a16:creationId xmlns:a16="http://schemas.microsoft.com/office/drawing/2014/main" id="{AFF1EC29-7B93-9672-0829-96A659E4D32A}"/>
                    </a:ext>
                  </a:extLst>
                </p:cNvPr>
                <p:cNvSpPr/>
                <p:nvPr/>
              </p:nvSpPr>
              <p:spPr>
                <a:xfrm rot="8318052">
                  <a:off x="4505006" y="5390957"/>
                  <a:ext cx="1056754" cy="1346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20B86ADD-A980-1737-C10B-B965CF8BBE3C}"/>
                    </a:ext>
                  </a:extLst>
                </p:cNvPr>
                <p:cNvSpPr txBox="1"/>
                <p:nvPr/>
              </p:nvSpPr>
              <p:spPr>
                <a:xfrm rot="8359063">
                  <a:off x="4557732" y="5120117"/>
                  <a:ext cx="810824" cy="338554"/>
                </a:xfrm>
                <a:prstGeom prst="rect">
                  <a:avLst/>
                </a:prstGeom>
                <a:noFill/>
              </p:spPr>
              <p:txBody>
                <a:bodyPr wrap="square" rtlCol="0">
                  <a:spAutoFit/>
                </a:bodyPr>
                <a:lstStyle/>
                <a:p>
                  <a:r>
                    <a:rPr lang="zh-CN" altLang="en-US" sz="1600" dirty="0">
                      <a:latin typeface="仿宋" panose="02010609060101010101" pitchFamily="49" charset="-122"/>
                      <a:ea typeface="仿宋" panose="02010609060101010101" pitchFamily="49" charset="-122"/>
                    </a:rPr>
                    <a:t>归结为</a:t>
                  </a:r>
                </a:p>
              </p:txBody>
            </p:sp>
          </p:grpSp>
          <p:grpSp>
            <p:nvGrpSpPr>
              <p:cNvPr id="39" name="组合 38">
                <a:extLst>
                  <a:ext uri="{FF2B5EF4-FFF2-40B4-BE49-F238E27FC236}">
                    <a16:creationId xmlns:a16="http://schemas.microsoft.com/office/drawing/2014/main" id="{DDD35B34-4C83-8CAF-6891-5ECE1CC4AC41}"/>
                  </a:ext>
                </a:extLst>
              </p:cNvPr>
              <p:cNvGrpSpPr/>
              <p:nvPr/>
            </p:nvGrpSpPr>
            <p:grpSpPr>
              <a:xfrm>
                <a:off x="7131321" y="4986039"/>
                <a:ext cx="3292774" cy="953405"/>
                <a:chOff x="7620391" y="5000134"/>
                <a:chExt cx="3292774" cy="953405"/>
              </a:xfrm>
            </p:grpSpPr>
            <p:sp>
              <p:nvSpPr>
                <p:cNvPr id="37" name="矩形: 圆角 36">
                  <a:extLst>
                    <a:ext uri="{FF2B5EF4-FFF2-40B4-BE49-F238E27FC236}">
                      <a16:creationId xmlns:a16="http://schemas.microsoft.com/office/drawing/2014/main" id="{656A40DF-39D6-6A64-423A-DE19AE21B1A2}"/>
                    </a:ext>
                  </a:extLst>
                </p:cNvPr>
                <p:cNvSpPr/>
                <p:nvPr/>
              </p:nvSpPr>
              <p:spPr>
                <a:xfrm>
                  <a:off x="7620391" y="5000134"/>
                  <a:ext cx="3292774" cy="9534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70EC66AA-4285-2012-5C3D-DF4D71E52D10}"/>
                    </a:ext>
                  </a:extLst>
                </p:cNvPr>
                <p:cNvSpPr txBox="1"/>
                <p:nvPr/>
              </p:nvSpPr>
              <p:spPr>
                <a:xfrm flipH="1">
                  <a:off x="7734181" y="5070102"/>
                  <a:ext cx="3065194" cy="830997"/>
                </a:xfrm>
                <a:prstGeom prst="rect">
                  <a:avLst/>
                </a:prstGeom>
                <a:noFill/>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一个绝对命令：必须推翻使人成为被侮辱、被奴役、被遗弃和被蔑视的东西的一切关系</a:t>
                  </a:r>
                </a:p>
              </p:txBody>
            </p:sp>
          </p:grpSp>
        </p:grpSp>
      </p:grpSp>
      <p:sp>
        <p:nvSpPr>
          <p:cNvPr id="3" name="文本框 2">
            <a:extLst>
              <a:ext uri="{FF2B5EF4-FFF2-40B4-BE49-F238E27FC236}">
                <a16:creationId xmlns:a16="http://schemas.microsoft.com/office/drawing/2014/main" id="{7E2851F1-A1DD-1484-4614-A434E4A3E59F}"/>
              </a:ext>
            </a:extLst>
          </p:cNvPr>
          <p:cNvSpPr txBox="1"/>
          <p:nvPr/>
        </p:nvSpPr>
        <p:spPr>
          <a:xfrm rot="19110609">
            <a:off x="4633778" y="4243992"/>
            <a:ext cx="988116" cy="276999"/>
          </a:xfrm>
          <a:prstGeom prst="rect">
            <a:avLst/>
          </a:prstGeom>
          <a:noFill/>
        </p:spPr>
        <p:txBody>
          <a:bodyPr wrap="square" rtlCol="0">
            <a:spAutoFit/>
          </a:bodyPr>
          <a:lstStyle/>
          <a:p>
            <a:r>
              <a:rPr lang="zh-CN" altLang="en-US" sz="1200" dirty="0">
                <a:latin typeface="仿宋" panose="02010609060101010101" pitchFamily="49" charset="-122"/>
                <a:ea typeface="仿宋" panose="02010609060101010101" pitchFamily="49" charset="-122"/>
              </a:rPr>
              <a:t>从宗教批判</a:t>
            </a:r>
          </a:p>
        </p:txBody>
      </p:sp>
      <p:sp>
        <p:nvSpPr>
          <p:cNvPr id="29" name="文本框 28">
            <a:extLst>
              <a:ext uri="{FF2B5EF4-FFF2-40B4-BE49-F238E27FC236}">
                <a16:creationId xmlns:a16="http://schemas.microsoft.com/office/drawing/2014/main" id="{F18C6C49-DD47-4C8C-3D56-B3A3C6709348}"/>
              </a:ext>
            </a:extLst>
          </p:cNvPr>
          <p:cNvSpPr txBox="1"/>
          <p:nvPr/>
        </p:nvSpPr>
        <p:spPr>
          <a:xfrm rot="2429565">
            <a:off x="7960419" y="4316939"/>
            <a:ext cx="988116" cy="276999"/>
          </a:xfrm>
          <a:prstGeom prst="rect">
            <a:avLst/>
          </a:prstGeom>
          <a:noFill/>
        </p:spPr>
        <p:txBody>
          <a:bodyPr wrap="square" rtlCol="0">
            <a:spAutoFit/>
          </a:bodyPr>
          <a:lstStyle/>
          <a:p>
            <a:r>
              <a:rPr lang="zh-CN" altLang="en-US" sz="1200" dirty="0">
                <a:latin typeface="仿宋" panose="02010609060101010101" pitchFamily="49" charset="-122"/>
                <a:ea typeface="仿宋" panose="02010609060101010101" pitchFamily="49" charset="-122"/>
              </a:rPr>
              <a:t>从宗教批判</a:t>
            </a:r>
          </a:p>
        </p:txBody>
      </p:sp>
    </p:spTree>
    <p:extLst>
      <p:ext uri="{BB962C8B-B14F-4D97-AF65-F5344CB8AC3E}">
        <p14:creationId xmlns:p14="http://schemas.microsoft.com/office/powerpoint/2010/main" val="164316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541179" y="2551837"/>
            <a:ext cx="7109639" cy="1754326"/>
          </a:xfrm>
          <a:prstGeom prst="rect">
            <a:avLst/>
          </a:prstGeom>
          <a:noFill/>
        </p:spPr>
        <p:txBody>
          <a:bodyPr wrap="none" rtlCol="0">
            <a:spAutoFit/>
          </a:bodyPr>
          <a:lstStyle/>
          <a:p>
            <a:pPr algn="ctr"/>
            <a:r>
              <a:rPr lang="zh-CN" altLang="en-US" sz="5400" dirty="0">
                <a:solidFill>
                  <a:srgbClr val="C00000"/>
                </a:solidFill>
                <a:latin typeface="隶书" panose="02010509060101010101" charset="-122"/>
                <a:ea typeface="隶书" panose="02010509060101010101" charset="-122"/>
                <a:cs typeface="隶书" panose="02010509060101010101" charset="-122"/>
              </a:rPr>
              <a:t>路德宗教改革</a:t>
            </a:r>
            <a:endParaRPr lang="en-US" altLang="zh-CN" sz="5400" dirty="0">
              <a:solidFill>
                <a:srgbClr val="C00000"/>
              </a:solidFill>
              <a:latin typeface="隶书" panose="02010509060101010101" charset="-122"/>
              <a:ea typeface="隶书" panose="02010509060101010101" charset="-122"/>
              <a:cs typeface="隶书" panose="02010509060101010101" charset="-122"/>
            </a:endParaRPr>
          </a:p>
          <a:p>
            <a:pPr algn="ctr"/>
            <a:r>
              <a:rPr lang="zh-CN" altLang="en-US" sz="5400" dirty="0">
                <a:solidFill>
                  <a:srgbClr val="C00000"/>
                </a:solidFill>
                <a:latin typeface="隶书" panose="02010509060101010101" charset="-122"/>
                <a:ea typeface="隶书" panose="02010509060101010101" charset="-122"/>
                <a:cs typeface="隶书" panose="02010509060101010101" charset="-122"/>
              </a:rPr>
              <a:t>及德国革命可行性分析</a:t>
            </a:r>
            <a:endParaRPr lang="zh-CN" sz="5400" dirty="0">
              <a:solidFill>
                <a:srgbClr val="C00000"/>
              </a:solidFill>
              <a:latin typeface="隶书" panose="02010509060101010101" charset="-122"/>
              <a:ea typeface="隶书" panose="02010509060101010101" charset="-122"/>
              <a:cs typeface="隶书" panose="02010509060101010101" charset="-122"/>
            </a:endParaRPr>
          </a:p>
        </p:txBody>
      </p:sp>
      <p:pic>
        <p:nvPicPr>
          <p:cNvPr id="5" name="图片 4"/>
          <p:cNvPicPr>
            <a:picLocks noChangeAspect="1"/>
          </p:cNvPicPr>
          <p:nvPr/>
        </p:nvPicPr>
        <p:blipFill>
          <a:blip r:embed="rId3" cstate="hqprint">
            <a:extLst>
              <a:ext uri="{BEBA8EAE-BF5A-486C-A8C5-ECC9F3942E4B}">
                <a14:imgProps xmlns:a14="http://schemas.microsoft.com/office/drawing/2010/main">
                  <a14:imgLayer r:embed="rId4">
                    <a14:imgEffect>
                      <a14:colorTemperature colorTemp="5800"/>
                    </a14:imgEffect>
                  </a14:imgLayer>
                </a14:imgProps>
              </a:ext>
              <a:ext uri="{28A0092B-C50C-407E-A947-70E740481C1C}">
                <a14:useLocalDpi xmlns:a14="http://schemas.microsoft.com/office/drawing/2010/main" val="0"/>
              </a:ext>
            </a:extLst>
          </a:blip>
          <a:stretch>
            <a:fillRect/>
          </a:stretch>
        </p:blipFill>
        <p:spPr>
          <a:xfrm>
            <a:off x="0" y="3600542"/>
            <a:ext cx="12192000" cy="3257458"/>
          </a:xfrm>
          <a:prstGeom prst="rect">
            <a:avLst/>
          </a:prstGeom>
        </p:spPr>
      </p:pic>
      <p:grpSp>
        <p:nvGrpSpPr>
          <p:cNvPr id="6" name="组合 5"/>
          <p:cNvGrpSpPr/>
          <p:nvPr/>
        </p:nvGrpSpPr>
        <p:grpSpPr>
          <a:xfrm>
            <a:off x="5195999" y="811651"/>
            <a:ext cx="1800000" cy="1800000"/>
            <a:chOff x="3851921" y="107991"/>
            <a:chExt cx="1792566" cy="1792567"/>
          </a:xfrm>
        </p:grpSpPr>
        <p:sp>
          <p:nvSpPr>
            <p:cNvPr id="7" name="Freeform 29"/>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任意多边形 7"/>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rotWithShape="1">
          <a:blip r:embed="rId5" cstate="hqprint">
            <a:extLst>
              <a:ext uri="{BEBA8EAE-BF5A-486C-A8C5-ECC9F3942E4B}">
                <a14:imgProps xmlns:a14="http://schemas.microsoft.com/office/drawing/2010/main">
                  <a14:imgLayer r:embed="rId6">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Tree>
    <p:extLst>
      <p:ext uri="{BB962C8B-B14F-4D97-AF65-F5344CB8AC3E}">
        <p14:creationId xmlns:p14="http://schemas.microsoft.com/office/powerpoint/2010/main" val="280160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42"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53" presetClass="entr" presetSubtype="16"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6" presetClass="emph" presetSubtype="0" fill="hold" nodeType="withEffect">
                                  <p:stCondLst>
                                    <p:cond delay="150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par>
                                <p:cTn id="21" presetID="23" presetClass="entr" presetSubtype="528" fill="hold" grpId="0" nodeType="withEffect">
                                  <p:stCondLst>
                                    <p:cond delay="1500"/>
                                  </p:stCondLst>
                                  <p:iterate type="lt">
                                    <p:tmPct val="5000"/>
                                  </p:iterate>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ppt_x</p:attrName>
                                        </p:attrNameLst>
                                      </p:cBhvr>
                                      <p:tavLst>
                                        <p:tav tm="0">
                                          <p:val>
                                            <p:fltVal val="0.5"/>
                                          </p:val>
                                        </p:tav>
                                        <p:tav tm="100000">
                                          <p:val>
                                            <p:strVal val="#ppt_x"/>
                                          </p:val>
                                        </p:tav>
                                      </p:tavLst>
                                    </p:anim>
                                    <p:anim calcmode="lin" valueType="num">
                                      <p:cBhvr>
                                        <p:cTn id="26" dur="10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4" cstate="hqprint">
            <a:extLst>
              <a:ext uri="{BEBA8EAE-BF5A-486C-A8C5-ECC9F3942E4B}">
                <a14:imgProps xmlns:a14="http://schemas.microsoft.com/office/drawing/2010/main">
                  <a14:imgLayer r:embed="rId5">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2" name="文本框 1"/>
          <p:cNvSpPr txBox="1"/>
          <p:nvPr/>
        </p:nvSpPr>
        <p:spPr>
          <a:xfrm>
            <a:off x="717881" y="818846"/>
            <a:ext cx="3877985"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马丁路德宗教改革</a:t>
            </a:r>
          </a:p>
        </p:txBody>
      </p:sp>
      <p:sp>
        <p:nvSpPr>
          <p:cNvPr id="4" name="文本框 3"/>
          <p:cNvSpPr txBox="1"/>
          <p:nvPr/>
        </p:nvSpPr>
        <p:spPr>
          <a:xfrm>
            <a:off x="6333490" y="2459504"/>
            <a:ext cx="5270444" cy="1938992"/>
          </a:xfrm>
          <a:prstGeom prst="rect">
            <a:avLst/>
          </a:prstGeom>
          <a:noFill/>
        </p:spPr>
        <p:txBody>
          <a:bodyPr wrap="square" rtlCol="0">
            <a:spAutoFit/>
          </a:bodyPr>
          <a:lstStyle/>
          <a:p>
            <a:r>
              <a:rPr lang="zh-CN" altLang="en-US" sz="2400" dirty="0">
                <a:effectLst/>
                <a:latin typeface="仿宋" panose="02010609060101010101" pitchFamily="49" charset="-122"/>
                <a:ea typeface="仿宋" panose="02010609060101010101" pitchFamily="49" charset="-122"/>
                <a:cs typeface="Times New Roman" panose="02020603050405020304" pitchFamily="18" charset="0"/>
              </a:rPr>
              <a:t>积极性：使德国人从繁琐的宗教礼仪中解放</a:t>
            </a:r>
          </a:p>
          <a:p>
            <a:pPr marL="342900" indent="-342900">
              <a:buFont typeface="Arial" panose="020B0604020202020204" pitchFamily="34" charset="0"/>
              <a:buChar char="•"/>
            </a:pPr>
            <a:endParaRPr lang="en-US" altLang="zh-CN" sz="2400" dirty="0">
              <a:effectLst/>
              <a:latin typeface="仿宋" panose="02010609060101010101" pitchFamily="49" charset="-122"/>
              <a:ea typeface="仿宋" panose="02010609060101010101" pitchFamily="49" charset="-122"/>
              <a:cs typeface="Times New Roman" panose="02020603050405020304" pitchFamily="18" charset="0"/>
            </a:endParaRPr>
          </a:p>
          <a:p>
            <a:r>
              <a:rPr lang="zh-CN" altLang="en-US" sz="2400" dirty="0">
                <a:effectLst/>
                <a:latin typeface="仿宋" panose="02010609060101010101" pitchFamily="49" charset="-122"/>
                <a:ea typeface="仿宋" panose="02010609060101010101" pitchFamily="49" charset="-122"/>
                <a:cs typeface="Times New Roman" panose="02020603050405020304" pitchFamily="18" charset="0"/>
              </a:rPr>
              <a:t>消极性：增大宗教社会影响力，增加宗教权威性</a:t>
            </a:r>
          </a:p>
        </p:txBody>
      </p:sp>
      <p:pic>
        <p:nvPicPr>
          <p:cNvPr id="3" name="图片 2" descr="1.webp">
            <a:extLst>
              <a:ext uri="{FF2B5EF4-FFF2-40B4-BE49-F238E27FC236}">
                <a16:creationId xmlns:a16="http://schemas.microsoft.com/office/drawing/2014/main" id="{855EBB0F-41D0-E4AE-8B18-BF7083FD0400}"/>
              </a:ext>
            </a:extLst>
          </p:cNvPr>
          <p:cNvPicPr>
            <a:picLocks noChangeAspect="1"/>
          </p:cNvPicPr>
          <p:nvPr>
            <p:custDataLst>
              <p:tags r:id="rId1"/>
            </p:custDataLst>
          </p:nvPr>
        </p:nvPicPr>
        <p:blipFill>
          <a:blip r:embed="rId6"/>
          <a:stretch>
            <a:fillRect/>
          </a:stretch>
        </p:blipFill>
        <p:spPr>
          <a:xfrm>
            <a:off x="717881" y="2486909"/>
            <a:ext cx="4112536" cy="2316059"/>
          </a:xfrm>
          <a:prstGeom prst="rect">
            <a:avLst/>
          </a:prstGeom>
        </p:spPr>
      </p:pic>
      <p:sp>
        <p:nvSpPr>
          <p:cNvPr id="5" name="左大括号 4">
            <a:extLst>
              <a:ext uri="{FF2B5EF4-FFF2-40B4-BE49-F238E27FC236}">
                <a16:creationId xmlns:a16="http://schemas.microsoft.com/office/drawing/2014/main" id="{9CCEF911-5586-D730-F450-EEDBD9DDD698}"/>
              </a:ext>
            </a:extLst>
          </p:cNvPr>
          <p:cNvSpPr/>
          <p:nvPr/>
        </p:nvSpPr>
        <p:spPr>
          <a:xfrm>
            <a:off x="6158200" y="2687720"/>
            <a:ext cx="167953" cy="156081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B04C0890-9A17-AEA2-EC77-3DB2E3BFF9A9}"/>
              </a:ext>
            </a:extLst>
          </p:cNvPr>
          <p:cNvSpPr txBox="1"/>
          <p:nvPr/>
        </p:nvSpPr>
        <p:spPr>
          <a:xfrm>
            <a:off x="6726527" y="4674456"/>
            <a:ext cx="4631938" cy="707886"/>
          </a:xfrm>
          <a:prstGeom prst="rect">
            <a:avLst/>
          </a:prstGeom>
          <a:noFill/>
        </p:spPr>
        <p:txBody>
          <a:bodyPr wrap="square" rtlCol="0">
            <a:spAutoFit/>
          </a:bodyPr>
          <a:lstStyle/>
          <a:p>
            <a:r>
              <a:rPr lang="zh-CN" altLang="en-US" sz="2000" dirty="0">
                <a:latin typeface="华文行楷" panose="02010800040101010101" pitchFamily="2" charset="-122"/>
                <a:ea typeface="华文行楷" panose="02010800040101010101" pitchFamily="2" charset="-122"/>
              </a:rPr>
              <a:t>在马克思看来，其在解除</a:t>
            </a:r>
            <a:r>
              <a:rPr lang="en-US" altLang="zh-CN" sz="2000" dirty="0">
                <a:latin typeface="华文行楷" panose="02010800040101010101" pitchFamily="2" charset="-122"/>
                <a:ea typeface="华文行楷" panose="02010800040101010101" pitchFamily="2" charset="-122"/>
              </a:rPr>
              <a:t>“</a:t>
            </a:r>
            <a:r>
              <a:rPr lang="zh-CN" altLang="en-US" sz="2000" dirty="0">
                <a:latin typeface="华文行楷" panose="02010800040101010101" pitchFamily="2" charset="-122"/>
                <a:ea typeface="华文行楷" panose="02010800040101010101" pitchFamily="2" charset="-122"/>
              </a:rPr>
              <a:t>肉体的锁链</a:t>
            </a:r>
            <a:r>
              <a:rPr lang="en-US" altLang="zh-CN" sz="2000" dirty="0">
                <a:latin typeface="华文行楷" panose="02010800040101010101" pitchFamily="2" charset="-122"/>
                <a:ea typeface="华文行楷" panose="02010800040101010101" pitchFamily="2" charset="-122"/>
              </a:rPr>
              <a:t>”</a:t>
            </a:r>
            <a:r>
              <a:rPr lang="zh-CN" altLang="en-US" sz="2000" dirty="0">
                <a:latin typeface="华文行楷" panose="02010800040101010101" pitchFamily="2" charset="-122"/>
                <a:ea typeface="华文行楷" panose="02010800040101010101" pitchFamily="2" charset="-122"/>
              </a:rPr>
              <a:t>的同时，套上了</a:t>
            </a:r>
            <a:r>
              <a:rPr lang="en-US" altLang="zh-CN" sz="2000" dirty="0">
                <a:latin typeface="华文行楷" panose="02010800040101010101" pitchFamily="2" charset="-122"/>
                <a:ea typeface="华文行楷" panose="02010800040101010101" pitchFamily="2" charset="-122"/>
              </a:rPr>
              <a:t>“</a:t>
            </a:r>
            <a:r>
              <a:rPr lang="zh-CN" altLang="en-US" sz="2000" dirty="0">
                <a:latin typeface="华文行楷" panose="02010800040101010101" pitchFamily="2" charset="-122"/>
                <a:ea typeface="华文行楷" panose="02010800040101010101" pitchFamily="2" charset="-122"/>
              </a:rPr>
              <a:t>心灵的锁链</a:t>
            </a:r>
            <a:r>
              <a:rPr lang="en-US" altLang="zh-CN" sz="2000" dirty="0">
                <a:latin typeface="华文行楷" panose="02010800040101010101" pitchFamily="2" charset="-122"/>
                <a:ea typeface="华文行楷" panose="02010800040101010101" pitchFamily="2" charset="-122"/>
              </a:rPr>
              <a:t>”</a:t>
            </a:r>
            <a:r>
              <a:rPr lang="zh-CN" altLang="en-US" sz="2000" dirty="0">
                <a:latin typeface="华文行楷" panose="02010800040101010101" pitchFamily="2" charset="-122"/>
                <a:ea typeface="华文行楷" panose="02010800040101010101" pitchFamily="2" charset="-122"/>
              </a:rPr>
              <a:t>。</a:t>
            </a:r>
          </a:p>
        </p:txBody>
      </p:sp>
      <p:sp>
        <p:nvSpPr>
          <p:cNvPr id="7" name="右箭头 11">
            <a:extLst>
              <a:ext uri="{FF2B5EF4-FFF2-40B4-BE49-F238E27FC236}">
                <a16:creationId xmlns:a16="http://schemas.microsoft.com/office/drawing/2014/main" id="{6F6A4CFD-80FE-17F3-72CC-47BD7C0F1C43}"/>
              </a:ext>
            </a:extLst>
          </p:cNvPr>
          <p:cNvSpPr/>
          <p:nvPr/>
        </p:nvSpPr>
        <p:spPr>
          <a:xfrm>
            <a:off x="4830417" y="1076923"/>
            <a:ext cx="848995" cy="13017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F4BA244-154C-DB8B-1D6F-A5545ACDF26E}"/>
              </a:ext>
            </a:extLst>
          </p:cNvPr>
          <p:cNvSpPr txBox="1"/>
          <p:nvPr/>
        </p:nvSpPr>
        <p:spPr>
          <a:xfrm>
            <a:off x="5908760" y="911177"/>
            <a:ext cx="4493538" cy="461665"/>
          </a:xfrm>
          <a:prstGeom prst="rect">
            <a:avLst/>
          </a:prstGeom>
          <a:noFill/>
        </p:spPr>
        <p:txBody>
          <a:bodyPr wrap="none" rtlCol="0">
            <a:spAutoFit/>
          </a:bodyPr>
          <a:lstStyle/>
          <a:p>
            <a:r>
              <a:rPr lang="zh-CN" altLang="en-US" sz="2400" b="1" dirty="0">
                <a:solidFill>
                  <a:srgbClr val="C00000"/>
                </a:solidFill>
                <a:latin typeface="华文中宋" panose="02010600040101010101" charset="-122"/>
                <a:ea typeface="华文中宋" panose="02010600040101010101" charset="-122"/>
              </a:rPr>
              <a:t>以此类比当前德国现状急需革命</a:t>
            </a:r>
          </a:p>
        </p:txBody>
      </p:sp>
    </p:spTree>
    <p:extLst>
      <p:ext uri="{BB962C8B-B14F-4D97-AF65-F5344CB8AC3E}">
        <p14:creationId xmlns:p14="http://schemas.microsoft.com/office/powerpoint/2010/main" val="174611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5" name="矩形 4">
            <a:extLst>
              <a:ext uri="{FF2B5EF4-FFF2-40B4-BE49-F238E27FC236}">
                <a16:creationId xmlns:a16="http://schemas.microsoft.com/office/drawing/2014/main" id="{1F1D0963-D305-2F4C-EE35-2FCDE2987026}"/>
              </a:ext>
            </a:extLst>
          </p:cNvPr>
          <p:cNvSpPr/>
          <p:nvPr/>
        </p:nvSpPr>
        <p:spPr>
          <a:xfrm>
            <a:off x="4045183" y="2269334"/>
            <a:ext cx="1987550" cy="826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物质基础</a:t>
            </a:r>
          </a:p>
        </p:txBody>
      </p:sp>
      <p:sp>
        <p:nvSpPr>
          <p:cNvPr id="6" name="矩形 5">
            <a:extLst>
              <a:ext uri="{FF2B5EF4-FFF2-40B4-BE49-F238E27FC236}">
                <a16:creationId xmlns:a16="http://schemas.microsoft.com/office/drawing/2014/main" id="{3EBE41D4-757A-44E6-295A-817330DB75AB}"/>
              </a:ext>
            </a:extLst>
          </p:cNvPr>
          <p:cNvSpPr/>
          <p:nvPr/>
        </p:nvSpPr>
        <p:spPr>
          <a:xfrm>
            <a:off x="4045183" y="4501353"/>
            <a:ext cx="1987550" cy="826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理论基础</a:t>
            </a:r>
          </a:p>
        </p:txBody>
      </p:sp>
      <p:cxnSp>
        <p:nvCxnSpPr>
          <p:cNvPr id="7" name="直接连接符 6">
            <a:extLst>
              <a:ext uri="{FF2B5EF4-FFF2-40B4-BE49-F238E27FC236}">
                <a16:creationId xmlns:a16="http://schemas.microsoft.com/office/drawing/2014/main" id="{8C5527FE-3B1F-F174-2830-72BB83BE3DAD}"/>
              </a:ext>
            </a:extLst>
          </p:cNvPr>
          <p:cNvCxnSpPr>
            <a:stCxn id="5" idx="3"/>
          </p:cNvCxnSpPr>
          <p:nvPr/>
        </p:nvCxnSpPr>
        <p:spPr>
          <a:xfrm>
            <a:off x="6032733" y="2682719"/>
            <a:ext cx="1260000" cy="906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D92D51C-FB87-EA28-652B-F1407698C465}"/>
              </a:ext>
            </a:extLst>
          </p:cNvPr>
          <p:cNvCxnSpPr>
            <a:cxnSpLocks/>
            <a:stCxn id="6" idx="3"/>
          </p:cNvCxnSpPr>
          <p:nvPr/>
        </p:nvCxnSpPr>
        <p:spPr>
          <a:xfrm flipV="1">
            <a:off x="6032733" y="3589499"/>
            <a:ext cx="1265555" cy="1325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5DC02C2-4BCC-EB0E-EAAC-86EA45F444E4}"/>
              </a:ext>
            </a:extLst>
          </p:cNvPr>
          <p:cNvCxnSpPr/>
          <p:nvPr/>
        </p:nvCxnSpPr>
        <p:spPr>
          <a:xfrm flipV="1">
            <a:off x="7287493" y="3567909"/>
            <a:ext cx="2291715" cy="215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D07C4E42-F2F7-8A12-E62D-D24E7AD1DDA6}"/>
              </a:ext>
            </a:extLst>
          </p:cNvPr>
          <p:cNvSpPr/>
          <p:nvPr/>
        </p:nvSpPr>
        <p:spPr>
          <a:xfrm>
            <a:off x="9586193" y="3089119"/>
            <a:ext cx="2023745" cy="111696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实现革命</a:t>
            </a:r>
          </a:p>
        </p:txBody>
      </p:sp>
      <p:sp>
        <p:nvSpPr>
          <p:cNvPr id="11" name="左箭头 10">
            <a:extLst>
              <a:ext uri="{FF2B5EF4-FFF2-40B4-BE49-F238E27FC236}">
                <a16:creationId xmlns:a16="http://schemas.microsoft.com/office/drawing/2014/main" id="{2F185AB8-092D-4C2A-D38C-D8A3412E8F32}"/>
              </a:ext>
            </a:extLst>
          </p:cNvPr>
          <p:cNvSpPr/>
          <p:nvPr/>
        </p:nvSpPr>
        <p:spPr>
          <a:xfrm>
            <a:off x="3026325" y="2644936"/>
            <a:ext cx="979170" cy="75565"/>
          </a:xfrm>
          <a:prstGeom prst="leftArrow">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a:extLst>
              <a:ext uri="{FF2B5EF4-FFF2-40B4-BE49-F238E27FC236}">
                <a16:creationId xmlns:a16="http://schemas.microsoft.com/office/drawing/2014/main" id="{7D144876-232C-1B3C-4FD9-8F73A3EB96C4}"/>
              </a:ext>
            </a:extLst>
          </p:cNvPr>
          <p:cNvSpPr/>
          <p:nvPr/>
        </p:nvSpPr>
        <p:spPr>
          <a:xfrm>
            <a:off x="3026325" y="4903851"/>
            <a:ext cx="979170" cy="75565"/>
          </a:xfrm>
          <a:prstGeom prst="leftArrow">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36441DC-83A6-C27E-A631-01E99C47678E}"/>
              </a:ext>
            </a:extLst>
          </p:cNvPr>
          <p:cNvSpPr txBox="1"/>
          <p:nvPr/>
        </p:nvSpPr>
        <p:spPr>
          <a:xfrm>
            <a:off x="404728" y="4620733"/>
            <a:ext cx="2581910" cy="645160"/>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较为先进，已经达到甚至超越英法等国的现状</a:t>
            </a:r>
          </a:p>
        </p:txBody>
      </p:sp>
      <p:sp>
        <p:nvSpPr>
          <p:cNvPr id="14" name="文本框 13">
            <a:extLst>
              <a:ext uri="{FF2B5EF4-FFF2-40B4-BE49-F238E27FC236}">
                <a16:creationId xmlns:a16="http://schemas.microsoft.com/office/drawing/2014/main" id="{86CB89E2-1FBA-4F44-11DA-FBED1E3AF6A2}"/>
              </a:ext>
            </a:extLst>
          </p:cNvPr>
          <p:cNvSpPr txBox="1"/>
          <p:nvPr/>
        </p:nvSpPr>
        <p:spPr>
          <a:xfrm>
            <a:off x="320272" y="2360774"/>
            <a:ext cx="2700497" cy="645160"/>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极为落后，无法企及英法当前政治制度的高度</a:t>
            </a:r>
          </a:p>
        </p:txBody>
      </p:sp>
      <p:sp>
        <p:nvSpPr>
          <p:cNvPr id="15" name="矩形 14">
            <a:extLst>
              <a:ext uri="{FF2B5EF4-FFF2-40B4-BE49-F238E27FC236}">
                <a16:creationId xmlns:a16="http://schemas.microsoft.com/office/drawing/2014/main" id="{3F10B61A-E1AA-504E-E631-D71CCBC0853F}"/>
              </a:ext>
            </a:extLst>
          </p:cNvPr>
          <p:cNvSpPr/>
          <p:nvPr/>
        </p:nvSpPr>
        <p:spPr>
          <a:xfrm rot="7800000">
            <a:off x="8376518" y="2563974"/>
            <a:ext cx="124460" cy="1983105"/>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B4EF0E26-5EA6-8465-D4AA-5154BF8B8474}"/>
              </a:ext>
            </a:extLst>
          </p:cNvPr>
          <p:cNvSpPr/>
          <p:nvPr/>
        </p:nvSpPr>
        <p:spPr>
          <a:xfrm rot="2700000">
            <a:off x="8370803" y="2586834"/>
            <a:ext cx="124460" cy="1983105"/>
          </a:xfrm>
          <a:prstGeom prst="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A2AF8ADB-CD5B-BE49-A5A8-68962E28FADE}"/>
              </a:ext>
            </a:extLst>
          </p:cNvPr>
          <p:cNvSpPr txBox="1"/>
          <p:nvPr/>
        </p:nvSpPr>
        <p:spPr>
          <a:xfrm>
            <a:off x="717881" y="818846"/>
            <a:ext cx="4801314"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德国革命的可行性分析</a:t>
            </a:r>
          </a:p>
        </p:txBody>
      </p:sp>
    </p:spTree>
    <p:extLst>
      <p:ext uri="{BB962C8B-B14F-4D97-AF65-F5344CB8AC3E}">
        <p14:creationId xmlns:p14="http://schemas.microsoft.com/office/powerpoint/2010/main" val="290701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A2AF8ADB-CD5B-BE49-A5A8-68962E28FADE}"/>
              </a:ext>
            </a:extLst>
          </p:cNvPr>
          <p:cNvSpPr txBox="1"/>
          <p:nvPr/>
        </p:nvSpPr>
        <p:spPr>
          <a:xfrm>
            <a:off x="717881" y="818846"/>
            <a:ext cx="4801314"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德国革命的可行性分析</a:t>
            </a:r>
          </a:p>
        </p:txBody>
      </p:sp>
      <p:sp>
        <p:nvSpPr>
          <p:cNvPr id="2" name="文本框 1">
            <a:extLst>
              <a:ext uri="{FF2B5EF4-FFF2-40B4-BE49-F238E27FC236}">
                <a16:creationId xmlns:a16="http://schemas.microsoft.com/office/drawing/2014/main" id="{B1F4D980-E86D-4F6D-489F-A674648D51D2}"/>
              </a:ext>
            </a:extLst>
          </p:cNvPr>
          <p:cNvSpPr txBox="1"/>
          <p:nvPr/>
        </p:nvSpPr>
        <p:spPr>
          <a:xfrm>
            <a:off x="279361" y="1777792"/>
            <a:ext cx="4339590" cy="768350"/>
          </a:xfrm>
          <a:prstGeom prst="rect">
            <a:avLst/>
          </a:prstGeom>
          <a:noFill/>
        </p:spPr>
        <p:txBody>
          <a:bodyPr wrap="square" rtlCol="0">
            <a:spAutoFit/>
          </a:bodyPr>
          <a:lstStyle/>
          <a:p>
            <a:r>
              <a:rPr lang="zh-CN" altLang="en-US" sz="4400" dirty="0">
                <a:solidFill>
                  <a:srgbClr val="FF0000"/>
                </a:solidFill>
                <a:latin typeface="华文行楷" panose="02010800040101010101" charset="-122"/>
                <a:ea typeface="华文行楷" panose="02010800040101010101" charset="-122"/>
              </a:rPr>
              <a:t>从国际社会来看：</a:t>
            </a:r>
          </a:p>
        </p:txBody>
      </p:sp>
      <p:sp>
        <p:nvSpPr>
          <p:cNvPr id="4" name="矩形 3">
            <a:extLst>
              <a:ext uri="{FF2B5EF4-FFF2-40B4-BE49-F238E27FC236}">
                <a16:creationId xmlns:a16="http://schemas.microsoft.com/office/drawing/2014/main" id="{CCC13B05-31C2-A6F2-0942-A29388E5A5FA}"/>
              </a:ext>
            </a:extLst>
          </p:cNvPr>
          <p:cNvSpPr/>
          <p:nvPr/>
        </p:nvSpPr>
        <p:spPr>
          <a:xfrm>
            <a:off x="1921471" y="2919522"/>
            <a:ext cx="3279140" cy="1376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国际社会的思想革命</a:t>
            </a:r>
          </a:p>
        </p:txBody>
      </p:sp>
      <p:sp>
        <p:nvSpPr>
          <p:cNvPr id="19" name="矩形 18">
            <a:extLst>
              <a:ext uri="{FF2B5EF4-FFF2-40B4-BE49-F238E27FC236}">
                <a16:creationId xmlns:a16="http://schemas.microsoft.com/office/drawing/2014/main" id="{0544D52D-628E-CA3D-4F12-03596CF24B14}"/>
              </a:ext>
            </a:extLst>
          </p:cNvPr>
          <p:cNvSpPr/>
          <p:nvPr/>
        </p:nvSpPr>
        <p:spPr>
          <a:xfrm>
            <a:off x="7442796" y="2919522"/>
            <a:ext cx="3279140" cy="1376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国际社会的制度革命</a:t>
            </a:r>
          </a:p>
        </p:txBody>
      </p:sp>
      <p:sp>
        <p:nvSpPr>
          <p:cNvPr id="20" name="文本框 19">
            <a:extLst>
              <a:ext uri="{FF2B5EF4-FFF2-40B4-BE49-F238E27FC236}">
                <a16:creationId xmlns:a16="http://schemas.microsoft.com/office/drawing/2014/main" id="{F45A0B3D-6C05-7C57-4AD5-75D25C1299F5}"/>
              </a:ext>
            </a:extLst>
          </p:cNvPr>
          <p:cNvSpPr txBox="1"/>
          <p:nvPr/>
        </p:nvSpPr>
        <p:spPr>
          <a:xfrm>
            <a:off x="1776056" y="4382562"/>
            <a:ext cx="4064000" cy="368300"/>
          </a:xfrm>
          <a:prstGeom prst="rect">
            <a:avLst/>
          </a:prstGeom>
          <a:noFill/>
        </p:spPr>
        <p:txBody>
          <a:bodyPr wrap="square" rtlCol="0">
            <a:spAutoFit/>
          </a:bodyPr>
          <a:lstStyle/>
          <a:p>
            <a:r>
              <a:rPr lang="zh-CN" altLang="en-US">
                <a:latin typeface="华文行楷" panose="02010800040101010101" charset="-122"/>
                <a:ea typeface="华文行楷" panose="02010800040101010101" charset="-122"/>
              </a:rPr>
              <a:t>积极参与，分享了思想革命的痛苦</a:t>
            </a:r>
          </a:p>
        </p:txBody>
      </p:sp>
      <p:sp>
        <p:nvSpPr>
          <p:cNvPr id="21" name="文本框 20">
            <a:extLst>
              <a:ext uri="{FF2B5EF4-FFF2-40B4-BE49-F238E27FC236}">
                <a16:creationId xmlns:a16="http://schemas.microsoft.com/office/drawing/2014/main" id="{55863CB3-8504-B7B8-87CA-3A594001485E}"/>
              </a:ext>
            </a:extLst>
          </p:cNvPr>
          <p:cNvSpPr txBox="1"/>
          <p:nvPr/>
        </p:nvSpPr>
        <p:spPr>
          <a:xfrm>
            <a:off x="7271981" y="4373037"/>
            <a:ext cx="4064000" cy="368300"/>
          </a:xfrm>
          <a:prstGeom prst="rect">
            <a:avLst/>
          </a:prstGeom>
          <a:noFill/>
        </p:spPr>
        <p:txBody>
          <a:bodyPr wrap="square" rtlCol="0">
            <a:spAutoFit/>
          </a:bodyPr>
          <a:lstStyle/>
          <a:p>
            <a:r>
              <a:rPr lang="zh-CN" altLang="en-US">
                <a:latin typeface="华文行楷" panose="02010800040101010101" charset="-122"/>
                <a:ea typeface="华文行楷" panose="02010800040101010101" charset="-122"/>
              </a:rPr>
              <a:t>并不同步，未分享制度革命的成果</a:t>
            </a:r>
          </a:p>
        </p:txBody>
      </p:sp>
      <p:sp>
        <p:nvSpPr>
          <p:cNvPr id="22" name="矩形 21">
            <a:extLst>
              <a:ext uri="{FF2B5EF4-FFF2-40B4-BE49-F238E27FC236}">
                <a16:creationId xmlns:a16="http://schemas.microsoft.com/office/drawing/2014/main" id="{32F3A5FD-90AD-1E2D-0D77-FA54E289DA8E}"/>
              </a:ext>
            </a:extLst>
          </p:cNvPr>
          <p:cNvSpPr/>
          <p:nvPr/>
        </p:nvSpPr>
        <p:spPr>
          <a:xfrm>
            <a:off x="5208231" y="3358942"/>
            <a:ext cx="2246630" cy="87630"/>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下箭头 10">
            <a:extLst>
              <a:ext uri="{FF2B5EF4-FFF2-40B4-BE49-F238E27FC236}">
                <a16:creationId xmlns:a16="http://schemas.microsoft.com/office/drawing/2014/main" id="{654F2C8A-F018-6B3A-8FFF-1330077CE2DD}"/>
              </a:ext>
            </a:extLst>
          </p:cNvPr>
          <p:cNvSpPr/>
          <p:nvPr/>
        </p:nvSpPr>
        <p:spPr>
          <a:xfrm>
            <a:off x="6233121" y="3358942"/>
            <a:ext cx="197485" cy="2202815"/>
          </a:xfrm>
          <a:prstGeom prst="downArrow">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89B750E3-3AEB-5E86-14EF-4CFE920B96D2}"/>
              </a:ext>
            </a:extLst>
          </p:cNvPr>
          <p:cNvSpPr txBox="1"/>
          <p:nvPr/>
        </p:nvSpPr>
        <p:spPr>
          <a:xfrm>
            <a:off x="4721186" y="5667802"/>
            <a:ext cx="3398520" cy="645160"/>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德国会在还没处于欧洲解放以前的水平就处于欧洲瓦解的水平</a:t>
            </a:r>
          </a:p>
        </p:txBody>
      </p:sp>
    </p:spTree>
    <p:extLst>
      <p:ext uri="{BB962C8B-B14F-4D97-AF65-F5344CB8AC3E}">
        <p14:creationId xmlns:p14="http://schemas.microsoft.com/office/powerpoint/2010/main" val="74174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A2AF8ADB-CD5B-BE49-A5A8-68962E28FADE}"/>
              </a:ext>
            </a:extLst>
          </p:cNvPr>
          <p:cNvSpPr txBox="1"/>
          <p:nvPr/>
        </p:nvSpPr>
        <p:spPr>
          <a:xfrm>
            <a:off x="717881" y="818846"/>
            <a:ext cx="4801314"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德国革命的可行性分析</a:t>
            </a:r>
          </a:p>
        </p:txBody>
      </p:sp>
      <p:sp>
        <p:nvSpPr>
          <p:cNvPr id="2" name="文本框 1">
            <a:extLst>
              <a:ext uri="{FF2B5EF4-FFF2-40B4-BE49-F238E27FC236}">
                <a16:creationId xmlns:a16="http://schemas.microsoft.com/office/drawing/2014/main" id="{B1F4D980-E86D-4F6D-489F-A674648D51D2}"/>
              </a:ext>
            </a:extLst>
          </p:cNvPr>
          <p:cNvSpPr txBox="1"/>
          <p:nvPr/>
        </p:nvSpPr>
        <p:spPr>
          <a:xfrm>
            <a:off x="338995" y="1796524"/>
            <a:ext cx="4339590" cy="768350"/>
          </a:xfrm>
          <a:prstGeom prst="rect">
            <a:avLst/>
          </a:prstGeom>
          <a:noFill/>
        </p:spPr>
        <p:txBody>
          <a:bodyPr wrap="square" rtlCol="0">
            <a:spAutoFit/>
          </a:bodyPr>
          <a:lstStyle/>
          <a:p>
            <a:r>
              <a:rPr lang="zh-CN" altLang="en-US" sz="4400" dirty="0">
                <a:solidFill>
                  <a:srgbClr val="FF0000"/>
                </a:solidFill>
                <a:latin typeface="华文行楷" panose="02010800040101010101" charset="-122"/>
                <a:ea typeface="华文行楷" panose="02010800040101010101" charset="-122"/>
              </a:rPr>
              <a:t>从国内形势来看：</a:t>
            </a:r>
          </a:p>
        </p:txBody>
      </p:sp>
      <p:sp>
        <p:nvSpPr>
          <p:cNvPr id="3" name="文本框 2">
            <a:extLst>
              <a:ext uri="{FF2B5EF4-FFF2-40B4-BE49-F238E27FC236}">
                <a16:creationId xmlns:a16="http://schemas.microsoft.com/office/drawing/2014/main" id="{3F5A9693-A9BC-CC10-312F-4D28602CDE77}"/>
              </a:ext>
            </a:extLst>
          </p:cNvPr>
          <p:cNvSpPr txBox="1"/>
          <p:nvPr/>
        </p:nvSpPr>
        <p:spPr>
          <a:xfrm>
            <a:off x="6672807" y="1194227"/>
            <a:ext cx="4064000" cy="583565"/>
          </a:xfrm>
          <a:prstGeom prst="rect">
            <a:avLst/>
          </a:prstGeom>
          <a:noFill/>
        </p:spPr>
        <p:txBody>
          <a:bodyPr wrap="square" rtlCol="0">
            <a:spAutoFit/>
          </a:bodyPr>
          <a:lstStyle/>
          <a:p>
            <a:r>
              <a:rPr lang="zh-CN" altLang="en-US" sz="3200">
                <a:latin typeface="华文新魏" panose="02010800040101010101" charset="-122"/>
                <a:ea typeface="华文新魏" panose="02010800040101010101" charset="-122"/>
              </a:rPr>
              <a:t>德国各邦政府</a:t>
            </a:r>
          </a:p>
        </p:txBody>
      </p:sp>
      <p:cxnSp>
        <p:nvCxnSpPr>
          <p:cNvPr id="5" name="直接箭头连接符 4">
            <a:extLst>
              <a:ext uri="{FF2B5EF4-FFF2-40B4-BE49-F238E27FC236}">
                <a16:creationId xmlns:a16="http://schemas.microsoft.com/office/drawing/2014/main" id="{2635932F-1E53-445B-FBA5-278A3012FB11}"/>
              </a:ext>
            </a:extLst>
          </p:cNvPr>
          <p:cNvCxnSpPr/>
          <p:nvPr/>
        </p:nvCxnSpPr>
        <p:spPr>
          <a:xfrm flipH="1">
            <a:off x="7998052" y="1728262"/>
            <a:ext cx="6985" cy="18002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046C6A0-011B-BEE3-C92B-CE73362821A5}"/>
              </a:ext>
            </a:extLst>
          </p:cNvPr>
          <p:cNvSpPr txBox="1"/>
          <p:nvPr/>
        </p:nvSpPr>
        <p:spPr>
          <a:xfrm>
            <a:off x="6974931" y="2066022"/>
            <a:ext cx="1106384" cy="923330"/>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出于各方的利益及诉求</a:t>
            </a:r>
          </a:p>
        </p:txBody>
      </p:sp>
      <p:sp>
        <p:nvSpPr>
          <p:cNvPr id="7" name="文本框 6">
            <a:extLst>
              <a:ext uri="{FF2B5EF4-FFF2-40B4-BE49-F238E27FC236}">
                <a16:creationId xmlns:a16="http://schemas.microsoft.com/office/drawing/2014/main" id="{1C9B3409-1125-D955-E04D-F81F0973E275}"/>
              </a:ext>
            </a:extLst>
          </p:cNvPr>
          <p:cNvSpPr txBox="1"/>
          <p:nvPr/>
        </p:nvSpPr>
        <p:spPr>
          <a:xfrm>
            <a:off x="5598367" y="3497387"/>
            <a:ext cx="2054245" cy="40011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rPr>
              <a:t>现代制度的缺陷</a:t>
            </a:r>
          </a:p>
        </p:txBody>
      </p:sp>
      <p:sp>
        <p:nvSpPr>
          <p:cNvPr id="8" name="文本框 7">
            <a:extLst>
              <a:ext uri="{FF2B5EF4-FFF2-40B4-BE49-F238E27FC236}">
                <a16:creationId xmlns:a16="http://schemas.microsoft.com/office/drawing/2014/main" id="{83EC037D-151A-4669-6202-F73EE6E67101}"/>
              </a:ext>
            </a:extLst>
          </p:cNvPr>
          <p:cNvSpPr txBox="1"/>
          <p:nvPr/>
        </p:nvSpPr>
        <p:spPr>
          <a:xfrm>
            <a:off x="8343492" y="3497387"/>
            <a:ext cx="1819890" cy="40011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rPr>
              <a:t>旧制度的缺陷</a:t>
            </a:r>
          </a:p>
        </p:txBody>
      </p:sp>
      <p:sp>
        <p:nvSpPr>
          <p:cNvPr id="9" name="矩形 8">
            <a:extLst>
              <a:ext uri="{FF2B5EF4-FFF2-40B4-BE49-F238E27FC236}">
                <a16:creationId xmlns:a16="http://schemas.microsoft.com/office/drawing/2014/main" id="{36633B11-06A5-251E-6B43-FE06C3266929}"/>
              </a:ext>
            </a:extLst>
          </p:cNvPr>
          <p:cNvSpPr/>
          <p:nvPr/>
        </p:nvSpPr>
        <p:spPr>
          <a:xfrm>
            <a:off x="7655152" y="3645963"/>
            <a:ext cx="695325" cy="876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12">
            <a:extLst>
              <a:ext uri="{FF2B5EF4-FFF2-40B4-BE49-F238E27FC236}">
                <a16:creationId xmlns:a16="http://schemas.microsoft.com/office/drawing/2014/main" id="{B624ED32-973C-206A-6ACC-4CBF16082498}"/>
              </a:ext>
            </a:extLst>
          </p:cNvPr>
          <p:cNvSpPr/>
          <p:nvPr/>
        </p:nvSpPr>
        <p:spPr>
          <a:xfrm>
            <a:off x="7940902" y="3741212"/>
            <a:ext cx="160655" cy="11779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B7FD46C7-B079-081E-BBDD-8D5EA4E2654F}"/>
              </a:ext>
            </a:extLst>
          </p:cNvPr>
          <p:cNvSpPr/>
          <p:nvPr/>
        </p:nvSpPr>
        <p:spPr>
          <a:xfrm>
            <a:off x="6200367" y="5124242"/>
            <a:ext cx="3811270" cy="1185545"/>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a:latin typeface="华文新魏" panose="02010800040101010101" charset="-122"/>
                <a:ea typeface="华文新魏" panose="02010800040101010101" charset="-122"/>
              </a:rPr>
              <a:t>德国中存在一切国家形式的罪恶</a:t>
            </a:r>
          </a:p>
        </p:txBody>
      </p:sp>
    </p:spTree>
    <p:extLst>
      <p:ext uri="{BB962C8B-B14F-4D97-AF65-F5344CB8AC3E}">
        <p14:creationId xmlns:p14="http://schemas.microsoft.com/office/powerpoint/2010/main" val="145984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2" name="文本框 1"/>
          <p:cNvSpPr txBox="1"/>
          <p:nvPr/>
        </p:nvSpPr>
        <p:spPr>
          <a:xfrm>
            <a:off x="647316" y="487331"/>
            <a:ext cx="1723549" cy="1015663"/>
          </a:xfrm>
          <a:prstGeom prst="rect">
            <a:avLst/>
          </a:prstGeom>
          <a:noFill/>
        </p:spPr>
        <p:txBody>
          <a:bodyPr wrap="none" rtlCol="0">
            <a:spAutoFit/>
          </a:bodyPr>
          <a:lstStyle/>
          <a:p>
            <a:r>
              <a:rPr lang="zh-CN" altLang="en-US" sz="6000" b="1" dirty="0">
                <a:solidFill>
                  <a:srgbClr val="C00000"/>
                </a:solidFill>
                <a:latin typeface="华文中宋" panose="02010600040101010101" charset="-122"/>
                <a:ea typeface="华文中宋" panose="02010600040101010101" charset="-122"/>
              </a:rPr>
              <a:t>目录</a:t>
            </a:r>
          </a:p>
        </p:txBody>
      </p:sp>
      <p:sp>
        <p:nvSpPr>
          <p:cNvPr id="4" name="文本框 3"/>
          <p:cNvSpPr txBox="1"/>
          <p:nvPr/>
        </p:nvSpPr>
        <p:spPr>
          <a:xfrm>
            <a:off x="1675425" y="1595204"/>
            <a:ext cx="10304145" cy="4389535"/>
          </a:xfrm>
          <a:prstGeom prst="rect">
            <a:avLst/>
          </a:prstGeom>
          <a:noFill/>
        </p:spPr>
        <p:txBody>
          <a:bodyPr wrap="square" rtlCol="0">
            <a:spAutoFit/>
          </a:bodyPr>
          <a:lstStyle/>
          <a:p>
            <a:pPr marL="342900" indent="-342900">
              <a:lnSpc>
                <a:spcPct val="170000"/>
              </a:lnSpc>
              <a:buFont typeface="Arial" panose="020B0604020202020204" pitchFamily="34" charset="0"/>
              <a:buChar char="•"/>
            </a:pPr>
            <a:r>
              <a:rPr lang="zh-CN" altLang="en-US" sz="2800" dirty="0">
                <a:latin typeface="华文中宋" panose="02010600040101010101" charset="-122"/>
                <a:ea typeface="华文中宋" panose="02010600040101010101" charset="-122"/>
                <a:cs typeface="华文中宋" panose="02010600040101010101" charset="-122"/>
              </a:rPr>
              <a:t>时代背景</a:t>
            </a:r>
            <a:endParaRPr lang="en-US" altLang="zh-CN" sz="2800" dirty="0">
              <a:latin typeface="华文中宋" panose="02010600040101010101" charset="-122"/>
              <a:ea typeface="华文中宋" panose="02010600040101010101" charset="-122"/>
              <a:cs typeface="华文中宋" panose="02010600040101010101" charset="-122"/>
            </a:endParaRPr>
          </a:p>
          <a:p>
            <a:pPr marL="342900" indent="-342900">
              <a:lnSpc>
                <a:spcPct val="170000"/>
              </a:lnSpc>
              <a:buFont typeface="Arial" panose="020B0604020202020204" pitchFamily="34" charset="0"/>
              <a:buChar char="•"/>
            </a:pPr>
            <a:r>
              <a:rPr lang="zh-CN" altLang="en-US" sz="2800" dirty="0">
                <a:latin typeface="华文中宋" panose="02010600040101010101" charset="-122"/>
                <a:ea typeface="华文中宋" panose="02010600040101010101" charset="-122"/>
                <a:cs typeface="华文中宋" panose="02010600040101010101" charset="-122"/>
              </a:rPr>
              <a:t>马克思对宗教批判的论述</a:t>
            </a:r>
            <a:endParaRPr lang="en-US" altLang="zh-CN" sz="2800" dirty="0">
              <a:latin typeface="华文中宋" panose="02010600040101010101" charset="-122"/>
              <a:ea typeface="华文中宋" panose="02010600040101010101" charset="-122"/>
              <a:cs typeface="华文中宋" panose="02010600040101010101" charset="-122"/>
            </a:endParaRPr>
          </a:p>
          <a:p>
            <a:pPr marL="342900" indent="-342900">
              <a:lnSpc>
                <a:spcPct val="170000"/>
              </a:lnSpc>
              <a:buFont typeface="Arial" panose="020B0604020202020204" pitchFamily="34" charset="0"/>
              <a:buChar char="•"/>
            </a:pPr>
            <a:r>
              <a:rPr lang="zh-CN" altLang="en-US" sz="2800" dirty="0">
                <a:latin typeface="华文中宋" panose="02010600040101010101" charset="-122"/>
                <a:ea typeface="华文中宋" panose="02010600040101010101" charset="-122"/>
                <a:cs typeface="华文中宋" panose="02010600040101010101" charset="-122"/>
              </a:rPr>
              <a:t>德国社会和制度现状</a:t>
            </a:r>
            <a:endParaRPr lang="en-US" altLang="zh-CN" sz="2800" dirty="0">
              <a:latin typeface="华文中宋" panose="02010600040101010101" charset="-122"/>
              <a:ea typeface="华文中宋" panose="02010600040101010101" charset="-122"/>
              <a:cs typeface="华文中宋" panose="02010600040101010101" charset="-122"/>
            </a:endParaRPr>
          </a:p>
          <a:p>
            <a:pPr marL="342900" indent="-342900">
              <a:lnSpc>
                <a:spcPct val="170000"/>
              </a:lnSpc>
              <a:buFont typeface="Arial" panose="020B0604020202020204" pitchFamily="34" charset="0"/>
              <a:buChar char="•"/>
            </a:pPr>
            <a:r>
              <a:rPr lang="zh-CN" altLang="en-US" sz="2800" dirty="0">
                <a:latin typeface="华文中宋" panose="02010600040101010101" charset="-122"/>
                <a:ea typeface="华文中宋" panose="02010600040101010101" charset="-122"/>
                <a:cs typeface="华文中宋" panose="02010600040101010101" charset="-122"/>
              </a:rPr>
              <a:t>黑格尔法哲学的优点与不足</a:t>
            </a:r>
            <a:endParaRPr lang="en-US" altLang="zh-CN" sz="2800" dirty="0">
              <a:latin typeface="华文中宋" panose="02010600040101010101" charset="-122"/>
              <a:ea typeface="华文中宋" panose="02010600040101010101" charset="-122"/>
              <a:cs typeface="华文中宋" panose="02010600040101010101" charset="-122"/>
            </a:endParaRPr>
          </a:p>
          <a:p>
            <a:pPr marL="342900" indent="-342900">
              <a:lnSpc>
                <a:spcPct val="170000"/>
              </a:lnSpc>
              <a:buFont typeface="Arial" panose="020B0604020202020204" pitchFamily="34" charset="0"/>
              <a:buChar char="•"/>
            </a:pPr>
            <a:r>
              <a:rPr lang="zh-CN" altLang="en-US" sz="2800" dirty="0">
                <a:latin typeface="华文中宋" panose="02010600040101010101" charset="-122"/>
                <a:ea typeface="华文中宋" panose="02010600040101010101" charset="-122"/>
                <a:cs typeface="华文中宋" panose="02010600040101010101" charset="-122"/>
              </a:rPr>
              <a:t>路德宗教改革及德国革命可行性分析</a:t>
            </a:r>
            <a:endParaRPr lang="en-US" altLang="zh-CN" sz="2800" dirty="0">
              <a:latin typeface="华文中宋" panose="02010600040101010101" charset="-122"/>
              <a:ea typeface="华文中宋" panose="02010600040101010101" charset="-122"/>
              <a:cs typeface="华文中宋" panose="02010600040101010101" charset="-122"/>
            </a:endParaRPr>
          </a:p>
          <a:p>
            <a:pPr marL="342900" indent="-342900">
              <a:lnSpc>
                <a:spcPct val="170000"/>
              </a:lnSpc>
              <a:buFont typeface="Arial" panose="020B0604020202020204" pitchFamily="34" charset="0"/>
              <a:buChar char="•"/>
            </a:pPr>
            <a:r>
              <a:rPr lang="zh-CN" altLang="en-US" sz="2800" dirty="0">
                <a:latin typeface="华文中宋" panose="02010600040101010101" charset="-122"/>
                <a:ea typeface="华文中宋" panose="02010600040101010101" charset="-122"/>
                <a:cs typeface="华文中宋" panose="02010600040101010101" charset="-122"/>
              </a:rPr>
              <a:t>无产阶级分析</a:t>
            </a:r>
          </a:p>
        </p:txBody>
      </p:sp>
    </p:spTree>
    <p:extLst>
      <p:ext uri="{BB962C8B-B14F-4D97-AF65-F5344CB8AC3E}">
        <p14:creationId xmlns:p14="http://schemas.microsoft.com/office/powerpoint/2010/main" val="366552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2" name="文本框 1"/>
          <p:cNvSpPr txBox="1"/>
          <p:nvPr/>
        </p:nvSpPr>
        <p:spPr>
          <a:xfrm>
            <a:off x="717881" y="818846"/>
            <a:ext cx="5724644"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德国问题的现实映射及意义</a:t>
            </a:r>
          </a:p>
        </p:txBody>
      </p:sp>
      <p:sp>
        <p:nvSpPr>
          <p:cNvPr id="3" name="文本框 2">
            <a:extLst>
              <a:ext uri="{FF2B5EF4-FFF2-40B4-BE49-F238E27FC236}">
                <a16:creationId xmlns:a16="http://schemas.microsoft.com/office/drawing/2014/main" id="{251E246E-4CC9-3F9E-017F-ADC02E94A647}"/>
              </a:ext>
            </a:extLst>
          </p:cNvPr>
          <p:cNvSpPr txBox="1"/>
          <p:nvPr/>
        </p:nvSpPr>
        <p:spPr>
          <a:xfrm>
            <a:off x="2675517" y="1627340"/>
            <a:ext cx="6840965"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问题所在：现实与理想之间尚有差距的情况下生搬硬套造成的悲剧</a:t>
            </a:r>
          </a:p>
        </p:txBody>
      </p:sp>
      <p:pic>
        <p:nvPicPr>
          <p:cNvPr id="5" name="图片 4" descr="2.webp">
            <a:extLst>
              <a:ext uri="{FF2B5EF4-FFF2-40B4-BE49-F238E27FC236}">
                <a16:creationId xmlns:a16="http://schemas.microsoft.com/office/drawing/2014/main" id="{E7FBEF3B-08CD-D611-D01F-F98FF55535D9}"/>
              </a:ext>
            </a:extLst>
          </p:cNvPr>
          <p:cNvPicPr>
            <a:picLocks noChangeAspect="1"/>
          </p:cNvPicPr>
          <p:nvPr/>
        </p:nvPicPr>
        <p:blipFill>
          <a:blip r:embed="rId5"/>
          <a:stretch>
            <a:fillRect/>
          </a:stretch>
        </p:blipFill>
        <p:spPr>
          <a:xfrm>
            <a:off x="711273" y="2370454"/>
            <a:ext cx="4258292" cy="3124139"/>
          </a:xfrm>
          <a:prstGeom prst="rect">
            <a:avLst/>
          </a:prstGeom>
        </p:spPr>
      </p:pic>
      <p:pic>
        <p:nvPicPr>
          <p:cNvPr id="6" name="图片 5" descr="3.webp">
            <a:extLst>
              <a:ext uri="{FF2B5EF4-FFF2-40B4-BE49-F238E27FC236}">
                <a16:creationId xmlns:a16="http://schemas.microsoft.com/office/drawing/2014/main" id="{73E3214D-40D6-03B8-AB4B-9692C7C9C75C}"/>
              </a:ext>
            </a:extLst>
          </p:cNvPr>
          <p:cNvPicPr>
            <a:picLocks noChangeAspect="1"/>
          </p:cNvPicPr>
          <p:nvPr/>
        </p:nvPicPr>
        <p:blipFill>
          <a:blip r:embed="rId6"/>
          <a:stretch>
            <a:fillRect/>
          </a:stretch>
        </p:blipFill>
        <p:spPr>
          <a:xfrm>
            <a:off x="6099625" y="2370454"/>
            <a:ext cx="5645150" cy="3175000"/>
          </a:xfrm>
          <a:prstGeom prst="rect">
            <a:avLst/>
          </a:prstGeom>
        </p:spPr>
      </p:pic>
      <p:sp>
        <p:nvSpPr>
          <p:cNvPr id="7" name="文本框 6">
            <a:extLst>
              <a:ext uri="{FF2B5EF4-FFF2-40B4-BE49-F238E27FC236}">
                <a16:creationId xmlns:a16="http://schemas.microsoft.com/office/drawing/2014/main" id="{A463B4EC-50D3-C5C9-FA99-09873F0A7153}"/>
              </a:ext>
            </a:extLst>
          </p:cNvPr>
          <p:cNvSpPr txBox="1"/>
          <p:nvPr/>
        </p:nvSpPr>
        <p:spPr>
          <a:xfrm>
            <a:off x="2328227" y="5625978"/>
            <a:ext cx="962301" cy="400110"/>
          </a:xfrm>
          <a:prstGeom prst="rect">
            <a:avLst/>
          </a:prstGeom>
          <a:noFill/>
        </p:spPr>
        <p:txBody>
          <a:bodyPr wrap="square" rtlCol="0">
            <a:spAutoFit/>
          </a:bodyPr>
          <a:lstStyle/>
          <a:p>
            <a:r>
              <a:rPr lang="zh-CN" altLang="en-US" sz="2000" dirty="0">
                <a:latin typeface="华文行楷" panose="02010800040101010101" pitchFamily="2" charset="-122"/>
                <a:ea typeface="华文行楷" panose="02010800040101010101" pitchFamily="2" charset="-122"/>
              </a:rPr>
              <a:t>大跃进</a:t>
            </a:r>
          </a:p>
        </p:txBody>
      </p:sp>
      <p:sp>
        <p:nvSpPr>
          <p:cNvPr id="8" name="文本框 7">
            <a:extLst>
              <a:ext uri="{FF2B5EF4-FFF2-40B4-BE49-F238E27FC236}">
                <a16:creationId xmlns:a16="http://schemas.microsoft.com/office/drawing/2014/main" id="{6EFCCAB6-E0C2-CEF2-E71A-4FEB410033CD}"/>
              </a:ext>
            </a:extLst>
          </p:cNvPr>
          <p:cNvSpPr txBox="1"/>
          <p:nvPr/>
        </p:nvSpPr>
        <p:spPr>
          <a:xfrm>
            <a:off x="8507634" y="5625978"/>
            <a:ext cx="1202897" cy="400110"/>
          </a:xfrm>
          <a:prstGeom prst="rect">
            <a:avLst/>
          </a:prstGeom>
          <a:noFill/>
        </p:spPr>
        <p:txBody>
          <a:bodyPr wrap="square" rtlCol="0">
            <a:spAutoFit/>
          </a:bodyPr>
          <a:lstStyle/>
          <a:p>
            <a:r>
              <a:rPr lang="zh-CN" altLang="en-US" sz="2000" dirty="0">
                <a:latin typeface="华文行楷" panose="02010800040101010101" pitchFamily="2" charset="-122"/>
                <a:ea typeface="华文行楷" panose="02010800040101010101" pitchFamily="2" charset="-122"/>
              </a:rPr>
              <a:t>人民公社</a:t>
            </a:r>
          </a:p>
        </p:txBody>
      </p:sp>
    </p:spTree>
    <p:extLst>
      <p:ext uri="{BB962C8B-B14F-4D97-AF65-F5344CB8AC3E}">
        <p14:creationId xmlns:p14="http://schemas.microsoft.com/office/powerpoint/2010/main" val="14907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2" name="文本框 1"/>
          <p:cNvSpPr txBox="1"/>
          <p:nvPr/>
        </p:nvSpPr>
        <p:spPr>
          <a:xfrm>
            <a:off x="717881" y="818846"/>
            <a:ext cx="5724644"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德国问题的现实映射及意义</a:t>
            </a:r>
          </a:p>
        </p:txBody>
      </p:sp>
      <p:pic>
        <p:nvPicPr>
          <p:cNvPr id="15" name="图片 14" descr="6.webp">
            <a:extLst>
              <a:ext uri="{FF2B5EF4-FFF2-40B4-BE49-F238E27FC236}">
                <a16:creationId xmlns:a16="http://schemas.microsoft.com/office/drawing/2014/main" id="{3ED27619-BE13-5397-D96A-91F5219F220F}"/>
              </a:ext>
            </a:extLst>
          </p:cNvPr>
          <p:cNvPicPr>
            <a:picLocks noChangeAspect="1"/>
          </p:cNvPicPr>
          <p:nvPr/>
        </p:nvPicPr>
        <p:blipFill>
          <a:blip r:embed="rId5"/>
          <a:stretch>
            <a:fillRect/>
          </a:stretch>
        </p:blipFill>
        <p:spPr>
          <a:xfrm>
            <a:off x="1592527" y="2315830"/>
            <a:ext cx="3371648" cy="2416739"/>
          </a:xfrm>
          <a:prstGeom prst="rect">
            <a:avLst/>
          </a:prstGeom>
        </p:spPr>
      </p:pic>
      <p:sp>
        <p:nvSpPr>
          <p:cNvPr id="17" name="文本框 16">
            <a:extLst>
              <a:ext uri="{FF2B5EF4-FFF2-40B4-BE49-F238E27FC236}">
                <a16:creationId xmlns:a16="http://schemas.microsoft.com/office/drawing/2014/main" id="{1E3639E5-FA35-9682-0F8C-1E3857BCEC4B}"/>
              </a:ext>
            </a:extLst>
          </p:cNvPr>
          <p:cNvSpPr txBox="1"/>
          <p:nvPr/>
        </p:nvSpPr>
        <p:spPr>
          <a:xfrm>
            <a:off x="1592527" y="4844550"/>
            <a:ext cx="3685153" cy="369332"/>
          </a:xfrm>
          <a:prstGeom prst="rect">
            <a:avLst/>
          </a:prstGeom>
          <a:noFill/>
        </p:spPr>
        <p:txBody>
          <a:bodyPr wrap="square" rtlCol="0">
            <a:spAutoFit/>
          </a:bodyPr>
          <a:lstStyle/>
          <a:p>
            <a:r>
              <a:rPr lang="zh-CN" altLang="en-US" dirty="0">
                <a:latin typeface="华文行楷" panose="02010800040101010101" pitchFamily="2" charset="-122"/>
                <a:ea typeface="华文行楷" panose="02010800040101010101" pitchFamily="2" charset="-122"/>
              </a:rPr>
              <a:t>多快好省地社会主义：苏联模式</a:t>
            </a:r>
          </a:p>
        </p:txBody>
      </p:sp>
      <p:pic>
        <p:nvPicPr>
          <p:cNvPr id="18" name="图片 17" descr="5.webp">
            <a:extLst>
              <a:ext uri="{FF2B5EF4-FFF2-40B4-BE49-F238E27FC236}">
                <a16:creationId xmlns:a16="http://schemas.microsoft.com/office/drawing/2014/main" id="{1A54382B-A011-8BEA-B067-966F09EDF4F2}"/>
              </a:ext>
            </a:extLst>
          </p:cNvPr>
          <p:cNvPicPr>
            <a:picLocks noChangeAspect="1"/>
          </p:cNvPicPr>
          <p:nvPr/>
        </p:nvPicPr>
        <p:blipFill>
          <a:blip r:embed="rId6"/>
          <a:stretch>
            <a:fillRect/>
          </a:stretch>
        </p:blipFill>
        <p:spPr>
          <a:xfrm>
            <a:off x="7178807" y="2181652"/>
            <a:ext cx="3595560" cy="2618133"/>
          </a:xfrm>
          <a:prstGeom prst="rect">
            <a:avLst/>
          </a:prstGeom>
        </p:spPr>
      </p:pic>
      <p:sp>
        <p:nvSpPr>
          <p:cNvPr id="19" name="文本框 18">
            <a:extLst>
              <a:ext uri="{FF2B5EF4-FFF2-40B4-BE49-F238E27FC236}">
                <a16:creationId xmlns:a16="http://schemas.microsoft.com/office/drawing/2014/main" id="{AB2D48DD-406C-0453-CC6B-FC4F4427BB08}"/>
              </a:ext>
            </a:extLst>
          </p:cNvPr>
          <p:cNvSpPr txBox="1"/>
          <p:nvPr/>
        </p:nvSpPr>
        <p:spPr>
          <a:xfrm>
            <a:off x="7328962" y="4799785"/>
            <a:ext cx="3295250" cy="369332"/>
          </a:xfrm>
          <a:prstGeom prst="rect">
            <a:avLst/>
          </a:prstGeom>
          <a:noFill/>
        </p:spPr>
        <p:txBody>
          <a:bodyPr wrap="square" rtlCol="0">
            <a:spAutoFit/>
          </a:bodyPr>
          <a:lstStyle/>
          <a:p>
            <a:r>
              <a:rPr lang="zh-CN" altLang="en-US" dirty="0">
                <a:latin typeface="华文行楷" panose="02010800040101010101" pitchFamily="2" charset="-122"/>
                <a:ea typeface="华文行楷" panose="02010800040101010101" pitchFamily="2" charset="-122"/>
              </a:rPr>
              <a:t>中国特色社会主义：改革开放</a:t>
            </a:r>
          </a:p>
        </p:txBody>
      </p:sp>
      <p:sp>
        <p:nvSpPr>
          <p:cNvPr id="20" name="文本框 19">
            <a:extLst>
              <a:ext uri="{FF2B5EF4-FFF2-40B4-BE49-F238E27FC236}">
                <a16:creationId xmlns:a16="http://schemas.microsoft.com/office/drawing/2014/main" id="{2B6E1935-09D5-8C5D-07B2-6524D55F5886}"/>
              </a:ext>
            </a:extLst>
          </p:cNvPr>
          <p:cNvSpPr txBox="1"/>
          <p:nvPr/>
        </p:nvSpPr>
        <p:spPr>
          <a:xfrm>
            <a:off x="5658589" y="3136775"/>
            <a:ext cx="825804" cy="707886"/>
          </a:xfrm>
          <a:prstGeom prst="rect">
            <a:avLst/>
          </a:prstGeom>
          <a:noFill/>
        </p:spPr>
        <p:txBody>
          <a:bodyPr wrap="square" rtlCol="0">
            <a:spAutoFit/>
          </a:bodyPr>
          <a:lstStyle/>
          <a:p>
            <a:r>
              <a:rPr lang="en-US" altLang="zh-CN" sz="4000" dirty="0"/>
              <a:t>V.S</a:t>
            </a:r>
          </a:p>
        </p:txBody>
      </p:sp>
      <p:sp>
        <p:nvSpPr>
          <p:cNvPr id="21" name="矩形 20">
            <a:extLst>
              <a:ext uri="{FF2B5EF4-FFF2-40B4-BE49-F238E27FC236}">
                <a16:creationId xmlns:a16="http://schemas.microsoft.com/office/drawing/2014/main" id="{F4F08CBB-7FBC-414F-4CB0-80C98BF089E2}"/>
              </a:ext>
            </a:extLst>
          </p:cNvPr>
          <p:cNvSpPr/>
          <p:nvPr/>
        </p:nvSpPr>
        <p:spPr>
          <a:xfrm rot="8580000">
            <a:off x="10268047" y="5026405"/>
            <a:ext cx="64314" cy="46338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3921992F-B09D-F586-A3A9-7DA53848FD85}"/>
              </a:ext>
            </a:extLst>
          </p:cNvPr>
          <p:cNvSpPr/>
          <p:nvPr/>
        </p:nvSpPr>
        <p:spPr>
          <a:xfrm rot="18840000">
            <a:off x="10225425" y="4950364"/>
            <a:ext cx="1248037" cy="681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510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013335" y="2967335"/>
            <a:ext cx="4339650" cy="923330"/>
          </a:xfrm>
          <a:prstGeom prst="rect">
            <a:avLst/>
          </a:prstGeom>
          <a:noFill/>
        </p:spPr>
        <p:txBody>
          <a:bodyPr wrap="none" rtlCol="0">
            <a:spAutoFit/>
          </a:bodyPr>
          <a:lstStyle/>
          <a:p>
            <a:r>
              <a:rPr lang="zh-CN" altLang="en-US" sz="5400" dirty="0">
                <a:solidFill>
                  <a:srgbClr val="C00000"/>
                </a:solidFill>
                <a:latin typeface="隶书" panose="02010509060101010101" charset="-122"/>
                <a:ea typeface="隶书" panose="02010509060101010101" charset="-122"/>
                <a:cs typeface="隶书" panose="02010509060101010101" charset="-122"/>
              </a:rPr>
              <a:t>无产阶级分析</a:t>
            </a:r>
          </a:p>
        </p:txBody>
      </p:sp>
      <p:pic>
        <p:nvPicPr>
          <p:cNvPr id="5" name="图片 4"/>
          <p:cNvPicPr>
            <a:picLocks noChangeAspect="1"/>
          </p:cNvPicPr>
          <p:nvPr/>
        </p:nvPicPr>
        <p:blipFill>
          <a:blip r:embed="rId3" cstate="hqprint">
            <a:extLst>
              <a:ext uri="{BEBA8EAE-BF5A-486C-A8C5-ECC9F3942E4B}">
                <a14:imgProps xmlns:a14="http://schemas.microsoft.com/office/drawing/2010/main">
                  <a14:imgLayer r:embed="rId4">
                    <a14:imgEffect>
                      <a14:colorTemperature colorTemp="5800"/>
                    </a14:imgEffect>
                  </a14:imgLayer>
                </a14:imgProps>
              </a:ext>
              <a:ext uri="{28A0092B-C50C-407E-A947-70E740481C1C}">
                <a14:useLocalDpi xmlns:a14="http://schemas.microsoft.com/office/drawing/2010/main" val="0"/>
              </a:ext>
            </a:extLst>
          </a:blip>
          <a:stretch>
            <a:fillRect/>
          </a:stretch>
        </p:blipFill>
        <p:spPr>
          <a:xfrm>
            <a:off x="0" y="3600542"/>
            <a:ext cx="12192000" cy="3257458"/>
          </a:xfrm>
          <a:prstGeom prst="rect">
            <a:avLst/>
          </a:prstGeom>
        </p:spPr>
      </p:pic>
      <p:grpSp>
        <p:nvGrpSpPr>
          <p:cNvPr id="6" name="组合 5"/>
          <p:cNvGrpSpPr/>
          <p:nvPr/>
        </p:nvGrpSpPr>
        <p:grpSpPr>
          <a:xfrm>
            <a:off x="5195999" y="811651"/>
            <a:ext cx="1800000" cy="1800000"/>
            <a:chOff x="3851921" y="107991"/>
            <a:chExt cx="1792566" cy="1792567"/>
          </a:xfrm>
        </p:grpSpPr>
        <p:sp>
          <p:nvSpPr>
            <p:cNvPr id="7" name="Freeform 29"/>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任意多边形 7"/>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rotWithShape="1">
          <a:blip r:embed="rId5" cstate="hqprint">
            <a:extLst>
              <a:ext uri="{BEBA8EAE-BF5A-486C-A8C5-ECC9F3942E4B}">
                <a14:imgProps xmlns:a14="http://schemas.microsoft.com/office/drawing/2010/main">
                  <a14:imgLayer r:embed="rId6">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Tree>
    <p:extLst>
      <p:ext uri="{BB962C8B-B14F-4D97-AF65-F5344CB8AC3E}">
        <p14:creationId xmlns:p14="http://schemas.microsoft.com/office/powerpoint/2010/main" val="331239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42"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53" presetClass="entr" presetSubtype="16"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6" presetClass="emph" presetSubtype="0" fill="hold" nodeType="withEffect">
                                  <p:stCondLst>
                                    <p:cond delay="150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par>
                                <p:cTn id="21" presetID="23" presetClass="entr" presetSubtype="528" fill="hold" grpId="0" nodeType="withEffect">
                                  <p:stCondLst>
                                    <p:cond delay="1500"/>
                                  </p:stCondLst>
                                  <p:iterate type="lt">
                                    <p:tmPct val="5000"/>
                                  </p:iterate>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ppt_x</p:attrName>
                                        </p:attrNameLst>
                                      </p:cBhvr>
                                      <p:tavLst>
                                        <p:tav tm="0">
                                          <p:val>
                                            <p:fltVal val="0.5"/>
                                          </p:val>
                                        </p:tav>
                                        <p:tav tm="100000">
                                          <p:val>
                                            <p:strVal val="#ppt_x"/>
                                          </p:val>
                                        </p:tav>
                                      </p:tavLst>
                                    </p:anim>
                                    <p:anim calcmode="lin" valueType="num">
                                      <p:cBhvr>
                                        <p:cTn id="26" dur="10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2" name="文本框 1"/>
          <p:cNvSpPr txBox="1"/>
          <p:nvPr/>
        </p:nvSpPr>
        <p:spPr>
          <a:xfrm>
            <a:off x="717881" y="818846"/>
            <a:ext cx="2954655"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“人的解放”</a:t>
            </a:r>
          </a:p>
        </p:txBody>
      </p:sp>
      <p:sp>
        <p:nvSpPr>
          <p:cNvPr id="4" name="文本框 3"/>
          <p:cNvSpPr txBox="1"/>
          <p:nvPr/>
        </p:nvSpPr>
        <p:spPr>
          <a:xfrm>
            <a:off x="1260466" y="1948434"/>
            <a:ext cx="10487585" cy="3508653"/>
          </a:xfrm>
          <a:prstGeom prst="rect">
            <a:avLst/>
          </a:prstGeom>
          <a:noFill/>
        </p:spPr>
        <p:txBody>
          <a:bodyPr wrap="square" rtlCol="0">
            <a:spAutoFit/>
          </a:bodyPr>
          <a:lstStyle/>
          <a:p>
            <a:pPr marL="342900" indent="-342900">
              <a:buFont typeface="Arial" panose="020B0604020202020204" pitchFamily="34" charset="0"/>
              <a:buChar char="•"/>
            </a:pPr>
            <a:r>
              <a:rPr lang="zh-CN" altLang="en-US" sz="2800" dirty="0">
                <a:effectLst/>
                <a:latin typeface="仿宋" panose="02010609060101010101" pitchFamily="49" charset="-122"/>
                <a:ea typeface="仿宋" panose="02010609060101010101" pitchFamily="49" charset="-122"/>
                <a:cs typeface="Times New Roman" panose="02020603050405020304" pitchFamily="18" charset="0"/>
              </a:rPr>
              <a:t>“政治解放”是资产阶级解放自己的“革命”</a:t>
            </a:r>
          </a:p>
          <a:p>
            <a:pPr marL="342900" indent="-342900">
              <a:buFont typeface="Arial" panose="020B0604020202020204" pitchFamily="34" charset="0"/>
              <a:buChar char="•"/>
            </a:pP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en-US" sz="2800" dirty="0">
                <a:effectLst/>
                <a:latin typeface="仿宋" panose="02010609060101010101" pitchFamily="49" charset="-122"/>
                <a:ea typeface="仿宋" panose="02010609060101010101" pitchFamily="49" charset="-122"/>
                <a:cs typeface="Times New Roman" panose="02020603050405020304" pitchFamily="18" charset="0"/>
              </a:rPr>
              <a:t>“人的解放”是所有社会阶级和所有社会成员的解放</a:t>
            </a:r>
          </a:p>
          <a:p>
            <a:pPr marL="342900" indent="-342900">
              <a:buFont typeface="Arial" panose="020B0604020202020204" pitchFamily="34" charset="0"/>
              <a:buChar char="•"/>
            </a:pP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en-US" sz="2800" dirty="0">
                <a:effectLst/>
                <a:latin typeface="仿宋" panose="02010609060101010101" pitchFamily="49" charset="-122"/>
                <a:ea typeface="仿宋" panose="02010609060101010101" pitchFamily="49" charset="-122"/>
                <a:cs typeface="Times New Roman" panose="02020603050405020304" pitchFamily="18" charset="0"/>
              </a:rPr>
              <a:t>“人的解放”是由无产阶级完成的</a:t>
            </a: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endParaRPr lang="en-US" altLang="zh-CN" sz="1000" dirty="0">
              <a:effectLst/>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pPr>
            <a:r>
              <a:rPr lang="zh-CN" altLang="en-US" sz="2400" dirty="0">
                <a:effectLst/>
                <a:latin typeface="仿宋" panose="02010609060101010101" pitchFamily="49" charset="-122"/>
                <a:ea typeface="仿宋" panose="02010609060101010101" pitchFamily="49" charset="-122"/>
                <a:cs typeface="Times New Roman" panose="02020603050405020304" pitchFamily="18" charset="0"/>
              </a:rPr>
              <a:t>无产阶级是“普遍的人的解放”的物质承担者和社会力量</a:t>
            </a:r>
          </a:p>
          <a:p>
            <a:pPr marL="800100" lvl="1" indent="-342900">
              <a:buFont typeface="Arial" panose="020B0604020202020204" pitchFamily="34" charset="0"/>
              <a:buChar char="•"/>
            </a:pPr>
            <a:r>
              <a:rPr lang="zh-CN" altLang="en-US" sz="2400" dirty="0">
                <a:effectLst/>
                <a:latin typeface="仿宋" panose="02010609060101010101" pitchFamily="49" charset="-122"/>
                <a:ea typeface="仿宋" panose="02010609060101010101" pitchFamily="49" charset="-122"/>
                <a:cs typeface="Times New Roman" panose="02020603050405020304" pitchFamily="18" charset="0"/>
              </a:rPr>
              <a:t>无产阶级受到了“普遍的不公正”</a:t>
            </a:r>
          </a:p>
          <a:p>
            <a:pPr marL="800100" lvl="1" indent="-342900">
              <a:buFont typeface="Arial" panose="020B0604020202020204" pitchFamily="34" charset="0"/>
              <a:buChar char="•"/>
            </a:pPr>
            <a:r>
              <a:rPr lang="zh-CN" altLang="en-US" sz="2400" dirty="0">
                <a:effectLst/>
                <a:latin typeface="仿宋" panose="02010609060101010101" pitchFamily="49" charset="-122"/>
                <a:ea typeface="仿宋" panose="02010609060101010101" pitchFamily="49" charset="-122"/>
                <a:cs typeface="Times New Roman" panose="02020603050405020304" pitchFamily="18" charset="0"/>
              </a:rPr>
              <a:t>无产阶级是唯一能从根本上实现“人的解放”的阶级</a:t>
            </a:r>
            <a:endParaRPr lang="en-US" altLang="zh-CN" sz="2400" dirty="0">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5169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2" name="文本框 1"/>
          <p:cNvSpPr txBox="1"/>
          <p:nvPr/>
        </p:nvSpPr>
        <p:spPr>
          <a:xfrm>
            <a:off x="717881" y="818846"/>
            <a:ext cx="3416320"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无产阶级是什么</a:t>
            </a:r>
          </a:p>
        </p:txBody>
      </p:sp>
      <p:sp>
        <p:nvSpPr>
          <p:cNvPr id="4" name="文本框 3"/>
          <p:cNvSpPr txBox="1"/>
          <p:nvPr/>
        </p:nvSpPr>
        <p:spPr>
          <a:xfrm>
            <a:off x="1886633" y="2216791"/>
            <a:ext cx="8418734" cy="3108543"/>
          </a:xfrm>
          <a:prstGeom prst="rect">
            <a:avLst/>
          </a:prstGeom>
          <a:noFill/>
        </p:spPr>
        <p:txBody>
          <a:bodyPr wrap="square" rtlCol="0">
            <a:spAutoFit/>
          </a:bodyPr>
          <a:lstStyle/>
          <a:p>
            <a:pPr marL="342900" indent="-342900">
              <a:buFont typeface="Arial" panose="020B0604020202020204" pitchFamily="34" charset="0"/>
              <a:buChar char="•"/>
            </a:pPr>
            <a:r>
              <a:rPr lang="zh-CN" altLang="zh-CN" sz="2800" dirty="0">
                <a:effectLst/>
                <a:latin typeface="仿宋" panose="02010609060101010101" pitchFamily="49" charset="-122"/>
                <a:ea typeface="仿宋" panose="02010609060101010101" pitchFamily="49" charset="-122"/>
                <a:cs typeface="Times New Roman" panose="02020603050405020304" pitchFamily="18" charset="0"/>
              </a:rPr>
              <a:t>一个被戴上彻底的锁链的阶级</a:t>
            </a: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zh-CN" sz="2800" dirty="0">
                <a:effectLst/>
                <a:latin typeface="仿宋" panose="02010609060101010101" pitchFamily="49" charset="-122"/>
                <a:ea typeface="仿宋" panose="02010609060101010101" pitchFamily="49" charset="-122"/>
                <a:cs typeface="Times New Roman" panose="02020603050405020304" pitchFamily="18" charset="0"/>
              </a:rPr>
              <a:t>一个并非市民社会阶级的市民社会阶级</a:t>
            </a: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zh-CN" sz="2800" dirty="0">
                <a:effectLst/>
                <a:latin typeface="仿宋" panose="02010609060101010101" pitchFamily="49" charset="-122"/>
                <a:ea typeface="仿宋" panose="02010609060101010101" pitchFamily="49" charset="-122"/>
                <a:cs typeface="Times New Roman" panose="02020603050405020304" pitchFamily="18" charset="0"/>
              </a:rPr>
              <a:t>一个表明一切等级解体的等级</a:t>
            </a: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endParaRPr lang="en-US" altLang="zh-CN" sz="2800" dirty="0">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zh-CN" sz="2800" dirty="0">
                <a:effectLst/>
                <a:latin typeface="仿宋" panose="02010609060101010101" pitchFamily="49" charset="-122"/>
                <a:ea typeface="仿宋" panose="02010609060101010101" pitchFamily="49" charset="-122"/>
                <a:cs typeface="Times New Roman" panose="02020603050405020304" pitchFamily="18" charset="0"/>
              </a:rPr>
              <a:t>一个由于自己遭受普遍苦难而具有普遍性质的领域</a:t>
            </a:r>
            <a:endParaRPr lang="zh-CN" altLang="en-US"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5171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2" name="文本框 1"/>
          <p:cNvSpPr txBox="1"/>
          <p:nvPr/>
        </p:nvSpPr>
        <p:spPr>
          <a:xfrm>
            <a:off x="717881" y="818846"/>
            <a:ext cx="6186309"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无产阶级的历史使命及其前景</a:t>
            </a:r>
          </a:p>
        </p:txBody>
      </p:sp>
      <p:sp>
        <p:nvSpPr>
          <p:cNvPr id="4" name="文本框 3"/>
          <p:cNvSpPr txBox="1"/>
          <p:nvPr/>
        </p:nvSpPr>
        <p:spPr>
          <a:xfrm>
            <a:off x="852207" y="2001348"/>
            <a:ext cx="10487585" cy="3539430"/>
          </a:xfrm>
          <a:prstGeom prst="rect">
            <a:avLst/>
          </a:prstGeom>
          <a:noFill/>
        </p:spPr>
        <p:txBody>
          <a:bodyPr wrap="square" rtlCol="0">
            <a:spAutoFit/>
          </a:bodyPr>
          <a:lstStyle/>
          <a:p>
            <a:pPr marL="342900" indent="-342900">
              <a:buFont typeface="Arial" panose="020B0604020202020204" pitchFamily="34" charset="0"/>
              <a:buChar char="•"/>
            </a:pPr>
            <a:r>
              <a:rPr lang="zh-CN" altLang="en-US" sz="2800" dirty="0">
                <a:effectLst/>
                <a:latin typeface="仿宋" panose="02010609060101010101" pitchFamily="49" charset="-122"/>
                <a:ea typeface="仿宋" panose="02010609060101010101" pitchFamily="49" charset="-122"/>
                <a:cs typeface="Times New Roman" panose="02020603050405020304" pitchFamily="18" charset="0"/>
              </a:rPr>
              <a:t>德国革命的前景是“人的解放”而不是“政治解放”</a:t>
            </a: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en-US" sz="2800" dirty="0">
                <a:effectLst/>
                <a:latin typeface="仿宋" panose="02010609060101010101" pitchFamily="49" charset="-122"/>
                <a:ea typeface="仿宋" panose="02010609060101010101" pitchFamily="49" charset="-122"/>
                <a:cs typeface="Times New Roman" panose="02020603050405020304" pitchFamily="18" charset="0"/>
              </a:rPr>
              <a:t>无产阶级要从根本上变革现存社会</a:t>
            </a:r>
          </a:p>
          <a:p>
            <a:pPr marL="342900" indent="-342900">
              <a:buFont typeface="Arial" panose="020B0604020202020204" pitchFamily="34" charset="0"/>
              <a:buChar char="•"/>
            </a:pP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en-US" sz="2800" dirty="0">
                <a:effectLst/>
                <a:latin typeface="仿宋" panose="02010609060101010101" pitchFamily="49" charset="-122"/>
                <a:ea typeface="仿宋" panose="02010609060101010101" pitchFamily="49" charset="-122"/>
                <a:cs typeface="Times New Roman" panose="02020603050405020304" pitchFamily="18" charset="0"/>
              </a:rPr>
              <a:t>无产阶级的历史使命，是由无产阶级在资本主义社会中的客观地位决定的</a:t>
            </a:r>
            <a:endParaRPr lang="en-US" altLang="zh-CN" sz="2800" dirty="0">
              <a:effectLst/>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endParaRPr lang="en-US" altLang="zh-CN" sz="2800" dirty="0">
              <a:latin typeface="仿宋" panose="02010609060101010101" pitchFamily="49" charset="-122"/>
              <a:ea typeface="仿宋"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en-US" sz="2800" dirty="0">
                <a:effectLst/>
                <a:latin typeface="仿宋" panose="02010609060101010101" pitchFamily="49" charset="-122"/>
                <a:ea typeface="仿宋" panose="02010609060101010101" pitchFamily="49" charset="-122"/>
                <a:cs typeface="Times New Roman" panose="02020603050405020304" pitchFamily="18" charset="0"/>
              </a:rPr>
              <a:t>“人的解放”的“头脑”是哲学，“心脏”是无产阶级</a:t>
            </a:r>
          </a:p>
        </p:txBody>
      </p:sp>
    </p:spTree>
    <p:extLst>
      <p:ext uri="{BB962C8B-B14F-4D97-AF65-F5344CB8AC3E}">
        <p14:creationId xmlns:p14="http://schemas.microsoft.com/office/powerpoint/2010/main" val="301852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311169" y="2967335"/>
            <a:ext cx="1569660" cy="923330"/>
          </a:xfrm>
          <a:prstGeom prst="rect">
            <a:avLst/>
          </a:prstGeom>
          <a:noFill/>
        </p:spPr>
        <p:txBody>
          <a:bodyPr wrap="none" rtlCol="0">
            <a:spAutoFit/>
          </a:bodyPr>
          <a:lstStyle/>
          <a:p>
            <a:r>
              <a:rPr lang="zh-CN" altLang="en-US" sz="5400" dirty="0">
                <a:solidFill>
                  <a:srgbClr val="C00000"/>
                </a:solidFill>
                <a:latin typeface="隶书" panose="02010509060101010101" charset="-122"/>
                <a:ea typeface="隶书" panose="02010509060101010101" charset="-122"/>
                <a:cs typeface="隶书" panose="02010509060101010101" charset="-122"/>
              </a:rPr>
              <a:t>总结</a:t>
            </a:r>
          </a:p>
        </p:txBody>
      </p:sp>
      <p:pic>
        <p:nvPicPr>
          <p:cNvPr id="5" name="图片 4"/>
          <p:cNvPicPr>
            <a:picLocks noChangeAspect="1"/>
          </p:cNvPicPr>
          <p:nvPr/>
        </p:nvPicPr>
        <p:blipFill>
          <a:blip r:embed="rId3" cstate="hqprint">
            <a:extLst>
              <a:ext uri="{BEBA8EAE-BF5A-486C-A8C5-ECC9F3942E4B}">
                <a14:imgProps xmlns:a14="http://schemas.microsoft.com/office/drawing/2010/main">
                  <a14:imgLayer r:embed="rId4">
                    <a14:imgEffect>
                      <a14:colorTemperature colorTemp="5800"/>
                    </a14:imgEffect>
                  </a14:imgLayer>
                </a14:imgProps>
              </a:ext>
              <a:ext uri="{28A0092B-C50C-407E-A947-70E740481C1C}">
                <a14:useLocalDpi xmlns:a14="http://schemas.microsoft.com/office/drawing/2010/main" val="0"/>
              </a:ext>
            </a:extLst>
          </a:blip>
          <a:stretch>
            <a:fillRect/>
          </a:stretch>
        </p:blipFill>
        <p:spPr>
          <a:xfrm>
            <a:off x="0" y="3600542"/>
            <a:ext cx="12192000" cy="3257458"/>
          </a:xfrm>
          <a:prstGeom prst="rect">
            <a:avLst/>
          </a:prstGeom>
        </p:spPr>
      </p:pic>
      <p:grpSp>
        <p:nvGrpSpPr>
          <p:cNvPr id="6" name="组合 5"/>
          <p:cNvGrpSpPr/>
          <p:nvPr/>
        </p:nvGrpSpPr>
        <p:grpSpPr>
          <a:xfrm>
            <a:off x="5195999" y="811651"/>
            <a:ext cx="1800000" cy="1800000"/>
            <a:chOff x="3851921" y="107991"/>
            <a:chExt cx="1792566" cy="1792567"/>
          </a:xfrm>
        </p:grpSpPr>
        <p:sp>
          <p:nvSpPr>
            <p:cNvPr id="7" name="Freeform 29"/>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任意多边形 7"/>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rotWithShape="1">
          <a:blip r:embed="rId5" cstate="hqprint">
            <a:extLst>
              <a:ext uri="{BEBA8EAE-BF5A-486C-A8C5-ECC9F3942E4B}">
                <a14:imgProps xmlns:a14="http://schemas.microsoft.com/office/drawing/2010/main">
                  <a14:imgLayer r:embed="rId6">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Tree>
    <p:extLst>
      <p:ext uri="{BB962C8B-B14F-4D97-AF65-F5344CB8AC3E}">
        <p14:creationId xmlns:p14="http://schemas.microsoft.com/office/powerpoint/2010/main" val="23667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42"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53" presetClass="entr" presetSubtype="16"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6" presetClass="emph" presetSubtype="0" fill="hold" nodeType="withEffect">
                                  <p:stCondLst>
                                    <p:cond delay="150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par>
                                <p:cTn id="21" presetID="23" presetClass="entr" presetSubtype="528" fill="hold" grpId="0" nodeType="withEffect">
                                  <p:stCondLst>
                                    <p:cond delay="1500"/>
                                  </p:stCondLst>
                                  <p:iterate type="lt">
                                    <p:tmPct val="5000"/>
                                  </p:iterate>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ppt_x</p:attrName>
                                        </p:attrNameLst>
                                      </p:cBhvr>
                                      <p:tavLst>
                                        <p:tav tm="0">
                                          <p:val>
                                            <p:fltVal val="0.5"/>
                                          </p:val>
                                        </p:tav>
                                        <p:tav tm="100000">
                                          <p:val>
                                            <p:strVal val="#ppt_x"/>
                                          </p:val>
                                        </p:tav>
                                      </p:tavLst>
                                    </p:anim>
                                    <p:anim calcmode="lin" valueType="num">
                                      <p:cBhvr>
                                        <p:cTn id="26" dur="10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3">
            <a:extLst>
              <a:ext uri="{FF2B5EF4-FFF2-40B4-BE49-F238E27FC236}">
                <a16:creationId xmlns:a16="http://schemas.microsoft.com/office/drawing/2014/main" id="{6C737BE4-F855-C109-1594-F1DE6F1578B8}"/>
              </a:ext>
            </a:extLst>
          </p:cNvPr>
          <p:cNvGraphicFramePr/>
          <p:nvPr>
            <p:custDataLst>
              <p:tags r:id="rId1"/>
            </p:custDataLst>
            <p:extLst>
              <p:ext uri="{D42A27DB-BD31-4B8C-83A1-F6EECF244321}">
                <p14:modId xmlns:p14="http://schemas.microsoft.com/office/powerpoint/2010/main" val="2093132647"/>
              </p:ext>
            </p:extLst>
          </p:nvPr>
        </p:nvGraphicFramePr>
        <p:xfrm>
          <a:off x="1276319" y="891330"/>
          <a:ext cx="9867963" cy="53337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02144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2" name="文本框 1"/>
          <p:cNvSpPr txBox="1"/>
          <p:nvPr/>
        </p:nvSpPr>
        <p:spPr>
          <a:xfrm>
            <a:off x="3773168" y="2105561"/>
            <a:ext cx="4645659" cy="1323439"/>
          </a:xfrm>
          <a:prstGeom prst="rect">
            <a:avLst/>
          </a:prstGeom>
          <a:noFill/>
        </p:spPr>
        <p:txBody>
          <a:bodyPr wrap="square" rtlCol="0">
            <a:spAutoFit/>
          </a:bodyPr>
          <a:lstStyle/>
          <a:p>
            <a:r>
              <a:rPr lang="zh-CN" altLang="en-US" sz="8000" b="1" dirty="0">
                <a:solidFill>
                  <a:srgbClr val="C00000"/>
                </a:solidFill>
                <a:latin typeface="华文中宋" panose="02010600040101010101" charset="-122"/>
                <a:ea typeface="华文中宋" panose="02010600040101010101" charset="-122"/>
              </a:rPr>
              <a:t>感谢倾听！</a:t>
            </a:r>
          </a:p>
        </p:txBody>
      </p:sp>
      <p:sp>
        <p:nvSpPr>
          <p:cNvPr id="3" name="文本框 2">
            <a:extLst>
              <a:ext uri="{FF2B5EF4-FFF2-40B4-BE49-F238E27FC236}">
                <a16:creationId xmlns:a16="http://schemas.microsoft.com/office/drawing/2014/main" id="{EE370DA1-086E-4289-8762-2D4B73C6F888}"/>
              </a:ext>
            </a:extLst>
          </p:cNvPr>
          <p:cNvSpPr txBox="1"/>
          <p:nvPr/>
        </p:nvSpPr>
        <p:spPr>
          <a:xfrm>
            <a:off x="3112410" y="3990561"/>
            <a:ext cx="5698629" cy="923330"/>
          </a:xfrm>
          <a:prstGeom prst="rect">
            <a:avLst/>
          </a:prstGeom>
          <a:noFill/>
        </p:spPr>
        <p:txBody>
          <a:bodyPr wrap="square" rtlCol="0">
            <a:spAutoFit/>
          </a:bodyPr>
          <a:lstStyle/>
          <a:p>
            <a:pPr algn="ctr"/>
            <a:r>
              <a:rPr lang="zh-CN" altLang="en-US" dirty="0">
                <a:latin typeface="华文中宋" panose="02010600040101010101" pitchFamily="2" charset="-122"/>
                <a:ea typeface="华文中宋" panose="02010600040101010101" pitchFamily="2" charset="-122"/>
              </a:rPr>
              <a:t>第九组：覃木君 孙捷芊 李昭阳 徐可欣 柳承昊 刘鸣霄 杨雨东 卢天彧 汪振男 张恩齐 段子敬</a:t>
            </a:r>
            <a:endParaRPr lang="en-US" altLang="zh-CN" dirty="0">
              <a:latin typeface="华文中宋" panose="02010600040101010101" pitchFamily="2" charset="-122"/>
              <a:ea typeface="华文中宋" panose="02010600040101010101" pitchFamily="2" charset="-122"/>
            </a:endParaRPr>
          </a:p>
          <a:p>
            <a:pPr algn="ctr"/>
            <a:r>
              <a:rPr lang="zh-CN" altLang="en-US" dirty="0">
                <a:latin typeface="华文中宋" panose="02010600040101010101" pitchFamily="2" charset="-122"/>
                <a:ea typeface="华文中宋" panose="02010600040101010101" pitchFamily="2" charset="-122"/>
              </a:rPr>
              <a:t>指导教师：王代月 谭涛</a:t>
            </a:r>
          </a:p>
        </p:txBody>
      </p:sp>
    </p:spTree>
    <p:extLst>
      <p:ext uri="{BB962C8B-B14F-4D97-AF65-F5344CB8AC3E}">
        <p14:creationId xmlns:p14="http://schemas.microsoft.com/office/powerpoint/2010/main" val="369420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618671" y="2917640"/>
            <a:ext cx="2954655" cy="923330"/>
          </a:xfrm>
          <a:prstGeom prst="rect">
            <a:avLst/>
          </a:prstGeom>
          <a:noFill/>
        </p:spPr>
        <p:txBody>
          <a:bodyPr wrap="none" rtlCol="0">
            <a:spAutoFit/>
          </a:bodyPr>
          <a:lstStyle/>
          <a:p>
            <a:r>
              <a:rPr lang="zh-CN" altLang="en-US" sz="5400" dirty="0">
                <a:solidFill>
                  <a:srgbClr val="C00000"/>
                </a:solidFill>
                <a:latin typeface="隶书" panose="02010509060101010101" charset="-122"/>
                <a:ea typeface="隶书" panose="02010509060101010101" charset="-122"/>
                <a:cs typeface="隶书" panose="02010509060101010101" charset="-122"/>
              </a:rPr>
              <a:t>总体背景</a:t>
            </a:r>
          </a:p>
        </p:txBody>
      </p:sp>
      <p:pic>
        <p:nvPicPr>
          <p:cNvPr id="5" name="图片 4"/>
          <p:cNvPicPr>
            <a:picLocks noChangeAspect="1"/>
          </p:cNvPicPr>
          <p:nvPr/>
        </p:nvPicPr>
        <p:blipFill>
          <a:blip r:embed="rId3" cstate="hqprint">
            <a:extLst>
              <a:ext uri="{BEBA8EAE-BF5A-486C-A8C5-ECC9F3942E4B}">
                <a14:imgProps xmlns:a14="http://schemas.microsoft.com/office/drawing/2010/main">
                  <a14:imgLayer r:embed="rId4">
                    <a14:imgEffect>
                      <a14:colorTemperature colorTemp="5800"/>
                    </a14:imgEffect>
                  </a14:imgLayer>
                </a14:imgProps>
              </a:ext>
              <a:ext uri="{28A0092B-C50C-407E-A947-70E740481C1C}">
                <a14:useLocalDpi xmlns:a14="http://schemas.microsoft.com/office/drawing/2010/main" val="0"/>
              </a:ext>
            </a:extLst>
          </a:blip>
          <a:stretch>
            <a:fillRect/>
          </a:stretch>
        </p:blipFill>
        <p:spPr>
          <a:xfrm>
            <a:off x="0" y="3600542"/>
            <a:ext cx="12192000" cy="3257458"/>
          </a:xfrm>
          <a:prstGeom prst="rect">
            <a:avLst/>
          </a:prstGeom>
        </p:spPr>
      </p:pic>
      <p:grpSp>
        <p:nvGrpSpPr>
          <p:cNvPr id="6" name="组合 5"/>
          <p:cNvGrpSpPr/>
          <p:nvPr/>
        </p:nvGrpSpPr>
        <p:grpSpPr>
          <a:xfrm>
            <a:off x="5195999" y="811651"/>
            <a:ext cx="1800000" cy="1800000"/>
            <a:chOff x="3851921" y="107991"/>
            <a:chExt cx="1792566" cy="1792567"/>
          </a:xfrm>
        </p:grpSpPr>
        <p:sp>
          <p:nvSpPr>
            <p:cNvPr id="7" name="Freeform 29"/>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任意多边形 7"/>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rotWithShape="1">
          <a:blip r:embed="rId5" cstate="hqprint">
            <a:extLst>
              <a:ext uri="{BEBA8EAE-BF5A-486C-A8C5-ECC9F3942E4B}">
                <a14:imgProps xmlns:a14="http://schemas.microsoft.com/office/drawing/2010/main">
                  <a14:imgLayer r:embed="rId6">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Tree>
    <p:extLst>
      <p:ext uri="{BB962C8B-B14F-4D97-AF65-F5344CB8AC3E}">
        <p14:creationId xmlns:p14="http://schemas.microsoft.com/office/powerpoint/2010/main" val="162767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42"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53" presetClass="entr" presetSubtype="16"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6" presetClass="emph" presetSubtype="0" fill="hold" nodeType="withEffect">
                                  <p:stCondLst>
                                    <p:cond delay="150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par>
                                <p:cTn id="21" presetID="23" presetClass="entr" presetSubtype="528" fill="hold" grpId="0" nodeType="withEffect">
                                  <p:stCondLst>
                                    <p:cond delay="1500"/>
                                  </p:stCondLst>
                                  <p:iterate type="lt">
                                    <p:tmPct val="5000"/>
                                  </p:iterate>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ppt_x</p:attrName>
                                        </p:attrNameLst>
                                      </p:cBhvr>
                                      <p:tavLst>
                                        <p:tav tm="0">
                                          <p:val>
                                            <p:fltVal val="0.5"/>
                                          </p:val>
                                        </p:tav>
                                        <p:tav tm="100000">
                                          <p:val>
                                            <p:strVal val="#ppt_x"/>
                                          </p:val>
                                        </p:tav>
                                      </p:tavLst>
                                    </p:anim>
                                    <p:anim calcmode="lin" valueType="num">
                                      <p:cBhvr>
                                        <p:cTn id="26" dur="10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3" name="文本框 2">
            <a:extLst>
              <a:ext uri="{FF2B5EF4-FFF2-40B4-BE49-F238E27FC236}">
                <a16:creationId xmlns:a16="http://schemas.microsoft.com/office/drawing/2014/main" id="{DEFAAC17-110F-3C78-9868-5CCD2FACC1FA}"/>
              </a:ext>
            </a:extLst>
          </p:cNvPr>
          <p:cNvSpPr txBox="1"/>
          <p:nvPr/>
        </p:nvSpPr>
        <p:spPr>
          <a:xfrm>
            <a:off x="439585" y="456068"/>
            <a:ext cx="2031325"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社会背景</a:t>
            </a:r>
          </a:p>
        </p:txBody>
      </p:sp>
      <p:pic>
        <p:nvPicPr>
          <p:cNvPr id="2" name="图片 4">
            <a:extLst>
              <a:ext uri="{FF2B5EF4-FFF2-40B4-BE49-F238E27FC236}">
                <a16:creationId xmlns:a16="http://schemas.microsoft.com/office/drawing/2014/main" id="{576509B2-66BA-C775-8C59-D5DD7E81033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5425" y="2060712"/>
            <a:ext cx="2329454" cy="3057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E7087B7B-E3CF-B096-A88A-E43A4347120F}"/>
              </a:ext>
            </a:extLst>
          </p:cNvPr>
          <p:cNvSpPr txBox="1"/>
          <p:nvPr/>
        </p:nvSpPr>
        <p:spPr>
          <a:xfrm>
            <a:off x="337929" y="2489629"/>
            <a:ext cx="3901111" cy="2042547"/>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zh-CN" altLang="en-US" dirty="0">
                <a:latin typeface="仿宋" panose="02010609060101010101" pitchFamily="49" charset="-122"/>
                <a:ea typeface="仿宋" panose="02010609060101010101" pitchFamily="49" charset="-122"/>
              </a:rPr>
              <a:t>《黑格尔法哲学批判》是马克思批判黑格尔哲学的</a:t>
            </a:r>
            <a:r>
              <a:rPr lang="zh-CN" altLang="en-US" dirty="0">
                <a:solidFill>
                  <a:srgbClr val="FF0000"/>
                </a:solidFill>
                <a:latin typeface="仿宋" panose="02010609060101010101" pitchFamily="49" charset="-122"/>
                <a:ea typeface="仿宋" panose="02010609060101010101" pitchFamily="49" charset="-122"/>
              </a:rPr>
              <a:t>第一部</a:t>
            </a:r>
            <a:r>
              <a:rPr lang="zh-CN" altLang="en-US" dirty="0">
                <a:latin typeface="仿宋" panose="02010609060101010101" pitchFamily="49" charset="-122"/>
                <a:ea typeface="仿宋" panose="02010609060101010101" pitchFamily="49" charset="-122"/>
              </a:rPr>
              <a:t>著作，写于1843年夏天；</a:t>
            </a:r>
            <a:endParaRPr lang="en-US" altLang="zh-CN" dirty="0">
              <a:latin typeface="仿宋" panose="02010609060101010101" pitchFamily="49" charset="-122"/>
              <a:ea typeface="仿宋" panose="02010609060101010101" pitchFamily="49" charset="-122"/>
            </a:endParaRPr>
          </a:p>
          <a:p>
            <a:pPr marL="342900" indent="-342900">
              <a:lnSpc>
                <a:spcPct val="120000"/>
              </a:lnSpc>
              <a:buFont typeface="Arial" panose="020B0604020202020204" pitchFamily="34" charset="0"/>
              <a:buChar char="•"/>
            </a:pPr>
            <a:endParaRPr lang="en-US" altLang="zh-CN" dirty="0">
              <a:latin typeface="仿宋" panose="02010609060101010101" pitchFamily="49" charset="-122"/>
              <a:ea typeface="仿宋" panose="02010609060101010101" pitchFamily="49" charset="-122"/>
            </a:endParaRPr>
          </a:p>
          <a:p>
            <a:pPr marL="342900" indent="-342900">
              <a:lnSpc>
                <a:spcPct val="120000"/>
              </a:lnSpc>
              <a:buFont typeface="Arial" panose="020B0604020202020204" pitchFamily="34" charset="0"/>
              <a:buChar char="•"/>
            </a:pPr>
            <a:r>
              <a:rPr lang="en-US" altLang="zh-CN" dirty="0">
                <a:latin typeface="仿宋" panose="02010609060101010101" pitchFamily="49" charset="-122"/>
                <a:ea typeface="仿宋" panose="02010609060101010101" pitchFamily="49" charset="-122"/>
              </a:rPr>
              <a:t>《&lt;</a:t>
            </a:r>
            <a:r>
              <a:rPr lang="zh-CN" altLang="en-US" dirty="0">
                <a:latin typeface="仿宋" panose="02010609060101010101" pitchFamily="49" charset="-122"/>
                <a:ea typeface="仿宋" panose="02010609060101010101" pitchFamily="49" charset="-122"/>
              </a:rPr>
              <a:t>黑格尔法哲学批判</a:t>
            </a:r>
            <a:r>
              <a:rPr lang="en-US" altLang="zh-CN" dirty="0">
                <a:latin typeface="仿宋" panose="02010609060101010101" pitchFamily="49" charset="-122"/>
                <a:ea typeface="仿宋" panose="02010609060101010101" pitchFamily="49" charset="-122"/>
              </a:rPr>
              <a:t>&gt;》</a:t>
            </a:r>
            <a:r>
              <a:rPr lang="zh-CN" altLang="en-US" dirty="0">
                <a:latin typeface="仿宋" panose="02010609060101010101" pitchFamily="49" charset="-122"/>
                <a:ea typeface="仿宋" panose="02010609060101010101" pitchFamily="49" charset="-122"/>
              </a:rPr>
              <a:t>导言进一步发展了这本书的主要思想。</a:t>
            </a:r>
          </a:p>
        </p:txBody>
      </p:sp>
      <p:grpSp>
        <p:nvGrpSpPr>
          <p:cNvPr id="11" name="组合 10">
            <a:extLst>
              <a:ext uri="{FF2B5EF4-FFF2-40B4-BE49-F238E27FC236}">
                <a16:creationId xmlns:a16="http://schemas.microsoft.com/office/drawing/2014/main" id="{9A55F006-6485-5900-AA0D-2AB0ACB737C8}"/>
              </a:ext>
            </a:extLst>
          </p:cNvPr>
          <p:cNvGrpSpPr/>
          <p:nvPr/>
        </p:nvGrpSpPr>
        <p:grpSpPr>
          <a:xfrm>
            <a:off x="6899605" y="2864859"/>
            <a:ext cx="5526158" cy="1449628"/>
            <a:chOff x="6859848" y="2704186"/>
            <a:chExt cx="5526158" cy="1449628"/>
          </a:xfrm>
        </p:grpSpPr>
        <p:sp>
          <p:nvSpPr>
            <p:cNvPr id="4" name="文本框 3">
              <a:extLst>
                <a:ext uri="{FF2B5EF4-FFF2-40B4-BE49-F238E27FC236}">
                  <a16:creationId xmlns:a16="http://schemas.microsoft.com/office/drawing/2014/main" id="{C44D42F8-F1EB-591C-292F-E3D7E4158B9F}"/>
                </a:ext>
              </a:extLst>
            </p:cNvPr>
            <p:cNvSpPr txBox="1"/>
            <p:nvPr/>
          </p:nvSpPr>
          <p:spPr>
            <a:xfrm>
              <a:off x="8614106" y="2704186"/>
              <a:ext cx="3771900" cy="1449628"/>
            </a:xfrm>
            <a:prstGeom prst="rect">
              <a:avLst/>
            </a:prstGeom>
            <a:noFill/>
          </p:spPr>
          <p:txBody>
            <a:bodyPr wrap="square" rtlCol="0">
              <a:spAutoFit/>
            </a:bodyPr>
            <a:lstStyle/>
            <a:p>
              <a:pPr>
                <a:lnSpc>
                  <a:spcPct val="130000"/>
                </a:lnSpc>
              </a:pPr>
              <a:r>
                <a:rPr lang="zh-CN" altLang="zh-CN" dirty="0">
                  <a:solidFill>
                    <a:srgbClr val="FF0000"/>
                  </a:solidFill>
                  <a:latin typeface="仿宋" panose="02010609060101010101" pitchFamily="49" charset="-122"/>
                  <a:ea typeface="仿宋" panose="02010609060101010101" pitchFamily="49" charset="-122"/>
                </a:rPr>
                <a:t>政治制度现状</a:t>
              </a:r>
              <a:r>
                <a:rPr lang="zh-CN" altLang="zh-CN" dirty="0">
                  <a:latin typeface="仿宋" panose="02010609060101010101" pitchFamily="49" charset="-122"/>
                  <a:ea typeface="仿宋" panose="02010609060101010101" pitchFamily="49" charset="-122"/>
                </a:rPr>
                <a:t>：落后于英法两国</a:t>
              </a:r>
              <a:endParaRPr lang="en-US" altLang="zh-CN" dirty="0">
                <a:latin typeface="仿宋" panose="02010609060101010101" pitchFamily="49" charset="-122"/>
                <a:ea typeface="仿宋" panose="02010609060101010101" pitchFamily="49" charset="-122"/>
              </a:endParaRPr>
            </a:p>
            <a:p>
              <a:pPr>
                <a:lnSpc>
                  <a:spcPct val="130000"/>
                </a:lnSpc>
              </a:pPr>
              <a:endParaRPr lang="zh-CN" altLang="zh-CN" dirty="0">
                <a:latin typeface="仿宋" panose="02010609060101010101" pitchFamily="49" charset="-122"/>
                <a:ea typeface="仿宋" panose="02010609060101010101" pitchFamily="49" charset="-122"/>
              </a:endParaRPr>
            </a:p>
            <a:p>
              <a:pPr>
                <a:lnSpc>
                  <a:spcPct val="130000"/>
                </a:lnSpc>
              </a:pPr>
              <a:r>
                <a:rPr lang="zh-CN" altLang="zh-CN" dirty="0">
                  <a:solidFill>
                    <a:srgbClr val="FF0000"/>
                  </a:solidFill>
                  <a:latin typeface="仿宋" panose="02010609060101010101" pitchFamily="49" charset="-122"/>
                  <a:ea typeface="仿宋" panose="02010609060101010101" pitchFamily="49" charset="-122"/>
                </a:rPr>
                <a:t>哲学思想</a:t>
              </a:r>
              <a:r>
                <a:rPr lang="zh-CN" altLang="zh-CN" dirty="0">
                  <a:latin typeface="仿宋" panose="02010609060101010101" pitchFamily="49" charset="-122"/>
                  <a:ea typeface="仿宋" panose="02010609060101010101" pitchFamily="49" charset="-122"/>
                </a:rPr>
                <a:t>：先进、系统、深刻</a:t>
              </a:r>
            </a:p>
            <a:p>
              <a:endParaRPr lang="zh-CN" altLang="en-US" dirty="0"/>
            </a:p>
          </p:txBody>
        </p:sp>
        <p:sp>
          <p:nvSpPr>
            <p:cNvPr id="9" name="左大括号 8">
              <a:extLst>
                <a:ext uri="{FF2B5EF4-FFF2-40B4-BE49-F238E27FC236}">
                  <a16:creationId xmlns:a16="http://schemas.microsoft.com/office/drawing/2014/main" id="{253FDC37-B719-0EE2-E97A-096D158F1BF4}"/>
                </a:ext>
              </a:extLst>
            </p:cNvPr>
            <p:cNvSpPr/>
            <p:nvPr/>
          </p:nvSpPr>
          <p:spPr>
            <a:xfrm>
              <a:off x="8556956" y="2858243"/>
              <a:ext cx="73301" cy="90207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2C41608-9D1A-D60B-AD94-BEC88F38BCEB}"/>
                </a:ext>
              </a:extLst>
            </p:cNvPr>
            <p:cNvSpPr txBox="1"/>
            <p:nvPr/>
          </p:nvSpPr>
          <p:spPr>
            <a:xfrm>
              <a:off x="6859848" y="3150175"/>
              <a:ext cx="1725683" cy="400110"/>
            </a:xfrm>
            <a:prstGeom prst="rect">
              <a:avLst/>
            </a:prstGeom>
            <a:noFill/>
          </p:spPr>
          <p:txBody>
            <a:bodyPr wrap="square" rtlCol="0">
              <a:spAutoFit/>
            </a:bodyPr>
            <a:lstStyle/>
            <a:p>
              <a:r>
                <a:rPr lang="zh-CN" altLang="en-US" sz="2000" dirty="0">
                  <a:latin typeface="仿宋" panose="02010609060101010101" pitchFamily="49" charset="-122"/>
                  <a:ea typeface="仿宋" panose="02010609060101010101" pitchFamily="49" charset="-122"/>
                </a:rPr>
                <a:t>德国时代状况</a:t>
              </a:r>
            </a:p>
          </p:txBody>
        </p:sp>
      </p:grpSp>
    </p:spTree>
    <p:extLst>
      <p:ext uri="{BB962C8B-B14F-4D97-AF65-F5344CB8AC3E}">
        <p14:creationId xmlns:p14="http://schemas.microsoft.com/office/powerpoint/2010/main" val="176090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3" name="文本框 2">
            <a:extLst>
              <a:ext uri="{FF2B5EF4-FFF2-40B4-BE49-F238E27FC236}">
                <a16:creationId xmlns:a16="http://schemas.microsoft.com/office/drawing/2014/main" id="{DEFAAC17-110F-3C78-9868-5CCD2FACC1FA}"/>
              </a:ext>
            </a:extLst>
          </p:cNvPr>
          <p:cNvSpPr txBox="1"/>
          <p:nvPr/>
        </p:nvSpPr>
        <p:spPr>
          <a:xfrm>
            <a:off x="439585" y="456068"/>
            <a:ext cx="6186309"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马克思著书前后所受思想影响</a:t>
            </a:r>
          </a:p>
        </p:txBody>
      </p:sp>
      <p:pic>
        <p:nvPicPr>
          <p:cNvPr id="4" name="图片 3">
            <a:extLst>
              <a:ext uri="{FF2B5EF4-FFF2-40B4-BE49-F238E27FC236}">
                <a16:creationId xmlns:a16="http://schemas.microsoft.com/office/drawing/2014/main" id="{AEB724CC-F73A-88A8-3C7E-9C7A447ECD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71498" y="1502124"/>
            <a:ext cx="1607060" cy="2012430"/>
          </a:xfrm>
          <a:prstGeom prst="rect">
            <a:avLst/>
          </a:prstGeom>
        </p:spPr>
      </p:pic>
      <p:pic>
        <p:nvPicPr>
          <p:cNvPr id="10" name="图片 9">
            <a:extLst>
              <a:ext uri="{FF2B5EF4-FFF2-40B4-BE49-F238E27FC236}">
                <a16:creationId xmlns:a16="http://schemas.microsoft.com/office/drawing/2014/main" id="{219CF963-0505-2A89-34B1-839CCB9E783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4332" y="1502124"/>
            <a:ext cx="1607060" cy="2012430"/>
          </a:xfrm>
          <a:prstGeom prst="rect">
            <a:avLst/>
          </a:prstGeom>
        </p:spPr>
      </p:pic>
      <p:pic>
        <p:nvPicPr>
          <p:cNvPr id="13" name="图片 12">
            <a:extLst>
              <a:ext uri="{FF2B5EF4-FFF2-40B4-BE49-F238E27FC236}">
                <a16:creationId xmlns:a16="http://schemas.microsoft.com/office/drawing/2014/main" id="{97AEBE71-3EB3-6CF6-4BE9-91BF7B78F0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2148" r="12912"/>
          <a:stretch/>
        </p:blipFill>
        <p:spPr>
          <a:xfrm>
            <a:off x="4999668" y="1488889"/>
            <a:ext cx="1784074" cy="2012430"/>
          </a:xfrm>
          <a:prstGeom prst="rect">
            <a:avLst/>
          </a:prstGeom>
        </p:spPr>
      </p:pic>
      <p:sp>
        <p:nvSpPr>
          <p:cNvPr id="14" name="文本框 13">
            <a:extLst>
              <a:ext uri="{FF2B5EF4-FFF2-40B4-BE49-F238E27FC236}">
                <a16:creationId xmlns:a16="http://schemas.microsoft.com/office/drawing/2014/main" id="{C5713D75-660D-FFA6-0E2F-362A800325A0}"/>
              </a:ext>
            </a:extLst>
          </p:cNvPr>
          <p:cNvSpPr txBox="1"/>
          <p:nvPr/>
        </p:nvSpPr>
        <p:spPr>
          <a:xfrm>
            <a:off x="223579" y="3558207"/>
            <a:ext cx="3508566" cy="2431435"/>
          </a:xfrm>
          <a:prstGeom prst="rect">
            <a:avLst/>
          </a:prstGeom>
          <a:noFill/>
        </p:spPr>
        <p:txBody>
          <a:bodyPr wrap="square" rtlCol="0">
            <a:spAutoFit/>
          </a:bodyPr>
          <a:lstStyle/>
          <a:p>
            <a:pPr algn="ctr"/>
            <a:r>
              <a:rPr lang="zh-CN" altLang="en-US" sz="2000" dirty="0">
                <a:latin typeface="华文行楷" panose="02010800040101010101" pitchFamily="2" charset="-122"/>
                <a:ea typeface="华文行楷" panose="02010800040101010101" pitchFamily="2" charset="-122"/>
              </a:rPr>
              <a:t>黑格尔</a:t>
            </a:r>
            <a:endParaRPr lang="en-US" altLang="zh-CN" sz="2000" dirty="0">
              <a:latin typeface="华文行楷" panose="02010800040101010101" pitchFamily="2" charset="-122"/>
              <a:ea typeface="华文行楷" panose="02010800040101010101" pitchFamily="2" charset="-122"/>
            </a:endParaRPr>
          </a:p>
          <a:p>
            <a:pPr algn="ctr"/>
            <a:endParaRPr lang="en-US" altLang="zh-CN" sz="1600" dirty="0">
              <a:latin typeface="华文行楷" panose="02010800040101010101" pitchFamily="2" charset="-122"/>
              <a:ea typeface="华文行楷" panose="02010800040101010101" pitchFamily="2" charset="-122"/>
            </a:endParaRPr>
          </a:p>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青年时期他推崇理性，主张人权，无情的揭露和批判了封建制度的黑暗，渴望德意志民族和国家的统一与兴盛；</a:t>
            </a:r>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晚年思想逐渐趋于保守，继续主张改革和进步精神，但极力论证普鲁士专制制度的合理性，赞美普鲁士王国。</a:t>
            </a:r>
          </a:p>
          <a:p>
            <a:pPr marL="285750" indent="-285750">
              <a:buFont typeface="Arial" panose="020B0604020202020204" pitchFamily="34" charset="0"/>
              <a:buChar char="•"/>
            </a:pPr>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951395B4-E76A-49AF-D2C8-A37449F18F28}"/>
              </a:ext>
            </a:extLst>
          </p:cNvPr>
          <p:cNvSpPr txBox="1"/>
          <p:nvPr/>
        </p:nvSpPr>
        <p:spPr>
          <a:xfrm>
            <a:off x="3862051" y="3551383"/>
            <a:ext cx="4059307" cy="3139321"/>
          </a:xfrm>
          <a:prstGeom prst="rect">
            <a:avLst/>
          </a:prstGeom>
          <a:noFill/>
        </p:spPr>
        <p:txBody>
          <a:bodyPr wrap="square" rtlCol="0">
            <a:spAutoFit/>
          </a:bodyPr>
          <a:lstStyle/>
          <a:p>
            <a:pPr algn="ctr"/>
            <a:r>
              <a:rPr lang="zh-CN" altLang="en-US" sz="2000" dirty="0">
                <a:latin typeface="华文行楷" panose="02010800040101010101" pitchFamily="2" charset="-122"/>
                <a:ea typeface="华文行楷" panose="02010800040101010101" pitchFamily="2" charset="-122"/>
              </a:rPr>
              <a:t>资产阶级</a:t>
            </a:r>
            <a:endParaRPr lang="en-US" altLang="zh-CN" sz="2000" dirty="0">
              <a:latin typeface="华文行楷" panose="02010800040101010101" pitchFamily="2" charset="-122"/>
              <a:ea typeface="华文行楷" panose="02010800040101010101" pitchFamily="2" charset="-122"/>
            </a:endParaRPr>
          </a:p>
          <a:p>
            <a:pPr algn="ctr"/>
            <a:endParaRPr lang="en-US" altLang="zh-CN" sz="1600" dirty="0">
              <a:latin typeface="华文行楷" panose="02010800040101010101" pitchFamily="2" charset="-122"/>
              <a:ea typeface="华文行楷" panose="02010800040101010101" pitchFamily="2" charset="-122"/>
            </a:endParaRPr>
          </a:p>
          <a:p>
            <a:pPr marL="285750" indent="-285750">
              <a:buFont typeface="Arial" panose="020B0604020202020204" pitchFamily="34" charset="0"/>
              <a:buChar char="•"/>
            </a:pPr>
            <a:r>
              <a:rPr lang="zh-CN" altLang="en-US" sz="1400" dirty="0">
                <a:solidFill>
                  <a:schemeClr val="tx2">
                    <a:lumMod val="50000"/>
                  </a:schemeClr>
                </a:solidFill>
                <a:latin typeface="仿宋" panose="02010609060101010101" pitchFamily="49" charset="-122"/>
                <a:ea typeface="仿宋" panose="02010609060101010101" pitchFamily="49" charset="-122"/>
              </a:rPr>
              <a:t>一方面，他们要求废除封建关系，主张改革，实现国家和民族统一</a:t>
            </a:r>
            <a:r>
              <a:rPr lang="zh-CN" altLang="en-US" sz="1400" dirty="0">
                <a:latin typeface="仿宋" panose="02010609060101010101" pitchFamily="49" charset="-122"/>
                <a:ea typeface="仿宋" panose="02010609060101010101" pitchFamily="49" charset="-122"/>
              </a:rPr>
              <a:t>；</a:t>
            </a:r>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另一方面，由于对国家的依赖性以及对人民的畏惧，拜倒在君主权力之下，希望在君主制的范围内实现某种改良；</a:t>
            </a:r>
          </a:p>
          <a:p>
            <a:pPr marL="285750" indent="-285750">
              <a:buFont typeface="Arial" panose="020B0604020202020204" pitchFamily="34" charset="0"/>
              <a:buChar char="•"/>
            </a:pPr>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a:solidFill>
                  <a:schemeClr val="tx2">
                    <a:lumMod val="50000"/>
                  </a:schemeClr>
                </a:solidFill>
                <a:latin typeface="华文仿宋" panose="02010600040101010101" pitchFamily="2" charset="-122"/>
                <a:ea typeface="华文仿宋" panose="02010600040101010101" pitchFamily="2" charset="-122"/>
              </a:rPr>
              <a:t>德国的资产阶级希望社会变革，但是不愿意付出代价，德国仅仅在思想上伴随了法国革命的进程。</a:t>
            </a:r>
          </a:p>
          <a:p>
            <a:pPr marL="285750" indent="-285750">
              <a:buFont typeface="Arial" panose="020B0604020202020204" pitchFamily="34" charset="0"/>
              <a:buChar char="•"/>
            </a:pPr>
            <a:endParaRPr lang="zh-CN" altLang="en-US" dirty="0">
              <a:latin typeface="仿宋" panose="02010609060101010101" pitchFamily="49" charset="-122"/>
              <a:ea typeface="仿宋" panose="02010609060101010101" pitchFamily="49" charset="-122"/>
            </a:endParaRPr>
          </a:p>
        </p:txBody>
      </p:sp>
      <p:sp>
        <p:nvSpPr>
          <p:cNvPr id="17" name="文本框 16">
            <a:extLst>
              <a:ext uri="{FF2B5EF4-FFF2-40B4-BE49-F238E27FC236}">
                <a16:creationId xmlns:a16="http://schemas.microsoft.com/office/drawing/2014/main" id="{C7BE91B2-36D5-B49A-080D-DAB65F1CD038}"/>
              </a:ext>
            </a:extLst>
          </p:cNvPr>
          <p:cNvSpPr txBox="1"/>
          <p:nvPr/>
        </p:nvSpPr>
        <p:spPr>
          <a:xfrm>
            <a:off x="8103548" y="3501319"/>
            <a:ext cx="3942960" cy="3185487"/>
          </a:xfrm>
          <a:prstGeom prst="rect">
            <a:avLst/>
          </a:prstGeom>
          <a:noFill/>
        </p:spPr>
        <p:txBody>
          <a:bodyPr wrap="square" rtlCol="0">
            <a:spAutoFit/>
          </a:bodyPr>
          <a:lstStyle/>
          <a:p>
            <a:pPr algn="ctr"/>
            <a:r>
              <a:rPr lang="zh-CN" altLang="en-US" sz="2000" dirty="0">
                <a:latin typeface="华文行楷" panose="02010800040101010101" pitchFamily="2" charset="-122"/>
                <a:ea typeface="华文行楷" panose="02010800040101010101" pitchFamily="2" charset="-122"/>
              </a:rPr>
              <a:t>费尔巴哈</a:t>
            </a:r>
          </a:p>
          <a:p>
            <a:pPr algn="ctr"/>
            <a:endParaRPr lang="en-US" altLang="zh-CN" sz="900" dirty="0">
              <a:latin typeface="华文行楷" panose="02010800040101010101" pitchFamily="2" charset="-122"/>
              <a:ea typeface="华文行楷" panose="02010800040101010101" pitchFamily="2" charset="-122"/>
            </a:endParaRPr>
          </a:p>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青年黑格尔派，秉持着坚定的唯物主义观点；</a:t>
            </a:r>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“我们只要经常将宾词当作主词，将主体当作客体和原则，也就是说，只要将思辨哲学颠倒过来，就能得到毫无掩饰的、纯粹的、显明的真理。”</a:t>
            </a:r>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费尔巴哈的唯物主义方法彻底否定了黑格尔唯心主义的方法，把被颠倒的主客体关系再次颠倒过来。对马克思写作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批判</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产生了重要影响。</a:t>
            </a:r>
          </a:p>
          <a:p>
            <a:pPr marL="285750" indent="-285750">
              <a:buFont typeface="Arial" panose="020B0604020202020204" pitchFamily="34" charset="0"/>
              <a:buChar char="•"/>
            </a:pP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2538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194931" y="2967335"/>
            <a:ext cx="7802136" cy="923330"/>
          </a:xfrm>
          <a:prstGeom prst="rect">
            <a:avLst/>
          </a:prstGeom>
          <a:noFill/>
        </p:spPr>
        <p:txBody>
          <a:bodyPr wrap="none" rtlCol="0">
            <a:spAutoFit/>
          </a:bodyPr>
          <a:lstStyle/>
          <a:p>
            <a:r>
              <a:rPr lang="zh-CN" altLang="en-US" sz="5400" dirty="0">
                <a:solidFill>
                  <a:srgbClr val="C00000"/>
                </a:solidFill>
                <a:latin typeface="隶书" panose="02010509060101010101" charset="-122"/>
                <a:ea typeface="隶书" panose="02010509060101010101" charset="-122"/>
                <a:cs typeface="隶书" panose="02010509060101010101" charset="-122"/>
              </a:rPr>
              <a:t>马克思对宗教批判的论述</a:t>
            </a:r>
          </a:p>
        </p:txBody>
      </p:sp>
      <p:pic>
        <p:nvPicPr>
          <p:cNvPr id="5" name="图片 4"/>
          <p:cNvPicPr>
            <a:picLocks noChangeAspect="1"/>
          </p:cNvPicPr>
          <p:nvPr/>
        </p:nvPicPr>
        <p:blipFill>
          <a:blip r:embed="rId3" cstate="hqprint">
            <a:extLst>
              <a:ext uri="{BEBA8EAE-BF5A-486C-A8C5-ECC9F3942E4B}">
                <a14:imgProps xmlns:a14="http://schemas.microsoft.com/office/drawing/2010/main">
                  <a14:imgLayer r:embed="rId4">
                    <a14:imgEffect>
                      <a14:colorTemperature colorTemp="5800"/>
                    </a14:imgEffect>
                  </a14:imgLayer>
                </a14:imgProps>
              </a:ext>
              <a:ext uri="{28A0092B-C50C-407E-A947-70E740481C1C}">
                <a14:useLocalDpi xmlns:a14="http://schemas.microsoft.com/office/drawing/2010/main" val="0"/>
              </a:ext>
            </a:extLst>
          </a:blip>
          <a:stretch>
            <a:fillRect/>
          </a:stretch>
        </p:blipFill>
        <p:spPr>
          <a:xfrm>
            <a:off x="0" y="3600542"/>
            <a:ext cx="12192000" cy="3257458"/>
          </a:xfrm>
          <a:prstGeom prst="rect">
            <a:avLst/>
          </a:prstGeom>
        </p:spPr>
      </p:pic>
      <p:grpSp>
        <p:nvGrpSpPr>
          <p:cNvPr id="6" name="组合 5"/>
          <p:cNvGrpSpPr/>
          <p:nvPr/>
        </p:nvGrpSpPr>
        <p:grpSpPr>
          <a:xfrm>
            <a:off x="5195999" y="811651"/>
            <a:ext cx="1800000" cy="1800000"/>
            <a:chOff x="3851921" y="107991"/>
            <a:chExt cx="1792566" cy="1792567"/>
          </a:xfrm>
        </p:grpSpPr>
        <p:sp>
          <p:nvSpPr>
            <p:cNvPr id="7" name="Freeform 29"/>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任意多边形 7"/>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rotWithShape="1">
          <a:blip r:embed="rId5" cstate="hqprint">
            <a:extLst>
              <a:ext uri="{BEBA8EAE-BF5A-486C-A8C5-ECC9F3942E4B}">
                <a14:imgProps xmlns:a14="http://schemas.microsoft.com/office/drawing/2010/main">
                  <a14:imgLayer r:embed="rId6">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42"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53" presetClass="entr" presetSubtype="16"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6" presetClass="emph" presetSubtype="0" fill="hold" nodeType="withEffect">
                                  <p:stCondLst>
                                    <p:cond delay="150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par>
                                <p:cTn id="21" presetID="23" presetClass="entr" presetSubtype="528" fill="hold" grpId="0" nodeType="withEffect">
                                  <p:stCondLst>
                                    <p:cond delay="1500"/>
                                  </p:stCondLst>
                                  <p:iterate type="lt">
                                    <p:tmPct val="5000"/>
                                  </p:iterate>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ppt_x</p:attrName>
                                        </p:attrNameLst>
                                      </p:cBhvr>
                                      <p:tavLst>
                                        <p:tav tm="0">
                                          <p:val>
                                            <p:fltVal val="0.5"/>
                                          </p:val>
                                        </p:tav>
                                        <p:tav tm="100000">
                                          <p:val>
                                            <p:strVal val="#ppt_x"/>
                                          </p:val>
                                        </p:tav>
                                      </p:tavLst>
                                    </p:anim>
                                    <p:anim calcmode="lin" valueType="num">
                                      <p:cBhvr>
                                        <p:cTn id="26" dur="10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3" name="文本框 2">
            <a:extLst>
              <a:ext uri="{FF2B5EF4-FFF2-40B4-BE49-F238E27FC236}">
                <a16:creationId xmlns:a16="http://schemas.microsoft.com/office/drawing/2014/main" id="{F89E7ADB-2DA3-1B21-A072-A03FDEE4D7CB}"/>
              </a:ext>
            </a:extLst>
          </p:cNvPr>
          <p:cNvSpPr txBox="1"/>
          <p:nvPr/>
        </p:nvSpPr>
        <p:spPr>
          <a:xfrm>
            <a:off x="439585" y="456068"/>
            <a:ext cx="3416320"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宗教批判的背景</a:t>
            </a:r>
          </a:p>
        </p:txBody>
      </p:sp>
      <p:pic>
        <p:nvPicPr>
          <p:cNvPr id="9" name="图片 8">
            <a:extLst>
              <a:ext uri="{FF2B5EF4-FFF2-40B4-BE49-F238E27FC236}">
                <a16:creationId xmlns:a16="http://schemas.microsoft.com/office/drawing/2014/main" id="{C6980942-21A6-29D5-536D-801D2A80628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487" t="1858" r="2080" b="10797"/>
          <a:stretch/>
        </p:blipFill>
        <p:spPr>
          <a:xfrm>
            <a:off x="1174858" y="1480930"/>
            <a:ext cx="1607061" cy="1987827"/>
          </a:xfrm>
          <a:prstGeom prst="rect">
            <a:avLst/>
          </a:prstGeom>
        </p:spPr>
      </p:pic>
      <p:pic>
        <p:nvPicPr>
          <p:cNvPr id="12" name="图片 11">
            <a:extLst>
              <a:ext uri="{FF2B5EF4-FFF2-40B4-BE49-F238E27FC236}">
                <a16:creationId xmlns:a16="http://schemas.microsoft.com/office/drawing/2014/main" id="{45EB93FD-EE13-3862-AE75-816A25292F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469" y="1480930"/>
            <a:ext cx="1607061" cy="1987827"/>
          </a:xfrm>
          <a:prstGeom prst="rect">
            <a:avLst/>
          </a:prstGeom>
        </p:spPr>
      </p:pic>
      <p:pic>
        <p:nvPicPr>
          <p:cNvPr id="14" name="图片 13">
            <a:extLst>
              <a:ext uri="{FF2B5EF4-FFF2-40B4-BE49-F238E27FC236}">
                <a16:creationId xmlns:a16="http://schemas.microsoft.com/office/drawing/2014/main" id="{C1C8AEAC-D943-F863-4C54-E2DB3A8D2A5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85906" y="1468628"/>
            <a:ext cx="1607060" cy="2012430"/>
          </a:xfrm>
          <a:prstGeom prst="rect">
            <a:avLst/>
          </a:prstGeom>
        </p:spPr>
      </p:pic>
      <p:sp>
        <p:nvSpPr>
          <p:cNvPr id="15" name="文本框 14">
            <a:extLst>
              <a:ext uri="{FF2B5EF4-FFF2-40B4-BE49-F238E27FC236}">
                <a16:creationId xmlns:a16="http://schemas.microsoft.com/office/drawing/2014/main" id="{4F52A21F-B4F5-C981-5649-9C06D1D272AB}"/>
              </a:ext>
            </a:extLst>
          </p:cNvPr>
          <p:cNvSpPr txBox="1"/>
          <p:nvPr/>
        </p:nvSpPr>
        <p:spPr>
          <a:xfrm>
            <a:off x="683816" y="3584749"/>
            <a:ext cx="2589144" cy="646331"/>
          </a:xfrm>
          <a:prstGeom prst="rect">
            <a:avLst/>
          </a:prstGeom>
          <a:noFill/>
        </p:spPr>
        <p:txBody>
          <a:bodyPr wrap="square" rtlCol="0">
            <a:spAutoFit/>
          </a:bodyPr>
          <a:lstStyle/>
          <a:p>
            <a:pPr algn="ctr"/>
            <a:r>
              <a:rPr lang="zh-CN" altLang="en-US" sz="1800" dirty="0">
                <a:latin typeface="华文行楷" panose="02010800040101010101" pitchFamily="2" charset="-122"/>
                <a:ea typeface="华文行楷" panose="02010800040101010101" pitchFamily="2" charset="-122"/>
              </a:rPr>
              <a:t>施特劳斯</a:t>
            </a:r>
            <a:endParaRPr lang="en-US" altLang="zh-CN" sz="1800" dirty="0">
              <a:latin typeface="华文行楷" panose="02010800040101010101" pitchFamily="2" charset="-122"/>
              <a:ea typeface="华文行楷" panose="02010800040101010101" pitchFamily="2" charset="-122"/>
            </a:endParaRPr>
          </a:p>
          <a:p>
            <a:pPr algn="ctr"/>
            <a:r>
              <a:rPr lang="zh-CN" altLang="en-US" sz="1800" dirty="0">
                <a:solidFill>
                  <a:srgbClr val="FF0000"/>
                </a:solidFill>
                <a:latin typeface="仿宋" panose="02010609060101010101" pitchFamily="49" charset="-122"/>
                <a:ea typeface="仿宋" panose="02010609060101010101" pitchFamily="49" charset="-122"/>
              </a:rPr>
              <a:t>实体立场</a:t>
            </a:r>
            <a:endParaRPr lang="zh-CN" altLang="en-US" dirty="0">
              <a:latin typeface="仿宋" panose="02010609060101010101" pitchFamily="49" charset="-122"/>
              <a:ea typeface="仿宋" panose="02010609060101010101" pitchFamily="49" charset="-122"/>
            </a:endParaRPr>
          </a:p>
        </p:txBody>
      </p:sp>
      <p:sp>
        <p:nvSpPr>
          <p:cNvPr id="17" name="文本框 16">
            <a:extLst>
              <a:ext uri="{FF2B5EF4-FFF2-40B4-BE49-F238E27FC236}">
                <a16:creationId xmlns:a16="http://schemas.microsoft.com/office/drawing/2014/main" id="{FC5636D9-F93D-AAB3-2878-ECCC81629C97}"/>
              </a:ext>
            </a:extLst>
          </p:cNvPr>
          <p:cNvSpPr txBox="1"/>
          <p:nvPr/>
        </p:nvSpPr>
        <p:spPr>
          <a:xfrm>
            <a:off x="4349610" y="3615526"/>
            <a:ext cx="3492777" cy="584775"/>
          </a:xfrm>
          <a:prstGeom prst="rect">
            <a:avLst/>
          </a:prstGeom>
          <a:noFill/>
        </p:spPr>
        <p:txBody>
          <a:bodyPr wrap="square" rtlCol="0">
            <a:spAutoFit/>
          </a:bodyPr>
          <a:lstStyle/>
          <a:p>
            <a:pPr algn="ctr"/>
            <a:r>
              <a:rPr lang="zh-CN" altLang="en-US" sz="1600" dirty="0">
                <a:latin typeface="华文行楷" panose="02010800040101010101" pitchFamily="2" charset="-122"/>
                <a:ea typeface="华文行楷" panose="02010800040101010101" pitchFamily="2" charset="-122"/>
              </a:rPr>
              <a:t>鲍威尔</a:t>
            </a:r>
            <a:endParaRPr lang="en-US" altLang="zh-CN" sz="1600" dirty="0">
              <a:latin typeface="华文行楷" panose="02010800040101010101" pitchFamily="2" charset="-122"/>
              <a:ea typeface="华文行楷" panose="02010800040101010101" pitchFamily="2" charset="-122"/>
            </a:endParaRPr>
          </a:p>
          <a:p>
            <a:pPr algn="ctr"/>
            <a:r>
              <a:rPr lang="zh-CN" altLang="en-US" sz="1600" dirty="0">
                <a:solidFill>
                  <a:srgbClr val="FF0000"/>
                </a:solidFill>
                <a:latin typeface="仿宋" panose="02010609060101010101" pitchFamily="49" charset="-122"/>
                <a:ea typeface="仿宋" panose="02010609060101010101" pitchFamily="49" charset="-122"/>
              </a:rPr>
              <a:t>自我意识（主体）立场</a:t>
            </a:r>
          </a:p>
        </p:txBody>
      </p:sp>
      <p:sp>
        <p:nvSpPr>
          <p:cNvPr id="18" name="文本框 17">
            <a:extLst>
              <a:ext uri="{FF2B5EF4-FFF2-40B4-BE49-F238E27FC236}">
                <a16:creationId xmlns:a16="http://schemas.microsoft.com/office/drawing/2014/main" id="{9FD85F80-5531-BC1B-4568-23531C55554E}"/>
              </a:ext>
            </a:extLst>
          </p:cNvPr>
          <p:cNvSpPr txBox="1"/>
          <p:nvPr/>
        </p:nvSpPr>
        <p:spPr>
          <a:xfrm>
            <a:off x="8994864" y="3584749"/>
            <a:ext cx="2589144" cy="646331"/>
          </a:xfrm>
          <a:prstGeom prst="rect">
            <a:avLst/>
          </a:prstGeom>
          <a:noFill/>
        </p:spPr>
        <p:txBody>
          <a:bodyPr wrap="square" rtlCol="0">
            <a:spAutoFit/>
          </a:bodyPr>
          <a:lstStyle/>
          <a:p>
            <a:pPr algn="ctr"/>
            <a:r>
              <a:rPr lang="zh-CN" altLang="en-US" sz="1800" dirty="0">
                <a:latin typeface="华文行楷" panose="02010800040101010101" pitchFamily="2" charset="-122"/>
                <a:ea typeface="华文行楷" panose="02010800040101010101" pitchFamily="2" charset="-122"/>
              </a:rPr>
              <a:t>费尔巴哈</a:t>
            </a:r>
            <a:endParaRPr lang="en-US" altLang="zh-CN" sz="1800" dirty="0">
              <a:latin typeface="华文行楷" panose="02010800040101010101" pitchFamily="2" charset="-122"/>
              <a:ea typeface="华文行楷" panose="02010800040101010101" pitchFamily="2" charset="-122"/>
            </a:endParaRPr>
          </a:p>
          <a:p>
            <a:pPr algn="ctr"/>
            <a:r>
              <a:rPr lang="zh-CN" altLang="en-US" sz="1800" dirty="0">
                <a:solidFill>
                  <a:srgbClr val="FF0000"/>
                </a:solidFill>
                <a:latin typeface="仿宋" panose="02010609060101010101" pitchFamily="49" charset="-122"/>
                <a:ea typeface="仿宋" panose="02010609060101010101" pitchFamily="49" charset="-122"/>
              </a:rPr>
              <a:t>人本主义批判 </a:t>
            </a:r>
          </a:p>
        </p:txBody>
      </p:sp>
      <p:sp>
        <p:nvSpPr>
          <p:cNvPr id="19" name="文本框 18">
            <a:extLst>
              <a:ext uri="{FF2B5EF4-FFF2-40B4-BE49-F238E27FC236}">
                <a16:creationId xmlns:a16="http://schemas.microsoft.com/office/drawing/2014/main" id="{C4FEC9C7-3A7A-26DF-B75A-742FB62009F1}"/>
              </a:ext>
            </a:extLst>
          </p:cNvPr>
          <p:cNvSpPr txBox="1"/>
          <p:nvPr/>
        </p:nvSpPr>
        <p:spPr>
          <a:xfrm>
            <a:off x="120205" y="4484403"/>
            <a:ext cx="3880296" cy="1815882"/>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仿宋" panose="02010609060101010101" pitchFamily="49" charset="-122"/>
                <a:ea typeface="仿宋" panose="02010609060101010101" pitchFamily="49" charset="-122"/>
              </a:rPr>
              <a:t>耶稣实际上是被犹太人的集体</a:t>
            </a:r>
            <a:r>
              <a:rPr lang="zh-CN" altLang="en-US" sz="1600" dirty="0">
                <a:solidFill>
                  <a:srgbClr val="FF0000"/>
                </a:solidFill>
                <a:latin typeface="仿宋" panose="02010609060101010101" pitchFamily="49" charset="-122"/>
                <a:ea typeface="仿宋" panose="02010609060101010101" pitchFamily="49" charset="-122"/>
              </a:rPr>
              <a:t>无意识</a:t>
            </a:r>
            <a:r>
              <a:rPr lang="zh-CN" altLang="en-US" sz="1600" dirty="0">
                <a:latin typeface="仿宋" panose="02010609060101010101" pitchFamily="49" charset="-122"/>
                <a:ea typeface="仿宋" panose="02010609060101010101" pitchFamily="49" charset="-122"/>
              </a:rPr>
              <a:t>所创造出来的，他和真实的耶稣并不相同；</a:t>
            </a:r>
            <a:endParaRPr lang="en-US" altLang="zh-CN" sz="16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endParaRPr lang="en-US" altLang="zh-CN" sz="16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600" dirty="0">
                <a:latin typeface="仿宋" panose="02010609060101010101" pitchFamily="49" charset="-122"/>
                <a:ea typeface="仿宋" panose="02010609060101010101" pitchFamily="49" charset="-122"/>
              </a:rPr>
              <a:t>主张通过对基督教的批判推进德国的宗教改革和德国的文化政治进步。</a:t>
            </a:r>
          </a:p>
          <a:p>
            <a:endParaRPr lang="zh-CN" altLang="en-US" sz="1600" dirty="0"/>
          </a:p>
        </p:txBody>
      </p:sp>
      <p:sp>
        <p:nvSpPr>
          <p:cNvPr id="20" name="文本框 19">
            <a:extLst>
              <a:ext uri="{FF2B5EF4-FFF2-40B4-BE49-F238E27FC236}">
                <a16:creationId xmlns:a16="http://schemas.microsoft.com/office/drawing/2014/main" id="{B417706F-425D-7466-0C3F-4437AF76A148}"/>
              </a:ext>
            </a:extLst>
          </p:cNvPr>
          <p:cNvSpPr txBox="1"/>
          <p:nvPr/>
        </p:nvSpPr>
        <p:spPr>
          <a:xfrm>
            <a:off x="4192692" y="4469129"/>
            <a:ext cx="3970683" cy="1815882"/>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仿宋" panose="02010609060101010101" pitchFamily="49" charset="-122"/>
                <a:ea typeface="仿宋" panose="02010609060101010101" pitchFamily="49" charset="-122"/>
              </a:rPr>
              <a:t>只有个体的</a:t>
            </a:r>
            <a:r>
              <a:rPr lang="zh-CN" altLang="en-US" sz="1600" dirty="0">
                <a:solidFill>
                  <a:srgbClr val="FF0000"/>
                </a:solidFill>
                <a:latin typeface="仿宋" panose="02010609060101010101" pitchFamily="49" charset="-122"/>
                <a:ea typeface="仿宋" panose="02010609060101010101" pitchFamily="49" charset="-122"/>
              </a:rPr>
              <a:t>自我意识</a:t>
            </a:r>
            <a:r>
              <a:rPr lang="zh-CN" altLang="en-US" sz="1600" dirty="0">
                <a:latin typeface="仿宋" panose="02010609060101010101" pitchFamily="49" charset="-122"/>
                <a:ea typeface="仿宋" panose="02010609060101010101" pitchFamily="49" charset="-122"/>
              </a:rPr>
              <a:t>才能使得</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圣经</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具体生动，所以耶稣是怀有一定宗教目的的人创造的；</a:t>
            </a:r>
            <a:endParaRPr lang="en-US" altLang="zh-CN" sz="16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endParaRPr lang="en-US" altLang="zh-CN" sz="16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600" dirty="0">
                <a:latin typeface="仿宋" panose="02010609060101010101" pitchFamily="49" charset="-122"/>
                <a:ea typeface="仿宋" panose="02010609060101010101" pitchFamily="49" charset="-122"/>
              </a:rPr>
              <a:t>宗教意识是和人的主动性相对立，是自我意识的异化。</a:t>
            </a:r>
          </a:p>
          <a:p>
            <a:endParaRPr lang="zh-CN" altLang="en-US" sz="1600" dirty="0"/>
          </a:p>
        </p:txBody>
      </p:sp>
      <p:sp>
        <p:nvSpPr>
          <p:cNvPr id="21" name="文本框 20">
            <a:extLst>
              <a:ext uri="{FF2B5EF4-FFF2-40B4-BE49-F238E27FC236}">
                <a16:creationId xmlns:a16="http://schemas.microsoft.com/office/drawing/2014/main" id="{254A2D00-5CD6-6562-8F3D-EFF26C657C62}"/>
              </a:ext>
            </a:extLst>
          </p:cNvPr>
          <p:cNvSpPr txBox="1"/>
          <p:nvPr/>
        </p:nvSpPr>
        <p:spPr>
          <a:xfrm>
            <a:off x="8473456" y="4484403"/>
            <a:ext cx="363195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仿宋" panose="02010609060101010101" pitchFamily="49" charset="-122"/>
                <a:ea typeface="仿宋" panose="02010609060101010101" pitchFamily="49" charset="-122"/>
              </a:rPr>
              <a:t>宗教的一切都是影像，宗教的原像是人本学，</a:t>
            </a:r>
            <a:r>
              <a:rPr lang="zh-CN" altLang="en-US" sz="1600" dirty="0">
                <a:solidFill>
                  <a:srgbClr val="FF0000"/>
                </a:solidFill>
                <a:latin typeface="仿宋" panose="02010609060101010101" pitchFamily="49" charset="-122"/>
                <a:ea typeface="仿宋" panose="02010609060101010101" pitchFamily="49" charset="-122"/>
              </a:rPr>
              <a:t>上帝的原像是人</a:t>
            </a:r>
            <a:r>
              <a:rPr lang="zh-CN" altLang="en-US" sz="1600" dirty="0">
                <a:latin typeface="仿宋" panose="02010609060101010101" pitchFamily="49" charset="-122"/>
                <a:ea typeface="仿宋" panose="02010609060101010101" pitchFamily="49" charset="-122"/>
              </a:rPr>
              <a:t>；</a:t>
            </a:r>
            <a:endParaRPr lang="en-US" altLang="zh-CN" sz="16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endParaRPr lang="en-US" altLang="zh-CN" sz="16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600" dirty="0">
                <a:latin typeface="仿宋" panose="02010609060101010101" pitchFamily="49" charset="-122"/>
                <a:ea typeface="仿宋" panose="02010609060101010101" pitchFamily="49" charset="-122"/>
              </a:rPr>
              <a:t>神就是人，人创造了宗教而不是宗教创造了人。</a:t>
            </a:r>
          </a:p>
          <a:p>
            <a:endParaRPr lang="zh-CN" altLang="en-US" sz="1600" dirty="0"/>
          </a:p>
        </p:txBody>
      </p:sp>
    </p:spTree>
    <p:extLst>
      <p:ext uri="{BB962C8B-B14F-4D97-AF65-F5344CB8AC3E}">
        <p14:creationId xmlns:p14="http://schemas.microsoft.com/office/powerpoint/2010/main" val="315498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3" name="文本框 2">
            <a:extLst>
              <a:ext uri="{FF2B5EF4-FFF2-40B4-BE49-F238E27FC236}">
                <a16:creationId xmlns:a16="http://schemas.microsoft.com/office/drawing/2014/main" id="{F89E7ADB-2DA3-1B21-A072-A03FDEE4D7CB}"/>
              </a:ext>
            </a:extLst>
          </p:cNvPr>
          <p:cNvSpPr txBox="1"/>
          <p:nvPr/>
        </p:nvSpPr>
        <p:spPr>
          <a:xfrm>
            <a:off x="439585" y="456068"/>
            <a:ext cx="2492990"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宗教的根源</a:t>
            </a:r>
          </a:p>
        </p:txBody>
      </p:sp>
      <p:sp>
        <p:nvSpPr>
          <p:cNvPr id="2" name="文本框 1">
            <a:extLst>
              <a:ext uri="{FF2B5EF4-FFF2-40B4-BE49-F238E27FC236}">
                <a16:creationId xmlns:a16="http://schemas.microsoft.com/office/drawing/2014/main" id="{3022F6B6-D7C5-1CAA-4F0E-57E28DEE9DD9}"/>
              </a:ext>
            </a:extLst>
          </p:cNvPr>
          <p:cNvSpPr txBox="1"/>
          <p:nvPr/>
        </p:nvSpPr>
        <p:spPr>
          <a:xfrm>
            <a:off x="1133061" y="1625047"/>
            <a:ext cx="9925878" cy="489364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仿宋" panose="02010609060101010101" pitchFamily="49" charset="-122"/>
                <a:ea typeface="仿宋" panose="02010609060101010101" pitchFamily="49" charset="-122"/>
              </a:rPr>
              <a:t>“人创造了宗教，而不是宗教创造人。就是说，宗教是还没有获得自身或已经再度丧失自身的人的自我意识和自我感觉”，宗教是人的</a:t>
            </a:r>
            <a:r>
              <a:rPr lang="zh-CN" altLang="en-US" sz="2400" dirty="0">
                <a:solidFill>
                  <a:srgbClr val="FF0000"/>
                </a:solidFill>
                <a:latin typeface="仿宋" panose="02010609060101010101" pitchFamily="49" charset="-122"/>
                <a:ea typeface="仿宋" panose="02010609060101010101" pitchFamily="49" charset="-122"/>
              </a:rPr>
              <a:t>自我意识</a:t>
            </a:r>
            <a:r>
              <a:rPr lang="zh-CN" altLang="en-US" sz="2400" dirty="0">
                <a:latin typeface="仿宋" panose="02010609060101010101" pitchFamily="49" charset="-122"/>
                <a:ea typeface="仿宋" panose="02010609060101010101" pitchFamily="49" charset="-122"/>
              </a:rPr>
              <a:t>创造出来的幻想。</a:t>
            </a:r>
          </a:p>
          <a:p>
            <a:pPr marL="285750" indent="-285750">
              <a:buFont typeface="Arial" panose="020B0604020202020204" pitchFamily="34" charset="0"/>
              <a:buChar char="•"/>
            </a:pPr>
            <a:endParaRPr lang="en-US" altLang="zh-CN" sz="2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2400" dirty="0">
                <a:latin typeface="仿宋" panose="02010609060101010101" pitchFamily="49" charset="-122"/>
                <a:ea typeface="仿宋" panose="02010609060101010101" pitchFamily="49" charset="-122"/>
              </a:rPr>
              <a:t>“宗教是被压迫生灵的叹息，是无情世界的情感，正像它是无精神活力的制度的精神一样。”</a:t>
            </a:r>
          </a:p>
          <a:p>
            <a:pPr marL="285750" indent="-285750">
              <a:buFont typeface="Arial" panose="020B0604020202020204" pitchFamily="34" charset="0"/>
              <a:buChar char="•"/>
            </a:pPr>
            <a:endParaRPr lang="en-US" altLang="zh-CN" sz="2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2400" dirty="0">
                <a:latin typeface="仿宋" panose="02010609060101010101" pitchFamily="49" charset="-122"/>
                <a:ea typeface="仿宋" panose="02010609060101010101" pitchFamily="49" charset="-122"/>
              </a:rPr>
              <a:t>“宗教是人民的鸦片。”</a:t>
            </a:r>
          </a:p>
          <a:p>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    </a:t>
            </a:r>
            <a:r>
              <a:rPr lang="zh-CN" altLang="en-US" sz="2400" dirty="0">
                <a:latin typeface="华文行楷" panose="02010800040101010101" pitchFamily="2" charset="-122"/>
                <a:ea typeface="华文行楷" panose="02010800040101010101" pitchFamily="2" charset="-122"/>
              </a:rPr>
              <a:t>人们无力承担</a:t>
            </a:r>
            <a:r>
              <a:rPr lang="zh-CN" altLang="en-US" sz="2400" dirty="0">
                <a:solidFill>
                  <a:srgbClr val="FF0000"/>
                </a:solidFill>
                <a:latin typeface="华文行楷" panose="02010800040101010101" pitchFamily="2" charset="-122"/>
                <a:ea typeface="华文行楷" panose="02010800040101010101" pitchFamily="2" charset="-122"/>
              </a:rPr>
              <a:t>现实的苦难</a:t>
            </a:r>
            <a:r>
              <a:rPr lang="zh-CN" altLang="en-US" sz="2400" dirty="0">
                <a:latin typeface="华文行楷" panose="02010800040101010101" pitchFamily="2" charset="-122"/>
                <a:ea typeface="华文行楷" panose="02010800040101010101" pitchFamily="2" charset="-122"/>
              </a:rPr>
              <a:t>，只能用幻想自我麻痹，用来世的福报美化现实的苦难，渲染虚幻的幸福。</a:t>
            </a:r>
          </a:p>
          <a:p>
            <a:pPr marL="285750" indent="-285750">
              <a:buFont typeface="Arial" panose="020B0604020202020204" pitchFamily="34" charset="0"/>
              <a:buChar char="•"/>
            </a:pPr>
            <a:endParaRPr lang="zh-CN" altLang="en-US" sz="2400" dirty="0">
              <a:latin typeface="仿宋" panose="02010609060101010101" pitchFamily="49" charset="-122"/>
              <a:ea typeface="仿宋" panose="02010609060101010101" pitchFamily="49" charset="-122"/>
            </a:endParaRPr>
          </a:p>
          <a:p>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4683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5355"/>
                    </a14:imgEffect>
                  </a14:imgLayer>
                </a14:imgProps>
              </a:ext>
              <a:ext uri="{28A0092B-C50C-407E-A947-70E740481C1C}">
                <a14:useLocalDpi xmlns:a14="http://schemas.microsoft.com/office/drawing/2010/main" val="0"/>
              </a:ext>
            </a:extLst>
          </a:blip>
          <a:srcRect l="88711" t="-1" r="2489" b="35"/>
          <a:stretch>
            <a:fillRect/>
          </a:stretch>
        </p:blipFill>
        <p:spPr>
          <a:xfrm rot="16200000">
            <a:off x="5698443" y="382829"/>
            <a:ext cx="799436" cy="12187678"/>
          </a:xfrm>
          <a:custGeom>
            <a:avLst/>
            <a:gdLst>
              <a:gd name="connsiteX0" fmla="*/ 233836 w 233836"/>
              <a:gd name="connsiteY0" fmla="*/ 0 h 12187678"/>
              <a:gd name="connsiteX1" fmla="*/ 233836 w 233836"/>
              <a:gd name="connsiteY1" fmla="*/ 12187678 h 12187678"/>
              <a:gd name="connsiteX2" fmla="*/ 0 w 233836"/>
              <a:gd name="connsiteY2" fmla="*/ 12187678 h 12187678"/>
              <a:gd name="connsiteX3" fmla="*/ 0 w 233836"/>
              <a:gd name="connsiteY3" fmla="*/ 0 h 12187678"/>
            </a:gdLst>
            <a:ahLst/>
            <a:cxnLst>
              <a:cxn ang="0">
                <a:pos x="connsiteX0" y="connsiteY0"/>
              </a:cxn>
              <a:cxn ang="0">
                <a:pos x="connsiteX1" y="connsiteY1"/>
              </a:cxn>
              <a:cxn ang="0">
                <a:pos x="connsiteX2" y="connsiteY2"/>
              </a:cxn>
              <a:cxn ang="0">
                <a:pos x="connsiteX3" y="connsiteY3"/>
              </a:cxn>
            </a:cxnLst>
            <a:rect l="l" t="t" r="r" b="b"/>
            <a:pathLst>
              <a:path w="233836" h="12187678">
                <a:moveTo>
                  <a:pt x="233836" y="0"/>
                </a:moveTo>
                <a:lnTo>
                  <a:pt x="233836" y="12187678"/>
                </a:lnTo>
                <a:lnTo>
                  <a:pt x="0" y="12187678"/>
                </a:lnTo>
                <a:lnTo>
                  <a:pt x="0" y="0"/>
                </a:lnTo>
                <a:close/>
              </a:path>
            </a:pathLst>
          </a:custGeom>
        </p:spPr>
      </p:pic>
      <p:sp>
        <p:nvSpPr>
          <p:cNvPr id="3" name="文本框 2">
            <a:extLst>
              <a:ext uri="{FF2B5EF4-FFF2-40B4-BE49-F238E27FC236}">
                <a16:creationId xmlns:a16="http://schemas.microsoft.com/office/drawing/2014/main" id="{F89E7ADB-2DA3-1B21-A072-A03FDEE4D7CB}"/>
              </a:ext>
            </a:extLst>
          </p:cNvPr>
          <p:cNvSpPr txBox="1"/>
          <p:nvPr/>
        </p:nvSpPr>
        <p:spPr>
          <a:xfrm>
            <a:off x="439585" y="456068"/>
            <a:ext cx="3416320" cy="646331"/>
          </a:xfrm>
          <a:prstGeom prst="rect">
            <a:avLst/>
          </a:prstGeom>
          <a:noFill/>
        </p:spPr>
        <p:txBody>
          <a:bodyPr wrap="none" rtlCol="0">
            <a:spAutoFit/>
          </a:bodyPr>
          <a:lstStyle/>
          <a:p>
            <a:r>
              <a:rPr lang="zh-CN" altLang="en-US" sz="3600" b="1" dirty="0">
                <a:solidFill>
                  <a:srgbClr val="C00000"/>
                </a:solidFill>
                <a:latin typeface="华文中宋" panose="02010600040101010101" charset="-122"/>
                <a:ea typeface="华文中宋" panose="02010600040101010101" charset="-122"/>
              </a:rPr>
              <a:t>宗教批判的动机</a:t>
            </a:r>
          </a:p>
        </p:txBody>
      </p:sp>
      <p:sp>
        <p:nvSpPr>
          <p:cNvPr id="2" name="文本框 1">
            <a:extLst>
              <a:ext uri="{FF2B5EF4-FFF2-40B4-BE49-F238E27FC236}">
                <a16:creationId xmlns:a16="http://schemas.microsoft.com/office/drawing/2014/main" id="{3022F6B6-D7C5-1CAA-4F0E-57E28DEE9DD9}"/>
              </a:ext>
            </a:extLst>
          </p:cNvPr>
          <p:cNvSpPr txBox="1"/>
          <p:nvPr/>
        </p:nvSpPr>
        <p:spPr>
          <a:xfrm>
            <a:off x="1133061" y="1416325"/>
            <a:ext cx="9925878" cy="5324535"/>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仿宋" panose="02010609060101010101" pitchFamily="49" charset="-122"/>
                <a:ea typeface="仿宋" panose="02010609060101010101" pitchFamily="49" charset="-122"/>
              </a:rPr>
              <a:t>“而对宗教的批判是其他一切批判的前提。”</a:t>
            </a:r>
          </a:p>
          <a:p>
            <a:pPr marL="285750" indent="-285750">
              <a:buFont typeface="Arial" panose="020B0604020202020204" pitchFamily="34" charset="0"/>
              <a:buChar char="•"/>
            </a:pPr>
            <a:endParaRPr lang="en-US" altLang="zh-CN" sz="20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2000" dirty="0">
                <a:latin typeface="仿宋" panose="02010609060101010101" pitchFamily="49" charset="-122"/>
                <a:ea typeface="仿宋" panose="02010609060101010101" pitchFamily="49" charset="-122"/>
              </a:rPr>
              <a:t>“对宗教的批判使人不抱幻想，使人能够作为不抱幻想而具有理智的人来思考，来行动，来建立自己的现实。”</a:t>
            </a:r>
          </a:p>
          <a:p>
            <a:r>
              <a:rPr lang="zh-CN" altLang="en-US" sz="2000" dirty="0">
                <a:latin typeface="仿宋" panose="02010609060101010101" pitchFamily="49" charset="-122"/>
                <a:ea typeface="仿宋" panose="02010609060101010101" pitchFamily="49" charset="-122"/>
              </a:rPr>
              <a:t>    </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   </a:t>
            </a:r>
            <a:r>
              <a:rPr lang="zh-CN" altLang="en-US" sz="2000" dirty="0">
                <a:latin typeface="华文行楷" panose="02010800040101010101" pitchFamily="2" charset="-122"/>
                <a:ea typeface="华文行楷" panose="02010800040101010101" pitchFamily="2" charset="-122"/>
              </a:rPr>
              <a:t>通过宗教批判把人从彼岸世界拉回现实世界，</a:t>
            </a:r>
            <a:r>
              <a:rPr lang="zh-CN" altLang="en-US" sz="2000" dirty="0">
                <a:solidFill>
                  <a:srgbClr val="FF0000"/>
                </a:solidFill>
                <a:latin typeface="华文行楷" panose="02010800040101010101" pitchFamily="2" charset="-122"/>
                <a:ea typeface="华文行楷" panose="02010800040101010101" pitchFamily="2" charset="-122"/>
              </a:rPr>
              <a:t>回归对人的讨论</a:t>
            </a:r>
            <a:r>
              <a:rPr lang="zh-CN" altLang="en-US" sz="2000" dirty="0">
                <a:latin typeface="华文行楷" panose="02010800040101010101" pitchFamily="2" charset="-122"/>
                <a:ea typeface="华文行楷" panose="02010800040101010101" pitchFamily="2" charset="-122"/>
              </a:rPr>
              <a:t>，通过对现实世界的改造改善人的处境，带来“现实的幸福”。</a:t>
            </a:r>
          </a:p>
          <a:p>
            <a:pPr marL="285750" indent="-285750">
              <a:buFont typeface="Arial" panose="020B0604020202020204" pitchFamily="34" charset="0"/>
              <a:buChar char="•"/>
            </a:pPr>
            <a:endParaRPr lang="en-US" altLang="zh-CN" sz="20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2000" dirty="0">
                <a:latin typeface="仿宋" panose="02010609060101010101" pitchFamily="49" charset="-122"/>
                <a:ea typeface="仿宋" panose="02010609060101010101" pitchFamily="49" charset="-122"/>
              </a:rPr>
              <a:t>“反宗教的斗争间接地就是反对以宗教为精神抚慰的那个世界的斗争。”</a:t>
            </a:r>
            <a:endParaRPr lang="en-US" altLang="zh-CN" sz="20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endParaRPr lang="en-US" altLang="zh-CN" sz="20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2000" dirty="0">
                <a:latin typeface="仿宋" panose="02010609060101010101" pitchFamily="49" charset="-122"/>
                <a:ea typeface="仿宋" panose="02010609060101010101" pitchFamily="49" charset="-122"/>
              </a:rPr>
              <a:t>“对天国的批判变成对尘世的批判，对宗教的批判变成对法的批判，对神学的批判变成对政治的批判。”</a:t>
            </a:r>
          </a:p>
          <a:p>
            <a:r>
              <a:rPr lang="zh-CN" altLang="en-US" sz="2000" dirty="0">
                <a:latin typeface="仿宋" panose="02010609060101010101" pitchFamily="49" charset="-122"/>
                <a:ea typeface="仿宋" panose="02010609060101010101" pitchFamily="49" charset="-122"/>
              </a:rPr>
              <a:t>    </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    </a:t>
            </a:r>
            <a:r>
              <a:rPr lang="zh-CN" altLang="en-US" sz="2000" dirty="0">
                <a:latin typeface="华文行楷" panose="02010800040101010101" pitchFamily="2" charset="-122"/>
                <a:ea typeface="华文行楷" panose="02010800040101010101" pitchFamily="2" charset="-122"/>
              </a:rPr>
              <a:t>通过宗教批判进而批判宗教的世俗基础，</a:t>
            </a:r>
            <a:r>
              <a:rPr lang="zh-CN" altLang="en-US" sz="2000" dirty="0">
                <a:solidFill>
                  <a:srgbClr val="FF0000"/>
                </a:solidFill>
                <a:latin typeface="华文行楷" panose="02010800040101010101" pitchFamily="2" charset="-122"/>
                <a:ea typeface="华文行楷" panose="02010800040101010101" pitchFamily="2" charset="-122"/>
              </a:rPr>
              <a:t>批判世俗世界</a:t>
            </a:r>
            <a:r>
              <a:rPr lang="zh-CN" altLang="en-US" sz="2000" dirty="0">
                <a:latin typeface="华文行楷" panose="02010800040101010101" pitchFamily="2" charset="-122"/>
                <a:ea typeface="华文行楷" panose="02010800040101010101" pitchFamily="2" charset="-122"/>
              </a:rPr>
              <a:t>，追求真正的“人的解放”，不仅要扬弃虚幻的美好的彼岸世界，也要扬弃真实的苦难的现实世界。</a:t>
            </a:r>
          </a:p>
          <a:p>
            <a:endParaRPr lang="zh-CN" altLang="en-US" sz="2000" dirty="0">
              <a:latin typeface="仿宋" panose="02010609060101010101" pitchFamily="49" charset="-122"/>
              <a:ea typeface="仿宋" panose="02010609060101010101" pitchFamily="49" charset="-122"/>
            </a:endParaRPr>
          </a:p>
          <a:p>
            <a:endParaRPr lang="zh-CN" altLang="en-US" sz="20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787021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C207926-46AC-438D-AFE8-82F7327297AB"/>
  <p:tag name="ISPRING_SCORM_RATE_SLIDES" val="1"/>
  <p:tag name="ISPRINGONLINEFOLDERID" val="0"/>
  <p:tag name="ISPRINGONLINEFOLDERPATH" val="Content List"/>
  <p:tag name="ISPRINGCLOUDFOLDERID" val="0"/>
  <p:tag name="ISPRINGCLOUDFOLDERPATH" val="Repository"/>
  <p:tag name="ISPRING_PLAYERS_CUSTOMIZATION" val="UEsDBBQAAgAIANm7Wk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Zu1pJ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Nm7WklW7zOUugIAAFQKAAAhAAAAdW5pdmVyc2FsL2ZsYXNoX3NraW5fc2V0dGluZ3MueG1slVZtb9owEP6+X4HYd9K90kkpEqVMqtSt1Vr1u5MciYVjR7ZDx7+fz7EbGwhknCrh557HPp/vjqZqS/niw2SS5oIJ+QxaU14qRDw2ocXNNGu1FnyWC66B6xkXsiZsuvj4037SxDIvqcQO5FjNhuTQHzO3nzESd8a3OdqQIBd1Q/j+QZRilpF8W0rR8uJiaNW+Acko3xrm1Y/5aj14AKNK32uoo5jW12jjJI0EpQBD+r5Gu6hiJAPmT7qyn5Ga/qjztz+Q7aii2sqWn9CGZA0pIU7y9RJtmM/N7vGrzNHOCzT81Yb65TPaIJWRPch487uvaIMK0bTN/9RII0WJCY015x/xXcMEKUz7YVRXaBcFeCE86OIruPTYu94FJPc17PsU21UK9oR5PRgI+OgZg4WWLaSJX3U+VYm3x1ab/oDFhjBlCCHUk55M0E+kVX6bGOt5f+CN8iIgOaBnvArW1rDq4g2IMd7zV6tbOyrC+N6xIEAJOwcGEfZgz/xt0nrEDMCe+cxoAY+c7Y8jOHR1Iv/Gt8S95vn0Gy9wYpY+YX7lvXjSA3auCkJ1gOfUooCFwnBeaA34bGlisS6k5CimlJMdLYmmgv9CXra3l1FpcuBwpXa6sFJNNYNT9WZjNFM6TJddx+XovHE9dr8K/eW69USbIX4zJVqTvKrNr5KaTpzOdIlJzDQ5rcAxaegg7/lGBBp79pCoJnIL8kUINvYYLjSosduLrreG6GkS5CBNTmc5dZucSj9v6wzk2rwaBeWzHIMdsaJlxcyffqXwBsWBYsDbSXVl9uOEvtdlALgiACLzyldtt+g8dcs0ZbAD3/wBYK88dLdUmSodKrilfoCNDkvOIaNq0s2KvlbiGRLgJ/ivJqxo4wPPiLLXJFP2ZlHn+yncxxLNZT/OsPjCSWbXrpaijY3/OIMGxP8m/wFQSwMEFAACAAgA2btaSS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2btaSVgHT52aAQAAHgYAAB8AAAB1bml2ZXJzYWwvaHRtbF9za2luX3NldHRpbmdzLmpzjZTLbsIwEEX3fEXkbitEn9DuUKFSJRaVyq7qwglDiHBsy3ZSUsS/N2NeseOUejbxzckdz0SebS+qF0lI9Bxt7bPdv7t7qwFqRhVw7eqsQ89RJ5plC5hnObCMA/GQ8vjpSd6diZAx4dY0rj7QVjf8iMA3S8p0E5cBCxXQdEArA9p3QNuEEv+cxF6jrH1JjT7HhTGC9xPBDXDT50Ll1DLk6tWuZoUeLEpQF9AlTcAxHdrVRZ4dH4YYTS4RuaS8molU9GOarFMlCr7oyr+qJKj6j6/3wOBp+DJ17FimzZuB3E88HWF0k1KB1nDI+zjFCMKMxsAavgO7/kAd43ZBHl1mOjNHenyD0aQlTaHVpdEYw8V47dXq5hCjzRnYmD1xd4vhEIxWoFpWk3sMBxSykP/4gVKJFDvSQts9P6FM0EXG00PqAUaQw8OibVf3zoXa40+Ic4WEd4VWoeuXd40OHwxdfONMpWNe7eWdhexYSOSBHCKgya4h1J4jxp8juP+MCDWGJqu8Hg/1bKzbQNUa1FwIVp/+69I5/Vy93S9QSwMEFAACAAgA2btaST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2btaSbDtXVduAAAAdgAAABwAAAB1bml2ZXJzYWwvbG9jYWxfc2V0dGluZ3MueG1sDcw9DsIwDEDhvaewvJefjaFpNzYQEuUAVmNQJMdGiYXg9nh7w6c3Ld8q8OHWi2nC4+6AwLpZLvpK+FjP4wmhO2kmMeWEagjLPExiG8md3QN2eAv9uK1cI5yvVEPeGndWJ48zjHCJ57Nwxv08/AF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2btaSXsIry0qCQAAcVsAACkAAAB1bml2ZXJzYWwvc2tpbl9jdXN0b21pemF0aW9uX3NldHRpbmdzLnhtbO1ce2/iyhX/v59iRHWlW6kKD/NKxVIZe0isJYaLnWS3VYUMnoAV4+HaQ3ZzxR/9NP1g/SQ9M7aDTYDYm22vtB28idZn5jxmzmMeP5Fe9OgF2jZidO395jCPBhZhzAuWUf8PCPUW1KfhJCQRYVF1T7n3Apd+MYIHymlAjZgTuE7oarw16tfQUHxQt6N29S68NQfNBuo0cQN3kY5bGrRdKvqlokGb3qhrveqBiFhuSBYkYMel9qq51tcMRhCRkBmBS772lXzvbFN+BFeh43rQL+q3m/zZpVp3epM/qFlvdVp411AVRWkjraXX9dqu07nsqHWEa81WTdkNug2loaB6q1W/bO/qnUZLgbfhZRukNPFlGzU7zWZD3zVwA7iRqg70hrbrKJf1ugracPdS2w2Hg06thur1utLUd622MhzUEPRWQIaqdPkEKroyUNo7daDWuwoaasPBsLnDOm5rLdRt4HattmsOBkqttp/c/eiy07WnFh5OOp1vCDzqgqOtPLaqR4Krt9iGIXS2yXrjO4yguRMRw/1QmUyxhU1btY2xWUliU8Rx2jM1KU+NiUAOnDXpazRgIByNA/8Z/bygm+c/9aqiJe0mTMrmRJaOPDBkvmWMBheLWNRFQMO141f6f4zDJhlUEU76RMIyfA/OguzVdcSnKFuiC0IZnnNMC7reOMHziC7pxdxZPC5Dug3cQmaunjck9L3gEXrXLjsaPqvI9yJmMLLO2Ye7/CnOtoFSFRFuXhvzpxCn78yJn2qsiU8Jvr3Kt2fkgPXJizwmWNU6f86xbpwlyTugq/LnPE8AWvJe6/DnbSZGvjLorvDMb5zt7jvPJMwriSvlWS662W7KxtMmpEs+2Xm+tx39wudTKDzBkltY408hJj5ArrCQl5JpE+PXDzomr4e1pLcGLeDcbHFJSELkZDDTxjcT1fw8G42vxrOBcVWBuiWyEvG0/LnR7n6tt9pQuRK+gpKsG3U0ystCQlirVkyWaU/HoxkIxKOZiT/ZlT7/XZp1fGuPDBNX+sl/SguApeCu0ue/i7DeTqewbsyskaHjmWHNzLEt5mWEbaxX+p/pFq2cJ4IYRU8e+YLYiiAoz15IUOR7rmjgJdsLtqSAPn18oxrmDFYre2poYrXqWzQMn/8sJDtbtoLgWTkRcr3ImfvEFWohREQ7Ly+gXWzNEPxjKw960rXjBRdFtE/Ve8O8mtnj8ciaYVNPKZU+Dlykhw7XVF7QVLXwFGSEsBqH38Y+E9EnJCDV90sLuTaurkfwY3NDrr3lyocf9g3WTDC4ZEKCAowQOHgKUWdZ9+OpzucQFCIHbZwo+kJDNxc0WdcVkG2Y2hhCU7Mz8m0uJpUNjveCBYQOWbAC8m6wZalXeDYYf4IYh9wcl2Qaf4SU/FiS6TO2IIewVYDNVO+MK7F/42mYJkiagwuHxztsy5zFAvj4bD55dBsBhc8wpInIxuiitCYL/3ILjjTU0YlsjwXDZIu3pfdEwJTQhWWugC4oQxrWeXT9cmv8bTZUjRHWZxBu+vh+ZosqyZWunWcUUIYc98kJFrCtJQtnC5nwDG2u54o27nlhwq9b7zfksKT+/JSULlPHn376BpNyBe+IZbBfBmWwTdmwt7TzaUtG8I2G8Fg/aUWRCfhmEywNm+rUGH8fF0XeeuvHVfp7OOrFuLLOetOO989Xcbf9F4yx4hI8MKCiDTxaignDSsyXHFg8/VKMhjkEdZO4nkPB54fTUgLMcSLDpOgdYu5g5nKG3MGMlhNxjweWYcNm657M+emjALPI1dhrx/3Nz4g+gbP5S6rOyQOF/ZJPnKd4IwNrl3B/ES9ntkq5pcU27BEYboLMZRxUINX31vwMVUzs7Q2eZe8N8uO5p1vfFdnte49iRYB53q7J633YQ0jXguo7URrX8aL013caEg9xGuudlNtAvCRoYV9l8vNdHrOwOtWuZ5pqapifKHg++8X5IDv4nIxsazZSB1wCpMnaYYsVrMIP/JxXXFZ8ItDxUAV5yeAt4oSL1b//+a/iYg7siakoof6lrBxIfl418Yu8v5uUkegfBeTY6iDPKl4KMiYHqpS1+PnKNiBAv8uRxYmXpTVd8yuuQqohBRI3qratatc3kCWWSAq6DWEvWFLIjTr9CIVP7PUr/RsnfITCaVPqlxUkZp7HJittw/6Iu2W+F5CS7O9eifjgbWMyU3VdnP0hR31v8Rgvvy4cYJJrPuTTZRl52rVqQnU+EElcj5WXKRa3tGpBSYjf9wXh6eha90LYX6j4DtRwlrufCVhI/Qm/2Xp9lQsd+EUchHH/wfEj8E36mu0SreiXxHlptyzpsOsEjJjw3WKfhduk75522HvKk8fNyk0ohx3vqA8LgxaPJyM6Tz/k0rSBuPrNKnihvbIczllJU8b0PfGwv0m+slf9M8TD/hZfVPh9+yumw5YsZ3odN3DCLD3ju1jOEddBHxKIKpX0Sd/yfbgFI34tG2VMSgj5nmvqkr5YG21vTZJ05rSswdUTFveCl+3LDeeZP4thRxx2yDXsw7d6Pn57zGM+OR3cYhyQglnvi/eSGRDDB4eTEVMRe96QDxU4iDiLFa/0UQUlMj5U+HTGCM0pvk1az3g5y3AKa86zrkU9F+W8lMqAV/Fyqmic6+eZetVX89SrnvNQLxF72oHBdj0nIYYY8KDKJR7KE7PdV+lV2J3YkR7wnWjNCmArkB3AGSnNhAwhF1hiW5VmS/ySbYe9JfN88kTSSpUhZCbn/Ph7EWTH+eBW2Yg8sGx4J5TSWZCUun0s5ktghn6SS5zIskoOWkomHXPmkRj9kWqVrj17G4+sRmmV5uGeLdCUHXi9ekQV9D01+71qdpmFGnUEZT0LvQ63vi8hVwm5SshVQq4ScpWQq4RcJeQqIVcJuUrIVUKuEnKVkKuEXCXkKiFXCblKyFVCrhJy/WEh15Ow3f8Ecd13lYCrBFx/D8D1dPz/Dnjr25z/d3Br7J/SaGvMJsHWUmDrMdS0CNp6BKQ9DbaeTrgfF2vNnmok5ioxV4m5SsxVYq4Sc5WYq8RcJeYqMVeJuUrMVWKuEnOVmKvEXCXmKjFXiblKzFVirhJzld9y/V6ga8YmibrKr7nKr7nKr7nKr7n+ENDrIQ1YQd7Jv6r9H1BLAwQUAAIACADZu1pJGVmzW6ATAAAoTgAAFwAAAHVuaXZlcnNhbC91bml2ZXJzYWwucG5n7ZyJV5Jp28BdMss0akanXNKmeVvMcmPMXWraN3PUcV+YKBmzJCVwQUBbpnJSe3tHodxyyrRcUMkdAbORCpemDEJRLANTFFIEBERenO98k855v/cP+M7DOcB5nutwcy2/+76u6z7nua/7+R40MbIw0tHRMTl8aJ+/jo4+UUdHb3zFcu0dvx9UHdovXaT/we90qnusxrQXy+B7ju/R0anNWTX3o4H2euX5Q6FIHZ3VHQtvXQai/JSOzvG2w/v2BCZHTQ6eqKiAK3YNq2/P6eB0yi7qJ2wqvP7xkIHB/tJAQ3+Dkm2mqMDv9yX476vRz92+wsz22rXJ+2FrzsLfKK/ODcVNDfFj73zA3SoIteOwa3/8Q1RYWVk56hF0S0Ip9hT+ETM1WtU41E+R9cflB0el8EUjfEK07N16R7qOvvHnDwoM+uH3F9m5XxPw1lm0uUkE/tJyi+Xroem6f31k3DMOzLPCi/QElghKQp9JCOdxHXPJII6OxoEPKiE5QzjVuXf+e9uXCs/nZbzIyxmnhHZfEmToLhl72Eo/d6eNeuwE/gtHFzPjpbrBzcvPKj4WXB5Hulj9TdSRnv6w1K2i9BP0ffvlxUMuO9buX3MqffGt35ZXQvXMDErbXkU5fR7kJTs93RZqRFwy8O6n6ekr/ZfdynuEOHpaFtP7lwQKegC1DXFeosP3+kGOGZkXX0XFkhaZ9DFuN93U0eDYEjM3ntxNX2ard/jom8ZSZwwZ/pekxjCgxnSH+RJvl+vaEXfv3xNLehy8SLkZl41abfW2LPHsGqeN0IumGfdLxwf8b7dxwH9J3l6yDTHKW2pbX7rZsbu/3X0c3G+3SDmlxRqttrr/WhKXa+vXOO7J3P3KX3ruYdfQxGf9JtpNdxgcXWrbGbrRFr/v/frtJs0WKYc1WUHUe5D+fAkK+4xXEDfu3xj7UNkQGIOQfZbIoEZ5Fzcvtc0FavBl+bZtk7myzEXeoWpDrBtAXxriTdqbNzfdfByIDd9OdsV8lmAcDY6231pqm0XNxZWBpr/KjmB+X+SdaH2ttrbQpSFeq6+35dDaQ2GPqDtzOfnef0nSvYkXS6F/s80kpH3ZdqMjmNK2k5+Vu0vS1Wpr6rg0xNd0db+8v+IfO3/g5b2Y6C76S0K3BvAF8AXwBfAF8AXwBfAF8AXwBfAF8AXwBfAF8AXwBfAF8AXwBfAF8AXwBfAF8AXwBfAF8AXwBfAF8AXwBfAF8AXwBfAF8AXwBfAF8AXwBfAF8AXwBfAF8AXwBfAF8AXwBfAF8AXwBfAF8AXwBfD9/4zvEOeSohc/jxzpcIIucfJ6Nzb9HhJBH937bOlzun5asuyagmr+Y/yycjszlz5o+3+S+UP/9sV/91+UDoqtWOz7/xKO8NKqk4u1+peeIB9BbU6ZV4y69npJugQPy4r60wTg4uaWnJZolGYcx1Jf2YBeNJYvuCZNjc8iqdlDZS8MpVMjNprZ8ht+PDy2Z3auPlpsQUoau3HhAj1NLWW7Rs8+WVdt72dtETXIa+FZ+/lididwrVw/k54RHI2VnlmX27PyfO7acUw+p1rIDZsPRUac2RPfLYd4+gwQbDY4FmNEzflGhJFhltpHNlzZPJ+Dm7l3HFvZLBr1kTd325Eo00XCeSWbNpQmyedRVLOiJFrreAMrzZt9G7J27h0Inzz6VjMBh2DYtdE9pdWN4mRWV+fc/LycRhOmMnpQxf98yiYOEkhpfLv8vbzR5qJXcJ+C1Lwn9dwcZE5Zb7EmzfNA9tqFZ7CpGWH3m1ngr9iXyzkoqqRQfCwaw0bFNCIrCOyzr1clHDTsCj8uRtFeg5ylv2mwYgwvsikEOXDCa+oppjr43eP5tifHsGnD+jZNKvGdAWShxOZb4dvgmkrY/PMTuGmRRtgU5GdFLmf6zJSAJncajkvGPaTNqDYnQuL3JeeWvVFqOF1oc3P5ZAEp4SO1Tx7G2xtK/bXtaLGiRrbjSlyzDdjQHqKBDzhdMNbilyExCbRVzbw+AWl4d+byk9u54SY5ceKkbrfm0k8f05tl2VEj0pjk7GZK1M1gYrmmeiWxPrHZDtqX+WZ6vzrktIeA2iSKBd39xi17JLgiyWy7UPzNzSzmo2PloW94FabrwZa6qAiS1w2zSaOzTLNuOU2j9tw7PsvFHvBVW0i9b5hJ9spLqaPvFP66Ep+etBDkgkNBEHKZussjPttywZ205eNtx6qnXLBKn+6IUtqQy1BUdyraihVlDy2ata8bCXxSn1Gj90JmS2z9+ZSBZN7ajRFbxnQPXFNBQxhqjKJgqNrMi2s32X1rD8Enl0Mb2yzcgx7J1edF4MRxdjkp2BcuP335JUcdrrpbJ0yVJwg67pBNq/m4AuQOrEjtfcCNle2ib3xhlx9GUu20IvK9T7cg7Top5VxjMxoyPhHyhq8nuK6LtOLW65KDrjXIR8+Byr/rDtkcDvZiu4uvI9gTB+jc1eHM9Ga7m/GYtyh1aPoA/BS3LIDW2a9ybsWPJreSDP/gYCl5KqfWYnuIGD4whZxbmHgS476xWzkSKnOSrQ92kEuV70povoXbPT2/irNf5yi2hYr6w12XB7aT7dfZ92IcI/Rx7DMj1fTZNbrI4rW6SDVpzx3zJpKhiKM+r1DPV3oOZbsu+LMgg6E4fg7d9hVR0URig9ifUOPBtV3ZjIlEXYm1XkyhRSuiOOYKs5/ZLDCBxnRcUCSAilB3hM59DnIoi+bA25DcbIhMKRD+KuB76ud4E6UIGGS0ab7Em3j1RoHKhTVEuBrVPjckpzamKPgEV7yCGb0LMtsO8vXYCZeBz0eDuGTVu+kRXNAGB8Yv2ineBNF3oM6+P9zbLpdaYa6TwBKU1r3djYpXRx0KzZxtdkDjG+Z3gKZLmD3mnca9tgSS+37ZSxK+fGOALpLyy1l1Epvk7M6nKgo6QJ2oAruZLPVjZsCvdhGsiEc66zfTVxQwXRWhON/BHud9QY4RuB70cEQPPObUsncwauf0cRyLS7hqRIzWKNmueLUwmieFaSTFmrn7WxtvKwKsIbJBQkuHKh6BhkTg8A6/WsUx7miVDkEMvxI34F5IPmHTerqeYblX45QWcbxCPC/hS8feiPYICcZRXqh0882qYhJs4vAkwcTVdr7EsM+DhTI6g72x2z07/EpLQmjVsWx8NPV574rikVQmJ8sxhPDDJ6+Z1VXkgHIhdYPKpTN/rk8dhYy2V2jH8/6Jpf/WEkGZ8m2q1PDqLypeF8/PiFLr61I+ZqXGCHJSPlWTAuSno2+aOo5CoskpTVynhbRRzaS7027dN+JM5nh4xnrJWcIbfL6UO1+FwMYF7JdMK1LYk320N3HpCZatPRceDTwSvsHnpFBJwh4rawwGpW5xkHrbQ5K4DKXPOE+oeitXs/ioufFpfkIlnjRQhSext6t8NH0wJ5HYXeVk0AXWFxjfZ5KEGa+9rGOsVdbEg+kVNeif3tT5FkbOKwbFOHnR1vsfvtznrUuRssLFac8nwTvGxXqCjpBp8ETTQromOPlhxL4r/UeQDb27rfA2X1cUhcvVD0cVnMm+uJ9bepJxQ/YFDI7fN5QNkrauYxuQ4QM8hvMnVlyhEjx/TuHxE9u8wIwqPIHtHVFV1YTiO6feYvy2kqpYaSfKRAxt5uuKjQOrSpCK09YfbcpGWoR7KsNap8r0RkoMW7CgooGSC+guX4XFwJ7EuUj6B5ygm3/DkU6vWj+rzWTJQU1WvwtXeMNyz5lfPkCP8EkKXm8Fd86CNs0VRPYOSO+UzO8INhQihSeudLm0x6o8yO6Fifkj9Uex+BGJ3KBrbyPEp4wqNrr9DRRhOJaQRgC78XEIvC+HuKF4kqnN35KfvmVsQmJP1LRaD3c+OuX9ydpjEvUtaiSjxTpE2I4O3utORvtql5Q8vS1sMMIefll3efzvu99HwpIMOmofhfTSWvVi1CoH7bxLqhrv1hOEvAn/+blRvnT0ztA/zodm5/hhj9ArYd9mj4RMcVEsdqleDMeNVast+6yzBCGnqsUr0cE1liCK9GnittmsB4kRGj9Pd/IWaJ0b+H3iAW1Cvpfx9Ag7ZE/l3QCbb9yCnCjGRLNbndT2SeGN3JeRcPude9+ESK1Urgd1PANDbJTWcDCEP3vjboS8Krv9LSRM4+O5H40xS7w8ruTyMz9O4yK3Q1ls4gYbO+LBZS8gGkVvPgKvGkjamGcjRaA4tYYDUu9YlMv5bdCeISf02XibKp673VW9B8Xt1ZBLVITMHDp8MyNAr082OmF0RYoYMTlzQCeM2hxtQPK4F5sS5I/1VWOuVPIZiajEZa+VYjdvdMOgoERPMEsVqriNF5vVbfEEMTMAJi/Us4POa1yfhXwXsRpr+ZOe2mms9QnsR/XTrT61ivFgWoui05U6VZ2ztTgtUVKbg50QeVx8YHj2RD9Sf7QSmt274cQWPcFcMnhs/Z/1tBVsWFsnecSK38uE8rAqSzvigFjQgs2cWBE+8OMZdOZZbDc/n3fjNayRFyslzjl6BjG4rCbRtGo9HJYVENEY7AhvpHGDAhtb1aLHA3ZPyQOeguk6J0+fIMetdkTNLAOyq1jZV7bLbNOqcWoOvBgrE3mgBpUFMBBFiBkWn4Ky9TnJNweTHjFkozdeR1uPm3L4X3a6XYHz9C+UcZRR3nkLajYihq+si7q2rGsvwpEcBxIkx/Nw6zguiECyOq4ne+XxAXahuQ+/gaCLbNZrFppytPAOmdZmP3cOQWhSCUeroHlZnKm1jlu1qc8OouL0WhsTmC9D2VW97jJ66/wkZH3+O6W5KHU4gvrLxMS3HL6leuLMZOdkb0ydbOXJFA+RLHNsVuVu95CsGpuWNljZMRYK32frkwW34T1Gt8m5DKx4k2dPhFVFqsr3n4OrC2H8umoIBnKVI9F0vZyQyAsf1lN6mWznAa17y55lO4bCj7LGnsBAcGzhFBaxTkRYQTx9En0WHSk6jvsqg4wzxxYqU3/iJ7JP2yieHdwFUTw/sUtbkoix3LdOsws1YNL2xzlqxl2LugDriLxisjgjheMjWnVbCnYduoVRYO6iBwUTOGvJstq5SKKqyK0SGhPV1yUQJDJuL2QySoYrL00y3NrSW7TXznSDUao09bdqstqXZEbstNT0sd+aNXTSdor3XiFNicvmREz+ue60bqocCz9zzibH4wf0ZYayoCWNJw9nVERZvuEP8JVNhfzY9pHZIssGhty/onrBmGVdz8dPt6WcmGzmrv6nCzdaPR6cZDNicjCPrZgm0CiK9+to2yKGQpqsrqSfdwe9LfNqqlxJlELdnowky5unehKlvNpR6ON8stqMrEqZ0C7DTSLP4wwjAT96okswlgheqLvrln9BA0nejvbHNc13/eHCZaioIIe2mVeH39Vl8y9VQYfkex6RXDskUzn4uXjYtLNXEKymzTlU00Dx3WmDn+2w+Uq7xjLQmy/IyODWuZe9mPpsGKiTmnS3Yk2LOkaXENXuNep0Bu0VUYTd8yHZo2ihE+uhS3oheNbDulEvvE/faM+cV586tZyk4iJ7jyNfl8C2QO2DXIqT31+XV0aJPCdRmFzJJZu5u3/2q5ieL4jeu1lHfjRzZQbEMMSpFog9Pq1ZLptf3Rk4FAGX7eNPc1d9zXhVu5APp5cX4ZRjQV8jY7ZN9Q8Hxd8bcpH1BcAYCQuJQdb+1rYOlJR5VtkuCyvaGCPv4CvW7c1+CHuhndQfjCnzSiF8knEMQotWymLQ9mopaUym7U/ekIMcCje11vfXaWdJv2FDW2ZzG+i1bV2jWnBAT8DXj6nyi1K2k6mdEyvfh4kYE7gWL/mm57UXFrrcjNfGfdaUo5CkaOZk740Ippoyo06e+n1dGak0hnGEzjUiSoUH0G3Pex1wU78kfRej1sjGaqVbIFLhEcovE+eWH9eVTOuSe/i0mUvv76j12IkQlpdba0+swzUrV0bWwoQyb8oZ7T5K8wlBqsDguPgRFoksQPVNuBWmZU5gK3UiTu6OC3LFafsi7mSJp4z9a9rMPZvBNI2Kt84RcR4kWFiQGWjeqe1ueOXrYp/W7paZh7ukkshomIyetFMOQ0MiizAJH0I8FnpresryHrWaSEiOLKZ09yPdwP7sw7juuNaqADyPTx1Bz1h3hZ9zZj2Y1nbMkvyF1RT1rFLIGu2CtsxRDF0ZYllOdOFr/PWtD1u6YbJVWndAlbLj+SXmzvTdhvoEe7iNx9mq5ysa7+BZVgP1m9VOrJzVxMZrE0R9eX8c6dwZBwGBOlN66WsJB17c1uob2egzSrwkaim6+bk/1abLXHJj6lcjJTfrd33DPTkfammfYzvGTvX2gLJMos8YQLsz3GQejOr4PnlwRq0MxnqYIeVNBsTQZPWkwcKgUMJKQpEVa76m2drufw/eqlgePybV3KGcP3vg47zaZkR2Pz2la10TX0j99GRVvnLzJ6nKifBnStuJR4hat7ot7r0PWa5xlM+dnJ3JQGNwyYs3BYYTXBd2OIJO/qedgvuMtutT6ljLRTKiZfIMCa8+Sl/jbL50L6LH2Y8z/cfCYkeO35dZXJbMeOa0pM9nDO4+zTyoDbpm2bHjBku2K+j00OXbw33652iQIKd62xxM/nsVrGDRb5nm5cdC8SJt4fHnRkhQmEsl04RZizq7xJYwk4XDzYa0qxFIqwbeFUFTN9yNjS3420FldzP+55C0eVBdauX78qEvjuhoX4f3++6r/g568d9QSwMEFAACAAgA2btaScv8gyRKAAAAagAAABsAAAB1bml2ZXJzYWwvdW5pdmVyc2FsLnBuZy54bWyzsa/IzVEoSy0qzszPs1Uy1DNQsrfj5bIpKEoty0wtV6gAigEFIUBJoRLINUJwyzNTSjJslSwszRBiGamZ6Rkltkpm5giF+kAjAVBLAQIAABQAAgAIANm7WkkVDq0oZAQAAAcRAAAdAAAAAAAAAAEAAAAAAAAAAAB1bml2ZXJzYWwvY29tbW9uX21lc3NhZ2VzLmxuZ1BLAQIAABQAAgAIANm7WkkIfgsjKQMAAIYMAAAnAAAAAAAAAAEAAAAAAJ8EAAB1bml2ZXJzYWwvZmxhc2hfcHVibGlzaGluZ19zZXR0aW5ncy54bWxQSwECAAAUAAIACADZu1pJVu8zlLoCAABUCgAAIQAAAAAAAAABAAAAAAANCAAAdW5pdmVyc2FsL2ZsYXNoX3NraW5fc2V0dGluZ3MueG1sUEsBAgAAFAACAAgA2btaSSqWD2f+AgAAlwsAACYAAAAAAAAAAQAAAAAABgsAAHVuaXZlcnNhbC9odG1sX3B1Ymxpc2hpbmdfc2V0dGluZ3MueG1sUEsBAgAAFAACAAgA2btaSVgHT52aAQAAHgYAAB8AAAAAAAAAAQAAAAAASA4AAHVuaXZlcnNhbC9odG1sX3NraW5fc2V0dGluZ3MuanNQSwECAAAUAAIACADZu1pJPTwv0cEAAADlAQAAGgAAAAAAAAABAAAAAAAfEAAAdW5pdmVyc2FsL2kxOG5fcHJlc2V0cy54bWxQSwECAAAUAAIACADZu1pJsO1dV24AAAB2AAAAHAAAAAAAAAABAAAAAAAYEQAAdW5pdmVyc2FsL2xvY2FsX3NldHRpbmdzLnhtbFBLAQIAABQAAgAIAESUV0cjtE77+wIAALAIAAAUAAAAAAAAAAEAAAAAAMARAAB1bml2ZXJzYWwvcGxheWVyLnhtbFBLAQIAABQAAgAIANm7Wkl7CK8tKgkAAHFbAAApAAAAAAAAAAEAAAAAAO0UAAB1bml2ZXJzYWwvc2tpbl9jdXN0b21pemF0aW9uX3NldHRpbmdzLnhtbFBLAQIAABQAAgAIANm7WkkZWbNboBMAAChOAAAXAAAAAAAAAAAAAAAAAF4eAAB1bml2ZXJzYWwvdW5pdmVyc2FsLnBuZ1BLAQIAABQAAgAIANm7WknL/IMkSgAAAGoAAAAbAAAAAAAAAAEAAAAAADMyAAB1bml2ZXJzYWwvdW5pdmVyc2FsLnBuZy54bWxQSwUGAAAAAAsACwBJAwAAtjIAAAAA"/>
  <p:tag name="ISPRING_SCORM_ENDPOINT" val="&lt;endpoint&gt;&lt;enable&gt;0&lt;/enable&gt;&lt;lrs&gt;http://&lt;/lrs&gt;&lt;auth&gt;0&lt;/auth&gt;&lt;login&gt;&lt;/login&gt;&lt;password&gt;&lt;/password&gt;&lt;key&gt;&lt;/key&gt;&lt;name&gt;&lt;/name&gt;&lt;email&gt;&lt;/email&gt;&lt;/endpoint&gt;&#10;"/>
  <p:tag name="ISPRING_PRESENTATION_TITLE" val="www.99ppt.com"/>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810,&quot;width&quot;:4990}"/>
</p:tagLst>
</file>

<file path=ppt/tags/tag3.xml><?xml version="1.0" encoding="utf-8"?>
<p:tagLst xmlns:a="http://schemas.openxmlformats.org/drawingml/2006/main" xmlns:r="http://schemas.openxmlformats.org/officeDocument/2006/relationships" xmlns:p="http://schemas.openxmlformats.org/presentationml/2006/main">
  <p:tag name="KSO_WM_UNIT_VALUE" val="1311*2623"/>
  <p:tag name="KSO_WM_UNIT_HIGHLIGHT" val="0"/>
  <p:tag name="KSO_WM_UNIT_COMPATIBLE" val="0"/>
  <p:tag name="KSO_WM_UNIT_DIAGRAM_ISNUMVISUAL" val="0"/>
  <p:tag name="KSO_WM_UNIT_DIAGRAM_ISREFERUNIT" val="0"/>
  <p:tag name="KSO_WM_UNIT_TYPE" val="d"/>
  <p:tag name="KSO_WM_UNIT_INDEX" val="1"/>
  <p:tag name="KSO_WM_UNIT_ID" val="diagram20207575_1*d*1"/>
  <p:tag name="KSO_WM_TEMPLATE_CATEGORY" val="diagram"/>
  <p:tag name="KSO_WM_TEMPLATE_INDEX" val="20207575"/>
  <p:tag name="KSO_WM_UNIT_LAYERLEVEL" val="1"/>
  <p:tag name="KSO_WM_TAG_VERSION" val="1.0"/>
  <p:tag name="KSO_WM_BEAUTIFY_FLAG" val="#wm#"/>
  <p:tag name="KSO_WM_CHIP_GROUPID" val="5e7310da9a230a26b9e88a19"/>
  <p:tag name="KSO_WM_CHIP_XID" val="5e7310da9a230a26b9e88a1a"/>
  <p:tag name="KSO_WM_UNIT_DEC_AREA_ID" val="1c707c80cd214da69f827760da8349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ea193b421954602b69d3d84dd6dbdfe"/>
  <p:tag name="KSO_WM_UNIT_SUPPORT_UNIT_TYPE" val="[&quot;l&quot;,&quot;m&quot;,&quot;n&quot;,&quot;o&quot;,&quot;p&quot;,&quot;q&quot;,&quot;r&quot;,&quot;δ&quot;,&quot;ε&quot;,&quot;ζ&quot;,&quot;η&quot;,&quot;d&quot;,&quot;α&quot;,&quot;β&quot;,&quot;θ&quot;]"/>
  <p:tag name="KSO_WM_TEMPLATE_ASSEMBLE_XID" val="60656e6e4054ed1e2fb7f894"/>
  <p:tag name="KSO_WM_TEMPLATE_ASSEMBLE_GROUPID" val="60656e6e4054ed1e2fb7f894"/>
</p:tagLst>
</file>

<file path=ppt/theme/theme1.xml><?xml version="1.0" encoding="utf-8"?>
<a:theme xmlns:a="http://schemas.openxmlformats.org/drawingml/2006/main" name="www.99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文悦古典明朝体 (非商业使用) W5"/>
        <a:cs typeface=""/>
      </a:majorFont>
      <a:minorFont>
        <a:latin typeface="Calibri"/>
        <a:ea typeface="文悦古体仿宋 (非商业用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1613</Words>
  <Application>Microsoft Office PowerPoint</Application>
  <PresentationFormat>宽屏</PresentationFormat>
  <Paragraphs>218</Paragraphs>
  <Slides>28</Slides>
  <Notes>28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TypeLand 康熙字典體試用版</vt:lpstr>
      <vt:lpstr>等线</vt:lpstr>
      <vt:lpstr>仿宋</vt:lpstr>
      <vt:lpstr>华文仿宋</vt:lpstr>
      <vt:lpstr>华文新魏</vt:lpstr>
      <vt:lpstr>华文行楷</vt:lpstr>
      <vt:lpstr>华文中宋</vt:lpstr>
      <vt:lpstr>隶书</vt:lpstr>
      <vt:lpstr>字酷堂清楷体</vt:lpstr>
      <vt:lpstr>Arial</vt:lpstr>
      <vt:lpstr>Calibri</vt:lpstr>
      <vt:lpstr>Calibri Light</vt:lpstr>
      <vt:lpstr>www.99ppt.com​​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www.99ppt.com</dc:title>
  <dc:creator/>
  <cp:lastModifiedBy/>
  <cp:revision>25</cp:revision>
  <dcterms:created xsi:type="dcterms:W3CDTF">2022-04-02T13:03:15Z</dcterms:created>
  <dcterms:modified xsi:type="dcterms:W3CDTF">2022-12-08T16:15:50Z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y fmtid="{D5CDD505-2E9C-101B-9397-08002B2CF9AE}" pid="3" name="ICV">
    <vt:lpwstr>700357DCA3744B30B606493508F13347</vt:lpwstr>
  </property>
</Properties>
</file>