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3" r:id="rId6"/>
    <p:sldId id="284" r:id="rId7"/>
    <p:sldId id="282" r:id="rId8"/>
    <p:sldId id="285" r:id="rId9"/>
    <p:sldId id="286" r:id="rId10"/>
    <p:sldId id="281" r:id="rId11"/>
    <p:sldId id="293" r:id="rId12"/>
    <p:sldId id="287" r:id="rId13"/>
    <p:sldId id="288" r:id="rId14"/>
    <p:sldId id="289" r:id="rId15"/>
    <p:sldId id="290" r:id="rId16"/>
    <p:sldId id="291" r:id="rId17"/>
    <p:sldId id="292" r:id="rId18"/>
    <p:sldId id="262" r:id="rId19"/>
    <p:sldId id="295" r:id="rId20"/>
    <p:sldId id="263" r:id="rId21"/>
    <p:sldId id="296" r:id="rId22"/>
    <p:sldId id="297" r:id="rId23"/>
    <p:sldId id="298" r:id="rId24"/>
    <p:sldId id="299" r:id="rId25"/>
    <p:sldId id="264" r:id="rId26"/>
    <p:sldId id="300" r:id="rId27"/>
    <p:sldId id="301" r:id="rId28"/>
    <p:sldId id="302" r:id="rId29"/>
    <p:sldId id="265" r:id="rId30"/>
    <p:sldId id="266" r:id="rId31"/>
    <p:sldId id="304" r:id="rId32"/>
    <p:sldId id="303" r:id="rId33"/>
    <p:sldId id="267" r:id="rId34"/>
    <p:sldId id="305" r:id="rId35"/>
    <p:sldId id="268" r:id="rId36"/>
    <p:sldId id="269" r:id="rId37"/>
    <p:sldId id="270" r:id="rId38"/>
    <p:sldId id="307" r:id="rId39"/>
    <p:sldId id="306" r:id="rId40"/>
    <p:sldId id="271" r:id="rId41"/>
    <p:sldId id="272" r:id="rId42"/>
    <p:sldId id="273" r:id="rId43"/>
    <p:sldId id="274" r:id="rId44"/>
    <p:sldId id="275" r:id="rId45"/>
    <p:sldId id="308" r:id="rId46"/>
    <p:sldId id="311" r:id="rId47"/>
    <p:sldId id="309" r:id="rId48"/>
    <p:sldId id="276" r:id="rId49"/>
    <p:sldId id="277" r:id="rId50"/>
    <p:sldId id="312" r:id="rId51"/>
    <p:sldId id="313" r:id="rId52"/>
    <p:sldId id="278" r:id="rId53"/>
    <p:sldId id="279" r:id="rId54"/>
    <p:sldId id="280" r:id="rId5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589530" y="1816160"/>
            <a:ext cx="3964939" cy="1616710"/>
          </a:xfrm>
          <a:prstGeom prst="rect">
            <a:avLst/>
          </a:prstGeom>
        </p:spPr>
        <p:txBody>
          <a:bodyPr wrap="square" lIns="0" tIns="0" rIns="0" bIns="0">
            <a:spAutoFit/>
          </a:bodyPr>
          <a:lstStyle>
            <a:lvl1pPr>
              <a:defRPr sz="3600" b="0" i="0">
                <a:solidFill>
                  <a:srgbClr val="C00000"/>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000" b="0" i="0">
                <a:solidFill>
                  <a:schemeClr val="tx1"/>
                </a:solidFill>
                <a:latin typeface="Candara"/>
                <a:cs typeface="Candara"/>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ndara"/>
                <a:cs typeface="Candara"/>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7" name="Holder 7"/>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5" name="Holder 5"/>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4" name="Holder 4"/>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0386" y="51053"/>
            <a:ext cx="9042400" cy="6751320"/>
          </a:xfrm>
          <a:custGeom>
            <a:avLst/>
            <a:gdLst/>
            <a:ahLst/>
            <a:cxnLst/>
            <a:rect l="l" t="t" r="r" b="b"/>
            <a:pathLst>
              <a:path w="9042400" h="6751320">
                <a:moveTo>
                  <a:pt x="0" y="210947"/>
                </a:moveTo>
                <a:lnTo>
                  <a:pt x="5572" y="162592"/>
                </a:lnTo>
                <a:lnTo>
                  <a:pt x="21444" y="118197"/>
                </a:lnTo>
                <a:lnTo>
                  <a:pt x="46350" y="79028"/>
                </a:lnTo>
                <a:lnTo>
                  <a:pt x="79022" y="46356"/>
                </a:lnTo>
                <a:lnTo>
                  <a:pt x="118195" y="21448"/>
                </a:lnTo>
                <a:lnTo>
                  <a:pt x="162600" y="5573"/>
                </a:lnTo>
                <a:lnTo>
                  <a:pt x="210972" y="0"/>
                </a:lnTo>
                <a:lnTo>
                  <a:pt x="8830945" y="0"/>
                </a:lnTo>
                <a:lnTo>
                  <a:pt x="8879299" y="5573"/>
                </a:lnTo>
                <a:lnTo>
                  <a:pt x="8923694" y="21448"/>
                </a:lnTo>
                <a:lnTo>
                  <a:pt x="8962863" y="46356"/>
                </a:lnTo>
                <a:lnTo>
                  <a:pt x="8995535" y="79028"/>
                </a:lnTo>
                <a:lnTo>
                  <a:pt x="9020443" y="118197"/>
                </a:lnTo>
                <a:lnTo>
                  <a:pt x="9036318" y="162592"/>
                </a:lnTo>
                <a:lnTo>
                  <a:pt x="9041892" y="210947"/>
                </a:lnTo>
                <a:lnTo>
                  <a:pt x="9041892" y="6540347"/>
                </a:lnTo>
                <a:lnTo>
                  <a:pt x="9036318" y="6588719"/>
                </a:lnTo>
                <a:lnTo>
                  <a:pt x="9020443" y="6633124"/>
                </a:lnTo>
                <a:lnTo>
                  <a:pt x="8995535" y="6672297"/>
                </a:lnTo>
                <a:lnTo>
                  <a:pt x="8962863" y="6704969"/>
                </a:lnTo>
                <a:lnTo>
                  <a:pt x="8923694" y="6729875"/>
                </a:lnTo>
                <a:lnTo>
                  <a:pt x="8879299" y="6745747"/>
                </a:lnTo>
                <a:lnTo>
                  <a:pt x="8830945" y="6751320"/>
                </a:lnTo>
                <a:lnTo>
                  <a:pt x="210972" y="6751320"/>
                </a:lnTo>
                <a:lnTo>
                  <a:pt x="162600" y="6745747"/>
                </a:lnTo>
                <a:lnTo>
                  <a:pt x="118195" y="6729875"/>
                </a:lnTo>
                <a:lnTo>
                  <a:pt x="79022" y="6704969"/>
                </a:lnTo>
                <a:lnTo>
                  <a:pt x="46350" y="6672297"/>
                </a:lnTo>
                <a:lnTo>
                  <a:pt x="21444" y="6633124"/>
                </a:lnTo>
                <a:lnTo>
                  <a:pt x="5572" y="6588719"/>
                </a:lnTo>
                <a:lnTo>
                  <a:pt x="0" y="6540347"/>
                </a:lnTo>
                <a:lnTo>
                  <a:pt x="0" y="210947"/>
                </a:lnTo>
                <a:close/>
              </a:path>
            </a:pathLst>
          </a:custGeom>
          <a:ln w="25400">
            <a:solidFill>
              <a:srgbClr val="2E528F"/>
            </a:solidFill>
          </a:ln>
        </p:spPr>
        <p:txBody>
          <a:bodyPr wrap="square" lIns="0" tIns="0" rIns="0" bIns="0" rtlCol="0"/>
          <a:lstStyle/>
          <a:p>
            <a:endParaRPr/>
          </a:p>
        </p:txBody>
      </p:sp>
      <p:sp>
        <p:nvSpPr>
          <p:cNvPr id="2" name="Holder 2"/>
          <p:cNvSpPr>
            <a:spLocks noGrp="1"/>
          </p:cNvSpPr>
          <p:nvPr>
            <p:ph type="title"/>
          </p:nvPr>
        </p:nvSpPr>
        <p:spPr>
          <a:xfrm>
            <a:off x="1044219" y="213436"/>
            <a:ext cx="7055561" cy="574675"/>
          </a:xfrm>
          <a:prstGeom prst="rect">
            <a:avLst/>
          </a:prstGeom>
        </p:spPr>
        <p:txBody>
          <a:bodyPr wrap="square" lIns="0" tIns="0" rIns="0" bIns="0">
            <a:spAutoFit/>
          </a:bodyPr>
          <a:lstStyle>
            <a:lvl1pPr>
              <a:defRPr sz="3600" b="0" i="0">
                <a:solidFill>
                  <a:srgbClr val="C00000"/>
                </a:solidFill>
                <a:latin typeface="Candara"/>
                <a:cs typeface="Candara"/>
              </a:defRPr>
            </a:lvl1pPr>
          </a:lstStyle>
          <a:p>
            <a:endParaRPr/>
          </a:p>
        </p:txBody>
      </p:sp>
      <p:sp>
        <p:nvSpPr>
          <p:cNvPr id="3" name="Holder 3"/>
          <p:cNvSpPr>
            <a:spLocks noGrp="1"/>
          </p:cNvSpPr>
          <p:nvPr>
            <p:ph type="body" idx="1"/>
          </p:nvPr>
        </p:nvSpPr>
        <p:spPr>
          <a:xfrm>
            <a:off x="344830" y="1184630"/>
            <a:ext cx="6106160" cy="4598670"/>
          </a:xfrm>
          <a:prstGeom prst="rect">
            <a:avLst/>
          </a:prstGeom>
        </p:spPr>
        <p:txBody>
          <a:bodyPr wrap="square" lIns="0" tIns="0" rIns="0" bIns="0">
            <a:spAutoFit/>
          </a:bodyPr>
          <a:lstStyle>
            <a:lvl1pPr>
              <a:defRPr sz="2000" b="0" i="0">
                <a:solidFill>
                  <a:schemeClr val="tx1"/>
                </a:solidFill>
                <a:latin typeface="Candara"/>
                <a:cs typeface="Candara"/>
              </a:defRPr>
            </a:lvl1pPr>
          </a:lstStyle>
          <a:p>
            <a:endParaRPr/>
          </a:p>
        </p:txBody>
      </p:sp>
      <p:sp>
        <p:nvSpPr>
          <p:cNvPr id="4" name="Holder 4"/>
          <p:cNvSpPr>
            <a:spLocks noGrp="1"/>
          </p:cNvSpPr>
          <p:nvPr>
            <p:ph type="ftr" sz="quarter" idx="5"/>
          </p:nvPr>
        </p:nvSpPr>
        <p:spPr>
          <a:xfrm>
            <a:off x="2771394" y="6668593"/>
            <a:ext cx="3449954" cy="127634"/>
          </a:xfrm>
          <a:prstGeom prst="rect">
            <a:avLst/>
          </a:prstGeom>
        </p:spPr>
        <p:txBody>
          <a:bodyPr wrap="square" lIns="0" tIns="0" rIns="0" bIns="0">
            <a:spAutoFit/>
          </a:bodyPr>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a:xfrm>
            <a:off x="8230234" y="6464909"/>
            <a:ext cx="244475" cy="177800"/>
          </a:xfrm>
          <a:prstGeom prst="rect">
            <a:avLst/>
          </a:prstGeom>
        </p:spPr>
        <p:txBody>
          <a:bodyPr wrap="square" lIns="0" tIns="0" rIns="0" bIns="0">
            <a:spAutoFit/>
          </a:bodyPr>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ImDanielMarkIsaac/DVLSI_ML_Project"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420" y="1118699"/>
            <a:ext cx="8845980" cy="3816558"/>
          </a:xfrm>
          <a:prstGeom prst="rect">
            <a:avLst/>
          </a:prstGeom>
        </p:spPr>
        <p:txBody>
          <a:bodyPr vert="horz" wrap="square" lIns="0" tIns="12065" rIns="0" bIns="0" rtlCol="0">
            <a:spAutoFit/>
          </a:bodyPr>
          <a:lstStyle/>
          <a:p>
            <a:pPr marL="15240" marR="5080" indent="610870">
              <a:lnSpc>
                <a:spcPct val="130500"/>
              </a:lnSpc>
              <a:spcBef>
                <a:spcPts val="95"/>
              </a:spcBef>
            </a:pPr>
            <a:r>
              <a:rPr lang="en-IN" dirty="0"/>
              <a:t>PG LEVEL ADVANCED CERTIFICATION      PROGRAM IN VLSI CHIP DESIGN</a:t>
            </a:r>
            <a:br>
              <a:rPr lang="en-IN" b="1" dirty="0"/>
            </a:br>
            <a:r>
              <a:rPr sz="4000" i="1" dirty="0">
                <a:solidFill>
                  <a:srgbClr val="AA0000"/>
                </a:solidFill>
                <a:latin typeface="Candara"/>
                <a:cs typeface="Candara"/>
              </a:rPr>
              <a:t>Project:</a:t>
            </a:r>
            <a:r>
              <a:rPr sz="4000" i="1" spc="-60" dirty="0">
                <a:solidFill>
                  <a:srgbClr val="AA0000"/>
                </a:solidFill>
                <a:latin typeface="Candara"/>
                <a:cs typeface="Candara"/>
              </a:rPr>
              <a:t> </a:t>
            </a:r>
            <a:r>
              <a:rPr lang="en-GB" sz="4000" i="1" spc="-60" dirty="0">
                <a:solidFill>
                  <a:srgbClr val="AA0000"/>
                </a:solidFill>
                <a:latin typeface="Candara"/>
                <a:cs typeface="Candara"/>
              </a:rPr>
              <a:t>I</a:t>
            </a:r>
            <a:r>
              <a:rPr lang="en-GB" sz="4000" dirty="0"/>
              <a:t>mplementation of an ASIC for a Neural Network inference engine for classification of handwritten digits</a:t>
            </a:r>
            <a:endParaRPr sz="4000" dirty="0">
              <a:latin typeface="Candara"/>
              <a:cs typeface="Candara"/>
            </a:endParaRPr>
          </a:p>
        </p:txBody>
      </p:sp>
      <p:sp>
        <p:nvSpPr>
          <p:cNvPr id="3" name="object 3"/>
          <p:cNvSpPr txBox="1"/>
          <p:nvPr/>
        </p:nvSpPr>
        <p:spPr>
          <a:xfrm>
            <a:off x="2847023" y="5358855"/>
            <a:ext cx="3449954" cy="443070"/>
          </a:xfrm>
          <a:prstGeom prst="rect">
            <a:avLst/>
          </a:prstGeom>
        </p:spPr>
        <p:txBody>
          <a:bodyPr vert="horz" wrap="square" lIns="0" tIns="12065" rIns="0" bIns="0" rtlCol="0">
            <a:spAutoFit/>
          </a:bodyPr>
          <a:lstStyle/>
          <a:p>
            <a:pPr marL="12700">
              <a:lnSpc>
                <a:spcPct val="100000"/>
              </a:lnSpc>
              <a:spcBef>
                <a:spcPts val="95"/>
              </a:spcBef>
            </a:pPr>
            <a:r>
              <a:rPr lang="en-GB" sz="2800" b="1" spc="-10" dirty="0">
                <a:latin typeface="Candara"/>
                <a:cs typeface="Candara"/>
              </a:rPr>
              <a:t>DANIEL MARK ISAAC</a:t>
            </a:r>
            <a:endParaRPr sz="2800" dirty="0">
              <a:latin typeface="Candara"/>
              <a:cs typeface="Candara"/>
            </a:endParaRPr>
          </a:p>
        </p:txBody>
      </p:sp>
      <p:grpSp>
        <p:nvGrpSpPr>
          <p:cNvPr id="4" name="object 4"/>
          <p:cNvGrpSpPr/>
          <p:nvPr/>
        </p:nvGrpSpPr>
        <p:grpSpPr>
          <a:xfrm>
            <a:off x="27686" y="38353"/>
            <a:ext cx="9067800" cy="6776720"/>
            <a:chOff x="27686" y="38353"/>
            <a:chExt cx="9067800" cy="6776720"/>
          </a:xfrm>
        </p:grpSpPr>
        <p:sp>
          <p:nvSpPr>
            <p:cNvPr id="5" name="object 5"/>
            <p:cNvSpPr/>
            <p:nvPr/>
          </p:nvSpPr>
          <p:spPr>
            <a:xfrm>
              <a:off x="40386" y="51053"/>
              <a:ext cx="9042400" cy="6751320"/>
            </a:xfrm>
            <a:custGeom>
              <a:avLst/>
              <a:gdLst/>
              <a:ahLst/>
              <a:cxnLst/>
              <a:rect l="l" t="t" r="r" b="b"/>
              <a:pathLst>
                <a:path w="9042400" h="6751320">
                  <a:moveTo>
                    <a:pt x="0" y="210947"/>
                  </a:moveTo>
                  <a:lnTo>
                    <a:pt x="5572" y="162592"/>
                  </a:lnTo>
                  <a:lnTo>
                    <a:pt x="21444" y="118197"/>
                  </a:lnTo>
                  <a:lnTo>
                    <a:pt x="46350" y="79028"/>
                  </a:lnTo>
                  <a:lnTo>
                    <a:pt x="79022" y="46356"/>
                  </a:lnTo>
                  <a:lnTo>
                    <a:pt x="118195" y="21448"/>
                  </a:lnTo>
                  <a:lnTo>
                    <a:pt x="162600" y="5573"/>
                  </a:lnTo>
                  <a:lnTo>
                    <a:pt x="210972" y="0"/>
                  </a:lnTo>
                  <a:lnTo>
                    <a:pt x="8830945" y="0"/>
                  </a:lnTo>
                  <a:lnTo>
                    <a:pt x="8879299" y="5573"/>
                  </a:lnTo>
                  <a:lnTo>
                    <a:pt x="8923694" y="21448"/>
                  </a:lnTo>
                  <a:lnTo>
                    <a:pt x="8962863" y="46356"/>
                  </a:lnTo>
                  <a:lnTo>
                    <a:pt x="8995535" y="79028"/>
                  </a:lnTo>
                  <a:lnTo>
                    <a:pt x="9020443" y="118197"/>
                  </a:lnTo>
                  <a:lnTo>
                    <a:pt x="9036318" y="162592"/>
                  </a:lnTo>
                  <a:lnTo>
                    <a:pt x="9041892" y="210947"/>
                  </a:lnTo>
                  <a:lnTo>
                    <a:pt x="9041892" y="6540347"/>
                  </a:lnTo>
                  <a:lnTo>
                    <a:pt x="9036318" y="6588719"/>
                  </a:lnTo>
                  <a:lnTo>
                    <a:pt x="9020443" y="6633124"/>
                  </a:lnTo>
                  <a:lnTo>
                    <a:pt x="8995535" y="6672297"/>
                  </a:lnTo>
                  <a:lnTo>
                    <a:pt x="8962863" y="6704969"/>
                  </a:lnTo>
                  <a:lnTo>
                    <a:pt x="8923694" y="6729875"/>
                  </a:lnTo>
                  <a:lnTo>
                    <a:pt x="8879299" y="6745747"/>
                  </a:lnTo>
                  <a:lnTo>
                    <a:pt x="8830945" y="6751320"/>
                  </a:lnTo>
                  <a:lnTo>
                    <a:pt x="210972" y="6751320"/>
                  </a:lnTo>
                  <a:lnTo>
                    <a:pt x="162600" y="6745747"/>
                  </a:lnTo>
                  <a:lnTo>
                    <a:pt x="118195" y="6729875"/>
                  </a:lnTo>
                  <a:lnTo>
                    <a:pt x="79022" y="6704969"/>
                  </a:lnTo>
                  <a:lnTo>
                    <a:pt x="46350" y="6672297"/>
                  </a:lnTo>
                  <a:lnTo>
                    <a:pt x="21444" y="6633124"/>
                  </a:lnTo>
                  <a:lnTo>
                    <a:pt x="5572" y="6588719"/>
                  </a:lnTo>
                  <a:lnTo>
                    <a:pt x="0" y="6540347"/>
                  </a:lnTo>
                  <a:lnTo>
                    <a:pt x="0" y="210947"/>
                  </a:lnTo>
                  <a:close/>
                </a:path>
              </a:pathLst>
            </a:custGeom>
            <a:ln w="254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764276" y="280752"/>
              <a:ext cx="7895478" cy="723226"/>
            </a:xfrm>
            <a:prstGeom prst="rect">
              <a:avLst/>
            </a:prstGeom>
          </p:spPr>
        </p:pic>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a:t>
            </a:fld>
            <a:endParaRPr spc="-25"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228600" y="1184630"/>
            <a:ext cx="8915400" cy="1354217"/>
          </a:xfrm>
        </p:spPr>
        <p:txBody>
          <a:bodyPr/>
          <a:lstStyle/>
          <a:p>
            <a:pPr marL="12700">
              <a:lnSpc>
                <a:spcPct val="100000"/>
              </a:lnSpc>
              <a:spcBef>
                <a:spcPts val="1200"/>
              </a:spcBef>
              <a:tabLst>
                <a:tab pos="354965" algn="l"/>
              </a:tabLst>
            </a:pPr>
            <a:r>
              <a:rPr lang="en-GB" b="1" u="sng" dirty="0"/>
              <a:t>Fixed</a:t>
            </a:r>
            <a:r>
              <a:rPr lang="en-GB" b="1" u="sng" spc="-35" dirty="0"/>
              <a:t> </a:t>
            </a:r>
            <a:r>
              <a:rPr lang="en-GB" b="1" u="sng" dirty="0"/>
              <a:t>point</a:t>
            </a:r>
            <a:r>
              <a:rPr lang="en-GB" b="1" u="sng" spc="-15" dirty="0"/>
              <a:t> </a:t>
            </a:r>
            <a:r>
              <a:rPr lang="en-GB" b="1" u="sng" dirty="0"/>
              <a:t>design</a:t>
            </a:r>
            <a:r>
              <a:rPr lang="en-GB" b="1" u="sng" spc="-40" dirty="0"/>
              <a:t> </a:t>
            </a:r>
            <a:r>
              <a:rPr lang="en-GB" b="1" u="sng" spc="-10" dirty="0"/>
              <a:t>approach:</a:t>
            </a:r>
          </a:p>
          <a:p>
            <a:pPr marL="354965" indent="-342265">
              <a:lnSpc>
                <a:spcPct val="100000"/>
              </a:lnSpc>
              <a:spcBef>
                <a:spcPts val="1200"/>
              </a:spcBef>
              <a:buFont typeface="Arial"/>
              <a:buChar char="•"/>
              <a:tabLst>
                <a:tab pos="354965" algn="l"/>
              </a:tabLst>
            </a:pPr>
            <a:r>
              <a:rPr lang="en-GB" sz="1800" spc="-10" dirty="0">
                <a:latin typeface="+mn-lt"/>
                <a:cs typeface="+mn-cs"/>
              </a:rPr>
              <a:t>       The following function is used to convert floating point to fixed point.</a:t>
            </a:r>
          </a:p>
          <a:p>
            <a:r>
              <a:rPr lang="en-GB" dirty="0"/>
              <a:t>	</a:t>
            </a:r>
          </a:p>
          <a:p>
            <a:r>
              <a:rPr lang="en-GB" dirty="0"/>
              <a:t>	</a:t>
            </a:r>
            <a:endParaRPr lang="en-IN" dirty="0"/>
          </a:p>
        </p:txBody>
      </p:sp>
      <p:pic>
        <p:nvPicPr>
          <p:cNvPr id="4" name="Picture 3">
            <a:extLst>
              <a:ext uri="{FF2B5EF4-FFF2-40B4-BE49-F238E27FC236}">
                <a16:creationId xmlns:a16="http://schemas.microsoft.com/office/drawing/2014/main" id="{DC550CA1-30ED-44C9-9C05-3E57BC89266E}"/>
              </a:ext>
            </a:extLst>
          </p:cNvPr>
          <p:cNvPicPr>
            <a:picLocks noChangeAspect="1"/>
          </p:cNvPicPr>
          <p:nvPr/>
        </p:nvPicPr>
        <p:blipFill>
          <a:blip r:embed="rId2"/>
          <a:stretch>
            <a:fillRect/>
          </a:stretch>
        </p:blipFill>
        <p:spPr>
          <a:xfrm>
            <a:off x="838200" y="2209800"/>
            <a:ext cx="7126578" cy="3657600"/>
          </a:xfrm>
          <a:prstGeom prst="rect">
            <a:avLst/>
          </a:prstGeom>
        </p:spPr>
      </p:pic>
    </p:spTree>
    <p:extLst>
      <p:ext uri="{BB962C8B-B14F-4D97-AF65-F5344CB8AC3E}">
        <p14:creationId xmlns:p14="http://schemas.microsoft.com/office/powerpoint/2010/main" val="420492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228600" y="1184630"/>
            <a:ext cx="8915400" cy="4770537"/>
          </a:xfrm>
        </p:spPr>
        <p:txBody>
          <a:bodyPr/>
          <a:lstStyle/>
          <a:p>
            <a:pPr marL="12700">
              <a:lnSpc>
                <a:spcPct val="100000"/>
              </a:lnSpc>
              <a:spcBef>
                <a:spcPts val="1200"/>
              </a:spcBef>
              <a:tabLst>
                <a:tab pos="354965" algn="l"/>
              </a:tabLst>
            </a:pPr>
            <a:r>
              <a:rPr lang="en-GB" b="1" u="sng" dirty="0"/>
              <a:t>Fixed</a:t>
            </a:r>
            <a:r>
              <a:rPr lang="en-GB" b="1" u="sng" spc="-35" dirty="0"/>
              <a:t> </a:t>
            </a:r>
            <a:r>
              <a:rPr lang="en-GB" b="1" u="sng" dirty="0"/>
              <a:t>point</a:t>
            </a:r>
            <a:r>
              <a:rPr lang="en-GB" b="1" u="sng" spc="-15" dirty="0"/>
              <a:t> </a:t>
            </a:r>
            <a:r>
              <a:rPr lang="en-GB" b="1" u="sng" dirty="0"/>
              <a:t>design</a:t>
            </a:r>
            <a:r>
              <a:rPr lang="en-GB" b="1" u="sng" spc="-40" dirty="0"/>
              <a:t> </a:t>
            </a:r>
            <a:r>
              <a:rPr lang="en-GB" b="1" u="sng" spc="-10" dirty="0"/>
              <a:t>approach:</a:t>
            </a:r>
            <a:endParaRPr lang="en-GB" sz="1800" b="1" u="sng" spc="-10" dirty="0">
              <a:latin typeface="+mn-lt"/>
              <a:cs typeface="+mn-cs"/>
            </a:endParaRPr>
          </a:p>
          <a:p>
            <a:pPr marL="12700">
              <a:lnSpc>
                <a:spcPct val="100000"/>
              </a:lnSpc>
              <a:spcBef>
                <a:spcPts val="1200"/>
              </a:spcBef>
              <a:tabLst>
                <a:tab pos="354965" algn="l"/>
              </a:tabLst>
            </a:pPr>
            <a:r>
              <a:rPr lang="en-GB" sz="2000" dirty="0">
                <a:latin typeface="Candara"/>
                <a:cs typeface="Candara"/>
              </a:rPr>
              <a:t>      Bit widths allocated for integer and fraction part:</a:t>
            </a:r>
            <a:endParaRPr lang="en-GB" dirty="0"/>
          </a:p>
          <a:p>
            <a:pPr marL="12700">
              <a:lnSpc>
                <a:spcPct val="100000"/>
              </a:lnSpc>
              <a:spcBef>
                <a:spcPts val="1200"/>
              </a:spcBef>
              <a:tabLst>
                <a:tab pos="354965" algn="l"/>
              </a:tabLst>
            </a:pPr>
            <a:r>
              <a:rPr lang="en-GB" sz="2000" dirty="0">
                <a:latin typeface="Candara"/>
                <a:cs typeface="Candara"/>
              </a:rPr>
              <a:t>        w12:  Bit width for integer part = 3, Bit width for fractional part = 8</a:t>
            </a:r>
          </a:p>
          <a:p>
            <a:pPr marL="469900" lvl="1">
              <a:lnSpc>
                <a:spcPct val="100000"/>
              </a:lnSpc>
              <a:spcBef>
                <a:spcPts val="1200"/>
              </a:spcBef>
              <a:tabLst>
                <a:tab pos="812165" algn="l"/>
              </a:tabLst>
            </a:pPr>
            <a:r>
              <a:rPr lang="en-GB" sz="2000" dirty="0">
                <a:latin typeface="Candara"/>
                <a:cs typeface="Candara"/>
              </a:rPr>
              <a:t>w23: Bit width for integer part = 2, Bit width for fractional part = 8</a:t>
            </a:r>
          </a:p>
          <a:p>
            <a:pPr marL="469900" lvl="1">
              <a:lnSpc>
                <a:spcPct val="100000"/>
              </a:lnSpc>
              <a:spcBef>
                <a:spcPts val="1200"/>
              </a:spcBef>
              <a:tabLst>
                <a:tab pos="812165" algn="l"/>
              </a:tabLst>
            </a:pPr>
            <a:r>
              <a:rPr lang="en-GB" sz="2000" dirty="0">
                <a:latin typeface="Candara"/>
                <a:cs typeface="Candara"/>
              </a:rPr>
              <a:t>b12: Bit width for integer part = 3, Bit width for fractional part = 12</a:t>
            </a:r>
          </a:p>
          <a:p>
            <a:pPr marL="469900" lvl="1">
              <a:lnSpc>
                <a:spcPct val="100000"/>
              </a:lnSpc>
              <a:spcBef>
                <a:spcPts val="1200"/>
              </a:spcBef>
              <a:tabLst>
                <a:tab pos="812165" algn="l"/>
              </a:tabLst>
            </a:pPr>
            <a:r>
              <a:rPr lang="en-GB" sz="2000" dirty="0">
                <a:latin typeface="Candara"/>
                <a:cs typeface="Candara"/>
              </a:rPr>
              <a:t>b23: Bit width for integer part = 2, Bit width for fractional part = 11</a:t>
            </a:r>
          </a:p>
          <a:p>
            <a:pPr marL="812165" lvl="1" indent="-342265">
              <a:lnSpc>
                <a:spcPct val="100000"/>
              </a:lnSpc>
              <a:spcBef>
                <a:spcPts val="1205"/>
              </a:spcBef>
              <a:buFont typeface="Arial"/>
              <a:buChar char="•"/>
              <a:tabLst>
                <a:tab pos="812165" algn="l"/>
              </a:tabLst>
            </a:pPr>
            <a:r>
              <a:rPr lang="en-GB" sz="2000" dirty="0">
                <a:latin typeface="Candara"/>
                <a:cs typeface="Candara"/>
              </a:rPr>
              <a:t>Size</a:t>
            </a:r>
            <a:r>
              <a:rPr lang="en-GB" sz="2000" spc="-15" dirty="0">
                <a:latin typeface="Candara"/>
                <a:cs typeface="Candara"/>
              </a:rPr>
              <a:t> </a:t>
            </a:r>
            <a:r>
              <a:rPr lang="en-GB" sz="2000" dirty="0">
                <a:latin typeface="Candara"/>
                <a:cs typeface="Candara"/>
              </a:rPr>
              <a:t>of</a:t>
            </a:r>
            <a:r>
              <a:rPr lang="en-GB" sz="2000" spc="-15" dirty="0">
                <a:latin typeface="Candara"/>
                <a:cs typeface="Candara"/>
              </a:rPr>
              <a:t> </a:t>
            </a:r>
            <a:r>
              <a:rPr lang="en-GB" sz="2000" dirty="0">
                <a:latin typeface="Candara"/>
                <a:cs typeface="Candara"/>
              </a:rPr>
              <a:t>multiplier</a:t>
            </a:r>
            <a:r>
              <a:rPr lang="en-GB" sz="2000" spc="-15" dirty="0">
                <a:latin typeface="Candara"/>
                <a:cs typeface="Candara"/>
              </a:rPr>
              <a:t> </a:t>
            </a:r>
            <a:r>
              <a:rPr lang="en-GB" sz="2000" dirty="0">
                <a:latin typeface="Candara"/>
                <a:cs typeface="Candara"/>
              </a:rPr>
              <a:t>needed</a:t>
            </a:r>
            <a:r>
              <a:rPr lang="en-GB" sz="2000" spc="-30" dirty="0">
                <a:latin typeface="Candara"/>
                <a:cs typeface="Candara"/>
              </a:rPr>
              <a:t> </a:t>
            </a:r>
            <a:r>
              <a:rPr lang="en-GB" sz="2000" dirty="0">
                <a:latin typeface="Candara"/>
                <a:cs typeface="Candara"/>
              </a:rPr>
              <a:t>(Ex:</a:t>
            </a:r>
            <a:r>
              <a:rPr lang="en-GB" sz="2000" spc="-35" dirty="0">
                <a:latin typeface="Candara"/>
                <a:cs typeface="Candara"/>
              </a:rPr>
              <a:t> </a:t>
            </a:r>
            <a:r>
              <a:rPr lang="en-GB" sz="2000" dirty="0">
                <a:latin typeface="Candara"/>
                <a:cs typeface="Candara"/>
              </a:rPr>
              <a:t>8</a:t>
            </a:r>
            <a:r>
              <a:rPr lang="en-GB" sz="2000" spc="-15" dirty="0">
                <a:latin typeface="Candara"/>
                <a:cs typeface="Candara"/>
              </a:rPr>
              <a:t> </a:t>
            </a:r>
            <a:r>
              <a:rPr lang="en-GB" sz="2000" dirty="0">
                <a:latin typeface="Candara"/>
                <a:cs typeface="Candara"/>
              </a:rPr>
              <a:t>bit</a:t>
            </a:r>
            <a:r>
              <a:rPr lang="en-GB" sz="2000" spc="-15" dirty="0">
                <a:latin typeface="Candara"/>
                <a:cs typeface="Candara"/>
              </a:rPr>
              <a:t> </a:t>
            </a:r>
            <a:r>
              <a:rPr lang="en-GB" sz="2000" dirty="0">
                <a:latin typeface="Candara"/>
                <a:cs typeface="Candara"/>
              </a:rPr>
              <a:t>x</a:t>
            </a:r>
            <a:r>
              <a:rPr lang="en-GB" sz="2000" spc="-15" dirty="0">
                <a:latin typeface="Candara"/>
                <a:cs typeface="Candara"/>
              </a:rPr>
              <a:t> </a:t>
            </a:r>
            <a:r>
              <a:rPr lang="en-GB" sz="2000" dirty="0">
                <a:latin typeface="Candara"/>
                <a:cs typeface="Candara"/>
              </a:rPr>
              <a:t>8</a:t>
            </a:r>
            <a:r>
              <a:rPr lang="en-GB" sz="2000" spc="-15" dirty="0">
                <a:latin typeface="Candara"/>
                <a:cs typeface="Candara"/>
              </a:rPr>
              <a:t> </a:t>
            </a:r>
            <a:r>
              <a:rPr lang="en-GB" sz="2000" spc="-20" dirty="0">
                <a:latin typeface="Candara"/>
                <a:cs typeface="Candara"/>
              </a:rPr>
              <a:t>bit)</a:t>
            </a:r>
            <a:endParaRPr lang="en-GB" sz="2000" dirty="0">
              <a:latin typeface="Candara"/>
              <a:cs typeface="Candara"/>
            </a:endParaRPr>
          </a:p>
          <a:p>
            <a:pPr marL="354965" indent="-342265">
              <a:lnSpc>
                <a:spcPct val="100000"/>
              </a:lnSpc>
              <a:spcBef>
                <a:spcPts val="1200"/>
              </a:spcBef>
              <a:buFont typeface="Arial"/>
              <a:buChar char="•"/>
              <a:tabLst>
                <a:tab pos="354965" algn="l"/>
              </a:tabLst>
            </a:pPr>
            <a:r>
              <a:rPr lang="en-GB" dirty="0"/>
              <a:t>Scripting</a:t>
            </a:r>
            <a:r>
              <a:rPr lang="en-GB" spc="-20" dirty="0"/>
              <a:t> </a:t>
            </a:r>
            <a:r>
              <a:rPr lang="en-GB" dirty="0"/>
              <a:t>to</a:t>
            </a:r>
            <a:r>
              <a:rPr lang="en-GB" spc="-35" dirty="0"/>
              <a:t> </a:t>
            </a:r>
            <a:r>
              <a:rPr lang="en-GB" dirty="0"/>
              <a:t>get</a:t>
            </a:r>
            <a:r>
              <a:rPr lang="en-GB" spc="-45" dirty="0"/>
              <a:t> </a:t>
            </a:r>
            <a:r>
              <a:rPr lang="en-GB" dirty="0"/>
              <a:t>HW</a:t>
            </a:r>
            <a:r>
              <a:rPr lang="en-GB" spc="-20" dirty="0"/>
              <a:t> </a:t>
            </a:r>
            <a:r>
              <a:rPr lang="en-GB" dirty="0"/>
              <a:t>compatible</a:t>
            </a:r>
            <a:r>
              <a:rPr lang="en-GB" spc="-50" dirty="0"/>
              <a:t> </a:t>
            </a:r>
            <a:r>
              <a:rPr lang="en-GB" spc="-10" dirty="0"/>
              <a:t>data.</a:t>
            </a:r>
            <a:endParaRPr lang="en-GB" dirty="0"/>
          </a:p>
          <a:p>
            <a:pPr marL="354965" indent="-342265">
              <a:lnSpc>
                <a:spcPct val="100000"/>
              </a:lnSpc>
              <a:spcBef>
                <a:spcPts val="1200"/>
              </a:spcBef>
              <a:buFont typeface="Arial"/>
              <a:buChar char="•"/>
              <a:tabLst>
                <a:tab pos="354965" algn="l"/>
              </a:tabLst>
            </a:pPr>
            <a:r>
              <a:rPr lang="en-GB" dirty="0"/>
              <a:t>NOTE:</a:t>
            </a:r>
            <a:r>
              <a:rPr lang="en-GB" spc="-50" dirty="0"/>
              <a:t> </a:t>
            </a:r>
            <a:r>
              <a:rPr lang="en-GB" dirty="0"/>
              <a:t>Do</a:t>
            </a:r>
            <a:r>
              <a:rPr lang="en-GB" spc="-25" dirty="0"/>
              <a:t> </a:t>
            </a:r>
            <a:r>
              <a:rPr lang="en-GB" dirty="0"/>
              <a:t>not</a:t>
            </a:r>
            <a:r>
              <a:rPr lang="en-GB" spc="-30" dirty="0"/>
              <a:t> </a:t>
            </a:r>
            <a:r>
              <a:rPr lang="en-GB" dirty="0"/>
              <a:t>add</a:t>
            </a:r>
            <a:r>
              <a:rPr lang="en-GB" spc="-30" dirty="0"/>
              <a:t> </a:t>
            </a:r>
            <a:r>
              <a:rPr lang="en-GB" dirty="0"/>
              <a:t>any</a:t>
            </a:r>
            <a:r>
              <a:rPr lang="en-GB" spc="-10" dirty="0"/>
              <a:t> </a:t>
            </a:r>
            <a:r>
              <a:rPr lang="en-GB" dirty="0"/>
              <a:t>accuracy</a:t>
            </a:r>
            <a:r>
              <a:rPr lang="en-GB" spc="-15" dirty="0"/>
              <a:t> </a:t>
            </a:r>
            <a:r>
              <a:rPr lang="en-GB" dirty="0"/>
              <a:t>results</a:t>
            </a:r>
            <a:r>
              <a:rPr lang="en-GB" spc="-30" dirty="0"/>
              <a:t> </a:t>
            </a:r>
            <a:r>
              <a:rPr lang="en-GB" dirty="0"/>
              <a:t>here,</a:t>
            </a:r>
            <a:r>
              <a:rPr lang="en-GB" spc="-30" dirty="0"/>
              <a:t> </a:t>
            </a:r>
            <a:r>
              <a:rPr lang="en-GB" dirty="0"/>
              <a:t>there</a:t>
            </a:r>
            <a:r>
              <a:rPr lang="en-GB" spc="-30" dirty="0"/>
              <a:t> </a:t>
            </a:r>
            <a:r>
              <a:rPr lang="en-GB" dirty="0"/>
              <a:t>is</a:t>
            </a:r>
            <a:r>
              <a:rPr lang="en-GB" spc="-20" dirty="0"/>
              <a:t> </a:t>
            </a:r>
            <a:r>
              <a:rPr lang="en-GB" dirty="0"/>
              <a:t>a</a:t>
            </a:r>
            <a:r>
              <a:rPr lang="en-GB" spc="-15" dirty="0"/>
              <a:t> </a:t>
            </a:r>
            <a:r>
              <a:rPr lang="en-GB" dirty="0"/>
              <a:t>section</a:t>
            </a:r>
            <a:r>
              <a:rPr lang="en-GB" spc="-45" dirty="0"/>
              <a:t> </a:t>
            </a:r>
            <a:r>
              <a:rPr lang="en-GB" dirty="0"/>
              <a:t>for</a:t>
            </a:r>
            <a:r>
              <a:rPr lang="en-GB" spc="-20" dirty="0"/>
              <a:t> that</a:t>
            </a:r>
            <a:endParaRPr lang="en-GB" dirty="0"/>
          </a:p>
          <a:p>
            <a:pPr marL="355600">
              <a:lnSpc>
                <a:spcPct val="100000"/>
              </a:lnSpc>
              <a:spcBef>
                <a:spcPts val="1200"/>
              </a:spcBef>
            </a:pPr>
            <a:r>
              <a:rPr lang="en-GB" spc="-10" dirty="0"/>
              <a:t>later.</a:t>
            </a:r>
            <a:endParaRPr lang="en-GB" dirty="0"/>
          </a:p>
          <a:p>
            <a:endParaRPr lang="en-IN" dirty="0"/>
          </a:p>
        </p:txBody>
      </p:sp>
    </p:spTree>
    <p:extLst>
      <p:ext uri="{BB962C8B-B14F-4D97-AF65-F5344CB8AC3E}">
        <p14:creationId xmlns:p14="http://schemas.microsoft.com/office/powerpoint/2010/main" val="252142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8265770" cy="4308872"/>
          </a:xfrm>
        </p:spPr>
        <p:txBody>
          <a:bodyPr/>
          <a:lstStyle/>
          <a:p>
            <a:pPr marL="12700">
              <a:lnSpc>
                <a:spcPct val="100000"/>
              </a:lnSpc>
              <a:spcBef>
                <a:spcPts val="1200"/>
              </a:spcBef>
              <a:tabLst>
                <a:tab pos="354965" algn="l"/>
              </a:tabLst>
            </a:pPr>
            <a:r>
              <a:rPr lang="en-GB" b="1" u="sng" dirty="0"/>
              <a:t>Fixed</a:t>
            </a:r>
            <a:r>
              <a:rPr lang="en-GB" b="1" u="sng" spc="-35" dirty="0"/>
              <a:t> </a:t>
            </a:r>
            <a:r>
              <a:rPr lang="en-GB" b="1" u="sng" dirty="0"/>
              <a:t>point</a:t>
            </a:r>
            <a:r>
              <a:rPr lang="en-GB" b="1" u="sng" spc="-15" dirty="0"/>
              <a:t> </a:t>
            </a:r>
            <a:r>
              <a:rPr lang="en-GB" b="1" u="sng" dirty="0"/>
              <a:t>design</a:t>
            </a:r>
            <a:r>
              <a:rPr lang="en-GB" b="1" u="sng" spc="-40" dirty="0"/>
              <a:t> </a:t>
            </a:r>
            <a:r>
              <a:rPr lang="en-GB" b="1" u="sng" spc="-10" dirty="0"/>
              <a:t>approach:</a:t>
            </a:r>
            <a:endParaRPr lang="en-GB" b="1" u="sng" dirty="0"/>
          </a:p>
          <a:p>
            <a:pPr marL="812165" lvl="1" indent="-342265">
              <a:lnSpc>
                <a:spcPct val="100000"/>
              </a:lnSpc>
              <a:spcBef>
                <a:spcPts val="1200"/>
              </a:spcBef>
              <a:buFont typeface="Arial"/>
              <a:buChar char="•"/>
              <a:tabLst>
                <a:tab pos="812165" algn="l"/>
              </a:tabLst>
            </a:pPr>
            <a:r>
              <a:rPr lang="en-GB" sz="2000" spc="-20" dirty="0">
                <a:latin typeface="Candara"/>
                <a:cs typeface="Candara"/>
              </a:rPr>
              <a:t>Total</a:t>
            </a:r>
            <a:r>
              <a:rPr lang="en-GB" sz="2000" spc="-40" dirty="0">
                <a:latin typeface="Candara"/>
                <a:cs typeface="Candara"/>
              </a:rPr>
              <a:t> </a:t>
            </a:r>
            <a:r>
              <a:rPr lang="en-GB" sz="2000" dirty="0">
                <a:latin typeface="Candara"/>
                <a:cs typeface="Candara"/>
              </a:rPr>
              <a:t>memory</a:t>
            </a:r>
            <a:r>
              <a:rPr lang="en-GB" sz="2000" spc="-45" dirty="0">
                <a:latin typeface="Candara"/>
                <a:cs typeface="Candara"/>
              </a:rPr>
              <a:t> </a:t>
            </a:r>
            <a:r>
              <a:rPr lang="en-GB" sz="2000" dirty="0">
                <a:latin typeface="Candara"/>
                <a:cs typeface="Candara"/>
              </a:rPr>
              <a:t>needed</a:t>
            </a:r>
            <a:r>
              <a:rPr lang="en-GB" sz="2000" spc="-45" dirty="0">
                <a:latin typeface="Candara"/>
                <a:cs typeface="Candara"/>
              </a:rPr>
              <a:t> </a:t>
            </a:r>
            <a:r>
              <a:rPr lang="en-GB" sz="2000" dirty="0">
                <a:latin typeface="Candara"/>
                <a:cs typeface="Candara"/>
              </a:rPr>
              <a:t>for</a:t>
            </a:r>
            <a:r>
              <a:rPr lang="en-GB" sz="2000" spc="-40" dirty="0">
                <a:latin typeface="Candara"/>
                <a:cs typeface="Candara"/>
              </a:rPr>
              <a:t> </a:t>
            </a:r>
            <a:r>
              <a:rPr lang="en-GB" sz="2000" dirty="0">
                <a:latin typeface="Candara"/>
                <a:cs typeface="Candara"/>
              </a:rPr>
              <a:t>weights</a:t>
            </a:r>
            <a:r>
              <a:rPr lang="en-GB" sz="2000" spc="-20" dirty="0">
                <a:latin typeface="Candara"/>
                <a:cs typeface="Candara"/>
              </a:rPr>
              <a:t> </a:t>
            </a:r>
            <a:r>
              <a:rPr lang="en-GB" sz="2000" dirty="0">
                <a:latin typeface="Candara"/>
                <a:cs typeface="Candara"/>
              </a:rPr>
              <a:t>and</a:t>
            </a:r>
            <a:r>
              <a:rPr lang="en-GB" sz="2000" spc="-20" dirty="0">
                <a:latin typeface="Candara"/>
                <a:cs typeface="Candara"/>
              </a:rPr>
              <a:t> </a:t>
            </a:r>
            <a:r>
              <a:rPr lang="en-GB" sz="2000" dirty="0">
                <a:latin typeface="Candara"/>
                <a:cs typeface="Candara"/>
              </a:rPr>
              <a:t>biases</a:t>
            </a:r>
            <a:r>
              <a:rPr lang="en-GB" sz="2000" spc="-20" dirty="0">
                <a:latin typeface="Candara"/>
                <a:cs typeface="Candara"/>
              </a:rPr>
              <a:t> </a:t>
            </a:r>
            <a:r>
              <a:rPr lang="en-GB" sz="2000" dirty="0">
                <a:latin typeface="Candara"/>
                <a:cs typeface="Candara"/>
              </a:rPr>
              <a:t>(in</a:t>
            </a:r>
            <a:r>
              <a:rPr lang="en-GB" sz="2000" spc="-30" dirty="0">
                <a:latin typeface="Candara"/>
                <a:cs typeface="Candara"/>
              </a:rPr>
              <a:t> </a:t>
            </a:r>
            <a:r>
              <a:rPr lang="en-GB" sz="2000" spc="-10" dirty="0">
                <a:latin typeface="Candara"/>
                <a:cs typeface="Candara"/>
              </a:rPr>
              <a:t>bits):</a:t>
            </a:r>
          </a:p>
          <a:p>
            <a:pPr marL="812165" lvl="1" indent="-342265">
              <a:lnSpc>
                <a:spcPct val="100000"/>
              </a:lnSpc>
              <a:spcBef>
                <a:spcPts val="1200"/>
              </a:spcBef>
              <a:buFont typeface="Arial"/>
              <a:buChar char="•"/>
              <a:tabLst>
                <a:tab pos="812165" algn="l"/>
              </a:tabLst>
            </a:pPr>
            <a:r>
              <a:rPr lang="en-GB" sz="2000" dirty="0">
                <a:latin typeface="Candara"/>
                <a:cs typeface="Candara"/>
              </a:rPr>
              <a:t>Number bits used to store w12 = 30 x 256 x (3+8) = 84480 bits</a:t>
            </a:r>
          </a:p>
          <a:p>
            <a:pPr marL="812165" lvl="1" indent="-342265">
              <a:spcBef>
                <a:spcPts val="1200"/>
              </a:spcBef>
              <a:buFont typeface="Arial"/>
              <a:buChar char="•"/>
              <a:tabLst>
                <a:tab pos="812165" algn="l"/>
              </a:tabLst>
            </a:pPr>
            <a:r>
              <a:rPr lang="en-GB" sz="2000" dirty="0">
                <a:latin typeface="Candara"/>
                <a:cs typeface="Candara"/>
              </a:rPr>
              <a:t>Number bits used to store w23 = 10 x 30 x (2+8) = 3000 bits</a:t>
            </a:r>
          </a:p>
          <a:p>
            <a:pPr marL="812165" lvl="1" indent="-342265">
              <a:spcBef>
                <a:spcPts val="1200"/>
              </a:spcBef>
              <a:buFont typeface="Arial"/>
              <a:buChar char="•"/>
              <a:tabLst>
                <a:tab pos="812165" algn="l"/>
              </a:tabLst>
            </a:pPr>
            <a:r>
              <a:rPr lang="en-GB" sz="2000" dirty="0">
                <a:latin typeface="Candara"/>
                <a:cs typeface="Candara"/>
              </a:rPr>
              <a:t>Number bits used to store b12 = 30 x 1 x (3+12) = 450 bits</a:t>
            </a:r>
          </a:p>
          <a:p>
            <a:pPr marL="812165" lvl="1" indent="-342265">
              <a:spcBef>
                <a:spcPts val="1200"/>
              </a:spcBef>
              <a:buFont typeface="Arial"/>
              <a:buChar char="•"/>
              <a:tabLst>
                <a:tab pos="812165" algn="l"/>
              </a:tabLst>
            </a:pPr>
            <a:r>
              <a:rPr lang="en-GB" sz="2000" dirty="0">
                <a:latin typeface="Candara"/>
                <a:cs typeface="Candara"/>
              </a:rPr>
              <a:t>Number bits used to store b23 = 10 x 1 x (2+11) = 130 bits</a:t>
            </a:r>
          </a:p>
          <a:p>
            <a:pPr marL="812165" lvl="1" indent="-342265">
              <a:spcBef>
                <a:spcPts val="1200"/>
              </a:spcBef>
              <a:buFont typeface="Arial"/>
              <a:buChar char="•"/>
              <a:tabLst>
                <a:tab pos="812165" algn="l"/>
              </a:tabLst>
            </a:pPr>
            <a:r>
              <a:rPr lang="en-GB" sz="2000" dirty="0">
                <a:latin typeface="Candara"/>
                <a:cs typeface="Candara"/>
              </a:rPr>
              <a:t>Total memory needed in bits = 84480 + 3000 + 450 + 130 = 88060 bits</a:t>
            </a:r>
          </a:p>
          <a:p>
            <a:pPr marL="812165" lvl="1" indent="-342265">
              <a:spcBef>
                <a:spcPts val="1200"/>
              </a:spcBef>
              <a:buFont typeface="Arial"/>
              <a:buChar char="•"/>
              <a:tabLst>
                <a:tab pos="812165" algn="l"/>
              </a:tabLst>
            </a:pPr>
            <a:endParaRPr lang="en-GB" sz="2000" dirty="0">
              <a:latin typeface="Candara"/>
              <a:cs typeface="Candara"/>
            </a:endParaRPr>
          </a:p>
          <a:p>
            <a:pPr marL="812165" lvl="1" indent="-342265">
              <a:lnSpc>
                <a:spcPct val="100000"/>
              </a:lnSpc>
              <a:spcBef>
                <a:spcPts val="1200"/>
              </a:spcBef>
              <a:buFont typeface="Arial"/>
              <a:buChar char="•"/>
              <a:tabLst>
                <a:tab pos="812165" algn="l"/>
              </a:tabLst>
            </a:pPr>
            <a:endParaRPr lang="en-GB" sz="2000" dirty="0">
              <a:latin typeface="Candara"/>
              <a:cs typeface="Candara"/>
            </a:endParaRPr>
          </a:p>
          <a:p>
            <a:endParaRPr lang="en-IN" dirty="0"/>
          </a:p>
        </p:txBody>
      </p:sp>
    </p:spTree>
    <p:extLst>
      <p:ext uri="{BB962C8B-B14F-4D97-AF65-F5344CB8AC3E}">
        <p14:creationId xmlns:p14="http://schemas.microsoft.com/office/powerpoint/2010/main" val="1560339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7960970" cy="4225570"/>
          </a:xfrm>
        </p:spPr>
        <p:txBody>
          <a:bodyPr/>
          <a:lstStyle/>
          <a:p>
            <a:pPr marL="12700">
              <a:lnSpc>
                <a:spcPct val="100000"/>
              </a:lnSpc>
              <a:spcBef>
                <a:spcPts val="1200"/>
              </a:spcBef>
              <a:tabLst>
                <a:tab pos="354965" algn="l"/>
              </a:tabLst>
            </a:pPr>
            <a:r>
              <a:rPr lang="en-GB" b="1" u="sng" dirty="0"/>
              <a:t>Fixed</a:t>
            </a:r>
            <a:r>
              <a:rPr lang="en-GB" b="1" u="sng" spc="-35" dirty="0"/>
              <a:t> </a:t>
            </a:r>
            <a:r>
              <a:rPr lang="en-GB" b="1" u="sng" dirty="0"/>
              <a:t>point</a:t>
            </a:r>
            <a:r>
              <a:rPr lang="en-GB" b="1" u="sng" spc="-15" dirty="0"/>
              <a:t> </a:t>
            </a:r>
            <a:r>
              <a:rPr lang="en-GB" b="1" u="sng" dirty="0"/>
              <a:t>design</a:t>
            </a:r>
            <a:r>
              <a:rPr lang="en-GB" b="1" u="sng" spc="-40" dirty="0"/>
              <a:t> </a:t>
            </a:r>
            <a:r>
              <a:rPr lang="en-GB" b="1" u="sng" spc="-10" dirty="0"/>
              <a:t>approach:</a:t>
            </a:r>
            <a:endParaRPr lang="en-GB" b="1" u="sng" dirty="0"/>
          </a:p>
          <a:p>
            <a:pPr marL="812165" lvl="1" indent="-342265">
              <a:lnSpc>
                <a:spcPct val="100000"/>
              </a:lnSpc>
              <a:spcBef>
                <a:spcPts val="1205"/>
              </a:spcBef>
              <a:buFont typeface="Arial"/>
              <a:buChar char="•"/>
              <a:tabLst>
                <a:tab pos="812165" algn="l"/>
              </a:tabLst>
            </a:pPr>
            <a:r>
              <a:rPr lang="en-GB" sz="2000" dirty="0">
                <a:latin typeface="Candara"/>
                <a:cs typeface="Candara"/>
              </a:rPr>
              <a:t>First stage multiplier = 11 bit x 1 bit</a:t>
            </a:r>
          </a:p>
          <a:p>
            <a:pPr marL="812165" lvl="1" indent="-342265">
              <a:lnSpc>
                <a:spcPct val="100000"/>
              </a:lnSpc>
              <a:spcBef>
                <a:spcPts val="1205"/>
              </a:spcBef>
              <a:buFont typeface="Arial"/>
              <a:buChar char="•"/>
              <a:tabLst>
                <a:tab pos="812165" algn="l"/>
              </a:tabLst>
            </a:pPr>
            <a:r>
              <a:rPr lang="en-GB" sz="2000" dirty="0">
                <a:latin typeface="Candara"/>
                <a:cs typeface="Candara"/>
              </a:rPr>
              <a:t>ReLU_1 stage multiplier = 14 bit x 15 bit</a:t>
            </a:r>
          </a:p>
          <a:p>
            <a:pPr marL="812165" lvl="1" indent="-342265">
              <a:lnSpc>
                <a:spcPct val="100000"/>
              </a:lnSpc>
              <a:spcBef>
                <a:spcPts val="1205"/>
              </a:spcBef>
              <a:buFont typeface="Arial"/>
              <a:buChar char="•"/>
              <a:tabLst>
                <a:tab pos="812165" algn="l"/>
              </a:tabLst>
            </a:pPr>
            <a:r>
              <a:rPr lang="en-GB" sz="2000" dirty="0">
                <a:latin typeface="Candara"/>
                <a:cs typeface="Candara"/>
              </a:rPr>
              <a:t>Second stage multiplier = 10 bit x 29 bit </a:t>
            </a:r>
          </a:p>
          <a:p>
            <a:pPr marL="812165" lvl="1" indent="-342265">
              <a:lnSpc>
                <a:spcPct val="100000"/>
              </a:lnSpc>
              <a:spcBef>
                <a:spcPts val="1205"/>
              </a:spcBef>
              <a:buFont typeface="Arial"/>
              <a:buChar char="•"/>
              <a:tabLst>
                <a:tab pos="812165" algn="l"/>
              </a:tabLst>
            </a:pPr>
            <a:r>
              <a:rPr lang="en-GB" sz="2000" dirty="0">
                <a:latin typeface="Candara"/>
                <a:cs typeface="Candara"/>
              </a:rPr>
              <a:t>ReLU_2 stage multiplier = 14 bit x 39 bit</a:t>
            </a:r>
          </a:p>
          <a:p>
            <a:pPr marL="354965" indent="-342265">
              <a:lnSpc>
                <a:spcPct val="100000"/>
              </a:lnSpc>
              <a:spcBef>
                <a:spcPts val="1200"/>
              </a:spcBef>
              <a:buFont typeface="Arial"/>
              <a:buChar char="•"/>
              <a:tabLst>
                <a:tab pos="354965" algn="l"/>
              </a:tabLst>
            </a:pPr>
            <a:r>
              <a:rPr lang="en-GB" dirty="0"/>
              <a:t>Scripting</a:t>
            </a:r>
            <a:r>
              <a:rPr lang="en-GB" spc="-20" dirty="0"/>
              <a:t> </a:t>
            </a:r>
            <a:r>
              <a:rPr lang="en-GB" dirty="0"/>
              <a:t>to</a:t>
            </a:r>
            <a:r>
              <a:rPr lang="en-GB" spc="-35" dirty="0"/>
              <a:t> </a:t>
            </a:r>
            <a:r>
              <a:rPr lang="en-GB" dirty="0"/>
              <a:t>get</a:t>
            </a:r>
            <a:r>
              <a:rPr lang="en-GB" spc="-45" dirty="0"/>
              <a:t> </a:t>
            </a:r>
            <a:r>
              <a:rPr lang="en-GB" dirty="0"/>
              <a:t>HW</a:t>
            </a:r>
            <a:r>
              <a:rPr lang="en-GB" spc="-20" dirty="0"/>
              <a:t> </a:t>
            </a:r>
            <a:r>
              <a:rPr lang="en-GB" dirty="0"/>
              <a:t>compatible</a:t>
            </a:r>
            <a:r>
              <a:rPr lang="en-GB" spc="-50" dirty="0"/>
              <a:t> </a:t>
            </a:r>
            <a:r>
              <a:rPr lang="en-GB" spc="-10" dirty="0"/>
              <a:t>data.</a:t>
            </a:r>
            <a:endParaRPr lang="en-GB" dirty="0"/>
          </a:p>
          <a:p>
            <a:pPr marL="354965" indent="-342265">
              <a:lnSpc>
                <a:spcPct val="100000"/>
              </a:lnSpc>
              <a:spcBef>
                <a:spcPts val="1200"/>
              </a:spcBef>
              <a:buFont typeface="Arial"/>
              <a:buChar char="•"/>
              <a:tabLst>
                <a:tab pos="354965" algn="l"/>
              </a:tabLst>
            </a:pPr>
            <a:r>
              <a:rPr lang="en-GB" dirty="0"/>
              <a:t>NOTE:</a:t>
            </a:r>
            <a:r>
              <a:rPr lang="en-GB" spc="-50" dirty="0"/>
              <a:t> </a:t>
            </a:r>
            <a:r>
              <a:rPr lang="en-GB" dirty="0"/>
              <a:t>Do</a:t>
            </a:r>
            <a:r>
              <a:rPr lang="en-GB" spc="-25" dirty="0"/>
              <a:t> </a:t>
            </a:r>
            <a:r>
              <a:rPr lang="en-GB" dirty="0"/>
              <a:t>not</a:t>
            </a:r>
            <a:r>
              <a:rPr lang="en-GB" spc="-30" dirty="0"/>
              <a:t> </a:t>
            </a:r>
            <a:r>
              <a:rPr lang="en-GB" dirty="0"/>
              <a:t>add</a:t>
            </a:r>
            <a:r>
              <a:rPr lang="en-GB" spc="-30" dirty="0"/>
              <a:t> </a:t>
            </a:r>
            <a:r>
              <a:rPr lang="en-GB" dirty="0"/>
              <a:t>any</a:t>
            </a:r>
            <a:r>
              <a:rPr lang="en-GB" spc="-10" dirty="0"/>
              <a:t> </a:t>
            </a:r>
            <a:r>
              <a:rPr lang="en-GB" dirty="0"/>
              <a:t>accuracy</a:t>
            </a:r>
            <a:r>
              <a:rPr lang="en-GB" spc="-15" dirty="0"/>
              <a:t> </a:t>
            </a:r>
            <a:r>
              <a:rPr lang="en-GB" dirty="0"/>
              <a:t>results</a:t>
            </a:r>
            <a:r>
              <a:rPr lang="en-GB" spc="-30" dirty="0"/>
              <a:t> </a:t>
            </a:r>
            <a:r>
              <a:rPr lang="en-GB" dirty="0"/>
              <a:t>here,</a:t>
            </a:r>
            <a:r>
              <a:rPr lang="en-GB" spc="-30" dirty="0"/>
              <a:t> </a:t>
            </a:r>
            <a:r>
              <a:rPr lang="en-GB" dirty="0"/>
              <a:t>there</a:t>
            </a:r>
            <a:r>
              <a:rPr lang="en-GB" spc="-30" dirty="0"/>
              <a:t> </a:t>
            </a:r>
            <a:r>
              <a:rPr lang="en-GB" dirty="0"/>
              <a:t>is</a:t>
            </a:r>
            <a:r>
              <a:rPr lang="en-GB" spc="-20" dirty="0"/>
              <a:t> </a:t>
            </a:r>
            <a:r>
              <a:rPr lang="en-GB" dirty="0"/>
              <a:t>a</a:t>
            </a:r>
            <a:r>
              <a:rPr lang="en-GB" spc="-15" dirty="0"/>
              <a:t> </a:t>
            </a:r>
            <a:r>
              <a:rPr lang="en-GB" dirty="0"/>
              <a:t>section</a:t>
            </a:r>
            <a:r>
              <a:rPr lang="en-GB" spc="-45" dirty="0"/>
              <a:t> </a:t>
            </a:r>
            <a:r>
              <a:rPr lang="en-GB" dirty="0"/>
              <a:t>for</a:t>
            </a:r>
            <a:r>
              <a:rPr lang="en-GB" spc="-20" dirty="0"/>
              <a:t> that</a:t>
            </a:r>
            <a:endParaRPr lang="en-GB" dirty="0"/>
          </a:p>
          <a:p>
            <a:pPr marL="355600">
              <a:lnSpc>
                <a:spcPct val="100000"/>
              </a:lnSpc>
              <a:spcBef>
                <a:spcPts val="1200"/>
              </a:spcBef>
            </a:pPr>
            <a:r>
              <a:rPr lang="en-GB" spc="-10" dirty="0"/>
              <a:t>later.</a:t>
            </a:r>
            <a:endParaRPr lang="en-GB" dirty="0"/>
          </a:p>
          <a:p>
            <a:endParaRPr lang="en-IN" dirty="0"/>
          </a:p>
        </p:txBody>
      </p:sp>
    </p:spTree>
    <p:extLst>
      <p:ext uri="{BB962C8B-B14F-4D97-AF65-F5344CB8AC3E}">
        <p14:creationId xmlns:p14="http://schemas.microsoft.com/office/powerpoint/2010/main" val="2713437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7960970" cy="2154436"/>
          </a:xfrm>
        </p:spPr>
        <p:txBody>
          <a:bodyPr/>
          <a:lstStyle/>
          <a:p>
            <a:pPr marL="12700">
              <a:lnSpc>
                <a:spcPct val="100000"/>
              </a:lnSpc>
              <a:spcBef>
                <a:spcPts val="1200"/>
              </a:spcBef>
              <a:tabLst>
                <a:tab pos="354965" algn="l"/>
              </a:tabLst>
            </a:pPr>
            <a:r>
              <a:rPr lang="en-GB" b="1" u="sng" dirty="0"/>
              <a:t>Scripting</a:t>
            </a:r>
            <a:r>
              <a:rPr lang="en-GB" b="1" u="sng" spc="-20" dirty="0"/>
              <a:t> </a:t>
            </a:r>
            <a:r>
              <a:rPr lang="en-GB" b="1" u="sng" dirty="0"/>
              <a:t>to</a:t>
            </a:r>
            <a:r>
              <a:rPr lang="en-GB" b="1" u="sng" spc="-35" dirty="0"/>
              <a:t> </a:t>
            </a:r>
            <a:r>
              <a:rPr lang="en-GB" b="1" u="sng" dirty="0"/>
              <a:t>get</a:t>
            </a:r>
            <a:r>
              <a:rPr lang="en-GB" b="1" u="sng" spc="-45" dirty="0"/>
              <a:t> </a:t>
            </a:r>
            <a:r>
              <a:rPr lang="en-GB" b="1" u="sng" dirty="0"/>
              <a:t>HW</a:t>
            </a:r>
            <a:r>
              <a:rPr lang="en-GB" b="1" u="sng" spc="-20" dirty="0"/>
              <a:t> </a:t>
            </a:r>
            <a:r>
              <a:rPr lang="en-GB" b="1" u="sng" dirty="0"/>
              <a:t>compatible</a:t>
            </a:r>
            <a:r>
              <a:rPr lang="en-GB" b="1" u="sng" spc="-50" dirty="0"/>
              <a:t> </a:t>
            </a:r>
            <a:r>
              <a:rPr lang="en-GB" b="1" u="sng" spc="-10" dirty="0"/>
              <a:t>data:</a:t>
            </a:r>
          </a:p>
          <a:p>
            <a:pPr marL="354965" indent="-342265">
              <a:lnSpc>
                <a:spcPct val="100000"/>
              </a:lnSpc>
              <a:spcBef>
                <a:spcPts val="1200"/>
              </a:spcBef>
              <a:buFont typeface="Arial"/>
              <a:buChar char="•"/>
              <a:tabLst>
                <a:tab pos="354965" algn="l"/>
              </a:tabLst>
            </a:pPr>
            <a:r>
              <a:rPr lang="en-GB" spc="-10" dirty="0"/>
              <a:t>The below MATLAB script is written to get .MEM files for using $</a:t>
            </a:r>
            <a:r>
              <a:rPr lang="en-GB" spc="-10" dirty="0" err="1"/>
              <a:t>readmemb</a:t>
            </a:r>
            <a:r>
              <a:rPr lang="en-GB" spc="-10" dirty="0"/>
              <a:t>() in </a:t>
            </a:r>
            <a:r>
              <a:rPr lang="en-GB" spc="-10" dirty="0" err="1"/>
              <a:t>vivado</a:t>
            </a:r>
            <a:r>
              <a:rPr lang="en-GB" spc="-10" dirty="0"/>
              <a:t> </a:t>
            </a:r>
            <a:r>
              <a:rPr lang="en-GB" spc="-10" dirty="0" err="1"/>
              <a:t>presynthesis</a:t>
            </a:r>
            <a:r>
              <a:rPr lang="en-GB" spc="-10" dirty="0"/>
              <a:t> simulations, This is shown for w23 for example. The same is done for w12,b12,b23 with appropriate changes to number of iterations in the nested loops. </a:t>
            </a:r>
            <a:endParaRPr lang="en-GB" dirty="0"/>
          </a:p>
          <a:p>
            <a:pPr marL="354965" indent="-342265">
              <a:lnSpc>
                <a:spcPct val="100000"/>
              </a:lnSpc>
              <a:spcBef>
                <a:spcPts val="1200"/>
              </a:spcBef>
              <a:buFont typeface="Arial"/>
              <a:buChar char="•"/>
              <a:tabLst>
                <a:tab pos="354965" algn="l"/>
              </a:tabLst>
            </a:pPr>
            <a:endParaRPr lang="en-IN" dirty="0"/>
          </a:p>
        </p:txBody>
      </p:sp>
      <p:pic>
        <p:nvPicPr>
          <p:cNvPr id="5" name="Picture 4">
            <a:extLst>
              <a:ext uri="{FF2B5EF4-FFF2-40B4-BE49-F238E27FC236}">
                <a16:creationId xmlns:a16="http://schemas.microsoft.com/office/drawing/2014/main" id="{3040A076-4240-4CBC-8A6F-43FF5294F8C5}"/>
              </a:ext>
            </a:extLst>
          </p:cNvPr>
          <p:cNvPicPr>
            <a:picLocks noChangeAspect="1"/>
          </p:cNvPicPr>
          <p:nvPr/>
        </p:nvPicPr>
        <p:blipFill>
          <a:blip r:embed="rId2"/>
          <a:stretch>
            <a:fillRect/>
          </a:stretch>
        </p:blipFill>
        <p:spPr>
          <a:xfrm>
            <a:off x="1336378" y="3134100"/>
            <a:ext cx="5977873" cy="2519470"/>
          </a:xfrm>
          <a:prstGeom prst="rect">
            <a:avLst/>
          </a:prstGeom>
        </p:spPr>
      </p:pic>
    </p:spTree>
    <p:extLst>
      <p:ext uri="{BB962C8B-B14F-4D97-AF65-F5344CB8AC3E}">
        <p14:creationId xmlns:p14="http://schemas.microsoft.com/office/powerpoint/2010/main" val="138642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7754950" cy="3785652"/>
          </a:xfrm>
        </p:spPr>
        <p:txBody>
          <a:bodyPr/>
          <a:lstStyle/>
          <a:p>
            <a:pPr marL="12700">
              <a:lnSpc>
                <a:spcPct val="100000"/>
              </a:lnSpc>
              <a:spcBef>
                <a:spcPts val="1200"/>
              </a:spcBef>
              <a:tabLst>
                <a:tab pos="354965" algn="l"/>
              </a:tabLst>
            </a:pPr>
            <a:r>
              <a:rPr lang="en-GB" b="1" u="sng" dirty="0"/>
              <a:t>Scripting</a:t>
            </a:r>
            <a:r>
              <a:rPr lang="en-GB" b="1" u="sng" spc="-20" dirty="0"/>
              <a:t> </a:t>
            </a:r>
            <a:r>
              <a:rPr lang="en-GB" b="1" u="sng" dirty="0"/>
              <a:t>to</a:t>
            </a:r>
            <a:r>
              <a:rPr lang="en-GB" b="1" u="sng" spc="-35" dirty="0"/>
              <a:t> </a:t>
            </a:r>
            <a:r>
              <a:rPr lang="en-GB" b="1" u="sng" dirty="0"/>
              <a:t>get</a:t>
            </a:r>
            <a:r>
              <a:rPr lang="en-GB" b="1" u="sng" spc="-45" dirty="0"/>
              <a:t> </a:t>
            </a:r>
            <a:r>
              <a:rPr lang="en-GB" b="1" u="sng" dirty="0"/>
              <a:t>HW</a:t>
            </a:r>
            <a:r>
              <a:rPr lang="en-GB" b="1" u="sng" spc="-20" dirty="0"/>
              <a:t> </a:t>
            </a:r>
            <a:r>
              <a:rPr lang="en-GB" b="1" u="sng" dirty="0"/>
              <a:t>compatible</a:t>
            </a:r>
            <a:r>
              <a:rPr lang="en-GB" b="1" u="sng" spc="-50" dirty="0"/>
              <a:t> </a:t>
            </a:r>
            <a:r>
              <a:rPr lang="en-GB" b="1" u="sng" spc="-10" dirty="0"/>
              <a:t>data:</a:t>
            </a:r>
          </a:p>
          <a:p>
            <a:pPr marL="812165" lvl="1" indent="-342265">
              <a:spcBef>
                <a:spcPts val="1200"/>
              </a:spcBef>
              <a:buFont typeface="Arial"/>
              <a:buChar char="•"/>
              <a:tabLst>
                <a:tab pos="354965" algn="l"/>
              </a:tabLst>
            </a:pPr>
            <a:r>
              <a:rPr lang="en-GB" spc="-10" dirty="0"/>
              <a:t>The below MATLAB script is written to print out the Verilog statements needed to initialize the weights and biases.</a:t>
            </a:r>
          </a:p>
          <a:p>
            <a:pPr marL="812165" lvl="1" indent="-342265">
              <a:spcBef>
                <a:spcPts val="1200"/>
              </a:spcBef>
              <a:buFont typeface="Arial"/>
              <a:buChar char="•"/>
              <a:tabLst>
                <a:tab pos="354965" algn="l"/>
              </a:tabLst>
            </a:pPr>
            <a:r>
              <a:rPr lang="en-GB" spc="-10" dirty="0"/>
              <a:t>This is needed because $</a:t>
            </a:r>
            <a:r>
              <a:rPr lang="en-GB" spc="-10" dirty="0" err="1"/>
              <a:t>readmemb</a:t>
            </a:r>
            <a:r>
              <a:rPr lang="en-GB" spc="-10" dirty="0"/>
              <a:t>() is not synthesizable during synthesis.</a:t>
            </a:r>
          </a:p>
          <a:p>
            <a:pPr marL="812165" lvl="1" indent="-342265">
              <a:spcBef>
                <a:spcPts val="1200"/>
              </a:spcBef>
              <a:buFont typeface="Arial"/>
              <a:buChar char="•"/>
              <a:tabLst>
                <a:tab pos="354965" algn="l"/>
              </a:tabLst>
            </a:pPr>
            <a:r>
              <a:rPr lang="en-GB" spc="-10" dirty="0"/>
              <a:t>The output of the below code is copy pasted in the Verilog RTL.</a:t>
            </a:r>
          </a:p>
          <a:p>
            <a:pPr marL="812165" lvl="1" indent="-342265">
              <a:spcBef>
                <a:spcPts val="1200"/>
              </a:spcBef>
              <a:buFont typeface="Arial"/>
              <a:buChar char="•"/>
              <a:tabLst>
                <a:tab pos="354965" algn="l"/>
              </a:tabLst>
            </a:pPr>
            <a:r>
              <a:rPr lang="en-GB" spc="-10" dirty="0"/>
              <a:t>The below snippet is shown for w12. But the same idea is used to generate for w23, b12, b23 as well.</a:t>
            </a:r>
          </a:p>
          <a:p>
            <a:pPr marL="812165" lvl="1" indent="-342265">
              <a:spcBef>
                <a:spcPts val="1200"/>
              </a:spcBef>
              <a:buFont typeface="Arial"/>
              <a:buChar char="•"/>
              <a:tabLst>
                <a:tab pos="354965" algn="l"/>
              </a:tabLst>
            </a:pPr>
            <a:endParaRPr lang="en-GB" spc="-10" dirty="0"/>
          </a:p>
          <a:p>
            <a:pPr marL="354965" indent="-342265">
              <a:lnSpc>
                <a:spcPct val="100000"/>
              </a:lnSpc>
              <a:spcBef>
                <a:spcPts val="1200"/>
              </a:spcBef>
              <a:buFont typeface="Arial"/>
              <a:buChar char="•"/>
              <a:tabLst>
                <a:tab pos="354965" algn="l"/>
              </a:tabLst>
            </a:pPr>
            <a:endParaRPr lang="en-GB" dirty="0"/>
          </a:p>
          <a:p>
            <a:endParaRPr lang="en-IN" dirty="0"/>
          </a:p>
        </p:txBody>
      </p:sp>
      <p:pic>
        <p:nvPicPr>
          <p:cNvPr id="4" name="Picture 3">
            <a:extLst>
              <a:ext uri="{FF2B5EF4-FFF2-40B4-BE49-F238E27FC236}">
                <a16:creationId xmlns:a16="http://schemas.microsoft.com/office/drawing/2014/main" id="{21A82282-A538-4BA9-8DF9-52BEC635751F}"/>
              </a:ext>
            </a:extLst>
          </p:cNvPr>
          <p:cNvPicPr>
            <a:picLocks noChangeAspect="1"/>
          </p:cNvPicPr>
          <p:nvPr/>
        </p:nvPicPr>
        <p:blipFill>
          <a:blip r:embed="rId2"/>
          <a:stretch>
            <a:fillRect/>
          </a:stretch>
        </p:blipFill>
        <p:spPr>
          <a:xfrm>
            <a:off x="344830" y="4019794"/>
            <a:ext cx="8584051" cy="1700322"/>
          </a:xfrm>
          <a:prstGeom prst="rect">
            <a:avLst/>
          </a:prstGeom>
        </p:spPr>
      </p:pic>
    </p:spTree>
    <p:extLst>
      <p:ext uri="{BB962C8B-B14F-4D97-AF65-F5344CB8AC3E}">
        <p14:creationId xmlns:p14="http://schemas.microsoft.com/office/powerpoint/2010/main" val="300085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8418170" cy="2923877"/>
          </a:xfrm>
        </p:spPr>
        <p:txBody>
          <a:bodyPr/>
          <a:lstStyle/>
          <a:p>
            <a:pPr marL="354965" indent="-342265">
              <a:lnSpc>
                <a:spcPct val="100000"/>
              </a:lnSpc>
              <a:spcBef>
                <a:spcPts val="1200"/>
              </a:spcBef>
              <a:buFont typeface="Arial"/>
              <a:buChar char="•"/>
              <a:tabLst>
                <a:tab pos="354965" algn="l"/>
              </a:tabLst>
            </a:pPr>
            <a:r>
              <a:rPr lang="en-GB" dirty="0"/>
              <a:t>Following python script is written to be used to convert intermediate data in the calculations of feed forward, into hexadecimal representations according to different bit widths used.</a:t>
            </a:r>
          </a:p>
          <a:p>
            <a:pPr marL="354965" indent="-342265">
              <a:lnSpc>
                <a:spcPct val="100000"/>
              </a:lnSpc>
              <a:spcBef>
                <a:spcPts val="1200"/>
              </a:spcBef>
              <a:buFont typeface="Arial"/>
              <a:buChar char="•"/>
              <a:tabLst>
                <a:tab pos="354965" algn="l"/>
              </a:tabLst>
            </a:pPr>
            <a:r>
              <a:rPr lang="en-GB" spc="-10" dirty="0"/>
              <a:t>This is used as a reference model to check whether Verilog is giving correct answers in each and every stage of the calculation.</a:t>
            </a:r>
          </a:p>
          <a:p>
            <a:pPr marL="354965" indent="-342265">
              <a:lnSpc>
                <a:spcPct val="100000"/>
              </a:lnSpc>
              <a:spcBef>
                <a:spcPts val="1200"/>
              </a:spcBef>
              <a:buFont typeface="Arial"/>
              <a:buChar char="•"/>
              <a:tabLst>
                <a:tab pos="354965" algn="l"/>
              </a:tabLst>
            </a:pPr>
            <a:endParaRPr lang="en-GB" spc="-10" dirty="0"/>
          </a:p>
          <a:p>
            <a:pPr marL="354965" indent="-342265">
              <a:lnSpc>
                <a:spcPct val="100000"/>
              </a:lnSpc>
              <a:spcBef>
                <a:spcPts val="1200"/>
              </a:spcBef>
              <a:buFont typeface="Arial"/>
              <a:buChar char="•"/>
              <a:tabLst>
                <a:tab pos="354965" algn="l"/>
              </a:tabLst>
            </a:pPr>
            <a:endParaRPr lang="en-GB" dirty="0"/>
          </a:p>
          <a:p>
            <a:endParaRPr lang="en-IN" dirty="0"/>
          </a:p>
        </p:txBody>
      </p:sp>
      <p:pic>
        <p:nvPicPr>
          <p:cNvPr id="7" name="Picture 6">
            <a:extLst>
              <a:ext uri="{FF2B5EF4-FFF2-40B4-BE49-F238E27FC236}">
                <a16:creationId xmlns:a16="http://schemas.microsoft.com/office/drawing/2014/main" id="{475806C3-C7B9-44FA-AD29-932F765E7509}"/>
              </a:ext>
            </a:extLst>
          </p:cNvPr>
          <p:cNvPicPr>
            <a:picLocks noChangeAspect="1"/>
          </p:cNvPicPr>
          <p:nvPr/>
        </p:nvPicPr>
        <p:blipFill>
          <a:blip r:embed="rId2"/>
          <a:stretch>
            <a:fillRect/>
          </a:stretch>
        </p:blipFill>
        <p:spPr>
          <a:xfrm>
            <a:off x="304799" y="3533154"/>
            <a:ext cx="8534400" cy="1150705"/>
          </a:xfrm>
          <a:prstGeom prst="rect">
            <a:avLst/>
          </a:prstGeom>
        </p:spPr>
      </p:pic>
    </p:spTree>
    <p:extLst>
      <p:ext uri="{BB962C8B-B14F-4D97-AF65-F5344CB8AC3E}">
        <p14:creationId xmlns:p14="http://schemas.microsoft.com/office/powerpoint/2010/main" val="4119362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8418170" cy="2616101"/>
          </a:xfrm>
        </p:spPr>
        <p:txBody>
          <a:bodyPr/>
          <a:lstStyle/>
          <a:p>
            <a:pPr marL="354965" indent="-342265">
              <a:lnSpc>
                <a:spcPct val="100000"/>
              </a:lnSpc>
              <a:spcBef>
                <a:spcPts val="1200"/>
              </a:spcBef>
              <a:buFont typeface="Arial"/>
              <a:buChar char="•"/>
              <a:tabLst>
                <a:tab pos="354965" algn="l"/>
              </a:tabLst>
            </a:pPr>
            <a:r>
              <a:rPr lang="en-GB" dirty="0"/>
              <a:t>Following python script is written as a reference model for matrix multiplication.</a:t>
            </a:r>
          </a:p>
          <a:p>
            <a:pPr marL="354965" indent="-342265">
              <a:lnSpc>
                <a:spcPct val="100000"/>
              </a:lnSpc>
              <a:spcBef>
                <a:spcPts val="1200"/>
              </a:spcBef>
              <a:buFont typeface="Arial"/>
              <a:buChar char="•"/>
              <a:tabLst>
                <a:tab pos="354965" algn="l"/>
              </a:tabLst>
            </a:pPr>
            <a:r>
              <a:rPr lang="en-GB" spc="-10" dirty="0"/>
              <a:t>This is used to check whether we are getting proper answer in matrix multiplication in Verilog.</a:t>
            </a:r>
          </a:p>
          <a:p>
            <a:pPr marL="354965" indent="-342265">
              <a:lnSpc>
                <a:spcPct val="100000"/>
              </a:lnSpc>
              <a:spcBef>
                <a:spcPts val="1200"/>
              </a:spcBef>
              <a:buFont typeface="Arial"/>
              <a:buChar char="•"/>
              <a:tabLst>
                <a:tab pos="354965" algn="l"/>
              </a:tabLst>
            </a:pPr>
            <a:endParaRPr lang="en-GB" spc="-10" dirty="0"/>
          </a:p>
          <a:p>
            <a:pPr marL="354965" indent="-342265">
              <a:lnSpc>
                <a:spcPct val="100000"/>
              </a:lnSpc>
              <a:spcBef>
                <a:spcPts val="1200"/>
              </a:spcBef>
              <a:buFont typeface="Arial"/>
              <a:buChar char="•"/>
              <a:tabLst>
                <a:tab pos="354965" algn="l"/>
              </a:tabLst>
            </a:pPr>
            <a:endParaRPr lang="en-GB" dirty="0"/>
          </a:p>
          <a:p>
            <a:endParaRPr lang="en-IN" dirty="0"/>
          </a:p>
        </p:txBody>
      </p:sp>
      <p:pic>
        <p:nvPicPr>
          <p:cNvPr id="4" name="Picture 3">
            <a:extLst>
              <a:ext uri="{FF2B5EF4-FFF2-40B4-BE49-F238E27FC236}">
                <a16:creationId xmlns:a16="http://schemas.microsoft.com/office/drawing/2014/main" id="{956C0831-3F7E-45FA-A2E4-B2692D291307}"/>
              </a:ext>
            </a:extLst>
          </p:cNvPr>
          <p:cNvPicPr>
            <a:picLocks noChangeAspect="1"/>
          </p:cNvPicPr>
          <p:nvPr/>
        </p:nvPicPr>
        <p:blipFill>
          <a:blip r:embed="rId2"/>
          <a:stretch>
            <a:fillRect/>
          </a:stretch>
        </p:blipFill>
        <p:spPr>
          <a:xfrm>
            <a:off x="2164117" y="3458308"/>
            <a:ext cx="4815765" cy="1433264"/>
          </a:xfrm>
          <a:prstGeom prst="rect">
            <a:avLst/>
          </a:prstGeom>
        </p:spPr>
      </p:pic>
    </p:spTree>
    <p:extLst>
      <p:ext uri="{BB962C8B-B14F-4D97-AF65-F5344CB8AC3E}">
        <p14:creationId xmlns:p14="http://schemas.microsoft.com/office/powerpoint/2010/main" val="5168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386" y="25146"/>
            <a:ext cx="9042400" cy="6751320"/>
          </a:xfrm>
          <a:custGeom>
            <a:avLst/>
            <a:gdLst/>
            <a:ahLst/>
            <a:cxnLst/>
            <a:rect l="l" t="t" r="r" b="b"/>
            <a:pathLst>
              <a:path w="9042400" h="6751320">
                <a:moveTo>
                  <a:pt x="0" y="210947"/>
                </a:moveTo>
                <a:lnTo>
                  <a:pt x="5572" y="162592"/>
                </a:lnTo>
                <a:lnTo>
                  <a:pt x="21444" y="118197"/>
                </a:lnTo>
                <a:lnTo>
                  <a:pt x="46350" y="79028"/>
                </a:lnTo>
                <a:lnTo>
                  <a:pt x="79022" y="46356"/>
                </a:lnTo>
                <a:lnTo>
                  <a:pt x="118195" y="21448"/>
                </a:lnTo>
                <a:lnTo>
                  <a:pt x="162600" y="5573"/>
                </a:lnTo>
                <a:lnTo>
                  <a:pt x="210972" y="0"/>
                </a:lnTo>
                <a:lnTo>
                  <a:pt x="8830945" y="0"/>
                </a:lnTo>
                <a:lnTo>
                  <a:pt x="8879299" y="5573"/>
                </a:lnTo>
                <a:lnTo>
                  <a:pt x="8923694" y="21448"/>
                </a:lnTo>
                <a:lnTo>
                  <a:pt x="8962863" y="46356"/>
                </a:lnTo>
                <a:lnTo>
                  <a:pt x="8995535" y="79028"/>
                </a:lnTo>
                <a:lnTo>
                  <a:pt x="9020443" y="118197"/>
                </a:lnTo>
                <a:lnTo>
                  <a:pt x="9036318" y="162592"/>
                </a:lnTo>
                <a:lnTo>
                  <a:pt x="9041892" y="210947"/>
                </a:lnTo>
                <a:lnTo>
                  <a:pt x="9041892" y="6540347"/>
                </a:lnTo>
                <a:lnTo>
                  <a:pt x="9036318" y="6588719"/>
                </a:lnTo>
                <a:lnTo>
                  <a:pt x="9020443" y="6633124"/>
                </a:lnTo>
                <a:lnTo>
                  <a:pt x="8995535" y="6672297"/>
                </a:lnTo>
                <a:lnTo>
                  <a:pt x="8962863" y="6704969"/>
                </a:lnTo>
                <a:lnTo>
                  <a:pt x="8923694" y="6729875"/>
                </a:lnTo>
                <a:lnTo>
                  <a:pt x="8879299" y="6745747"/>
                </a:lnTo>
                <a:lnTo>
                  <a:pt x="8830945" y="6751320"/>
                </a:lnTo>
                <a:lnTo>
                  <a:pt x="210972" y="6751320"/>
                </a:lnTo>
                <a:lnTo>
                  <a:pt x="162600" y="6745747"/>
                </a:lnTo>
                <a:lnTo>
                  <a:pt x="118195" y="6729875"/>
                </a:lnTo>
                <a:lnTo>
                  <a:pt x="79022" y="6704969"/>
                </a:lnTo>
                <a:lnTo>
                  <a:pt x="46350" y="6672297"/>
                </a:lnTo>
                <a:lnTo>
                  <a:pt x="21444" y="6633124"/>
                </a:lnTo>
                <a:lnTo>
                  <a:pt x="5572" y="6588719"/>
                </a:lnTo>
                <a:lnTo>
                  <a:pt x="0" y="6540347"/>
                </a:lnTo>
                <a:lnTo>
                  <a:pt x="0" y="210947"/>
                </a:lnTo>
                <a:close/>
              </a:path>
            </a:pathLst>
          </a:custGeom>
          <a:ln w="25400">
            <a:solidFill>
              <a:srgbClr val="2E528F"/>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188720">
              <a:lnSpc>
                <a:spcPct val="100000"/>
              </a:lnSpc>
              <a:spcBef>
                <a:spcPts val="100"/>
              </a:spcBef>
            </a:pPr>
            <a:r>
              <a:rPr dirty="0"/>
              <a:t>Hardware</a:t>
            </a:r>
            <a:r>
              <a:rPr spc="-55" dirty="0"/>
              <a:t> </a:t>
            </a:r>
            <a:r>
              <a:rPr spc="-10" dirty="0"/>
              <a:t>Specifications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18</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4" name="object 4"/>
          <p:cNvSpPr txBox="1"/>
          <p:nvPr/>
        </p:nvSpPr>
        <p:spPr>
          <a:xfrm>
            <a:off x="294030" y="1184630"/>
            <a:ext cx="8413115" cy="4598670"/>
          </a:xfrm>
          <a:prstGeom prst="rect">
            <a:avLst/>
          </a:prstGeom>
        </p:spPr>
        <p:txBody>
          <a:bodyPr vert="horz" wrap="square" lIns="0" tIns="165100" rIns="0" bIns="0" rtlCol="0">
            <a:spAutoFit/>
          </a:bodyPr>
          <a:lstStyle/>
          <a:p>
            <a:pPr marL="405765" indent="-342265">
              <a:lnSpc>
                <a:spcPct val="100000"/>
              </a:lnSpc>
              <a:spcBef>
                <a:spcPts val="1300"/>
              </a:spcBef>
              <a:buFont typeface="Arial"/>
              <a:buChar char="•"/>
              <a:tabLst>
                <a:tab pos="405765" algn="l"/>
              </a:tabLst>
            </a:pPr>
            <a:r>
              <a:rPr sz="2000" dirty="0">
                <a:latin typeface="Candara"/>
                <a:cs typeface="Candara"/>
              </a:rPr>
              <a:t>Frequency</a:t>
            </a:r>
            <a:r>
              <a:rPr sz="2000" spc="-50" dirty="0">
                <a:latin typeface="Candara"/>
                <a:cs typeface="Candara"/>
              </a:rPr>
              <a:t> </a:t>
            </a:r>
            <a:r>
              <a:rPr sz="2000" dirty="0">
                <a:latin typeface="Candara"/>
                <a:cs typeface="Candara"/>
              </a:rPr>
              <a:t>of</a:t>
            </a:r>
            <a:r>
              <a:rPr sz="2000" spc="-40" dirty="0">
                <a:latin typeface="Candara"/>
                <a:cs typeface="Candara"/>
              </a:rPr>
              <a:t> </a:t>
            </a:r>
            <a:r>
              <a:rPr sz="2000" spc="-10" dirty="0">
                <a:latin typeface="Candara"/>
                <a:cs typeface="Candara"/>
              </a:rPr>
              <a:t>operation</a:t>
            </a:r>
            <a:r>
              <a:rPr lang="en-GB" sz="2000" spc="-10" dirty="0">
                <a:latin typeface="Candara"/>
                <a:cs typeface="Candara"/>
              </a:rPr>
              <a:t> – 50 MHz ( 20 ns time period)</a:t>
            </a:r>
            <a:endParaRPr sz="2000" dirty="0">
              <a:latin typeface="Candara"/>
              <a:cs typeface="Candara"/>
            </a:endParaRPr>
          </a:p>
          <a:p>
            <a:pPr marL="406400" marR="68580" indent="-342900">
              <a:lnSpc>
                <a:spcPct val="150000"/>
              </a:lnSpc>
              <a:buFont typeface="Arial"/>
              <a:buChar char="•"/>
              <a:tabLst>
                <a:tab pos="406400" algn="l"/>
              </a:tabLst>
            </a:pPr>
            <a:r>
              <a:rPr sz="2000" dirty="0">
                <a:latin typeface="Candara"/>
                <a:cs typeface="Candara"/>
              </a:rPr>
              <a:t>Latency</a:t>
            </a:r>
            <a:r>
              <a:rPr sz="2000" spc="-40" dirty="0">
                <a:latin typeface="Candara"/>
                <a:cs typeface="Candara"/>
              </a:rPr>
              <a:t> </a:t>
            </a:r>
            <a:r>
              <a:rPr sz="2000" dirty="0">
                <a:latin typeface="Candara"/>
                <a:cs typeface="Candara"/>
              </a:rPr>
              <a:t>–</a:t>
            </a:r>
            <a:r>
              <a:rPr sz="2000" spc="-25" dirty="0">
                <a:latin typeface="Candara"/>
                <a:cs typeface="Candara"/>
              </a:rPr>
              <a:t> </a:t>
            </a:r>
            <a:r>
              <a:rPr lang="en-GB" sz="2000" dirty="0">
                <a:latin typeface="Candara"/>
                <a:cs typeface="Candara"/>
              </a:rPr>
              <a:t>For</a:t>
            </a:r>
            <a:r>
              <a:rPr lang="en-GB" sz="2000" spc="-20" dirty="0">
                <a:latin typeface="Candara"/>
                <a:cs typeface="Candara"/>
              </a:rPr>
              <a:t> </a:t>
            </a:r>
            <a:r>
              <a:rPr lang="en-GB" sz="2000" dirty="0">
                <a:latin typeface="Candara"/>
                <a:cs typeface="Candara"/>
              </a:rPr>
              <a:t>1</a:t>
            </a:r>
            <a:r>
              <a:rPr lang="en-GB" sz="2000" spc="-15" dirty="0">
                <a:latin typeface="Candara"/>
                <a:cs typeface="Candara"/>
              </a:rPr>
              <a:t> </a:t>
            </a:r>
            <a:r>
              <a:rPr lang="en-GB" sz="2000" dirty="0">
                <a:latin typeface="Candara"/>
                <a:cs typeface="Candara"/>
              </a:rPr>
              <a:t>input</a:t>
            </a:r>
            <a:r>
              <a:rPr lang="en-GB" sz="2000" spc="-20" dirty="0">
                <a:latin typeface="Candara"/>
                <a:cs typeface="Candara"/>
              </a:rPr>
              <a:t> </a:t>
            </a:r>
            <a:r>
              <a:rPr lang="en-GB" sz="2000" dirty="0">
                <a:latin typeface="Candara"/>
                <a:cs typeface="Candara"/>
              </a:rPr>
              <a:t>image,</a:t>
            </a:r>
            <a:r>
              <a:rPr lang="en-GB" sz="2000" spc="-30" dirty="0">
                <a:latin typeface="Candara"/>
                <a:cs typeface="Candara"/>
              </a:rPr>
              <a:t> </a:t>
            </a:r>
            <a:r>
              <a:rPr lang="en-GB" sz="2000" dirty="0">
                <a:latin typeface="Candara"/>
                <a:cs typeface="Candara"/>
              </a:rPr>
              <a:t>the</a:t>
            </a:r>
            <a:r>
              <a:rPr lang="en-GB" sz="2000" spc="-15" dirty="0">
                <a:latin typeface="Candara"/>
                <a:cs typeface="Candara"/>
              </a:rPr>
              <a:t> </a:t>
            </a:r>
            <a:r>
              <a:rPr lang="en-GB" sz="2000" dirty="0">
                <a:latin typeface="Candara"/>
                <a:cs typeface="Candara"/>
              </a:rPr>
              <a:t>total</a:t>
            </a:r>
            <a:r>
              <a:rPr lang="en-GB" sz="2000" spc="-35" dirty="0">
                <a:latin typeface="Candara"/>
                <a:cs typeface="Candara"/>
              </a:rPr>
              <a:t> </a:t>
            </a:r>
            <a:r>
              <a:rPr lang="en-GB" sz="2000" dirty="0">
                <a:latin typeface="Candara"/>
                <a:cs typeface="Candara"/>
              </a:rPr>
              <a:t>cycles</a:t>
            </a:r>
            <a:r>
              <a:rPr lang="en-GB" sz="2000" spc="-30" dirty="0">
                <a:latin typeface="Candara"/>
                <a:cs typeface="Candara"/>
              </a:rPr>
              <a:t> </a:t>
            </a:r>
            <a:r>
              <a:rPr lang="en-GB" sz="2000" dirty="0">
                <a:latin typeface="Candara"/>
                <a:cs typeface="Candara"/>
              </a:rPr>
              <a:t>needed</a:t>
            </a:r>
            <a:r>
              <a:rPr lang="en-GB" sz="2000" spc="-35" dirty="0">
                <a:latin typeface="Candara"/>
                <a:cs typeface="Candara"/>
              </a:rPr>
              <a:t> </a:t>
            </a:r>
            <a:r>
              <a:rPr lang="en-GB" sz="2000" dirty="0">
                <a:latin typeface="Candara"/>
                <a:cs typeface="Candara"/>
              </a:rPr>
              <a:t>to</a:t>
            </a:r>
            <a:r>
              <a:rPr lang="en-GB" sz="2000" spc="-35" dirty="0">
                <a:latin typeface="Candara"/>
                <a:cs typeface="Candara"/>
              </a:rPr>
              <a:t> </a:t>
            </a:r>
            <a:r>
              <a:rPr lang="en-GB" sz="2000" spc="-10" dirty="0">
                <a:latin typeface="Candara"/>
                <a:cs typeface="Candara"/>
              </a:rPr>
              <a:t>complete </a:t>
            </a:r>
            <a:r>
              <a:rPr lang="en-GB" sz="2000" dirty="0">
                <a:latin typeface="Candara"/>
                <a:cs typeface="Candara"/>
              </a:rPr>
              <a:t>the</a:t>
            </a:r>
            <a:r>
              <a:rPr lang="en-GB" sz="2000" spc="-15" dirty="0">
                <a:latin typeface="Candara"/>
                <a:cs typeface="Candara"/>
              </a:rPr>
              <a:t> </a:t>
            </a:r>
            <a:r>
              <a:rPr lang="en-GB" sz="2000" dirty="0">
                <a:latin typeface="Candara"/>
                <a:cs typeface="Candara"/>
              </a:rPr>
              <a:t>processing</a:t>
            </a:r>
            <a:r>
              <a:rPr lang="en-GB" sz="2000" spc="-30" dirty="0">
                <a:latin typeface="Candara"/>
                <a:cs typeface="Candara"/>
              </a:rPr>
              <a:t> </a:t>
            </a:r>
            <a:r>
              <a:rPr lang="en-GB" sz="2000" dirty="0">
                <a:latin typeface="Candara"/>
                <a:cs typeface="Candara"/>
              </a:rPr>
              <a:t>–</a:t>
            </a:r>
            <a:r>
              <a:rPr lang="en-GB" sz="2000" spc="-20" dirty="0">
                <a:latin typeface="Candara"/>
                <a:cs typeface="Candara"/>
              </a:rPr>
              <a:t> </a:t>
            </a:r>
            <a:r>
              <a:rPr lang="en-GB" sz="2000" dirty="0">
                <a:latin typeface="Candara"/>
                <a:cs typeface="Candara"/>
              </a:rPr>
              <a:t>from</a:t>
            </a:r>
            <a:r>
              <a:rPr lang="en-GB" sz="2000" spc="-30" dirty="0">
                <a:latin typeface="Candara"/>
                <a:cs typeface="Candara"/>
              </a:rPr>
              <a:t> </a:t>
            </a:r>
            <a:r>
              <a:rPr lang="en-GB" sz="2000" dirty="0">
                <a:latin typeface="Candara"/>
                <a:cs typeface="Candara"/>
              </a:rPr>
              <a:t>the</a:t>
            </a:r>
            <a:r>
              <a:rPr lang="en-GB" sz="2000" spc="-15" dirty="0">
                <a:latin typeface="Candara"/>
                <a:cs typeface="Candara"/>
              </a:rPr>
              <a:t> </a:t>
            </a:r>
            <a:r>
              <a:rPr lang="en-GB" sz="2000" dirty="0">
                <a:latin typeface="Candara"/>
                <a:cs typeface="Candara"/>
              </a:rPr>
              <a:t>clock</a:t>
            </a:r>
            <a:r>
              <a:rPr lang="en-GB" sz="2000" spc="-25" dirty="0">
                <a:latin typeface="Candara"/>
                <a:cs typeface="Candara"/>
              </a:rPr>
              <a:t> </a:t>
            </a:r>
            <a:r>
              <a:rPr lang="en-GB" sz="2000" dirty="0">
                <a:latin typeface="Candara"/>
                <a:cs typeface="Candara"/>
              </a:rPr>
              <a:t>cycle</a:t>
            </a:r>
            <a:r>
              <a:rPr lang="en-GB" sz="2000" spc="-30" dirty="0">
                <a:latin typeface="Candara"/>
                <a:cs typeface="Candara"/>
              </a:rPr>
              <a:t> </a:t>
            </a:r>
            <a:r>
              <a:rPr lang="en-GB" sz="2000" dirty="0">
                <a:latin typeface="Candara"/>
                <a:cs typeface="Candara"/>
              </a:rPr>
              <a:t>on</a:t>
            </a:r>
            <a:r>
              <a:rPr lang="en-GB" sz="2000" spc="-15" dirty="0">
                <a:latin typeface="Candara"/>
                <a:cs typeface="Candara"/>
              </a:rPr>
              <a:t> </a:t>
            </a:r>
            <a:r>
              <a:rPr lang="en-GB" sz="2000" dirty="0">
                <a:latin typeface="Candara"/>
                <a:cs typeface="Candara"/>
              </a:rPr>
              <a:t>which</a:t>
            </a:r>
            <a:r>
              <a:rPr lang="en-GB" sz="2000" spc="-15" dirty="0">
                <a:latin typeface="Candara"/>
                <a:cs typeface="Candara"/>
              </a:rPr>
              <a:t> </a:t>
            </a:r>
            <a:r>
              <a:rPr lang="en-GB" sz="2000" dirty="0">
                <a:latin typeface="Candara"/>
                <a:cs typeface="Candara"/>
              </a:rPr>
              <a:t>1</a:t>
            </a:r>
            <a:r>
              <a:rPr lang="en-GB" sz="1950" baseline="25641" dirty="0">
                <a:latin typeface="Candara"/>
                <a:cs typeface="Candara"/>
              </a:rPr>
              <a:t>st</a:t>
            </a:r>
            <a:r>
              <a:rPr lang="en-GB" sz="1950" spc="209" baseline="25641" dirty="0">
                <a:latin typeface="Candara"/>
                <a:cs typeface="Candara"/>
              </a:rPr>
              <a:t> </a:t>
            </a:r>
            <a:r>
              <a:rPr lang="en-GB" sz="2000" dirty="0">
                <a:latin typeface="Candara"/>
                <a:cs typeface="Candara"/>
              </a:rPr>
              <a:t>part</a:t>
            </a:r>
            <a:r>
              <a:rPr lang="en-GB" sz="2000" spc="-15" dirty="0">
                <a:latin typeface="Candara"/>
                <a:cs typeface="Candara"/>
              </a:rPr>
              <a:t> </a:t>
            </a:r>
            <a:r>
              <a:rPr lang="en-GB" sz="2000" dirty="0">
                <a:latin typeface="Candara"/>
                <a:cs typeface="Candara"/>
              </a:rPr>
              <a:t>of</a:t>
            </a:r>
            <a:r>
              <a:rPr lang="en-GB" sz="2000" spc="-20" dirty="0">
                <a:latin typeface="Candara"/>
                <a:cs typeface="Candara"/>
              </a:rPr>
              <a:t> </a:t>
            </a:r>
            <a:r>
              <a:rPr lang="en-GB" sz="2000" dirty="0">
                <a:latin typeface="Candara"/>
                <a:cs typeface="Candara"/>
              </a:rPr>
              <a:t>input</a:t>
            </a:r>
            <a:r>
              <a:rPr lang="en-GB" sz="2000" spc="-15" dirty="0">
                <a:latin typeface="Candara"/>
                <a:cs typeface="Candara"/>
              </a:rPr>
              <a:t> </a:t>
            </a:r>
            <a:r>
              <a:rPr lang="en-GB" sz="2000" dirty="0">
                <a:latin typeface="Candara"/>
                <a:cs typeface="Candara"/>
              </a:rPr>
              <a:t>data</a:t>
            </a:r>
            <a:r>
              <a:rPr lang="en-GB" sz="2000" spc="-15" dirty="0">
                <a:latin typeface="Candara"/>
                <a:cs typeface="Candara"/>
              </a:rPr>
              <a:t> </a:t>
            </a:r>
            <a:r>
              <a:rPr lang="en-GB" sz="2000" dirty="0">
                <a:latin typeface="Candara"/>
                <a:cs typeface="Candara"/>
              </a:rPr>
              <a:t>is</a:t>
            </a:r>
            <a:r>
              <a:rPr lang="en-GB" sz="2000" spc="-10" dirty="0">
                <a:latin typeface="Candara"/>
                <a:cs typeface="Candara"/>
              </a:rPr>
              <a:t> </a:t>
            </a:r>
            <a:r>
              <a:rPr lang="en-GB" sz="2000" spc="-20" dirty="0">
                <a:latin typeface="Candara"/>
                <a:cs typeface="Candara"/>
              </a:rPr>
              <a:t>sent </a:t>
            </a:r>
            <a:r>
              <a:rPr lang="en-GB" sz="2000" dirty="0">
                <a:latin typeface="Candara"/>
                <a:cs typeface="Candara"/>
              </a:rPr>
              <a:t>to</a:t>
            </a:r>
            <a:r>
              <a:rPr lang="en-GB" sz="2000" spc="-45" dirty="0">
                <a:latin typeface="Candara"/>
                <a:cs typeface="Candara"/>
              </a:rPr>
              <a:t> </a:t>
            </a:r>
            <a:r>
              <a:rPr lang="en-GB" sz="2000" dirty="0">
                <a:latin typeface="Candara"/>
                <a:cs typeface="Candara"/>
              </a:rPr>
              <a:t>design,</a:t>
            </a:r>
            <a:r>
              <a:rPr lang="en-GB" sz="2000" spc="-40" dirty="0">
                <a:latin typeface="Candara"/>
                <a:cs typeface="Candara"/>
              </a:rPr>
              <a:t> </a:t>
            </a:r>
            <a:r>
              <a:rPr lang="en-GB" sz="2000" dirty="0">
                <a:latin typeface="Candara"/>
                <a:cs typeface="Candara"/>
              </a:rPr>
              <a:t>till</a:t>
            </a:r>
            <a:r>
              <a:rPr lang="en-GB" sz="2000" spc="-20" dirty="0">
                <a:latin typeface="Candara"/>
                <a:cs typeface="Candara"/>
              </a:rPr>
              <a:t> </a:t>
            </a:r>
            <a:r>
              <a:rPr lang="en-GB" sz="2000" dirty="0">
                <a:latin typeface="Candara"/>
                <a:cs typeface="Candara"/>
              </a:rPr>
              <a:t>the</a:t>
            </a:r>
            <a:r>
              <a:rPr lang="en-GB" sz="2000" spc="-20" dirty="0">
                <a:latin typeface="Candara"/>
                <a:cs typeface="Candara"/>
              </a:rPr>
              <a:t> </a:t>
            </a:r>
            <a:r>
              <a:rPr lang="en-GB" sz="2000" dirty="0">
                <a:latin typeface="Candara"/>
                <a:cs typeface="Candara"/>
              </a:rPr>
              <a:t>cycle</a:t>
            </a:r>
            <a:r>
              <a:rPr lang="en-GB" sz="2000" spc="-45" dirty="0">
                <a:latin typeface="Candara"/>
                <a:cs typeface="Candara"/>
              </a:rPr>
              <a:t> </a:t>
            </a:r>
            <a:r>
              <a:rPr lang="en-GB" sz="2000" dirty="0">
                <a:latin typeface="Candara"/>
                <a:cs typeface="Candara"/>
              </a:rPr>
              <a:t>when</a:t>
            </a:r>
            <a:r>
              <a:rPr lang="en-GB" sz="2000" spc="-25" dirty="0">
                <a:latin typeface="Candara"/>
                <a:cs typeface="Candara"/>
              </a:rPr>
              <a:t> </a:t>
            </a:r>
            <a:r>
              <a:rPr lang="en-GB" sz="2000" dirty="0">
                <a:latin typeface="Candara"/>
                <a:cs typeface="Candara"/>
              </a:rPr>
              <a:t>output</a:t>
            </a:r>
            <a:r>
              <a:rPr lang="en-GB" sz="2000" spc="-45" dirty="0">
                <a:latin typeface="Candara"/>
                <a:cs typeface="Candara"/>
              </a:rPr>
              <a:t> </a:t>
            </a:r>
            <a:r>
              <a:rPr lang="en-GB" sz="2000" dirty="0">
                <a:latin typeface="Candara"/>
                <a:cs typeface="Candara"/>
              </a:rPr>
              <a:t>calculation</a:t>
            </a:r>
            <a:r>
              <a:rPr lang="en-GB" sz="2000" spc="-10" dirty="0">
                <a:latin typeface="Candara"/>
                <a:cs typeface="Candara"/>
              </a:rPr>
              <a:t> </a:t>
            </a:r>
            <a:r>
              <a:rPr lang="en-GB" sz="2000" dirty="0">
                <a:latin typeface="Candara"/>
                <a:cs typeface="Candara"/>
              </a:rPr>
              <a:t>is</a:t>
            </a:r>
            <a:r>
              <a:rPr lang="en-GB" sz="2000" spc="-35" dirty="0">
                <a:latin typeface="Candara"/>
                <a:cs typeface="Candara"/>
              </a:rPr>
              <a:t> </a:t>
            </a:r>
            <a:r>
              <a:rPr lang="en-GB" sz="2000" dirty="0">
                <a:latin typeface="Candara"/>
                <a:cs typeface="Candara"/>
              </a:rPr>
              <a:t>done</a:t>
            </a:r>
            <a:r>
              <a:rPr lang="en-GB" sz="2000" spc="-25" dirty="0">
                <a:latin typeface="Candara"/>
                <a:cs typeface="Candara"/>
              </a:rPr>
              <a:t> </a:t>
            </a:r>
            <a:r>
              <a:rPr lang="en-GB" sz="2000" dirty="0">
                <a:latin typeface="Candara"/>
                <a:cs typeface="Candara"/>
              </a:rPr>
              <a:t>and</a:t>
            </a:r>
            <a:r>
              <a:rPr lang="en-GB" sz="2000" spc="-35" dirty="0">
                <a:latin typeface="Candara"/>
                <a:cs typeface="Candara"/>
              </a:rPr>
              <a:t> </a:t>
            </a:r>
            <a:r>
              <a:rPr lang="en-GB" sz="2000" dirty="0">
                <a:latin typeface="Candara"/>
                <a:cs typeface="Candara"/>
              </a:rPr>
              <a:t>output</a:t>
            </a:r>
            <a:r>
              <a:rPr lang="en-GB" sz="2000" spc="-25" dirty="0">
                <a:latin typeface="Candara"/>
                <a:cs typeface="Candara"/>
              </a:rPr>
              <a:t> </a:t>
            </a:r>
            <a:r>
              <a:rPr lang="en-GB" sz="2000" dirty="0">
                <a:latin typeface="Candara"/>
                <a:cs typeface="Candara"/>
              </a:rPr>
              <a:t>can</a:t>
            </a:r>
            <a:r>
              <a:rPr lang="en-GB" sz="2000" spc="-30" dirty="0">
                <a:latin typeface="Candara"/>
                <a:cs typeface="Candara"/>
              </a:rPr>
              <a:t> </a:t>
            </a:r>
            <a:r>
              <a:rPr lang="en-GB" sz="2000" spc="-25" dirty="0">
                <a:latin typeface="Candara"/>
                <a:cs typeface="Candara"/>
              </a:rPr>
              <a:t>be </a:t>
            </a:r>
            <a:r>
              <a:rPr lang="en-GB" sz="2000" dirty="0">
                <a:latin typeface="Candara"/>
                <a:cs typeface="Candara"/>
              </a:rPr>
              <a:t>read</a:t>
            </a:r>
            <a:r>
              <a:rPr lang="en-GB" sz="2000" spc="-15" dirty="0">
                <a:latin typeface="Candara"/>
                <a:cs typeface="Candara"/>
              </a:rPr>
              <a:t> </a:t>
            </a:r>
            <a:r>
              <a:rPr lang="en-GB" sz="2000" dirty="0">
                <a:latin typeface="Candara"/>
                <a:cs typeface="Candara"/>
              </a:rPr>
              <a:t>from</a:t>
            </a:r>
            <a:r>
              <a:rPr lang="en-GB" sz="2000" spc="-25" dirty="0">
                <a:latin typeface="Candara"/>
                <a:cs typeface="Candara"/>
              </a:rPr>
              <a:t> </a:t>
            </a:r>
            <a:r>
              <a:rPr lang="en-GB" sz="2000" spc="-10" dirty="0">
                <a:latin typeface="Candara"/>
                <a:cs typeface="Candara"/>
              </a:rPr>
              <a:t>design = 341 cycles</a:t>
            </a:r>
            <a:endParaRPr sz="2000" dirty="0">
              <a:latin typeface="Candara"/>
              <a:cs typeface="Candara"/>
            </a:endParaRPr>
          </a:p>
          <a:p>
            <a:pPr marL="406400" marR="628650" indent="-342900">
              <a:lnSpc>
                <a:spcPct val="150000"/>
              </a:lnSpc>
              <a:spcBef>
                <a:spcPts val="5"/>
              </a:spcBef>
              <a:buFont typeface="Arial"/>
              <a:buChar char="•"/>
              <a:tabLst>
                <a:tab pos="406400" algn="l"/>
              </a:tabLst>
            </a:pPr>
            <a:r>
              <a:rPr sz="2000" dirty="0">
                <a:latin typeface="Candara"/>
                <a:cs typeface="Candara"/>
              </a:rPr>
              <a:t>Initiation</a:t>
            </a:r>
            <a:r>
              <a:rPr sz="2000" spc="-25" dirty="0">
                <a:latin typeface="Candara"/>
                <a:cs typeface="Candara"/>
              </a:rPr>
              <a:t> </a:t>
            </a:r>
            <a:r>
              <a:rPr sz="2000" dirty="0">
                <a:latin typeface="Candara"/>
                <a:cs typeface="Candara"/>
              </a:rPr>
              <a:t>interval</a:t>
            </a:r>
            <a:r>
              <a:rPr sz="2000" spc="-15" dirty="0">
                <a:latin typeface="Candara"/>
                <a:cs typeface="Candara"/>
              </a:rPr>
              <a:t> </a:t>
            </a:r>
            <a:r>
              <a:rPr sz="2000" dirty="0">
                <a:latin typeface="Candara"/>
                <a:cs typeface="Candara"/>
              </a:rPr>
              <a:t>–</a:t>
            </a:r>
            <a:r>
              <a:rPr sz="2000" spc="-35" dirty="0">
                <a:latin typeface="Candara"/>
                <a:cs typeface="Candara"/>
              </a:rPr>
              <a:t> </a:t>
            </a:r>
            <a:r>
              <a:rPr lang="en-GB" sz="2000" dirty="0">
                <a:latin typeface="Candara"/>
                <a:cs typeface="Candara"/>
              </a:rPr>
              <a:t>T</a:t>
            </a:r>
            <a:r>
              <a:rPr sz="2000" dirty="0">
                <a:latin typeface="Candara"/>
                <a:cs typeface="Candara"/>
              </a:rPr>
              <a:t>he</a:t>
            </a:r>
            <a:r>
              <a:rPr sz="2000" spc="-40" dirty="0">
                <a:latin typeface="Candara"/>
                <a:cs typeface="Candara"/>
              </a:rPr>
              <a:t> </a:t>
            </a:r>
            <a:r>
              <a:rPr sz="2000" dirty="0">
                <a:latin typeface="Candara"/>
                <a:cs typeface="Candara"/>
              </a:rPr>
              <a:t>minimum</a:t>
            </a:r>
            <a:r>
              <a:rPr sz="2000" spc="-15" dirty="0">
                <a:latin typeface="Candara"/>
                <a:cs typeface="Candara"/>
              </a:rPr>
              <a:t> </a:t>
            </a:r>
            <a:r>
              <a:rPr sz="2000" dirty="0">
                <a:latin typeface="Candara"/>
                <a:cs typeface="Candara"/>
              </a:rPr>
              <a:t>interval</a:t>
            </a:r>
            <a:r>
              <a:rPr sz="2000" spc="-20" dirty="0">
                <a:latin typeface="Candara"/>
                <a:cs typeface="Candara"/>
              </a:rPr>
              <a:t> </a:t>
            </a:r>
            <a:r>
              <a:rPr sz="2000" dirty="0">
                <a:latin typeface="Candara"/>
                <a:cs typeface="Candara"/>
              </a:rPr>
              <a:t>(in</a:t>
            </a:r>
            <a:r>
              <a:rPr sz="2000" spc="-35" dirty="0">
                <a:latin typeface="Candara"/>
                <a:cs typeface="Candara"/>
              </a:rPr>
              <a:t> </a:t>
            </a:r>
            <a:r>
              <a:rPr sz="2000" dirty="0">
                <a:latin typeface="Candara"/>
                <a:cs typeface="Candara"/>
              </a:rPr>
              <a:t>clock</a:t>
            </a:r>
            <a:r>
              <a:rPr sz="2000" spc="-20" dirty="0">
                <a:latin typeface="Candara"/>
                <a:cs typeface="Candara"/>
              </a:rPr>
              <a:t> </a:t>
            </a:r>
            <a:r>
              <a:rPr sz="2000" spc="-10" dirty="0">
                <a:latin typeface="Candara"/>
                <a:cs typeface="Candara"/>
              </a:rPr>
              <a:t>cycles) </a:t>
            </a:r>
            <a:r>
              <a:rPr sz="2000" dirty="0">
                <a:latin typeface="Candara"/>
                <a:cs typeface="Candara"/>
              </a:rPr>
              <a:t>between</a:t>
            </a:r>
            <a:r>
              <a:rPr sz="2000" spc="-40" dirty="0">
                <a:latin typeface="Candara"/>
                <a:cs typeface="Candara"/>
              </a:rPr>
              <a:t> </a:t>
            </a:r>
            <a:r>
              <a:rPr sz="2000" dirty="0">
                <a:latin typeface="Candara"/>
                <a:cs typeface="Candara"/>
              </a:rPr>
              <a:t>2</a:t>
            </a:r>
            <a:r>
              <a:rPr sz="2000" spc="-10" dirty="0">
                <a:latin typeface="Candara"/>
                <a:cs typeface="Candara"/>
              </a:rPr>
              <a:t> </a:t>
            </a:r>
            <a:r>
              <a:rPr sz="2000" dirty="0">
                <a:latin typeface="Candara"/>
                <a:cs typeface="Candara"/>
              </a:rPr>
              <a:t>successive</a:t>
            </a:r>
            <a:r>
              <a:rPr sz="2000" spc="-25" dirty="0">
                <a:latin typeface="Candara"/>
                <a:cs typeface="Candara"/>
              </a:rPr>
              <a:t> </a:t>
            </a:r>
            <a:r>
              <a:rPr sz="2000" dirty="0">
                <a:latin typeface="Candara"/>
                <a:cs typeface="Candara"/>
              </a:rPr>
              <a:t>images</a:t>
            </a:r>
            <a:r>
              <a:rPr sz="2000" spc="-25" dirty="0">
                <a:latin typeface="Candara"/>
                <a:cs typeface="Candara"/>
              </a:rPr>
              <a:t> </a:t>
            </a:r>
            <a:r>
              <a:rPr sz="2000" dirty="0">
                <a:latin typeface="Candara"/>
                <a:cs typeface="Candara"/>
              </a:rPr>
              <a:t>being</a:t>
            </a:r>
            <a:r>
              <a:rPr sz="2000" spc="-20" dirty="0">
                <a:latin typeface="Candara"/>
                <a:cs typeface="Candara"/>
              </a:rPr>
              <a:t> </a:t>
            </a:r>
            <a:r>
              <a:rPr sz="2000" dirty="0">
                <a:latin typeface="Candara"/>
                <a:cs typeface="Candara"/>
              </a:rPr>
              <a:t>sent</a:t>
            </a:r>
            <a:r>
              <a:rPr sz="2000" spc="-25" dirty="0">
                <a:latin typeface="Candara"/>
                <a:cs typeface="Candara"/>
              </a:rPr>
              <a:t> </a:t>
            </a:r>
            <a:r>
              <a:rPr sz="2000" dirty="0">
                <a:latin typeface="Candara"/>
                <a:cs typeface="Candara"/>
              </a:rPr>
              <a:t>to</a:t>
            </a:r>
            <a:r>
              <a:rPr sz="2000" spc="-30" dirty="0">
                <a:latin typeface="Candara"/>
                <a:cs typeface="Candara"/>
              </a:rPr>
              <a:t> </a:t>
            </a:r>
            <a:r>
              <a:rPr sz="2000" dirty="0">
                <a:latin typeface="Candara"/>
                <a:cs typeface="Candara"/>
              </a:rPr>
              <a:t>HW</a:t>
            </a:r>
            <a:r>
              <a:rPr sz="2000" spc="-10" dirty="0">
                <a:latin typeface="Candara"/>
                <a:cs typeface="Candara"/>
              </a:rPr>
              <a:t> </a:t>
            </a:r>
            <a:r>
              <a:rPr sz="2000" dirty="0">
                <a:latin typeface="Candara"/>
                <a:cs typeface="Candara"/>
              </a:rPr>
              <a:t>such</a:t>
            </a:r>
            <a:r>
              <a:rPr sz="2000" spc="-15" dirty="0">
                <a:latin typeface="Candara"/>
                <a:cs typeface="Candara"/>
              </a:rPr>
              <a:t> </a:t>
            </a:r>
            <a:r>
              <a:rPr sz="2000" dirty="0">
                <a:latin typeface="Candara"/>
                <a:cs typeface="Candara"/>
              </a:rPr>
              <a:t>that</a:t>
            </a:r>
            <a:r>
              <a:rPr sz="2000" spc="-20" dirty="0">
                <a:latin typeface="Candara"/>
                <a:cs typeface="Candara"/>
              </a:rPr>
              <a:t> </a:t>
            </a:r>
            <a:r>
              <a:rPr sz="2000" dirty="0">
                <a:latin typeface="Candara"/>
                <a:cs typeface="Candara"/>
              </a:rPr>
              <a:t>they</a:t>
            </a:r>
            <a:r>
              <a:rPr sz="2000" spc="-35" dirty="0">
                <a:latin typeface="Candara"/>
                <a:cs typeface="Candara"/>
              </a:rPr>
              <a:t> </a:t>
            </a:r>
            <a:r>
              <a:rPr sz="2000" dirty="0">
                <a:latin typeface="Candara"/>
                <a:cs typeface="Candara"/>
              </a:rPr>
              <a:t>can</a:t>
            </a:r>
            <a:r>
              <a:rPr sz="2000" spc="-15" dirty="0">
                <a:latin typeface="Candara"/>
                <a:cs typeface="Candara"/>
              </a:rPr>
              <a:t> </a:t>
            </a:r>
            <a:r>
              <a:rPr sz="2000" spc="-25" dirty="0">
                <a:latin typeface="Candara"/>
                <a:cs typeface="Candara"/>
              </a:rPr>
              <a:t>be </a:t>
            </a:r>
            <a:r>
              <a:rPr sz="2000" dirty="0">
                <a:latin typeface="Candara"/>
                <a:cs typeface="Candara"/>
              </a:rPr>
              <a:t>correctly</a:t>
            </a:r>
            <a:r>
              <a:rPr sz="2000" spc="-60" dirty="0">
                <a:latin typeface="Candara"/>
                <a:cs typeface="Candara"/>
              </a:rPr>
              <a:t> </a:t>
            </a:r>
            <a:r>
              <a:rPr sz="2000" spc="-10" dirty="0">
                <a:latin typeface="Candara"/>
                <a:cs typeface="Candara"/>
              </a:rPr>
              <a:t>recognized</a:t>
            </a:r>
            <a:r>
              <a:rPr lang="en-GB" sz="2000" spc="-10" dirty="0">
                <a:latin typeface="Candara"/>
                <a:cs typeface="Candara"/>
              </a:rPr>
              <a:t> = 1 cycle</a:t>
            </a:r>
            <a:endParaRPr sz="2000" dirty="0">
              <a:latin typeface="Candara"/>
              <a:cs typeface="Candara"/>
            </a:endParaRPr>
          </a:p>
          <a:p>
            <a:pPr marL="406400" marR="907415" indent="-342900">
              <a:lnSpc>
                <a:spcPct val="150000"/>
              </a:lnSpc>
              <a:buFont typeface="Arial"/>
              <a:buChar char="•"/>
              <a:tabLst>
                <a:tab pos="406400" algn="l"/>
              </a:tabLst>
            </a:pPr>
            <a:r>
              <a:rPr sz="2000" dirty="0">
                <a:latin typeface="Candara"/>
                <a:cs typeface="Candara"/>
              </a:rPr>
              <a:t>I/Os</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your</a:t>
            </a:r>
            <a:r>
              <a:rPr sz="2000" spc="-20" dirty="0">
                <a:latin typeface="Candara"/>
                <a:cs typeface="Candara"/>
              </a:rPr>
              <a:t> </a:t>
            </a:r>
            <a:r>
              <a:rPr sz="2000" dirty="0">
                <a:latin typeface="Candara"/>
                <a:cs typeface="Candara"/>
              </a:rPr>
              <a:t>design</a:t>
            </a:r>
            <a:r>
              <a:rPr sz="2000" spc="-35" dirty="0">
                <a:latin typeface="Candara"/>
                <a:cs typeface="Candara"/>
              </a:rPr>
              <a:t> </a:t>
            </a:r>
            <a:r>
              <a:rPr sz="2000" dirty="0">
                <a:latin typeface="Candara"/>
                <a:cs typeface="Candara"/>
              </a:rPr>
              <a:t>in</a:t>
            </a:r>
            <a:r>
              <a:rPr sz="2000" spc="-5" dirty="0">
                <a:latin typeface="Candara"/>
                <a:cs typeface="Candara"/>
              </a:rPr>
              <a:t> </a:t>
            </a:r>
            <a:r>
              <a:rPr sz="2000" dirty="0">
                <a:latin typeface="Candara"/>
                <a:cs typeface="Candara"/>
              </a:rPr>
              <a:t>tabular</a:t>
            </a:r>
            <a:r>
              <a:rPr sz="2000" spc="-10" dirty="0">
                <a:latin typeface="Candara"/>
                <a:cs typeface="Candara"/>
              </a:rPr>
              <a:t> </a:t>
            </a:r>
            <a:r>
              <a:rPr sz="2000" dirty="0">
                <a:latin typeface="Candara"/>
                <a:cs typeface="Candara"/>
              </a:rPr>
              <a:t>form</a:t>
            </a:r>
            <a:r>
              <a:rPr sz="2000" spc="-20" dirty="0">
                <a:latin typeface="Candara"/>
                <a:cs typeface="Candara"/>
              </a:rPr>
              <a:t> </a:t>
            </a:r>
            <a:r>
              <a:rPr sz="2000" dirty="0">
                <a:latin typeface="Candara"/>
                <a:cs typeface="Candara"/>
              </a:rPr>
              <a:t>–</a:t>
            </a:r>
            <a:r>
              <a:rPr sz="2000" spc="-25" dirty="0">
                <a:latin typeface="Candara"/>
                <a:cs typeface="Candara"/>
              </a:rPr>
              <a:t> </a:t>
            </a:r>
            <a:r>
              <a:rPr sz="2000" dirty="0">
                <a:latin typeface="Candara"/>
                <a:cs typeface="Candara"/>
              </a:rPr>
              <a:t>with</a:t>
            </a:r>
            <a:r>
              <a:rPr sz="2000" spc="-15" dirty="0">
                <a:latin typeface="Candara"/>
                <a:cs typeface="Candara"/>
              </a:rPr>
              <a:t> </a:t>
            </a:r>
            <a:r>
              <a:rPr sz="2000" dirty="0">
                <a:latin typeface="Candara"/>
                <a:cs typeface="Candara"/>
              </a:rPr>
              <a:t>bit</a:t>
            </a:r>
            <a:r>
              <a:rPr sz="2000" spc="-35" dirty="0">
                <a:latin typeface="Candara"/>
                <a:cs typeface="Candara"/>
              </a:rPr>
              <a:t> </a:t>
            </a:r>
            <a:r>
              <a:rPr sz="2000" dirty="0">
                <a:latin typeface="Candara"/>
                <a:cs typeface="Candara"/>
              </a:rPr>
              <a:t>widths,</a:t>
            </a:r>
            <a:r>
              <a:rPr sz="2000" spc="-10" dirty="0">
                <a:latin typeface="Candara"/>
                <a:cs typeface="Candara"/>
              </a:rPr>
              <a:t> </a:t>
            </a:r>
            <a:r>
              <a:rPr sz="2000" dirty="0">
                <a:latin typeface="Candara"/>
                <a:cs typeface="Candara"/>
              </a:rPr>
              <a:t>direction,</a:t>
            </a:r>
            <a:r>
              <a:rPr sz="2000" spc="-30" dirty="0">
                <a:latin typeface="Candara"/>
                <a:cs typeface="Candara"/>
              </a:rPr>
              <a:t> </a:t>
            </a:r>
            <a:r>
              <a:rPr sz="2000" spc="-25" dirty="0">
                <a:latin typeface="Candara"/>
                <a:cs typeface="Candara"/>
              </a:rPr>
              <a:t>and </a:t>
            </a:r>
            <a:r>
              <a:rPr sz="2000" dirty="0">
                <a:latin typeface="Candara"/>
                <a:cs typeface="Candara"/>
              </a:rPr>
              <a:t>description</a:t>
            </a:r>
            <a:r>
              <a:rPr sz="2000" spc="-35" dirty="0">
                <a:latin typeface="Candara"/>
                <a:cs typeface="Candara"/>
              </a:rPr>
              <a:t> </a:t>
            </a:r>
            <a:r>
              <a:rPr sz="2000" dirty="0">
                <a:latin typeface="Candara"/>
                <a:cs typeface="Candara"/>
              </a:rPr>
              <a:t>of</a:t>
            </a:r>
            <a:r>
              <a:rPr sz="2000" spc="-25" dirty="0">
                <a:latin typeface="Candara"/>
                <a:cs typeface="Candara"/>
              </a:rPr>
              <a:t> </a:t>
            </a:r>
            <a:r>
              <a:rPr sz="2000" dirty="0">
                <a:latin typeface="Candara"/>
                <a:cs typeface="Candara"/>
              </a:rPr>
              <a:t>the</a:t>
            </a:r>
            <a:r>
              <a:rPr sz="2000" spc="-10" dirty="0">
                <a:latin typeface="Candara"/>
                <a:cs typeface="Candara"/>
              </a:rPr>
              <a:t> signals.</a:t>
            </a:r>
            <a:endParaRPr sz="2000" dirty="0">
              <a:latin typeface="Candara"/>
              <a:cs typeface="Candar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386" y="25146"/>
            <a:ext cx="9042400" cy="6751320"/>
          </a:xfrm>
          <a:custGeom>
            <a:avLst/>
            <a:gdLst/>
            <a:ahLst/>
            <a:cxnLst/>
            <a:rect l="l" t="t" r="r" b="b"/>
            <a:pathLst>
              <a:path w="9042400" h="6751320">
                <a:moveTo>
                  <a:pt x="0" y="210947"/>
                </a:moveTo>
                <a:lnTo>
                  <a:pt x="5572" y="162592"/>
                </a:lnTo>
                <a:lnTo>
                  <a:pt x="21444" y="118197"/>
                </a:lnTo>
                <a:lnTo>
                  <a:pt x="46350" y="79028"/>
                </a:lnTo>
                <a:lnTo>
                  <a:pt x="79022" y="46356"/>
                </a:lnTo>
                <a:lnTo>
                  <a:pt x="118195" y="21448"/>
                </a:lnTo>
                <a:lnTo>
                  <a:pt x="162600" y="5573"/>
                </a:lnTo>
                <a:lnTo>
                  <a:pt x="210972" y="0"/>
                </a:lnTo>
                <a:lnTo>
                  <a:pt x="8830945" y="0"/>
                </a:lnTo>
                <a:lnTo>
                  <a:pt x="8879299" y="5573"/>
                </a:lnTo>
                <a:lnTo>
                  <a:pt x="8923694" y="21448"/>
                </a:lnTo>
                <a:lnTo>
                  <a:pt x="8962863" y="46356"/>
                </a:lnTo>
                <a:lnTo>
                  <a:pt x="8995535" y="79028"/>
                </a:lnTo>
                <a:lnTo>
                  <a:pt x="9020443" y="118197"/>
                </a:lnTo>
                <a:lnTo>
                  <a:pt x="9036318" y="162592"/>
                </a:lnTo>
                <a:lnTo>
                  <a:pt x="9041892" y="210947"/>
                </a:lnTo>
                <a:lnTo>
                  <a:pt x="9041892" y="6540347"/>
                </a:lnTo>
                <a:lnTo>
                  <a:pt x="9036318" y="6588719"/>
                </a:lnTo>
                <a:lnTo>
                  <a:pt x="9020443" y="6633124"/>
                </a:lnTo>
                <a:lnTo>
                  <a:pt x="8995535" y="6672297"/>
                </a:lnTo>
                <a:lnTo>
                  <a:pt x="8962863" y="6704969"/>
                </a:lnTo>
                <a:lnTo>
                  <a:pt x="8923694" y="6729875"/>
                </a:lnTo>
                <a:lnTo>
                  <a:pt x="8879299" y="6745747"/>
                </a:lnTo>
                <a:lnTo>
                  <a:pt x="8830945" y="6751320"/>
                </a:lnTo>
                <a:lnTo>
                  <a:pt x="210972" y="6751320"/>
                </a:lnTo>
                <a:lnTo>
                  <a:pt x="162600" y="6745747"/>
                </a:lnTo>
                <a:lnTo>
                  <a:pt x="118195" y="6729875"/>
                </a:lnTo>
                <a:lnTo>
                  <a:pt x="79022" y="6704969"/>
                </a:lnTo>
                <a:lnTo>
                  <a:pt x="46350" y="6672297"/>
                </a:lnTo>
                <a:lnTo>
                  <a:pt x="21444" y="6633124"/>
                </a:lnTo>
                <a:lnTo>
                  <a:pt x="5572" y="6588719"/>
                </a:lnTo>
                <a:lnTo>
                  <a:pt x="0" y="6540347"/>
                </a:lnTo>
                <a:lnTo>
                  <a:pt x="0" y="210947"/>
                </a:lnTo>
                <a:close/>
              </a:path>
            </a:pathLst>
          </a:custGeom>
          <a:ln w="25400">
            <a:solidFill>
              <a:srgbClr val="2E528F"/>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188720">
              <a:lnSpc>
                <a:spcPct val="100000"/>
              </a:lnSpc>
              <a:spcBef>
                <a:spcPts val="100"/>
              </a:spcBef>
            </a:pPr>
            <a:r>
              <a:rPr dirty="0"/>
              <a:t>Hardware</a:t>
            </a:r>
            <a:r>
              <a:rPr spc="-55" dirty="0"/>
              <a:t> </a:t>
            </a:r>
            <a:r>
              <a:rPr spc="-10" dirty="0"/>
              <a:t>Specifications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19</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4" name="object 4"/>
          <p:cNvSpPr txBox="1"/>
          <p:nvPr/>
        </p:nvSpPr>
        <p:spPr>
          <a:xfrm>
            <a:off x="294030" y="1184630"/>
            <a:ext cx="8413115" cy="1042337"/>
          </a:xfrm>
          <a:prstGeom prst="rect">
            <a:avLst/>
          </a:prstGeom>
        </p:spPr>
        <p:txBody>
          <a:bodyPr vert="horz" wrap="square" lIns="0" tIns="165100" rIns="0" bIns="0" rtlCol="0">
            <a:spAutoFit/>
          </a:bodyPr>
          <a:lstStyle/>
          <a:p>
            <a:pPr marL="406400" marR="907415" indent="-342900">
              <a:lnSpc>
                <a:spcPct val="150000"/>
              </a:lnSpc>
              <a:buFont typeface="Arial"/>
              <a:buChar char="•"/>
              <a:tabLst>
                <a:tab pos="406400" algn="l"/>
              </a:tabLst>
            </a:pPr>
            <a:r>
              <a:rPr sz="2000" b="1" u="sng" dirty="0">
                <a:latin typeface="Candara"/>
                <a:cs typeface="Candara"/>
              </a:rPr>
              <a:t>I/Os</a:t>
            </a:r>
            <a:r>
              <a:rPr sz="2000" b="1" u="sng" spc="-25" dirty="0">
                <a:latin typeface="Candara"/>
                <a:cs typeface="Candara"/>
              </a:rPr>
              <a:t> </a:t>
            </a:r>
            <a:r>
              <a:rPr sz="2000" b="1" u="sng" dirty="0">
                <a:latin typeface="Candara"/>
                <a:cs typeface="Candara"/>
              </a:rPr>
              <a:t>of</a:t>
            </a:r>
            <a:r>
              <a:rPr sz="2000" b="1" u="sng" spc="-30" dirty="0">
                <a:latin typeface="Candara"/>
                <a:cs typeface="Candara"/>
              </a:rPr>
              <a:t> </a:t>
            </a:r>
            <a:r>
              <a:rPr lang="en-GB" sz="2000" b="1" u="sng" dirty="0">
                <a:latin typeface="Candara"/>
                <a:cs typeface="Candara"/>
              </a:rPr>
              <a:t>the</a:t>
            </a:r>
            <a:r>
              <a:rPr sz="2000" b="1" u="sng" spc="-20" dirty="0">
                <a:latin typeface="Candara"/>
                <a:cs typeface="Candara"/>
              </a:rPr>
              <a:t> </a:t>
            </a:r>
            <a:r>
              <a:rPr sz="2000" b="1" u="sng" dirty="0">
                <a:latin typeface="Candara"/>
                <a:cs typeface="Candara"/>
              </a:rPr>
              <a:t>design</a:t>
            </a:r>
            <a:r>
              <a:rPr sz="2000" b="1" u="sng" spc="-35" dirty="0">
                <a:latin typeface="Candara"/>
                <a:cs typeface="Candara"/>
              </a:rPr>
              <a:t> </a:t>
            </a:r>
            <a:r>
              <a:rPr sz="2000" b="1" u="sng" dirty="0">
                <a:latin typeface="Candara"/>
                <a:cs typeface="Candara"/>
              </a:rPr>
              <a:t>in</a:t>
            </a:r>
            <a:r>
              <a:rPr sz="2000" b="1" u="sng" spc="-5" dirty="0">
                <a:latin typeface="Candara"/>
                <a:cs typeface="Candara"/>
              </a:rPr>
              <a:t> </a:t>
            </a:r>
            <a:r>
              <a:rPr sz="2000" b="1" u="sng" dirty="0">
                <a:latin typeface="Candara"/>
                <a:cs typeface="Candara"/>
              </a:rPr>
              <a:t>tabular</a:t>
            </a:r>
            <a:r>
              <a:rPr sz="2000" b="1" u="sng" spc="-10" dirty="0">
                <a:latin typeface="Candara"/>
                <a:cs typeface="Candara"/>
              </a:rPr>
              <a:t> </a:t>
            </a:r>
            <a:r>
              <a:rPr sz="2000" b="1" u="sng" dirty="0">
                <a:latin typeface="Candara"/>
                <a:cs typeface="Candara"/>
              </a:rPr>
              <a:t>form</a:t>
            </a:r>
            <a:r>
              <a:rPr lang="en-GB" sz="2000" b="1" u="sng" spc="-20" dirty="0">
                <a:latin typeface="Candara"/>
                <a:cs typeface="Candara"/>
              </a:rPr>
              <a:t>:</a:t>
            </a:r>
            <a:endParaRPr lang="en-GB" sz="2000" b="1" u="sng" spc="-10" dirty="0">
              <a:latin typeface="Candara"/>
              <a:cs typeface="Candara"/>
            </a:endParaRPr>
          </a:p>
          <a:p>
            <a:pPr marL="406400" marR="907415" indent="-342900">
              <a:lnSpc>
                <a:spcPct val="150000"/>
              </a:lnSpc>
              <a:buFont typeface="Arial"/>
              <a:buChar char="•"/>
              <a:tabLst>
                <a:tab pos="406400" algn="l"/>
              </a:tabLst>
            </a:pPr>
            <a:endParaRPr sz="2000" dirty="0">
              <a:latin typeface="Candara"/>
              <a:cs typeface="Candara"/>
            </a:endParaRPr>
          </a:p>
        </p:txBody>
      </p:sp>
      <p:pic>
        <p:nvPicPr>
          <p:cNvPr id="8" name="Picture 7">
            <a:extLst>
              <a:ext uri="{FF2B5EF4-FFF2-40B4-BE49-F238E27FC236}">
                <a16:creationId xmlns:a16="http://schemas.microsoft.com/office/drawing/2014/main" id="{1045481F-330D-4E00-A8C0-111733177511}"/>
              </a:ext>
            </a:extLst>
          </p:cNvPr>
          <p:cNvPicPr>
            <a:picLocks noChangeAspect="1"/>
          </p:cNvPicPr>
          <p:nvPr/>
        </p:nvPicPr>
        <p:blipFill>
          <a:blip r:embed="rId2"/>
          <a:stretch>
            <a:fillRect/>
          </a:stretch>
        </p:blipFill>
        <p:spPr>
          <a:xfrm>
            <a:off x="215282" y="2283147"/>
            <a:ext cx="8570979" cy="2291706"/>
          </a:xfrm>
          <a:prstGeom prst="rect">
            <a:avLst/>
          </a:prstGeom>
        </p:spPr>
      </p:pic>
    </p:spTree>
    <p:extLst>
      <p:ext uri="{BB962C8B-B14F-4D97-AF65-F5344CB8AC3E}">
        <p14:creationId xmlns:p14="http://schemas.microsoft.com/office/powerpoint/2010/main" val="254552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13940">
              <a:lnSpc>
                <a:spcPct val="100000"/>
              </a:lnSpc>
              <a:spcBef>
                <a:spcPts val="100"/>
              </a:spcBef>
            </a:pPr>
            <a:r>
              <a:rPr spc="-10" dirty="0"/>
              <a:t>Introduction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230041" y="647469"/>
            <a:ext cx="8265770" cy="5873403"/>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b="1" u="sng" dirty="0">
                <a:latin typeface="Candara"/>
                <a:cs typeface="Candara"/>
              </a:rPr>
              <a:t>Problem</a:t>
            </a:r>
            <a:r>
              <a:rPr sz="2000" b="1" u="sng" spc="-25" dirty="0">
                <a:latin typeface="Candara"/>
                <a:cs typeface="Candara"/>
              </a:rPr>
              <a:t> </a:t>
            </a:r>
            <a:r>
              <a:rPr sz="2000" b="1" u="sng" spc="-10" dirty="0">
                <a:latin typeface="Candara"/>
                <a:cs typeface="Candara"/>
              </a:rPr>
              <a:t>Statement</a:t>
            </a:r>
            <a:r>
              <a:rPr lang="en-GB" sz="2000" b="1" u="sng" spc="-10" dirty="0">
                <a:latin typeface="Candara"/>
                <a:cs typeface="Candara"/>
              </a:rPr>
              <a:t>:</a:t>
            </a:r>
          </a:p>
          <a:p>
            <a:pPr marL="12700" lvl="1">
              <a:spcBef>
                <a:spcPts val="1300"/>
              </a:spcBef>
              <a:tabLst>
                <a:tab pos="354965" algn="l"/>
              </a:tabLst>
            </a:pPr>
            <a:r>
              <a:rPr lang="en-GB" sz="2000" dirty="0">
                <a:latin typeface="Candara"/>
                <a:cs typeface="Candara"/>
              </a:rPr>
              <a:t>           Design and implement an ASIC for a Neural Network inference engine.</a:t>
            </a:r>
            <a:endParaRPr sz="2000" dirty="0">
              <a:latin typeface="Candara"/>
              <a:cs typeface="Candara"/>
            </a:endParaRPr>
          </a:p>
          <a:p>
            <a:pPr marL="354965" indent="-342265">
              <a:lnSpc>
                <a:spcPct val="100000"/>
              </a:lnSpc>
              <a:spcBef>
                <a:spcPts val="1200"/>
              </a:spcBef>
              <a:buFont typeface="Arial"/>
              <a:buChar char="•"/>
              <a:tabLst>
                <a:tab pos="354965" algn="l"/>
              </a:tabLst>
            </a:pPr>
            <a:r>
              <a:rPr sz="2000" b="1" u="sng" dirty="0">
                <a:latin typeface="Candara"/>
                <a:cs typeface="Candara"/>
              </a:rPr>
              <a:t>Dataset</a:t>
            </a:r>
            <a:r>
              <a:rPr sz="2000" b="1" u="sng" spc="-15" dirty="0">
                <a:latin typeface="Candara"/>
                <a:cs typeface="Candara"/>
              </a:rPr>
              <a:t> </a:t>
            </a:r>
            <a:r>
              <a:rPr sz="2000" b="1" u="sng" spc="-10" dirty="0">
                <a:latin typeface="Candara"/>
                <a:cs typeface="Candara"/>
              </a:rPr>
              <a:t>description</a:t>
            </a:r>
            <a:r>
              <a:rPr lang="en-GB" sz="2000" b="1" u="sng" spc="-10" dirty="0">
                <a:latin typeface="Candara"/>
                <a:cs typeface="Candara"/>
              </a:rPr>
              <a:t>:</a:t>
            </a:r>
          </a:p>
          <a:p>
            <a:pPr marL="12700">
              <a:lnSpc>
                <a:spcPct val="100000"/>
              </a:lnSpc>
              <a:spcBef>
                <a:spcPts val="1200"/>
              </a:spcBef>
              <a:tabLst>
                <a:tab pos="354965" algn="l"/>
              </a:tabLst>
            </a:pPr>
            <a:r>
              <a:rPr lang="en-GB" sz="2000" spc="-10" dirty="0">
                <a:latin typeface="Candara"/>
                <a:cs typeface="Candara"/>
              </a:rPr>
              <a:t>• </a:t>
            </a:r>
            <a:r>
              <a:rPr lang="en-GB" sz="2000" spc="-10" dirty="0" err="1">
                <a:latin typeface="Candara"/>
                <a:cs typeface="Candara"/>
              </a:rPr>
              <a:t>Semeion</a:t>
            </a:r>
            <a:r>
              <a:rPr lang="en-GB" sz="2000" spc="-10" dirty="0">
                <a:latin typeface="Candara"/>
                <a:cs typeface="Candara"/>
              </a:rPr>
              <a:t> Handwritten Digit Dataset (UCI ML Repository)</a:t>
            </a:r>
          </a:p>
          <a:p>
            <a:pPr marL="12700">
              <a:lnSpc>
                <a:spcPct val="100000"/>
              </a:lnSpc>
              <a:spcBef>
                <a:spcPts val="1200"/>
              </a:spcBef>
              <a:tabLst>
                <a:tab pos="354965" algn="l"/>
              </a:tabLst>
            </a:pPr>
            <a:r>
              <a:rPr lang="en-GB" sz="2000" spc="-10" dirty="0">
                <a:latin typeface="Candara"/>
                <a:cs typeface="Candara"/>
              </a:rPr>
              <a:t>• Reference: https://archive.ics.uci.edu/ml/datasets/semeion+handwritten+digit</a:t>
            </a:r>
          </a:p>
          <a:p>
            <a:pPr marL="12700">
              <a:lnSpc>
                <a:spcPct val="100000"/>
              </a:lnSpc>
              <a:spcBef>
                <a:spcPts val="1200"/>
              </a:spcBef>
              <a:tabLst>
                <a:tab pos="354965" algn="l"/>
              </a:tabLst>
            </a:pPr>
            <a:r>
              <a:rPr lang="en-GB" sz="2000" spc="-10" dirty="0">
                <a:latin typeface="Candara"/>
                <a:cs typeface="Candara"/>
              </a:rPr>
              <a:t>• Details:</a:t>
            </a:r>
          </a:p>
          <a:p>
            <a:pPr marL="354965" indent="-342265">
              <a:lnSpc>
                <a:spcPct val="100000"/>
              </a:lnSpc>
              <a:spcBef>
                <a:spcPts val="1200"/>
              </a:spcBef>
              <a:buFont typeface="Arial"/>
              <a:buChar char="•"/>
              <a:tabLst>
                <a:tab pos="354965" algn="l"/>
              </a:tabLst>
            </a:pPr>
            <a:r>
              <a:rPr lang="en-GB" sz="2000" spc="-10" dirty="0">
                <a:latin typeface="Candara"/>
                <a:cs typeface="Candara"/>
              </a:rPr>
              <a:t>➢ Dataset is a 1593 x 256 Matrix</a:t>
            </a:r>
          </a:p>
          <a:p>
            <a:pPr marL="354965" indent="-342265">
              <a:lnSpc>
                <a:spcPct val="100000"/>
              </a:lnSpc>
              <a:spcBef>
                <a:spcPts val="1200"/>
              </a:spcBef>
              <a:buFont typeface="Arial"/>
              <a:buChar char="•"/>
              <a:tabLst>
                <a:tab pos="354965" algn="l"/>
              </a:tabLst>
            </a:pPr>
            <a:r>
              <a:rPr lang="en-GB" sz="2000" spc="-10" dirty="0">
                <a:latin typeface="Candara"/>
                <a:cs typeface="Candara"/>
              </a:rPr>
              <a:t>➢ 1593 images</a:t>
            </a:r>
          </a:p>
          <a:p>
            <a:pPr marL="354965" indent="-342265">
              <a:lnSpc>
                <a:spcPct val="100000"/>
              </a:lnSpc>
              <a:spcBef>
                <a:spcPts val="1200"/>
              </a:spcBef>
              <a:buFont typeface="Arial"/>
              <a:buChar char="•"/>
              <a:tabLst>
                <a:tab pos="354965" algn="l"/>
              </a:tabLst>
            </a:pPr>
            <a:r>
              <a:rPr lang="en-GB" sz="2000" spc="-10" dirty="0">
                <a:latin typeface="Candara"/>
                <a:cs typeface="Candara"/>
              </a:rPr>
              <a:t>➢ Each image is 16x16 binary – vectorized to 256 bits</a:t>
            </a:r>
          </a:p>
          <a:p>
            <a:pPr marL="354965" indent="-342265">
              <a:lnSpc>
                <a:spcPct val="100000"/>
              </a:lnSpc>
              <a:spcBef>
                <a:spcPts val="1200"/>
              </a:spcBef>
              <a:buFont typeface="Arial"/>
              <a:buChar char="•"/>
              <a:tabLst>
                <a:tab pos="354965" algn="l"/>
              </a:tabLst>
            </a:pPr>
            <a:r>
              <a:rPr lang="en-GB" sz="2000" spc="-10" dirty="0">
                <a:latin typeface="Candara"/>
                <a:cs typeface="Candara"/>
              </a:rPr>
              <a:t>➢ 10 Classification outputs – one-hot encoded (1-out-of-10 is 1, rest are 0)</a:t>
            </a:r>
          </a:p>
          <a:p>
            <a:pPr marL="354965" indent="-342265">
              <a:lnSpc>
                <a:spcPct val="100000"/>
              </a:lnSpc>
              <a:spcBef>
                <a:spcPts val="1200"/>
              </a:spcBef>
              <a:buFont typeface="Arial"/>
              <a:buChar char="•"/>
              <a:tabLst>
                <a:tab pos="354965" algn="l"/>
              </a:tabLst>
            </a:pPr>
            <a:endParaRPr lang="en-GB" sz="2000" spc="-10" dirty="0">
              <a:latin typeface="Candara"/>
              <a:cs typeface="Candara"/>
            </a:endParaRPr>
          </a:p>
          <a:p>
            <a:pPr marL="354965" indent="-342265">
              <a:lnSpc>
                <a:spcPct val="100000"/>
              </a:lnSpc>
              <a:spcBef>
                <a:spcPts val="1200"/>
              </a:spcBef>
              <a:buFont typeface="Arial"/>
              <a:buChar char="•"/>
              <a:tabLst>
                <a:tab pos="354965" algn="l"/>
              </a:tabLst>
            </a:pPr>
            <a:endParaRPr sz="2000" dirty="0">
              <a:latin typeface="Candara"/>
              <a:cs typeface="Candar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20165">
              <a:lnSpc>
                <a:spcPct val="100000"/>
              </a:lnSpc>
              <a:spcBef>
                <a:spcPts val="100"/>
              </a:spcBef>
            </a:pPr>
            <a:r>
              <a:rPr dirty="0"/>
              <a:t>Hardware</a:t>
            </a:r>
            <a:r>
              <a:rPr spc="-45" dirty="0"/>
              <a:t> </a:t>
            </a:r>
            <a:r>
              <a:rPr spc="-10" dirty="0"/>
              <a:t>Architecture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32041" y="575040"/>
            <a:ext cx="8328659" cy="426142"/>
          </a:xfrm>
          <a:prstGeom prst="rect">
            <a:avLst/>
          </a:prstGeom>
        </p:spPr>
        <p:txBody>
          <a:bodyPr vert="horz" wrap="square" lIns="0" tIns="12065" rIns="0" bIns="0" rtlCol="0">
            <a:spAutoFit/>
          </a:bodyPr>
          <a:lstStyle/>
          <a:p>
            <a:pPr marL="12700" marR="5080" algn="ctr">
              <a:lnSpc>
                <a:spcPct val="150100"/>
              </a:lnSpc>
              <a:spcBef>
                <a:spcPts val="95"/>
              </a:spcBef>
              <a:tabLst>
                <a:tab pos="355600" algn="l"/>
              </a:tabLst>
            </a:pPr>
            <a:r>
              <a:rPr sz="2000" dirty="0">
                <a:latin typeface="Candara"/>
                <a:cs typeface="Candara"/>
              </a:rPr>
              <a:t>Overall</a:t>
            </a:r>
            <a:r>
              <a:rPr sz="2000" spc="-20" dirty="0">
                <a:latin typeface="Candara"/>
                <a:cs typeface="Candara"/>
              </a:rPr>
              <a:t> </a:t>
            </a:r>
            <a:r>
              <a:rPr sz="2000" dirty="0">
                <a:latin typeface="Candara"/>
                <a:cs typeface="Candara"/>
              </a:rPr>
              <a:t>Block</a:t>
            </a:r>
            <a:r>
              <a:rPr sz="2000" spc="-30" dirty="0">
                <a:latin typeface="Candara"/>
                <a:cs typeface="Candara"/>
              </a:rPr>
              <a:t> </a:t>
            </a:r>
            <a:r>
              <a:rPr sz="2000" dirty="0">
                <a:latin typeface="Candara"/>
                <a:cs typeface="Candara"/>
              </a:rPr>
              <a:t>diagram</a:t>
            </a:r>
            <a:r>
              <a:rPr lang="en-GB" sz="2000" dirty="0">
                <a:latin typeface="Candara"/>
                <a:cs typeface="Candara"/>
              </a:rPr>
              <a:t> - Datapath</a:t>
            </a:r>
            <a:endParaRPr sz="2000" dirty="0">
              <a:latin typeface="Candara"/>
              <a:cs typeface="Candara"/>
            </a:endParaRPr>
          </a:p>
        </p:txBody>
      </p:sp>
      <p:pic>
        <p:nvPicPr>
          <p:cNvPr id="6" name="Picture 5">
            <a:extLst>
              <a:ext uri="{FF2B5EF4-FFF2-40B4-BE49-F238E27FC236}">
                <a16:creationId xmlns:a16="http://schemas.microsoft.com/office/drawing/2014/main" id="{8D0985DE-3955-4049-953E-487BEB493DD5}"/>
              </a:ext>
            </a:extLst>
          </p:cNvPr>
          <p:cNvPicPr>
            <a:picLocks noChangeAspect="1"/>
          </p:cNvPicPr>
          <p:nvPr/>
        </p:nvPicPr>
        <p:blipFill>
          <a:blip r:embed="rId2"/>
          <a:stretch>
            <a:fillRect/>
          </a:stretch>
        </p:blipFill>
        <p:spPr>
          <a:xfrm>
            <a:off x="204758" y="1137120"/>
            <a:ext cx="8792440" cy="53184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20165">
              <a:lnSpc>
                <a:spcPct val="100000"/>
              </a:lnSpc>
              <a:spcBef>
                <a:spcPts val="100"/>
              </a:spcBef>
            </a:pPr>
            <a:r>
              <a:rPr dirty="0"/>
              <a:t>Hardware</a:t>
            </a:r>
            <a:r>
              <a:rPr spc="-45" dirty="0"/>
              <a:t> </a:t>
            </a:r>
            <a:r>
              <a:rPr spc="-10" dirty="0"/>
              <a:t>Architecture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21</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32041" y="745292"/>
            <a:ext cx="8328659" cy="7351115"/>
          </a:xfrm>
          <a:prstGeom prst="rect">
            <a:avLst/>
          </a:prstGeom>
        </p:spPr>
        <p:txBody>
          <a:bodyPr vert="horz" wrap="square" lIns="0" tIns="12065" rIns="0" bIns="0" rtlCol="0">
            <a:spAutoFit/>
          </a:bodyPr>
          <a:lstStyle/>
          <a:p>
            <a:pPr marL="355600" marR="992505" indent="-342900">
              <a:lnSpc>
                <a:spcPct val="150000"/>
              </a:lnSpc>
              <a:buFont typeface="Arial"/>
              <a:buChar char="•"/>
              <a:tabLst>
                <a:tab pos="355600" algn="l"/>
              </a:tabLst>
            </a:pPr>
            <a:r>
              <a:rPr lang="en-GB" sz="2000" spc="-10" dirty="0">
                <a:latin typeface="Candara"/>
                <a:cs typeface="Candara"/>
              </a:rPr>
              <a:t>Input register : User provides the input image to this register.</a:t>
            </a:r>
          </a:p>
          <a:p>
            <a:pPr marL="355600" marR="992505" indent="-342900">
              <a:lnSpc>
                <a:spcPct val="150000"/>
              </a:lnSpc>
              <a:buFont typeface="Arial"/>
              <a:buChar char="•"/>
              <a:tabLst>
                <a:tab pos="355600" algn="l"/>
              </a:tabLst>
            </a:pPr>
            <a:r>
              <a:rPr lang="en-GB" sz="2000" spc="-10" dirty="0">
                <a:latin typeface="Candara"/>
                <a:cs typeface="Candara"/>
              </a:rPr>
              <a:t>W12: Group of registers to store w12 weights.</a:t>
            </a:r>
          </a:p>
          <a:p>
            <a:pPr marL="355600" marR="992505" indent="-342900">
              <a:lnSpc>
                <a:spcPct val="150000"/>
              </a:lnSpc>
              <a:buFont typeface="Arial"/>
              <a:buChar char="•"/>
              <a:tabLst>
                <a:tab pos="355600" algn="l"/>
              </a:tabLst>
            </a:pPr>
            <a:r>
              <a:rPr lang="en-GB" sz="2000" spc="-10" dirty="0">
                <a:latin typeface="Candara"/>
                <a:cs typeface="Candara"/>
              </a:rPr>
              <a:t>Mul_1: Multiplication block, multiplies w12 and image (Matrix multiplication), multiplies when Mul_1 control signal is received from Control unit.</a:t>
            </a:r>
          </a:p>
          <a:p>
            <a:pPr marL="355600" marR="992505" indent="-342900">
              <a:lnSpc>
                <a:spcPct val="150000"/>
              </a:lnSpc>
              <a:buFont typeface="Arial"/>
              <a:buChar char="•"/>
              <a:tabLst>
                <a:tab pos="355600" algn="l"/>
              </a:tabLst>
            </a:pPr>
            <a:r>
              <a:rPr lang="en-GB" sz="2000" spc="-10" dirty="0">
                <a:latin typeface="Candara"/>
                <a:cs typeface="Candara"/>
              </a:rPr>
              <a:t>Mul1_out_reg: Stores the result of multiplication, and will reset on receiving </a:t>
            </a:r>
            <a:r>
              <a:rPr lang="en-GB" sz="2000" spc="-10" dirty="0" err="1">
                <a:latin typeface="Candara"/>
                <a:cs typeface="Candara"/>
              </a:rPr>
              <a:t>prst</a:t>
            </a:r>
            <a:r>
              <a:rPr lang="en-GB" sz="2000" spc="-10" dirty="0">
                <a:latin typeface="Candara"/>
                <a:cs typeface="Candara"/>
              </a:rPr>
              <a:t> signal from the control unit.</a:t>
            </a:r>
          </a:p>
          <a:p>
            <a:pPr marL="355600" marR="992505" indent="-342900">
              <a:lnSpc>
                <a:spcPct val="150000"/>
              </a:lnSpc>
              <a:buFont typeface="Arial"/>
              <a:buChar char="•"/>
              <a:tabLst>
                <a:tab pos="355600" algn="l"/>
              </a:tabLst>
            </a:pPr>
            <a:r>
              <a:rPr lang="en-GB" sz="2000" spc="-10" dirty="0">
                <a:latin typeface="Candara"/>
                <a:cs typeface="Candara"/>
              </a:rPr>
              <a:t>B12 : Group of registers to store b12 biases.</a:t>
            </a:r>
          </a:p>
          <a:p>
            <a:pPr marL="355600" marR="992505" indent="-342900">
              <a:lnSpc>
                <a:spcPct val="150000"/>
              </a:lnSpc>
              <a:buFont typeface="Arial"/>
              <a:buChar char="•"/>
              <a:tabLst>
                <a:tab pos="355600" algn="l"/>
              </a:tabLst>
            </a:pPr>
            <a:r>
              <a:rPr lang="en-GB" sz="2000" spc="-10" dirty="0">
                <a:latin typeface="Candara"/>
                <a:cs typeface="Candara"/>
              </a:rPr>
              <a:t>Add_1: Adder which will add values from mul_1_out_reg which is shifted left 4 times, and b12, on receiving Add_1 control signal from control unit.</a:t>
            </a:r>
          </a:p>
          <a:p>
            <a:pPr marL="355600" marR="992505" indent="-342900">
              <a:lnSpc>
                <a:spcPct val="150000"/>
              </a:lnSpc>
              <a:buFont typeface="Arial"/>
              <a:buChar char="•"/>
              <a:tabLst>
                <a:tab pos="355600" algn="l"/>
              </a:tabLst>
            </a:pPr>
            <a:r>
              <a:rPr lang="en-GB" sz="2000" spc="-10" dirty="0">
                <a:latin typeface="Candara"/>
                <a:cs typeface="Candara"/>
              </a:rPr>
              <a:t>Add1_out_reg: Stores the result of Add_1, resets on </a:t>
            </a:r>
            <a:r>
              <a:rPr lang="en-GB" sz="2000" spc="-10" dirty="0" err="1">
                <a:latin typeface="Candara"/>
                <a:cs typeface="Candara"/>
              </a:rPr>
              <a:t>prst</a:t>
            </a:r>
            <a:r>
              <a:rPr lang="en-GB" sz="2000" spc="-10" dirty="0">
                <a:latin typeface="Candara"/>
                <a:cs typeface="Candara"/>
              </a:rPr>
              <a:t> control signal from control unit.</a:t>
            </a: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sz="2000" dirty="0">
              <a:latin typeface="Candara"/>
              <a:cs typeface="Candara"/>
            </a:endParaRPr>
          </a:p>
        </p:txBody>
      </p:sp>
    </p:spTree>
    <p:extLst>
      <p:ext uri="{BB962C8B-B14F-4D97-AF65-F5344CB8AC3E}">
        <p14:creationId xmlns:p14="http://schemas.microsoft.com/office/powerpoint/2010/main" val="236376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20165">
              <a:lnSpc>
                <a:spcPct val="100000"/>
              </a:lnSpc>
              <a:spcBef>
                <a:spcPts val="100"/>
              </a:spcBef>
            </a:pPr>
            <a:r>
              <a:rPr dirty="0"/>
              <a:t>Hardware</a:t>
            </a:r>
            <a:r>
              <a:rPr spc="-45" dirty="0"/>
              <a:t> </a:t>
            </a:r>
            <a:r>
              <a:rPr spc="-10" dirty="0"/>
              <a:t>Architecture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32041" y="745292"/>
            <a:ext cx="8328659" cy="7351115"/>
          </a:xfrm>
          <a:prstGeom prst="rect">
            <a:avLst/>
          </a:prstGeom>
        </p:spPr>
        <p:txBody>
          <a:bodyPr vert="horz" wrap="square" lIns="0" tIns="12065" rIns="0" bIns="0" rtlCol="0">
            <a:spAutoFit/>
          </a:bodyPr>
          <a:lstStyle/>
          <a:p>
            <a:pPr marL="355600" marR="992505" indent="-342900">
              <a:lnSpc>
                <a:spcPct val="150000"/>
              </a:lnSpc>
              <a:buFont typeface="Arial"/>
              <a:buChar char="•"/>
              <a:tabLst>
                <a:tab pos="355600" algn="l"/>
              </a:tabLst>
            </a:pPr>
            <a:r>
              <a:rPr lang="en-GB" sz="2000" spc="-10" dirty="0">
                <a:latin typeface="Candara"/>
                <a:cs typeface="Candara"/>
              </a:rPr>
              <a:t>ReLU_1: Performs Leaky </a:t>
            </a:r>
            <a:r>
              <a:rPr lang="en-GB" sz="2000" spc="-10" dirty="0" err="1">
                <a:latin typeface="Candara"/>
                <a:cs typeface="Candara"/>
              </a:rPr>
              <a:t>ReLU</a:t>
            </a:r>
            <a:r>
              <a:rPr lang="en-GB" sz="2000" spc="-10" dirty="0">
                <a:latin typeface="Candara"/>
                <a:cs typeface="Candara"/>
              </a:rPr>
              <a:t> function over the values present in Add_1_out_reg, on receiving ReLU_1 control signal from the control unit.</a:t>
            </a:r>
          </a:p>
          <a:p>
            <a:pPr marL="355600" marR="992505" indent="-342900">
              <a:lnSpc>
                <a:spcPct val="150000"/>
              </a:lnSpc>
              <a:buFont typeface="Arial"/>
              <a:buChar char="•"/>
              <a:tabLst>
                <a:tab pos="355600" algn="l"/>
              </a:tabLst>
            </a:pPr>
            <a:r>
              <a:rPr lang="en-GB" sz="2000" spc="-10" dirty="0">
                <a:latin typeface="Candara"/>
                <a:cs typeface="Candara"/>
              </a:rPr>
              <a:t>ReLU_1_out_reg: Stores the result of ReLU_1, resets on receiving </a:t>
            </a:r>
            <a:r>
              <a:rPr lang="en-GB" sz="2000" spc="-10" dirty="0" err="1">
                <a:latin typeface="Candara"/>
                <a:cs typeface="Candara"/>
              </a:rPr>
              <a:t>prst</a:t>
            </a:r>
            <a:r>
              <a:rPr lang="en-GB" sz="2000" spc="-10" dirty="0">
                <a:latin typeface="Candara"/>
                <a:cs typeface="Candara"/>
              </a:rPr>
              <a:t> from the control unit.</a:t>
            </a:r>
          </a:p>
          <a:p>
            <a:pPr marL="355600" marR="992505" indent="-342900">
              <a:lnSpc>
                <a:spcPct val="150000"/>
              </a:lnSpc>
              <a:buFont typeface="Arial"/>
              <a:buChar char="•"/>
              <a:tabLst>
                <a:tab pos="355600" algn="l"/>
              </a:tabLst>
            </a:pPr>
            <a:r>
              <a:rPr lang="en-GB" sz="2000" spc="-10" dirty="0">
                <a:latin typeface="Candara"/>
                <a:cs typeface="Candara"/>
              </a:rPr>
              <a:t>W23: Group of registers to store w23 weights.</a:t>
            </a:r>
          </a:p>
          <a:p>
            <a:pPr marL="355600" marR="992505" indent="-342900">
              <a:lnSpc>
                <a:spcPct val="150000"/>
              </a:lnSpc>
              <a:buFont typeface="Arial"/>
              <a:buChar char="•"/>
              <a:tabLst>
                <a:tab pos="355600" algn="l"/>
              </a:tabLst>
            </a:pPr>
            <a:r>
              <a:rPr lang="en-GB" sz="2000" spc="-10" dirty="0">
                <a:latin typeface="Candara"/>
                <a:cs typeface="Candara"/>
              </a:rPr>
              <a:t>Mul_2: Multiplication block, multiplies values from w23 and ReLU_1_out_reg (Matrix multiplication), multiplies when Mul_2 control signal is received from Control unit.</a:t>
            </a:r>
          </a:p>
          <a:p>
            <a:pPr marL="355600" marR="992505" indent="-342900">
              <a:lnSpc>
                <a:spcPct val="150000"/>
              </a:lnSpc>
              <a:buFont typeface="Arial"/>
              <a:buChar char="•"/>
              <a:tabLst>
                <a:tab pos="355600" algn="l"/>
              </a:tabLst>
            </a:pPr>
            <a:r>
              <a:rPr lang="en-GB" sz="2000" spc="-10" dirty="0">
                <a:latin typeface="Candara"/>
                <a:cs typeface="Candara"/>
              </a:rPr>
              <a:t>Mul_2_out_reg: Stores the result of mul_2 multiplication, resets on receiving </a:t>
            </a:r>
            <a:r>
              <a:rPr lang="en-GB" sz="2000" spc="-10" dirty="0" err="1">
                <a:latin typeface="Candara"/>
                <a:cs typeface="Candara"/>
              </a:rPr>
              <a:t>prst</a:t>
            </a:r>
            <a:r>
              <a:rPr lang="en-GB" sz="2000" spc="-10" dirty="0">
                <a:latin typeface="Candara"/>
                <a:cs typeface="Candara"/>
              </a:rPr>
              <a:t> control signal from control unit.</a:t>
            </a:r>
          </a:p>
          <a:p>
            <a:pPr marL="355600" marR="992505" indent="-342900">
              <a:lnSpc>
                <a:spcPct val="150000"/>
              </a:lnSpc>
              <a:buFont typeface="Arial"/>
              <a:buChar char="•"/>
              <a:tabLst>
                <a:tab pos="355600" algn="l"/>
              </a:tabLst>
            </a:pPr>
            <a:r>
              <a:rPr lang="en-GB" sz="2000" spc="-10" dirty="0">
                <a:latin typeface="Candara"/>
                <a:cs typeface="Candara"/>
              </a:rPr>
              <a:t>B23: Group of registers to store b23 biases.</a:t>
            </a: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sz="2000" dirty="0">
              <a:latin typeface="Candara"/>
              <a:cs typeface="Candara"/>
            </a:endParaRPr>
          </a:p>
        </p:txBody>
      </p:sp>
    </p:spTree>
    <p:extLst>
      <p:ext uri="{BB962C8B-B14F-4D97-AF65-F5344CB8AC3E}">
        <p14:creationId xmlns:p14="http://schemas.microsoft.com/office/powerpoint/2010/main" val="676085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20165">
              <a:lnSpc>
                <a:spcPct val="100000"/>
              </a:lnSpc>
              <a:spcBef>
                <a:spcPts val="100"/>
              </a:spcBef>
            </a:pPr>
            <a:r>
              <a:rPr dirty="0"/>
              <a:t>Hardware</a:t>
            </a:r>
            <a:r>
              <a:rPr spc="-45" dirty="0"/>
              <a:t> </a:t>
            </a:r>
            <a:r>
              <a:rPr spc="-10" dirty="0"/>
              <a:t>Architecture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23</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32041" y="745292"/>
            <a:ext cx="8328659" cy="8274445"/>
          </a:xfrm>
          <a:prstGeom prst="rect">
            <a:avLst/>
          </a:prstGeom>
        </p:spPr>
        <p:txBody>
          <a:bodyPr vert="horz" wrap="square" lIns="0" tIns="12065" rIns="0" bIns="0" rtlCol="0">
            <a:spAutoFit/>
          </a:bodyPr>
          <a:lstStyle/>
          <a:p>
            <a:pPr marL="355600" marR="992505" indent="-342900">
              <a:lnSpc>
                <a:spcPct val="150000"/>
              </a:lnSpc>
              <a:buFont typeface="Arial"/>
              <a:buChar char="•"/>
              <a:tabLst>
                <a:tab pos="355600" algn="l"/>
              </a:tabLst>
            </a:pPr>
            <a:r>
              <a:rPr lang="en-GB" sz="2000" spc="-10" dirty="0">
                <a:latin typeface="Candara"/>
                <a:cs typeface="Candara"/>
              </a:rPr>
              <a:t>Add_2: Adder which will add values from mul_2_out_reg and b12 which is shifted left 21 times,  on receiving Add_2 control signal from control unit.</a:t>
            </a:r>
          </a:p>
          <a:p>
            <a:pPr marL="355600" marR="992505" indent="-342900">
              <a:lnSpc>
                <a:spcPct val="150000"/>
              </a:lnSpc>
              <a:buFont typeface="Arial"/>
              <a:buChar char="•"/>
              <a:tabLst>
                <a:tab pos="355600" algn="l"/>
              </a:tabLst>
            </a:pPr>
            <a:r>
              <a:rPr lang="en-GB" sz="2000" spc="-10" dirty="0">
                <a:latin typeface="Candara"/>
                <a:cs typeface="Candara"/>
              </a:rPr>
              <a:t>Add_2_out_reg: Stores the result of Add_2 addition, resets on receiving </a:t>
            </a:r>
            <a:r>
              <a:rPr lang="en-GB" sz="2000" spc="-10" dirty="0" err="1">
                <a:latin typeface="Candara"/>
                <a:cs typeface="Candara"/>
              </a:rPr>
              <a:t>prst</a:t>
            </a:r>
            <a:r>
              <a:rPr lang="en-GB" sz="2000" spc="-10" dirty="0">
                <a:latin typeface="Candara"/>
                <a:cs typeface="Candara"/>
              </a:rPr>
              <a:t> control signal from the control unit.</a:t>
            </a:r>
          </a:p>
          <a:p>
            <a:pPr marL="355600" marR="992505" indent="-342900">
              <a:lnSpc>
                <a:spcPct val="150000"/>
              </a:lnSpc>
              <a:buFont typeface="Arial"/>
              <a:buChar char="•"/>
              <a:tabLst>
                <a:tab pos="355600" algn="l"/>
              </a:tabLst>
            </a:pPr>
            <a:r>
              <a:rPr lang="en-GB" sz="2000" spc="-10" dirty="0">
                <a:latin typeface="Candara"/>
                <a:cs typeface="Candara"/>
              </a:rPr>
              <a:t>ReLU_2: Performs Leaky </a:t>
            </a:r>
            <a:r>
              <a:rPr lang="en-GB" sz="2000" spc="-10" dirty="0" err="1">
                <a:latin typeface="Candara"/>
                <a:cs typeface="Candara"/>
              </a:rPr>
              <a:t>ReLU</a:t>
            </a:r>
            <a:r>
              <a:rPr lang="en-GB" sz="2000" spc="-10" dirty="0">
                <a:latin typeface="Candara"/>
                <a:cs typeface="Candara"/>
              </a:rPr>
              <a:t> function over the values present in Add_2_out_reg, on receiving ReLU_2 control signal from the control unit.</a:t>
            </a:r>
          </a:p>
          <a:p>
            <a:pPr marL="355600" marR="992505" indent="-342900">
              <a:lnSpc>
                <a:spcPct val="150000"/>
              </a:lnSpc>
              <a:buFont typeface="Arial"/>
              <a:buChar char="•"/>
              <a:tabLst>
                <a:tab pos="355600" algn="l"/>
              </a:tabLst>
            </a:pPr>
            <a:r>
              <a:rPr lang="en-GB" sz="2000" spc="-10" dirty="0">
                <a:latin typeface="Candara"/>
                <a:cs typeface="Candara"/>
              </a:rPr>
              <a:t>ReLU_2_out_reg : Stores the result of ReLU_2, resets on receiving </a:t>
            </a:r>
            <a:r>
              <a:rPr lang="en-GB" sz="2000" spc="-10" dirty="0" err="1">
                <a:latin typeface="Candara"/>
                <a:cs typeface="Candara"/>
              </a:rPr>
              <a:t>prst</a:t>
            </a:r>
            <a:r>
              <a:rPr lang="en-GB" sz="2000" spc="-10" dirty="0">
                <a:latin typeface="Candara"/>
                <a:cs typeface="Candara"/>
              </a:rPr>
              <a:t> from the control unit.</a:t>
            </a:r>
          </a:p>
          <a:p>
            <a:pPr marL="355600" marR="992505" indent="-342900">
              <a:lnSpc>
                <a:spcPct val="150000"/>
              </a:lnSpc>
              <a:buFont typeface="Arial"/>
              <a:buChar char="•"/>
              <a:tabLst>
                <a:tab pos="355600" algn="l"/>
              </a:tabLst>
            </a:pPr>
            <a:r>
              <a:rPr lang="en-GB" sz="2000" spc="-10" dirty="0">
                <a:latin typeface="Candara"/>
                <a:cs typeface="Candara"/>
              </a:rPr>
              <a:t>Max: Finds the maximum value present in the ReLU_2_out_reg, outputs it to </a:t>
            </a:r>
            <a:r>
              <a:rPr lang="en-GB" sz="2000" spc="-10" dirty="0" err="1">
                <a:latin typeface="Candara"/>
                <a:cs typeface="Candara"/>
              </a:rPr>
              <a:t>max_out_reg</a:t>
            </a:r>
            <a:r>
              <a:rPr lang="en-GB" sz="2000" spc="-10" dirty="0">
                <a:latin typeface="Candara"/>
                <a:cs typeface="Candara"/>
              </a:rPr>
              <a:t> on receiving Max control signal from the control unit.</a:t>
            </a: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sz="2000" dirty="0">
              <a:latin typeface="Candara"/>
              <a:cs typeface="Candara"/>
            </a:endParaRPr>
          </a:p>
        </p:txBody>
      </p:sp>
    </p:spTree>
    <p:extLst>
      <p:ext uri="{BB962C8B-B14F-4D97-AF65-F5344CB8AC3E}">
        <p14:creationId xmlns:p14="http://schemas.microsoft.com/office/powerpoint/2010/main" val="258125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20165">
              <a:lnSpc>
                <a:spcPct val="100000"/>
              </a:lnSpc>
              <a:spcBef>
                <a:spcPts val="100"/>
              </a:spcBef>
            </a:pPr>
            <a:r>
              <a:rPr dirty="0"/>
              <a:t>Hardware</a:t>
            </a:r>
            <a:r>
              <a:rPr spc="-45" dirty="0"/>
              <a:t> </a:t>
            </a:r>
            <a:r>
              <a:rPr spc="-10" dirty="0"/>
              <a:t>Architecture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32041" y="745292"/>
            <a:ext cx="8328659" cy="3657796"/>
          </a:xfrm>
          <a:prstGeom prst="rect">
            <a:avLst/>
          </a:prstGeom>
        </p:spPr>
        <p:txBody>
          <a:bodyPr vert="horz" wrap="square" lIns="0" tIns="12065" rIns="0" bIns="0" rtlCol="0">
            <a:spAutoFit/>
          </a:bodyPr>
          <a:lstStyle/>
          <a:p>
            <a:pPr marL="355600" marR="992505" indent="-342900">
              <a:lnSpc>
                <a:spcPct val="150000"/>
              </a:lnSpc>
              <a:buFont typeface="Arial"/>
              <a:buChar char="•"/>
              <a:tabLst>
                <a:tab pos="355600" algn="l"/>
              </a:tabLst>
            </a:pPr>
            <a:r>
              <a:rPr lang="en-GB" sz="2000" spc="-10" dirty="0" err="1">
                <a:latin typeface="Candara"/>
                <a:cs typeface="Candara"/>
              </a:rPr>
              <a:t>Max_out_reg</a:t>
            </a:r>
            <a:r>
              <a:rPr lang="en-GB" sz="2000" spc="-10" dirty="0">
                <a:latin typeface="Candara"/>
                <a:cs typeface="Candara"/>
              </a:rPr>
              <a:t>: Stores the result of Max operation, resets on receiving </a:t>
            </a:r>
            <a:r>
              <a:rPr lang="en-GB" sz="2000" spc="-10" dirty="0" err="1">
                <a:latin typeface="Candara"/>
                <a:cs typeface="Candara"/>
              </a:rPr>
              <a:t>prst</a:t>
            </a:r>
            <a:r>
              <a:rPr lang="en-GB" sz="2000" spc="-10" dirty="0">
                <a:latin typeface="Candara"/>
                <a:cs typeface="Candara"/>
              </a:rPr>
              <a:t> signal from the control unit.</a:t>
            </a:r>
          </a:p>
          <a:p>
            <a:pPr marL="355600" marR="992505" indent="-342900">
              <a:lnSpc>
                <a:spcPct val="150000"/>
              </a:lnSpc>
              <a:buFont typeface="Arial"/>
              <a:buChar char="•"/>
              <a:tabLst>
                <a:tab pos="355600" algn="l"/>
              </a:tabLst>
            </a:pPr>
            <a:r>
              <a:rPr lang="en-GB" sz="2000" spc="-10" dirty="0">
                <a:latin typeface="Candara"/>
                <a:cs typeface="Candara"/>
              </a:rPr>
              <a:t>Output register: Output register which will send the predicted digit to outside world, resets on receiving </a:t>
            </a:r>
            <a:r>
              <a:rPr lang="en-GB" sz="2000" spc="-10" dirty="0" err="1">
                <a:latin typeface="Candara"/>
                <a:cs typeface="Candara"/>
              </a:rPr>
              <a:t>rst</a:t>
            </a:r>
            <a:r>
              <a:rPr lang="en-GB" sz="2000" spc="-10" dirty="0">
                <a:latin typeface="Candara"/>
                <a:cs typeface="Candara"/>
              </a:rPr>
              <a:t> signal externally.</a:t>
            </a: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lang="en-GB" sz="2000" spc="-10" dirty="0">
              <a:latin typeface="Candara"/>
              <a:cs typeface="Candara"/>
            </a:endParaRPr>
          </a:p>
          <a:p>
            <a:pPr marL="355600" marR="992505" indent="-342900">
              <a:lnSpc>
                <a:spcPct val="150000"/>
              </a:lnSpc>
              <a:buFont typeface="Arial"/>
              <a:buChar char="•"/>
              <a:tabLst>
                <a:tab pos="355600" algn="l"/>
              </a:tabLst>
            </a:pPr>
            <a:endParaRPr sz="2000" dirty="0">
              <a:latin typeface="Candara"/>
              <a:cs typeface="Candara"/>
            </a:endParaRPr>
          </a:p>
        </p:txBody>
      </p:sp>
    </p:spTree>
    <p:extLst>
      <p:ext uri="{BB962C8B-B14F-4D97-AF65-F5344CB8AC3E}">
        <p14:creationId xmlns:p14="http://schemas.microsoft.com/office/powerpoint/2010/main" val="1232251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34895">
              <a:lnSpc>
                <a:spcPct val="100000"/>
              </a:lnSpc>
              <a:spcBef>
                <a:spcPts val="100"/>
              </a:spcBef>
            </a:pPr>
            <a:r>
              <a:rPr dirty="0"/>
              <a:t>Control</a:t>
            </a:r>
            <a:r>
              <a:rPr lang="en-GB" spc="-30" dirty="0" err="1"/>
              <a:t>ler</a:t>
            </a:r>
            <a:endParaRPr spc="-2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258175" cy="2039020"/>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lang="en-GB" sz="2000" dirty="0">
                <a:latin typeface="Candara"/>
                <a:cs typeface="Candara"/>
              </a:rPr>
              <a:t>The following diagram illustrates the controller block which will issue all the control signals like </a:t>
            </a:r>
            <a:r>
              <a:rPr lang="en-GB" sz="2000" dirty="0" err="1">
                <a:latin typeface="Candara"/>
                <a:cs typeface="Candara"/>
              </a:rPr>
              <a:t>prst</a:t>
            </a:r>
            <a:r>
              <a:rPr lang="en-GB" sz="2000" dirty="0">
                <a:latin typeface="Candara"/>
                <a:cs typeface="Candara"/>
              </a:rPr>
              <a:t>, mul_1, add_1, ReLU_1, mul_2, add_2, ReLU_2, Max, Done.</a:t>
            </a:r>
          </a:p>
          <a:p>
            <a:pPr marL="354965" indent="-342265">
              <a:lnSpc>
                <a:spcPct val="100000"/>
              </a:lnSpc>
              <a:spcBef>
                <a:spcPts val="1300"/>
              </a:spcBef>
              <a:buFont typeface="Arial"/>
              <a:buChar char="•"/>
              <a:tabLst>
                <a:tab pos="354965" algn="l"/>
              </a:tabLst>
            </a:pPr>
            <a:r>
              <a:rPr lang="en-GB" sz="2000" dirty="0">
                <a:latin typeface="Candara"/>
                <a:cs typeface="Candara"/>
              </a:rPr>
              <a:t>The inputs to the controller are </a:t>
            </a:r>
            <a:r>
              <a:rPr lang="en-GB" sz="2000" dirty="0" err="1">
                <a:latin typeface="Candara"/>
                <a:cs typeface="Candara"/>
              </a:rPr>
              <a:t>clk</a:t>
            </a:r>
            <a:r>
              <a:rPr lang="en-GB" sz="2000" dirty="0">
                <a:latin typeface="Candara"/>
                <a:cs typeface="Candara"/>
              </a:rPr>
              <a:t>, </a:t>
            </a:r>
            <a:r>
              <a:rPr lang="en-GB" sz="2000" dirty="0" err="1">
                <a:latin typeface="Candara"/>
                <a:cs typeface="Candara"/>
              </a:rPr>
              <a:t>rst</a:t>
            </a:r>
            <a:r>
              <a:rPr lang="en-GB" sz="2000" dirty="0">
                <a:latin typeface="Candara"/>
                <a:cs typeface="Candara"/>
              </a:rPr>
              <a:t>, start signals.</a:t>
            </a:r>
          </a:p>
          <a:p>
            <a:pPr marL="354965" indent="-342265">
              <a:lnSpc>
                <a:spcPct val="100000"/>
              </a:lnSpc>
              <a:spcBef>
                <a:spcPts val="1300"/>
              </a:spcBef>
              <a:buFont typeface="Arial"/>
              <a:buChar char="•"/>
              <a:tabLst>
                <a:tab pos="354965" algn="l"/>
              </a:tabLst>
            </a:pPr>
            <a:r>
              <a:rPr lang="en-GB" sz="2000" dirty="0">
                <a:latin typeface="Candara"/>
                <a:cs typeface="Candara"/>
              </a:rPr>
              <a:t>The controller issues signals</a:t>
            </a:r>
          </a:p>
        </p:txBody>
      </p:sp>
      <p:pic>
        <p:nvPicPr>
          <p:cNvPr id="6" name="Picture 5">
            <a:extLst>
              <a:ext uri="{FF2B5EF4-FFF2-40B4-BE49-F238E27FC236}">
                <a16:creationId xmlns:a16="http://schemas.microsoft.com/office/drawing/2014/main" id="{D1932B18-E131-4E47-8E45-74D6225715DE}"/>
              </a:ext>
            </a:extLst>
          </p:cNvPr>
          <p:cNvPicPr>
            <a:picLocks noChangeAspect="1"/>
          </p:cNvPicPr>
          <p:nvPr/>
        </p:nvPicPr>
        <p:blipFill>
          <a:blip r:embed="rId2"/>
          <a:stretch>
            <a:fillRect/>
          </a:stretch>
        </p:blipFill>
        <p:spPr>
          <a:xfrm>
            <a:off x="3988374" y="3064137"/>
            <a:ext cx="4810796" cy="3324689"/>
          </a:xfrm>
          <a:prstGeom prst="rect">
            <a:avLst/>
          </a:prstGeom>
        </p:spPr>
      </p:pic>
      <p:sp>
        <p:nvSpPr>
          <p:cNvPr id="7" name="TextBox 6">
            <a:extLst>
              <a:ext uri="{FF2B5EF4-FFF2-40B4-BE49-F238E27FC236}">
                <a16:creationId xmlns:a16="http://schemas.microsoft.com/office/drawing/2014/main" id="{DE3EF71B-745D-4E11-A64B-FD5D18CC9C6B}"/>
              </a:ext>
            </a:extLst>
          </p:cNvPr>
          <p:cNvSpPr txBox="1"/>
          <p:nvPr/>
        </p:nvSpPr>
        <p:spPr>
          <a:xfrm>
            <a:off x="609600" y="3155460"/>
            <a:ext cx="3378774" cy="707886"/>
          </a:xfrm>
          <a:prstGeom prst="rect">
            <a:avLst/>
          </a:prstGeom>
          <a:noFill/>
        </p:spPr>
        <p:txBody>
          <a:bodyPr wrap="square" rtlCol="0">
            <a:spAutoFit/>
          </a:bodyPr>
          <a:lstStyle/>
          <a:p>
            <a:pPr marL="12700">
              <a:lnSpc>
                <a:spcPct val="100000"/>
              </a:lnSpc>
              <a:spcBef>
                <a:spcPts val="1300"/>
              </a:spcBef>
              <a:tabLst>
                <a:tab pos="354965" algn="l"/>
              </a:tabLst>
            </a:pPr>
            <a:r>
              <a:rPr lang="en-GB" sz="2000" dirty="0">
                <a:latin typeface="Candara"/>
                <a:cs typeface="Candara"/>
              </a:rPr>
              <a:t>Based on the FSM present within 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34895">
              <a:lnSpc>
                <a:spcPct val="100000"/>
              </a:lnSpc>
              <a:spcBef>
                <a:spcPts val="100"/>
              </a:spcBef>
            </a:pPr>
            <a:r>
              <a:rPr dirty="0"/>
              <a:t>Control</a:t>
            </a:r>
            <a:r>
              <a:rPr spc="-30" dirty="0"/>
              <a:t> </a:t>
            </a:r>
            <a:r>
              <a:rPr spc="-25" dirty="0"/>
              <a:t>FSM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26</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pic>
        <p:nvPicPr>
          <p:cNvPr id="6" name="Picture 5">
            <a:extLst>
              <a:ext uri="{FF2B5EF4-FFF2-40B4-BE49-F238E27FC236}">
                <a16:creationId xmlns:a16="http://schemas.microsoft.com/office/drawing/2014/main" id="{B80E7745-96EF-4CD6-A233-0300F18CF983}"/>
              </a:ext>
            </a:extLst>
          </p:cNvPr>
          <p:cNvPicPr>
            <a:picLocks noChangeAspect="1"/>
          </p:cNvPicPr>
          <p:nvPr/>
        </p:nvPicPr>
        <p:blipFill>
          <a:blip r:embed="rId2"/>
          <a:stretch>
            <a:fillRect/>
          </a:stretch>
        </p:blipFill>
        <p:spPr>
          <a:xfrm>
            <a:off x="1409700" y="653443"/>
            <a:ext cx="6324600" cy="5304141"/>
          </a:xfrm>
          <a:prstGeom prst="rect">
            <a:avLst/>
          </a:prstGeom>
        </p:spPr>
      </p:pic>
    </p:spTree>
    <p:extLst>
      <p:ext uri="{BB962C8B-B14F-4D97-AF65-F5344CB8AC3E}">
        <p14:creationId xmlns:p14="http://schemas.microsoft.com/office/powerpoint/2010/main" val="3437473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34895">
              <a:lnSpc>
                <a:spcPct val="100000"/>
              </a:lnSpc>
              <a:spcBef>
                <a:spcPts val="100"/>
              </a:spcBef>
            </a:pPr>
            <a:r>
              <a:rPr dirty="0"/>
              <a:t>Control</a:t>
            </a:r>
            <a:r>
              <a:rPr spc="-30" dirty="0"/>
              <a:t> </a:t>
            </a:r>
            <a:r>
              <a:rPr spc="-25" dirty="0"/>
              <a:t>FSM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27</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67283" y="805696"/>
            <a:ext cx="8258175" cy="7848302"/>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lang="en-GB" sz="2000" dirty="0">
                <a:latin typeface="Candara"/>
                <a:cs typeface="Candara"/>
              </a:rPr>
              <a:t>S0: The starting state, wait till start signal, when start signal comes moves to s1.</a:t>
            </a:r>
          </a:p>
          <a:p>
            <a:pPr marL="354965" indent="-342265">
              <a:lnSpc>
                <a:spcPct val="100000"/>
              </a:lnSpc>
              <a:spcBef>
                <a:spcPts val="1300"/>
              </a:spcBef>
              <a:buFont typeface="Arial"/>
              <a:buChar char="•"/>
              <a:tabLst>
                <a:tab pos="354965" algn="l"/>
              </a:tabLst>
            </a:pPr>
            <a:r>
              <a:rPr lang="en-GB" sz="2000" dirty="0">
                <a:latin typeface="Candara"/>
                <a:cs typeface="Candara"/>
              </a:rPr>
              <a:t>S1: </a:t>
            </a:r>
            <a:r>
              <a:rPr lang="en-GB" sz="2000" dirty="0" err="1">
                <a:latin typeface="Candara"/>
                <a:cs typeface="Candara"/>
              </a:rPr>
              <a:t>prst</a:t>
            </a:r>
            <a:r>
              <a:rPr lang="en-GB" sz="2000" dirty="0">
                <a:latin typeface="Candara"/>
                <a:cs typeface="Candara"/>
              </a:rPr>
              <a:t> state, issues </a:t>
            </a:r>
            <a:r>
              <a:rPr lang="en-GB" sz="2000" dirty="0" err="1">
                <a:latin typeface="Candara"/>
                <a:cs typeface="Candara"/>
              </a:rPr>
              <a:t>prst</a:t>
            </a:r>
            <a:r>
              <a:rPr lang="en-GB" sz="2000" dirty="0">
                <a:latin typeface="Candara"/>
                <a:cs typeface="Candara"/>
              </a:rPr>
              <a:t> control signal. Stays in this state for 1 clock cycle. Then moves to s2.</a:t>
            </a:r>
          </a:p>
          <a:p>
            <a:pPr marL="354965" indent="-342265">
              <a:spcBef>
                <a:spcPts val="1300"/>
              </a:spcBef>
              <a:buFont typeface="Arial"/>
              <a:buChar char="•"/>
              <a:tabLst>
                <a:tab pos="354965" algn="l"/>
              </a:tabLst>
            </a:pPr>
            <a:r>
              <a:rPr lang="en-GB" sz="2000" dirty="0">
                <a:latin typeface="Candara"/>
                <a:cs typeface="Candara"/>
              </a:rPr>
              <a:t>S2: mul_1 state, issues mul_1 control signal. Stays in this state for 256 clock cycles. Then moves to s3.</a:t>
            </a:r>
          </a:p>
          <a:p>
            <a:pPr marL="354965" indent="-342265">
              <a:spcBef>
                <a:spcPts val="1300"/>
              </a:spcBef>
              <a:buFont typeface="Arial"/>
              <a:buChar char="•"/>
              <a:tabLst>
                <a:tab pos="354965" algn="l"/>
              </a:tabLst>
            </a:pPr>
            <a:r>
              <a:rPr lang="en-GB" sz="2000" dirty="0">
                <a:latin typeface="Candara"/>
                <a:cs typeface="Candara"/>
              </a:rPr>
              <a:t>S3: add_1 state, issues add_1 control signal. Stays in this state for 1 clock cycle. Then moves to s4.</a:t>
            </a:r>
          </a:p>
          <a:p>
            <a:pPr marL="354965" indent="-342265">
              <a:spcBef>
                <a:spcPts val="1300"/>
              </a:spcBef>
              <a:buFont typeface="Arial"/>
              <a:buChar char="•"/>
              <a:tabLst>
                <a:tab pos="354965" algn="l"/>
              </a:tabLst>
            </a:pPr>
            <a:r>
              <a:rPr lang="en-GB" sz="2000" dirty="0">
                <a:latin typeface="Candara"/>
                <a:cs typeface="Candara"/>
              </a:rPr>
              <a:t>S4: ReLU_1 state, issues ReLU_1 control signal. Stays in this state for 30 clock cycles. Then moves to s5.</a:t>
            </a:r>
          </a:p>
          <a:p>
            <a:pPr marL="354965" indent="-342265">
              <a:spcBef>
                <a:spcPts val="1300"/>
              </a:spcBef>
              <a:buFont typeface="Arial"/>
              <a:buChar char="•"/>
              <a:tabLst>
                <a:tab pos="354965" algn="l"/>
              </a:tabLst>
            </a:pPr>
            <a:r>
              <a:rPr lang="en-GB" sz="2000" dirty="0">
                <a:latin typeface="Candara"/>
                <a:cs typeface="Candara"/>
              </a:rPr>
              <a:t>S5: Mul_2 state, issues Mul_2 control signal. Stays in this state for 30 clock cycles. Then moves to s6.</a:t>
            </a:r>
          </a:p>
          <a:p>
            <a:pPr marL="354965" indent="-342265">
              <a:spcBef>
                <a:spcPts val="1300"/>
              </a:spcBef>
              <a:buFont typeface="Arial"/>
              <a:buChar char="•"/>
              <a:tabLst>
                <a:tab pos="354965" algn="l"/>
              </a:tabLst>
            </a:pPr>
            <a:r>
              <a:rPr lang="en-GB" sz="2000" dirty="0">
                <a:latin typeface="Candara"/>
                <a:cs typeface="Candara"/>
              </a:rPr>
              <a:t>S6: add_2 state, issues add_2 control signal. Stays in this state for 1 clock cycle. Then moves to s7.</a:t>
            </a:r>
          </a:p>
          <a:p>
            <a:pPr marL="354965" indent="-342265">
              <a:spcBef>
                <a:spcPts val="1300"/>
              </a:spcBef>
              <a:buFont typeface="Arial"/>
              <a:buChar char="•"/>
              <a:tabLst>
                <a:tab pos="354965" algn="l"/>
              </a:tabLst>
            </a:pPr>
            <a:endParaRPr lang="en-GB" sz="2000" dirty="0">
              <a:latin typeface="Candara"/>
              <a:cs typeface="Candara"/>
            </a:endParaRPr>
          </a:p>
          <a:p>
            <a:pPr marL="354965" indent="-342265">
              <a:spcBef>
                <a:spcPts val="1300"/>
              </a:spcBef>
              <a:buFont typeface="Arial"/>
              <a:buChar char="•"/>
              <a:tabLst>
                <a:tab pos="354965" algn="l"/>
              </a:tabLst>
            </a:pPr>
            <a:endParaRPr lang="en-GB" sz="2000" dirty="0">
              <a:latin typeface="Candara"/>
              <a:cs typeface="Candara"/>
            </a:endParaRPr>
          </a:p>
          <a:p>
            <a:pPr marL="354965" indent="-342265">
              <a:spcBef>
                <a:spcPts val="1300"/>
              </a:spcBef>
              <a:buFont typeface="Arial"/>
              <a:buChar char="•"/>
              <a:tabLst>
                <a:tab pos="354965" algn="l"/>
              </a:tabLst>
            </a:pPr>
            <a:endParaRPr lang="en-GB" sz="2000" dirty="0">
              <a:latin typeface="Candara"/>
              <a:cs typeface="Candara"/>
            </a:endParaRPr>
          </a:p>
          <a:p>
            <a:pPr marL="354965" indent="-342265">
              <a:spcBef>
                <a:spcPts val="1300"/>
              </a:spcBef>
              <a:buFont typeface="Arial"/>
              <a:buChar char="•"/>
              <a:tabLst>
                <a:tab pos="354965" algn="l"/>
              </a:tabLst>
            </a:pPr>
            <a:endParaRPr lang="en-GB" sz="2000" dirty="0">
              <a:latin typeface="Candara"/>
              <a:cs typeface="Candara"/>
            </a:endParaRPr>
          </a:p>
          <a:p>
            <a:pPr marL="354965" indent="-342265">
              <a:lnSpc>
                <a:spcPct val="100000"/>
              </a:lnSpc>
              <a:spcBef>
                <a:spcPts val="1300"/>
              </a:spcBef>
              <a:buFont typeface="Arial"/>
              <a:buChar char="•"/>
              <a:tabLst>
                <a:tab pos="354965" algn="l"/>
              </a:tabLst>
            </a:pPr>
            <a:endParaRPr sz="2000" dirty="0">
              <a:latin typeface="Candara"/>
              <a:cs typeface="Candara"/>
            </a:endParaRPr>
          </a:p>
        </p:txBody>
      </p:sp>
    </p:spTree>
    <p:extLst>
      <p:ext uri="{BB962C8B-B14F-4D97-AF65-F5344CB8AC3E}">
        <p14:creationId xmlns:p14="http://schemas.microsoft.com/office/powerpoint/2010/main" val="1415904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34895">
              <a:lnSpc>
                <a:spcPct val="100000"/>
              </a:lnSpc>
              <a:spcBef>
                <a:spcPts val="100"/>
              </a:spcBef>
            </a:pPr>
            <a:r>
              <a:rPr dirty="0"/>
              <a:t>Control</a:t>
            </a:r>
            <a:r>
              <a:rPr spc="-30" dirty="0"/>
              <a:t> </a:t>
            </a:r>
            <a:r>
              <a:rPr spc="-25" dirty="0"/>
              <a:t>FSM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28</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67283" y="805696"/>
            <a:ext cx="8258175" cy="6924973"/>
          </a:xfrm>
          <a:prstGeom prst="rect">
            <a:avLst/>
          </a:prstGeom>
        </p:spPr>
        <p:txBody>
          <a:bodyPr vert="horz" wrap="square" lIns="0" tIns="165100" rIns="0" bIns="0" rtlCol="0">
            <a:spAutoFit/>
          </a:bodyPr>
          <a:lstStyle/>
          <a:p>
            <a:pPr marL="354965" indent="-342265">
              <a:spcBef>
                <a:spcPts val="1300"/>
              </a:spcBef>
              <a:buFont typeface="Arial"/>
              <a:buChar char="•"/>
              <a:tabLst>
                <a:tab pos="354965" algn="l"/>
              </a:tabLst>
            </a:pPr>
            <a:r>
              <a:rPr lang="en-GB" sz="2000" dirty="0">
                <a:latin typeface="Candara"/>
                <a:cs typeface="Candara"/>
              </a:rPr>
              <a:t>S7: ReLU_2 state, issues ReLU_2 control signal. Stays in this state for 10  clock cycles. Then moves to s8.</a:t>
            </a:r>
          </a:p>
          <a:p>
            <a:pPr marL="354965" indent="-342265">
              <a:spcBef>
                <a:spcPts val="1300"/>
              </a:spcBef>
              <a:buFont typeface="Arial"/>
              <a:buChar char="•"/>
              <a:tabLst>
                <a:tab pos="354965" algn="l"/>
              </a:tabLst>
            </a:pPr>
            <a:r>
              <a:rPr lang="en-GB" sz="2000" dirty="0">
                <a:latin typeface="Candara"/>
                <a:cs typeface="Candara"/>
              </a:rPr>
              <a:t>S8: Max state, issues Max control signal. Stays in this state for 9 clock cycles. Then moves to s9.</a:t>
            </a:r>
          </a:p>
          <a:p>
            <a:pPr marL="354965" indent="-342265">
              <a:spcBef>
                <a:spcPts val="1300"/>
              </a:spcBef>
              <a:buFont typeface="Arial"/>
              <a:buChar char="•"/>
              <a:tabLst>
                <a:tab pos="354965" algn="l"/>
              </a:tabLst>
            </a:pPr>
            <a:r>
              <a:rPr lang="en-GB" sz="2000" dirty="0">
                <a:latin typeface="Candara"/>
                <a:cs typeface="Candara"/>
              </a:rPr>
              <a:t>S9: Done state, issues Done control signal. Stays in this state for 1 clock cycle. Then moves to s0.</a:t>
            </a:r>
          </a:p>
          <a:p>
            <a:pPr marL="354965" indent="-342265">
              <a:spcBef>
                <a:spcPts val="1300"/>
              </a:spcBef>
              <a:buFont typeface="Arial"/>
              <a:buChar char="•"/>
              <a:tabLst>
                <a:tab pos="354965" algn="l"/>
              </a:tabLst>
            </a:pPr>
            <a:r>
              <a:rPr lang="en-GB" sz="2000" dirty="0">
                <a:latin typeface="Candara"/>
                <a:cs typeface="Candara"/>
              </a:rPr>
              <a:t>There is a counter within the controller which takes care of the clock cycles for which each state has to last.</a:t>
            </a:r>
          </a:p>
          <a:p>
            <a:pPr marL="354965" indent="-342265">
              <a:spcBef>
                <a:spcPts val="1300"/>
              </a:spcBef>
              <a:buFont typeface="Arial"/>
              <a:buChar char="•"/>
              <a:tabLst>
                <a:tab pos="354965" algn="l"/>
              </a:tabLst>
            </a:pPr>
            <a:r>
              <a:rPr lang="en-GB" sz="2000" dirty="0" err="1">
                <a:latin typeface="Candara"/>
                <a:cs typeface="Candara"/>
              </a:rPr>
              <a:t>Rst</a:t>
            </a:r>
            <a:r>
              <a:rPr lang="en-GB" sz="2000" dirty="0">
                <a:latin typeface="Candara"/>
                <a:cs typeface="Candara"/>
              </a:rPr>
              <a:t> signal will reset to the FSM start state s0 regardless of present state.</a:t>
            </a:r>
          </a:p>
          <a:p>
            <a:pPr marL="354965" indent="-342265">
              <a:spcBef>
                <a:spcPts val="1300"/>
              </a:spcBef>
              <a:buFont typeface="Arial"/>
              <a:buChar char="•"/>
              <a:tabLst>
                <a:tab pos="354965" algn="l"/>
              </a:tabLst>
            </a:pPr>
            <a:endParaRPr lang="en-GB" sz="2000" dirty="0">
              <a:latin typeface="Candara"/>
              <a:cs typeface="Candara"/>
            </a:endParaRPr>
          </a:p>
          <a:p>
            <a:pPr marL="354965" indent="-342265">
              <a:spcBef>
                <a:spcPts val="1300"/>
              </a:spcBef>
              <a:buFont typeface="Arial"/>
              <a:buChar char="•"/>
              <a:tabLst>
                <a:tab pos="354965" algn="l"/>
              </a:tabLst>
            </a:pPr>
            <a:endParaRPr lang="en-GB" sz="2000" dirty="0">
              <a:latin typeface="Candara"/>
              <a:cs typeface="Candara"/>
            </a:endParaRPr>
          </a:p>
          <a:p>
            <a:pPr marL="354965" indent="-342265">
              <a:spcBef>
                <a:spcPts val="1300"/>
              </a:spcBef>
              <a:buFont typeface="Arial"/>
              <a:buChar char="•"/>
              <a:tabLst>
                <a:tab pos="354965" algn="l"/>
              </a:tabLst>
            </a:pPr>
            <a:endParaRPr lang="en-GB" sz="2000" dirty="0">
              <a:latin typeface="Candara"/>
              <a:cs typeface="Candara"/>
            </a:endParaRPr>
          </a:p>
          <a:p>
            <a:pPr marL="354965" indent="-342265">
              <a:spcBef>
                <a:spcPts val="1300"/>
              </a:spcBef>
              <a:buFont typeface="Arial"/>
              <a:buChar char="•"/>
              <a:tabLst>
                <a:tab pos="354965" algn="l"/>
              </a:tabLst>
            </a:pPr>
            <a:endParaRPr lang="en-GB" sz="2000" dirty="0">
              <a:latin typeface="Candara"/>
              <a:cs typeface="Candara"/>
            </a:endParaRPr>
          </a:p>
          <a:p>
            <a:pPr marL="354965" indent="-342265">
              <a:spcBef>
                <a:spcPts val="1300"/>
              </a:spcBef>
              <a:buFont typeface="Arial"/>
              <a:buChar char="•"/>
              <a:tabLst>
                <a:tab pos="354965" algn="l"/>
              </a:tabLst>
            </a:pPr>
            <a:endParaRPr lang="en-GB" sz="2000" dirty="0">
              <a:latin typeface="Candara"/>
              <a:cs typeface="Candara"/>
            </a:endParaRPr>
          </a:p>
          <a:p>
            <a:pPr marL="354965" indent="-342265">
              <a:spcBef>
                <a:spcPts val="1300"/>
              </a:spcBef>
              <a:buFont typeface="Arial"/>
              <a:buChar char="•"/>
              <a:tabLst>
                <a:tab pos="354965" algn="l"/>
              </a:tabLst>
            </a:pPr>
            <a:endParaRPr lang="en-GB" sz="2000" dirty="0">
              <a:latin typeface="Candara"/>
              <a:cs typeface="Candara"/>
            </a:endParaRPr>
          </a:p>
          <a:p>
            <a:pPr marL="354965" indent="-342265">
              <a:lnSpc>
                <a:spcPct val="100000"/>
              </a:lnSpc>
              <a:spcBef>
                <a:spcPts val="1300"/>
              </a:spcBef>
              <a:buFont typeface="Arial"/>
              <a:buChar char="•"/>
              <a:tabLst>
                <a:tab pos="354965" algn="l"/>
              </a:tabLst>
            </a:pPr>
            <a:endParaRPr sz="2000" dirty="0">
              <a:latin typeface="Candara"/>
              <a:cs typeface="Candara"/>
            </a:endParaRPr>
          </a:p>
        </p:txBody>
      </p:sp>
    </p:spTree>
    <p:extLst>
      <p:ext uri="{BB962C8B-B14F-4D97-AF65-F5344CB8AC3E}">
        <p14:creationId xmlns:p14="http://schemas.microsoft.com/office/powerpoint/2010/main" val="4291929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9080">
              <a:lnSpc>
                <a:spcPct val="100000"/>
              </a:lnSpc>
              <a:spcBef>
                <a:spcPts val="100"/>
              </a:spcBef>
            </a:pPr>
            <a:r>
              <a:rPr dirty="0"/>
              <a:t>Hardware</a:t>
            </a:r>
            <a:r>
              <a:rPr spc="-55" dirty="0"/>
              <a:t> </a:t>
            </a:r>
            <a:r>
              <a:rPr spc="-10" dirty="0"/>
              <a:t>Schematic</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059462"/>
            <a:ext cx="5640705" cy="330835"/>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Picture</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Schematic</a:t>
            </a:r>
            <a:r>
              <a:rPr sz="2000" spc="-30" dirty="0">
                <a:latin typeface="Candara"/>
                <a:cs typeface="Candara"/>
              </a:rPr>
              <a:t> </a:t>
            </a:r>
            <a:r>
              <a:rPr sz="2000" dirty="0">
                <a:latin typeface="Candara"/>
                <a:cs typeface="Candara"/>
              </a:rPr>
              <a:t>from</a:t>
            </a:r>
            <a:r>
              <a:rPr sz="2000" spc="-50" dirty="0">
                <a:latin typeface="Candara"/>
                <a:cs typeface="Candara"/>
              </a:rPr>
              <a:t> </a:t>
            </a:r>
            <a:r>
              <a:rPr sz="2000" dirty="0">
                <a:latin typeface="Candara"/>
                <a:cs typeface="Candara"/>
              </a:rPr>
              <a:t>Genus</a:t>
            </a:r>
            <a:r>
              <a:rPr sz="2000" spc="-20" dirty="0">
                <a:latin typeface="Candara"/>
                <a:cs typeface="Candara"/>
              </a:rPr>
              <a:t> </a:t>
            </a:r>
            <a:r>
              <a:rPr sz="2000" dirty="0">
                <a:latin typeface="Candara"/>
                <a:cs typeface="Candara"/>
              </a:rPr>
              <a:t>(post-</a:t>
            </a:r>
            <a:r>
              <a:rPr sz="2000" spc="-10" dirty="0">
                <a:latin typeface="Candara"/>
                <a:cs typeface="Candara"/>
              </a:rPr>
              <a:t>synthesis)</a:t>
            </a:r>
            <a:endParaRPr sz="2000" dirty="0">
              <a:latin typeface="Candara"/>
              <a:cs typeface="Candara"/>
            </a:endParaRPr>
          </a:p>
        </p:txBody>
      </p:sp>
      <p:pic>
        <p:nvPicPr>
          <p:cNvPr id="6" name="Picture 5">
            <a:extLst>
              <a:ext uri="{FF2B5EF4-FFF2-40B4-BE49-F238E27FC236}">
                <a16:creationId xmlns:a16="http://schemas.microsoft.com/office/drawing/2014/main" id="{D4B1348A-DD69-470D-9A8F-09D66A1E4F2B}"/>
              </a:ext>
            </a:extLst>
          </p:cNvPr>
          <p:cNvPicPr>
            <a:picLocks noChangeAspect="1"/>
          </p:cNvPicPr>
          <p:nvPr/>
        </p:nvPicPr>
        <p:blipFill>
          <a:blip r:embed="rId2"/>
          <a:stretch>
            <a:fillRect/>
          </a:stretch>
        </p:blipFill>
        <p:spPr>
          <a:xfrm>
            <a:off x="3039554" y="1405537"/>
            <a:ext cx="3181794" cy="50775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00">
              <a:lnSpc>
                <a:spcPct val="100000"/>
              </a:lnSpc>
              <a:spcBef>
                <a:spcPts val="100"/>
              </a:spcBef>
            </a:pPr>
            <a:r>
              <a:rPr dirty="0"/>
              <a:t>Network</a:t>
            </a:r>
            <a:r>
              <a:rPr spc="-45" dirty="0"/>
              <a:t> </a:t>
            </a:r>
            <a:r>
              <a:rPr spc="-10" dirty="0"/>
              <a:t>Description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065770" cy="4937249"/>
          </a:xfrm>
          <a:prstGeom prst="rect">
            <a:avLst/>
          </a:prstGeom>
        </p:spPr>
        <p:txBody>
          <a:bodyPr vert="horz" wrap="square" lIns="0" tIns="165100" rIns="0" bIns="0" rtlCol="0">
            <a:spAutoFit/>
          </a:bodyPr>
          <a:lstStyle/>
          <a:p>
            <a:pPr marL="354965" indent="-342265">
              <a:lnSpc>
                <a:spcPct val="100000"/>
              </a:lnSpc>
              <a:spcBef>
                <a:spcPts val="1200"/>
              </a:spcBef>
              <a:buFont typeface="Arial"/>
              <a:buChar char="•"/>
              <a:tabLst>
                <a:tab pos="354965" algn="l"/>
              </a:tabLst>
            </a:pPr>
            <a:r>
              <a:rPr lang="en-GB" sz="2000" spc="-10" dirty="0">
                <a:latin typeface="Candara"/>
                <a:cs typeface="Candara"/>
              </a:rPr>
              <a:t>• Network architecture [feed-forward, fully connected]</a:t>
            </a:r>
          </a:p>
          <a:p>
            <a:pPr marL="354965" indent="-342265">
              <a:lnSpc>
                <a:spcPct val="100000"/>
              </a:lnSpc>
              <a:spcBef>
                <a:spcPts val="1200"/>
              </a:spcBef>
              <a:buFont typeface="Arial"/>
              <a:buChar char="•"/>
              <a:tabLst>
                <a:tab pos="354965" algn="l"/>
              </a:tabLst>
            </a:pPr>
            <a:r>
              <a:rPr lang="en-GB" sz="2000" spc="-10" dirty="0">
                <a:latin typeface="Candara"/>
                <a:cs typeface="Candara"/>
              </a:rPr>
              <a:t>• Network parameters - </a:t>
            </a:r>
          </a:p>
          <a:p>
            <a:pPr marL="354965" indent="-342265">
              <a:lnSpc>
                <a:spcPct val="100000"/>
              </a:lnSpc>
              <a:spcBef>
                <a:spcPts val="1200"/>
              </a:spcBef>
              <a:buFont typeface="Arial"/>
              <a:buChar char="•"/>
              <a:tabLst>
                <a:tab pos="354965" algn="l"/>
              </a:tabLst>
            </a:pPr>
            <a:r>
              <a:rPr lang="en-GB" sz="2000" spc="-10" dirty="0">
                <a:latin typeface="Candara"/>
                <a:cs typeface="Candara"/>
              </a:rPr>
              <a:t>	Number of Inputs, 256</a:t>
            </a:r>
          </a:p>
          <a:p>
            <a:pPr marL="354965" indent="-342265">
              <a:lnSpc>
                <a:spcPct val="100000"/>
              </a:lnSpc>
              <a:spcBef>
                <a:spcPts val="1200"/>
              </a:spcBef>
              <a:buFont typeface="Arial"/>
              <a:buChar char="•"/>
              <a:tabLst>
                <a:tab pos="354965" algn="l"/>
              </a:tabLst>
            </a:pPr>
            <a:r>
              <a:rPr lang="en-GB" sz="2000" spc="-10" dirty="0">
                <a:latin typeface="Candara"/>
                <a:cs typeface="Candara"/>
              </a:rPr>
              <a:t>	Outputs, 10</a:t>
            </a:r>
          </a:p>
          <a:p>
            <a:pPr marL="354965" indent="-342265">
              <a:lnSpc>
                <a:spcPct val="100000"/>
              </a:lnSpc>
              <a:spcBef>
                <a:spcPts val="1200"/>
              </a:spcBef>
              <a:buFont typeface="Arial"/>
              <a:buChar char="•"/>
              <a:tabLst>
                <a:tab pos="354965" algn="l"/>
              </a:tabLst>
            </a:pPr>
            <a:r>
              <a:rPr lang="en-GB" sz="2000" spc="-10" dirty="0">
                <a:latin typeface="Candara"/>
                <a:cs typeface="Candara"/>
              </a:rPr>
              <a:t>	Number of neurons in hidden layer, 30</a:t>
            </a:r>
          </a:p>
          <a:p>
            <a:pPr marL="354965" indent="-342265">
              <a:lnSpc>
                <a:spcPct val="100000"/>
              </a:lnSpc>
              <a:spcBef>
                <a:spcPts val="1200"/>
              </a:spcBef>
              <a:buFont typeface="Arial"/>
              <a:buChar char="•"/>
              <a:tabLst>
                <a:tab pos="354965" algn="l"/>
              </a:tabLst>
            </a:pPr>
            <a:r>
              <a:rPr lang="en-GB" sz="2000" spc="-10" dirty="0">
                <a:latin typeface="Candara"/>
                <a:cs typeface="Candara"/>
              </a:rPr>
              <a:t>	Activation function for hidden layer, Leaky </a:t>
            </a:r>
            <a:r>
              <a:rPr lang="en-GB" sz="2000" spc="-10" dirty="0" err="1">
                <a:latin typeface="Candara"/>
                <a:cs typeface="Candara"/>
              </a:rPr>
              <a:t>ReLU</a:t>
            </a:r>
            <a:endParaRPr lang="en-GB" sz="2000" spc="-10" dirty="0">
              <a:latin typeface="Candara"/>
              <a:cs typeface="Candara"/>
            </a:endParaRPr>
          </a:p>
          <a:p>
            <a:pPr marL="354965" indent="-342265">
              <a:lnSpc>
                <a:spcPct val="100000"/>
              </a:lnSpc>
              <a:spcBef>
                <a:spcPts val="1200"/>
              </a:spcBef>
              <a:buFont typeface="Arial"/>
              <a:buChar char="•"/>
              <a:tabLst>
                <a:tab pos="354965" algn="l"/>
              </a:tabLst>
            </a:pPr>
            <a:r>
              <a:rPr lang="en-GB" sz="2000" spc="-10" dirty="0">
                <a:latin typeface="Candara"/>
                <a:cs typeface="Candara"/>
              </a:rPr>
              <a:t>	Output format, One - hot encoded [Software], Predicted digit [Hardware]</a:t>
            </a:r>
          </a:p>
          <a:p>
            <a:pPr marL="354965" indent="-342265">
              <a:lnSpc>
                <a:spcPct val="100000"/>
              </a:lnSpc>
              <a:spcBef>
                <a:spcPts val="1200"/>
              </a:spcBef>
              <a:buFont typeface="Arial"/>
              <a:buChar char="•"/>
              <a:tabLst>
                <a:tab pos="354965" algn="l"/>
              </a:tabLst>
            </a:pPr>
            <a:endParaRPr lang="en-GB" sz="2000" spc="-10" dirty="0">
              <a:latin typeface="Candara"/>
              <a:cs typeface="Candara"/>
            </a:endParaRPr>
          </a:p>
          <a:p>
            <a:pPr marL="354965" indent="-342265">
              <a:lnSpc>
                <a:spcPct val="100000"/>
              </a:lnSpc>
              <a:spcBef>
                <a:spcPts val="1200"/>
              </a:spcBef>
              <a:buFont typeface="Arial"/>
              <a:buChar char="•"/>
              <a:tabLst>
                <a:tab pos="354965" algn="l"/>
              </a:tabLst>
            </a:pPr>
            <a:endParaRPr lang="en-GB" sz="2000" spc="-10" dirty="0">
              <a:latin typeface="Candara"/>
              <a:cs typeface="Candara"/>
            </a:endParaRPr>
          </a:p>
          <a:p>
            <a:pPr marL="354965" indent="-342265">
              <a:lnSpc>
                <a:spcPct val="100000"/>
              </a:lnSpc>
              <a:spcBef>
                <a:spcPts val="1200"/>
              </a:spcBef>
              <a:buFont typeface="Arial"/>
              <a:buChar char="•"/>
              <a:tabLst>
                <a:tab pos="354965" algn="l"/>
              </a:tabLst>
            </a:pPr>
            <a:endParaRPr sz="2000" dirty="0">
              <a:latin typeface="Candara"/>
              <a:cs typeface="Candar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101850">
              <a:lnSpc>
                <a:spcPct val="100000"/>
              </a:lnSpc>
              <a:spcBef>
                <a:spcPts val="100"/>
              </a:spcBef>
            </a:pPr>
            <a:r>
              <a:rPr dirty="0"/>
              <a:t>HW</a:t>
            </a:r>
            <a:r>
              <a:rPr spc="-5" dirty="0"/>
              <a:t> </a:t>
            </a:r>
            <a:r>
              <a:rPr spc="-10" dirty="0"/>
              <a:t>Simulation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385809" cy="5132559"/>
          </a:xfrm>
          <a:prstGeom prst="rect">
            <a:avLst/>
          </a:prstGeom>
        </p:spPr>
        <p:txBody>
          <a:bodyPr vert="horz" wrap="square" lIns="0" tIns="12065" rIns="0" bIns="0" rtlCol="0">
            <a:spAutoFit/>
          </a:bodyPr>
          <a:lstStyle/>
          <a:p>
            <a:pPr marL="355600" marR="337185" indent="-342900">
              <a:lnSpc>
                <a:spcPct val="150100"/>
              </a:lnSpc>
              <a:spcBef>
                <a:spcPts val="95"/>
              </a:spcBef>
              <a:buFont typeface="Arial"/>
              <a:buChar char="•"/>
              <a:tabLst>
                <a:tab pos="355600" algn="l"/>
              </a:tabLst>
            </a:pPr>
            <a:r>
              <a:rPr lang="en-GB" sz="2000" dirty="0">
                <a:latin typeface="Candara"/>
                <a:cs typeface="Candara"/>
              </a:rPr>
              <a:t>The test bench gives 10 sample images to the neural network.</a:t>
            </a:r>
          </a:p>
          <a:p>
            <a:pPr marL="355600" marR="337185" indent="-342900">
              <a:lnSpc>
                <a:spcPct val="150100"/>
              </a:lnSpc>
              <a:spcBef>
                <a:spcPts val="95"/>
              </a:spcBef>
              <a:buFont typeface="Arial"/>
              <a:buChar char="•"/>
              <a:tabLst>
                <a:tab pos="355600" algn="l"/>
              </a:tabLst>
            </a:pPr>
            <a:r>
              <a:rPr lang="en-GB" sz="2000" dirty="0">
                <a:latin typeface="Candara"/>
                <a:cs typeface="Candara"/>
              </a:rPr>
              <a:t>The ten images are obtained from </a:t>
            </a:r>
            <a:r>
              <a:rPr lang="en-GB" sz="2000" dirty="0" err="1">
                <a:latin typeface="Candara"/>
                <a:cs typeface="Candara"/>
              </a:rPr>
              <a:t>semeion</a:t>
            </a:r>
            <a:r>
              <a:rPr lang="en-GB" sz="2000" dirty="0">
                <a:latin typeface="Candara"/>
                <a:cs typeface="Candara"/>
              </a:rPr>
              <a:t> database, and loaded into a array.</a:t>
            </a:r>
          </a:p>
          <a:p>
            <a:pPr marL="355600" marR="337185" indent="-342900">
              <a:lnSpc>
                <a:spcPct val="150100"/>
              </a:lnSpc>
              <a:spcBef>
                <a:spcPts val="95"/>
              </a:spcBef>
              <a:buFont typeface="Arial"/>
              <a:buChar char="•"/>
              <a:tabLst>
                <a:tab pos="355600" algn="l"/>
              </a:tabLst>
            </a:pPr>
            <a:r>
              <a:rPr lang="en-GB" sz="2000" dirty="0">
                <a:latin typeface="Candara"/>
                <a:cs typeface="Candara"/>
              </a:rPr>
              <a:t>The input digits are passed in sequential order: 0,1,2,3,4,5,6,7,8,9.</a:t>
            </a:r>
          </a:p>
          <a:p>
            <a:pPr marL="355600" marR="337185" indent="-342900">
              <a:lnSpc>
                <a:spcPct val="150100"/>
              </a:lnSpc>
              <a:spcBef>
                <a:spcPts val="95"/>
              </a:spcBef>
              <a:buFont typeface="Arial"/>
              <a:buChar char="•"/>
              <a:tabLst>
                <a:tab pos="355600" algn="l"/>
              </a:tabLst>
            </a:pPr>
            <a:r>
              <a:rPr lang="en-GB" sz="2000" dirty="0">
                <a:latin typeface="Candara"/>
                <a:cs typeface="Candara"/>
              </a:rPr>
              <a:t>A for loop is used to iterate.</a:t>
            </a:r>
          </a:p>
          <a:p>
            <a:pPr marL="355600" marR="337185" indent="-342900">
              <a:lnSpc>
                <a:spcPct val="150100"/>
              </a:lnSpc>
              <a:spcBef>
                <a:spcPts val="95"/>
              </a:spcBef>
              <a:buFont typeface="Arial"/>
              <a:buChar char="•"/>
              <a:tabLst>
                <a:tab pos="355600" algn="l"/>
              </a:tabLst>
            </a:pPr>
            <a:r>
              <a:rPr lang="en-GB" sz="2000" dirty="0">
                <a:latin typeface="Candara"/>
                <a:cs typeface="Candara"/>
              </a:rPr>
              <a:t>At each iteration, </a:t>
            </a:r>
            <a:r>
              <a:rPr lang="en-GB" sz="2000" dirty="0" err="1">
                <a:latin typeface="Candara"/>
                <a:cs typeface="Candara"/>
              </a:rPr>
              <a:t>rst</a:t>
            </a:r>
            <a:r>
              <a:rPr lang="en-GB" sz="2000" dirty="0">
                <a:latin typeface="Candara"/>
                <a:cs typeface="Candara"/>
              </a:rPr>
              <a:t>, image and start is given and it waits till output is ready.</a:t>
            </a:r>
          </a:p>
          <a:p>
            <a:pPr marL="355600" marR="337185" indent="-342900">
              <a:lnSpc>
                <a:spcPct val="150100"/>
              </a:lnSpc>
              <a:spcBef>
                <a:spcPts val="95"/>
              </a:spcBef>
              <a:buFont typeface="Arial"/>
              <a:buChar char="•"/>
              <a:tabLst>
                <a:tab pos="355600" algn="l"/>
              </a:tabLst>
            </a:pPr>
            <a:r>
              <a:rPr lang="en-GB" sz="2000" dirty="0">
                <a:latin typeface="Candara"/>
                <a:cs typeface="Candara"/>
              </a:rPr>
              <a:t>It compares whether the predicted output matches the iteration count, if yes , a register called correct is incremented.</a:t>
            </a:r>
          </a:p>
          <a:p>
            <a:pPr marL="355600" marR="337185" indent="-342900">
              <a:lnSpc>
                <a:spcPct val="150100"/>
              </a:lnSpc>
              <a:spcBef>
                <a:spcPts val="95"/>
              </a:spcBef>
              <a:buFont typeface="Arial"/>
              <a:buChar char="•"/>
              <a:tabLst>
                <a:tab pos="355600" algn="l"/>
              </a:tabLst>
            </a:pPr>
            <a:r>
              <a:rPr lang="en-GB" sz="2000" dirty="0">
                <a:latin typeface="Candara"/>
                <a:cs typeface="Candara"/>
              </a:rPr>
              <a:t>A register called tot keeps track of the number of inputs passed.</a:t>
            </a:r>
          </a:p>
          <a:p>
            <a:pPr marL="355600" marR="337185" indent="-342900">
              <a:lnSpc>
                <a:spcPct val="150100"/>
              </a:lnSpc>
              <a:spcBef>
                <a:spcPts val="95"/>
              </a:spcBef>
              <a:buFont typeface="Arial"/>
              <a:buChar char="•"/>
              <a:tabLst>
                <a:tab pos="355600" algn="l"/>
              </a:tabLst>
            </a:pPr>
            <a:r>
              <a:rPr lang="en-GB" sz="2000" dirty="0">
                <a:latin typeface="Candara"/>
                <a:cs typeface="Candara"/>
              </a:rPr>
              <a:t>At the end of test, correct/ tot will be the accuracy</a:t>
            </a:r>
            <a:endParaRPr sz="2000" dirty="0">
              <a:latin typeface="Candara"/>
              <a:cs typeface="Candar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101850">
              <a:lnSpc>
                <a:spcPct val="100000"/>
              </a:lnSpc>
              <a:spcBef>
                <a:spcPts val="100"/>
              </a:spcBef>
            </a:pPr>
            <a:r>
              <a:rPr dirty="0"/>
              <a:t>HW</a:t>
            </a:r>
            <a:r>
              <a:rPr spc="-5" dirty="0"/>
              <a:t> </a:t>
            </a:r>
            <a:r>
              <a:rPr spc="-10" dirty="0"/>
              <a:t>Simulation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31</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1" y="1184630"/>
            <a:ext cx="4227170" cy="1349472"/>
          </a:xfrm>
          <a:prstGeom prst="rect">
            <a:avLst/>
          </a:prstGeom>
        </p:spPr>
        <p:txBody>
          <a:bodyPr vert="horz" wrap="square" lIns="0" tIns="12065" rIns="0" bIns="0" rtlCol="0">
            <a:spAutoFit/>
          </a:bodyPr>
          <a:lstStyle/>
          <a:p>
            <a:pPr marL="355600" marR="337185" indent="-342900">
              <a:lnSpc>
                <a:spcPct val="150100"/>
              </a:lnSpc>
              <a:spcBef>
                <a:spcPts val="95"/>
              </a:spcBef>
              <a:buFont typeface="Arial"/>
              <a:buChar char="•"/>
              <a:tabLst>
                <a:tab pos="355600" algn="l"/>
              </a:tabLst>
            </a:pPr>
            <a:r>
              <a:rPr lang="en-GB" sz="2000" dirty="0">
                <a:latin typeface="Candara"/>
                <a:cs typeface="Candara"/>
              </a:rPr>
              <a:t>The image on the right captures the gist of what is explained in previous slide.</a:t>
            </a:r>
            <a:endParaRPr sz="2000" dirty="0">
              <a:latin typeface="Candara"/>
              <a:cs typeface="Candara"/>
            </a:endParaRPr>
          </a:p>
        </p:txBody>
      </p:sp>
      <p:pic>
        <p:nvPicPr>
          <p:cNvPr id="6" name="Picture 5">
            <a:extLst>
              <a:ext uri="{FF2B5EF4-FFF2-40B4-BE49-F238E27FC236}">
                <a16:creationId xmlns:a16="http://schemas.microsoft.com/office/drawing/2014/main" id="{6977E7DF-D9BD-4466-B0C9-70793BB0C399}"/>
              </a:ext>
            </a:extLst>
          </p:cNvPr>
          <p:cNvPicPr>
            <a:picLocks noChangeAspect="1"/>
          </p:cNvPicPr>
          <p:nvPr/>
        </p:nvPicPr>
        <p:blipFill>
          <a:blip r:embed="rId2"/>
          <a:stretch>
            <a:fillRect/>
          </a:stretch>
        </p:blipFill>
        <p:spPr>
          <a:xfrm>
            <a:off x="4909552" y="1184630"/>
            <a:ext cx="3449953" cy="4832518"/>
          </a:xfrm>
          <a:prstGeom prst="rect">
            <a:avLst/>
          </a:prstGeom>
        </p:spPr>
      </p:pic>
    </p:spTree>
    <p:extLst>
      <p:ext uri="{BB962C8B-B14F-4D97-AF65-F5344CB8AC3E}">
        <p14:creationId xmlns:p14="http://schemas.microsoft.com/office/powerpoint/2010/main" val="1692305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101850">
              <a:lnSpc>
                <a:spcPct val="100000"/>
              </a:lnSpc>
              <a:spcBef>
                <a:spcPts val="100"/>
              </a:spcBef>
            </a:pPr>
            <a:r>
              <a:rPr dirty="0"/>
              <a:t>HW</a:t>
            </a:r>
            <a:r>
              <a:rPr spc="-5" dirty="0"/>
              <a:t> </a:t>
            </a:r>
            <a:r>
              <a:rPr spc="-10" dirty="0"/>
              <a:t>Simulation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385809" cy="1349472"/>
          </a:xfrm>
          <a:prstGeom prst="rect">
            <a:avLst/>
          </a:prstGeom>
        </p:spPr>
        <p:txBody>
          <a:bodyPr vert="horz" wrap="square" lIns="0" tIns="12065" rIns="0" bIns="0" rtlCol="0">
            <a:spAutoFit/>
          </a:bodyPr>
          <a:lstStyle/>
          <a:p>
            <a:pPr marL="355600" marR="5080" indent="-342900">
              <a:lnSpc>
                <a:spcPct val="150000"/>
              </a:lnSpc>
              <a:buFont typeface="Arial"/>
              <a:buChar char="•"/>
              <a:tabLst>
                <a:tab pos="355600" algn="l"/>
              </a:tabLst>
            </a:pPr>
            <a:r>
              <a:rPr lang="en-GB" sz="2000" dirty="0">
                <a:latin typeface="Candara"/>
                <a:cs typeface="Candara"/>
              </a:rPr>
              <a:t>Below is a</a:t>
            </a:r>
            <a:r>
              <a:rPr sz="2000" spc="-20" dirty="0">
                <a:latin typeface="Candara"/>
                <a:cs typeface="Candara"/>
              </a:rPr>
              <a:t> </a:t>
            </a:r>
            <a:r>
              <a:rPr sz="2000" dirty="0">
                <a:latin typeface="Candara"/>
                <a:cs typeface="Candara"/>
              </a:rPr>
              <a:t>sample</a:t>
            </a:r>
            <a:r>
              <a:rPr sz="2000" spc="-20" dirty="0">
                <a:latin typeface="Candara"/>
                <a:cs typeface="Candara"/>
              </a:rPr>
              <a:t> </a:t>
            </a:r>
            <a:r>
              <a:rPr sz="2000" dirty="0">
                <a:latin typeface="Candara"/>
                <a:cs typeface="Candara"/>
              </a:rPr>
              <a:t>picture</a:t>
            </a:r>
            <a:r>
              <a:rPr sz="2000" spc="-1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how</a:t>
            </a:r>
            <a:r>
              <a:rPr sz="2000" spc="-15" dirty="0">
                <a:latin typeface="Candara"/>
                <a:cs typeface="Candara"/>
              </a:rPr>
              <a:t> </a:t>
            </a:r>
            <a:r>
              <a:rPr sz="2000" dirty="0">
                <a:latin typeface="Candara"/>
                <a:cs typeface="Candara"/>
              </a:rPr>
              <a:t>the</a:t>
            </a:r>
            <a:r>
              <a:rPr sz="2000" spc="-15" dirty="0">
                <a:latin typeface="Candara"/>
                <a:cs typeface="Candara"/>
              </a:rPr>
              <a:t> </a:t>
            </a:r>
            <a:r>
              <a:rPr sz="2000" dirty="0">
                <a:latin typeface="Candara"/>
                <a:cs typeface="Candara"/>
              </a:rPr>
              <a:t>HW</a:t>
            </a:r>
            <a:r>
              <a:rPr sz="2000" spc="-30" dirty="0">
                <a:latin typeface="Candara"/>
                <a:cs typeface="Candara"/>
              </a:rPr>
              <a:t> </a:t>
            </a:r>
            <a:r>
              <a:rPr sz="2000" dirty="0">
                <a:latin typeface="Candara"/>
                <a:cs typeface="Candara"/>
              </a:rPr>
              <a:t>inputs</a:t>
            </a:r>
            <a:r>
              <a:rPr sz="2000" spc="-20" dirty="0">
                <a:latin typeface="Candara"/>
                <a:cs typeface="Candara"/>
              </a:rPr>
              <a:t> </a:t>
            </a:r>
            <a:r>
              <a:rPr sz="2000" dirty="0">
                <a:latin typeface="Candara"/>
                <a:cs typeface="Candara"/>
              </a:rPr>
              <a:t>looks</a:t>
            </a:r>
            <a:r>
              <a:rPr sz="2000" spc="-30" dirty="0">
                <a:latin typeface="Candara"/>
                <a:cs typeface="Candara"/>
              </a:rPr>
              <a:t> </a:t>
            </a:r>
            <a:r>
              <a:rPr sz="2000" dirty="0">
                <a:latin typeface="Candara"/>
                <a:cs typeface="Candara"/>
              </a:rPr>
              <a:t>like</a:t>
            </a:r>
            <a:r>
              <a:rPr lang="en-GB" sz="2000" dirty="0">
                <a:latin typeface="Candara"/>
                <a:cs typeface="Candara"/>
              </a:rPr>
              <a:t>.</a:t>
            </a:r>
          </a:p>
          <a:p>
            <a:pPr marL="355600" marR="5080" indent="-342900">
              <a:lnSpc>
                <a:spcPct val="150000"/>
              </a:lnSpc>
              <a:buFont typeface="Arial"/>
              <a:buChar char="•"/>
              <a:tabLst>
                <a:tab pos="355600" algn="l"/>
              </a:tabLst>
            </a:pPr>
            <a:r>
              <a:rPr lang="en-GB" sz="2000" dirty="0">
                <a:latin typeface="Candara"/>
                <a:cs typeface="Candara"/>
              </a:rPr>
              <a:t>The binary values of the images are copied from the </a:t>
            </a:r>
            <a:r>
              <a:rPr lang="en-GB" sz="2000" dirty="0" err="1">
                <a:latin typeface="Candara"/>
                <a:cs typeface="Candara"/>
              </a:rPr>
              <a:t>semeion</a:t>
            </a:r>
            <a:r>
              <a:rPr lang="en-GB" sz="2000" dirty="0">
                <a:latin typeface="Candara"/>
                <a:cs typeface="Candara"/>
              </a:rPr>
              <a:t> dataset file in MATLAB.</a:t>
            </a:r>
            <a:endParaRPr sz="2000" dirty="0">
              <a:latin typeface="Candara"/>
              <a:cs typeface="Candara"/>
            </a:endParaRPr>
          </a:p>
        </p:txBody>
      </p:sp>
      <p:pic>
        <p:nvPicPr>
          <p:cNvPr id="6" name="Picture 5">
            <a:extLst>
              <a:ext uri="{FF2B5EF4-FFF2-40B4-BE49-F238E27FC236}">
                <a16:creationId xmlns:a16="http://schemas.microsoft.com/office/drawing/2014/main" id="{F7F19F10-32C9-45C8-9360-8C9C8DF2D7D1}"/>
              </a:ext>
            </a:extLst>
          </p:cNvPr>
          <p:cNvPicPr>
            <a:picLocks noChangeAspect="1"/>
          </p:cNvPicPr>
          <p:nvPr/>
        </p:nvPicPr>
        <p:blipFill>
          <a:blip r:embed="rId2"/>
          <a:stretch>
            <a:fillRect/>
          </a:stretch>
        </p:blipFill>
        <p:spPr>
          <a:xfrm>
            <a:off x="292411" y="3281089"/>
            <a:ext cx="8559176" cy="1612205"/>
          </a:xfrm>
          <a:prstGeom prst="rect">
            <a:avLst/>
          </a:prstGeom>
        </p:spPr>
      </p:pic>
    </p:spTree>
    <p:extLst>
      <p:ext uri="{BB962C8B-B14F-4D97-AF65-F5344CB8AC3E}">
        <p14:creationId xmlns:p14="http://schemas.microsoft.com/office/powerpoint/2010/main" val="1636183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101850">
              <a:lnSpc>
                <a:spcPct val="100000"/>
              </a:lnSpc>
              <a:spcBef>
                <a:spcPts val="100"/>
              </a:spcBef>
            </a:pPr>
            <a:r>
              <a:rPr dirty="0"/>
              <a:t>HW</a:t>
            </a:r>
            <a:r>
              <a:rPr spc="-5" dirty="0"/>
              <a:t> </a:t>
            </a:r>
            <a:r>
              <a:rPr spc="-10" dirty="0"/>
              <a:t>Simulation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33</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11505" y="726841"/>
            <a:ext cx="7788275" cy="474489"/>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lang="en-GB" sz="2000" dirty="0">
                <a:latin typeface="Candara"/>
                <a:cs typeface="Candara"/>
              </a:rPr>
              <a:t>MATLAB output for particular image</a:t>
            </a:r>
            <a:endParaRPr sz="2000" dirty="0">
              <a:latin typeface="Candara"/>
              <a:cs typeface="Candara"/>
            </a:endParaRPr>
          </a:p>
        </p:txBody>
      </p:sp>
      <p:pic>
        <p:nvPicPr>
          <p:cNvPr id="6" name="Picture 5">
            <a:extLst>
              <a:ext uri="{FF2B5EF4-FFF2-40B4-BE49-F238E27FC236}">
                <a16:creationId xmlns:a16="http://schemas.microsoft.com/office/drawing/2014/main" id="{C7A38EBC-A72E-4F67-8059-12F11D83D191}"/>
              </a:ext>
            </a:extLst>
          </p:cNvPr>
          <p:cNvPicPr>
            <a:picLocks noChangeAspect="1"/>
          </p:cNvPicPr>
          <p:nvPr/>
        </p:nvPicPr>
        <p:blipFill>
          <a:blip r:embed="rId2"/>
          <a:stretch>
            <a:fillRect/>
          </a:stretch>
        </p:blipFill>
        <p:spPr>
          <a:xfrm>
            <a:off x="1274307" y="1214030"/>
            <a:ext cx="6595386" cy="3192752"/>
          </a:xfrm>
          <a:prstGeom prst="rect">
            <a:avLst/>
          </a:prstGeom>
        </p:spPr>
      </p:pic>
      <p:pic>
        <p:nvPicPr>
          <p:cNvPr id="7" name="Picture 6">
            <a:extLst>
              <a:ext uri="{FF2B5EF4-FFF2-40B4-BE49-F238E27FC236}">
                <a16:creationId xmlns:a16="http://schemas.microsoft.com/office/drawing/2014/main" id="{FE47F99C-BF2C-46DB-9D82-33D1EE7F7922}"/>
              </a:ext>
            </a:extLst>
          </p:cNvPr>
          <p:cNvPicPr>
            <a:picLocks noChangeAspect="1"/>
          </p:cNvPicPr>
          <p:nvPr/>
        </p:nvPicPr>
        <p:blipFill rotWithShape="1">
          <a:blip r:embed="rId3"/>
          <a:srcRect b="15004"/>
          <a:stretch/>
        </p:blipFill>
        <p:spPr>
          <a:xfrm>
            <a:off x="156502" y="5109810"/>
            <a:ext cx="8830994" cy="1062390"/>
          </a:xfrm>
          <a:prstGeom prst="rect">
            <a:avLst/>
          </a:prstGeom>
        </p:spPr>
      </p:pic>
      <p:sp>
        <p:nvSpPr>
          <p:cNvPr id="9" name="TextBox 8">
            <a:extLst>
              <a:ext uri="{FF2B5EF4-FFF2-40B4-BE49-F238E27FC236}">
                <a16:creationId xmlns:a16="http://schemas.microsoft.com/office/drawing/2014/main" id="{79DC343D-707E-4A89-A5F2-D078DB04F9E3}"/>
              </a:ext>
            </a:extLst>
          </p:cNvPr>
          <p:cNvSpPr txBox="1"/>
          <p:nvPr/>
        </p:nvSpPr>
        <p:spPr>
          <a:xfrm>
            <a:off x="156503" y="4575260"/>
            <a:ext cx="7930578" cy="369332"/>
          </a:xfrm>
          <a:prstGeom prst="rect">
            <a:avLst/>
          </a:prstGeom>
          <a:noFill/>
        </p:spPr>
        <p:txBody>
          <a:bodyPr wrap="square" rtlCol="0">
            <a:spAutoFit/>
          </a:bodyPr>
          <a:lstStyle/>
          <a:p>
            <a:r>
              <a:rPr lang="en-GB" dirty="0" err="1"/>
              <a:t>Presynthesis</a:t>
            </a:r>
            <a:r>
              <a:rPr lang="en-GB" dirty="0"/>
              <a:t> output from Verilog in </a:t>
            </a:r>
            <a:r>
              <a:rPr lang="en-GB" dirty="0" err="1"/>
              <a:t>vivado</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101850">
              <a:lnSpc>
                <a:spcPct val="100000"/>
              </a:lnSpc>
              <a:spcBef>
                <a:spcPts val="100"/>
              </a:spcBef>
            </a:pPr>
            <a:r>
              <a:rPr dirty="0"/>
              <a:t>HW</a:t>
            </a:r>
            <a:r>
              <a:rPr spc="-5" dirty="0"/>
              <a:t> </a:t>
            </a:r>
            <a:r>
              <a:rPr spc="-10" dirty="0"/>
              <a:t>Simulation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7788275" cy="1090042"/>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lang="en-GB" sz="2000" dirty="0">
                <a:latin typeface="Candara"/>
                <a:cs typeface="Candara"/>
              </a:rPr>
              <a:t>From the previous slide we can conclude that the fixed point implementation is working properly in Verilog, </a:t>
            </a:r>
            <a:r>
              <a:rPr lang="en-GB" sz="2000" dirty="0" err="1">
                <a:latin typeface="Candara"/>
                <a:cs typeface="Candara"/>
              </a:rPr>
              <a:t>presynthesis</a:t>
            </a:r>
            <a:r>
              <a:rPr lang="en-GB" sz="2000" dirty="0">
                <a:latin typeface="Candara"/>
                <a:cs typeface="Candara"/>
              </a:rPr>
              <a:t> simulation</a:t>
            </a:r>
            <a:endParaRPr sz="2000" dirty="0">
              <a:latin typeface="Candara"/>
              <a:cs typeface="Candara"/>
            </a:endParaRPr>
          </a:p>
        </p:txBody>
      </p:sp>
    </p:spTree>
    <p:extLst>
      <p:ext uri="{BB962C8B-B14F-4D97-AF65-F5344CB8AC3E}">
        <p14:creationId xmlns:p14="http://schemas.microsoft.com/office/powerpoint/2010/main" val="3626534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0650">
              <a:lnSpc>
                <a:spcPct val="100000"/>
              </a:lnSpc>
              <a:spcBef>
                <a:spcPts val="100"/>
              </a:spcBef>
            </a:pPr>
            <a:r>
              <a:rPr spc="-10" dirty="0"/>
              <a:t>Pre-</a:t>
            </a:r>
            <a:r>
              <a:rPr dirty="0"/>
              <a:t>synthesis</a:t>
            </a:r>
            <a:r>
              <a:rPr spc="-80" dirty="0"/>
              <a:t> </a:t>
            </a:r>
            <a:r>
              <a:rPr dirty="0"/>
              <a:t>Simulation</a:t>
            </a:r>
            <a:r>
              <a:rPr spc="-100" dirty="0"/>
              <a:t> </a:t>
            </a:r>
            <a:r>
              <a:rPr spc="-10" dirty="0"/>
              <a:t>Waveform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pic>
        <p:nvPicPr>
          <p:cNvPr id="6" name="Picture 5">
            <a:extLst>
              <a:ext uri="{FF2B5EF4-FFF2-40B4-BE49-F238E27FC236}">
                <a16:creationId xmlns:a16="http://schemas.microsoft.com/office/drawing/2014/main" id="{C4CA88F9-D077-417F-ABA2-94D2D9A2CF51}"/>
              </a:ext>
            </a:extLst>
          </p:cNvPr>
          <p:cNvPicPr>
            <a:picLocks noChangeAspect="1"/>
          </p:cNvPicPr>
          <p:nvPr/>
        </p:nvPicPr>
        <p:blipFill>
          <a:blip r:embed="rId2"/>
          <a:stretch>
            <a:fillRect/>
          </a:stretch>
        </p:blipFill>
        <p:spPr>
          <a:xfrm>
            <a:off x="1575968" y="1600200"/>
            <a:ext cx="5992061" cy="204816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970">
              <a:lnSpc>
                <a:spcPct val="100000"/>
              </a:lnSpc>
              <a:spcBef>
                <a:spcPts val="100"/>
              </a:spcBef>
            </a:pPr>
            <a:r>
              <a:rPr spc="-10" dirty="0"/>
              <a:t>Post-</a:t>
            </a:r>
            <a:r>
              <a:rPr dirty="0"/>
              <a:t>synthesis</a:t>
            </a:r>
            <a:r>
              <a:rPr spc="-85" dirty="0"/>
              <a:t> </a:t>
            </a:r>
            <a:r>
              <a:rPr dirty="0"/>
              <a:t>Simulation</a:t>
            </a:r>
            <a:r>
              <a:rPr spc="-85" dirty="0"/>
              <a:t> </a:t>
            </a:r>
            <a:r>
              <a:rPr spc="-10" dirty="0"/>
              <a:t>Waveform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36</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pic>
        <p:nvPicPr>
          <p:cNvPr id="6" name="Picture 5">
            <a:extLst>
              <a:ext uri="{FF2B5EF4-FFF2-40B4-BE49-F238E27FC236}">
                <a16:creationId xmlns:a16="http://schemas.microsoft.com/office/drawing/2014/main" id="{50A3773A-0921-4F52-850C-CFB7D1CD04B0}"/>
              </a:ext>
            </a:extLst>
          </p:cNvPr>
          <p:cNvPicPr>
            <a:picLocks noChangeAspect="1"/>
          </p:cNvPicPr>
          <p:nvPr/>
        </p:nvPicPr>
        <p:blipFill>
          <a:blip r:embed="rId2"/>
          <a:stretch>
            <a:fillRect/>
          </a:stretch>
        </p:blipFill>
        <p:spPr>
          <a:xfrm>
            <a:off x="604777" y="1828800"/>
            <a:ext cx="7602011" cy="277216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00555">
              <a:lnSpc>
                <a:spcPct val="100000"/>
              </a:lnSpc>
              <a:spcBef>
                <a:spcPts val="100"/>
              </a:spcBef>
            </a:pPr>
            <a:r>
              <a:rPr dirty="0"/>
              <a:t>Accuracy</a:t>
            </a:r>
            <a:r>
              <a:rPr spc="-45" dirty="0"/>
              <a:t> </a:t>
            </a:r>
            <a:r>
              <a:rPr spc="-10" dirty="0"/>
              <a:t>Results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37</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341970" cy="2475037"/>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dirty="0">
                <a:latin typeface="Candara"/>
                <a:cs typeface="Candara"/>
              </a:rPr>
              <a:t>Software</a:t>
            </a:r>
            <a:r>
              <a:rPr sz="2000" spc="-75" dirty="0">
                <a:latin typeface="Candara"/>
                <a:cs typeface="Candara"/>
              </a:rPr>
              <a:t> </a:t>
            </a:r>
            <a:r>
              <a:rPr sz="2000" spc="-10" dirty="0">
                <a:latin typeface="Candara"/>
                <a:cs typeface="Candara"/>
              </a:rPr>
              <a:t>Accuracy:</a:t>
            </a:r>
            <a:endParaRPr sz="2000" dirty="0">
              <a:latin typeface="Candara"/>
              <a:cs typeface="Candara"/>
            </a:endParaRPr>
          </a:p>
          <a:p>
            <a:pPr marL="812165" lvl="1" indent="-342265">
              <a:lnSpc>
                <a:spcPct val="100000"/>
              </a:lnSpc>
              <a:spcBef>
                <a:spcPts val="1200"/>
              </a:spcBef>
              <a:buFont typeface="Arial"/>
              <a:buChar char="•"/>
              <a:tabLst>
                <a:tab pos="812165" algn="l"/>
              </a:tabLst>
            </a:pPr>
            <a:r>
              <a:rPr sz="2000" spc="-10" dirty="0">
                <a:latin typeface="Candara"/>
                <a:cs typeface="Candara"/>
              </a:rPr>
              <a:t>Train</a:t>
            </a:r>
            <a:r>
              <a:rPr sz="2000" spc="-70" dirty="0">
                <a:latin typeface="Candara"/>
                <a:cs typeface="Candara"/>
              </a:rPr>
              <a:t> </a:t>
            </a:r>
            <a:r>
              <a:rPr sz="2000" spc="-10" dirty="0">
                <a:latin typeface="Candara"/>
                <a:cs typeface="Candara"/>
              </a:rPr>
              <a:t>data:</a:t>
            </a:r>
            <a:r>
              <a:rPr lang="en-GB" sz="2000" spc="-10" dirty="0">
                <a:latin typeface="Candara"/>
                <a:cs typeface="Candara"/>
              </a:rPr>
              <a:t>  98.454545 % </a:t>
            </a:r>
            <a:endParaRPr sz="2000" dirty="0">
              <a:latin typeface="Candara"/>
              <a:cs typeface="Candara"/>
            </a:endParaRPr>
          </a:p>
          <a:p>
            <a:pPr marL="812165" lvl="1" indent="-342265">
              <a:lnSpc>
                <a:spcPct val="100000"/>
              </a:lnSpc>
              <a:spcBef>
                <a:spcPts val="1200"/>
              </a:spcBef>
              <a:buFont typeface="Arial"/>
              <a:buChar char="•"/>
              <a:tabLst>
                <a:tab pos="812165" algn="l"/>
              </a:tabLst>
            </a:pPr>
            <a:r>
              <a:rPr sz="2000" spc="-10" dirty="0">
                <a:latin typeface="Candara"/>
                <a:cs typeface="Candara"/>
              </a:rPr>
              <a:t>Testing</a:t>
            </a:r>
            <a:r>
              <a:rPr sz="2000" spc="-50" dirty="0">
                <a:latin typeface="Candara"/>
                <a:cs typeface="Candara"/>
              </a:rPr>
              <a:t> </a:t>
            </a:r>
            <a:r>
              <a:rPr sz="2000" dirty="0">
                <a:latin typeface="Candara"/>
                <a:cs typeface="Candara"/>
              </a:rPr>
              <a:t>with</a:t>
            </a:r>
            <a:r>
              <a:rPr sz="2000" spc="-40" dirty="0">
                <a:latin typeface="Candara"/>
                <a:cs typeface="Candara"/>
              </a:rPr>
              <a:t> </a:t>
            </a:r>
            <a:r>
              <a:rPr sz="2000" dirty="0">
                <a:latin typeface="Candara"/>
                <a:cs typeface="Candara"/>
              </a:rPr>
              <a:t>floating</a:t>
            </a:r>
            <a:r>
              <a:rPr sz="2000" spc="-30" dirty="0">
                <a:latin typeface="Candara"/>
                <a:cs typeface="Candara"/>
              </a:rPr>
              <a:t> </a:t>
            </a:r>
            <a:r>
              <a:rPr sz="2000" dirty="0">
                <a:latin typeface="Candara"/>
                <a:cs typeface="Candara"/>
              </a:rPr>
              <a:t>point</a:t>
            </a:r>
            <a:r>
              <a:rPr sz="2000" spc="-35" dirty="0">
                <a:latin typeface="Candara"/>
                <a:cs typeface="Candara"/>
              </a:rPr>
              <a:t> </a:t>
            </a:r>
            <a:r>
              <a:rPr sz="2000" spc="-10" dirty="0">
                <a:latin typeface="Candara"/>
                <a:cs typeface="Candara"/>
              </a:rPr>
              <a:t>weights:</a:t>
            </a:r>
            <a:r>
              <a:rPr lang="en-GB" sz="2000" spc="-10" dirty="0">
                <a:latin typeface="Candara"/>
                <a:cs typeface="Candara"/>
              </a:rPr>
              <a:t>  92.089249 % </a:t>
            </a:r>
            <a:endParaRPr sz="2000" dirty="0">
              <a:latin typeface="Candara"/>
              <a:cs typeface="Candara"/>
            </a:endParaRPr>
          </a:p>
          <a:p>
            <a:pPr marL="812165" lvl="1" indent="-342265">
              <a:lnSpc>
                <a:spcPct val="100000"/>
              </a:lnSpc>
              <a:spcBef>
                <a:spcPts val="1200"/>
              </a:spcBef>
              <a:buFont typeface="Arial"/>
              <a:buChar char="•"/>
              <a:tabLst>
                <a:tab pos="812165" algn="l"/>
              </a:tabLst>
            </a:pPr>
            <a:r>
              <a:rPr sz="2000" spc="-20" dirty="0">
                <a:latin typeface="Candara"/>
                <a:cs typeface="Candara"/>
              </a:rPr>
              <a:t>Test</a:t>
            </a:r>
            <a:r>
              <a:rPr sz="2000" spc="-45" dirty="0">
                <a:latin typeface="Candara"/>
                <a:cs typeface="Candara"/>
              </a:rPr>
              <a:t> </a:t>
            </a:r>
            <a:r>
              <a:rPr sz="2000" dirty="0">
                <a:latin typeface="Candara"/>
                <a:cs typeface="Candara"/>
              </a:rPr>
              <a:t>data</a:t>
            </a:r>
            <a:r>
              <a:rPr sz="2000" spc="-20" dirty="0">
                <a:latin typeface="Candara"/>
                <a:cs typeface="Candara"/>
              </a:rPr>
              <a:t> </a:t>
            </a:r>
            <a:r>
              <a:rPr sz="2000" dirty="0">
                <a:latin typeface="Candara"/>
                <a:cs typeface="Candara"/>
              </a:rPr>
              <a:t>with</a:t>
            </a:r>
            <a:r>
              <a:rPr sz="2000" spc="-25" dirty="0">
                <a:latin typeface="Candara"/>
                <a:cs typeface="Candara"/>
              </a:rPr>
              <a:t> </a:t>
            </a:r>
            <a:r>
              <a:rPr sz="2000" dirty="0">
                <a:latin typeface="Candara"/>
                <a:cs typeface="Candara"/>
              </a:rPr>
              <a:t>fixed</a:t>
            </a:r>
            <a:r>
              <a:rPr sz="2000" spc="-20" dirty="0">
                <a:latin typeface="Candara"/>
                <a:cs typeface="Candara"/>
              </a:rPr>
              <a:t> </a:t>
            </a:r>
            <a:r>
              <a:rPr sz="2000" dirty="0">
                <a:latin typeface="Candara"/>
                <a:cs typeface="Candara"/>
              </a:rPr>
              <a:t>point</a:t>
            </a:r>
            <a:r>
              <a:rPr sz="2000" spc="-35" dirty="0">
                <a:latin typeface="Candara"/>
                <a:cs typeface="Candara"/>
              </a:rPr>
              <a:t> </a:t>
            </a:r>
            <a:r>
              <a:rPr sz="2000" spc="-10" dirty="0">
                <a:latin typeface="Candara"/>
                <a:cs typeface="Candara"/>
              </a:rPr>
              <a:t>weights:</a:t>
            </a:r>
            <a:r>
              <a:rPr lang="en-GB" sz="2000" spc="-10" dirty="0">
                <a:latin typeface="Candara"/>
                <a:cs typeface="Candara"/>
              </a:rPr>
              <a:t> 89.452333 % </a:t>
            </a:r>
            <a:endParaRPr sz="2000" dirty="0">
              <a:latin typeface="Candara"/>
              <a:cs typeface="Candara"/>
            </a:endParaRPr>
          </a:p>
          <a:p>
            <a:pPr lvl="1">
              <a:lnSpc>
                <a:spcPct val="100000"/>
              </a:lnSpc>
              <a:spcBef>
                <a:spcPts val="2360"/>
              </a:spcBef>
              <a:buFont typeface="Arial"/>
              <a:buChar char="•"/>
            </a:pPr>
            <a:endParaRPr sz="2000" dirty="0">
              <a:latin typeface="Candara"/>
              <a:cs typeface="Candara"/>
            </a:endParaRPr>
          </a:p>
        </p:txBody>
      </p:sp>
      <p:pic>
        <p:nvPicPr>
          <p:cNvPr id="6" name="Picture 5">
            <a:extLst>
              <a:ext uri="{FF2B5EF4-FFF2-40B4-BE49-F238E27FC236}">
                <a16:creationId xmlns:a16="http://schemas.microsoft.com/office/drawing/2014/main" id="{65FD15B2-BB75-4272-8741-9D282822180A}"/>
              </a:ext>
            </a:extLst>
          </p:cNvPr>
          <p:cNvPicPr>
            <a:picLocks noChangeAspect="1"/>
          </p:cNvPicPr>
          <p:nvPr/>
        </p:nvPicPr>
        <p:blipFill>
          <a:blip r:embed="rId2"/>
          <a:stretch>
            <a:fillRect/>
          </a:stretch>
        </p:blipFill>
        <p:spPr>
          <a:xfrm>
            <a:off x="914400" y="3026719"/>
            <a:ext cx="6782747" cy="343900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00555">
              <a:lnSpc>
                <a:spcPct val="100000"/>
              </a:lnSpc>
              <a:spcBef>
                <a:spcPts val="100"/>
              </a:spcBef>
            </a:pPr>
            <a:r>
              <a:rPr dirty="0"/>
              <a:t>Accuracy</a:t>
            </a:r>
            <a:r>
              <a:rPr spc="-45" dirty="0"/>
              <a:t> </a:t>
            </a:r>
            <a:r>
              <a:rPr spc="-10" dirty="0"/>
              <a:t>Results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38</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341970" cy="4167808"/>
          </a:xfrm>
          <a:prstGeom prst="rect">
            <a:avLst/>
          </a:prstGeom>
        </p:spPr>
        <p:txBody>
          <a:bodyPr vert="horz" wrap="square" lIns="0" tIns="165100" rIns="0" bIns="0" rtlCol="0">
            <a:spAutoFit/>
          </a:bodyPr>
          <a:lstStyle/>
          <a:p>
            <a:pPr marL="354965" indent="-342265">
              <a:lnSpc>
                <a:spcPct val="100000"/>
              </a:lnSpc>
              <a:spcBef>
                <a:spcPts val="5"/>
              </a:spcBef>
              <a:buFont typeface="Arial"/>
              <a:buChar char="•"/>
              <a:tabLst>
                <a:tab pos="354965" algn="l"/>
              </a:tabLst>
            </a:pPr>
            <a:r>
              <a:rPr sz="2000" dirty="0">
                <a:latin typeface="Candara"/>
                <a:cs typeface="Candara"/>
              </a:rPr>
              <a:t>Accuracy</a:t>
            </a:r>
            <a:r>
              <a:rPr sz="2000" spc="-35" dirty="0">
                <a:latin typeface="Candara"/>
                <a:cs typeface="Candara"/>
              </a:rPr>
              <a:t> </a:t>
            </a:r>
            <a:r>
              <a:rPr sz="2000" dirty="0">
                <a:latin typeface="Candara"/>
                <a:cs typeface="Candara"/>
              </a:rPr>
              <a:t>on</a:t>
            </a:r>
            <a:r>
              <a:rPr sz="2000" spc="-35" dirty="0">
                <a:latin typeface="Candara"/>
                <a:cs typeface="Candara"/>
              </a:rPr>
              <a:t> </a:t>
            </a:r>
            <a:r>
              <a:rPr sz="2000" spc="-25" dirty="0">
                <a:latin typeface="Candara"/>
                <a:cs typeface="Candara"/>
              </a:rPr>
              <a:t>HW:</a:t>
            </a:r>
            <a:endParaRPr sz="2000" dirty="0">
              <a:latin typeface="Candara"/>
              <a:cs typeface="Candara"/>
            </a:endParaRPr>
          </a:p>
          <a:p>
            <a:pPr marL="812165" lvl="1" indent="-342265">
              <a:lnSpc>
                <a:spcPct val="100000"/>
              </a:lnSpc>
              <a:spcBef>
                <a:spcPts val="1200"/>
              </a:spcBef>
              <a:buFont typeface="Arial"/>
              <a:buChar char="•"/>
              <a:tabLst>
                <a:tab pos="812165" algn="l"/>
              </a:tabLst>
            </a:pPr>
            <a:r>
              <a:rPr sz="2000" spc="-10" dirty="0">
                <a:latin typeface="Candara"/>
                <a:cs typeface="Candara"/>
              </a:rPr>
              <a:t>Pre-</a:t>
            </a:r>
            <a:r>
              <a:rPr sz="2000" dirty="0">
                <a:latin typeface="Candara"/>
                <a:cs typeface="Candara"/>
              </a:rPr>
              <a:t>synthesis:</a:t>
            </a:r>
            <a:r>
              <a:rPr sz="2000" spc="-40" dirty="0">
                <a:latin typeface="Candara"/>
                <a:cs typeface="Candara"/>
              </a:rPr>
              <a:t> </a:t>
            </a:r>
            <a:r>
              <a:rPr sz="2000" dirty="0">
                <a:latin typeface="Candara"/>
                <a:cs typeface="Candara"/>
              </a:rPr>
              <a:t>(10</a:t>
            </a:r>
            <a:r>
              <a:rPr sz="2000" spc="-10" dirty="0">
                <a:latin typeface="Candara"/>
                <a:cs typeface="Candara"/>
              </a:rPr>
              <a:t> images)</a:t>
            </a:r>
            <a:r>
              <a:rPr lang="en-GB" sz="2000" spc="-10" dirty="0">
                <a:latin typeface="Candara"/>
                <a:cs typeface="Candara"/>
              </a:rPr>
              <a:t>  Classified all 10 images correctly</a:t>
            </a:r>
          </a:p>
          <a:p>
            <a:pPr marL="812165" lvl="1" indent="-342265">
              <a:lnSpc>
                <a:spcPct val="100000"/>
              </a:lnSpc>
              <a:spcBef>
                <a:spcPts val="1200"/>
              </a:spcBef>
              <a:buFont typeface="Arial"/>
              <a:buChar char="•"/>
              <a:tabLst>
                <a:tab pos="812165" algn="l"/>
              </a:tabLst>
            </a:pPr>
            <a:endParaRPr lang="en-GB" sz="2000" spc="-10" dirty="0">
              <a:latin typeface="Candara"/>
              <a:cs typeface="Candara"/>
            </a:endParaRPr>
          </a:p>
          <a:p>
            <a:pPr marL="812165" lvl="1" indent="-342265">
              <a:lnSpc>
                <a:spcPct val="100000"/>
              </a:lnSpc>
              <a:spcBef>
                <a:spcPts val="1200"/>
              </a:spcBef>
              <a:buFont typeface="Arial"/>
              <a:buChar char="•"/>
              <a:tabLst>
                <a:tab pos="812165" algn="l"/>
              </a:tabLst>
            </a:pPr>
            <a:endParaRPr lang="en-GB" sz="2000" spc="-10" dirty="0">
              <a:latin typeface="Candara"/>
              <a:cs typeface="Candara"/>
            </a:endParaRPr>
          </a:p>
          <a:p>
            <a:pPr marL="812165" lvl="1" indent="-342265">
              <a:lnSpc>
                <a:spcPct val="100000"/>
              </a:lnSpc>
              <a:spcBef>
                <a:spcPts val="1200"/>
              </a:spcBef>
              <a:buFont typeface="Arial"/>
              <a:buChar char="•"/>
              <a:tabLst>
                <a:tab pos="812165" algn="l"/>
              </a:tabLst>
            </a:pPr>
            <a:endParaRPr lang="en-GB" sz="2000" spc="-10" dirty="0">
              <a:latin typeface="Candara"/>
              <a:cs typeface="Candara"/>
            </a:endParaRPr>
          </a:p>
          <a:p>
            <a:pPr marL="812165" lvl="1" indent="-342265">
              <a:lnSpc>
                <a:spcPct val="100000"/>
              </a:lnSpc>
              <a:spcBef>
                <a:spcPts val="1200"/>
              </a:spcBef>
              <a:buFont typeface="Arial"/>
              <a:buChar char="•"/>
              <a:tabLst>
                <a:tab pos="812165" algn="l"/>
              </a:tabLst>
            </a:pPr>
            <a:endParaRPr lang="en-GB" sz="2000" spc="-10" dirty="0">
              <a:latin typeface="Candara"/>
              <a:cs typeface="Candara"/>
            </a:endParaRPr>
          </a:p>
          <a:p>
            <a:pPr marL="812165" lvl="1" indent="-342265">
              <a:lnSpc>
                <a:spcPct val="100000"/>
              </a:lnSpc>
              <a:spcBef>
                <a:spcPts val="1200"/>
              </a:spcBef>
              <a:buFont typeface="Arial"/>
              <a:buChar char="•"/>
              <a:tabLst>
                <a:tab pos="812165" algn="l"/>
              </a:tabLst>
            </a:pPr>
            <a:endParaRPr lang="en-GB" sz="2000" spc="-10" dirty="0">
              <a:latin typeface="Candara"/>
              <a:cs typeface="Candara"/>
            </a:endParaRPr>
          </a:p>
          <a:p>
            <a:pPr marL="812165" lvl="1" indent="-342265">
              <a:lnSpc>
                <a:spcPct val="100000"/>
              </a:lnSpc>
              <a:spcBef>
                <a:spcPts val="1200"/>
              </a:spcBef>
              <a:buFont typeface="Arial"/>
              <a:buChar char="•"/>
              <a:tabLst>
                <a:tab pos="812165" algn="l"/>
              </a:tabLst>
            </a:pPr>
            <a:endParaRPr lang="en-GB" sz="2000" spc="-10" dirty="0">
              <a:latin typeface="Candara"/>
              <a:cs typeface="Candara"/>
            </a:endParaRPr>
          </a:p>
          <a:p>
            <a:pPr marL="812165" lvl="1" indent="-342265">
              <a:lnSpc>
                <a:spcPct val="100000"/>
              </a:lnSpc>
              <a:spcBef>
                <a:spcPts val="1200"/>
              </a:spcBef>
              <a:buFont typeface="Arial"/>
              <a:buChar char="•"/>
              <a:tabLst>
                <a:tab pos="812165" algn="l"/>
              </a:tabLst>
            </a:pPr>
            <a:r>
              <a:rPr lang="en-GB" sz="2000" spc="-10" dirty="0">
                <a:latin typeface="Candara"/>
                <a:cs typeface="Candara"/>
              </a:rPr>
              <a:t>But test set when given as input will give accuracy of 88.7%</a:t>
            </a:r>
            <a:endParaRPr sz="2000" dirty="0">
              <a:latin typeface="Candara"/>
              <a:cs typeface="Candara"/>
            </a:endParaRPr>
          </a:p>
        </p:txBody>
      </p:sp>
      <p:pic>
        <p:nvPicPr>
          <p:cNvPr id="6" name="Picture 5">
            <a:extLst>
              <a:ext uri="{FF2B5EF4-FFF2-40B4-BE49-F238E27FC236}">
                <a16:creationId xmlns:a16="http://schemas.microsoft.com/office/drawing/2014/main" id="{081D4735-65FA-4998-BD3C-3C5810607D26}"/>
              </a:ext>
            </a:extLst>
          </p:cNvPr>
          <p:cNvPicPr>
            <a:picLocks noChangeAspect="1"/>
          </p:cNvPicPr>
          <p:nvPr/>
        </p:nvPicPr>
        <p:blipFill>
          <a:blip r:embed="rId2"/>
          <a:stretch>
            <a:fillRect/>
          </a:stretch>
        </p:blipFill>
        <p:spPr>
          <a:xfrm>
            <a:off x="1371600" y="2244685"/>
            <a:ext cx="5992061" cy="2048161"/>
          </a:xfrm>
          <a:prstGeom prst="rect">
            <a:avLst/>
          </a:prstGeom>
        </p:spPr>
      </p:pic>
    </p:spTree>
    <p:extLst>
      <p:ext uri="{BB962C8B-B14F-4D97-AF65-F5344CB8AC3E}">
        <p14:creationId xmlns:p14="http://schemas.microsoft.com/office/powerpoint/2010/main" val="2493555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00555">
              <a:lnSpc>
                <a:spcPct val="100000"/>
              </a:lnSpc>
              <a:spcBef>
                <a:spcPts val="100"/>
              </a:spcBef>
            </a:pPr>
            <a:r>
              <a:rPr dirty="0"/>
              <a:t>Accuracy</a:t>
            </a:r>
            <a:r>
              <a:rPr spc="-45" dirty="0"/>
              <a:t> </a:t>
            </a:r>
            <a:r>
              <a:rPr spc="-10" dirty="0"/>
              <a:t>Results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341970" cy="4937249"/>
          </a:xfrm>
          <a:prstGeom prst="rect">
            <a:avLst/>
          </a:prstGeom>
        </p:spPr>
        <p:txBody>
          <a:bodyPr vert="horz" wrap="square" lIns="0" tIns="165100" rIns="0" bIns="0" rtlCol="0">
            <a:spAutoFit/>
          </a:bodyPr>
          <a:lstStyle/>
          <a:p>
            <a:pPr marL="354965" indent="-342265">
              <a:lnSpc>
                <a:spcPct val="100000"/>
              </a:lnSpc>
              <a:spcBef>
                <a:spcPts val="5"/>
              </a:spcBef>
              <a:buFont typeface="Arial"/>
              <a:buChar char="•"/>
              <a:tabLst>
                <a:tab pos="354965" algn="l"/>
              </a:tabLst>
            </a:pPr>
            <a:r>
              <a:rPr lang="en-GB" sz="2000" dirty="0">
                <a:latin typeface="Candara"/>
                <a:cs typeface="Candara"/>
              </a:rPr>
              <a:t>Accuracy</a:t>
            </a:r>
            <a:r>
              <a:rPr lang="en-GB" sz="2000" spc="-35" dirty="0">
                <a:latin typeface="Candara"/>
                <a:cs typeface="Candara"/>
              </a:rPr>
              <a:t> </a:t>
            </a:r>
            <a:r>
              <a:rPr lang="en-GB" sz="2000" dirty="0">
                <a:latin typeface="Candara"/>
                <a:cs typeface="Candara"/>
              </a:rPr>
              <a:t>on</a:t>
            </a:r>
            <a:r>
              <a:rPr lang="en-GB" sz="2000" spc="-35" dirty="0">
                <a:latin typeface="Candara"/>
                <a:cs typeface="Candara"/>
              </a:rPr>
              <a:t> </a:t>
            </a:r>
            <a:r>
              <a:rPr lang="en-GB" sz="2000" spc="-25" dirty="0">
                <a:latin typeface="Candara"/>
                <a:cs typeface="Candara"/>
              </a:rPr>
              <a:t>HW:</a:t>
            </a:r>
            <a:endParaRPr lang="en-GB" sz="2000" dirty="0">
              <a:latin typeface="Candara"/>
              <a:cs typeface="Candara"/>
            </a:endParaRPr>
          </a:p>
          <a:p>
            <a:pPr marL="812165" lvl="1" indent="-342265">
              <a:lnSpc>
                <a:spcPct val="100000"/>
              </a:lnSpc>
              <a:spcBef>
                <a:spcPts val="1200"/>
              </a:spcBef>
              <a:buFont typeface="Arial"/>
              <a:buChar char="•"/>
              <a:tabLst>
                <a:tab pos="812165" algn="l"/>
              </a:tabLst>
            </a:pPr>
            <a:r>
              <a:rPr lang="en-GB" sz="2000" spc="-10" dirty="0">
                <a:latin typeface="Candara"/>
                <a:cs typeface="Candara"/>
              </a:rPr>
              <a:t>Post-</a:t>
            </a:r>
            <a:r>
              <a:rPr lang="en-GB" sz="2000" dirty="0">
                <a:latin typeface="Candara"/>
                <a:cs typeface="Candara"/>
              </a:rPr>
              <a:t>synthesis:</a:t>
            </a:r>
            <a:r>
              <a:rPr lang="en-GB" sz="2000" spc="-60" dirty="0">
                <a:latin typeface="Candara"/>
                <a:cs typeface="Candara"/>
              </a:rPr>
              <a:t> </a:t>
            </a:r>
            <a:r>
              <a:rPr lang="en-GB" sz="2000" dirty="0">
                <a:latin typeface="Candara"/>
                <a:cs typeface="Candara"/>
              </a:rPr>
              <a:t>(same</a:t>
            </a:r>
            <a:r>
              <a:rPr lang="en-GB" sz="2000" spc="-35" dirty="0">
                <a:latin typeface="Candara"/>
                <a:cs typeface="Candara"/>
              </a:rPr>
              <a:t> </a:t>
            </a:r>
            <a:r>
              <a:rPr lang="en-GB" sz="2000" dirty="0">
                <a:latin typeface="Candara"/>
                <a:cs typeface="Candara"/>
              </a:rPr>
              <a:t>10</a:t>
            </a:r>
            <a:r>
              <a:rPr lang="en-GB" sz="2000" spc="-15" dirty="0">
                <a:latin typeface="Candara"/>
                <a:cs typeface="Candara"/>
              </a:rPr>
              <a:t> </a:t>
            </a:r>
            <a:r>
              <a:rPr lang="en-GB" sz="2000" spc="-10" dirty="0">
                <a:latin typeface="Candara"/>
                <a:cs typeface="Candara"/>
              </a:rPr>
              <a:t>images) Classified all 10 images correctly</a:t>
            </a:r>
            <a:endParaRPr lang="en-GB" sz="2000" dirty="0">
              <a:latin typeface="Candara"/>
              <a:cs typeface="Candara"/>
            </a:endParaRPr>
          </a:p>
          <a:p>
            <a:pPr lvl="1">
              <a:lnSpc>
                <a:spcPct val="100000"/>
              </a:lnSpc>
              <a:spcBef>
                <a:spcPts val="2360"/>
              </a:spcBef>
              <a:buFont typeface="Arial"/>
              <a:buChar char="•"/>
            </a:pPr>
            <a:endParaRPr lang="en-GB" sz="2000" dirty="0">
              <a:latin typeface="Candara"/>
              <a:cs typeface="Candara"/>
            </a:endParaRPr>
          </a:p>
          <a:p>
            <a:pPr lvl="1">
              <a:lnSpc>
                <a:spcPct val="100000"/>
              </a:lnSpc>
              <a:spcBef>
                <a:spcPts val="2360"/>
              </a:spcBef>
              <a:buFont typeface="Arial"/>
              <a:buChar char="•"/>
            </a:pPr>
            <a:endParaRPr lang="en-GB" sz="2000" dirty="0">
              <a:latin typeface="Candara"/>
              <a:cs typeface="Candara"/>
            </a:endParaRPr>
          </a:p>
          <a:p>
            <a:pPr lvl="1">
              <a:lnSpc>
                <a:spcPct val="100000"/>
              </a:lnSpc>
              <a:spcBef>
                <a:spcPts val="2360"/>
              </a:spcBef>
              <a:buFont typeface="Arial"/>
              <a:buChar char="•"/>
            </a:pPr>
            <a:endParaRPr lang="en-GB" sz="2000" dirty="0">
              <a:latin typeface="Candara"/>
              <a:cs typeface="Candara"/>
            </a:endParaRPr>
          </a:p>
          <a:p>
            <a:pPr lvl="1">
              <a:lnSpc>
                <a:spcPct val="100000"/>
              </a:lnSpc>
              <a:spcBef>
                <a:spcPts val="2360"/>
              </a:spcBef>
              <a:buFont typeface="Arial"/>
              <a:buChar char="•"/>
            </a:pPr>
            <a:endParaRPr lang="en-GB" sz="2000" dirty="0">
              <a:latin typeface="Candara"/>
              <a:cs typeface="Candara"/>
            </a:endParaRPr>
          </a:p>
          <a:p>
            <a:pPr lvl="1">
              <a:lnSpc>
                <a:spcPct val="100000"/>
              </a:lnSpc>
              <a:spcBef>
                <a:spcPts val="2360"/>
              </a:spcBef>
              <a:buFont typeface="Arial"/>
              <a:buChar char="•"/>
            </a:pPr>
            <a:endParaRPr lang="en-GB" sz="2000" dirty="0">
              <a:latin typeface="Candara"/>
              <a:cs typeface="Candara"/>
            </a:endParaRPr>
          </a:p>
          <a:p>
            <a:pPr lvl="1">
              <a:lnSpc>
                <a:spcPct val="100000"/>
              </a:lnSpc>
              <a:spcBef>
                <a:spcPts val="2360"/>
              </a:spcBef>
              <a:buFont typeface="Arial"/>
              <a:buChar char="•"/>
            </a:pPr>
            <a:endParaRPr lang="en-GB" sz="2000" dirty="0">
              <a:latin typeface="Candara"/>
              <a:cs typeface="Candara"/>
            </a:endParaRPr>
          </a:p>
          <a:p>
            <a:pPr marL="354965" indent="-342265">
              <a:lnSpc>
                <a:spcPct val="100000"/>
              </a:lnSpc>
              <a:buFont typeface="Arial"/>
              <a:buChar char="•"/>
              <a:tabLst>
                <a:tab pos="354965" algn="l"/>
              </a:tabLst>
            </a:pPr>
            <a:r>
              <a:rPr lang="en-GB" sz="2000" dirty="0">
                <a:latin typeface="Candara"/>
                <a:cs typeface="Candara"/>
              </a:rPr>
              <a:t>The accuracy drop is due to loss in precision during fixed point conversion.</a:t>
            </a:r>
          </a:p>
        </p:txBody>
      </p:sp>
      <p:pic>
        <p:nvPicPr>
          <p:cNvPr id="6" name="Picture 5">
            <a:extLst>
              <a:ext uri="{FF2B5EF4-FFF2-40B4-BE49-F238E27FC236}">
                <a16:creationId xmlns:a16="http://schemas.microsoft.com/office/drawing/2014/main" id="{D3B6CAF3-343A-45CC-AE9F-5B0C211BD923}"/>
              </a:ext>
            </a:extLst>
          </p:cNvPr>
          <p:cNvPicPr>
            <a:picLocks noChangeAspect="1"/>
          </p:cNvPicPr>
          <p:nvPr/>
        </p:nvPicPr>
        <p:blipFill>
          <a:blip r:embed="rId2"/>
          <a:stretch>
            <a:fillRect/>
          </a:stretch>
        </p:blipFill>
        <p:spPr>
          <a:xfrm>
            <a:off x="577478" y="2467826"/>
            <a:ext cx="7602011" cy="2772162"/>
          </a:xfrm>
          <a:prstGeom prst="rect">
            <a:avLst/>
          </a:prstGeom>
        </p:spPr>
      </p:pic>
    </p:spTree>
    <p:extLst>
      <p:ext uri="{BB962C8B-B14F-4D97-AF65-F5344CB8AC3E}">
        <p14:creationId xmlns:p14="http://schemas.microsoft.com/office/powerpoint/2010/main" val="216464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010" y="180022"/>
            <a:ext cx="7055561" cy="574675"/>
          </a:xfrm>
          <a:prstGeom prst="rect">
            <a:avLst/>
          </a:prstGeom>
        </p:spPr>
        <p:txBody>
          <a:bodyPr vert="horz" wrap="square" lIns="0" tIns="12700" rIns="0" bIns="0" rtlCol="0">
            <a:spAutoFit/>
          </a:bodyPr>
          <a:lstStyle/>
          <a:p>
            <a:pPr marL="1035050">
              <a:lnSpc>
                <a:spcPct val="100000"/>
              </a:lnSpc>
              <a:spcBef>
                <a:spcPts val="100"/>
              </a:spcBef>
            </a:pPr>
            <a:r>
              <a:rPr dirty="0"/>
              <a:t>Software</a:t>
            </a:r>
            <a:r>
              <a:rPr spc="-65" dirty="0"/>
              <a:t> </a:t>
            </a:r>
            <a:r>
              <a:rPr spc="-10" dirty="0"/>
              <a:t>Implementation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596010" y="1099426"/>
            <a:ext cx="4128390" cy="5091137"/>
          </a:xfrm>
          <a:prstGeom prst="rect">
            <a:avLst/>
          </a:prstGeom>
        </p:spPr>
        <p:txBody>
          <a:bodyPr vert="horz" wrap="square" lIns="0" tIns="165100" rIns="0" bIns="0" rtlCol="0">
            <a:spAutoFit/>
          </a:bodyPr>
          <a:lstStyle/>
          <a:p>
            <a:pPr marL="12700">
              <a:lnSpc>
                <a:spcPct val="100000"/>
              </a:lnSpc>
              <a:spcBef>
                <a:spcPts val="1300"/>
              </a:spcBef>
              <a:tabLst>
                <a:tab pos="354965" algn="l"/>
              </a:tabLst>
            </a:pPr>
            <a:r>
              <a:rPr lang="en-GB" sz="2000" b="1" u="sng" spc="-10" dirty="0">
                <a:latin typeface="Candara"/>
                <a:cs typeface="Candara"/>
              </a:rPr>
              <a:t>Tasks performed in MATLAB:</a:t>
            </a:r>
          </a:p>
          <a:p>
            <a:endParaRPr lang="en-GB" sz="2000" dirty="0"/>
          </a:p>
          <a:p>
            <a:r>
              <a:rPr lang="en-GB" sz="2000" dirty="0"/>
              <a:t>        1. Ran the training code multiple times with many different configurations, Until good accuracy is achieved in floating point. </a:t>
            </a:r>
          </a:p>
          <a:p>
            <a:endParaRPr lang="en-GB" sz="2000" dirty="0"/>
          </a:p>
          <a:p>
            <a:endParaRPr lang="en-GB" sz="2000" dirty="0"/>
          </a:p>
          <a:p>
            <a:r>
              <a:rPr lang="en-GB" sz="2000" dirty="0"/>
              <a:t>         The picture on the right side shows few good iterations obtained.</a:t>
            </a:r>
          </a:p>
          <a:p>
            <a:endParaRPr lang="en-GB" sz="2000" dirty="0"/>
          </a:p>
          <a:p>
            <a:endParaRPr lang="en-GB" sz="2000" dirty="0"/>
          </a:p>
          <a:p>
            <a:r>
              <a:rPr lang="en-GB" sz="2000" dirty="0"/>
              <a:t>	</a:t>
            </a:r>
          </a:p>
          <a:p>
            <a:r>
              <a:rPr lang="en-GB" sz="2000" dirty="0"/>
              <a:t>	</a:t>
            </a:r>
          </a:p>
          <a:p>
            <a:endParaRPr lang="en-GB" sz="2000" dirty="0"/>
          </a:p>
          <a:p>
            <a:r>
              <a:rPr lang="en-GB" sz="2000" dirty="0"/>
              <a:t>	</a:t>
            </a:r>
            <a:endParaRPr lang="en-GB" sz="2000" spc="-10" dirty="0">
              <a:latin typeface="Candara"/>
              <a:cs typeface="Candara"/>
            </a:endParaRPr>
          </a:p>
        </p:txBody>
      </p:sp>
      <p:pic>
        <p:nvPicPr>
          <p:cNvPr id="6" name="Picture 5">
            <a:extLst>
              <a:ext uri="{FF2B5EF4-FFF2-40B4-BE49-F238E27FC236}">
                <a16:creationId xmlns:a16="http://schemas.microsoft.com/office/drawing/2014/main" id="{29B32BFE-F24B-44A1-B946-6F9AD4226C6E}"/>
              </a:ext>
            </a:extLst>
          </p:cNvPr>
          <p:cNvPicPr>
            <a:picLocks noChangeAspect="1"/>
          </p:cNvPicPr>
          <p:nvPr/>
        </p:nvPicPr>
        <p:blipFill>
          <a:blip r:embed="rId2"/>
          <a:stretch>
            <a:fillRect/>
          </a:stretch>
        </p:blipFill>
        <p:spPr>
          <a:xfrm>
            <a:off x="5181600" y="956364"/>
            <a:ext cx="3605333" cy="543787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95780">
              <a:lnSpc>
                <a:spcPct val="100000"/>
              </a:lnSpc>
              <a:spcBef>
                <a:spcPts val="100"/>
              </a:spcBef>
            </a:pPr>
            <a:r>
              <a:rPr dirty="0"/>
              <a:t>Synthesis</a:t>
            </a:r>
            <a:r>
              <a:rPr spc="-90" dirty="0"/>
              <a:t> </a:t>
            </a:r>
            <a:r>
              <a:rPr spc="-10" dirty="0"/>
              <a:t>Reports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36675"/>
            <a:ext cx="4709160" cy="330835"/>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QOR</a:t>
            </a:r>
            <a:r>
              <a:rPr sz="2000" spc="-30" dirty="0">
                <a:latin typeface="Candara"/>
                <a:cs typeface="Candara"/>
              </a:rPr>
              <a:t> </a:t>
            </a:r>
            <a:r>
              <a:rPr sz="2000" dirty="0">
                <a:latin typeface="Candara"/>
                <a:cs typeface="Candara"/>
              </a:rPr>
              <a:t>and</a:t>
            </a:r>
            <a:r>
              <a:rPr sz="2000" spc="-5" dirty="0">
                <a:latin typeface="Candara"/>
                <a:cs typeface="Candara"/>
              </a:rPr>
              <a:t> </a:t>
            </a:r>
            <a:r>
              <a:rPr sz="2000" dirty="0">
                <a:latin typeface="Candara"/>
                <a:cs typeface="Candara"/>
              </a:rPr>
              <a:t>Power</a:t>
            </a:r>
            <a:r>
              <a:rPr sz="2000" spc="-25" dirty="0">
                <a:latin typeface="Candara"/>
                <a:cs typeface="Candara"/>
              </a:rPr>
              <a:t> </a:t>
            </a:r>
            <a:r>
              <a:rPr sz="2000" dirty="0">
                <a:latin typeface="Candara"/>
                <a:cs typeface="Candara"/>
              </a:rPr>
              <a:t>Reports</a:t>
            </a:r>
            <a:r>
              <a:rPr sz="2000" spc="-40" dirty="0">
                <a:latin typeface="Candara"/>
                <a:cs typeface="Candara"/>
              </a:rPr>
              <a:t> </a:t>
            </a:r>
            <a:r>
              <a:rPr sz="2000" dirty="0">
                <a:latin typeface="Candara"/>
                <a:cs typeface="Candara"/>
              </a:rPr>
              <a:t>from</a:t>
            </a:r>
            <a:r>
              <a:rPr sz="2000" spc="-25" dirty="0">
                <a:latin typeface="Candara"/>
                <a:cs typeface="Candara"/>
              </a:rPr>
              <a:t> </a:t>
            </a:r>
            <a:r>
              <a:rPr sz="2000" spc="-10" dirty="0">
                <a:latin typeface="Candara"/>
                <a:cs typeface="Candara"/>
              </a:rPr>
              <a:t>Synthesis.</a:t>
            </a:r>
            <a:endParaRPr sz="2000">
              <a:latin typeface="Candara"/>
              <a:cs typeface="Candar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47925">
              <a:lnSpc>
                <a:spcPct val="100000"/>
              </a:lnSpc>
              <a:spcBef>
                <a:spcPts val="100"/>
              </a:spcBef>
            </a:pPr>
            <a:r>
              <a:rPr dirty="0"/>
              <a:t>LEC</a:t>
            </a:r>
            <a:r>
              <a:rPr spc="-40" dirty="0"/>
              <a:t> </a:t>
            </a:r>
            <a:r>
              <a:rPr spc="-10" dirty="0"/>
              <a:t>Report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41</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29" y="1336674"/>
            <a:ext cx="8129879" cy="3847848"/>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Picture</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LEC</a:t>
            </a:r>
            <a:r>
              <a:rPr sz="2000" spc="-45" dirty="0">
                <a:latin typeface="Candara"/>
                <a:cs typeface="Candara"/>
              </a:rPr>
              <a:t> </a:t>
            </a:r>
            <a:r>
              <a:rPr sz="2000" dirty="0">
                <a:latin typeface="Candara"/>
                <a:cs typeface="Candara"/>
              </a:rPr>
              <a:t>report</a:t>
            </a:r>
            <a:endParaRPr lang="en-GB" sz="2000" dirty="0">
              <a:latin typeface="Candara"/>
              <a:cs typeface="Candara"/>
            </a:endParaRPr>
          </a:p>
          <a:p>
            <a:pPr marL="354965" indent="-342265">
              <a:lnSpc>
                <a:spcPct val="100000"/>
              </a:lnSpc>
              <a:spcBef>
                <a:spcPts val="105"/>
              </a:spcBef>
              <a:buFont typeface="Arial"/>
              <a:buChar char="•"/>
              <a:tabLst>
                <a:tab pos="354965" algn="l"/>
              </a:tabLst>
            </a:pPr>
            <a:endParaRPr lang="en-GB" sz="2000" dirty="0">
              <a:latin typeface="Candara"/>
              <a:cs typeface="Candara"/>
            </a:endParaRPr>
          </a:p>
          <a:p>
            <a:pPr marL="354965" indent="-342265">
              <a:lnSpc>
                <a:spcPct val="100000"/>
              </a:lnSpc>
              <a:spcBef>
                <a:spcPts val="105"/>
              </a:spcBef>
              <a:buFont typeface="Arial"/>
              <a:buChar char="•"/>
              <a:tabLst>
                <a:tab pos="354965" algn="l"/>
              </a:tabLst>
            </a:pPr>
            <a:endParaRPr lang="en-GB" sz="2000" dirty="0">
              <a:latin typeface="Candara"/>
              <a:cs typeface="Candara"/>
            </a:endParaRPr>
          </a:p>
          <a:p>
            <a:pPr marL="354965" indent="-342265">
              <a:lnSpc>
                <a:spcPct val="100000"/>
              </a:lnSpc>
              <a:spcBef>
                <a:spcPts val="105"/>
              </a:spcBef>
              <a:buFont typeface="Arial"/>
              <a:buChar char="•"/>
              <a:tabLst>
                <a:tab pos="354965" algn="l"/>
              </a:tabLst>
            </a:pPr>
            <a:endParaRPr lang="en-GB" sz="2000" dirty="0">
              <a:latin typeface="Candara"/>
              <a:cs typeface="Candara"/>
            </a:endParaRPr>
          </a:p>
          <a:p>
            <a:pPr marL="354965" indent="-342265">
              <a:lnSpc>
                <a:spcPct val="100000"/>
              </a:lnSpc>
              <a:spcBef>
                <a:spcPts val="105"/>
              </a:spcBef>
              <a:buFont typeface="Arial"/>
              <a:buChar char="•"/>
              <a:tabLst>
                <a:tab pos="354965" algn="l"/>
              </a:tabLst>
            </a:pPr>
            <a:endParaRPr lang="en-GB" sz="2000" dirty="0">
              <a:latin typeface="Candara"/>
              <a:cs typeface="Candara"/>
            </a:endParaRPr>
          </a:p>
          <a:p>
            <a:pPr marL="354965" indent="-342265">
              <a:lnSpc>
                <a:spcPct val="100000"/>
              </a:lnSpc>
              <a:spcBef>
                <a:spcPts val="105"/>
              </a:spcBef>
              <a:buFont typeface="Arial"/>
              <a:buChar char="•"/>
              <a:tabLst>
                <a:tab pos="354965" algn="l"/>
              </a:tabLst>
            </a:pPr>
            <a:endParaRPr lang="en-GB" sz="2000" dirty="0">
              <a:latin typeface="Candara"/>
              <a:cs typeface="Candara"/>
            </a:endParaRPr>
          </a:p>
          <a:p>
            <a:pPr marL="354965" indent="-342265">
              <a:lnSpc>
                <a:spcPct val="100000"/>
              </a:lnSpc>
              <a:spcBef>
                <a:spcPts val="105"/>
              </a:spcBef>
              <a:buFont typeface="Arial"/>
              <a:buChar char="•"/>
              <a:tabLst>
                <a:tab pos="354965" algn="l"/>
              </a:tabLst>
            </a:pPr>
            <a:endParaRPr lang="en-GB" sz="2000" dirty="0">
              <a:latin typeface="Candara"/>
              <a:cs typeface="Candara"/>
            </a:endParaRPr>
          </a:p>
          <a:p>
            <a:pPr marL="354965" indent="-342265">
              <a:lnSpc>
                <a:spcPct val="100000"/>
              </a:lnSpc>
              <a:spcBef>
                <a:spcPts val="105"/>
              </a:spcBef>
              <a:buFont typeface="Arial"/>
              <a:buChar char="•"/>
              <a:tabLst>
                <a:tab pos="354965" algn="l"/>
              </a:tabLst>
            </a:pPr>
            <a:endParaRPr lang="en-GB" sz="2000" dirty="0">
              <a:latin typeface="Candara"/>
              <a:cs typeface="Candara"/>
            </a:endParaRPr>
          </a:p>
          <a:p>
            <a:pPr marL="354965" indent="-342265">
              <a:lnSpc>
                <a:spcPct val="100000"/>
              </a:lnSpc>
              <a:spcBef>
                <a:spcPts val="105"/>
              </a:spcBef>
              <a:buFont typeface="Arial"/>
              <a:buChar char="•"/>
              <a:tabLst>
                <a:tab pos="354965" algn="l"/>
              </a:tabLst>
            </a:pPr>
            <a:endParaRPr lang="en-GB" sz="2000" dirty="0">
              <a:latin typeface="Candara"/>
              <a:cs typeface="Candara"/>
            </a:endParaRPr>
          </a:p>
          <a:p>
            <a:pPr marL="354965" indent="-342265">
              <a:lnSpc>
                <a:spcPct val="100000"/>
              </a:lnSpc>
              <a:spcBef>
                <a:spcPts val="105"/>
              </a:spcBef>
              <a:buFont typeface="Arial"/>
              <a:buChar char="•"/>
              <a:tabLst>
                <a:tab pos="354965" algn="l"/>
              </a:tabLst>
            </a:pPr>
            <a:endParaRPr lang="en-GB" sz="2000" dirty="0">
              <a:latin typeface="Candara"/>
              <a:cs typeface="Candara"/>
            </a:endParaRPr>
          </a:p>
          <a:p>
            <a:pPr marL="354965" indent="-342265">
              <a:lnSpc>
                <a:spcPct val="100000"/>
              </a:lnSpc>
              <a:spcBef>
                <a:spcPts val="105"/>
              </a:spcBef>
              <a:buFont typeface="Arial"/>
              <a:buChar char="•"/>
              <a:tabLst>
                <a:tab pos="354965" algn="l"/>
              </a:tabLst>
            </a:pPr>
            <a:endParaRPr lang="en-GB" sz="2000" dirty="0">
              <a:latin typeface="Candara"/>
              <a:cs typeface="Candara"/>
            </a:endParaRPr>
          </a:p>
          <a:p>
            <a:pPr marL="354965" lvl="1" indent="-342265">
              <a:spcBef>
                <a:spcPts val="105"/>
              </a:spcBef>
              <a:buFont typeface="Arial"/>
              <a:buChar char="•"/>
              <a:tabLst>
                <a:tab pos="354965" algn="l"/>
              </a:tabLst>
            </a:pPr>
            <a:r>
              <a:rPr lang="en-GB" sz="2000" dirty="0">
                <a:latin typeface="Candara"/>
                <a:cs typeface="Candara"/>
              </a:rPr>
              <a:t>I</a:t>
            </a:r>
            <a:r>
              <a:rPr lang="en-IN" sz="2000" dirty="0" err="1">
                <a:latin typeface="Candara"/>
                <a:cs typeface="Candara"/>
              </a:rPr>
              <a:t>mplies</a:t>
            </a:r>
            <a:r>
              <a:rPr lang="en-IN" sz="2000" dirty="0">
                <a:latin typeface="Candara"/>
                <a:cs typeface="Candara"/>
              </a:rPr>
              <a:t> that the synthesised netlist is logically equal to input </a:t>
            </a:r>
            <a:r>
              <a:rPr lang="en-IN" sz="2000" dirty="0" err="1">
                <a:latin typeface="Candara"/>
                <a:cs typeface="Candara"/>
              </a:rPr>
              <a:t>rtl</a:t>
            </a:r>
            <a:endParaRPr sz="2000" dirty="0">
              <a:latin typeface="Candara"/>
              <a:cs typeface="Candara"/>
            </a:endParaRPr>
          </a:p>
        </p:txBody>
      </p:sp>
      <p:pic>
        <p:nvPicPr>
          <p:cNvPr id="6" name="Picture 5">
            <a:extLst>
              <a:ext uri="{FF2B5EF4-FFF2-40B4-BE49-F238E27FC236}">
                <a16:creationId xmlns:a16="http://schemas.microsoft.com/office/drawing/2014/main" id="{72A1C225-11AF-4838-ACD6-3478385B36AC}"/>
              </a:ext>
            </a:extLst>
          </p:cNvPr>
          <p:cNvPicPr>
            <a:picLocks noChangeAspect="1"/>
          </p:cNvPicPr>
          <p:nvPr/>
        </p:nvPicPr>
        <p:blipFill>
          <a:blip r:embed="rId2"/>
          <a:stretch>
            <a:fillRect/>
          </a:stretch>
        </p:blipFill>
        <p:spPr>
          <a:xfrm>
            <a:off x="762000" y="1868034"/>
            <a:ext cx="7059010" cy="266737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04440">
              <a:lnSpc>
                <a:spcPct val="100000"/>
              </a:lnSpc>
              <a:spcBef>
                <a:spcPts val="100"/>
              </a:spcBef>
            </a:pPr>
            <a:r>
              <a:rPr spc="-10" dirty="0"/>
              <a:t>Placement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71726"/>
            <a:ext cx="2955290" cy="330835"/>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Picture</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Placed</a:t>
            </a:r>
            <a:r>
              <a:rPr sz="2000" spc="-35" dirty="0">
                <a:latin typeface="Candara"/>
                <a:cs typeface="Candara"/>
              </a:rPr>
              <a:t> </a:t>
            </a:r>
            <a:r>
              <a:rPr sz="2000" spc="-10" dirty="0">
                <a:latin typeface="Candara"/>
                <a:cs typeface="Candara"/>
              </a:rPr>
              <a:t>Design</a:t>
            </a:r>
            <a:endParaRPr sz="2000">
              <a:latin typeface="Candara"/>
              <a:cs typeface="Candara"/>
            </a:endParaRPr>
          </a:p>
        </p:txBody>
      </p:sp>
      <p:pic>
        <p:nvPicPr>
          <p:cNvPr id="6" name="Picture 5">
            <a:extLst>
              <a:ext uri="{FF2B5EF4-FFF2-40B4-BE49-F238E27FC236}">
                <a16:creationId xmlns:a16="http://schemas.microsoft.com/office/drawing/2014/main" id="{F43D3497-0892-4B4A-9822-94C5620E5203}"/>
              </a:ext>
            </a:extLst>
          </p:cNvPr>
          <p:cNvPicPr>
            <a:picLocks noChangeAspect="1"/>
          </p:cNvPicPr>
          <p:nvPr/>
        </p:nvPicPr>
        <p:blipFill>
          <a:blip r:embed="rId2"/>
          <a:stretch>
            <a:fillRect/>
          </a:stretch>
        </p:blipFill>
        <p:spPr>
          <a:xfrm>
            <a:off x="2076100" y="1742295"/>
            <a:ext cx="4991797" cy="48584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758440">
              <a:lnSpc>
                <a:spcPct val="100000"/>
              </a:lnSpc>
              <a:spcBef>
                <a:spcPts val="100"/>
              </a:spcBef>
            </a:pPr>
            <a:r>
              <a:rPr spc="-10" dirty="0"/>
              <a:t>Routing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43</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71726"/>
            <a:ext cx="3041015" cy="330835"/>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Picture</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Routed</a:t>
            </a:r>
            <a:r>
              <a:rPr sz="2000" spc="-25" dirty="0">
                <a:latin typeface="Candara"/>
                <a:cs typeface="Candara"/>
              </a:rPr>
              <a:t> </a:t>
            </a:r>
            <a:r>
              <a:rPr sz="2000" spc="-10" dirty="0">
                <a:latin typeface="Candara"/>
                <a:cs typeface="Candara"/>
              </a:rPr>
              <a:t>Design</a:t>
            </a:r>
            <a:endParaRPr sz="2000">
              <a:latin typeface="Candara"/>
              <a:cs typeface="Candara"/>
            </a:endParaRPr>
          </a:p>
        </p:txBody>
      </p:sp>
      <p:pic>
        <p:nvPicPr>
          <p:cNvPr id="6" name="Picture 5">
            <a:extLst>
              <a:ext uri="{FF2B5EF4-FFF2-40B4-BE49-F238E27FC236}">
                <a16:creationId xmlns:a16="http://schemas.microsoft.com/office/drawing/2014/main" id="{BD2FBB36-B4D1-4CE6-A50E-5F36ADC903C0}"/>
              </a:ext>
            </a:extLst>
          </p:cNvPr>
          <p:cNvPicPr>
            <a:picLocks noChangeAspect="1"/>
          </p:cNvPicPr>
          <p:nvPr/>
        </p:nvPicPr>
        <p:blipFill>
          <a:blip r:embed="rId2"/>
          <a:stretch>
            <a:fillRect/>
          </a:stretch>
        </p:blipFill>
        <p:spPr>
          <a:xfrm>
            <a:off x="2081446" y="1766333"/>
            <a:ext cx="4829849" cy="478221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52880">
              <a:lnSpc>
                <a:spcPct val="100000"/>
              </a:lnSpc>
              <a:spcBef>
                <a:spcPts val="100"/>
              </a:spcBef>
            </a:pPr>
            <a:r>
              <a:rPr spc="-10" dirty="0"/>
              <a:t>Post-</a:t>
            </a:r>
            <a:r>
              <a:rPr dirty="0"/>
              <a:t>Routing</a:t>
            </a:r>
            <a:r>
              <a:rPr spc="-20" dirty="0"/>
              <a:t> </a:t>
            </a:r>
            <a:r>
              <a:rPr spc="-10" dirty="0"/>
              <a:t>Reports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4127500" cy="474489"/>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dirty="0">
                <a:latin typeface="Candara"/>
                <a:cs typeface="Candara"/>
              </a:rPr>
              <a:t>Setup</a:t>
            </a:r>
            <a:r>
              <a:rPr sz="2000" spc="-30" dirty="0">
                <a:latin typeface="Candara"/>
                <a:cs typeface="Candara"/>
              </a:rPr>
              <a:t> </a:t>
            </a:r>
            <a:r>
              <a:rPr sz="2000" dirty="0">
                <a:latin typeface="Candara"/>
                <a:cs typeface="Candara"/>
              </a:rPr>
              <a:t>Report</a:t>
            </a:r>
            <a:r>
              <a:rPr sz="2000" spc="-25" dirty="0">
                <a:latin typeface="Candara"/>
                <a:cs typeface="Candara"/>
              </a:rPr>
              <a:t> </a:t>
            </a:r>
            <a:r>
              <a:rPr sz="2000" dirty="0">
                <a:latin typeface="Candara"/>
                <a:cs typeface="Candara"/>
              </a:rPr>
              <a:t>post-</a:t>
            </a:r>
            <a:r>
              <a:rPr sz="2000" spc="-10" dirty="0">
                <a:latin typeface="Candara"/>
                <a:cs typeface="Candara"/>
              </a:rPr>
              <a:t>route</a:t>
            </a:r>
            <a:endParaRPr sz="2000" dirty="0">
              <a:latin typeface="Candara"/>
              <a:cs typeface="Candara"/>
            </a:endParaRPr>
          </a:p>
        </p:txBody>
      </p:sp>
      <p:pic>
        <p:nvPicPr>
          <p:cNvPr id="6" name="Picture 5">
            <a:extLst>
              <a:ext uri="{FF2B5EF4-FFF2-40B4-BE49-F238E27FC236}">
                <a16:creationId xmlns:a16="http://schemas.microsoft.com/office/drawing/2014/main" id="{87CCF26A-277A-49F6-BEE8-4355DAA5F3E3}"/>
              </a:ext>
            </a:extLst>
          </p:cNvPr>
          <p:cNvPicPr>
            <a:picLocks noChangeAspect="1"/>
          </p:cNvPicPr>
          <p:nvPr/>
        </p:nvPicPr>
        <p:blipFill>
          <a:blip r:embed="rId2"/>
          <a:stretch>
            <a:fillRect/>
          </a:stretch>
        </p:blipFill>
        <p:spPr>
          <a:xfrm>
            <a:off x="1447800" y="1828800"/>
            <a:ext cx="5858693" cy="4324954"/>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52880">
              <a:lnSpc>
                <a:spcPct val="100000"/>
              </a:lnSpc>
              <a:spcBef>
                <a:spcPts val="100"/>
              </a:spcBef>
            </a:pPr>
            <a:r>
              <a:rPr spc="-10" dirty="0"/>
              <a:t>Post-</a:t>
            </a:r>
            <a:r>
              <a:rPr dirty="0"/>
              <a:t>Routing</a:t>
            </a:r>
            <a:r>
              <a:rPr spc="-20" dirty="0"/>
              <a:t> </a:t>
            </a:r>
            <a:r>
              <a:rPr spc="-10" dirty="0"/>
              <a:t>Reports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4127500" cy="948978"/>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dirty="0">
                <a:latin typeface="Candara"/>
                <a:cs typeface="Candara"/>
              </a:rPr>
              <a:t>Hold</a:t>
            </a:r>
            <a:r>
              <a:rPr sz="2000" spc="-30" dirty="0">
                <a:latin typeface="Candara"/>
                <a:cs typeface="Candara"/>
              </a:rPr>
              <a:t> </a:t>
            </a:r>
            <a:r>
              <a:rPr sz="2000" dirty="0">
                <a:latin typeface="Candara"/>
                <a:cs typeface="Candara"/>
              </a:rPr>
              <a:t>Reports</a:t>
            </a:r>
            <a:r>
              <a:rPr sz="2000" spc="-25" dirty="0">
                <a:latin typeface="Candara"/>
                <a:cs typeface="Candara"/>
              </a:rPr>
              <a:t> </a:t>
            </a:r>
            <a:r>
              <a:rPr sz="2000" dirty="0">
                <a:latin typeface="Candara"/>
                <a:cs typeface="Candara"/>
              </a:rPr>
              <a:t>post-</a:t>
            </a:r>
            <a:r>
              <a:rPr sz="2000" spc="-10" dirty="0">
                <a:latin typeface="Candara"/>
                <a:cs typeface="Candara"/>
              </a:rPr>
              <a:t>route</a:t>
            </a:r>
            <a:endParaRPr lang="en-GB" sz="2000" spc="-10" dirty="0">
              <a:latin typeface="Candara"/>
              <a:cs typeface="Candara"/>
            </a:endParaRPr>
          </a:p>
          <a:p>
            <a:pPr marL="12700">
              <a:lnSpc>
                <a:spcPct val="100000"/>
              </a:lnSpc>
              <a:spcBef>
                <a:spcPts val="1300"/>
              </a:spcBef>
              <a:tabLst>
                <a:tab pos="354965" algn="l"/>
              </a:tabLst>
            </a:pPr>
            <a:endParaRPr sz="2000" dirty="0">
              <a:latin typeface="Candara"/>
              <a:cs typeface="Candara"/>
            </a:endParaRPr>
          </a:p>
        </p:txBody>
      </p:sp>
      <p:pic>
        <p:nvPicPr>
          <p:cNvPr id="6" name="Picture 5">
            <a:extLst>
              <a:ext uri="{FF2B5EF4-FFF2-40B4-BE49-F238E27FC236}">
                <a16:creationId xmlns:a16="http://schemas.microsoft.com/office/drawing/2014/main" id="{EA5F1510-B1CC-44E2-B6F5-ECB9DCCABECF}"/>
              </a:ext>
            </a:extLst>
          </p:cNvPr>
          <p:cNvPicPr>
            <a:picLocks noChangeAspect="1"/>
          </p:cNvPicPr>
          <p:nvPr/>
        </p:nvPicPr>
        <p:blipFill>
          <a:blip r:embed="rId2"/>
          <a:stretch>
            <a:fillRect/>
          </a:stretch>
        </p:blipFill>
        <p:spPr>
          <a:xfrm>
            <a:off x="1638472" y="1806534"/>
            <a:ext cx="5715798" cy="4658375"/>
          </a:xfrm>
          <a:prstGeom prst="rect">
            <a:avLst/>
          </a:prstGeom>
        </p:spPr>
      </p:pic>
    </p:spTree>
    <p:extLst>
      <p:ext uri="{BB962C8B-B14F-4D97-AF65-F5344CB8AC3E}">
        <p14:creationId xmlns:p14="http://schemas.microsoft.com/office/powerpoint/2010/main" val="1630967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52880">
              <a:lnSpc>
                <a:spcPct val="100000"/>
              </a:lnSpc>
              <a:spcBef>
                <a:spcPts val="100"/>
              </a:spcBef>
            </a:pPr>
            <a:r>
              <a:rPr spc="-10" dirty="0"/>
              <a:t>Post-</a:t>
            </a:r>
            <a:r>
              <a:rPr dirty="0"/>
              <a:t>Routing</a:t>
            </a:r>
            <a:r>
              <a:rPr spc="-20" dirty="0"/>
              <a:t> </a:t>
            </a:r>
            <a:r>
              <a:rPr spc="-10" dirty="0"/>
              <a:t>Reports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46</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4127500" cy="3706143"/>
          </a:xfrm>
          <a:prstGeom prst="rect">
            <a:avLst/>
          </a:prstGeom>
        </p:spPr>
        <p:txBody>
          <a:bodyPr vert="horz" wrap="square" lIns="0" tIns="165100" rIns="0" bIns="0" rtlCol="0">
            <a:spAutoFit/>
          </a:bodyPr>
          <a:lstStyle/>
          <a:p>
            <a:pPr marL="354965" indent="-342265">
              <a:lnSpc>
                <a:spcPct val="100000"/>
              </a:lnSpc>
              <a:spcBef>
                <a:spcPts val="1200"/>
              </a:spcBef>
              <a:buFont typeface="Arial"/>
              <a:buChar char="•"/>
              <a:tabLst>
                <a:tab pos="354965" algn="l"/>
              </a:tabLst>
            </a:pPr>
            <a:r>
              <a:rPr sz="2000" dirty="0">
                <a:latin typeface="Candara"/>
                <a:cs typeface="Candara"/>
              </a:rPr>
              <a:t>Power</a:t>
            </a:r>
            <a:r>
              <a:rPr sz="2000" spc="-60" dirty="0">
                <a:latin typeface="Candara"/>
                <a:cs typeface="Candara"/>
              </a:rPr>
              <a:t> </a:t>
            </a:r>
            <a:r>
              <a:rPr sz="2000" spc="-10" dirty="0">
                <a:latin typeface="Candara"/>
                <a:cs typeface="Candara"/>
              </a:rPr>
              <a:t>report</a:t>
            </a:r>
            <a:endParaRPr lang="en-GB" sz="2000" spc="-10" dirty="0">
              <a:latin typeface="Candara"/>
              <a:cs typeface="Candara"/>
            </a:endParaRPr>
          </a:p>
          <a:p>
            <a:pPr marL="354965" indent="-342265">
              <a:lnSpc>
                <a:spcPct val="100000"/>
              </a:lnSpc>
              <a:spcBef>
                <a:spcPts val="1200"/>
              </a:spcBef>
              <a:buFont typeface="Arial"/>
              <a:buChar char="•"/>
              <a:tabLst>
                <a:tab pos="354965" algn="l"/>
              </a:tabLst>
            </a:pPr>
            <a:endParaRPr lang="en-GB" sz="2000" spc="-10" dirty="0">
              <a:latin typeface="Candara"/>
              <a:cs typeface="Candara"/>
            </a:endParaRPr>
          </a:p>
          <a:p>
            <a:pPr marL="354965" indent="-342265">
              <a:lnSpc>
                <a:spcPct val="100000"/>
              </a:lnSpc>
              <a:spcBef>
                <a:spcPts val="1200"/>
              </a:spcBef>
              <a:buFont typeface="Arial"/>
              <a:buChar char="•"/>
              <a:tabLst>
                <a:tab pos="354965" algn="l"/>
              </a:tabLst>
            </a:pPr>
            <a:endParaRPr lang="en-GB" sz="2000" spc="-10" dirty="0">
              <a:latin typeface="Candara"/>
              <a:cs typeface="Candara"/>
            </a:endParaRPr>
          </a:p>
          <a:p>
            <a:pPr marL="354965" indent="-342265">
              <a:lnSpc>
                <a:spcPct val="100000"/>
              </a:lnSpc>
              <a:spcBef>
                <a:spcPts val="1200"/>
              </a:spcBef>
              <a:buFont typeface="Arial"/>
              <a:buChar char="•"/>
              <a:tabLst>
                <a:tab pos="354965" algn="l"/>
              </a:tabLst>
            </a:pPr>
            <a:endParaRPr lang="en-GB" sz="2000" spc="-10" dirty="0">
              <a:latin typeface="Candara"/>
              <a:cs typeface="Candara"/>
            </a:endParaRPr>
          </a:p>
          <a:p>
            <a:pPr marL="354965" indent="-342265">
              <a:lnSpc>
                <a:spcPct val="100000"/>
              </a:lnSpc>
              <a:spcBef>
                <a:spcPts val="1200"/>
              </a:spcBef>
              <a:buFont typeface="Arial"/>
              <a:buChar char="•"/>
              <a:tabLst>
                <a:tab pos="354965" algn="l"/>
              </a:tabLst>
            </a:pPr>
            <a:endParaRPr lang="en-GB" sz="2000" spc="-10" dirty="0">
              <a:latin typeface="Candara"/>
              <a:cs typeface="Candara"/>
            </a:endParaRPr>
          </a:p>
          <a:p>
            <a:pPr marL="354965" indent="-342265">
              <a:lnSpc>
                <a:spcPct val="100000"/>
              </a:lnSpc>
              <a:spcBef>
                <a:spcPts val="1200"/>
              </a:spcBef>
              <a:buFont typeface="Arial"/>
              <a:buChar char="•"/>
              <a:tabLst>
                <a:tab pos="354965" algn="l"/>
              </a:tabLst>
            </a:pPr>
            <a:endParaRPr lang="en-GB" sz="2000" spc="-10" dirty="0">
              <a:latin typeface="Candara"/>
              <a:cs typeface="Candara"/>
            </a:endParaRPr>
          </a:p>
          <a:p>
            <a:pPr marL="354965" indent="-342265">
              <a:spcBef>
                <a:spcPts val="1200"/>
              </a:spcBef>
              <a:buFont typeface="Arial"/>
              <a:buChar char="•"/>
              <a:tabLst>
                <a:tab pos="354965" algn="l"/>
              </a:tabLst>
            </a:pPr>
            <a:r>
              <a:rPr lang="en-IN" sz="2000" dirty="0">
                <a:latin typeface="Candara"/>
                <a:cs typeface="Candara"/>
              </a:rPr>
              <a:t>Geometry</a:t>
            </a:r>
            <a:r>
              <a:rPr lang="en-IN" sz="2000" spc="-45" dirty="0">
                <a:latin typeface="Candara"/>
                <a:cs typeface="Candara"/>
              </a:rPr>
              <a:t> </a:t>
            </a:r>
            <a:r>
              <a:rPr lang="en-IN" sz="2000" spc="-10" dirty="0">
                <a:latin typeface="Candara"/>
                <a:cs typeface="Candara"/>
              </a:rPr>
              <a:t>report</a:t>
            </a:r>
            <a:endParaRPr lang="en-IN" sz="2000" dirty="0">
              <a:latin typeface="Candara"/>
              <a:cs typeface="Candara"/>
            </a:endParaRPr>
          </a:p>
          <a:p>
            <a:pPr marL="354965" indent="-342265">
              <a:lnSpc>
                <a:spcPct val="100000"/>
              </a:lnSpc>
              <a:spcBef>
                <a:spcPts val="1200"/>
              </a:spcBef>
              <a:buFont typeface="Arial"/>
              <a:buChar char="•"/>
              <a:tabLst>
                <a:tab pos="354965" algn="l"/>
              </a:tabLst>
            </a:pPr>
            <a:endParaRPr sz="2000" dirty="0">
              <a:latin typeface="Candara"/>
              <a:cs typeface="Candara"/>
            </a:endParaRPr>
          </a:p>
        </p:txBody>
      </p:sp>
      <p:pic>
        <p:nvPicPr>
          <p:cNvPr id="6" name="Picture 5">
            <a:extLst>
              <a:ext uri="{FF2B5EF4-FFF2-40B4-BE49-F238E27FC236}">
                <a16:creationId xmlns:a16="http://schemas.microsoft.com/office/drawing/2014/main" id="{4187079D-1CFE-4A4A-A6B6-0AD9BE6AE2B3}"/>
              </a:ext>
            </a:extLst>
          </p:cNvPr>
          <p:cNvPicPr>
            <a:picLocks noChangeAspect="1"/>
          </p:cNvPicPr>
          <p:nvPr/>
        </p:nvPicPr>
        <p:blipFill>
          <a:blip r:embed="rId2"/>
          <a:stretch>
            <a:fillRect/>
          </a:stretch>
        </p:blipFill>
        <p:spPr>
          <a:xfrm>
            <a:off x="1700168" y="2204138"/>
            <a:ext cx="5544324" cy="1524213"/>
          </a:xfrm>
          <a:prstGeom prst="rect">
            <a:avLst/>
          </a:prstGeom>
        </p:spPr>
      </p:pic>
      <p:pic>
        <p:nvPicPr>
          <p:cNvPr id="7" name="Picture 6">
            <a:extLst>
              <a:ext uri="{FF2B5EF4-FFF2-40B4-BE49-F238E27FC236}">
                <a16:creationId xmlns:a16="http://schemas.microsoft.com/office/drawing/2014/main" id="{9CEE0360-4BDF-4005-B7CF-0F4F69CFC65E}"/>
              </a:ext>
            </a:extLst>
          </p:cNvPr>
          <p:cNvPicPr>
            <a:picLocks noChangeAspect="1"/>
          </p:cNvPicPr>
          <p:nvPr/>
        </p:nvPicPr>
        <p:blipFill>
          <a:blip r:embed="rId3"/>
          <a:stretch>
            <a:fillRect/>
          </a:stretch>
        </p:blipFill>
        <p:spPr>
          <a:xfrm>
            <a:off x="3519697" y="4468008"/>
            <a:ext cx="1905266" cy="1352739"/>
          </a:xfrm>
          <a:prstGeom prst="rect">
            <a:avLst/>
          </a:prstGeom>
        </p:spPr>
      </p:pic>
    </p:spTree>
    <p:extLst>
      <p:ext uri="{BB962C8B-B14F-4D97-AF65-F5344CB8AC3E}">
        <p14:creationId xmlns:p14="http://schemas.microsoft.com/office/powerpoint/2010/main" val="925877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52880">
              <a:lnSpc>
                <a:spcPct val="100000"/>
              </a:lnSpc>
              <a:spcBef>
                <a:spcPts val="100"/>
              </a:spcBef>
            </a:pPr>
            <a:r>
              <a:rPr spc="-10" dirty="0"/>
              <a:t>Post-</a:t>
            </a:r>
            <a:r>
              <a:rPr dirty="0"/>
              <a:t>Routing</a:t>
            </a:r>
            <a:r>
              <a:rPr spc="-20" dirty="0"/>
              <a:t> </a:t>
            </a:r>
            <a:r>
              <a:rPr spc="-10" dirty="0"/>
              <a:t>Reports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47</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4127500" cy="474489"/>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dirty="0">
                <a:latin typeface="Candara"/>
                <a:cs typeface="Candara"/>
              </a:rPr>
              <a:t>Connectivity</a:t>
            </a:r>
            <a:r>
              <a:rPr sz="2000" spc="-45" dirty="0">
                <a:latin typeface="Candara"/>
                <a:cs typeface="Candara"/>
              </a:rPr>
              <a:t> </a:t>
            </a:r>
            <a:r>
              <a:rPr sz="2000" spc="-10" dirty="0">
                <a:latin typeface="Candara"/>
                <a:cs typeface="Candara"/>
              </a:rPr>
              <a:t>report</a:t>
            </a:r>
            <a:endParaRPr sz="2000" dirty="0">
              <a:latin typeface="Candara"/>
              <a:cs typeface="Candara"/>
            </a:endParaRPr>
          </a:p>
        </p:txBody>
      </p:sp>
      <p:pic>
        <p:nvPicPr>
          <p:cNvPr id="6" name="Picture 5">
            <a:extLst>
              <a:ext uri="{FF2B5EF4-FFF2-40B4-BE49-F238E27FC236}">
                <a16:creationId xmlns:a16="http://schemas.microsoft.com/office/drawing/2014/main" id="{E34538AD-5D6F-431F-9EDF-DDE3F76732D5}"/>
              </a:ext>
            </a:extLst>
          </p:cNvPr>
          <p:cNvPicPr>
            <a:picLocks noChangeAspect="1"/>
          </p:cNvPicPr>
          <p:nvPr/>
        </p:nvPicPr>
        <p:blipFill>
          <a:blip r:embed="rId2"/>
          <a:stretch>
            <a:fillRect/>
          </a:stretch>
        </p:blipFill>
        <p:spPr>
          <a:xfrm>
            <a:off x="2038353" y="1679048"/>
            <a:ext cx="4867954" cy="4515480"/>
          </a:xfrm>
          <a:prstGeom prst="rect">
            <a:avLst/>
          </a:prstGeom>
        </p:spPr>
      </p:pic>
    </p:spTree>
    <p:extLst>
      <p:ext uri="{BB962C8B-B14F-4D97-AF65-F5344CB8AC3E}">
        <p14:creationId xmlns:p14="http://schemas.microsoft.com/office/powerpoint/2010/main" val="8114486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849120">
              <a:lnSpc>
                <a:spcPct val="100000"/>
              </a:lnSpc>
              <a:spcBef>
                <a:spcPts val="100"/>
              </a:spcBef>
            </a:pPr>
            <a:r>
              <a:rPr dirty="0"/>
              <a:t>Design</a:t>
            </a:r>
            <a:r>
              <a:rPr spc="-30" dirty="0"/>
              <a:t> </a:t>
            </a:r>
            <a:r>
              <a:rPr spc="-10" dirty="0"/>
              <a:t>Highlights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48</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7907020" cy="1836785"/>
          </a:xfrm>
          <a:prstGeom prst="rect">
            <a:avLst/>
          </a:prstGeom>
        </p:spPr>
        <p:txBody>
          <a:bodyPr vert="horz" wrap="square" lIns="0" tIns="12065" rIns="0" bIns="0" rtlCol="0">
            <a:spAutoFit/>
          </a:bodyPr>
          <a:lstStyle/>
          <a:p>
            <a:pPr marL="355600" marR="5080" indent="-342900">
              <a:lnSpc>
                <a:spcPct val="150100"/>
              </a:lnSpc>
              <a:spcBef>
                <a:spcPts val="95"/>
              </a:spcBef>
              <a:buFont typeface="Arial"/>
              <a:buChar char="•"/>
              <a:tabLst>
                <a:tab pos="355600" algn="l"/>
              </a:tabLst>
            </a:pPr>
            <a:r>
              <a:rPr lang="en-GB" sz="2000" dirty="0" err="1">
                <a:latin typeface="Candara"/>
                <a:cs typeface="Candara"/>
              </a:rPr>
              <a:t>Sweeped</a:t>
            </a:r>
            <a:r>
              <a:rPr lang="en-GB" sz="2000" dirty="0">
                <a:latin typeface="Candara"/>
                <a:cs typeface="Candara"/>
              </a:rPr>
              <a:t> fractional bit widths in MATLAB to get optimal bit width.</a:t>
            </a:r>
          </a:p>
          <a:p>
            <a:pPr marL="355600" marR="5080" indent="-342900">
              <a:lnSpc>
                <a:spcPct val="150100"/>
              </a:lnSpc>
              <a:spcBef>
                <a:spcPts val="95"/>
              </a:spcBef>
              <a:buFont typeface="Arial"/>
              <a:buChar char="•"/>
              <a:tabLst>
                <a:tab pos="355600" algn="l"/>
              </a:tabLst>
            </a:pPr>
            <a:r>
              <a:rPr lang="en-GB" sz="2000" dirty="0">
                <a:latin typeface="Candara"/>
                <a:cs typeface="Candara"/>
              </a:rPr>
              <a:t>Experimented with the MATLAB software code to get high accuracy to account for the drop in accuracy during fixed point conversion.</a:t>
            </a:r>
          </a:p>
          <a:p>
            <a:pPr marL="355600" marR="5080" indent="-342900">
              <a:lnSpc>
                <a:spcPct val="150100"/>
              </a:lnSpc>
              <a:spcBef>
                <a:spcPts val="95"/>
              </a:spcBef>
              <a:buFont typeface="Arial"/>
              <a:buChar char="•"/>
              <a:tabLst>
                <a:tab pos="355600" algn="l"/>
              </a:tabLst>
            </a:pPr>
            <a:r>
              <a:rPr lang="en-GB" sz="2000" dirty="0">
                <a:latin typeface="Candara"/>
                <a:cs typeface="Candara"/>
              </a:rPr>
              <a:t>Used </a:t>
            </a:r>
            <a:r>
              <a:rPr lang="en-GB" sz="2000" dirty="0" err="1">
                <a:latin typeface="Candara"/>
                <a:cs typeface="Candara"/>
              </a:rPr>
              <a:t>github</a:t>
            </a:r>
            <a:r>
              <a:rPr lang="en-GB" sz="2000" dirty="0">
                <a:latin typeface="Candara"/>
                <a:cs typeface="Candara"/>
              </a:rPr>
              <a:t> version control to work effectively.</a:t>
            </a:r>
            <a:endParaRPr sz="2000" dirty="0">
              <a:latin typeface="Candara"/>
              <a:cs typeface="Candar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121660">
              <a:lnSpc>
                <a:spcPct val="100000"/>
              </a:lnSpc>
              <a:spcBef>
                <a:spcPts val="100"/>
              </a:spcBef>
            </a:pPr>
            <a:r>
              <a:rPr spc="-25" dirty="0"/>
              <a:t>GDS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36675"/>
            <a:ext cx="6245225" cy="641842"/>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Picture</a:t>
            </a:r>
            <a:r>
              <a:rPr sz="2000" spc="-15" dirty="0">
                <a:latin typeface="Candara"/>
                <a:cs typeface="Candara"/>
              </a:rPr>
              <a:t> </a:t>
            </a:r>
            <a:r>
              <a:rPr sz="2000" dirty="0">
                <a:latin typeface="Candara"/>
                <a:cs typeface="Candara"/>
              </a:rPr>
              <a:t>of</a:t>
            </a:r>
            <a:r>
              <a:rPr sz="2000" spc="-20" dirty="0">
                <a:latin typeface="Candara"/>
                <a:cs typeface="Candara"/>
              </a:rPr>
              <a:t> </a:t>
            </a:r>
            <a:r>
              <a:rPr sz="2000" dirty="0">
                <a:latin typeface="Candara"/>
                <a:cs typeface="Candara"/>
              </a:rPr>
              <a:t>successful</a:t>
            </a:r>
            <a:r>
              <a:rPr sz="2000" spc="-35" dirty="0">
                <a:latin typeface="Candara"/>
                <a:cs typeface="Candara"/>
              </a:rPr>
              <a:t> </a:t>
            </a:r>
            <a:r>
              <a:rPr sz="2000" dirty="0">
                <a:latin typeface="Candara"/>
                <a:cs typeface="Candara"/>
              </a:rPr>
              <a:t>GDS</a:t>
            </a:r>
            <a:r>
              <a:rPr sz="2000" spc="-20" dirty="0">
                <a:latin typeface="Candara"/>
                <a:cs typeface="Candara"/>
              </a:rPr>
              <a:t> </a:t>
            </a:r>
            <a:r>
              <a:rPr sz="2000" dirty="0">
                <a:latin typeface="Candara"/>
                <a:cs typeface="Candara"/>
              </a:rPr>
              <a:t>streamout</a:t>
            </a:r>
            <a:r>
              <a:rPr sz="2000" spc="-40" dirty="0">
                <a:latin typeface="Candara"/>
                <a:cs typeface="Candara"/>
              </a:rPr>
              <a:t> </a:t>
            </a:r>
            <a:r>
              <a:rPr sz="2000" dirty="0">
                <a:latin typeface="Candara"/>
                <a:cs typeface="Candara"/>
              </a:rPr>
              <a:t>from</a:t>
            </a:r>
            <a:r>
              <a:rPr sz="2000" spc="-25" dirty="0">
                <a:latin typeface="Candara"/>
                <a:cs typeface="Candara"/>
              </a:rPr>
              <a:t> </a:t>
            </a:r>
            <a:r>
              <a:rPr sz="2000" dirty="0">
                <a:latin typeface="Candara"/>
                <a:cs typeface="Candara"/>
              </a:rPr>
              <a:t>the</a:t>
            </a:r>
            <a:r>
              <a:rPr sz="2000" spc="-30" dirty="0">
                <a:latin typeface="Candara"/>
                <a:cs typeface="Candara"/>
              </a:rPr>
              <a:t> </a:t>
            </a:r>
            <a:r>
              <a:rPr sz="2000" spc="-10" dirty="0">
                <a:latin typeface="Candara"/>
                <a:cs typeface="Candara"/>
              </a:rPr>
              <a:t>terminal.</a:t>
            </a:r>
            <a:endParaRPr lang="en-GB" sz="2000" spc="-10" dirty="0">
              <a:latin typeface="Candara"/>
              <a:cs typeface="Candara"/>
            </a:endParaRPr>
          </a:p>
          <a:p>
            <a:pPr marL="354965" indent="-342265">
              <a:lnSpc>
                <a:spcPct val="100000"/>
              </a:lnSpc>
              <a:spcBef>
                <a:spcPts val="105"/>
              </a:spcBef>
              <a:buFont typeface="Arial"/>
              <a:buChar char="•"/>
              <a:tabLst>
                <a:tab pos="354965" algn="l"/>
              </a:tabLst>
            </a:pPr>
            <a:endParaRPr sz="2000" dirty="0">
              <a:latin typeface="Candara"/>
              <a:cs typeface="Candara"/>
            </a:endParaRPr>
          </a:p>
        </p:txBody>
      </p:sp>
      <p:pic>
        <p:nvPicPr>
          <p:cNvPr id="6" name="Picture 5">
            <a:extLst>
              <a:ext uri="{FF2B5EF4-FFF2-40B4-BE49-F238E27FC236}">
                <a16:creationId xmlns:a16="http://schemas.microsoft.com/office/drawing/2014/main" id="{39DC861E-E978-4360-9EC5-736F39FA0AC8}"/>
              </a:ext>
            </a:extLst>
          </p:cNvPr>
          <p:cNvPicPr>
            <a:picLocks noChangeAspect="1"/>
          </p:cNvPicPr>
          <p:nvPr/>
        </p:nvPicPr>
        <p:blipFill>
          <a:blip r:embed="rId2"/>
          <a:stretch>
            <a:fillRect/>
          </a:stretch>
        </p:blipFill>
        <p:spPr>
          <a:xfrm>
            <a:off x="2553271" y="1752600"/>
            <a:ext cx="3886200" cy="43699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1" y="213436"/>
            <a:ext cx="7947380" cy="566822"/>
          </a:xfrm>
          <a:prstGeom prst="rect">
            <a:avLst/>
          </a:prstGeom>
        </p:spPr>
        <p:txBody>
          <a:bodyPr vert="horz" wrap="square" lIns="0" tIns="12700" rIns="0" bIns="0" rtlCol="0">
            <a:spAutoFit/>
          </a:bodyPr>
          <a:lstStyle/>
          <a:p>
            <a:pPr marL="1035050">
              <a:lnSpc>
                <a:spcPct val="100000"/>
              </a:lnSpc>
              <a:spcBef>
                <a:spcPts val="100"/>
              </a:spcBef>
            </a:pPr>
            <a:r>
              <a:rPr lang="en-IN" dirty="0"/>
              <a:t>Software</a:t>
            </a:r>
            <a:r>
              <a:rPr lang="en-IN" spc="-65" dirty="0"/>
              <a:t> </a:t>
            </a:r>
            <a:r>
              <a:rPr lang="en-IN" spc="-10" dirty="0"/>
              <a:t>Implementation Contd.</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7754950" cy="6322244"/>
          </a:xfrm>
          <a:prstGeom prst="rect">
            <a:avLst/>
          </a:prstGeom>
        </p:spPr>
        <p:txBody>
          <a:bodyPr vert="horz" wrap="square" lIns="0" tIns="165100" rIns="0" bIns="0" rtlCol="0">
            <a:spAutoFit/>
          </a:bodyPr>
          <a:lstStyle/>
          <a:p>
            <a:pPr marL="12700">
              <a:lnSpc>
                <a:spcPct val="100000"/>
              </a:lnSpc>
              <a:spcBef>
                <a:spcPts val="1300"/>
              </a:spcBef>
              <a:tabLst>
                <a:tab pos="354965" algn="l"/>
              </a:tabLst>
            </a:pPr>
            <a:r>
              <a:rPr lang="en-GB" sz="2000" b="1" u="sng" spc="-10" dirty="0">
                <a:latin typeface="Candara"/>
                <a:cs typeface="Candara"/>
              </a:rPr>
              <a:t>Tasks performed in MATLAB:</a:t>
            </a:r>
          </a:p>
          <a:p>
            <a:r>
              <a:rPr lang="en-GB" sz="2000" dirty="0"/>
              <a:t>	2. Whenever good set of weights and biases were obtained, those were saved to a git repo created specifically for this project.</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Link to the repo: </a:t>
            </a:r>
            <a:r>
              <a:rPr lang="en-IN" sz="2000" dirty="0" err="1">
                <a:hlinkClick r:id="rId2"/>
              </a:rPr>
              <a:t>ImDanielMarkIsaac</a:t>
            </a:r>
            <a:r>
              <a:rPr lang="en-IN" sz="2000" dirty="0">
                <a:hlinkClick r:id="rId2"/>
              </a:rPr>
              <a:t>/</a:t>
            </a:r>
            <a:r>
              <a:rPr lang="en-IN" sz="2000" dirty="0" err="1">
                <a:hlinkClick r:id="rId2"/>
              </a:rPr>
              <a:t>DVLSI_ML_Project</a:t>
            </a:r>
            <a:r>
              <a:rPr lang="en-IN" sz="2000" dirty="0">
                <a:hlinkClick r:id="rId2"/>
              </a:rPr>
              <a:t> (github.com)</a:t>
            </a:r>
            <a:endParaRPr lang="en-GB" sz="2000" dirty="0"/>
          </a:p>
          <a:p>
            <a:endParaRPr lang="en-GB" sz="2000" dirty="0"/>
          </a:p>
          <a:p>
            <a:endParaRPr lang="en-GB" sz="2000" dirty="0"/>
          </a:p>
          <a:p>
            <a:endParaRPr lang="en-GB" sz="2000" dirty="0"/>
          </a:p>
          <a:p>
            <a:r>
              <a:rPr lang="en-GB" sz="2000" dirty="0"/>
              <a:t>	</a:t>
            </a:r>
            <a:endParaRPr lang="en-GB" sz="2000" spc="-10" dirty="0">
              <a:latin typeface="Candara"/>
              <a:cs typeface="Candara"/>
            </a:endParaRPr>
          </a:p>
        </p:txBody>
      </p:sp>
      <p:pic>
        <p:nvPicPr>
          <p:cNvPr id="6" name="Picture 5">
            <a:extLst>
              <a:ext uri="{FF2B5EF4-FFF2-40B4-BE49-F238E27FC236}">
                <a16:creationId xmlns:a16="http://schemas.microsoft.com/office/drawing/2014/main" id="{0BA22848-8D89-4DDF-BA6E-7453E987F517}"/>
              </a:ext>
            </a:extLst>
          </p:cNvPr>
          <p:cNvPicPr>
            <a:picLocks noChangeAspect="1"/>
          </p:cNvPicPr>
          <p:nvPr/>
        </p:nvPicPr>
        <p:blipFill>
          <a:blip r:embed="rId3"/>
          <a:stretch>
            <a:fillRect/>
          </a:stretch>
        </p:blipFill>
        <p:spPr>
          <a:xfrm>
            <a:off x="1290454" y="2356892"/>
            <a:ext cx="6563089" cy="3188067"/>
          </a:xfrm>
          <a:prstGeom prst="rect">
            <a:avLst/>
          </a:prstGeom>
        </p:spPr>
      </p:pic>
    </p:spTree>
    <p:extLst>
      <p:ext uri="{BB962C8B-B14F-4D97-AF65-F5344CB8AC3E}">
        <p14:creationId xmlns:p14="http://schemas.microsoft.com/office/powerpoint/2010/main" val="16719771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121660">
              <a:lnSpc>
                <a:spcPct val="100000"/>
              </a:lnSpc>
              <a:spcBef>
                <a:spcPts val="100"/>
              </a:spcBef>
            </a:pPr>
            <a:r>
              <a:rPr spc="-25" dirty="0"/>
              <a:t>GDS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36675"/>
            <a:ext cx="6245225" cy="641842"/>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endParaRPr lang="en-GB" sz="2000" spc="-10" dirty="0">
              <a:latin typeface="Candara"/>
              <a:cs typeface="Candara"/>
            </a:endParaRPr>
          </a:p>
          <a:p>
            <a:pPr marL="354965" indent="-342265">
              <a:lnSpc>
                <a:spcPct val="100000"/>
              </a:lnSpc>
              <a:spcBef>
                <a:spcPts val="105"/>
              </a:spcBef>
              <a:buFont typeface="Arial"/>
              <a:buChar char="•"/>
              <a:tabLst>
                <a:tab pos="354965" algn="l"/>
              </a:tabLst>
            </a:pPr>
            <a:endParaRPr sz="2000" dirty="0">
              <a:latin typeface="Candara"/>
              <a:cs typeface="Candara"/>
            </a:endParaRPr>
          </a:p>
        </p:txBody>
      </p:sp>
      <p:pic>
        <p:nvPicPr>
          <p:cNvPr id="8" name="Picture 7">
            <a:extLst>
              <a:ext uri="{FF2B5EF4-FFF2-40B4-BE49-F238E27FC236}">
                <a16:creationId xmlns:a16="http://schemas.microsoft.com/office/drawing/2014/main" id="{2950C52A-7FDC-4110-9BE8-E24C519A7324}"/>
              </a:ext>
            </a:extLst>
          </p:cNvPr>
          <p:cNvPicPr>
            <a:picLocks noChangeAspect="1"/>
          </p:cNvPicPr>
          <p:nvPr/>
        </p:nvPicPr>
        <p:blipFill>
          <a:blip r:embed="rId2"/>
          <a:stretch>
            <a:fillRect/>
          </a:stretch>
        </p:blipFill>
        <p:spPr>
          <a:xfrm>
            <a:off x="2771394" y="990600"/>
            <a:ext cx="3734321" cy="5229955"/>
          </a:xfrm>
          <a:prstGeom prst="rect">
            <a:avLst/>
          </a:prstGeom>
        </p:spPr>
      </p:pic>
    </p:spTree>
    <p:extLst>
      <p:ext uri="{BB962C8B-B14F-4D97-AF65-F5344CB8AC3E}">
        <p14:creationId xmlns:p14="http://schemas.microsoft.com/office/powerpoint/2010/main" val="4168404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121660">
              <a:lnSpc>
                <a:spcPct val="100000"/>
              </a:lnSpc>
              <a:spcBef>
                <a:spcPts val="100"/>
              </a:spcBef>
            </a:pPr>
            <a:r>
              <a:rPr spc="-25" dirty="0"/>
              <a:t>GDS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51</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36675"/>
            <a:ext cx="6245225" cy="641842"/>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endParaRPr lang="en-GB" sz="2000" spc="-10" dirty="0">
              <a:latin typeface="Candara"/>
              <a:cs typeface="Candara"/>
            </a:endParaRPr>
          </a:p>
          <a:p>
            <a:pPr marL="354965" indent="-342265">
              <a:lnSpc>
                <a:spcPct val="100000"/>
              </a:lnSpc>
              <a:spcBef>
                <a:spcPts val="105"/>
              </a:spcBef>
              <a:buFont typeface="Arial"/>
              <a:buChar char="•"/>
              <a:tabLst>
                <a:tab pos="354965" algn="l"/>
              </a:tabLst>
            </a:pPr>
            <a:endParaRPr sz="2000" dirty="0">
              <a:latin typeface="Candara"/>
              <a:cs typeface="Candara"/>
            </a:endParaRPr>
          </a:p>
        </p:txBody>
      </p:sp>
      <p:pic>
        <p:nvPicPr>
          <p:cNvPr id="6" name="Picture 5">
            <a:extLst>
              <a:ext uri="{FF2B5EF4-FFF2-40B4-BE49-F238E27FC236}">
                <a16:creationId xmlns:a16="http://schemas.microsoft.com/office/drawing/2014/main" id="{B1F4C49E-7103-4E9A-9FCD-52D3E32E25C2}"/>
              </a:ext>
            </a:extLst>
          </p:cNvPr>
          <p:cNvPicPr>
            <a:picLocks noChangeAspect="1"/>
          </p:cNvPicPr>
          <p:nvPr/>
        </p:nvPicPr>
        <p:blipFill>
          <a:blip r:embed="rId2"/>
          <a:stretch>
            <a:fillRect/>
          </a:stretch>
        </p:blipFill>
        <p:spPr>
          <a:xfrm>
            <a:off x="1728972" y="1132235"/>
            <a:ext cx="5534797" cy="3191320"/>
          </a:xfrm>
          <a:prstGeom prst="rect">
            <a:avLst/>
          </a:prstGeom>
        </p:spPr>
      </p:pic>
    </p:spTree>
    <p:extLst>
      <p:ext uri="{BB962C8B-B14F-4D97-AF65-F5344CB8AC3E}">
        <p14:creationId xmlns:p14="http://schemas.microsoft.com/office/powerpoint/2010/main" val="1785249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77440">
              <a:lnSpc>
                <a:spcPct val="100000"/>
              </a:lnSpc>
              <a:spcBef>
                <a:spcPts val="100"/>
              </a:spcBef>
            </a:pPr>
            <a:r>
              <a:rPr spc="-10" dirty="0"/>
              <a:t>Conclusions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a:spLocks noGrp="1"/>
          </p:cNvSpPr>
          <p:nvPr>
            <p:ph type="body" idx="1"/>
          </p:nvPr>
        </p:nvSpPr>
        <p:spPr>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dirty="0"/>
              <a:t>Number</a:t>
            </a:r>
            <a:r>
              <a:rPr spc="-40" dirty="0"/>
              <a:t> </a:t>
            </a:r>
            <a:r>
              <a:rPr dirty="0"/>
              <a:t>of</a:t>
            </a:r>
            <a:r>
              <a:rPr spc="-35" dirty="0"/>
              <a:t> </a:t>
            </a:r>
            <a:r>
              <a:rPr dirty="0"/>
              <a:t>neurons</a:t>
            </a:r>
            <a:r>
              <a:rPr spc="-15" dirty="0"/>
              <a:t> </a:t>
            </a:r>
            <a:r>
              <a:rPr dirty="0"/>
              <a:t>in</a:t>
            </a:r>
            <a:r>
              <a:rPr spc="-25" dirty="0"/>
              <a:t> </a:t>
            </a:r>
            <a:r>
              <a:rPr dirty="0"/>
              <a:t>hidden</a:t>
            </a:r>
            <a:r>
              <a:rPr spc="-20" dirty="0"/>
              <a:t> </a:t>
            </a:r>
            <a:r>
              <a:rPr dirty="0"/>
              <a:t>layer</a:t>
            </a:r>
            <a:r>
              <a:rPr spc="-35" dirty="0"/>
              <a:t> </a:t>
            </a:r>
            <a:r>
              <a:rPr spc="-50" dirty="0"/>
              <a:t>=</a:t>
            </a:r>
            <a:r>
              <a:rPr lang="en-GB" spc="-50" dirty="0"/>
              <a:t> 30 neurons</a:t>
            </a:r>
            <a:endParaRPr spc="-50" dirty="0"/>
          </a:p>
          <a:p>
            <a:pPr marL="354965" indent="-342265">
              <a:lnSpc>
                <a:spcPct val="100000"/>
              </a:lnSpc>
              <a:spcBef>
                <a:spcPts val="1200"/>
              </a:spcBef>
              <a:buFont typeface="Arial"/>
              <a:buChar char="•"/>
              <a:tabLst>
                <a:tab pos="354965" algn="l"/>
              </a:tabLst>
            </a:pPr>
            <a:r>
              <a:rPr dirty="0"/>
              <a:t>Accuracy</a:t>
            </a:r>
            <a:r>
              <a:rPr spc="-30" dirty="0"/>
              <a:t> </a:t>
            </a:r>
            <a:r>
              <a:rPr dirty="0"/>
              <a:t>on</a:t>
            </a:r>
            <a:r>
              <a:rPr spc="-25" dirty="0"/>
              <a:t> </a:t>
            </a:r>
            <a:r>
              <a:rPr dirty="0"/>
              <a:t>synthesized</a:t>
            </a:r>
            <a:r>
              <a:rPr spc="-65" dirty="0"/>
              <a:t> </a:t>
            </a:r>
            <a:r>
              <a:rPr dirty="0"/>
              <a:t>HW</a:t>
            </a:r>
            <a:r>
              <a:rPr spc="-30" dirty="0"/>
              <a:t> </a:t>
            </a:r>
            <a:r>
              <a:rPr spc="-50" dirty="0"/>
              <a:t>=</a:t>
            </a:r>
            <a:r>
              <a:rPr lang="en-GB" spc="-50" dirty="0"/>
              <a:t> 88.9%</a:t>
            </a:r>
            <a:endParaRPr spc="-50" dirty="0"/>
          </a:p>
          <a:p>
            <a:pPr marL="354965" indent="-342265">
              <a:lnSpc>
                <a:spcPct val="100000"/>
              </a:lnSpc>
              <a:spcBef>
                <a:spcPts val="1200"/>
              </a:spcBef>
              <a:buFont typeface="Arial"/>
              <a:buChar char="•"/>
              <a:tabLst>
                <a:tab pos="354965" algn="l"/>
              </a:tabLst>
            </a:pPr>
            <a:r>
              <a:rPr dirty="0"/>
              <a:t>Clock</a:t>
            </a:r>
            <a:r>
              <a:rPr spc="-40" dirty="0"/>
              <a:t> </a:t>
            </a:r>
            <a:r>
              <a:rPr dirty="0"/>
              <a:t>Frequency</a:t>
            </a:r>
            <a:r>
              <a:rPr spc="-55" dirty="0"/>
              <a:t> </a:t>
            </a:r>
            <a:r>
              <a:rPr spc="-50" dirty="0"/>
              <a:t>=</a:t>
            </a:r>
            <a:r>
              <a:rPr lang="en-GB" spc="-50" dirty="0"/>
              <a:t> 50 MHz</a:t>
            </a:r>
            <a:endParaRPr spc="-50" dirty="0"/>
          </a:p>
          <a:p>
            <a:pPr marL="354965" indent="-342265">
              <a:lnSpc>
                <a:spcPct val="100000"/>
              </a:lnSpc>
              <a:spcBef>
                <a:spcPts val="1200"/>
              </a:spcBef>
              <a:buFont typeface="Arial"/>
              <a:buChar char="•"/>
              <a:tabLst>
                <a:tab pos="354965" algn="l"/>
              </a:tabLst>
            </a:pPr>
            <a:r>
              <a:rPr dirty="0"/>
              <a:t>Latency</a:t>
            </a:r>
            <a:r>
              <a:rPr spc="-65" dirty="0"/>
              <a:t> </a:t>
            </a:r>
            <a:r>
              <a:rPr spc="-50" dirty="0"/>
              <a:t>=</a:t>
            </a:r>
            <a:r>
              <a:rPr lang="en-GB" spc="-50" dirty="0"/>
              <a:t> 341 cycles</a:t>
            </a:r>
            <a:endParaRPr spc="-50" dirty="0"/>
          </a:p>
          <a:p>
            <a:pPr marL="354965" indent="-342265">
              <a:lnSpc>
                <a:spcPct val="100000"/>
              </a:lnSpc>
              <a:spcBef>
                <a:spcPts val="1200"/>
              </a:spcBef>
              <a:buFont typeface="Arial"/>
              <a:buChar char="•"/>
              <a:tabLst>
                <a:tab pos="354965" algn="l"/>
              </a:tabLst>
            </a:pPr>
            <a:r>
              <a:rPr dirty="0"/>
              <a:t>Initiation</a:t>
            </a:r>
            <a:r>
              <a:rPr spc="-40" dirty="0"/>
              <a:t> </a:t>
            </a:r>
            <a:r>
              <a:rPr dirty="0"/>
              <a:t>Interval</a:t>
            </a:r>
            <a:r>
              <a:rPr spc="-35" dirty="0"/>
              <a:t> </a:t>
            </a:r>
            <a:r>
              <a:rPr spc="-50" dirty="0"/>
              <a:t>=</a:t>
            </a:r>
            <a:r>
              <a:rPr lang="en-GB" spc="-50" dirty="0"/>
              <a:t> 1 cycle</a:t>
            </a:r>
            <a:endParaRPr spc="-50" dirty="0"/>
          </a:p>
          <a:p>
            <a:pPr marL="354965" indent="-342265">
              <a:lnSpc>
                <a:spcPct val="100000"/>
              </a:lnSpc>
              <a:spcBef>
                <a:spcPts val="1205"/>
              </a:spcBef>
              <a:buFont typeface="Arial"/>
              <a:buChar char="•"/>
              <a:tabLst>
                <a:tab pos="354965" algn="l"/>
              </a:tabLst>
            </a:pPr>
            <a:r>
              <a:rPr spc="-10" dirty="0"/>
              <a:t>Total</a:t>
            </a:r>
            <a:r>
              <a:rPr spc="-80" dirty="0"/>
              <a:t> </a:t>
            </a:r>
            <a:r>
              <a:rPr dirty="0"/>
              <a:t>Area</a:t>
            </a:r>
            <a:r>
              <a:rPr spc="-45" dirty="0"/>
              <a:t> </a:t>
            </a:r>
            <a:r>
              <a:rPr spc="-50" dirty="0"/>
              <a:t>=</a:t>
            </a:r>
            <a:r>
              <a:rPr lang="en-GB" spc="-50" dirty="0"/>
              <a:t> 59522.022 </a:t>
            </a:r>
            <a:endParaRPr spc="-50" dirty="0"/>
          </a:p>
          <a:p>
            <a:pPr marL="354965" indent="-342265">
              <a:lnSpc>
                <a:spcPct val="100000"/>
              </a:lnSpc>
              <a:spcBef>
                <a:spcPts val="1200"/>
              </a:spcBef>
              <a:buFont typeface="Arial"/>
              <a:buChar char="•"/>
              <a:tabLst>
                <a:tab pos="354965" algn="l"/>
              </a:tabLst>
            </a:pPr>
            <a:r>
              <a:rPr spc="-10" dirty="0"/>
              <a:t>Total</a:t>
            </a:r>
            <a:r>
              <a:rPr spc="-45" dirty="0"/>
              <a:t> </a:t>
            </a:r>
            <a:r>
              <a:rPr dirty="0"/>
              <a:t>Power</a:t>
            </a:r>
            <a:r>
              <a:rPr spc="-25" dirty="0"/>
              <a:t> </a:t>
            </a:r>
            <a:r>
              <a:rPr spc="-10" dirty="0"/>
              <a:t>(post-routing)</a:t>
            </a:r>
            <a:r>
              <a:rPr spc="-50" dirty="0"/>
              <a:t> =</a:t>
            </a:r>
            <a:r>
              <a:rPr lang="en-GB" spc="-50" dirty="0"/>
              <a:t> 2.4 </a:t>
            </a:r>
            <a:r>
              <a:rPr lang="en-GB" spc="-50" dirty="0" err="1"/>
              <a:t>mW</a:t>
            </a:r>
            <a:endParaRPr spc="-50" dirty="0"/>
          </a:p>
          <a:p>
            <a:pPr marL="354965" indent="-342265">
              <a:lnSpc>
                <a:spcPct val="100000"/>
              </a:lnSpc>
              <a:spcBef>
                <a:spcPts val="1200"/>
              </a:spcBef>
              <a:buFont typeface="Arial"/>
              <a:buChar char="•"/>
              <a:tabLst>
                <a:tab pos="354965" algn="l"/>
              </a:tabLst>
            </a:pPr>
            <a:r>
              <a:rPr dirty="0"/>
              <a:t>Setup</a:t>
            </a:r>
            <a:r>
              <a:rPr spc="-20" dirty="0"/>
              <a:t> </a:t>
            </a:r>
            <a:r>
              <a:rPr dirty="0"/>
              <a:t>TNS</a:t>
            </a:r>
            <a:r>
              <a:rPr spc="-10" dirty="0"/>
              <a:t> </a:t>
            </a:r>
            <a:r>
              <a:rPr dirty="0"/>
              <a:t>and WNS</a:t>
            </a:r>
            <a:r>
              <a:rPr spc="-10" dirty="0"/>
              <a:t> (post-routing)</a:t>
            </a:r>
            <a:r>
              <a:rPr spc="-50" dirty="0"/>
              <a:t> </a:t>
            </a:r>
            <a:r>
              <a:rPr dirty="0"/>
              <a:t>=</a:t>
            </a:r>
            <a:r>
              <a:rPr lang="en-GB" spc="-5" dirty="0"/>
              <a:t> 0</a:t>
            </a:r>
            <a:r>
              <a:rPr spc="-5" dirty="0"/>
              <a:t> </a:t>
            </a:r>
            <a:r>
              <a:rPr dirty="0"/>
              <a:t>and</a:t>
            </a:r>
            <a:r>
              <a:rPr lang="en-GB" dirty="0"/>
              <a:t> 5.512</a:t>
            </a:r>
            <a:endParaRPr spc="-25" dirty="0"/>
          </a:p>
          <a:p>
            <a:pPr marL="354965" indent="-342265">
              <a:lnSpc>
                <a:spcPct val="100000"/>
              </a:lnSpc>
              <a:spcBef>
                <a:spcPts val="1200"/>
              </a:spcBef>
              <a:buFont typeface="Arial"/>
              <a:buChar char="•"/>
              <a:tabLst>
                <a:tab pos="354965" algn="l"/>
              </a:tabLst>
            </a:pPr>
            <a:r>
              <a:rPr dirty="0"/>
              <a:t>Hold</a:t>
            </a:r>
            <a:r>
              <a:rPr spc="-40" dirty="0"/>
              <a:t> </a:t>
            </a:r>
            <a:r>
              <a:rPr dirty="0"/>
              <a:t>TNS</a:t>
            </a:r>
            <a:r>
              <a:rPr spc="-20" dirty="0"/>
              <a:t> </a:t>
            </a:r>
            <a:r>
              <a:rPr dirty="0"/>
              <a:t>and</a:t>
            </a:r>
            <a:r>
              <a:rPr spc="-20" dirty="0"/>
              <a:t> </a:t>
            </a:r>
            <a:r>
              <a:rPr dirty="0"/>
              <a:t>WNS</a:t>
            </a:r>
            <a:r>
              <a:rPr spc="-20" dirty="0"/>
              <a:t> </a:t>
            </a:r>
            <a:r>
              <a:rPr dirty="0"/>
              <a:t>(post-routing)</a:t>
            </a:r>
            <a:r>
              <a:rPr spc="-55" dirty="0"/>
              <a:t> </a:t>
            </a:r>
            <a:r>
              <a:rPr dirty="0"/>
              <a:t>=</a:t>
            </a:r>
            <a:r>
              <a:rPr spc="-15" dirty="0"/>
              <a:t> </a:t>
            </a:r>
            <a:r>
              <a:rPr lang="en-GB" spc="-15" dirty="0"/>
              <a:t>-0.384</a:t>
            </a:r>
            <a:r>
              <a:rPr spc="-20" dirty="0"/>
              <a:t> </a:t>
            </a:r>
            <a:r>
              <a:rPr dirty="0"/>
              <a:t>and</a:t>
            </a:r>
            <a:r>
              <a:rPr spc="-15" dirty="0"/>
              <a:t> </a:t>
            </a:r>
            <a:r>
              <a:rPr lang="en-GB" spc="-50" dirty="0"/>
              <a:t>-0.051</a:t>
            </a:r>
            <a:endParaRPr spc="-50" dirty="0"/>
          </a:p>
          <a:p>
            <a:pPr marL="354965" indent="-342265">
              <a:lnSpc>
                <a:spcPct val="100000"/>
              </a:lnSpc>
              <a:spcBef>
                <a:spcPts val="1200"/>
              </a:spcBef>
              <a:buFont typeface="Arial"/>
              <a:buChar char="•"/>
              <a:tabLst>
                <a:tab pos="354965" algn="l"/>
              </a:tabLst>
            </a:pPr>
            <a:r>
              <a:rPr dirty="0"/>
              <a:t>NOTE:</a:t>
            </a:r>
            <a:r>
              <a:rPr spc="-45" dirty="0"/>
              <a:t> </a:t>
            </a:r>
            <a:r>
              <a:rPr dirty="0"/>
              <a:t>Keep</a:t>
            </a:r>
            <a:r>
              <a:rPr spc="-40" dirty="0"/>
              <a:t> </a:t>
            </a:r>
            <a:r>
              <a:rPr dirty="0"/>
              <a:t>the</a:t>
            </a:r>
            <a:r>
              <a:rPr spc="-10" dirty="0"/>
              <a:t> </a:t>
            </a:r>
            <a:r>
              <a:rPr dirty="0"/>
              <a:t>format</a:t>
            </a:r>
            <a:r>
              <a:rPr spc="-40" dirty="0"/>
              <a:t> </a:t>
            </a:r>
            <a:r>
              <a:rPr dirty="0"/>
              <a:t>given</a:t>
            </a:r>
            <a:r>
              <a:rPr spc="-20" dirty="0"/>
              <a:t> </a:t>
            </a:r>
            <a:r>
              <a:rPr dirty="0"/>
              <a:t>here.</a:t>
            </a:r>
            <a:r>
              <a:rPr spc="-10" dirty="0"/>
              <a:t> </a:t>
            </a:r>
            <a:r>
              <a:rPr dirty="0"/>
              <a:t>Only</a:t>
            </a:r>
            <a:r>
              <a:rPr spc="-15" dirty="0"/>
              <a:t> </a:t>
            </a:r>
            <a:r>
              <a:rPr dirty="0"/>
              <a:t>fill</a:t>
            </a:r>
            <a:r>
              <a:rPr spc="-25" dirty="0"/>
              <a:t> </a:t>
            </a:r>
            <a:r>
              <a:rPr dirty="0"/>
              <a:t>the</a:t>
            </a:r>
            <a:r>
              <a:rPr spc="-15" dirty="0"/>
              <a:t> </a:t>
            </a:r>
            <a:r>
              <a:rPr spc="-10" dirty="0"/>
              <a:t>values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40205">
              <a:lnSpc>
                <a:spcPct val="100000"/>
              </a:lnSpc>
              <a:spcBef>
                <a:spcPts val="100"/>
              </a:spcBef>
            </a:pPr>
            <a:r>
              <a:rPr dirty="0"/>
              <a:t>Learning</a:t>
            </a:r>
            <a:r>
              <a:rPr spc="-70" dirty="0"/>
              <a:t> </a:t>
            </a:r>
            <a:r>
              <a:rPr spc="-10" dirty="0"/>
              <a:t>Outcomes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53</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7055560" cy="948978"/>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dirty="0">
                <a:latin typeface="Candara"/>
                <a:cs typeface="Candara"/>
              </a:rPr>
              <a:t>What</a:t>
            </a:r>
            <a:r>
              <a:rPr sz="2000" spc="-25" dirty="0">
                <a:latin typeface="Candara"/>
                <a:cs typeface="Candara"/>
              </a:rPr>
              <a:t> </a:t>
            </a:r>
            <a:r>
              <a:rPr sz="2000" dirty="0">
                <a:latin typeface="Candara"/>
                <a:cs typeface="Candara"/>
              </a:rPr>
              <a:t>did</a:t>
            </a:r>
            <a:r>
              <a:rPr sz="2000" spc="-10" dirty="0">
                <a:latin typeface="Candara"/>
                <a:cs typeface="Candara"/>
              </a:rPr>
              <a:t> </a:t>
            </a:r>
            <a:r>
              <a:rPr sz="2000" dirty="0">
                <a:latin typeface="Candara"/>
                <a:cs typeface="Candara"/>
              </a:rPr>
              <a:t>you</a:t>
            </a:r>
            <a:r>
              <a:rPr sz="2000" spc="-20" dirty="0">
                <a:latin typeface="Candara"/>
                <a:cs typeface="Candara"/>
              </a:rPr>
              <a:t> </a:t>
            </a:r>
            <a:r>
              <a:rPr sz="2000" dirty="0">
                <a:latin typeface="Candara"/>
                <a:cs typeface="Candara"/>
              </a:rPr>
              <a:t>learn</a:t>
            </a:r>
            <a:r>
              <a:rPr sz="2000" spc="-15" dirty="0">
                <a:latin typeface="Candara"/>
                <a:cs typeface="Candara"/>
              </a:rPr>
              <a:t> </a:t>
            </a:r>
            <a:r>
              <a:rPr sz="2000" dirty="0">
                <a:latin typeface="Candara"/>
                <a:cs typeface="Candara"/>
              </a:rPr>
              <a:t>from</a:t>
            </a:r>
            <a:r>
              <a:rPr sz="2000" spc="-25" dirty="0">
                <a:latin typeface="Candara"/>
                <a:cs typeface="Candara"/>
              </a:rPr>
              <a:t> </a:t>
            </a:r>
            <a:r>
              <a:rPr sz="2000" dirty="0">
                <a:latin typeface="Candara"/>
                <a:cs typeface="Candara"/>
              </a:rPr>
              <a:t>this</a:t>
            </a:r>
            <a:r>
              <a:rPr sz="2000" spc="-10" dirty="0">
                <a:latin typeface="Candara"/>
                <a:cs typeface="Candara"/>
              </a:rPr>
              <a:t> project?</a:t>
            </a:r>
            <a:endParaRPr lang="en-GB" sz="2000" spc="-10" dirty="0">
              <a:latin typeface="Candara"/>
              <a:cs typeface="Candara"/>
            </a:endParaRPr>
          </a:p>
          <a:p>
            <a:pPr marL="354965" lvl="1" indent="-342265">
              <a:spcBef>
                <a:spcPts val="1300"/>
              </a:spcBef>
              <a:buFont typeface="Arial"/>
              <a:buChar char="•"/>
              <a:tabLst>
                <a:tab pos="354965" algn="l"/>
              </a:tabLst>
            </a:pPr>
            <a:r>
              <a:rPr lang="en-GB" sz="2000" spc="-10" dirty="0">
                <a:latin typeface="Candara"/>
                <a:cs typeface="Candara"/>
              </a:rPr>
              <a:t>L</a:t>
            </a:r>
            <a:r>
              <a:rPr lang="en-IN" sz="2000" spc="-10" dirty="0">
                <a:latin typeface="Candara"/>
                <a:cs typeface="Candara"/>
              </a:rPr>
              <a:t>earnt the required things to do a chip design </a:t>
            </a:r>
            <a:endParaRPr sz="2000" dirty="0">
              <a:latin typeface="Candara"/>
              <a:cs typeface="Candar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4294" y="2622930"/>
            <a:ext cx="3046095" cy="848360"/>
          </a:xfrm>
          <a:prstGeom prst="rect">
            <a:avLst/>
          </a:prstGeom>
        </p:spPr>
        <p:txBody>
          <a:bodyPr vert="horz" wrap="square" lIns="0" tIns="12700" rIns="0" bIns="0" rtlCol="0">
            <a:spAutoFit/>
          </a:bodyPr>
          <a:lstStyle/>
          <a:p>
            <a:pPr marL="12700">
              <a:lnSpc>
                <a:spcPct val="100000"/>
              </a:lnSpc>
              <a:spcBef>
                <a:spcPts val="100"/>
              </a:spcBef>
            </a:pPr>
            <a:r>
              <a:rPr sz="5400" dirty="0"/>
              <a:t>Thank</a:t>
            </a:r>
            <a:r>
              <a:rPr sz="5400" spc="-165" dirty="0"/>
              <a:t> </a:t>
            </a:r>
            <a:r>
              <a:rPr sz="5400" spc="-25" dirty="0"/>
              <a:t>You</a:t>
            </a:r>
            <a:endParaRPr sz="54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54</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C98-EA93-4445-B8DF-70C2C1BE99A0}"/>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A611CCAA-E3B5-4C23-968D-B9467A595880}"/>
              </a:ext>
            </a:extLst>
          </p:cNvPr>
          <p:cNvSpPr>
            <a:spLocks noGrp="1"/>
          </p:cNvSpPr>
          <p:nvPr>
            <p:ph type="body" idx="1"/>
          </p:nvPr>
        </p:nvSpPr>
        <p:spPr>
          <a:xfrm>
            <a:off x="344830" y="1184630"/>
            <a:ext cx="6106160" cy="3385542"/>
          </a:xfrm>
        </p:spPr>
        <p:txBody>
          <a:bodyPr/>
          <a:lstStyle/>
          <a:p>
            <a:r>
              <a:rPr lang="en-GB" b="1" u="sng" spc="-10" dirty="0"/>
              <a:t>Tasks performed in MATLAB:</a:t>
            </a:r>
          </a:p>
          <a:p>
            <a:r>
              <a:rPr lang="en-GB" dirty="0"/>
              <a:t>	3. Then, maximum and minimum values present in w12,w23,b12,b23 were found. </a:t>
            </a:r>
          </a:p>
          <a:p>
            <a:endParaRPr lang="en-GB" dirty="0"/>
          </a:p>
          <a:p>
            <a:r>
              <a:rPr lang="en-GB" dirty="0"/>
              <a:t>	With this knowledge, the lower bound on number of bits needed for representing integer portion  for w12, w23, b12, b23 can be known.</a:t>
            </a:r>
          </a:p>
          <a:p>
            <a:endParaRPr lang="en-GB" dirty="0"/>
          </a:p>
          <a:p>
            <a:endParaRPr lang="en-GB" dirty="0"/>
          </a:p>
          <a:p>
            <a:r>
              <a:rPr lang="en-GB" spc="-10" dirty="0"/>
              <a:t>	</a:t>
            </a:r>
          </a:p>
          <a:p>
            <a:r>
              <a:rPr lang="en-GB" spc="-10" dirty="0"/>
              <a:t>	</a:t>
            </a:r>
            <a:endParaRPr lang="en-IN" dirty="0"/>
          </a:p>
        </p:txBody>
      </p:sp>
      <p:pic>
        <p:nvPicPr>
          <p:cNvPr id="5" name="Picture 4">
            <a:extLst>
              <a:ext uri="{FF2B5EF4-FFF2-40B4-BE49-F238E27FC236}">
                <a16:creationId xmlns:a16="http://schemas.microsoft.com/office/drawing/2014/main" id="{7F294ADE-2EBE-4B46-8042-741A85598895}"/>
              </a:ext>
            </a:extLst>
          </p:cNvPr>
          <p:cNvPicPr>
            <a:picLocks noChangeAspect="1"/>
          </p:cNvPicPr>
          <p:nvPr/>
        </p:nvPicPr>
        <p:blipFill>
          <a:blip r:embed="rId2"/>
          <a:stretch>
            <a:fillRect/>
          </a:stretch>
        </p:blipFill>
        <p:spPr>
          <a:xfrm>
            <a:off x="327245" y="3747491"/>
            <a:ext cx="8305800" cy="1219200"/>
          </a:xfrm>
          <a:prstGeom prst="rect">
            <a:avLst/>
          </a:prstGeom>
        </p:spPr>
      </p:pic>
    </p:spTree>
    <p:extLst>
      <p:ext uri="{BB962C8B-B14F-4D97-AF65-F5344CB8AC3E}">
        <p14:creationId xmlns:p14="http://schemas.microsoft.com/office/powerpoint/2010/main" val="182595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0712-F3C7-4435-A507-D6BD66229C1C}"/>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2E600197-87E8-46BB-82F4-78221793258E}"/>
              </a:ext>
            </a:extLst>
          </p:cNvPr>
          <p:cNvSpPr>
            <a:spLocks noGrp="1"/>
          </p:cNvSpPr>
          <p:nvPr>
            <p:ph type="body" idx="1"/>
          </p:nvPr>
        </p:nvSpPr>
        <p:spPr>
          <a:xfrm>
            <a:off x="344829" y="1184630"/>
            <a:ext cx="7908199" cy="5847755"/>
          </a:xfrm>
        </p:spPr>
        <p:txBody>
          <a:bodyPr/>
          <a:lstStyle/>
          <a:p>
            <a:r>
              <a:rPr lang="en-GB" b="1" u="sng" spc="-10" dirty="0"/>
              <a:t>Tasks performed in MATLAB:</a:t>
            </a:r>
          </a:p>
          <a:p>
            <a:r>
              <a:rPr lang="en-GB" spc="-10" dirty="0"/>
              <a:t>	4.Next, a MATLAB code is written, which will sweep the number of fractional bits while keeping the number of integer bits as found in the previous step. And it will find the average absolute error between input floating values and floating values converted back from fixed point integers.</a:t>
            </a:r>
          </a:p>
          <a:p>
            <a:r>
              <a:rPr lang="en-GB" spc="-10" dirty="0"/>
              <a:t>              Below image shows a example of the fractional bit width sweep done for w12.</a:t>
            </a:r>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r>
              <a:rPr lang="en-GB" spc="-10" dirty="0"/>
              <a:t>	The same sweep is done for w23, b12, b23 and slope parameter in Leaky </a:t>
            </a:r>
            <a:r>
              <a:rPr lang="en-GB" spc="-10" dirty="0" err="1"/>
              <a:t>ReLU</a:t>
            </a:r>
            <a:r>
              <a:rPr lang="en-GB" spc="-10" dirty="0"/>
              <a:t> also.</a:t>
            </a:r>
          </a:p>
          <a:p>
            <a:endParaRPr lang="en-IN" dirty="0"/>
          </a:p>
        </p:txBody>
      </p:sp>
      <p:pic>
        <p:nvPicPr>
          <p:cNvPr id="6" name="Picture 5">
            <a:extLst>
              <a:ext uri="{FF2B5EF4-FFF2-40B4-BE49-F238E27FC236}">
                <a16:creationId xmlns:a16="http://schemas.microsoft.com/office/drawing/2014/main" id="{7AFCF219-910A-4FD3-AF8E-99D28C1FB227}"/>
              </a:ext>
            </a:extLst>
          </p:cNvPr>
          <p:cNvPicPr>
            <a:picLocks noChangeAspect="1"/>
          </p:cNvPicPr>
          <p:nvPr/>
        </p:nvPicPr>
        <p:blipFill>
          <a:blip r:embed="rId2"/>
          <a:stretch>
            <a:fillRect/>
          </a:stretch>
        </p:blipFill>
        <p:spPr>
          <a:xfrm>
            <a:off x="617899" y="3733800"/>
            <a:ext cx="7908199" cy="2154436"/>
          </a:xfrm>
          <a:prstGeom prst="rect">
            <a:avLst/>
          </a:prstGeom>
        </p:spPr>
      </p:pic>
    </p:spTree>
    <p:extLst>
      <p:ext uri="{BB962C8B-B14F-4D97-AF65-F5344CB8AC3E}">
        <p14:creationId xmlns:p14="http://schemas.microsoft.com/office/powerpoint/2010/main" val="348382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0712-F3C7-4435-A507-D6BD66229C1C}"/>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2E600197-87E8-46BB-82F4-78221793258E}"/>
              </a:ext>
            </a:extLst>
          </p:cNvPr>
          <p:cNvSpPr>
            <a:spLocks noGrp="1"/>
          </p:cNvSpPr>
          <p:nvPr>
            <p:ph type="body" idx="1"/>
          </p:nvPr>
        </p:nvSpPr>
        <p:spPr>
          <a:xfrm>
            <a:off x="344829" y="1184630"/>
            <a:ext cx="7908199" cy="5539978"/>
          </a:xfrm>
        </p:spPr>
        <p:txBody>
          <a:bodyPr/>
          <a:lstStyle/>
          <a:p>
            <a:r>
              <a:rPr lang="en-GB" b="1" u="sng" spc="-10" dirty="0"/>
              <a:t>Tasks performed in MATLAB:</a:t>
            </a:r>
          </a:p>
          <a:p>
            <a:r>
              <a:rPr lang="en-GB" spc="-10" dirty="0"/>
              <a:t>	5.  The following graphs were plotted using the values obtained from previous step.</a:t>
            </a:r>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IN" dirty="0"/>
          </a:p>
        </p:txBody>
      </p:sp>
      <p:pic>
        <p:nvPicPr>
          <p:cNvPr id="5" name="Picture 4">
            <a:extLst>
              <a:ext uri="{FF2B5EF4-FFF2-40B4-BE49-F238E27FC236}">
                <a16:creationId xmlns:a16="http://schemas.microsoft.com/office/drawing/2014/main" id="{BE110429-4EB2-442C-98A7-83EA6E14099F}"/>
              </a:ext>
            </a:extLst>
          </p:cNvPr>
          <p:cNvPicPr>
            <a:picLocks noChangeAspect="1"/>
          </p:cNvPicPr>
          <p:nvPr/>
        </p:nvPicPr>
        <p:blipFill>
          <a:blip r:embed="rId2"/>
          <a:stretch>
            <a:fillRect/>
          </a:stretch>
        </p:blipFill>
        <p:spPr>
          <a:xfrm>
            <a:off x="263644" y="2362200"/>
            <a:ext cx="8616712" cy="3699915"/>
          </a:xfrm>
          <a:prstGeom prst="rect">
            <a:avLst/>
          </a:prstGeom>
        </p:spPr>
      </p:pic>
    </p:spTree>
    <p:extLst>
      <p:ext uri="{BB962C8B-B14F-4D97-AF65-F5344CB8AC3E}">
        <p14:creationId xmlns:p14="http://schemas.microsoft.com/office/powerpoint/2010/main" val="360608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0712-F3C7-4435-A507-D6BD66229C1C}"/>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2E600197-87E8-46BB-82F4-78221793258E}"/>
              </a:ext>
            </a:extLst>
          </p:cNvPr>
          <p:cNvSpPr>
            <a:spLocks noGrp="1"/>
          </p:cNvSpPr>
          <p:nvPr>
            <p:ph type="body" idx="1"/>
          </p:nvPr>
        </p:nvSpPr>
        <p:spPr>
          <a:xfrm>
            <a:off x="344829" y="1184630"/>
            <a:ext cx="7908199" cy="9233297"/>
          </a:xfrm>
        </p:spPr>
        <p:txBody>
          <a:bodyPr/>
          <a:lstStyle/>
          <a:p>
            <a:r>
              <a:rPr lang="en-GB" b="1" u="sng" spc="-10" dirty="0"/>
              <a:t>Tasks performed in MATLAB:</a:t>
            </a:r>
          </a:p>
          <a:p>
            <a:r>
              <a:rPr lang="en-GB" spc="-10" dirty="0"/>
              <a:t>	6.  Optimal number of fractional bits were obtained from the graphs.</a:t>
            </a:r>
          </a:p>
          <a:p>
            <a:endParaRPr lang="en-GB" spc="-10" dirty="0"/>
          </a:p>
          <a:p>
            <a:r>
              <a:rPr lang="en-GB" spc="-10" dirty="0"/>
              <a:t>	The bit width is chosen</a:t>
            </a:r>
          </a:p>
          <a:p>
            <a:r>
              <a:rPr lang="en-GB" spc="-10" dirty="0"/>
              <a:t>When the Average error nearly </a:t>
            </a:r>
          </a:p>
          <a:p>
            <a:r>
              <a:rPr lang="en-GB" spc="-10" dirty="0"/>
              <a:t>Touches zero the first time.</a:t>
            </a:r>
          </a:p>
          <a:p>
            <a:endParaRPr lang="en-GB" spc="-10" dirty="0"/>
          </a:p>
          <a:p>
            <a:r>
              <a:rPr lang="en-GB" spc="-10" dirty="0"/>
              <a:t>	This is regarded as the </a:t>
            </a:r>
          </a:p>
          <a:p>
            <a:r>
              <a:rPr lang="en-GB" spc="-10" dirty="0"/>
              <a:t>Optimal number of bits.</a:t>
            </a:r>
          </a:p>
          <a:p>
            <a:endParaRPr lang="en-GB" spc="-10" dirty="0"/>
          </a:p>
          <a:p>
            <a:r>
              <a:rPr lang="en-GB" spc="-10" dirty="0"/>
              <a:t>	The image in the right </a:t>
            </a:r>
          </a:p>
          <a:p>
            <a:r>
              <a:rPr lang="en-GB" spc="-10" dirty="0"/>
              <a:t>explains the concept.  The red arrow </a:t>
            </a:r>
          </a:p>
          <a:p>
            <a:r>
              <a:rPr lang="en-GB" spc="-10" dirty="0"/>
              <a:t>and red circle denotes the fractional bit width chosen. </a:t>
            </a:r>
          </a:p>
          <a:p>
            <a:r>
              <a:rPr lang="en-GB" spc="-10" dirty="0"/>
              <a:t>	</a:t>
            </a:r>
          </a:p>
          <a:p>
            <a:r>
              <a:rPr lang="en-GB" spc="-10" dirty="0"/>
              <a:t>	The same is done for w23, b12, b23 and slope parameter in Leaky </a:t>
            </a:r>
            <a:r>
              <a:rPr lang="en-GB" spc="-10" dirty="0" err="1"/>
              <a:t>ReLU</a:t>
            </a:r>
            <a:r>
              <a:rPr lang="en-GB" spc="-10" dirty="0"/>
              <a:t>, to obtain optimal bit widths.</a:t>
            </a:r>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IN" dirty="0"/>
          </a:p>
        </p:txBody>
      </p:sp>
      <p:pic>
        <p:nvPicPr>
          <p:cNvPr id="6" name="Picture 5">
            <a:extLst>
              <a:ext uri="{FF2B5EF4-FFF2-40B4-BE49-F238E27FC236}">
                <a16:creationId xmlns:a16="http://schemas.microsoft.com/office/drawing/2014/main" id="{1B26F169-80EB-4160-8F25-389AA1DD1399}"/>
              </a:ext>
            </a:extLst>
          </p:cNvPr>
          <p:cNvPicPr>
            <a:picLocks noChangeAspect="1"/>
          </p:cNvPicPr>
          <p:nvPr/>
        </p:nvPicPr>
        <p:blipFill>
          <a:blip r:embed="rId2"/>
          <a:stretch>
            <a:fillRect/>
          </a:stretch>
        </p:blipFill>
        <p:spPr>
          <a:xfrm>
            <a:off x="4191000" y="2133600"/>
            <a:ext cx="4382112" cy="2953162"/>
          </a:xfrm>
          <a:prstGeom prst="rect">
            <a:avLst/>
          </a:prstGeom>
        </p:spPr>
      </p:pic>
    </p:spTree>
    <p:extLst>
      <p:ext uri="{BB962C8B-B14F-4D97-AF65-F5344CB8AC3E}">
        <p14:creationId xmlns:p14="http://schemas.microsoft.com/office/powerpoint/2010/main" val="1350624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903</TotalTime>
  <Words>3368</Words>
  <Application>Microsoft Office PowerPoint</Application>
  <PresentationFormat>On-screen Show (4:3)</PresentationFormat>
  <Paragraphs>428</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Candara</vt:lpstr>
      <vt:lpstr>Office Theme</vt:lpstr>
      <vt:lpstr>PG LEVEL ADVANCED CERTIFICATION      PROGRAM IN VLSI CHIP DESIGN Project: Implementation of an ASIC for a Neural Network inference engine for classification of handwritten digits</vt:lpstr>
      <vt:lpstr>Introduction</vt:lpstr>
      <vt:lpstr>Network Description</vt:lpstr>
      <vt:lpstr>Software Implementation</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Hardware Specifications</vt:lpstr>
      <vt:lpstr>Hardware Specifications</vt:lpstr>
      <vt:lpstr>Hardware Architecture</vt:lpstr>
      <vt:lpstr>Hardware Architecture</vt:lpstr>
      <vt:lpstr>Hardware Architecture</vt:lpstr>
      <vt:lpstr>Hardware Architecture</vt:lpstr>
      <vt:lpstr>Hardware Architecture</vt:lpstr>
      <vt:lpstr>Controller</vt:lpstr>
      <vt:lpstr>Control FSM</vt:lpstr>
      <vt:lpstr>Control FSM</vt:lpstr>
      <vt:lpstr>Control FSM</vt:lpstr>
      <vt:lpstr>Hardware Schematic</vt:lpstr>
      <vt:lpstr>HW Simulation</vt:lpstr>
      <vt:lpstr>HW Simulation</vt:lpstr>
      <vt:lpstr>HW Simulation</vt:lpstr>
      <vt:lpstr>HW Simulation</vt:lpstr>
      <vt:lpstr>HW Simulation</vt:lpstr>
      <vt:lpstr>Pre-synthesis Simulation Waveform</vt:lpstr>
      <vt:lpstr>Post-synthesis Simulation Waveform</vt:lpstr>
      <vt:lpstr>Accuracy Results</vt:lpstr>
      <vt:lpstr>Accuracy Results</vt:lpstr>
      <vt:lpstr>Accuracy Results</vt:lpstr>
      <vt:lpstr>Synthesis Reports</vt:lpstr>
      <vt:lpstr>LEC Report</vt:lpstr>
      <vt:lpstr>Placement</vt:lpstr>
      <vt:lpstr>Routing</vt:lpstr>
      <vt:lpstr>Post-Routing Reports</vt:lpstr>
      <vt:lpstr>Post-Routing Reports</vt:lpstr>
      <vt:lpstr>Post-Routing Reports</vt:lpstr>
      <vt:lpstr>Post-Routing Reports</vt:lpstr>
      <vt:lpstr>Design Highlights</vt:lpstr>
      <vt:lpstr>GDS</vt:lpstr>
      <vt:lpstr>GDS</vt:lpstr>
      <vt:lpstr>GDS</vt:lpstr>
      <vt:lpstr>Conclusions</vt:lpstr>
      <vt:lpstr>Learning Outcomes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Neuromorphic engineering: the quest for brain-like computers</dc:title>
  <dc:creator>Chetan Singh Thakur</dc:creator>
  <cp:lastModifiedBy>NEW</cp:lastModifiedBy>
  <cp:revision>69</cp:revision>
  <dcterms:created xsi:type="dcterms:W3CDTF">2024-02-28T11:09:41Z</dcterms:created>
  <dcterms:modified xsi:type="dcterms:W3CDTF">2024-04-07T18:00:52Z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2024-02-05T00:00:00Z</vt:filetime>
  </property>
  <property fmtid="{D5CDD505-2E9C-101B-9397-08002B2CF9AE}" pid="3" name="Creator">
    <vt:lpwstr>Microsoft® PowerPoint® 2021</vt:lpwstr>
  </property>
  <property fmtid="{D5CDD505-2E9C-101B-9397-08002B2CF9AE}" pid="4" name="LastSaved">
    <vt:filetime>2024-02-28T00:00:00Z</vt:filetime>
  </property>
  <property fmtid="{D5CDD505-2E9C-101B-9397-08002B2CF9AE}" pid="5" name="Producer">
    <vt:lpwstr>Microsoft® PowerPoint® 2021</vt:lpwstr>
  </property>
</Properties>
</file>