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83" r:id="rId6"/>
    <p:sldId id="284" r:id="rId7"/>
    <p:sldId id="282" r:id="rId8"/>
    <p:sldId id="285" r:id="rId9"/>
    <p:sldId id="286" r:id="rId10"/>
    <p:sldId id="281" r:id="rId11"/>
    <p:sldId id="293" r:id="rId12"/>
    <p:sldId id="287" r:id="rId13"/>
    <p:sldId id="288" r:id="rId14"/>
    <p:sldId id="289" r:id="rId15"/>
    <p:sldId id="290" r:id="rId16"/>
    <p:sldId id="291" r:id="rId17"/>
    <p:sldId id="292"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2589530" y="1816160"/>
            <a:ext cx="3964939" cy="1616710"/>
          </a:xfrm>
          <a:prstGeom prst="rect">
            <a:avLst/>
          </a:prstGeom>
        </p:spPr>
        <p:txBody>
          <a:bodyPr wrap="square" lIns="0" tIns="0" rIns="0" bIns="0">
            <a:spAutoFit/>
          </a:bodyPr>
          <a:lstStyle>
            <a:lvl1pPr>
              <a:defRPr sz="3600" b="0" i="0">
                <a:solidFill>
                  <a:srgbClr val="C00000"/>
                </a:solidFill>
                <a:latin typeface="Candara"/>
                <a:cs typeface="Candara"/>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000" b="0" i="0">
                <a:solidFill>
                  <a:schemeClr val="tx1"/>
                </a:solidFill>
                <a:latin typeface="Candara"/>
                <a:cs typeface="Candara"/>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Candara"/>
                <a:cs typeface="Candara"/>
              </a:defRPr>
            </a:lvl1p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6" name="Holder 6"/>
          <p:cNvSpPr>
            <a:spLocks noGrp="1"/>
          </p:cNvSpPr>
          <p:nvPr>
            <p:ph type="sldNum" sz="quarter" idx="7"/>
          </p:nvPr>
        </p:nvSpPr>
        <p:spPr/>
        <p:txBody>
          <a:bodyPr lIns="0" tIns="0" rIns="0" bIns="0"/>
          <a:lstStyle>
            <a:lvl1pPr>
              <a:defRPr sz="1200" b="0" i="0">
                <a:solidFill>
                  <a:srgbClr val="8A8A8A"/>
                </a:solidFill>
                <a:latin typeface="Calibri"/>
                <a:cs typeface="Calibri"/>
              </a:defRPr>
            </a:lvl1pPr>
          </a:lstStyle>
          <a:p>
            <a:pPr marL="38100">
              <a:lnSpc>
                <a:spcPts val="124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C00000"/>
                </a:solidFill>
                <a:latin typeface="Candara"/>
                <a:cs typeface="Candara"/>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ndara"/>
                <a:cs typeface="Candara"/>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Candara"/>
                <a:cs typeface="Candara"/>
              </a:defRPr>
            </a:lvl1p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6" name="Holder 6"/>
          <p:cNvSpPr>
            <a:spLocks noGrp="1"/>
          </p:cNvSpPr>
          <p:nvPr>
            <p:ph type="sldNum" sz="quarter" idx="7"/>
          </p:nvPr>
        </p:nvSpPr>
        <p:spPr/>
        <p:txBody>
          <a:bodyPr lIns="0" tIns="0" rIns="0" bIns="0"/>
          <a:lstStyle>
            <a:lvl1pPr>
              <a:defRPr sz="1200" b="0" i="0">
                <a:solidFill>
                  <a:srgbClr val="8A8A8A"/>
                </a:solidFill>
                <a:latin typeface="Calibri"/>
                <a:cs typeface="Calibri"/>
              </a:defRPr>
            </a:lvl1pPr>
          </a:lstStyle>
          <a:p>
            <a:pPr marL="38100">
              <a:lnSpc>
                <a:spcPts val="124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C00000"/>
                </a:solidFill>
                <a:latin typeface="Candara"/>
                <a:cs typeface="Candar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chemeClr val="tx1"/>
                </a:solidFill>
                <a:latin typeface="Candara"/>
                <a:cs typeface="Candara"/>
              </a:defRPr>
            </a:lvl1p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7" name="Holder 7"/>
          <p:cNvSpPr>
            <a:spLocks noGrp="1"/>
          </p:cNvSpPr>
          <p:nvPr>
            <p:ph type="sldNum" sz="quarter" idx="7"/>
          </p:nvPr>
        </p:nvSpPr>
        <p:spPr/>
        <p:txBody>
          <a:bodyPr lIns="0" tIns="0" rIns="0" bIns="0"/>
          <a:lstStyle>
            <a:lvl1pPr>
              <a:defRPr sz="1200" b="0" i="0">
                <a:solidFill>
                  <a:srgbClr val="8A8A8A"/>
                </a:solidFill>
                <a:latin typeface="Calibri"/>
                <a:cs typeface="Calibri"/>
              </a:defRPr>
            </a:lvl1pPr>
          </a:lstStyle>
          <a:p>
            <a:pPr marL="38100">
              <a:lnSpc>
                <a:spcPts val="124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C00000"/>
                </a:solidFill>
                <a:latin typeface="Candara"/>
                <a:cs typeface="Candara"/>
              </a:defRPr>
            </a:lvl1pPr>
          </a:lstStyle>
          <a:p>
            <a:endParaRPr/>
          </a:p>
        </p:txBody>
      </p:sp>
      <p:sp>
        <p:nvSpPr>
          <p:cNvPr id="3" name="Holder 3"/>
          <p:cNvSpPr>
            <a:spLocks noGrp="1"/>
          </p:cNvSpPr>
          <p:nvPr>
            <p:ph type="ftr" sz="quarter" idx="5"/>
          </p:nvPr>
        </p:nvSpPr>
        <p:spPr/>
        <p:txBody>
          <a:bodyPr lIns="0" tIns="0" rIns="0" bIns="0"/>
          <a:lstStyle>
            <a:lvl1pPr>
              <a:defRPr sz="800" b="0" i="0">
                <a:solidFill>
                  <a:schemeClr val="tx1"/>
                </a:solidFill>
                <a:latin typeface="Candara"/>
                <a:cs typeface="Candara"/>
              </a:defRPr>
            </a:lvl1p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5" name="Holder 5"/>
          <p:cNvSpPr>
            <a:spLocks noGrp="1"/>
          </p:cNvSpPr>
          <p:nvPr>
            <p:ph type="sldNum" sz="quarter" idx="7"/>
          </p:nvPr>
        </p:nvSpPr>
        <p:spPr/>
        <p:txBody>
          <a:bodyPr lIns="0" tIns="0" rIns="0" bIns="0"/>
          <a:lstStyle>
            <a:lvl1pPr>
              <a:defRPr sz="1200" b="0" i="0">
                <a:solidFill>
                  <a:srgbClr val="8A8A8A"/>
                </a:solidFill>
                <a:latin typeface="Calibri"/>
                <a:cs typeface="Calibri"/>
              </a:defRPr>
            </a:lvl1pPr>
          </a:lstStyle>
          <a:p>
            <a:pPr marL="38100">
              <a:lnSpc>
                <a:spcPts val="124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chemeClr val="tx1"/>
                </a:solidFill>
                <a:latin typeface="Candara"/>
                <a:cs typeface="Candara"/>
              </a:defRPr>
            </a:lvl1p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4" name="Holder 4"/>
          <p:cNvSpPr>
            <a:spLocks noGrp="1"/>
          </p:cNvSpPr>
          <p:nvPr>
            <p:ph type="sldNum" sz="quarter" idx="7"/>
          </p:nvPr>
        </p:nvSpPr>
        <p:spPr/>
        <p:txBody>
          <a:bodyPr lIns="0" tIns="0" rIns="0" bIns="0"/>
          <a:lstStyle>
            <a:lvl1pPr>
              <a:defRPr sz="1200" b="0" i="0">
                <a:solidFill>
                  <a:srgbClr val="8A8A8A"/>
                </a:solidFill>
                <a:latin typeface="Calibri"/>
                <a:cs typeface="Calibri"/>
              </a:defRPr>
            </a:lvl1pPr>
          </a:lstStyle>
          <a:p>
            <a:pPr marL="38100">
              <a:lnSpc>
                <a:spcPts val="124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0386" y="51053"/>
            <a:ext cx="9042400" cy="6751320"/>
          </a:xfrm>
          <a:custGeom>
            <a:avLst/>
            <a:gdLst/>
            <a:ahLst/>
            <a:cxnLst/>
            <a:rect l="l" t="t" r="r" b="b"/>
            <a:pathLst>
              <a:path w="9042400" h="6751320">
                <a:moveTo>
                  <a:pt x="0" y="210947"/>
                </a:moveTo>
                <a:lnTo>
                  <a:pt x="5572" y="162592"/>
                </a:lnTo>
                <a:lnTo>
                  <a:pt x="21444" y="118197"/>
                </a:lnTo>
                <a:lnTo>
                  <a:pt x="46350" y="79028"/>
                </a:lnTo>
                <a:lnTo>
                  <a:pt x="79022" y="46356"/>
                </a:lnTo>
                <a:lnTo>
                  <a:pt x="118195" y="21448"/>
                </a:lnTo>
                <a:lnTo>
                  <a:pt x="162600" y="5573"/>
                </a:lnTo>
                <a:lnTo>
                  <a:pt x="210972" y="0"/>
                </a:lnTo>
                <a:lnTo>
                  <a:pt x="8830945" y="0"/>
                </a:lnTo>
                <a:lnTo>
                  <a:pt x="8879299" y="5573"/>
                </a:lnTo>
                <a:lnTo>
                  <a:pt x="8923694" y="21448"/>
                </a:lnTo>
                <a:lnTo>
                  <a:pt x="8962863" y="46356"/>
                </a:lnTo>
                <a:lnTo>
                  <a:pt x="8995535" y="79028"/>
                </a:lnTo>
                <a:lnTo>
                  <a:pt x="9020443" y="118197"/>
                </a:lnTo>
                <a:lnTo>
                  <a:pt x="9036318" y="162592"/>
                </a:lnTo>
                <a:lnTo>
                  <a:pt x="9041892" y="210947"/>
                </a:lnTo>
                <a:lnTo>
                  <a:pt x="9041892" y="6540347"/>
                </a:lnTo>
                <a:lnTo>
                  <a:pt x="9036318" y="6588719"/>
                </a:lnTo>
                <a:lnTo>
                  <a:pt x="9020443" y="6633124"/>
                </a:lnTo>
                <a:lnTo>
                  <a:pt x="8995535" y="6672297"/>
                </a:lnTo>
                <a:lnTo>
                  <a:pt x="8962863" y="6704969"/>
                </a:lnTo>
                <a:lnTo>
                  <a:pt x="8923694" y="6729875"/>
                </a:lnTo>
                <a:lnTo>
                  <a:pt x="8879299" y="6745747"/>
                </a:lnTo>
                <a:lnTo>
                  <a:pt x="8830945" y="6751320"/>
                </a:lnTo>
                <a:lnTo>
                  <a:pt x="210972" y="6751320"/>
                </a:lnTo>
                <a:lnTo>
                  <a:pt x="162600" y="6745747"/>
                </a:lnTo>
                <a:lnTo>
                  <a:pt x="118195" y="6729875"/>
                </a:lnTo>
                <a:lnTo>
                  <a:pt x="79022" y="6704969"/>
                </a:lnTo>
                <a:lnTo>
                  <a:pt x="46350" y="6672297"/>
                </a:lnTo>
                <a:lnTo>
                  <a:pt x="21444" y="6633124"/>
                </a:lnTo>
                <a:lnTo>
                  <a:pt x="5572" y="6588719"/>
                </a:lnTo>
                <a:lnTo>
                  <a:pt x="0" y="6540347"/>
                </a:lnTo>
                <a:lnTo>
                  <a:pt x="0" y="210947"/>
                </a:lnTo>
                <a:close/>
              </a:path>
            </a:pathLst>
          </a:custGeom>
          <a:ln w="25400">
            <a:solidFill>
              <a:srgbClr val="2E528F"/>
            </a:solidFill>
          </a:ln>
        </p:spPr>
        <p:txBody>
          <a:bodyPr wrap="square" lIns="0" tIns="0" rIns="0" bIns="0" rtlCol="0"/>
          <a:lstStyle/>
          <a:p>
            <a:endParaRPr/>
          </a:p>
        </p:txBody>
      </p:sp>
      <p:sp>
        <p:nvSpPr>
          <p:cNvPr id="2" name="Holder 2"/>
          <p:cNvSpPr>
            <a:spLocks noGrp="1"/>
          </p:cNvSpPr>
          <p:nvPr>
            <p:ph type="title"/>
          </p:nvPr>
        </p:nvSpPr>
        <p:spPr>
          <a:xfrm>
            <a:off x="1044219" y="213436"/>
            <a:ext cx="7055561" cy="574675"/>
          </a:xfrm>
          <a:prstGeom prst="rect">
            <a:avLst/>
          </a:prstGeom>
        </p:spPr>
        <p:txBody>
          <a:bodyPr wrap="square" lIns="0" tIns="0" rIns="0" bIns="0">
            <a:spAutoFit/>
          </a:bodyPr>
          <a:lstStyle>
            <a:lvl1pPr>
              <a:defRPr sz="3600" b="0" i="0">
                <a:solidFill>
                  <a:srgbClr val="C00000"/>
                </a:solidFill>
                <a:latin typeface="Candara"/>
                <a:cs typeface="Candara"/>
              </a:defRPr>
            </a:lvl1pPr>
          </a:lstStyle>
          <a:p>
            <a:endParaRPr/>
          </a:p>
        </p:txBody>
      </p:sp>
      <p:sp>
        <p:nvSpPr>
          <p:cNvPr id="3" name="Holder 3"/>
          <p:cNvSpPr>
            <a:spLocks noGrp="1"/>
          </p:cNvSpPr>
          <p:nvPr>
            <p:ph type="body" idx="1"/>
          </p:nvPr>
        </p:nvSpPr>
        <p:spPr>
          <a:xfrm>
            <a:off x="344830" y="1184630"/>
            <a:ext cx="6106160" cy="4598670"/>
          </a:xfrm>
          <a:prstGeom prst="rect">
            <a:avLst/>
          </a:prstGeom>
        </p:spPr>
        <p:txBody>
          <a:bodyPr wrap="square" lIns="0" tIns="0" rIns="0" bIns="0">
            <a:spAutoFit/>
          </a:bodyPr>
          <a:lstStyle>
            <a:lvl1pPr>
              <a:defRPr sz="2000" b="0" i="0">
                <a:solidFill>
                  <a:schemeClr val="tx1"/>
                </a:solidFill>
                <a:latin typeface="Candara"/>
                <a:cs typeface="Candara"/>
              </a:defRPr>
            </a:lvl1pPr>
          </a:lstStyle>
          <a:p>
            <a:endParaRPr/>
          </a:p>
        </p:txBody>
      </p:sp>
      <p:sp>
        <p:nvSpPr>
          <p:cNvPr id="4" name="Holder 4"/>
          <p:cNvSpPr>
            <a:spLocks noGrp="1"/>
          </p:cNvSpPr>
          <p:nvPr>
            <p:ph type="ftr" sz="quarter" idx="5"/>
          </p:nvPr>
        </p:nvSpPr>
        <p:spPr>
          <a:xfrm>
            <a:off x="2771394" y="6668593"/>
            <a:ext cx="3449954" cy="127634"/>
          </a:xfrm>
          <a:prstGeom prst="rect">
            <a:avLst/>
          </a:prstGeom>
        </p:spPr>
        <p:txBody>
          <a:bodyPr wrap="square" lIns="0" tIns="0" rIns="0" bIns="0">
            <a:spAutoFit/>
          </a:bodyPr>
          <a:lstStyle>
            <a:lvl1pPr>
              <a:defRPr sz="800" b="0" i="0">
                <a:solidFill>
                  <a:schemeClr val="tx1"/>
                </a:solidFill>
                <a:latin typeface="Candara"/>
                <a:cs typeface="Candara"/>
              </a:defRPr>
            </a:lvl1p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4/7/2024</a:t>
            </a:fld>
            <a:endParaRPr lang="en-US"/>
          </a:p>
        </p:txBody>
      </p:sp>
      <p:sp>
        <p:nvSpPr>
          <p:cNvPr id="6" name="Holder 6"/>
          <p:cNvSpPr>
            <a:spLocks noGrp="1"/>
          </p:cNvSpPr>
          <p:nvPr>
            <p:ph type="sldNum" sz="quarter" idx="7"/>
          </p:nvPr>
        </p:nvSpPr>
        <p:spPr>
          <a:xfrm>
            <a:off x="8230234" y="6464909"/>
            <a:ext cx="244475" cy="177800"/>
          </a:xfrm>
          <a:prstGeom prst="rect">
            <a:avLst/>
          </a:prstGeom>
        </p:spPr>
        <p:txBody>
          <a:bodyPr wrap="square" lIns="0" tIns="0" rIns="0" bIns="0">
            <a:spAutoFit/>
          </a:bodyPr>
          <a:lstStyle>
            <a:lvl1pPr>
              <a:defRPr sz="1200" b="0" i="0">
                <a:solidFill>
                  <a:srgbClr val="8A8A8A"/>
                </a:solidFill>
                <a:latin typeface="Calibri"/>
                <a:cs typeface="Calibri"/>
              </a:defRPr>
            </a:lvl1pPr>
          </a:lstStyle>
          <a:p>
            <a:pPr marL="38100">
              <a:lnSpc>
                <a:spcPts val="124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ImDanielMarkIsaac/DVLSI_ML_Projec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5240" marR="5080" indent="610870">
              <a:lnSpc>
                <a:spcPct val="130500"/>
              </a:lnSpc>
              <a:spcBef>
                <a:spcPts val="95"/>
              </a:spcBef>
            </a:pPr>
            <a:r>
              <a:rPr sz="4000" i="1" dirty="0">
                <a:solidFill>
                  <a:srgbClr val="AA0000"/>
                </a:solidFill>
                <a:latin typeface="Candara"/>
                <a:cs typeface="Candara"/>
              </a:rPr>
              <a:t>Course</a:t>
            </a:r>
            <a:r>
              <a:rPr sz="4000" i="1" spc="-95" dirty="0">
                <a:solidFill>
                  <a:srgbClr val="AA0000"/>
                </a:solidFill>
                <a:latin typeface="Candara"/>
                <a:cs typeface="Candara"/>
              </a:rPr>
              <a:t> </a:t>
            </a:r>
            <a:r>
              <a:rPr sz="4000" i="1" spc="-20" dirty="0">
                <a:solidFill>
                  <a:srgbClr val="AA0000"/>
                </a:solidFill>
                <a:latin typeface="Candara"/>
                <a:cs typeface="Candara"/>
              </a:rPr>
              <a:t>Name </a:t>
            </a:r>
            <a:r>
              <a:rPr sz="4000" i="1" dirty="0">
                <a:solidFill>
                  <a:srgbClr val="AA0000"/>
                </a:solidFill>
                <a:latin typeface="Candara"/>
                <a:cs typeface="Candara"/>
              </a:rPr>
              <a:t>Project:</a:t>
            </a:r>
            <a:r>
              <a:rPr sz="4000" i="1" spc="-60" dirty="0">
                <a:solidFill>
                  <a:srgbClr val="AA0000"/>
                </a:solidFill>
                <a:latin typeface="Candara"/>
                <a:cs typeface="Candara"/>
              </a:rPr>
              <a:t> </a:t>
            </a:r>
            <a:r>
              <a:rPr sz="4000" i="1" dirty="0">
                <a:solidFill>
                  <a:srgbClr val="AA0000"/>
                </a:solidFill>
                <a:latin typeface="Candara"/>
                <a:cs typeface="Candara"/>
              </a:rPr>
              <a:t>Title</a:t>
            </a:r>
            <a:r>
              <a:rPr sz="4000" i="1" spc="-70" dirty="0">
                <a:solidFill>
                  <a:srgbClr val="AA0000"/>
                </a:solidFill>
                <a:latin typeface="Candara"/>
                <a:cs typeface="Candara"/>
              </a:rPr>
              <a:t> </a:t>
            </a:r>
            <a:r>
              <a:rPr sz="4000" i="1" spc="-20" dirty="0">
                <a:solidFill>
                  <a:srgbClr val="AA0000"/>
                </a:solidFill>
                <a:latin typeface="Candara"/>
                <a:cs typeface="Candara"/>
              </a:rPr>
              <a:t>Name</a:t>
            </a:r>
            <a:endParaRPr sz="4000" dirty="0">
              <a:latin typeface="Candara"/>
              <a:cs typeface="Candara"/>
            </a:endParaRPr>
          </a:p>
        </p:txBody>
      </p:sp>
      <p:sp>
        <p:nvSpPr>
          <p:cNvPr id="3" name="object 3"/>
          <p:cNvSpPr txBox="1"/>
          <p:nvPr/>
        </p:nvSpPr>
        <p:spPr>
          <a:xfrm>
            <a:off x="4020692" y="4130421"/>
            <a:ext cx="1101090" cy="452120"/>
          </a:xfrm>
          <a:prstGeom prst="rect">
            <a:avLst/>
          </a:prstGeom>
        </p:spPr>
        <p:txBody>
          <a:bodyPr vert="horz" wrap="square" lIns="0" tIns="12065" rIns="0" bIns="0" rtlCol="0">
            <a:spAutoFit/>
          </a:bodyPr>
          <a:lstStyle/>
          <a:p>
            <a:pPr marL="12700">
              <a:lnSpc>
                <a:spcPct val="100000"/>
              </a:lnSpc>
              <a:spcBef>
                <a:spcPts val="95"/>
              </a:spcBef>
            </a:pPr>
            <a:r>
              <a:rPr sz="2800" b="1" spc="-10" dirty="0">
                <a:latin typeface="Candara"/>
                <a:cs typeface="Candara"/>
              </a:rPr>
              <a:t>Author</a:t>
            </a:r>
            <a:endParaRPr sz="2800">
              <a:latin typeface="Candara"/>
              <a:cs typeface="Candara"/>
            </a:endParaRPr>
          </a:p>
        </p:txBody>
      </p:sp>
      <p:grpSp>
        <p:nvGrpSpPr>
          <p:cNvPr id="4" name="object 4"/>
          <p:cNvGrpSpPr/>
          <p:nvPr/>
        </p:nvGrpSpPr>
        <p:grpSpPr>
          <a:xfrm>
            <a:off x="27686" y="38353"/>
            <a:ext cx="9067800" cy="6776720"/>
            <a:chOff x="27686" y="38353"/>
            <a:chExt cx="9067800" cy="6776720"/>
          </a:xfrm>
        </p:grpSpPr>
        <p:sp>
          <p:nvSpPr>
            <p:cNvPr id="5" name="object 5"/>
            <p:cNvSpPr/>
            <p:nvPr/>
          </p:nvSpPr>
          <p:spPr>
            <a:xfrm>
              <a:off x="40386" y="51053"/>
              <a:ext cx="9042400" cy="6751320"/>
            </a:xfrm>
            <a:custGeom>
              <a:avLst/>
              <a:gdLst/>
              <a:ahLst/>
              <a:cxnLst/>
              <a:rect l="l" t="t" r="r" b="b"/>
              <a:pathLst>
                <a:path w="9042400" h="6751320">
                  <a:moveTo>
                    <a:pt x="0" y="210947"/>
                  </a:moveTo>
                  <a:lnTo>
                    <a:pt x="5572" y="162592"/>
                  </a:lnTo>
                  <a:lnTo>
                    <a:pt x="21444" y="118197"/>
                  </a:lnTo>
                  <a:lnTo>
                    <a:pt x="46350" y="79028"/>
                  </a:lnTo>
                  <a:lnTo>
                    <a:pt x="79022" y="46356"/>
                  </a:lnTo>
                  <a:lnTo>
                    <a:pt x="118195" y="21448"/>
                  </a:lnTo>
                  <a:lnTo>
                    <a:pt x="162600" y="5573"/>
                  </a:lnTo>
                  <a:lnTo>
                    <a:pt x="210972" y="0"/>
                  </a:lnTo>
                  <a:lnTo>
                    <a:pt x="8830945" y="0"/>
                  </a:lnTo>
                  <a:lnTo>
                    <a:pt x="8879299" y="5573"/>
                  </a:lnTo>
                  <a:lnTo>
                    <a:pt x="8923694" y="21448"/>
                  </a:lnTo>
                  <a:lnTo>
                    <a:pt x="8962863" y="46356"/>
                  </a:lnTo>
                  <a:lnTo>
                    <a:pt x="8995535" y="79028"/>
                  </a:lnTo>
                  <a:lnTo>
                    <a:pt x="9020443" y="118197"/>
                  </a:lnTo>
                  <a:lnTo>
                    <a:pt x="9036318" y="162592"/>
                  </a:lnTo>
                  <a:lnTo>
                    <a:pt x="9041892" y="210947"/>
                  </a:lnTo>
                  <a:lnTo>
                    <a:pt x="9041892" y="6540347"/>
                  </a:lnTo>
                  <a:lnTo>
                    <a:pt x="9036318" y="6588719"/>
                  </a:lnTo>
                  <a:lnTo>
                    <a:pt x="9020443" y="6633124"/>
                  </a:lnTo>
                  <a:lnTo>
                    <a:pt x="8995535" y="6672297"/>
                  </a:lnTo>
                  <a:lnTo>
                    <a:pt x="8962863" y="6704969"/>
                  </a:lnTo>
                  <a:lnTo>
                    <a:pt x="8923694" y="6729875"/>
                  </a:lnTo>
                  <a:lnTo>
                    <a:pt x="8879299" y="6745747"/>
                  </a:lnTo>
                  <a:lnTo>
                    <a:pt x="8830945" y="6751320"/>
                  </a:lnTo>
                  <a:lnTo>
                    <a:pt x="210972" y="6751320"/>
                  </a:lnTo>
                  <a:lnTo>
                    <a:pt x="162600" y="6745747"/>
                  </a:lnTo>
                  <a:lnTo>
                    <a:pt x="118195" y="6729875"/>
                  </a:lnTo>
                  <a:lnTo>
                    <a:pt x="79022" y="6704969"/>
                  </a:lnTo>
                  <a:lnTo>
                    <a:pt x="46350" y="6672297"/>
                  </a:lnTo>
                  <a:lnTo>
                    <a:pt x="21444" y="6633124"/>
                  </a:lnTo>
                  <a:lnTo>
                    <a:pt x="5572" y="6588719"/>
                  </a:lnTo>
                  <a:lnTo>
                    <a:pt x="0" y="6540347"/>
                  </a:lnTo>
                  <a:lnTo>
                    <a:pt x="0" y="210947"/>
                  </a:lnTo>
                  <a:close/>
                </a:path>
              </a:pathLst>
            </a:custGeom>
            <a:ln w="25400">
              <a:solidFill>
                <a:srgbClr val="2E528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764276" y="280752"/>
              <a:ext cx="7895478" cy="723226"/>
            </a:xfrm>
            <a:prstGeom prst="rect">
              <a:avLst/>
            </a:prstGeom>
          </p:spPr>
        </p:pic>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a:t>
            </a:fld>
            <a:endParaRPr spc="-25" dirty="0"/>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610A-800E-4038-BF71-A34ABACAE5B5}"/>
              </a:ext>
            </a:extLst>
          </p:cNvPr>
          <p:cNvSpPr>
            <a:spLocks noGrp="1"/>
          </p:cNvSpPr>
          <p:nvPr>
            <p:ph type="title"/>
          </p:nvPr>
        </p:nvSpPr>
        <p:spPr/>
        <p:txBody>
          <a:bodyPr/>
          <a:lstStyle/>
          <a:p>
            <a:r>
              <a:rPr lang="en-IN" dirty="0"/>
              <a:t>Software</a:t>
            </a:r>
            <a:r>
              <a:rPr lang="en-IN" spc="-65" dirty="0"/>
              <a:t> </a:t>
            </a:r>
            <a:r>
              <a:rPr lang="en-IN" spc="-10" dirty="0"/>
              <a:t>Implementation Contd.</a:t>
            </a:r>
            <a:endParaRPr lang="en-IN" dirty="0"/>
          </a:p>
        </p:txBody>
      </p:sp>
      <p:sp>
        <p:nvSpPr>
          <p:cNvPr id="3" name="Text Placeholder 2">
            <a:extLst>
              <a:ext uri="{FF2B5EF4-FFF2-40B4-BE49-F238E27FC236}">
                <a16:creationId xmlns:a16="http://schemas.microsoft.com/office/drawing/2014/main" id="{55DB4DE3-B0F1-4304-9236-3C381029A117}"/>
              </a:ext>
            </a:extLst>
          </p:cNvPr>
          <p:cNvSpPr>
            <a:spLocks noGrp="1"/>
          </p:cNvSpPr>
          <p:nvPr>
            <p:ph type="body" idx="1"/>
          </p:nvPr>
        </p:nvSpPr>
        <p:spPr>
          <a:xfrm>
            <a:off x="228600" y="1184630"/>
            <a:ext cx="8915400" cy="1354217"/>
          </a:xfrm>
        </p:spPr>
        <p:txBody>
          <a:bodyPr/>
          <a:lstStyle/>
          <a:p>
            <a:pPr marL="354965" indent="-342265">
              <a:lnSpc>
                <a:spcPct val="100000"/>
              </a:lnSpc>
              <a:spcBef>
                <a:spcPts val="1200"/>
              </a:spcBef>
              <a:buFont typeface="Arial"/>
              <a:buChar char="•"/>
              <a:tabLst>
                <a:tab pos="354965" algn="l"/>
              </a:tabLst>
            </a:pPr>
            <a:r>
              <a:rPr lang="en-GB" dirty="0"/>
              <a:t>Fixed</a:t>
            </a:r>
            <a:r>
              <a:rPr lang="en-GB" spc="-35" dirty="0"/>
              <a:t> </a:t>
            </a:r>
            <a:r>
              <a:rPr lang="en-GB" dirty="0"/>
              <a:t>point</a:t>
            </a:r>
            <a:r>
              <a:rPr lang="en-GB" spc="-15" dirty="0"/>
              <a:t> </a:t>
            </a:r>
            <a:r>
              <a:rPr lang="en-GB" dirty="0"/>
              <a:t>design</a:t>
            </a:r>
            <a:r>
              <a:rPr lang="en-GB" spc="-40" dirty="0"/>
              <a:t> </a:t>
            </a:r>
            <a:r>
              <a:rPr lang="en-GB" spc="-10" dirty="0"/>
              <a:t>approach:</a:t>
            </a:r>
          </a:p>
          <a:p>
            <a:pPr marL="354965" indent="-342265">
              <a:lnSpc>
                <a:spcPct val="100000"/>
              </a:lnSpc>
              <a:spcBef>
                <a:spcPts val="1200"/>
              </a:spcBef>
              <a:buFont typeface="Arial"/>
              <a:buChar char="•"/>
              <a:tabLst>
                <a:tab pos="354965" algn="l"/>
              </a:tabLst>
            </a:pPr>
            <a:r>
              <a:rPr lang="en-GB" sz="1800" spc="-10" dirty="0">
                <a:latin typeface="+mn-lt"/>
                <a:cs typeface="+mn-cs"/>
              </a:rPr>
              <a:t>       The following function is used to convert floating point to fixed point.</a:t>
            </a:r>
          </a:p>
          <a:p>
            <a:r>
              <a:rPr lang="en-GB" dirty="0"/>
              <a:t>	</a:t>
            </a:r>
          </a:p>
          <a:p>
            <a:r>
              <a:rPr lang="en-GB" dirty="0"/>
              <a:t>	</a:t>
            </a:r>
            <a:endParaRPr lang="en-IN" dirty="0"/>
          </a:p>
        </p:txBody>
      </p:sp>
      <p:pic>
        <p:nvPicPr>
          <p:cNvPr id="4" name="Picture 3">
            <a:extLst>
              <a:ext uri="{FF2B5EF4-FFF2-40B4-BE49-F238E27FC236}">
                <a16:creationId xmlns:a16="http://schemas.microsoft.com/office/drawing/2014/main" id="{DC550CA1-30ED-44C9-9C05-3E57BC89266E}"/>
              </a:ext>
            </a:extLst>
          </p:cNvPr>
          <p:cNvPicPr>
            <a:picLocks noChangeAspect="1"/>
          </p:cNvPicPr>
          <p:nvPr/>
        </p:nvPicPr>
        <p:blipFill>
          <a:blip r:embed="rId2"/>
          <a:stretch>
            <a:fillRect/>
          </a:stretch>
        </p:blipFill>
        <p:spPr>
          <a:xfrm>
            <a:off x="1123011" y="2538847"/>
            <a:ext cx="7126578" cy="3657600"/>
          </a:xfrm>
          <a:prstGeom prst="rect">
            <a:avLst/>
          </a:prstGeom>
        </p:spPr>
      </p:pic>
    </p:spTree>
    <p:extLst>
      <p:ext uri="{BB962C8B-B14F-4D97-AF65-F5344CB8AC3E}">
        <p14:creationId xmlns:p14="http://schemas.microsoft.com/office/powerpoint/2010/main" val="4204925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610A-800E-4038-BF71-A34ABACAE5B5}"/>
              </a:ext>
            </a:extLst>
          </p:cNvPr>
          <p:cNvSpPr>
            <a:spLocks noGrp="1"/>
          </p:cNvSpPr>
          <p:nvPr>
            <p:ph type="title"/>
          </p:nvPr>
        </p:nvSpPr>
        <p:spPr/>
        <p:txBody>
          <a:bodyPr/>
          <a:lstStyle/>
          <a:p>
            <a:r>
              <a:rPr lang="en-IN" dirty="0"/>
              <a:t>Software</a:t>
            </a:r>
            <a:r>
              <a:rPr lang="en-IN" spc="-65" dirty="0"/>
              <a:t> </a:t>
            </a:r>
            <a:r>
              <a:rPr lang="en-IN" spc="-10" dirty="0"/>
              <a:t>Implementation Contd.</a:t>
            </a:r>
            <a:endParaRPr lang="en-IN" dirty="0"/>
          </a:p>
        </p:txBody>
      </p:sp>
      <p:sp>
        <p:nvSpPr>
          <p:cNvPr id="3" name="Text Placeholder 2">
            <a:extLst>
              <a:ext uri="{FF2B5EF4-FFF2-40B4-BE49-F238E27FC236}">
                <a16:creationId xmlns:a16="http://schemas.microsoft.com/office/drawing/2014/main" id="{55DB4DE3-B0F1-4304-9236-3C381029A117}"/>
              </a:ext>
            </a:extLst>
          </p:cNvPr>
          <p:cNvSpPr>
            <a:spLocks noGrp="1"/>
          </p:cNvSpPr>
          <p:nvPr>
            <p:ph type="body" idx="1"/>
          </p:nvPr>
        </p:nvSpPr>
        <p:spPr>
          <a:xfrm>
            <a:off x="228600" y="1184630"/>
            <a:ext cx="8915400" cy="4770537"/>
          </a:xfrm>
        </p:spPr>
        <p:txBody>
          <a:bodyPr/>
          <a:lstStyle/>
          <a:p>
            <a:pPr marL="354965" indent="-342265">
              <a:lnSpc>
                <a:spcPct val="100000"/>
              </a:lnSpc>
              <a:spcBef>
                <a:spcPts val="1200"/>
              </a:spcBef>
              <a:buFont typeface="Arial"/>
              <a:buChar char="•"/>
              <a:tabLst>
                <a:tab pos="354965" algn="l"/>
              </a:tabLst>
            </a:pPr>
            <a:r>
              <a:rPr lang="en-GB" dirty="0"/>
              <a:t>Fixed</a:t>
            </a:r>
            <a:r>
              <a:rPr lang="en-GB" spc="-35" dirty="0"/>
              <a:t> </a:t>
            </a:r>
            <a:r>
              <a:rPr lang="en-GB" dirty="0"/>
              <a:t>point</a:t>
            </a:r>
            <a:r>
              <a:rPr lang="en-GB" spc="-15" dirty="0"/>
              <a:t> </a:t>
            </a:r>
            <a:r>
              <a:rPr lang="en-GB" dirty="0"/>
              <a:t>design</a:t>
            </a:r>
            <a:r>
              <a:rPr lang="en-GB" spc="-40" dirty="0"/>
              <a:t> </a:t>
            </a:r>
            <a:r>
              <a:rPr lang="en-GB" spc="-10" dirty="0"/>
              <a:t>approach:</a:t>
            </a:r>
            <a:endParaRPr lang="en-GB" sz="1800" spc="-10" dirty="0">
              <a:latin typeface="+mn-lt"/>
              <a:cs typeface="+mn-cs"/>
            </a:endParaRPr>
          </a:p>
          <a:p>
            <a:pPr marL="12700">
              <a:lnSpc>
                <a:spcPct val="100000"/>
              </a:lnSpc>
              <a:spcBef>
                <a:spcPts val="1200"/>
              </a:spcBef>
              <a:tabLst>
                <a:tab pos="354965" algn="l"/>
              </a:tabLst>
            </a:pPr>
            <a:r>
              <a:rPr lang="en-GB" sz="2000" dirty="0">
                <a:latin typeface="Candara"/>
                <a:cs typeface="Candara"/>
              </a:rPr>
              <a:t>      Bit widths allocated for integer and fraction part:</a:t>
            </a:r>
            <a:endParaRPr lang="en-GB" dirty="0"/>
          </a:p>
          <a:p>
            <a:pPr marL="12700">
              <a:lnSpc>
                <a:spcPct val="100000"/>
              </a:lnSpc>
              <a:spcBef>
                <a:spcPts val="1200"/>
              </a:spcBef>
              <a:tabLst>
                <a:tab pos="354965" algn="l"/>
              </a:tabLst>
            </a:pPr>
            <a:r>
              <a:rPr lang="en-GB" sz="2000" dirty="0">
                <a:latin typeface="Candara"/>
                <a:cs typeface="Candara"/>
              </a:rPr>
              <a:t>        w12:  Bit width for integer part = 3, Bit width for fractional part = 8</a:t>
            </a:r>
          </a:p>
          <a:p>
            <a:pPr marL="469900" lvl="1">
              <a:lnSpc>
                <a:spcPct val="100000"/>
              </a:lnSpc>
              <a:spcBef>
                <a:spcPts val="1200"/>
              </a:spcBef>
              <a:tabLst>
                <a:tab pos="812165" algn="l"/>
              </a:tabLst>
            </a:pPr>
            <a:r>
              <a:rPr lang="en-GB" sz="2000" dirty="0">
                <a:latin typeface="Candara"/>
                <a:cs typeface="Candara"/>
              </a:rPr>
              <a:t>w23: Bit width for integer part = 2, Bit width for fractional part = 8</a:t>
            </a:r>
          </a:p>
          <a:p>
            <a:pPr marL="469900" lvl="1">
              <a:lnSpc>
                <a:spcPct val="100000"/>
              </a:lnSpc>
              <a:spcBef>
                <a:spcPts val="1200"/>
              </a:spcBef>
              <a:tabLst>
                <a:tab pos="812165" algn="l"/>
              </a:tabLst>
            </a:pPr>
            <a:r>
              <a:rPr lang="en-GB" sz="2000" dirty="0">
                <a:latin typeface="Candara"/>
                <a:cs typeface="Candara"/>
              </a:rPr>
              <a:t>b12: Bit width for integer part = 3, Bit width for fractional part = 12</a:t>
            </a:r>
          </a:p>
          <a:p>
            <a:pPr marL="469900" lvl="1">
              <a:lnSpc>
                <a:spcPct val="100000"/>
              </a:lnSpc>
              <a:spcBef>
                <a:spcPts val="1200"/>
              </a:spcBef>
              <a:tabLst>
                <a:tab pos="812165" algn="l"/>
              </a:tabLst>
            </a:pPr>
            <a:r>
              <a:rPr lang="en-GB" sz="2000" dirty="0">
                <a:latin typeface="Candara"/>
                <a:cs typeface="Candara"/>
              </a:rPr>
              <a:t>b23: Bit width for integer part = 2, Bit width for fractional part = 11</a:t>
            </a:r>
          </a:p>
          <a:p>
            <a:pPr marL="812165" lvl="1" indent="-342265">
              <a:lnSpc>
                <a:spcPct val="100000"/>
              </a:lnSpc>
              <a:spcBef>
                <a:spcPts val="1205"/>
              </a:spcBef>
              <a:buFont typeface="Arial"/>
              <a:buChar char="•"/>
              <a:tabLst>
                <a:tab pos="812165" algn="l"/>
              </a:tabLst>
            </a:pPr>
            <a:r>
              <a:rPr lang="en-GB" sz="2000" dirty="0">
                <a:latin typeface="Candara"/>
                <a:cs typeface="Candara"/>
              </a:rPr>
              <a:t>Size</a:t>
            </a:r>
            <a:r>
              <a:rPr lang="en-GB" sz="2000" spc="-15" dirty="0">
                <a:latin typeface="Candara"/>
                <a:cs typeface="Candara"/>
              </a:rPr>
              <a:t> </a:t>
            </a:r>
            <a:r>
              <a:rPr lang="en-GB" sz="2000" dirty="0">
                <a:latin typeface="Candara"/>
                <a:cs typeface="Candara"/>
              </a:rPr>
              <a:t>of</a:t>
            </a:r>
            <a:r>
              <a:rPr lang="en-GB" sz="2000" spc="-15" dirty="0">
                <a:latin typeface="Candara"/>
                <a:cs typeface="Candara"/>
              </a:rPr>
              <a:t> </a:t>
            </a:r>
            <a:r>
              <a:rPr lang="en-GB" sz="2000" dirty="0">
                <a:latin typeface="Candara"/>
                <a:cs typeface="Candara"/>
              </a:rPr>
              <a:t>multiplier</a:t>
            </a:r>
            <a:r>
              <a:rPr lang="en-GB" sz="2000" spc="-15" dirty="0">
                <a:latin typeface="Candara"/>
                <a:cs typeface="Candara"/>
              </a:rPr>
              <a:t> </a:t>
            </a:r>
            <a:r>
              <a:rPr lang="en-GB" sz="2000" dirty="0">
                <a:latin typeface="Candara"/>
                <a:cs typeface="Candara"/>
              </a:rPr>
              <a:t>needed</a:t>
            </a:r>
            <a:r>
              <a:rPr lang="en-GB" sz="2000" spc="-30" dirty="0">
                <a:latin typeface="Candara"/>
                <a:cs typeface="Candara"/>
              </a:rPr>
              <a:t> </a:t>
            </a:r>
            <a:r>
              <a:rPr lang="en-GB" sz="2000" dirty="0">
                <a:latin typeface="Candara"/>
                <a:cs typeface="Candara"/>
              </a:rPr>
              <a:t>(Ex:</a:t>
            </a:r>
            <a:r>
              <a:rPr lang="en-GB" sz="2000" spc="-35" dirty="0">
                <a:latin typeface="Candara"/>
                <a:cs typeface="Candara"/>
              </a:rPr>
              <a:t> </a:t>
            </a:r>
            <a:r>
              <a:rPr lang="en-GB" sz="2000" dirty="0">
                <a:latin typeface="Candara"/>
                <a:cs typeface="Candara"/>
              </a:rPr>
              <a:t>8</a:t>
            </a:r>
            <a:r>
              <a:rPr lang="en-GB" sz="2000" spc="-15" dirty="0">
                <a:latin typeface="Candara"/>
                <a:cs typeface="Candara"/>
              </a:rPr>
              <a:t> </a:t>
            </a:r>
            <a:r>
              <a:rPr lang="en-GB" sz="2000" dirty="0">
                <a:latin typeface="Candara"/>
                <a:cs typeface="Candara"/>
              </a:rPr>
              <a:t>bit</a:t>
            </a:r>
            <a:r>
              <a:rPr lang="en-GB" sz="2000" spc="-15" dirty="0">
                <a:latin typeface="Candara"/>
                <a:cs typeface="Candara"/>
              </a:rPr>
              <a:t> </a:t>
            </a:r>
            <a:r>
              <a:rPr lang="en-GB" sz="2000" dirty="0">
                <a:latin typeface="Candara"/>
                <a:cs typeface="Candara"/>
              </a:rPr>
              <a:t>x</a:t>
            </a:r>
            <a:r>
              <a:rPr lang="en-GB" sz="2000" spc="-15" dirty="0">
                <a:latin typeface="Candara"/>
                <a:cs typeface="Candara"/>
              </a:rPr>
              <a:t> </a:t>
            </a:r>
            <a:r>
              <a:rPr lang="en-GB" sz="2000" dirty="0">
                <a:latin typeface="Candara"/>
                <a:cs typeface="Candara"/>
              </a:rPr>
              <a:t>8</a:t>
            </a:r>
            <a:r>
              <a:rPr lang="en-GB" sz="2000" spc="-15" dirty="0">
                <a:latin typeface="Candara"/>
                <a:cs typeface="Candara"/>
              </a:rPr>
              <a:t> </a:t>
            </a:r>
            <a:r>
              <a:rPr lang="en-GB" sz="2000" spc="-20" dirty="0">
                <a:latin typeface="Candara"/>
                <a:cs typeface="Candara"/>
              </a:rPr>
              <a:t>bit)</a:t>
            </a:r>
            <a:endParaRPr lang="en-GB" sz="2000" dirty="0">
              <a:latin typeface="Candara"/>
              <a:cs typeface="Candara"/>
            </a:endParaRPr>
          </a:p>
          <a:p>
            <a:pPr marL="354965" indent="-342265">
              <a:lnSpc>
                <a:spcPct val="100000"/>
              </a:lnSpc>
              <a:spcBef>
                <a:spcPts val="1200"/>
              </a:spcBef>
              <a:buFont typeface="Arial"/>
              <a:buChar char="•"/>
              <a:tabLst>
                <a:tab pos="354965" algn="l"/>
              </a:tabLst>
            </a:pPr>
            <a:r>
              <a:rPr lang="en-GB" dirty="0"/>
              <a:t>Scripting</a:t>
            </a:r>
            <a:r>
              <a:rPr lang="en-GB" spc="-20" dirty="0"/>
              <a:t> </a:t>
            </a:r>
            <a:r>
              <a:rPr lang="en-GB" dirty="0"/>
              <a:t>to</a:t>
            </a:r>
            <a:r>
              <a:rPr lang="en-GB" spc="-35" dirty="0"/>
              <a:t> </a:t>
            </a:r>
            <a:r>
              <a:rPr lang="en-GB" dirty="0"/>
              <a:t>get</a:t>
            </a:r>
            <a:r>
              <a:rPr lang="en-GB" spc="-45" dirty="0"/>
              <a:t> </a:t>
            </a:r>
            <a:r>
              <a:rPr lang="en-GB" dirty="0"/>
              <a:t>HW</a:t>
            </a:r>
            <a:r>
              <a:rPr lang="en-GB" spc="-20" dirty="0"/>
              <a:t> </a:t>
            </a:r>
            <a:r>
              <a:rPr lang="en-GB" dirty="0"/>
              <a:t>compatible</a:t>
            </a:r>
            <a:r>
              <a:rPr lang="en-GB" spc="-50" dirty="0"/>
              <a:t> </a:t>
            </a:r>
            <a:r>
              <a:rPr lang="en-GB" spc="-10" dirty="0"/>
              <a:t>data.</a:t>
            </a:r>
            <a:endParaRPr lang="en-GB" dirty="0"/>
          </a:p>
          <a:p>
            <a:pPr marL="354965" indent="-342265">
              <a:lnSpc>
                <a:spcPct val="100000"/>
              </a:lnSpc>
              <a:spcBef>
                <a:spcPts val="1200"/>
              </a:spcBef>
              <a:buFont typeface="Arial"/>
              <a:buChar char="•"/>
              <a:tabLst>
                <a:tab pos="354965" algn="l"/>
              </a:tabLst>
            </a:pPr>
            <a:r>
              <a:rPr lang="en-GB" dirty="0"/>
              <a:t>NOTE:</a:t>
            </a:r>
            <a:r>
              <a:rPr lang="en-GB" spc="-50" dirty="0"/>
              <a:t> </a:t>
            </a:r>
            <a:r>
              <a:rPr lang="en-GB" dirty="0"/>
              <a:t>Do</a:t>
            </a:r>
            <a:r>
              <a:rPr lang="en-GB" spc="-25" dirty="0"/>
              <a:t> </a:t>
            </a:r>
            <a:r>
              <a:rPr lang="en-GB" dirty="0"/>
              <a:t>not</a:t>
            </a:r>
            <a:r>
              <a:rPr lang="en-GB" spc="-30" dirty="0"/>
              <a:t> </a:t>
            </a:r>
            <a:r>
              <a:rPr lang="en-GB" dirty="0"/>
              <a:t>add</a:t>
            </a:r>
            <a:r>
              <a:rPr lang="en-GB" spc="-30" dirty="0"/>
              <a:t> </a:t>
            </a:r>
            <a:r>
              <a:rPr lang="en-GB" dirty="0"/>
              <a:t>any</a:t>
            </a:r>
            <a:r>
              <a:rPr lang="en-GB" spc="-10" dirty="0"/>
              <a:t> </a:t>
            </a:r>
            <a:r>
              <a:rPr lang="en-GB" dirty="0"/>
              <a:t>accuracy</a:t>
            </a:r>
            <a:r>
              <a:rPr lang="en-GB" spc="-15" dirty="0"/>
              <a:t> </a:t>
            </a:r>
            <a:r>
              <a:rPr lang="en-GB" dirty="0"/>
              <a:t>results</a:t>
            </a:r>
            <a:r>
              <a:rPr lang="en-GB" spc="-30" dirty="0"/>
              <a:t> </a:t>
            </a:r>
            <a:r>
              <a:rPr lang="en-GB" dirty="0"/>
              <a:t>here,</a:t>
            </a:r>
            <a:r>
              <a:rPr lang="en-GB" spc="-30" dirty="0"/>
              <a:t> </a:t>
            </a:r>
            <a:r>
              <a:rPr lang="en-GB" dirty="0"/>
              <a:t>there</a:t>
            </a:r>
            <a:r>
              <a:rPr lang="en-GB" spc="-30" dirty="0"/>
              <a:t> </a:t>
            </a:r>
            <a:r>
              <a:rPr lang="en-GB" dirty="0"/>
              <a:t>is</a:t>
            </a:r>
            <a:r>
              <a:rPr lang="en-GB" spc="-20" dirty="0"/>
              <a:t> </a:t>
            </a:r>
            <a:r>
              <a:rPr lang="en-GB" dirty="0"/>
              <a:t>a</a:t>
            </a:r>
            <a:r>
              <a:rPr lang="en-GB" spc="-15" dirty="0"/>
              <a:t> </a:t>
            </a:r>
            <a:r>
              <a:rPr lang="en-GB" dirty="0"/>
              <a:t>section</a:t>
            </a:r>
            <a:r>
              <a:rPr lang="en-GB" spc="-45" dirty="0"/>
              <a:t> </a:t>
            </a:r>
            <a:r>
              <a:rPr lang="en-GB" dirty="0"/>
              <a:t>for</a:t>
            </a:r>
            <a:r>
              <a:rPr lang="en-GB" spc="-20" dirty="0"/>
              <a:t> that</a:t>
            </a:r>
            <a:endParaRPr lang="en-GB" dirty="0"/>
          </a:p>
          <a:p>
            <a:pPr marL="355600">
              <a:lnSpc>
                <a:spcPct val="100000"/>
              </a:lnSpc>
              <a:spcBef>
                <a:spcPts val="1200"/>
              </a:spcBef>
            </a:pPr>
            <a:r>
              <a:rPr lang="en-GB" spc="-10" dirty="0"/>
              <a:t>later.</a:t>
            </a:r>
            <a:endParaRPr lang="en-GB" dirty="0"/>
          </a:p>
          <a:p>
            <a:endParaRPr lang="en-IN" dirty="0"/>
          </a:p>
        </p:txBody>
      </p:sp>
    </p:spTree>
    <p:extLst>
      <p:ext uri="{BB962C8B-B14F-4D97-AF65-F5344CB8AC3E}">
        <p14:creationId xmlns:p14="http://schemas.microsoft.com/office/powerpoint/2010/main" val="2521422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610A-800E-4038-BF71-A34ABACAE5B5}"/>
              </a:ext>
            </a:extLst>
          </p:cNvPr>
          <p:cNvSpPr>
            <a:spLocks noGrp="1"/>
          </p:cNvSpPr>
          <p:nvPr>
            <p:ph type="title"/>
          </p:nvPr>
        </p:nvSpPr>
        <p:spPr/>
        <p:txBody>
          <a:bodyPr/>
          <a:lstStyle/>
          <a:p>
            <a:r>
              <a:rPr lang="en-IN" dirty="0"/>
              <a:t>Software</a:t>
            </a:r>
            <a:r>
              <a:rPr lang="en-IN" spc="-65" dirty="0"/>
              <a:t> </a:t>
            </a:r>
            <a:r>
              <a:rPr lang="en-IN" spc="-10" dirty="0"/>
              <a:t>Implementation Contd.</a:t>
            </a:r>
            <a:endParaRPr lang="en-IN" dirty="0"/>
          </a:p>
        </p:txBody>
      </p:sp>
      <p:sp>
        <p:nvSpPr>
          <p:cNvPr id="3" name="Text Placeholder 2">
            <a:extLst>
              <a:ext uri="{FF2B5EF4-FFF2-40B4-BE49-F238E27FC236}">
                <a16:creationId xmlns:a16="http://schemas.microsoft.com/office/drawing/2014/main" id="{55DB4DE3-B0F1-4304-9236-3C381029A117}"/>
              </a:ext>
            </a:extLst>
          </p:cNvPr>
          <p:cNvSpPr>
            <a:spLocks noGrp="1"/>
          </p:cNvSpPr>
          <p:nvPr>
            <p:ph type="body" idx="1"/>
          </p:nvPr>
        </p:nvSpPr>
        <p:spPr>
          <a:xfrm>
            <a:off x="344830" y="1184630"/>
            <a:ext cx="8265770" cy="4308872"/>
          </a:xfrm>
        </p:spPr>
        <p:txBody>
          <a:bodyPr/>
          <a:lstStyle/>
          <a:p>
            <a:pPr marL="354965" indent="-342265">
              <a:lnSpc>
                <a:spcPct val="100000"/>
              </a:lnSpc>
              <a:spcBef>
                <a:spcPts val="1200"/>
              </a:spcBef>
              <a:buFont typeface="Arial"/>
              <a:buChar char="•"/>
              <a:tabLst>
                <a:tab pos="354965" algn="l"/>
              </a:tabLst>
            </a:pPr>
            <a:r>
              <a:rPr lang="en-GB" dirty="0"/>
              <a:t>Fixed</a:t>
            </a:r>
            <a:r>
              <a:rPr lang="en-GB" spc="-35" dirty="0"/>
              <a:t> </a:t>
            </a:r>
            <a:r>
              <a:rPr lang="en-GB" dirty="0"/>
              <a:t>point</a:t>
            </a:r>
            <a:r>
              <a:rPr lang="en-GB" spc="-15" dirty="0"/>
              <a:t> </a:t>
            </a:r>
            <a:r>
              <a:rPr lang="en-GB" dirty="0"/>
              <a:t>design</a:t>
            </a:r>
            <a:r>
              <a:rPr lang="en-GB" spc="-40" dirty="0"/>
              <a:t> </a:t>
            </a:r>
            <a:r>
              <a:rPr lang="en-GB" spc="-10" dirty="0"/>
              <a:t>approach:</a:t>
            </a:r>
            <a:endParaRPr lang="en-GB" dirty="0"/>
          </a:p>
          <a:p>
            <a:pPr marL="812165" lvl="1" indent="-342265">
              <a:lnSpc>
                <a:spcPct val="100000"/>
              </a:lnSpc>
              <a:spcBef>
                <a:spcPts val="1200"/>
              </a:spcBef>
              <a:buFont typeface="Arial"/>
              <a:buChar char="•"/>
              <a:tabLst>
                <a:tab pos="812165" algn="l"/>
              </a:tabLst>
            </a:pPr>
            <a:r>
              <a:rPr lang="en-GB" sz="2000" spc="-20" dirty="0">
                <a:latin typeface="Candara"/>
                <a:cs typeface="Candara"/>
              </a:rPr>
              <a:t>Total</a:t>
            </a:r>
            <a:r>
              <a:rPr lang="en-GB" sz="2000" spc="-40" dirty="0">
                <a:latin typeface="Candara"/>
                <a:cs typeface="Candara"/>
              </a:rPr>
              <a:t> </a:t>
            </a:r>
            <a:r>
              <a:rPr lang="en-GB" sz="2000" dirty="0">
                <a:latin typeface="Candara"/>
                <a:cs typeface="Candara"/>
              </a:rPr>
              <a:t>memory</a:t>
            </a:r>
            <a:r>
              <a:rPr lang="en-GB" sz="2000" spc="-45" dirty="0">
                <a:latin typeface="Candara"/>
                <a:cs typeface="Candara"/>
              </a:rPr>
              <a:t> </a:t>
            </a:r>
            <a:r>
              <a:rPr lang="en-GB" sz="2000" dirty="0">
                <a:latin typeface="Candara"/>
                <a:cs typeface="Candara"/>
              </a:rPr>
              <a:t>needed</a:t>
            </a:r>
            <a:r>
              <a:rPr lang="en-GB" sz="2000" spc="-45" dirty="0">
                <a:latin typeface="Candara"/>
                <a:cs typeface="Candara"/>
              </a:rPr>
              <a:t> </a:t>
            </a:r>
            <a:r>
              <a:rPr lang="en-GB" sz="2000" dirty="0">
                <a:latin typeface="Candara"/>
                <a:cs typeface="Candara"/>
              </a:rPr>
              <a:t>for</a:t>
            </a:r>
            <a:r>
              <a:rPr lang="en-GB" sz="2000" spc="-40" dirty="0">
                <a:latin typeface="Candara"/>
                <a:cs typeface="Candara"/>
              </a:rPr>
              <a:t> </a:t>
            </a:r>
            <a:r>
              <a:rPr lang="en-GB" sz="2000" dirty="0">
                <a:latin typeface="Candara"/>
                <a:cs typeface="Candara"/>
              </a:rPr>
              <a:t>weights</a:t>
            </a:r>
            <a:r>
              <a:rPr lang="en-GB" sz="2000" spc="-20" dirty="0">
                <a:latin typeface="Candara"/>
                <a:cs typeface="Candara"/>
              </a:rPr>
              <a:t> </a:t>
            </a:r>
            <a:r>
              <a:rPr lang="en-GB" sz="2000" dirty="0">
                <a:latin typeface="Candara"/>
                <a:cs typeface="Candara"/>
              </a:rPr>
              <a:t>and</a:t>
            </a:r>
            <a:r>
              <a:rPr lang="en-GB" sz="2000" spc="-20" dirty="0">
                <a:latin typeface="Candara"/>
                <a:cs typeface="Candara"/>
              </a:rPr>
              <a:t> </a:t>
            </a:r>
            <a:r>
              <a:rPr lang="en-GB" sz="2000" dirty="0">
                <a:latin typeface="Candara"/>
                <a:cs typeface="Candara"/>
              </a:rPr>
              <a:t>biases</a:t>
            </a:r>
            <a:r>
              <a:rPr lang="en-GB" sz="2000" spc="-20" dirty="0">
                <a:latin typeface="Candara"/>
                <a:cs typeface="Candara"/>
              </a:rPr>
              <a:t> </a:t>
            </a:r>
            <a:r>
              <a:rPr lang="en-GB" sz="2000" dirty="0">
                <a:latin typeface="Candara"/>
                <a:cs typeface="Candara"/>
              </a:rPr>
              <a:t>(in</a:t>
            </a:r>
            <a:r>
              <a:rPr lang="en-GB" sz="2000" spc="-30" dirty="0">
                <a:latin typeface="Candara"/>
                <a:cs typeface="Candara"/>
              </a:rPr>
              <a:t> </a:t>
            </a:r>
            <a:r>
              <a:rPr lang="en-GB" sz="2000" spc="-10" dirty="0">
                <a:latin typeface="Candara"/>
                <a:cs typeface="Candara"/>
              </a:rPr>
              <a:t>bits):</a:t>
            </a:r>
          </a:p>
          <a:p>
            <a:pPr marL="812165" lvl="1" indent="-342265">
              <a:lnSpc>
                <a:spcPct val="100000"/>
              </a:lnSpc>
              <a:spcBef>
                <a:spcPts val="1200"/>
              </a:spcBef>
              <a:buFont typeface="Arial"/>
              <a:buChar char="•"/>
              <a:tabLst>
                <a:tab pos="812165" algn="l"/>
              </a:tabLst>
            </a:pPr>
            <a:r>
              <a:rPr lang="en-GB" sz="2000" dirty="0">
                <a:latin typeface="Candara"/>
                <a:cs typeface="Candara"/>
              </a:rPr>
              <a:t>Number bits used to store w12 = 30 x 256 x (3+8) = 84480 bits</a:t>
            </a:r>
          </a:p>
          <a:p>
            <a:pPr marL="812165" lvl="1" indent="-342265">
              <a:spcBef>
                <a:spcPts val="1200"/>
              </a:spcBef>
              <a:buFont typeface="Arial"/>
              <a:buChar char="•"/>
              <a:tabLst>
                <a:tab pos="812165" algn="l"/>
              </a:tabLst>
            </a:pPr>
            <a:r>
              <a:rPr lang="en-GB" sz="2000" dirty="0">
                <a:latin typeface="Candara"/>
                <a:cs typeface="Candara"/>
              </a:rPr>
              <a:t>Number bits used to store w23 = 10 x 30 x (2+8) = 3000 bits</a:t>
            </a:r>
          </a:p>
          <a:p>
            <a:pPr marL="812165" lvl="1" indent="-342265">
              <a:spcBef>
                <a:spcPts val="1200"/>
              </a:spcBef>
              <a:buFont typeface="Arial"/>
              <a:buChar char="•"/>
              <a:tabLst>
                <a:tab pos="812165" algn="l"/>
              </a:tabLst>
            </a:pPr>
            <a:r>
              <a:rPr lang="en-GB" sz="2000" dirty="0">
                <a:latin typeface="Candara"/>
                <a:cs typeface="Candara"/>
              </a:rPr>
              <a:t>Number bits used to store b12 = 30 x 1 x (3+12) = 450 bits</a:t>
            </a:r>
          </a:p>
          <a:p>
            <a:pPr marL="812165" lvl="1" indent="-342265">
              <a:spcBef>
                <a:spcPts val="1200"/>
              </a:spcBef>
              <a:buFont typeface="Arial"/>
              <a:buChar char="•"/>
              <a:tabLst>
                <a:tab pos="812165" algn="l"/>
              </a:tabLst>
            </a:pPr>
            <a:r>
              <a:rPr lang="en-GB" sz="2000" dirty="0">
                <a:latin typeface="Candara"/>
                <a:cs typeface="Candara"/>
              </a:rPr>
              <a:t>Number bits used to store b23 = 10 x 1 x (2+11) = 130 bits</a:t>
            </a:r>
          </a:p>
          <a:p>
            <a:pPr marL="812165" lvl="1" indent="-342265">
              <a:spcBef>
                <a:spcPts val="1200"/>
              </a:spcBef>
              <a:buFont typeface="Arial"/>
              <a:buChar char="•"/>
              <a:tabLst>
                <a:tab pos="812165" algn="l"/>
              </a:tabLst>
            </a:pPr>
            <a:r>
              <a:rPr lang="en-GB" sz="2000" dirty="0">
                <a:latin typeface="Candara"/>
                <a:cs typeface="Candara"/>
              </a:rPr>
              <a:t>Total memory needed in bits = 84480 + 3000 + 450 + 130 = 88060 bits</a:t>
            </a:r>
          </a:p>
          <a:p>
            <a:pPr marL="812165" lvl="1" indent="-342265">
              <a:spcBef>
                <a:spcPts val="1200"/>
              </a:spcBef>
              <a:buFont typeface="Arial"/>
              <a:buChar char="•"/>
              <a:tabLst>
                <a:tab pos="812165" algn="l"/>
              </a:tabLst>
            </a:pPr>
            <a:endParaRPr lang="en-GB" sz="2000" dirty="0">
              <a:latin typeface="Candara"/>
              <a:cs typeface="Candara"/>
            </a:endParaRPr>
          </a:p>
          <a:p>
            <a:pPr marL="812165" lvl="1" indent="-342265">
              <a:lnSpc>
                <a:spcPct val="100000"/>
              </a:lnSpc>
              <a:spcBef>
                <a:spcPts val="1200"/>
              </a:spcBef>
              <a:buFont typeface="Arial"/>
              <a:buChar char="•"/>
              <a:tabLst>
                <a:tab pos="812165" algn="l"/>
              </a:tabLst>
            </a:pPr>
            <a:endParaRPr lang="en-GB" sz="2000" dirty="0">
              <a:latin typeface="Candara"/>
              <a:cs typeface="Candara"/>
            </a:endParaRPr>
          </a:p>
          <a:p>
            <a:endParaRPr lang="en-IN" dirty="0"/>
          </a:p>
        </p:txBody>
      </p:sp>
    </p:spTree>
    <p:extLst>
      <p:ext uri="{BB962C8B-B14F-4D97-AF65-F5344CB8AC3E}">
        <p14:creationId xmlns:p14="http://schemas.microsoft.com/office/powerpoint/2010/main" val="1560339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610A-800E-4038-BF71-A34ABACAE5B5}"/>
              </a:ext>
            </a:extLst>
          </p:cNvPr>
          <p:cNvSpPr>
            <a:spLocks noGrp="1"/>
          </p:cNvSpPr>
          <p:nvPr>
            <p:ph type="title"/>
          </p:nvPr>
        </p:nvSpPr>
        <p:spPr/>
        <p:txBody>
          <a:bodyPr/>
          <a:lstStyle/>
          <a:p>
            <a:r>
              <a:rPr lang="en-IN" dirty="0"/>
              <a:t>Software</a:t>
            </a:r>
            <a:r>
              <a:rPr lang="en-IN" spc="-65" dirty="0"/>
              <a:t> </a:t>
            </a:r>
            <a:r>
              <a:rPr lang="en-IN" spc="-10" dirty="0"/>
              <a:t>Implementation Contd.</a:t>
            </a:r>
            <a:endParaRPr lang="en-IN" dirty="0"/>
          </a:p>
        </p:txBody>
      </p:sp>
      <p:sp>
        <p:nvSpPr>
          <p:cNvPr id="3" name="Text Placeholder 2">
            <a:extLst>
              <a:ext uri="{FF2B5EF4-FFF2-40B4-BE49-F238E27FC236}">
                <a16:creationId xmlns:a16="http://schemas.microsoft.com/office/drawing/2014/main" id="{55DB4DE3-B0F1-4304-9236-3C381029A117}"/>
              </a:ext>
            </a:extLst>
          </p:cNvPr>
          <p:cNvSpPr>
            <a:spLocks noGrp="1"/>
          </p:cNvSpPr>
          <p:nvPr>
            <p:ph type="body" idx="1"/>
          </p:nvPr>
        </p:nvSpPr>
        <p:spPr>
          <a:xfrm>
            <a:off x="344830" y="1184630"/>
            <a:ext cx="6106160" cy="4154984"/>
          </a:xfrm>
        </p:spPr>
        <p:txBody>
          <a:bodyPr/>
          <a:lstStyle/>
          <a:p>
            <a:pPr marL="354965" indent="-342265">
              <a:lnSpc>
                <a:spcPct val="100000"/>
              </a:lnSpc>
              <a:spcBef>
                <a:spcPts val="1200"/>
              </a:spcBef>
              <a:buFont typeface="Arial"/>
              <a:buChar char="•"/>
              <a:tabLst>
                <a:tab pos="354965" algn="l"/>
              </a:tabLst>
            </a:pPr>
            <a:r>
              <a:rPr lang="en-GB" dirty="0"/>
              <a:t>Fixed</a:t>
            </a:r>
            <a:r>
              <a:rPr lang="en-GB" spc="-35" dirty="0"/>
              <a:t> </a:t>
            </a:r>
            <a:r>
              <a:rPr lang="en-GB" dirty="0"/>
              <a:t>point</a:t>
            </a:r>
            <a:r>
              <a:rPr lang="en-GB" spc="-15" dirty="0"/>
              <a:t> </a:t>
            </a:r>
            <a:r>
              <a:rPr lang="en-GB" dirty="0"/>
              <a:t>design</a:t>
            </a:r>
            <a:r>
              <a:rPr lang="en-GB" spc="-40" dirty="0"/>
              <a:t> </a:t>
            </a:r>
            <a:r>
              <a:rPr lang="en-GB" spc="-10" dirty="0"/>
              <a:t>approach:</a:t>
            </a:r>
            <a:endParaRPr lang="en-GB" dirty="0"/>
          </a:p>
          <a:p>
            <a:pPr marL="812165" lvl="1" indent="-342265">
              <a:lnSpc>
                <a:spcPct val="100000"/>
              </a:lnSpc>
              <a:spcBef>
                <a:spcPts val="1205"/>
              </a:spcBef>
              <a:buFont typeface="Arial"/>
              <a:buChar char="•"/>
              <a:tabLst>
                <a:tab pos="812165" algn="l"/>
              </a:tabLst>
            </a:pPr>
            <a:r>
              <a:rPr lang="en-GB" sz="2000" dirty="0">
                <a:latin typeface="Candara"/>
                <a:cs typeface="Candara"/>
              </a:rPr>
              <a:t>First stage multiplier = 11 bit x 1 bit</a:t>
            </a:r>
          </a:p>
          <a:p>
            <a:pPr marL="812165" lvl="1" indent="-342265">
              <a:lnSpc>
                <a:spcPct val="100000"/>
              </a:lnSpc>
              <a:spcBef>
                <a:spcPts val="1205"/>
              </a:spcBef>
              <a:buFont typeface="Arial"/>
              <a:buChar char="•"/>
              <a:tabLst>
                <a:tab pos="812165" algn="l"/>
              </a:tabLst>
            </a:pPr>
            <a:r>
              <a:rPr lang="en-GB" sz="2000" dirty="0">
                <a:latin typeface="Candara"/>
                <a:cs typeface="Candara"/>
              </a:rPr>
              <a:t>ReLU_1 stage multiplier = 14 bit x 15 bit</a:t>
            </a:r>
          </a:p>
          <a:p>
            <a:pPr marL="812165" lvl="1" indent="-342265">
              <a:lnSpc>
                <a:spcPct val="100000"/>
              </a:lnSpc>
              <a:spcBef>
                <a:spcPts val="1205"/>
              </a:spcBef>
              <a:buFont typeface="Arial"/>
              <a:buChar char="•"/>
              <a:tabLst>
                <a:tab pos="812165" algn="l"/>
              </a:tabLst>
            </a:pPr>
            <a:r>
              <a:rPr lang="en-GB" sz="2000" dirty="0">
                <a:latin typeface="Candara"/>
                <a:cs typeface="Candara"/>
              </a:rPr>
              <a:t>Second stage multiplier = 10 bit x 29 bit </a:t>
            </a:r>
          </a:p>
          <a:p>
            <a:pPr marL="812165" lvl="1" indent="-342265">
              <a:lnSpc>
                <a:spcPct val="100000"/>
              </a:lnSpc>
              <a:spcBef>
                <a:spcPts val="1205"/>
              </a:spcBef>
              <a:buFont typeface="Arial"/>
              <a:buChar char="•"/>
              <a:tabLst>
                <a:tab pos="812165" algn="l"/>
              </a:tabLst>
            </a:pPr>
            <a:r>
              <a:rPr lang="en-GB" sz="2000" dirty="0">
                <a:latin typeface="Candara"/>
                <a:cs typeface="Candara"/>
              </a:rPr>
              <a:t>ReLU_2 stage multiplier = 14 bit x 39 bit</a:t>
            </a:r>
          </a:p>
          <a:p>
            <a:pPr marL="354965" indent="-342265">
              <a:lnSpc>
                <a:spcPct val="100000"/>
              </a:lnSpc>
              <a:spcBef>
                <a:spcPts val="1200"/>
              </a:spcBef>
              <a:buFont typeface="Arial"/>
              <a:buChar char="•"/>
              <a:tabLst>
                <a:tab pos="354965" algn="l"/>
              </a:tabLst>
            </a:pPr>
            <a:r>
              <a:rPr lang="en-GB" dirty="0"/>
              <a:t>Scripting</a:t>
            </a:r>
            <a:r>
              <a:rPr lang="en-GB" spc="-20" dirty="0"/>
              <a:t> </a:t>
            </a:r>
            <a:r>
              <a:rPr lang="en-GB" dirty="0"/>
              <a:t>to</a:t>
            </a:r>
            <a:r>
              <a:rPr lang="en-GB" spc="-35" dirty="0"/>
              <a:t> </a:t>
            </a:r>
            <a:r>
              <a:rPr lang="en-GB" dirty="0"/>
              <a:t>get</a:t>
            </a:r>
            <a:r>
              <a:rPr lang="en-GB" spc="-45" dirty="0"/>
              <a:t> </a:t>
            </a:r>
            <a:r>
              <a:rPr lang="en-GB" dirty="0"/>
              <a:t>HW</a:t>
            </a:r>
            <a:r>
              <a:rPr lang="en-GB" spc="-20" dirty="0"/>
              <a:t> </a:t>
            </a:r>
            <a:r>
              <a:rPr lang="en-GB" dirty="0"/>
              <a:t>compatible</a:t>
            </a:r>
            <a:r>
              <a:rPr lang="en-GB" spc="-50" dirty="0"/>
              <a:t> </a:t>
            </a:r>
            <a:r>
              <a:rPr lang="en-GB" spc="-10" dirty="0"/>
              <a:t>data.</a:t>
            </a:r>
            <a:endParaRPr lang="en-GB" dirty="0"/>
          </a:p>
          <a:p>
            <a:pPr marL="354965" indent="-342265">
              <a:lnSpc>
                <a:spcPct val="100000"/>
              </a:lnSpc>
              <a:spcBef>
                <a:spcPts val="1200"/>
              </a:spcBef>
              <a:buFont typeface="Arial"/>
              <a:buChar char="•"/>
              <a:tabLst>
                <a:tab pos="354965" algn="l"/>
              </a:tabLst>
            </a:pPr>
            <a:r>
              <a:rPr lang="en-GB" dirty="0"/>
              <a:t>NOTE:</a:t>
            </a:r>
            <a:r>
              <a:rPr lang="en-GB" spc="-50" dirty="0"/>
              <a:t> </a:t>
            </a:r>
            <a:r>
              <a:rPr lang="en-GB" dirty="0"/>
              <a:t>Do</a:t>
            </a:r>
            <a:r>
              <a:rPr lang="en-GB" spc="-25" dirty="0"/>
              <a:t> </a:t>
            </a:r>
            <a:r>
              <a:rPr lang="en-GB" dirty="0"/>
              <a:t>not</a:t>
            </a:r>
            <a:r>
              <a:rPr lang="en-GB" spc="-30" dirty="0"/>
              <a:t> </a:t>
            </a:r>
            <a:r>
              <a:rPr lang="en-GB" dirty="0"/>
              <a:t>add</a:t>
            </a:r>
            <a:r>
              <a:rPr lang="en-GB" spc="-30" dirty="0"/>
              <a:t> </a:t>
            </a:r>
            <a:r>
              <a:rPr lang="en-GB" dirty="0"/>
              <a:t>any</a:t>
            </a:r>
            <a:r>
              <a:rPr lang="en-GB" spc="-10" dirty="0"/>
              <a:t> </a:t>
            </a:r>
            <a:r>
              <a:rPr lang="en-GB" dirty="0"/>
              <a:t>accuracy</a:t>
            </a:r>
            <a:r>
              <a:rPr lang="en-GB" spc="-15" dirty="0"/>
              <a:t> </a:t>
            </a:r>
            <a:r>
              <a:rPr lang="en-GB" dirty="0"/>
              <a:t>results</a:t>
            </a:r>
            <a:r>
              <a:rPr lang="en-GB" spc="-30" dirty="0"/>
              <a:t> </a:t>
            </a:r>
            <a:r>
              <a:rPr lang="en-GB" dirty="0"/>
              <a:t>here,</a:t>
            </a:r>
            <a:r>
              <a:rPr lang="en-GB" spc="-30" dirty="0"/>
              <a:t> </a:t>
            </a:r>
            <a:r>
              <a:rPr lang="en-GB" dirty="0"/>
              <a:t>there</a:t>
            </a:r>
            <a:r>
              <a:rPr lang="en-GB" spc="-30" dirty="0"/>
              <a:t> </a:t>
            </a:r>
            <a:r>
              <a:rPr lang="en-GB" dirty="0"/>
              <a:t>is</a:t>
            </a:r>
            <a:r>
              <a:rPr lang="en-GB" spc="-20" dirty="0"/>
              <a:t> </a:t>
            </a:r>
            <a:r>
              <a:rPr lang="en-GB" dirty="0"/>
              <a:t>a</a:t>
            </a:r>
            <a:r>
              <a:rPr lang="en-GB" spc="-15" dirty="0"/>
              <a:t> </a:t>
            </a:r>
            <a:r>
              <a:rPr lang="en-GB" dirty="0"/>
              <a:t>section</a:t>
            </a:r>
            <a:r>
              <a:rPr lang="en-GB" spc="-45" dirty="0"/>
              <a:t> </a:t>
            </a:r>
            <a:r>
              <a:rPr lang="en-GB" dirty="0"/>
              <a:t>for</a:t>
            </a:r>
            <a:r>
              <a:rPr lang="en-GB" spc="-20" dirty="0"/>
              <a:t> that</a:t>
            </a:r>
            <a:endParaRPr lang="en-GB" dirty="0"/>
          </a:p>
          <a:p>
            <a:pPr marL="355600">
              <a:lnSpc>
                <a:spcPct val="100000"/>
              </a:lnSpc>
              <a:spcBef>
                <a:spcPts val="1200"/>
              </a:spcBef>
            </a:pPr>
            <a:r>
              <a:rPr lang="en-GB" spc="-10" dirty="0"/>
              <a:t>later.</a:t>
            </a:r>
            <a:endParaRPr lang="en-GB" dirty="0"/>
          </a:p>
          <a:p>
            <a:endParaRPr lang="en-IN" dirty="0"/>
          </a:p>
        </p:txBody>
      </p:sp>
    </p:spTree>
    <p:extLst>
      <p:ext uri="{BB962C8B-B14F-4D97-AF65-F5344CB8AC3E}">
        <p14:creationId xmlns:p14="http://schemas.microsoft.com/office/powerpoint/2010/main" val="2713437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610A-800E-4038-BF71-A34ABACAE5B5}"/>
              </a:ext>
            </a:extLst>
          </p:cNvPr>
          <p:cNvSpPr>
            <a:spLocks noGrp="1"/>
          </p:cNvSpPr>
          <p:nvPr>
            <p:ph type="title"/>
          </p:nvPr>
        </p:nvSpPr>
        <p:spPr/>
        <p:txBody>
          <a:bodyPr/>
          <a:lstStyle/>
          <a:p>
            <a:r>
              <a:rPr lang="en-IN" dirty="0"/>
              <a:t>Software</a:t>
            </a:r>
            <a:r>
              <a:rPr lang="en-IN" spc="-65" dirty="0"/>
              <a:t> </a:t>
            </a:r>
            <a:r>
              <a:rPr lang="en-IN" spc="-10" dirty="0"/>
              <a:t>Implementation Contd.</a:t>
            </a:r>
            <a:endParaRPr lang="en-IN" dirty="0"/>
          </a:p>
        </p:txBody>
      </p:sp>
      <p:sp>
        <p:nvSpPr>
          <p:cNvPr id="3" name="Text Placeholder 2">
            <a:extLst>
              <a:ext uri="{FF2B5EF4-FFF2-40B4-BE49-F238E27FC236}">
                <a16:creationId xmlns:a16="http://schemas.microsoft.com/office/drawing/2014/main" id="{55DB4DE3-B0F1-4304-9236-3C381029A117}"/>
              </a:ext>
            </a:extLst>
          </p:cNvPr>
          <p:cNvSpPr>
            <a:spLocks noGrp="1"/>
          </p:cNvSpPr>
          <p:nvPr>
            <p:ph type="body" idx="1"/>
          </p:nvPr>
        </p:nvSpPr>
        <p:spPr>
          <a:xfrm>
            <a:off x="344830" y="1184630"/>
            <a:ext cx="7960970" cy="2154436"/>
          </a:xfrm>
        </p:spPr>
        <p:txBody>
          <a:bodyPr/>
          <a:lstStyle/>
          <a:p>
            <a:pPr marL="354965" indent="-342265">
              <a:lnSpc>
                <a:spcPct val="100000"/>
              </a:lnSpc>
              <a:spcBef>
                <a:spcPts val="1200"/>
              </a:spcBef>
              <a:buFont typeface="Arial"/>
              <a:buChar char="•"/>
              <a:tabLst>
                <a:tab pos="354965" algn="l"/>
              </a:tabLst>
            </a:pPr>
            <a:r>
              <a:rPr lang="en-GB" dirty="0"/>
              <a:t>Scripting</a:t>
            </a:r>
            <a:r>
              <a:rPr lang="en-GB" spc="-20" dirty="0"/>
              <a:t> </a:t>
            </a:r>
            <a:r>
              <a:rPr lang="en-GB" dirty="0"/>
              <a:t>to</a:t>
            </a:r>
            <a:r>
              <a:rPr lang="en-GB" spc="-35" dirty="0"/>
              <a:t> </a:t>
            </a:r>
            <a:r>
              <a:rPr lang="en-GB" dirty="0"/>
              <a:t>get</a:t>
            </a:r>
            <a:r>
              <a:rPr lang="en-GB" spc="-45" dirty="0"/>
              <a:t> </a:t>
            </a:r>
            <a:r>
              <a:rPr lang="en-GB" dirty="0"/>
              <a:t>HW</a:t>
            </a:r>
            <a:r>
              <a:rPr lang="en-GB" spc="-20" dirty="0"/>
              <a:t> </a:t>
            </a:r>
            <a:r>
              <a:rPr lang="en-GB" dirty="0"/>
              <a:t>compatible</a:t>
            </a:r>
            <a:r>
              <a:rPr lang="en-GB" spc="-50" dirty="0"/>
              <a:t> </a:t>
            </a:r>
            <a:r>
              <a:rPr lang="en-GB" spc="-10" dirty="0"/>
              <a:t>data.</a:t>
            </a:r>
          </a:p>
          <a:p>
            <a:pPr marL="354965" indent="-342265">
              <a:lnSpc>
                <a:spcPct val="100000"/>
              </a:lnSpc>
              <a:spcBef>
                <a:spcPts val="1200"/>
              </a:spcBef>
              <a:buFont typeface="Arial"/>
              <a:buChar char="•"/>
              <a:tabLst>
                <a:tab pos="354965" algn="l"/>
              </a:tabLst>
            </a:pPr>
            <a:r>
              <a:rPr lang="en-GB" spc="-10" dirty="0"/>
              <a:t>The below MATLAB script is written to get .MEM files for using $</a:t>
            </a:r>
            <a:r>
              <a:rPr lang="en-GB" spc="-10" dirty="0" err="1"/>
              <a:t>readmemb</a:t>
            </a:r>
            <a:r>
              <a:rPr lang="en-GB" spc="-10" dirty="0"/>
              <a:t>() in </a:t>
            </a:r>
            <a:r>
              <a:rPr lang="en-GB" spc="-10" dirty="0" err="1"/>
              <a:t>vivado</a:t>
            </a:r>
            <a:r>
              <a:rPr lang="en-GB" spc="-10" dirty="0"/>
              <a:t> </a:t>
            </a:r>
            <a:r>
              <a:rPr lang="en-GB" spc="-10" dirty="0" err="1"/>
              <a:t>presynthesis</a:t>
            </a:r>
            <a:r>
              <a:rPr lang="en-GB" spc="-10" dirty="0"/>
              <a:t> simulations, This is shown for w23 for example. The same is done for w12,b12,b23 with appropriate changes to number of iterations in the nested loops. </a:t>
            </a:r>
            <a:endParaRPr lang="en-GB" dirty="0"/>
          </a:p>
          <a:p>
            <a:pPr marL="354965" indent="-342265">
              <a:lnSpc>
                <a:spcPct val="100000"/>
              </a:lnSpc>
              <a:spcBef>
                <a:spcPts val="1200"/>
              </a:spcBef>
              <a:buFont typeface="Arial"/>
              <a:buChar char="•"/>
              <a:tabLst>
                <a:tab pos="354965" algn="l"/>
              </a:tabLst>
            </a:pPr>
            <a:endParaRPr lang="en-IN" dirty="0"/>
          </a:p>
        </p:txBody>
      </p:sp>
      <p:pic>
        <p:nvPicPr>
          <p:cNvPr id="5" name="Picture 4">
            <a:extLst>
              <a:ext uri="{FF2B5EF4-FFF2-40B4-BE49-F238E27FC236}">
                <a16:creationId xmlns:a16="http://schemas.microsoft.com/office/drawing/2014/main" id="{3040A076-4240-4CBC-8A6F-43FF5294F8C5}"/>
              </a:ext>
            </a:extLst>
          </p:cNvPr>
          <p:cNvPicPr>
            <a:picLocks noChangeAspect="1"/>
          </p:cNvPicPr>
          <p:nvPr/>
        </p:nvPicPr>
        <p:blipFill>
          <a:blip r:embed="rId2"/>
          <a:stretch>
            <a:fillRect/>
          </a:stretch>
        </p:blipFill>
        <p:spPr>
          <a:xfrm>
            <a:off x="1336378" y="3134100"/>
            <a:ext cx="5977873" cy="2519470"/>
          </a:xfrm>
          <a:prstGeom prst="rect">
            <a:avLst/>
          </a:prstGeom>
        </p:spPr>
      </p:pic>
    </p:spTree>
    <p:extLst>
      <p:ext uri="{BB962C8B-B14F-4D97-AF65-F5344CB8AC3E}">
        <p14:creationId xmlns:p14="http://schemas.microsoft.com/office/powerpoint/2010/main" val="1386429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610A-800E-4038-BF71-A34ABACAE5B5}"/>
              </a:ext>
            </a:extLst>
          </p:cNvPr>
          <p:cNvSpPr>
            <a:spLocks noGrp="1"/>
          </p:cNvSpPr>
          <p:nvPr>
            <p:ph type="title"/>
          </p:nvPr>
        </p:nvSpPr>
        <p:spPr/>
        <p:txBody>
          <a:bodyPr/>
          <a:lstStyle/>
          <a:p>
            <a:r>
              <a:rPr lang="en-IN" dirty="0"/>
              <a:t>Software</a:t>
            </a:r>
            <a:r>
              <a:rPr lang="en-IN" spc="-65" dirty="0"/>
              <a:t> </a:t>
            </a:r>
            <a:r>
              <a:rPr lang="en-IN" spc="-10" dirty="0"/>
              <a:t>Implementation Contd.</a:t>
            </a:r>
            <a:endParaRPr lang="en-IN" dirty="0"/>
          </a:p>
        </p:txBody>
      </p:sp>
      <p:sp>
        <p:nvSpPr>
          <p:cNvPr id="3" name="Text Placeholder 2">
            <a:extLst>
              <a:ext uri="{FF2B5EF4-FFF2-40B4-BE49-F238E27FC236}">
                <a16:creationId xmlns:a16="http://schemas.microsoft.com/office/drawing/2014/main" id="{55DB4DE3-B0F1-4304-9236-3C381029A117}"/>
              </a:ext>
            </a:extLst>
          </p:cNvPr>
          <p:cNvSpPr>
            <a:spLocks noGrp="1"/>
          </p:cNvSpPr>
          <p:nvPr>
            <p:ph type="body" idx="1"/>
          </p:nvPr>
        </p:nvSpPr>
        <p:spPr>
          <a:xfrm>
            <a:off x="344830" y="1184630"/>
            <a:ext cx="7754950" cy="3785652"/>
          </a:xfrm>
        </p:spPr>
        <p:txBody>
          <a:bodyPr/>
          <a:lstStyle/>
          <a:p>
            <a:pPr marL="354965" indent="-342265">
              <a:lnSpc>
                <a:spcPct val="100000"/>
              </a:lnSpc>
              <a:spcBef>
                <a:spcPts val="1200"/>
              </a:spcBef>
              <a:buFont typeface="Arial"/>
              <a:buChar char="•"/>
              <a:tabLst>
                <a:tab pos="354965" algn="l"/>
              </a:tabLst>
            </a:pPr>
            <a:r>
              <a:rPr lang="en-GB" dirty="0"/>
              <a:t>Scripting</a:t>
            </a:r>
            <a:r>
              <a:rPr lang="en-GB" spc="-20" dirty="0"/>
              <a:t> </a:t>
            </a:r>
            <a:r>
              <a:rPr lang="en-GB" dirty="0"/>
              <a:t>to</a:t>
            </a:r>
            <a:r>
              <a:rPr lang="en-GB" spc="-35" dirty="0"/>
              <a:t> </a:t>
            </a:r>
            <a:r>
              <a:rPr lang="en-GB" dirty="0"/>
              <a:t>get</a:t>
            </a:r>
            <a:r>
              <a:rPr lang="en-GB" spc="-45" dirty="0"/>
              <a:t> </a:t>
            </a:r>
            <a:r>
              <a:rPr lang="en-GB" dirty="0"/>
              <a:t>HW</a:t>
            </a:r>
            <a:r>
              <a:rPr lang="en-GB" spc="-20" dirty="0"/>
              <a:t> </a:t>
            </a:r>
            <a:r>
              <a:rPr lang="en-GB" dirty="0"/>
              <a:t>compatible</a:t>
            </a:r>
            <a:r>
              <a:rPr lang="en-GB" spc="-50" dirty="0"/>
              <a:t> </a:t>
            </a:r>
            <a:r>
              <a:rPr lang="en-GB" spc="-10" dirty="0"/>
              <a:t>data.</a:t>
            </a:r>
          </a:p>
          <a:p>
            <a:pPr marL="812165" lvl="1" indent="-342265">
              <a:spcBef>
                <a:spcPts val="1200"/>
              </a:spcBef>
              <a:buFont typeface="Arial"/>
              <a:buChar char="•"/>
              <a:tabLst>
                <a:tab pos="354965" algn="l"/>
              </a:tabLst>
            </a:pPr>
            <a:r>
              <a:rPr lang="en-GB" spc="-10" dirty="0"/>
              <a:t>The below MATLAB script is written to print out the Verilog statements needed to initialize the weights and biases.</a:t>
            </a:r>
          </a:p>
          <a:p>
            <a:pPr marL="812165" lvl="1" indent="-342265">
              <a:spcBef>
                <a:spcPts val="1200"/>
              </a:spcBef>
              <a:buFont typeface="Arial"/>
              <a:buChar char="•"/>
              <a:tabLst>
                <a:tab pos="354965" algn="l"/>
              </a:tabLst>
            </a:pPr>
            <a:r>
              <a:rPr lang="en-GB" spc="-10" dirty="0"/>
              <a:t>This is needed because $</a:t>
            </a:r>
            <a:r>
              <a:rPr lang="en-GB" spc="-10" dirty="0" err="1"/>
              <a:t>readmemb</a:t>
            </a:r>
            <a:r>
              <a:rPr lang="en-GB" spc="-10" dirty="0"/>
              <a:t>() is not synthesizable during synthesis.</a:t>
            </a:r>
          </a:p>
          <a:p>
            <a:pPr marL="812165" lvl="1" indent="-342265">
              <a:spcBef>
                <a:spcPts val="1200"/>
              </a:spcBef>
              <a:buFont typeface="Arial"/>
              <a:buChar char="•"/>
              <a:tabLst>
                <a:tab pos="354965" algn="l"/>
              </a:tabLst>
            </a:pPr>
            <a:r>
              <a:rPr lang="en-GB" spc="-10" dirty="0"/>
              <a:t>The output of the below code is copy pasted in the Verilog RTL.</a:t>
            </a:r>
          </a:p>
          <a:p>
            <a:pPr marL="812165" lvl="1" indent="-342265">
              <a:spcBef>
                <a:spcPts val="1200"/>
              </a:spcBef>
              <a:buFont typeface="Arial"/>
              <a:buChar char="•"/>
              <a:tabLst>
                <a:tab pos="354965" algn="l"/>
              </a:tabLst>
            </a:pPr>
            <a:r>
              <a:rPr lang="en-GB" spc="-10" dirty="0"/>
              <a:t>The below snippet is shown for w12. But the same idea is used to generate for w23, b12, b23 as well.</a:t>
            </a:r>
          </a:p>
          <a:p>
            <a:pPr marL="812165" lvl="1" indent="-342265">
              <a:spcBef>
                <a:spcPts val="1200"/>
              </a:spcBef>
              <a:buFont typeface="Arial"/>
              <a:buChar char="•"/>
              <a:tabLst>
                <a:tab pos="354965" algn="l"/>
              </a:tabLst>
            </a:pPr>
            <a:endParaRPr lang="en-GB" spc="-10" dirty="0"/>
          </a:p>
          <a:p>
            <a:pPr marL="354965" indent="-342265">
              <a:lnSpc>
                <a:spcPct val="100000"/>
              </a:lnSpc>
              <a:spcBef>
                <a:spcPts val="1200"/>
              </a:spcBef>
              <a:buFont typeface="Arial"/>
              <a:buChar char="•"/>
              <a:tabLst>
                <a:tab pos="354965" algn="l"/>
              </a:tabLst>
            </a:pPr>
            <a:endParaRPr lang="en-GB" dirty="0"/>
          </a:p>
          <a:p>
            <a:endParaRPr lang="en-IN" dirty="0"/>
          </a:p>
        </p:txBody>
      </p:sp>
      <p:pic>
        <p:nvPicPr>
          <p:cNvPr id="4" name="Picture 3">
            <a:extLst>
              <a:ext uri="{FF2B5EF4-FFF2-40B4-BE49-F238E27FC236}">
                <a16:creationId xmlns:a16="http://schemas.microsoft.com/office/drawing/2014/main" id="{21A82282-A538-4BA9-8DF9-52BEC635751F}"/>
              </a:ext>
            </a:extLst>
          </p:cNvPr>
          <p:cNvPicPr>
            <a:picLocks noChangeAspect="1"/>
          </p:cNvPicPr>
          <p:nvPr/>
        </p:nvPicPr>
        <p:blipFill>
          <a:blip r:embed="rId2"/>
          <a:stretch>
            <a:fillRect/>
          </a:stretch>
        </p:blipFill>
        <p:spPr>
          <a:xfrm>
            <a:off x="344830" y="4019794"/>
            <a:ext cx="8584051" cy="1700322"/>
          </a:xfrm>
          <a:prstGeom prst="rect">
            <a:avLst/>
          </a:prstGeom>
        </p:spPr>
      </p:pic>
    </p:spTree>
    <p:extLst>
      <p:ext uri="{BB962C8B-B14F-4D97-AF65-F5344CB8AC3E}">
        <p14:creationId xmlns:p14="http://schemas.microsoft.com/office/powerpoint/2010/main" val="3000851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610A-800E-4038-BF71-A34ABACAE5B5}"/>
              </a:ext>
            </a:extLst>
          </p:cNvPr>
          <p:cNvSpPr>
            <a:spLocks noGrp="1"/>
          </p:cNvSpPr>
          <p:nvPr>
            <p:ph type="title"/>
          </p:nvPr>
        </p:nvSpPr>
        <p:spPr/>
        <p:txBody>
          <a:bodyPr/>
          <a:lstStyle/>
          <a:p>
            <a:r>
              <a:rPr lang="en-IN" dirty="0"/>
              <a:t>Software</a:t>
            </a:r>
            <a:r>
              <a:rPr lang="en-IN" spc="-65" dirty="0"/>
              <a:t> </a:t>
            </a:r>
            <a:r>
              <a:rPr lang="en-IN" spc="-10" dirty="0"/>
              <a:t>Implementation Contd.</a:t>
            </a:r>
            <a:endParaRPr lang="en-IN" dirty="0"/>
          </a:p>
        </p:txBody>
      </p:sp>
      <p:sp>
        <p:nvSpPr>
          <p:cNvPr id="3" name="Text Placeholder 2">
            <a:extLst>
              <a:ext uri="{FF2B5EF4-FFF2-40B4-BE49-F238E27FC236}">
                <a16:creationId xmlns:a16="http://schemas.microsoft.com/office/drawing/2014/main" id="{55DB4DE3-B0F1-4304-9236-3C381029A117}"/>
              </a:ext>
            </a:extLst>
          </p:cNvPr>
          <p:cNvSpPr>
            <a:spLocks noGrp="1"/>
          </p:cNvSpPr>
          <p:nvPr>
            <p:ph type="body" idx="1"/>
          </p:nvPr>
        </p:nvSpPr>
        <p:spPr>
          <a:xfrm>
            <a:off x="344830" y="1184630"/>
            <a:ext cx="8418170" cy="2923877"/>
          </a:xfrm>
        </p:spPr>
        <p:txBody>
          <a:bodyPr/>
          <a:lstStyle/>
          <a:p>
            <a:pPr marL="354965" indent="-342265">
              <a:lnSpc>
                <a:spcPct val="100000"/>
              </a:lnSpc>
              <a:spcBef>
                <a:spcPts val="1200"/>
              </a:spcBef>
              <a:buFont typeface="Arial"/>
              <a:buChar char="•"/>
              <a:tabLst>
                <a:tab pos="354965" algn="l"/>
              </a:tabLst>
            </a:pPr>
            <a:r>
              <a:rPr lang="en-GB" dirty="0"/>
              <a:t>Following python script is written to be used to convert intermediate data in the calculations of feed forward, into signed hexadecimal representations according to different bit widths used.</a:t>
            </a:r>
          </a:p>
          <a:p>
            <a:pPr marL="354965" indent="-342265">
              <a:lnSpc>
                <a:spcPct val="100000"/>
              </a:lnSpc>
              <a:spcBef>
                <a:spcPts val="1200"/>
              </a:spcBef>
              <a:buFont typeface="Arial"/>
              <a:buChar char="•"/>
              <a:tabLst>
                <a:tab pos="354965" algn="l"/>
              </a:tabLst>
            </a:pPr>
            <a:r>
              <a:rPr lang="en-GB" spc="-10" dirty="0"/>
              <a:t>This is used as a reference model to check whether Verilog is giving correct answers in each and every stage of the calculation.</a:t>
            </a:r>
          </a:p>
          <a:p>
            <a:pPr marL="354965" indent="-342265">
              <a:lnSpc>
                <a:spcPct val="100000"/>
              </a:lnSpc>
              <a:spcBef>
                <a:spcPts val="1200"/>
              </a:spcBef>
              <a:buFont typeface="Arial"/>
              <a:buChar char="•"/>
              <a:tabLst>
                <a:tab pos="354965" algn="l"/>
              </a:tabLst>
            </a:pPr>
            <a:endParaRPr lang="en-GB" spc="-10" dirty="0"/>
          </a:p>
          <a:p>
            <a:pPr marL="354965" indent="-342265">
              <a:lnSpc>
                <a:spcPct val="100000"/>
              </a:lnSpc>
              <a:spcBef>
                <a:spcPts val="1200"/>
              </a:spcBef>
              <a:buFont typeface="Arial"/>
              <a:buChar char="•"/>
              <a:tabLst>
                <a:tab pos="354965" algn="l"/>
              </a:tabLst>
            </a:pPr>
            <a:endParaRPr lang="en-GB" dirty="0"/>
          </a:p>
          <a:p>
            <a:endParaRPr lang="en-IN" dirty="0"/>
          </a:p>
        </p:txBody>
      </p:sp>
      <p:pic>
        <p:nvPicPr>
          <p:cNvPr id="7" name="Picture 6">
            <a:extLst>
              <a:ext uri="{FF2B5EF4-FFF2-40B4-BE49-F238E27FC236}">
                <a16:creationId xmlns:a16="http://schemas.microsoft.com/office/drawing/2014/main" id="{475806C3-C7B9-44FA-AD29-932F765E7509}"/>
              </a:ext>
            </a:extLst>
          </p:cNvPr>
          <p:cNvPicPr>
            <a:picLocks noChangeAspect="1"/>
          </p:cNvPicPr>
          <p:nvPr/>
        </p:nvPicPr>
        <p:blipFill>
          <a:blip r:embed="rId2"/>
          <a:stretch>
            <a:fillRect/>
          </a:stretch>
        </p:blipFill>
        <p:spPr>
          <a:xfrm>
            <a:off x="304799" y="3533154"/>
            <a:ext cx="8534400" cy="1150705"/>
          </a:xfrm>
          <a:prstGeom prst="rect">
            <a:avLst/>
          </a:prstGeom>
        </p:spPr>
      </p:pic>
    </p:spTree>
    <p:extLst>
      <p:ext uri="{BB962C8B-B14F-4D97-AF65-F5344CB8AC3E}">
        <p14:creationId xmlns:p14="http://schemas.microsoft.com/office/powerpoint/2010/main" val="4119362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610A-800E-4038-BF71-A34ABACAE5B5}"/>
              </a:ext>
            </a:extLst>
          </p:cNvPr>
          <p:cNvSpPr>
            <a:spLocks noGrp="1"/>
          </p:cNvSpPr>
          <p:nvPr>
            <p:ph type="title"/>
          </p:nvPr>
        </p:nvSpPr>
        <p:spPr/>
        <p:txBody>
          <a:bodyPr/>
          <a:lstStyle/>
          <a:p>
            <a:r>
              <a:rPr lang="en-IN" dirty="0"/>
              <a:t>Software</a:t>
            </a:r>
            <a:r>
              <a:rPr lang="en-IN" spc="-65" dirty="0"/>
              <a:t> </a:t>
            </a:r>
            <a:r>
              <a:rPr lang="en-IN" spc="-10" dirty="0"/>
              <a:t>Implementation Contd.</a:t>
            </a:r>
            <a:endParaRPr lang="en-IN" dirty="0"/>
          </a:p>
        </p:txBody>
      </p:sp>
      <p:sp>
        <p:nvSpPr>
          <p:cNvPr id="3" name="Text Placeholder 2">
            <a:extLst>
              <a:ext uri="{FF2B5EF4-FFF2-40B4-BE49-F238E27FC236}">
                <a16:creationId xmlns:a16="http://schemas.microsoft.com/office/drawing/2014/main" id="{55DB4DE3-B0F1-4304-9236-3C381029A117}"/>
              </a:ext>
            </a:extLst>
          </p:cNvPr>
          <p:cNvSpPr>
            <a:spLocks noGrp="1"/>
          </p:cNvSpPr>
          <p:nvPr>
            <p:ph type="body" idx="1"/>
          </p:nvPr>
        </p:nvSpPr>
        <p:spPr>
          <a:xfrm>
            <a:off x="344830" y="1184630"/>
            <a:ext cx="8418170" cy="2616101"/>
          </a:xfrm>
        </p:spPr>
        <p:txBody>
          <a:bodyPr/>
          <a:lstStyle/>
          <a:p>
            <a:pPr marL="354965" indent="-342265">
              <a:lnSpc>
                <a:spcPct val="100000"/>
              </a:lnSpc>
              <a:spcBef>
                <a:spcPts val="1200"/>
              </a:spcBef>
              <a:buFont typeface="Arial"/>
              <a:buChar char="•"/>
              <a:tabLst>
                <a:tab pos="354965" algn="l"/>
              </a:tabLst>
            </a:pPr>
            <a:r>
              <a:rPr lang="en-GB" dirty="0"/>
              <a:t>Following python script is written as a reference model for matrix multiplication.</a:t>
            </a:r>
          </a:p>
          <a:p>
            <a:pPr marL="354965" indent="-342265">
              <a:lnSpc>
                <a:spcPct val="100000"/>
              </a:lnSpc>
              <a:spcBef>
                <a:spcPts val="1200"/>
              </a:spcBef>
              <a:buFont typeface="Arial"/>
              <a:buChar char="•"/>
              <a:tabLst>
                <a:tab pos="354965" algn="l"/>
              </a:tabLst>
            </a:pPr>
            <a:r>
              <a:rPr lang="en-GB" spc="-10" dirty="0"/>
              <a:t>This is used to check whether we are getting proper answer in matrix multiplication in Verilog.</a:t>
            </a:r>
          </a:p>
          <a:p>
            <a:pPr marL="354965" indent="-342265">
              <a:lnSpc>
                <a:spcPct val="100000"/>
              </a:lnSpc>
              <a:spcBef>
                <a:spcPts val="1200"/>
              </a:spcBef>
              <a:buFont typeface="Arial"/>
              <a:buChar char="•"/>
              <a:tabLst>
                <a:tab pos="354965" algn="l"/>
              </a:tabLst>
            </a:pPr>
            <a:endParaRPr lang="en-GB" spc="-10" dirty="0"/>
          </a:p>
          <a:p>
            <a:pPr marL="354965" indent="-342265">
              <a:lnSpc>
                <a:spcPct val="100000"/>
              </a:lnSpc>
              <a:spcBef>
                <a:spcPts val="1200"/>
              </a:spcBef>
              <a:buFont typeface="Arial"/>
              <a:buChar char="•"/>
              <a:tabLst>
                <a:tab pos="354965" algn="l"/>
              </a:tabLst>
            </a:pPr>
            <a:endParaRPr lang="en-GB" dirty="0"/>
          </a:p>
          <a:p>
            <a:endParaRPr lang="en-IN" dirty="0"/>
          </a:p>
        </p:txBody>
      </p:sp>
      <p:pic>
        <p:nvPicPr>
          <p:cNvPr id="4" name="Picture 3">
            <a:extLst>
              <a:ext uri="{FF2B5EF4-FFF2-40B4-BE49-F238E27FC236}">
                <a16:creationId xmlns:a16="http://schemas.microsoft.com/office/drawing/2014/main" id="{956C0831-3F7E-45FA-A2E4-B2692D291307}"/>
              </a:ext>
            </a:extLst>
          </p:cNvPr>
          <p:cNvPicPr>
            <a:picLocks noChangeAspect="1"/>
          </p:cNvPicPr>
          <p:nvPr/>
        </p:nvPicPr>
        <p:blipFill>
          <a:blip r:embed="rId2"/>
          <a:stretch>
            <a:fillRect/>
          </a:stretch>
        </p:blipFill>
        <p:spPr>
          <a:xfrm>
            <a:off x="2164117" y="3458308"/>
            <a:ext cx="4815765" cy="1433264"/>
          </a:xfrm>
          <a:prstGeom prst="rect">
            <a:avLst/>
          </a:prstGeom>
        </p:spPr>
      </p:pic>
    </p:spTree>
    <p:extLst>
      <p:ext uri="{BB962C8B-B14F-4D97-AF65-F5344CB8AC3E}">
        <p14:creationId xmlns:p14="http://schemas.microsoft.com/office/powerpoint/2010/main" val="51681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0386" y="25146"/>
            <a:ext cx="9042400" cy="6751320"/>
          </a:xfrm>
          <a:custGeom>
            <a:avLst/>
            <a:gdLst/>
            <a:ahLst/>
            <a:cxnLst/>
            <a:rect l="l" t="t" r="r" b="b"/>
            <a:pathLst>
              <a:path w="9042400" h="6751320">
                <a:moveTo>
                  <a:pt x="0" y="210947"/>
                </a:moveTo>
                <a:lnTo>
                  <a:pt x="5572" y="162592"/>
                </a:lnTo>
                <a:lnTo>
                  <a:pt x="21444" y="118197"/>
                </a:lnTo>
                <a:lnTo>
                  <a:pt x="46350" y="79028"/>
                </a:lnTo>
                <a:lnTo>
                  <a:pt x="79022" y="46356"/>
                </a:lnTo>
                <a:lnTo>
                  <a:pt x="118195" y="21448"/>
                </a:lnTo>
                <a:lnTo>
                  <a:pt x="162600" y="5573"/>
                </a:lnTo>
                <a:lnTo>
                  <a:pt x="210972" y="0"/>
                </a:lnTo>
                <a:lnTo>
                  <a:pt x="8830945" y="0"/>
                </a:lnTo>
                <a:lnTo>
                  <a:pt x="8879299" y="5573"/>
                </a:lnTo>
                <a:lnTo>
                  <a:pt x="8923694" y="21448"/>
                </a:lnTo>
                <a:lnTo>
                  <a:pt x="8962863" y="46356"/>
                </a:lnTo>
                <a:lnTo>
                  <a:pt x="8995535" y="79028"/>
                </a:lnTo>
                <a:lnTo>
                  <a:pt x="9020443" y="118197"/>
                </a:lnTo>
                <a:lnTo>
                  <a:pt x="9036318" y="162592"/>
                </a:lnTo>
                <a:lnTo>
                  <a:pt x="9041892" y="210947"/>
                </a:lnTo>
                <a:lnTo>
                  <a:pt x="9041892" y="6540347"/>
                </a:lnTo>
                <a:lnTo>
                  <a:pt x="9036318" y="6588719"/>
                </a:lnTo>
                <a:lnTo>
                  <a:pt x="9020443" y="6633124"/>
                </a:lnTo>
                <a:lnTo>
                  <a:pt x="8995535" y="6672297"/>
                </a:lnTo>
                <a:lnTo>
                  <a:pt x="8962863" y="6704969"/>
                </a:lnTo>
                <a:lnTo>
                  <a:pt x="8923694" y="6729875"/>
                </a:lnTo>
                <a:lnTo>
                  <a:pt x="8879299" y="6745747"/>
                </a:lnTo>
                <a:lnTo>
                  <a:pt x="8830945" y="6751320"/>
                </a:lnTo>
                <a:lnTo>
                  <a:pt x="210972" y="6751320"/>
                </a:lnTo>
                <a:lnTo>
                  <a:pt x="162600" y="6745747"/>
                </a:lnTo>
                <a:lnTo>
                  <a:pt x="118195" y="6729875"/>
                </a:lnTo>
                <a:lnTo>
                  <a:pt x="79022" y="6704969"/>
                </a:lnTo>
                <a:lnTo>
                  <a:pt x="46350" y="6672297"/>
                </a:lnTo>
                <a:lnTo>
                  <a:pt x="21444" y="6633124"/>
                </a:lnTo>
                <a:lnTo>
                  <a:pt x="5572" y="6588719"/>
                </a:lnTo>
                <a:lnTo>
                  <a:pt x="0" y="6540347"/>
                </a:lnTo>
                <a:lnTo>
                  <a:pt x="0" y="210947"/>
                </a:lnTo>
                <a:close/>
              </a:path>
            </a:pathLst>
          </a:custGeom>
          <a:ln w="25400">
            <a:solidFill>
              <a:srgbClr val="2E528F"/>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188720">
              <a:lnSpc>
                <a:spcPct val="100000"/>
              </a:lnSpc>
              <a:spcBef>
                <a:spcPts val="100"/>
              </a:spcBef>
            </a:pPr>
            <a:r>
              <a:rPr dirty="0"/>
              <a:t>Hardware</a:t>
            </a:r>
            <a:r>
              <a:rPr spc="-55" dirty="0"/>
              <a:t> </a:t>
            </a:r>
            <a:r>
              <a:rPr spc="-10" dirty="0"/>
              <a:t>Specifications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18</a:t>
            </a:fld>
            <a:endParaRPr spc="-25"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4" name="object 4"/>
          <p:cNvSpPr txBox="1"/>
          <p:nvPr/>
        </p:nvSpPr>
        <p:spPr>
          <a:xfrm>
            <a:off x="294030" y="1184630"/>
            <a:ext cx="8413115" cy="4598670"/>
          </a:xfrm>
          <a:prstGeom prst="rect">
            <a:avLst/>
          </a:prstGeom>
        </p:spPr>
        <p:txBody>
          <a:bodyPr vert="horz" wrap="square" lIns="0" tIns="165100" rIns="0" bIns="0" rtlCol="0">
            <a:spAutoFit/>
          </a:bodyPr>
          <a:lstStyle/>
          <a:p>
            <a:pPr marL="405765" indent="-342265">
              <a:lnSpc>
                <a:spcPct val="100000"/>
              </a:lnSpc>
              <a:spcBef>
                <a:spcPts val="1300"/>
              </a:spcBef>
              <a:buFont typeface="Arial"/>
              <a:buChar char="•"/>
              <a:tabLst>
                <a:tab pos="405765" algn="l"/>
              </a:tabLst>
            </a:pPr>
            <a:r>
              <a:rPr sz="2000" dirty="0">
                <a:latin typeface="Candara"/>
                <a:cs typeface="Candara"/>
              </a:rPr>
              <a:t>Frequency</a:t>
            </a:r>
            <a:r>
              <a:rPr sz="2000" spc="-50" dirty="0">
                <a:latin typeface="Candara"/>
                <a:cs typeface="Candara"/>
              </a:rPr>
              <a:t> </a:t>
            </a:r>
            <a:r>
              <a:rPr sz="2000" dirty="0">
                <a:latin typeface="Candara"/>
                <a:cs typeface="Candara"/>
              </a:rPr>
              <a:t>of</a:t>
            </a:r>
            <a:r>
              <a:rPr sz="2000" spc="-40" dirty="0">
                <a:latin typeface="Candara"/>
                <a:cs typeface="Candara"/>
              </a:rPr>
              <a:t> </a:t>
            </a:r>
            <a:r>
              <a:rPr sz="2000" spc="-10" dirty="0">
                <a:latin typeface="Candara"/>
                <a:cs typeface="Candara"/>
              </a:rPr>
              <a:t>operation</a:t>
            </a:r>
            <a:endParaRPr sz="2000">
              <a:latin typeface="Candara"/>
              <a:cs typeface="Candara"/>
            </a:endParaRPr>
          </a:p>
          <a:p>
            <a:pPr marL="406400" marR="68580" indent="-342900">
              <a:lnSpc>
                <a:spcPct val="150000"/>
              </a:lnSpc>
              <a:buFont typeface="Arial"/>
              <a:buChar char="•"/>
              <a:tabLst>
                <a:tab pos="406400" algn="l"/>
              </a:tabLst>
            </a:pPr>
            <a:r>
              <a:rPr sz="2000" dirty="0">
                <a:latin typeface="Candara"/>
                <a:cs typeface="Candara"/>
              </a:rPr>
              <a:t>Latency</a:t>
            </a:r>
            <a:r>
              <a:rPr sz="2000" spc="-40" dirty="0">
                <a:latin typeface="Candara"/>
                <a:cs typeface="Candara"/>
              </a:rPr>
              <a:t> </a:t>
            </a:r>
            <a:r>
              <a:rPr sz="2000" dirty="0">
                <a:latin typeface="Candara"/>
                <a:cs typeface="Candara"/>
              </a:rPr>
              <a:t>–</a:t>
            </a:r>
            <a:r>
              <a:rPr sz="2000" spc="-25" dirty="0">
                <a:latin typeface="Candara"/>
                <a:cs typeface="Candara"/>
              </a:rPr>
              <a:t> </a:t>
            </a:r>
            <a:r>
              <a:rPr sz="2000" dirty="0">
                <a:latin typeface="Candara"/>
                <a:cs typeface="Candara"/>
              </a:rPr>
              <a:t>For</a:t>
            </a:r>
            <a:r>
              <a:rPr sz="2000" spc="-20" dirty="0">
                <a:latin typeface="Candara"/>
                <a:cs typeface="Candara"/>
              </a:rPr>
              <a:t> </a:t>
            </a:r>
            <a:r>
              <a:rPr sz="2000" dirty="0">
                <a:latin typeface="Candara"/>
                <a:cs typeface="Candara"/>
              </a:rPr>
              <a:t>1</a:t>
            </a:r>
            <a:r>
              <a:rPr sz="2000" spc="-15" dirty="0">
                <a:latin typeface="Candara"/>
                <a:cs typeface="Candara"/>
              </a:rPr>
              <a:t> </a:t>
            </a:r>
            <a:r>
              <a:rPr sz="2000" dirty="0">
                <a:latin typeface="Candara"/>
                <a:cs typeface="Candara"/>
              </a:rPr>
              <a:t>input</a:t>
            </a:r>
            <a:r>
              <a:rPr sz="2000" spc="-20" dirty="0">
                <a:latin typeface="Candara"/>
                <a:cs typeface="Candara"/>
              </a:rPr>
              <a:t> </a:t>
            </a:r>
            <a:r>
              <a:rPr sz="2000" dirty="0">
                <a:latin typeface="Candara"/>
                <a:cs typeface="Candara"/>
              </a:rPr>
              <a:t>image,</a:t>
            </a:r>
            <a:r>
              <a:rPr sz="2000" spc="-30" dirty="0">
                <a:latin typeface="Candara"/>
                <a:cs typeface="Candara"/>
              </a:rPr>
              <a:t> </a:t>
            </a:r>
            <a:r>
              <a:rPr sz="2000" dirty="0">
                <a:latin typeface="Candara"/>
                <a:cs typeface="Candara"/>
              </a:rPr>
              <a:t>measure</a:t>
            </a:r>
            <a:r>
              <a:rPr sz="2000" spc="-25" dirty="0">
                <a:latin typeface="Candara"/>
                <a:cs typeface="Candara"/>
              </a:rPr>
              <a:t> </a:t>
            </a:r>
            <a:r>
              <a:rPr sz="2000" dirty="0">
                <a:latin typeface="Candara"/>
                <a:cs typeface="Candara"/>
              </a:rPr>
              <a:t>the</a:t>
            </a:r>
            <a:r>
              <a:rPr sz="2000" spc="-15" dirty="0">
                <a:latin typeface="Candara"/>
                <a:cs typeface="Candara"/>
              </a:rPr>
              <a:t> </a:t>
            </a:r>
            <a:r>
              <a:rPr sz="2000" dirty="0">
                <a:latin typeface="Candara"/>
                <a:cs typeface="Candara"/>
              </a:rPr>
              <a:t>total</a:t>
            </a:r>
            <a:r>
              <a:rPr sz="2000" spc="-35" dirty="0">
                <a:latin typeface="Candara"/>
                <a:cs typeface="Candara"/>
              </a:rPr>
              <a:t> </a:t>
            </a:r>
            <a:r>
              <a:rPr sz="2000" dirty="0">
                <a:latin typeface="Candara"/>
                <a:cs typeface="Candara"/>
              </a:rPr>
              <a:t>cycles</a:t>
            </a:r>
            <a:r>
              <a:rPr sz="2000" spc="-30" dirty="0">
                <a:latin typeface="Candara"/>
                <a:cs typeface="Candara"/>
              </a:rPr>
              <a:t> </a:t>
            </a:r>
            <a:r>
              <a:rPr sz="2000" dirty="0">
                <a:latin typeface="Candara"/>
                <a:cs typeface="Candara"/>
              </a:rPr>
              <a:t>needed</a:t>
            </a:r>
            <a:r>
              <a:rPr sz="2000" spc="-35" dirty="0">
                <a:latin typeface="Candara"/>
                <a:cs typeface="Candara"/>
              </a:rPr>
              <a:t> </a:t>
            </a:r>
            <a:r>
              <a:rPr sz="2000" dirty="0">
                <a:latin typeface="Candara"/>
                <a:cs typeface="Candara"/>
              </a:rPr>
              <a:t>to</a:t>
            </a:r>
            <a:r>
              <a:rPr sz="2000" spc="-35" dirty="0">
                <a:latin typeface="Candara"/>
                <a:cs typeface="Candara"/>
              </a:rPr>
              <a:t> </a:t>
            </a:r>
            <a:r>
              <a:rPr sz="2000" spc="-10" dirty="0">
                <a:latin typeface="Candara"/>
                <a:cs typeface="Candara"/>
              </a:rPr>
              <a:t>complete </a:t>
            </a:r>
            <a:r>
              <a:rPr sz="2000" dirty="0">
                <a:latin typeface="Candara"/>
                <a:cs typeface="Candara"/>
              </a:rPr>
              <a:t>the</a:t>
            </a:r>
            <a:r>
              <a:rPr sz="2000" spc="-15" dirty="0">
                <a:latin typeface="Candara"/>
                <a:cs typeface="Candara"/>
              </a:rPr>
              <a:t> </a:t>
            </a:r>
            <a:r>
              <a:rPr sz="2000" dirty="0">
                <a:latin typeface="Candara"/>
                <a:cs typeface="Candara"/>
              </a:rPr>
              <a:t>processing</a:t>
            </a:r>
            <a:r>
              <a:rPr sz="2000" spc="-30" dirty="0">
                <a:latin typeface="Candara"/>
                <a:cs typeface="Candara"/>
              </a:rPr>
              <a:t> </a:t>
            </a:r>
            <a:r>
              <a:rPr sz="2000" dirty="0">
                <a:latin typeface="Candara"/>
                <a:cs typeface="Candara"/>
              </a:rPr>
              <a:t>–</a:t>
            </a:r>
            <a:r>
              <a:rPr sz="2000" spc="-20" dirty="0">
                <a:latin typeface="Candara"/>
                <a:cs typeface="Candara"/>
              </a:rPr>
              <a:t> </a:t>
            </a:r>
            <a:r>
              <a:rPr sz="2000" dirty="0">
                <a:latin typeface="Candara"/>
                <a:cs typeface="Candara"/>
              </a:rPr>
              <a:t>from</a:t>
            </a:r>
            <a:r>
              <a:rPr sz="2000" spc="-30" dirty="0">
                <a:latin typeface="Candara"/>
                <a:cs typeface="Candara"/>
              </a:rPr>
              <a:t> </a:t>
            </a:r>
            <a:r>
              <a:rPr sz="2000" dirty="0">
                <a:latin typeface="Candara"/>
                <a:cs typeface="Candara"/>
              </a:rPr>
              <a:t>the</a:t>
            </a:r>
            <a:r>
              <a:rPr sz="2000" spc="-15" dirty="0">
                <a:latin typeface="Candara"/>
                <a:cs typeface="Candara"/>
              </a:rPr>
              <a:t> </a:t>
            </a:r>
            <a:r>
              <a:rPr sz="2000" dirty="0">
                <a:latin typeface="Candara"/>
                <a:cs typeface="Candara"/>
              </a:rPr>
              <a:t>clock</a:t>
            </a:r>
            <a:r>
              <a:rPr sz="2000" spc="-25" dirty="0">
                <a:latin typeface="Candara"/>
                <a:cs typeface="Candara"/>
              </a:rPr>
              <a:t> </a:t>
            </a:r>
            <a:r>
              <a:rPr sz="2000" dirty="0">
                <a:latin typeface="Candara"/>
                <a:cs typeface="Candara"/>
              </a:rPr>
              <a:t>cycle</a:t>
            </a:r>
            <a:r>
              <a:rPr sz="2000" spc="-30" dirty="0">
                <a:latin typeface="Candara"/>
                <a:cs typeface="Candara"/>
              </a:rPr>
              <a:t> </a:t>
            </a:r>
            <a:r>
              <a:rPr sz="2000" dirty="0">
                <a:latin typeface="Candara"/>
                <a:cs typeface="Candara"/>
              </a:rPr>
              <a:t>on</a:t>
            </a:r>
            <a:r>
              <a:rPr sz="2000" spc="-15" dirty="0">
                <a:latin typeface="Candara"/>
                <a:cs typeface="Candara"/>
              </a:rPr>
              <a:t> </a:t>
            </a:r>
            <a:r>
              <a:rPr sz="2000" dirty="0">
                <a:latin typeface="Candara"/>
                <a:cs typeface="Candara"/>
              </a:rPr>
              <a:t>which</a:t>
            </a:r>
            <a:r>
              <a:rPr sz="2000" spc="-15" dirty="0">
                <a:latin typeface="Candara"/>
                <a:cs typeface="Candara"/>
              </a:rPr>
              <a:t> </a:t>
            </a:r>
            <a:r>
              <a:rPr sz="2000" dirty="0">
                <a:latin typeface="Candara"/>
                <a:cs typeface="Candara"/>
              </a:rPr>
              <a:t>1</a:t>
            </a:r>
            <a:r>
              <a:rPr sz="1950" baseline="25641" dirty="0">
                <a:latin typeface="Candara"/>
                <a:cs typeface="Candara"/>
              </a:rPr>
              <a:t>st</a:t>
            </a:r>
            <a:r>
              <a:rPr sz="1950" spc="209" baseline="25641" dirty="0">
                <a:latin typeface="Candara"/>
                <a:cs typeface="Candara"/>
              </a:rPr>
              <a:t> </a:t>
            </a:r>
            <a:r>
              <a:rPr sz="2000" dirty="0">
                <a:latin typeface="Candara"/>
                <a:cs typeface="Candara"/>
              </a:rPr>
              <a:t>part</a:t>
            </a:r>
            <a:r>
              <a:rPr sz="2000" spc="-15" dirty="0">
                <a:latin typeface="Candara"/>
                <a:cs typeface="Candara"/>
              </a:rPr>
              <a:t> </a:t>
            </a:r>
            <a:r>
              <a:rPr sz="2000" dirty="0">
                <a:latin typeface="Candara"/>
                <a:cs typeface="Candara"/>
              </a:rPr>
              <a:t>of</a:t>
            </a:r>
            <a:r>
              <a:rPr sz="2000" spc="-20" dirty="0">
                <a:latin typeface="Candara"/>
                <a:cs typeface="Candara"/>
              </a:rPr>
              <a:t> </a:t>
            </a:r>
            <a:r>
              <a:rPr sz="2000" dirty="0">
                <a:latin typeface="Candara"/>
                <a:cs typeface="Candara"/>
              </a:rPr>
              <a:t>input</a:t>
            </a:r>
            <a:r>
              <a:rPr sz="2000" spc="-15" dirty="0">
                <a:latin typeface="Candara"/>
                <a:cs typeface="Candara"/>
              </a:rPr>
              <a:t> </a:t>
            </a:r>
            <a:r>
              <a:rPr sz="2000" dirty="0">
                <a:latin typeface="Candara"/>
                <a:cs typeface="Candara"/>
              </a:rPr>
              <a:t>data</a:t>
            </a:r>
            <a:r>
              <a:rPr sz="2000" spc="-15" dirty="0">
                <a:latin typeface="Candara"/>
                <a:cs typeface="Candara"/>
              </a:rPr>
              <a:t> </a:t>
            </a:r>
            <a:r>
              <a:rPr sz="2000" dirty="0">
                <a:latin typeface="Candara"/>
                <a:cs typeface="Candara"/>
              </a:rPr>
              <a:t>is</a:t>
            </a:r>
            <a:r>
              <a:rPr sz="2000" spc="-10" dirty="0">
                <a:latin typeface="Candara"/>
                <a:cs typeface="Candara"/>
              </a:rPr>
              <a:t> </a:t>
            </a:r>
            <a:r>
              <a:rPr sz="2000" spc="-20" dirty="0">
                <a:latin typeface="Candara"/>
                <a:cs typeface="Candara"/>
              </a:rPr>
              <a:t>sent </a:t>
            </a:r>
            <a:r>
              <a:rPr sz="2000" dirty="0">
                <a:latin typeface="Candara"/>
                <a:cs typeface="Candara"/>
              </a:rPr>
              <a:t>to</a:t>
            </a:r>
            <a:r>
              <a:rPr sz="2000" spc="-45" dirty="0">
                <a:latin typeface="Candara"/>
                <a:cs typeface="Candara"/>
              </a:rPr>
              <a:t> </a:t>
            </a:r>
            <a:r>
              <a:rPr sz="2000" dirty="0">
                <a:latin typeface="Candara"/>
                <a:cs typeface="Candara"/>
              </a:rPr>
              <a:t>design,</a:t>
            </a:r>
            <a:r>
              <a:rPr sz="2000" spc="-40" dirty="0">
                <a:latin typeface="Candara"/>
                <a:cs typeface="Candara"/>
              </a:rPr>
              <a:t> </a:t>
            </a:r>
            <a:r>
              <a:rPr sz="2000" dirty="0">
                <a:latin typeface="Candara"/>
                <a:cs typeface="Candara"/>
              </a:rPr>
              <a:t>till</a:t>
            </a:r>
            <a:r>
              <a:rPr sz="2000" spc="-20" dirty="0">
                <a:latin typeface="Candara"/>
                <a:cs typeface="Candara"/>
              </a:rPr>
              <a:t> </a:t>
            </a:r>
            <a:r>
              <a:rPr sz="2000" dirty="0">
                <a:latin typeface="Candara"/>
                <a:cs typeface="Candara"/>
              </a:rPr>
              <a:t>the</a:t>
            </a:r>
            <a:r>
              <a:rPr sz="2000" spc="-20" dirty="0">
                <a:latin typeface="Candara"/>
                <a:cs typeface="Candara"/>
              </a:rPr>
              <a:t> </a:t>
            </a:r>
            <a:r>
              <a:rPr sz="2000" dirty="0">
                <a:latin typeface="Candara"/>
                <a:cs typeface="Candara"/>
              </a:rPr>
              <a:t>cycle</a:t>
            </a:r>
            <a:r>
              <a:rPr sz="2000" spc="-45" dirty="0">
                <a:latin typeface="Candara"/>
                <a:cs typeface="Candara"/>
              </a:rPr>
              <a:t> </a:t>
            </a:r>
            <a:r>
              <a:rPr sz="2000" dirty="0">
                <a:latin typeface="Candara"/>
                <a:cs typeface="Candara"/>
              </a:rPr>
              <a:t>when</a:t>
            </a:r>
            <a:r>
              <a:rPr sz="2000" spc="-25" dirty="0">
                <a:latin typeface="Candara"/>
                <a:cs typeface="Candara"/>
              </a:rPr>
              <a:t> </a:t>
            </a:r>
            <a:r>
              <a:rPr sz="2000" dirty="0">
                <a:latin typeface="Candara"/>
                <a:cs typeface="Candara"/>
              </a:rPr>
              <a:t>output</a:t>
            </a:r>
            <a:r>
              <a:rPr sz="2000" spc="-45" dirty="0">
                <a:latin typeface="Candara"/>
                <a:cs typeface="Candara"/>
              </a:rPr>
              <a:t> </a:t>
            </a:r>
            <a:r>
              <a:rPr sz="2000" dirty="0">
                <a:latin typeface="Candara"/>
                <a:cs typeface="Candara"/>
              </a:rPr>
              <a:t>calculation</a:t>
            </a:r>
            <a:r>
              <a:rPr sz="2000" spc="-10" dirty="0">
                <a:latin typeface="Candara"/>
                <a:cs typeface="Candara"/>
              </a:rPr>
              <a:t> </a:t>
            </a:r>
            <a:r>
              <a:rPr sz="2000" dirty="0">
                <a:latin typeface="Candara"/>
                <a:cs typeface="Candara"/>
              </a:rPr>
              <a:t>is</a:t>
            </a:r>
            <a:r>
              <a:rPr sz="2000" spc="-35" dirty="0">
                <a:latin typeface="Candara"/>
                <a:cs typeface="Candara"/>
              </a:rPr>
              <a:t> </a:t>
            </a:r>
            <a:r>
              <a:rPr sz="2000" dirty="0">
                <a:latin typeface="Candara"/>
                <a:cs typeface="Candara"/>
              </a:rPr>
              <a:t>done</a:t>
            </a:r>
            <a:r>
              <a:rPr sz="2000" spc="-25" dirty="0">
                <a:latin typeface="Candara"/>
                <a:cs typeface="Candara"/>
              </a:rPr>
              <a:t> </a:t>
            </a:r>
            <a:r>
              <a:rPr sz="2000" dirty="0">
                <a:latin typeface="Candara"/>
                <a:cs typeface="Candara"/>
              </a:rPr>
              <a:t>and</a:t>
            </a:r>
            <a:r>
              <a:rPr sz="2000" spc="-35" dirty="0">
                <a:latin typeface="Candara"/>
                <a:cs typeface="Candara"/>
              </a:rPr>
              <a:t> </a:t>
            </a:r>
            <a:r>
              <a:rPr sz="2000" dirty="0">
                <a:latin typeface="Candara"/>
                <a:cs typeface="Candara"/>
              </a:rPr>
              <a:t>output</a:t>
            </a:r>
            <a:r>
              <a:rPr sz="2000" spc="-25" dirty="0">
                <a:latin typeface="Candara"/>
                <a:cs typeface="Candara"/>
              </a:rPr>
              <a:t> </a:t>
            </a:r>
            <a:r>
              <a:rPr sz="2000" dirty="0">
                <a:latin typeface="Candara"/>
                <a:cs typeface="Candara"/>
              </a:rPr>
              <a:t>can</a:t>
            </a:r>
            <a:r>
              <a:rPr sz="2000" spc="-30" dirty="0">
                <a:latin typeface="Candara"/>
                <a:cs typeface="Candara"/>
              </a:rPr>
              <a:t> </a:t>
            </a:r>
            <a:r>
              <a:rPr sz="2000" spc="-25" dirty="0">
                <a:latin typeface="Candara"/>
                <a:cs typeface="Candara"/>
              </a:rPr>
              <a:t>be </a:t>
            </a:r>
            <a:r>
              <a:rPr sz="2000" dirty="0">
                <a:latin typeface="Candara"/>
                <a:cs typeface="Candara"/>
              </a:rPr>
              <a:t>read</a:t>
            </a:r>
            <a:r>
              <a:rPr sz="2000" spc="-15" dirty="0">
                <a:latin typeface="Candara"/>
                <a:cs typeface="Candara"/>
              </a:rPr>
              <a:t> </a:t>
            </a:r>
            <a:r>
              <a:rPr sz="2000" dirty="0">
                <a:latin typeface="Candara"/>
                <a:cs typeface="Candara"/>
              </a:rPr>
              <a:t>from</a:t>
            </a:r>
            <a:r>
              <a:rPr sz="2000" spc="-25" dirty="0">
                <a:latin typeface="Candara"/>
                <a:cs typeface="Candara"/>
              </a:rPr>
              <a:t> </a:t>
            </a:r>
            <a:r>
              <a:rPr sz="2000" spc="-10" dirty="0">
                <a:latin typeface="Candara"/>
                <a:cs typeface="Candara"/>
              </a:rPr>
              <a:t>design.</a:t>
            </a:r>
            <a:endParaRPr sz="2000">
              <a:latin typeface="Candara"/>
              <a:cs typeface="Candara"/>
            </a:endParaRPr>
          </a:p>
          <a:p>
            <a:pPr marL="406400" marR="628650" indent="-342900">
              <a:lnSpc>
                <a:spcPct val="150000"/>
              </a:lnSpc>
              <a:spcBef>
                <a:spcPts val="5"/>
              </a:spcBef>
              <a:buFont typeface="Arial"/>
              <a:buChar char="•"/>
              <a:tabLst>
                <a:tab pos="406400" algn="l"/>
              </a:tabLst>
            </a:pPr>
            <a:r>
              <a:rPr sz="2000" dirty="0">
                <a:latin typeface="Candara"/>
                <a:cs typeface="Candara"/>
              </a:rPr>
              <a:t>Initiation</a:t>
            </a:r>
            <a:r>
              <a:rPr sz="2000" spc="-25" dirty="0">
                <a:latin typeface="Candara"/>
                <a:cs typeface="Candara"/>
              </a:rPr>
              <a:t> </a:t>
            </a:r>
            <a:r>
              <a:rPr sz="2000" dirty="0">
                <a:latin typeface="Candara"/>
                <a:cs typeface="Candara"/>
              </a:rPr>
              <a:t>interval</a:t>
            </a:r>
            <a:r>
              <a:rPr sz="2000" spc="-15" dirty="0">
                <a:latin typeface="Candara"/>
                <a:cs typeface="Candara"/>
              </a:rPr>
              <a:t> </a:t>
            </a:r>
            <a:r>
              <a:rPr sz="2000" dirty="0">
                <a:latin typeface="Candara"/>
                <a:cs typeface="Candara"/>
              </a:rPr>
              <a:t>–</a:t>
            </a:r>
            <a:r>
              <a:rPr sz="2000" spc="-35" dirty="0">
                <a:latin typeface="Candara"/>
                <a:cs typeface="Candara"/>
              </a:rPr>
              <a:t> </a:t>
            </a:r>
            <a:r>
              <a:rPr sz="2000" dirty="0">
                <a:latin typeface="Candara"/>
                <a:cs typeface="Candara"/>
              </a:rPr>
              <a:t>Measure</a:t>
            </a:r>
            <a:r>
              <a:rPr sz="2000" spc="-20" dirty="0">
                <a:latin typeface="Candara"/>
                <a:cs typeface="Candara"/>
              </a:rPr>
              <a:t> </a:t>
            </a:r>
            <a:r>
              <a:rPr sz="2000" dirty="0">
                <a:latin typeface="Candara"/>
                <a:cs typeface="Candara"/>
              </a:rPr>
              <a:t>the</a:t>
            </a:r>
            <a:r>
              <a:rPr sz="2000" spc="-40" dirty="0">
                <a:latin typeface="Candara"/>
                <a:cs typeface="Candara"/>
              </a:rPr>
              <a:t> </a:t>
            </a:r>
            <a:r>
              <a:rPr sz="2000" dirty="0">
                <a:latin typeface="Candara"/>
                <a:cs typeface="Candara"/>
              </a:rPr>
              <a:t>minimum</a:t>
            </a:r>
            <a:r>
              <a:rPr sz="2000" spc="-15" dirty="0">
                <a:latin typeface="Candara"/>
                <a:cs typeface="Candara"/>
              </a:rPr>
              <a:t> </a:t>
            </a:r>
            <a:r>
              <a:rPr sz="2000" dirty="0">
                <a:latin typeface="Candara"/>
                <a:cs typeface="Candara"/>
              </a:rPr>
              <a:t>interval</a:t>
            </a:r>
            <a:r>
              <a:rPr sz="2000" spc="-20" dirty="0">
                <a:latin typeface="Candara"/>
                <a:cs typeface="Candara"/>
              </a:rPr>
              <a:t> </a:t>
            </a:r>
            <a:r>
              <a:rPr sz="2000" dirty="0">
                <a:latin typeface="Candara"/>
                <a:cs typeface="Candara"/>
              </a:rPr>
              <a:t>(in</a:t>
            </a:r>
            <a:r>
              <a:rPr sz="2000" spc="-35" dirty="0">
                <a:latin typeface="Candara"/>
                <a:cs typeface="Candara"/>
              </a:rPr>
              <a:t> </a:t>
            </a:r>
            <a:r>
              <a:rPr sz="2000" dirty="0">
                <a:latin typeface="Candara"/>
                <a:cs typeface="Candara"/>
              </a:rPr>
              <a:t>clock</a:t>
            </a:r>
            <a:r>
              <a:rPr sz="2000" spc="-20" dirty="0">
                <a:latin typeface="Candara"/>
                <a:cs typeface="Candara"/>
              </a:rPr>
              <a:t> </a:t>
            </a:r>
            <a:r>
              <a:rPr sz="2000" spc="-10" dirty="0">
                <a:latin typeface="Candara"/>
                <a:cs typeface="Candara"/>
              </a:rPr>
              <a:t>cycles) </a:t>
            </a:r>
            <a:r>
              <a:rPr sz="2000" dirty="0">
                <a:latin typeface="Candara"/>
                <a:cs typeface="Candara"/>
              </a:rPr>
              <a:t>between</a:t>
            </a:r>
            <a:r>
              <a:rPr sz="2000" spc="-40" dirty="0">
                <a:latin typeface="Candara"/>
                <a:cs typeface="Candara"/>
              </a:rPr>
              <a:t> </a:t>
            </a:r>
            <a:r>
              <a:rPr sz="2000" dirty="0">
                <a:latin typeface="Candara"/>
                <a:cs typeface="Candara"/>
              </a:rPr>
              <a:t>2</a:t>
            </a:r>
            <a:r>
              <a:rPr sz="2000" spc="-10" dirty="0">
                <a:latin typeface="Candara"/>
                <a:cs typeface="Candara"/>
              </a:rPr>
              <a:t> </a:t>
            </a:r>
            <a:r>
              <a:rPr sz="2000" dirty="0">
                <a:latin typeface="Candara"/>
                <a:cs typeface="Candara"/>
              </a:rPr>
              <a:t>successive</a:t>
            </a:r>
            <a:r>
              <a:rPr sz="2000" spc="-25" dirty="0">
                <a:latin typeface="Candara"/>
                <a:cs typeface="Candara"/>
              </a:rPr>
              <a:t> </a:t>
            </a:r>
            <a:r>
              <a:rPr sz="2000" dirty="0">
                <a:latin typeface="Candara"/>
                <a:cs typeface="Candara"/>
              </a:rPr>
              <a:t>images</a:t>
            </a:r>
            <a:r>
              <a:rPr sz="2000" spc="-25" dirty="0">
                <a:latin typeface="Candara"/>
                <a:cs typeface="Candara"/>
              </a:rPr>
              <a:t> </a:t>
            </a:r>
            <a:r>
              <a:rPr sz="2000" dirty="0">
                <a:latin typeface="Candara"/>
                <a:cs typeface="Candara"/>
              </a:rPr>
              <a:t>being</a:t>
            </a:r>
            <a:r>
              <a:rPr sz="2000" spc="-20" dirty="0">
                <a:latin typeface="Candara"/>
                <a:cs typeface="Candara"/>
              </a:rPr>
              <a:t> </a:t>
            </a:r>
            <a:r>
              <a:rPr sz="2000" dirty="0">
                <a:latin typeface="Candara"/>
                <a:cs typeface="Candara"/>
              </a:rPr>
              <a:t>sent</a:t>
            </a:r>
            <a:r>
              <a:rPr sz="2000" spc="-25" dirty="0">
                <a:latin typeface="Candara"/>
                <a:cs typeface="Candara"/>
              </a:rPr>
              <a:t> </a:t>
            </a:r>
            <a:r>
              <a:rPr sz="2000" dirty="0">
                <a:latin typeface="Candara"/>
                <a:cs typeface="Candara"/>
              </a:rPr>
              <a:t>to</a:t>
            </a:r>
            <a:r>
              <a:rPr sz="2000" spc="-30" dirty="0">
                <a:latin typeface="Candara"/>
                <a:cs typeface="Candara"/>
              </a:rPr>
              <a:t> </a:t>
            </a:r>
            <a:r>
              <a:rPr sz="2000" dirty="0">
                <a:latin typeface="Candara"/>
                <a:cs typeface="Candara"/>
              </a:rPr>
              <a:t>HW</a:t>
            </a:r>
            <a:r>
              <a:rPr sz="2000" spc="-10" dirty="0">
                <a:latin typeface="Candara"/>
                <a:cs typeface="Candara"/>
              </a:rPr>
              <a:t> </a:t>
            </a:r>
            <a:r>
              <a:rPr sz="2000" dirty="0">
                <a:latin typeface="Candara"/>
                <a:cs typeface="Candara"/>
              </a:rPr>
              <a:t>such</a:t>
            </a:r>
            <a:r>
              <a:rPr sz="2000" spc="-15" dirty="0">
                <a:latin typeface="Candara"/>
                <a:cs typeface="Candara"/>
              </a:rPr>
              <a:t> </a:t>
            </a:r>
            <a:r>
              <a:rPr sz="2000" dirty="0">
                <a:latin typeface="Candara"/>
                <a:cs typeface="Candara"/>
              </a:rPr>
              <a:t>that</a:t>
            </a:r>
            <a:r>
              <a:rPr sz="2000" spc="-20" dirty="0">
                <a:latin typeface="Candara"/>
                <a:cs typeface="Candara"/>
              </a:rPr>
              <a:t> </a:t>
            </a:r>
            <a:r>
              <a:rPr sz="2000" dirty="0">
                <a:latin typeface="Candara"/>
                <a:cs typeface="Candara"/>
              </a:rPr>
              <a:t>they</a:t>
            </a:r>
            <a:r>
              <a:rPr sz="2000" spc="-35" dirty="0">
                <a:latin typeface="Candara"/>
                <a:cs typeface="Candara"/>
              </a:rPr>
              <a:t> </a:t>
            </a:r>
            <a:r>
              <a:rPr sz="2000" dirty="0">
                <a:latin typeface="Candara"/>
                <a:cs typeface="Candara"/>
              </a:rPr>
              <a:t>can</a:t>
            </a:r>
            <a:r>
              <a:rPr sz="2000" spc="-15" dirty="0">
                <a:latin typeface="Candara"/>
                <a:cs typeface="Candara"/>
              </a:rPr>
              <a:t> </a:t>
            </a:r>
            <a:r>
              <a:rPr sz="2000" spc="-25" dirty="0">
                <a:latin typeface="Candara"/>
                <a:cs typeface="Candara"/>
              </a:rPr>
              <a:t>be </a:t>
            </a:r>
            <a:r>
              <a:rPr sz="2000" dirty="0">
                <a:latin typeface="Candara"/>
                <a:cs typeface="Candara"/>
              </a:rPr>
              <a:t>correctly</a:t>
            </a:r>
            <a:r>
              <a:rPr sz="2000" spc="-60" dirty="0">
                <a:latin typeface="Candara"/>
                <a:cs typeface="Candara"/>
              </a:rPr>
              <a:t> </a:t>
            </a:r>
            <a:r>
              <a:rPr sz="2000" spc="-10" dirty="0">
                <a:latin typeface="Candara"/>
                <a:cs typeface="Candara"/>
              </a:rPr>
              <a:t>recognized.</a:t>
            </a:r>
            <a:endParaRPr sz="2000">
              <a:latin typeface="Candara"/>
              <a:cs typeface="Candara"/>
            </a:endParaRPr>
          </a:p>
          <a:p>
            <a:pPr marL="406400" marR="907415" indent="-342900">
              <a:lnSpc>
                <a:spcPct val="150000"/>
              </a:lnSpc>
              <a:buFont typeface="Arial"/>
              <a:buChar char="•"/>
              <a:tabLst>
                <a:tab pos="406400" algn="l"/>
              </a:tabLst>
            </a:pPr>
            <a:r>
              <a:rPr sz="2000" dirty="0">
                <a:latin typeface="Candara"/>
                <a:cs typeface="Candara"/>
              </a:rPr>
              <a:t>I/Os</a:t>
            </a:r>
            <a:r>
              <a:rPr sz="2000" spc="-25" dirty="0">
                <a:latin typeface="Candara"/>
                <a:cs typeface="Candara"/>
              </a:rPr>
              <a:t> </a:t>
            </a:r>
            <a:r>
              <a:rPr sz="2000" dirty="0">
                <a:latin typeface="Candara"/>
                <a:cs typeface="Candara"/>
              </a:rPr>
              <a:t>of</a:t>
            </a:r>
            <a:r>
              <a:rPr sz="2000" spc="-30" dirty="0">
                <a:latin typeface="Candara"/>
                <a:cs typeface="Candara"/>
              </a:rPr>
              <a:t> </a:t>
            </a:r>
            <a:r>
              <a:rPr sz="2000" dirty="0">
                <a:latin typeface="Candara"/>
                <a:cs typeface="Candara"/>
              </a:rPr>
              <a:t>your</a:t>
            </a:r>
            <a:r>
              <a:rPr sz="2000" spc="-20" dirty="0">
                <a:latin typeface="Candara"/>
                <a:cs typeface="Candara"/>
              </a:rPr>
              <a:t> </a:t>
            </a:r>
            <a:r>
              <a:rPr sz="2000" dirty="0">
                <a:latin typeface="Candara"/>
                <a:cs typeface="Candara"/>
              </a:rPr>
              <a:t>design</a:t>
            </a:r>
            <a:r>
              <a:rPr sz="2000" spc="-35" dirty="0">
                <a:latin typeface="Candara"/>
                <a:cs typeface="Candara"/>
              </a:rPr>
              <a:t> </a:t>
            </a:r>
            <a:r>
              <a:rPr sz="2000" dirty="0">
                <a:latin typeface="Candara"/>
                <a:cs typeface="Candara"/>
              </a:rPr>
              <a:t>in</a:t>
            </a:r>
            <a:r>
              <a:rPr sz="2000" spc="-5" dirty="0">
                <a:latin typeface="Candara"/>
                <a:cs typeface="Candara"/>
              </a:rPr>
              <a:t> </a:t>
            </a:r>
            <a:r>
              <a:rPr sz="2000" dirty="0">
                <a:latin typeface="Candara"/>
                <a:cs typeface="Candara"/>
              </a:rPr>
              <a:t>tabular</a:t>
            </a:r>
            <a:r>
              <a:rPr sz="2000" spc="-10" dirty="0">
                <a:latin typeface="Candara"/>
                <a:cs typeface="Candara"/>
              </a:rPr>
              <a:t> </a:t>
            </a:r>
            <a:r>
              <a:rPr sz="2000" dirty="0">
                <a:latin typeface="Candara"/>
                <a:cs typeface="Candara"/>
              </a:rPr>
              <a:t>form</a:t>
            </a:r>
            <a:r>
              <a:rPr sz="2000" spc="-20" dirty="0">
                <a:latin typeface="Candara"/>
                <a:cs typeface="Candara"/>
              </a:rPr>
              <a:t> </a:t>
            </a:r>
            <a:r>
              <a:rPr sz="2000" dirty="0">
                <a:latin typeface="Candara"/>
                <a:cs typeface="Candara"/>
              </a:rPr>
              <a:t>–</a:t>
            </a:r>
            <a:r>
              <a:rPr sz="2000" spc="-25" dirty="0">
                <a:latin typeface="Candara"/>
                <a:cs typeface="Candara"/>
              </a:rPr>
              <a:t> </a:t>
            </a:r>
            <a:r>
              <a:rPr sz="2000" dirty="0">
                <a:latin typeface="Candara"/>
                <a:cs typeface="Candara"/>
              </a:rPr>
              <a:t>with</a:t>
            </a:r>
            <a:r>
              <a:rPr sz="2000" spc="-15" dirty="0">
                <a:latin typeface="Candara"/>
                <a:cs typeface="Candara"/>
              </a:rPr>
              <a:t> </a:t>
            </a:r>
            <a:r>
              <a:rPr sz="2000" dirty="0">
                <a:latin typeface="Candara"/>
                <a:cs typeface="Candara"/>
              </a:rPr>
              <a:t>bit</a:t>
            </a:r>
            <a:r>
              <a:rPr sz="2000" spc="-35" dirty="0">
                <a:latin typeface="Candara"/>
                <a:cs typeface="Candara"/>
              </a:rPr>
              <a:t> </a:t>
            </a:r>
            <a:r>
              <a:rPr sz="2000" dirty="0">
                <a:latin typeface="Candara"/>
                <a:cs typeface="Candara"/>
              </a:rPr>
              <a:t>widths,</a:t>
            </a:r>
            <a:r>
              <a:rPr sz="2000" spc="-10" dirty="0">
                <a:latin typeface="Candara"/>
                <a:cs typeface="Candara"/>
              </a:rPr>
              <a:t> </a:t>
            </a:r>
            <a:r>
              <a:rPr sz="2000" dirty="0">
                <a:latin typeface="Candara"/>
                <a:cs typeface="Candara"/>
              </a:rPr>
              <a:t>direction,</a:t>
            </a:r>
            <a:r>
              <a:rPr sz="2000" spc="-30" dirty="0">
                <a:latin typeface="Candara"/>
                <a:cs typeface="Candara"/>
              </a:rPr>
              <a:t> </a:t>
            </a:r>
            <a:r>
              <a:rPr sz="2000" spc="-25" dirty="0">
                <a:latin typeface="Candara"/>
                <a:cs typeface="Candara"/>
              </a:rPr>
              <a:t>and </a:t>
            </a:r>
            <a:r>
              <a:rPr sz="2000" dirty="0">
                <a:latin typeface="Candara"/>
                <a:cs typeface="Candara"/>
              </a:rPr>
              <a:t>description</a:t>
            </a:r>
            <a:r>
              <a:rPr sz="2000" spc="-35" dirty="0">
                <a:latin typeface="Candara"/>
                <a:cs typeface="Candara"/>
              </a:rPr>
              <a:t> </a:t>
            </a:r>
            <a:r>
              <a:rPr sz="2000" dirty="0">
                <a:latin typeface="Candara"/>
                <a:cs typeface="Candara"/>
              </a:rPr>
              <a:t>of</a:t>
            </a:r>
            <a:r>
              <a:rPr sz="2000" spc="-25" dirty="0">
                <a:latin typeface="Candara"/>
                <a:cs typeface="Candara"/>
              </a:rPr>
              <a:t> </a:t>
            </a:r>
            <a:r>
              <a:rPr sz="2000" dirty="0">
                <a:latin typeface="Candara"/>
                <a:cs typeface="Candara"/>
              </a:rPr>
              <a:t>the</a:t>
            </a:r>
            <a:r>
              <a:rPr sz="2000" spc="-10" dirty="0">
                <a:latin typeface="Candara"/>
                <a:cs typeface="Candara"/>
              </a:rPr>
              <a:t> signals.</a:t>
            </a:r>
            <a:endParaRPr sz="2000">
              <a:latin typeface="Candara"/>
              <a:cs typeface="Candar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20165">
              <a:lnSpc>
                <a:spcPct val="100000"/>
              </a:lnSpc>
              <a:spcBef>
                <a:spcPts val="100"/>
              </a:spcBef>
            </a:pPr>
            <a:r>
              <a:rPr dirty="0"/>
              <a:t>Hardware</a:t>
            </a:r>
            <a:r>
              <a:rPr spc="-45" dirty="0"/>
              <a:t> </a:t>
            </a:r>
            <a:r>
              <a:rPr spc="-10" dirty="0"/>
              <a:t>Architecture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19</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184630"/>
            <a:ext cx="8328659" cy="1854835"/>
          </a:xfrm>
          <a:prstGeom prst="rect">
            <a:avLst/>
          </a:prstGeom>
        </p:spPr>
        <p:txBody>
          <a:bodyPr vert="horz" wrap="square" lIns="0" tIns="12065" rIns="0" bIns="0" rtlCol="0">
            <a:spAutoFit/>
          </a:bodyPr>
          <a:lstStyle/>
          <a:p>
            <a:pPr marL="355600" marR="5080" indent="-342900">
              <a:lnSpc>
                <a:spcPct val="150100"/>
              </a:lnSpc>
              <a:spcBef>
                <a:spcPts val="95"/>
              </a:spcBef>
              <a:buFont typeface="Arial"/>
              <a:buChar char="•"/>
              <a:tabLst>
                <a:tab pos="355600" algn="l"/>
              </a:tabLst>
            </a:pPr>
            <a:r>
              <a:rPr sz="2000" dirty="0">
                <a:latin typeface="Candara"/>
                <a:cs typeface="Candara"/>
              </a:rPr>
              <a:t>Overall</a:t>
            </a:r>
            <a:r>
              <a:rPr sz="2000" spc="-20" dirty="0">
                <a:latin typeface="Candara"/>
                <a:cs typeface="Candara"/>
              </a:rPr>
              <a:t> </a:t>
            </a:r>
            <a:r>
              <a:rPr sz="2000" dirty="0">
                <a:latin typeface="Candara"/>
                <a:cs typeface="Candara"/>
              </a:rPr>
              <a:t>Block</a:t>
            </a:r>
            <a:r>
              <a:rPr sz="2000" spc="-30" dirty="0">
                <a:latin typeface="Candara"/>
                <a:cs typeface="Candara"/>
              </a:rPr>
              <a:t> </a:t>
            </a:r>
            <a:r>
              <a:rPr sz="2000" dirty="0">
                <a:latin typeface="Candara"/>
                <a:cs typeface="Candara"/>
              </a:rPr>
              <a:t>diagram</a:t>
            </a:r>
            <a:r>
              <a:rPr sz="2000" spc="-20" dirty="0">
                <a:latin typeface="Candara"/>
                <a:cs typeface="Candara"/>
              </a:rPr>
              <a:t> </a:t>
            </a:r>
            <a:r>
              <a:rPr sz="2000" dirty="0">
                <a:latin typeface="Candara"/>
                <a:cs typeface="Candara"/>
              </a:rPr>
              <a:t>of</a:t>
            </a:r>
            <a:r>
              <a:rPr sz="2000" spc="-35" dirty="0">
                <a:latin typeface="Candara"/>
                <a:cs typeface="Candara"/>
              </a:rPr>
              <a:t> </a:t>
            </a:r>
            <a:r>
              <a:rPr sz="2000" dirty="0">
                <a:latin typeface="Candara"/>
                <a:cs typeface="Candara"/>
              </a:rPr>
              <a:t>your</a:t>
            </a:r>
            <a:r>
              <a:rPr sz="2000" spc="-25" dirty="0">
                <a:latin typeface="Candara"/>
                <a:cs typeface="Candara"/>
              </a:rPr>
              <a:t> </a:t>
            </a:r>
            <a:r>
              <a:rPr sz="2000" dirty="0">
                <a:latin typeface="Candara"/>
                <a:cs typeface="Candara"/>
              </a:rPr>
              <a:t>design</a:t>
            </a:r>
            <a:r>
              <a:rPr sz="2000" spc="-40" dirty="0">
                <a:latin typeface="Candara"/>
                <a:cs typeface="Candara"/>
              </a:rPr>
              <a:t> </a:t>
            </a:r>
            <a:r>
              <a:rPr sz="2000" dirty="0">
                <a:latin typeface="Candara"/>
                <a:cs typeface="Candara"/>
              </a:rPr>
              <a:t>–</a:t>
            </a:r>
            <a:r>
              <a:rPr sz="2000" spc="-20" dirty="0">
                <a:latin typeface="Candara"/>
                <a:cs typeface="Candara"/>
              </a:rPr>
              <a:t> </a:t>
            </a:r>
            <a:r>
              <a:rPr sz="2000" dirty="0">
                <a:latin typeface="Candara"/>
                <a:cs typeface="Candara"/>
              </a:rPr>
              <a:t>showing</a:t>
            </a:r>
            <a:r>
              <a:rPr sz="2000" spc="-15" dirty="0">
                <a:latin typeface="Candara"/>
                <a:cs typeface="Candara"/>
              </a:rPr>
              <a:t> </a:t>
            </a:r>
            <a:r>
              <a:rPr sz="2000" dirty="0">
                <a:latin typeface="Candara"/>
                <a:cs typeface="Candara"/>
              </a:rPr>
              <a:t>all</a:t>
            </a:r>
            <a:r>
              <a:rPr sz="2000" spc="-20" dirty="0">
                <a:latin typeface="Candara"/>
                <a:cs typeface="Candara"/>
              </a:rPr>
              <a:t> </a:t>
            </a:r>
            <a:r>
              <a:rPr sz="2000" dirty="0">
                <a:latin typeface="Candara"/>
                <a:cs typeface="Candara"/>
              </a:rPr>
              <a:t>main</a:t>
            </a:r>
            <a:r>
              <a:rPr sz="2000" spc="-15" dirty="0">
                <a:latin typeface="Candara"/>
                <a:cs typeface="Candara"/>
              </a:rPr>
              <a:t> </a:t>
            </a:r>
            <a:r>
              <a:rPr sz="2000" spc="-10" dirty="0">
                <a:latin typeface="Candara"/>
                <a:cs typeface="Candara"/>
              </a:rPr>
              <a:t>sub-</a:t>
            </a:r>
            <a:r>
              <a:rPr sz="2000" dirty="0">
                <a:latin typeface="Candara"/>
                <a:cs typeface="Candara"/>
              </a:rPr>
              <a:t>modules</a:t>
            </a:r>
            <a:r>
              <a:rPr sz="2000" spc="-30" dirty="0">
                <a:latin typeface="Candara"/>
                <a:cs typeface="Candara"/>
              </a:rPr>
              <a:t> </a:t>
            </a:r>
            <a:r>
              <a:rPr sz="2000" spc="-25" dirty="0">
                <a:latin typeface="Candara"/>
                <a:cs typeface="Candara"/>
              </a:rPr>
              <a:t>and </a:t>
            </a:r>
            <a:r>
              <a:rPr sz="2000" dirty="0">
                <a:latin typeface="Candara"/>
                <a:cs typeface="Candara"/>
              </a:rPr>
              <a:t>data</a:t>
            </a:r>
            <a:r>
              <a:rPr sz="2000" spc="-15" dirty="0">
                <a:latin typeface="Candara"/>
                <a:cs typeface="Candara"/>
              </a:rPr>
              <a:t> </a:t>
            </a:r>
            <a:r>
              <a:rPr sz="2000" dirty="0">
                <a:latin typeface="Candara"/>
                <a:cs typeface="Candara"/>
              </a:rPr>
              <a:t>paths</a:t>
            </a:r>
            <a:r>
              <a:rPr sz="2000" spc="-35" dirty="0">
                <a:latin typeface="Candara"/>
                <a:cs typeface="Candara"/>
              </a:rPr>
              <a:t> </a:t>
            </a:r>
            <a:r>
              <a:rPr sz="2000" dirty="0">
                <a:latin typeface="Candara"/>
                <a:cs typeface="Candara"/>
              </a:rPr>
              <a:t>between</a:t>
            </a:r>
            <a:r>
              <a:rPr sz="2000" spc="-45" dirty="0">
                <a:latin typeface="Candara"/>
                <a:cs typeface="Candara"/>
              </a:rPr>
              <a:t> </a:t>
            </a:r>
            <a:r>
              <a:rPr sz="2000" dirty="0">
                <a:latin typeface="Candara"/>
                <a:cs typeface="Candara"/>
              </a:rPr>
              <a:t>them,</a:t>
            </a:r>
            <a:r>
              <a:rPr sz="2000" spc="-25" dirty="0">
                <a:latin typeface="Candara"/>
                <a:cs typeface="Candara"/>
              </a:rPr>
              <a:t> </a:t>
            </a:r>
            <a:r>
              <a:rPr sz="2000" dirty="0">
                <a:latin typeface="Candara"/>
                <a:cs typeface="Candara"/>
              </a:rPr>
              <a:t>and</a:t>
            </a:r>
            <a:r>
              <a:rPr sz="2000" spc="-10" dirty="0">
                <a:latin typeface="Candara"/>
                <a:cs typeface="Candara"/>
              </a:rPr>
              <a:t> </a:t>
            </a:r>
            <a:r>
              <a:rPr sz="2000" dirty="0">
                <a:latin typeface="Candara"/>
                <a:cs typeface="Candara"/>
              </a:rPr>
              <a:t>appropriate</a:t>
            </a:r>
            <a:r>
              <a:rPr sz="2000" spc="-40" dirty="0">
                <a:latin typeface="Candara"/>
                <a:cs typeface="Candara"/>
              </a:rPr>
              <a:t> </a:t>
            </a:r>
            <a:r>
              <a:rPr sz="2000" dirty="0">
                <a:latin typeface="Candara"/>
                <a:cs typeface="Candara"/>
              </a:rPr>
              <a:t>info</a:t>
            </a:r>
            <a:r>
              <a:rPr sz="2000" spc="-10" dirty="0">
                <a:latin typeface="Candara"/>
                <a:cs typeface="Candara"/>
              </a:rPr>
              <a:t> </a:t>
            </a:r>
            <a:r>
              <a:rPr sz="2000" dirty="0">
                <a:latin typeface="Candara"/>
                <a:cs typeface="Candara"/>
              </a:rPr>
              <a:t>(bit</a:t>
            </a:r>
            <a:r>
              <a:rPr sz="2000" spc="-35" dirty="0">
                <a:latin typeface="Candara"/>
                <a:cs typeface="Candara"/>
              </a:rPr>
              <a:t> </a:t>
            </a:r>
            <a:r>
              <a:rPr sz="2000" dirty="0">
                <a:latin typeface="Candara"/>
                <a:cs typeface="Candara"/>
              </a:rPr>
              <a:t>widths,</a:t>
            </a:r>
            <a:r>
              <a:rPr sz="2000" spc="-15" dirty="0">
                <a:latin typeface="Candara"/>
                <a:cs typeface="Candara"/>
              </a:rPr>
              <a:t> </a:t>
            </a:r>
            <a:r>
              <a:rPr sz="2000" dirty="0">
                <a:latin typeface="Candara"/>
                <a:cs typeface="Candara"/>
              </a:rPr>
              <a:t>signal</a:t>
            </a:r>
            <a:r>
              <a:rPr sz="2000" spc="-10" dirty="0">
                <a:latin typeface="Candara"/>
                <a:cs typeface="Candara"/>
              </a:rPr>
              <a:t> names).</a:t>
            </a:r>
            <a:endParaRPr sz="2000">
              <a:latin typeface="Candara"/>
              <a:cs typeface="Candara"/>
            </a:endParaRPr>
          </a:p>
          <a:p>
            <a:pPr marL="355600" marR="992505" indent="-342900">
              <a:lnSpc>
                <a:spcPct val="150000"/>
              </a:lnSpc>
              <a:buFont typeface="Arial"/>
              <a:buChar char="•"/>
              <a:tabLst>
                <a:tab pos="355600" algn="l"/>
              </a:tabLst>
            </a:pPr>
            <a:r>
              <a:rPr sz="2000" dirty="0">
                <a:latin typeface="Candara"/>
                <a:cs typeface="Candara"/>
              </a:rPr>
              <a:t>Describe</a:t>
            </a:r>
            <a:r>
              <a:rPr sz="2000" spc="-35" dirty="0">
                <a:latin typeface="Candara"/>
                <a:cs typeface="Candara"/>
              </a:rPr>
              <a:t> </a:t>
            </a:r>
            <a:r>
              <a:rPr sz="2000" dirty="0">
                <a:latin typeface="Candara"/>
                <a:cs typeface="Candara"/>
              </a:rPr>
              <a:t>in</a:t>
            </a:r>
            <a:r>
              <a:rPr sz="2000" spc="-25" dirty="0">
                <a:latin typeface="Candara"/>
                <a:cs typeface="Candara"/>
              </a:rPr>
              <a:t> </a:t>
            </a:r>
            <a:r>
              <a:rPr sz="2000" dirty="0">
                <a:latin typeface="Candara"/>
                <a:cs typeface="Candara"/>
              </a:rPr>
              <a:t>1</a:t>
            </a:r>
            <a:r>
              <a:rPr sz="2000" spc="-20" dirty="0">
                <a:latin typeface="Candara"/>
                <a:cs typeface="Candara"/>
              </a:rPr>
              <a:t> </a:t>
            </a:r>
            <a:r>
              <a:rPr sz="2000" dirty="0">
                <a:latin typeface="Candara"/>
                <a:cs typeface="Candara"/>
              </a:rPr>
              <a:t>line</a:t>
            </a:r>
            <a:r>
              <a:rPr sz="2000" spc="-15" dirty="0">
                <a:latin typeface="Candara"/>
                <a:cs typeface="Candara"/>
              </a:rPr>
              <a:t> </a:t>
            </a:r>
            <a:r>
              <a:rPr sz="2000" dirty="0">
                <a:latin typeface="Candara"/>
                <a:cs typeface="Candara"/>
              </a:rPr>
              <a:t>what</a:t>
            </a:r>
            <a:r>
              <a:rPr sz="2000" spc="-20" dirty="0">
                <a:latin typeface="Candara"/>
                <a:cs typeface="Candara"/>
              </a:rPr>
              <a:t> </a:t>
            </a:r>
            <a:r>
              <a:rPr sz="2000" dirty="0">
                <a:latin typeface="Candara"/>
                <a:cs typeface="Candara"/>
              </a:rPr>
              <a:t>each</a:t>
            </a:r>
            <a:r>
              <a:rPr sz="2000" spc="-30" dirty="0">
                <a:latin typeface="Candara"/>
                <a:cs typeface="Candara"/>
              </a:rPr>
              <a:t> </a:t>
            </a:r>
            <a:r>
              <a:rPr sz="2000" dirty="0">
                <a:latin typeface="Candara"/>
                <a:cs typeface="Candara"/>
              </a:rPr>
              <a:t>block</a:t>
            </a:r>
            <a:r>
              <a:rPr sz="2000" spc="-35" dirty="0">
                <a:latin typeface="Candara"/>
                <a:cs typeface="Candara"/>
              </a:rPr>
              <a:t> </a:t>
            </a:r>
            <a:r>
              <a:rPr sz="2000" dirty="0">
                <a:latin typeface="Candara"/>
                <a:cs typeface="Candara"/>
              </a:rPr>
              <a:t>does</a:t>
            </a:r>
            <a:r>
              <a:rPr sz="2000" spc="-30" dirty="0">
                <a:latin typeface="Candara"/>
                <a:cs typeface="Candara"/>
              </a:rPr>
              <a:t> </a:t>
            </a:r>
            <a:r>
              <a:rPr sz="2000" dirty="0">
                <a:latin typeface="Candara"/>
                <a:cs typeface="Candara"/>
              </a:rPr>
              <a:t>–</a:t>
            </a:r>
            <a:r>
              <a:rPr sz="2000" spc="-30" dirty="0">
                <a:latin typeface="Candara"/>
                <a:cs typeface="Candara"/>
              </a:rPr>
              <a:t> </a:t>
            </a:r>
            <a:r>
              <a:rPr sz="2000" dirty="0">
                <a:latin typeface="Candara"/>
                <a:cs typeface="Candara"/>
              </a:rPr>
              <a:t>Describe</a:t>
            </a:r>
            <a:r>
              <a:rPr sz="2000" spc="-20" dirty="0">
                <a:latin typeface="Candara"/>
                <a:cs typeface="Candara"/>
              </a:rPr>
              <a:t> </a:t>
            </a:r>
            <a:r>
              <a:rPr sz="2000" dirty="0">
                <a:latin typeface="Candara"/>
                <a:cs typeface="Candara"/>
              </a:rPr>
              <a:t>how</a:t>
            </a:r>
            <a:r>
              <a:rPr sz="2000" spc="-25" dirty="0">
                <a:latin typeface="Candara"/>
                <a:cs typeface="Candara"/>
              </a:rPr>
              <a:t> </a:t>
            </a:r>
            <a:r>
              <a:rPr sz="2000" dirty="0">
                <a:latin typeface="Candara"/>
                <a:cs typeface="Candara"/>
              </a:rPr>
              <a:t>inputs</a:t>
            </a:r>
            <a:r>
              <a:rPr sz="2000" spc="-20" dirty="0">
                <a:latin typeface="Candara"/>
                <a:cs typeface="Candara"/>
              </a:rPr>
              <a:t> </a:t>
            </a:r>
            <a:r>
              <a:rPr sz="2000" spc="-25" dirty="0">
                <a:latin typeface="Candara"/>
                <a:cs typeface="Candara"/>
              </a:rPr>
              <a:t>get </a:t>
            </a:r>
            <a:r>
              <a:rPr sz="2000" dirty="0">
                <a:latin typeface="Candara"/>
                <a:cs typeface="Candara"/>
              </a:rPr>
              <a:t>processed</a:t>
            </a:r>
            <a:r>
              <a:rPr sz="2000" spc="-60" dirty="0">
                <a:latin typeface="Candara"/>
                <a:cs typeface="Candara"/>
              </a:rPr>
              <a:t> </a:t>
            </a:r>
            <a:r>
              <a:rPr sz="2000" dirty="0">
                <a:latin typeface="Candara"/>
                <a:cs typeface="Candara"/>
              </a:rPr>
              <a:t>to</a:t>
            </a:r>
            <a:r>
              <a:rPr sz="2000" spc="-20" dirty="0">
                <a:latin typeface="Candara"/>
                <a:cs typeface="Candara"/>
              </a:rPr>
              <a:t> </a:t>
            </a:r>
            <a:r>
              <a:rPr sz="2000" dirty="0">
                <a:latin typeface="Candara"/>
                <a:cs typeface="Candara"/>
              </a:rPr>
              <a:t>outputs/</a:t>
            </a:r>
            <a:r>
              <a:rPr sz="2000" spc="-40" dirty="0">
                <a:latin typeface="Candara"/>
                <a:cs typeface="Candara"/>
              </a:rPr>
              <a:t> </a:t>
            </a:r>
            <a:r>
              <a:rPr sz="2000" dirty="0">
                <a:latin typeface="Candara"/>
                <a:cs typeface="Candara"/>
              </a:rPr>
              <a:t>what</a:t>
            </a:r>
            <a:r>
              <a:rPr sz="2000" spc="-20" dirty="0">
                <a:latin typeface="Candara"/>
                <a:cs typeface="Candara"/>
              </a:rPr>
              <a:t> </a:t>
            </a:r>
            <a:r>
              <a:rPr sz="2000" dirty="0">
                <a:latin typeface="Candara"/>
                <a:cs typeface="Candara"/>
              </a:rPr>
              <a:t>operation</a:t>
            </a:r>
            <a:r>
              <a:rPr sz="2000" spc="-40" dirty="0">
                <a:latin typeface="Candara"/>
                <a:cs typeface="Candara"/>
              </a:rPr>
              <a:t> </a:t>
            </a:r>
            <a:r>
              <a:rPr sz="2000" dirty="0">
                <a:latin typeface="Candara"/>
                <a:cs typeface="Candara"/>
              </a:rPr>
              <a:t>that</a:t>
            </a:r>
            <a:r>
              <a:rPr sz="2000" spc="-30" dirty="0">
                <a:latin typeface="Candara"/>
                <a:cs typeface="Candara"/>
              </a:rPr>
              <a:t> </a:t>
            </a:r>
            <a:r>
              <a:rPr sz="2000" dirty="0">
                <a:latin typeface="Candara"/>
                <a:cs typeface="Candara"/>
              </a:rPr>
              <a:t>block</a:t>
            </a:r>
            <a:r>
              <a:rPr sz="2000" spc="-25" dirty="0">
                <a:latin typeface="Candara"/>
                <a:cs typeface="Candara"/>
              </a:rPr>
              <a:t> </a:t>
            </a:r>
            <a:r>
              <a:rPr sz="2000" spc="-10" dirty="0">
                <a:latin typeface="Candara"/>
                <a:cs typeface="Candara"/>
              </a:rPr>
              <a:t>performs.</a:t>
            </a:r>
            <a:endParaRPr sz="2000">
              <a:latin typeface="Candara"/>
              <a:cs typeface="Candar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313940">
              <a:lnSpc>
                <a:spcPct val="100000"/>
              </a:lnSpc>
              <a:spcBef>
                <a:spcPts val="100"/>
              </a:spcBef>
            </a:pPr>
            <a:r>
              <a:rPr spc="-10" dirty="0"/>
              <a:t>Introduction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230041" y="647469"/>
            <a:ext cx="8265770" cy="5873403"/>
          </a:xfrm>
          <a:prstGeom prst="rect">
            <a:avLst/>
          </a:prstGeom>
        </p:spPr>
        <p:txBody>
          <a:bodyPr vert="horz" wrap="square" lIns="0" tIns="165100" rIns="0" bIns="0" rtlCol="0">
            <a:spAutoFit/>
          </a:bodyPr>
          <a:lstStyle/>
          <a:p>
            <a:pPr marL="354965" indent="-342265">
              <a:lnSpc>
                <a:spcPct val="100000"/>
              </a:lnSpc>
              <a:spcBef>
                <a:spcPts val="1300"/>
              </a:spcBef>
              <a:buFont typeface="Arial"/>
              <a:buChar char="•"/>
              <a:tabLst>
                <a:tab pos="354965" algn="l"/>
              </a:tabLst>
            </a:pPr>
            <a:r>
              <a:rPr sz="2000" b="1" u="sng" dirty="0">
                <a:latin typeface="Candara"/>
                <a:cs typeface="Candara"/>
              </a:rPr>
              <a:t>Problem</a:t>
            </a:r>
            <a:r>
              <a:rPr sz="2000" b="1" u="sng" spc="-25" dirty="0">
                <a:latin typeface="Candara"/>
                <a:cs typeface="Candara"/>
              </a:rPr>
              <a:t> </a:t>
            </a:r>
            <a:r>
              <a:rPr sz="2000" b="1" u="sng" spc="-10" dirty="0">
                <a:latin typeface="Candara"/>
                <a:cs typeface="Candara"/>
              </a:rPr>
              <a:t>Statement</a:t>
            </a:r>
            <a:r>
              <a:rPr lang="en-GB" sz="2000" b="1" u="sng" spc="-10" dirty="0">
                <a:latin typeface="Candara"/>
                <a:cs typeface="Candara"/>
              </a:rPr>
              <a:t>:</a:t>
            </a:r>
          </a:p>
          <a:p>
            <a:pPr marL="12700" lvl="1">
              <a:spcBef>
                <a:spcPts val="1300"/>
              </a:spcBef>
              <a:tabLst>
                <a:tab pos="354965" algn="l"/>
              </a:tabLst>
            </a:pPr>
            <a:r>
              <a:rPr lang="en-GB" sz="2000" dirty="0">
                <a:latin typeface="Candara"/>
                <a:cs typeface="Candara"/>
              </a:rPr>
              <a:t>           Design and implement an ASIC for a Neural Network inference engine.</a:t>
            </a:r>
            <a:endParaRPr sz="2000" dirty="0">
              <a:latin typeface="Candara"/>
              <a:cs typeface="Candara"/>
            </a:endParaRPr>
          </a:p>
          <a:p>
            <a:pPr marL="354965" indent="-342265">
              <a:lnSpc>
                <a:spcPct val="100000"/>
              </a:lnSpc>
              <a:spcBef>
                <a:spcPts val="1200"/>
              </a:spcBef>
              <a:buFont typeface="Arial"/>
              <a:buChar char="•"/>
              <a:tabLst>
                <a:tab pos="354965" algn="l"/>
              </a:tabLst>
            </a:pPr>
            <a:r>
              <a:rPr sz="2000" b="1" u="sng" dirty="0">
                <a:latin typeface="Candara"/>
                <a:cs typeface="Candara"/>
              </a:rPr>
              <a:t>Dataset</a:t>
            </a:r>
            <a:r>
              <a:rPr sz="2000" b="1" u="sng" spc="-15" dirty="0">
                <a:latin typeface="Candara"/>
                <a:cs typeface="Candara"/>
              </a:rPr>
              <a:t> </a:t>
            </a:r>
            <a:r>
              <a:rPr sz="2000" b="1" u="sng" spc="-10" dirty="0">
                <a:latin typeface="Candara"/>
                <a:cs typeface="Candara"/>
              </a:rPr>
              <a:t>description</a:t>
            </a:r>
            <a:r>
              <a:rPr lang="en-GB" sz="2000" b="1" u="sng" spc="-10" dirty="0">
                <a:latin typeface="Candara"/>
                <a:cs typeface="Candara"/>
              </a:rPr>
              <a:t>:</a:t>
            </a:r>
          </a:p>
          <a:p>
            <a:pPr marL="12700">
              <a:lnSpc>
                <a:spcPct val="100000"/>
              </a:lnSpc>
              <a:spcBef>
                <a:spcPts val="1200"/>
              </a:spcBef>
              <a:tabLst>
                <a:tab pos="354965" algn="l"/>
              </a:tabLst>
            </a:pPr>
            <a:r>
              <a:rPr lang="en-GB" sz="2000" spc="-10" dirty="0">
                <a:latin typeface="Candara"/>
                <a:cs typeface="Candara"/>
              </a:rPr>
              <a:t>• </a:t>
            </a:r>
            <a:r>
              <a:rPr lang="en-GB" sz="2000" spc="-10" dirty="0" err="1">
                <a:latin typeface="Candara"/>
                <a:cs typeface="Candara"/>
              </a:rPr>
              <a:t>Semeion</a:t>
            </a:r>
            <a:r>
              <a:rPr lang="en-GB" sz="2000" spc="-10" dirty="0">
                <a:latin typeface="Candara"/>
                <a:cs typeface="Candara"/>
              </a:rPr>
              <a:t> Handwritten Digit Dataset (UCI ML Repository)</a:t>
            </a:r>
          </a:p>
          <a:p>
            <a:pPr marL="12700">
              <a:lnSpc>
                <a:spcPct val="100000"/>
              </a:lnSpc>
              <a:spcBef>
                <a:spcPts val="1200"/>
              </a:spcBef>
              <a:tabLst>
                <a:tab pos="354965" algn="l"/>
              </a:tabLst>
            </a:pPr>
            <a:r>
              <a:rPr lang="en-GB" sz="2000" spc="-10" dirty="0">
                <a:latin typeface="Candara"/>
                <a:cs typeface="Candara"/>
              </a:rPr>
              <a:t>• Reference: https://archive.ics.uci.edu/ml/datasets/semeion+handwritten+digit</a:t>
            </a:r>
          </a:p>
          <a:p>
            <a:pPr marL="12700">
              <a:lnSpc>
                <a:spcPct val="100000"/>
              </a:lnSpc>
              <a:spcBef>
                <a:spcPts val="1200"/>
              </a:spcBef>
              <a:tabLst>
                <a:tab pos="354965" algn="l"/>
              </a:tabLst>
            </a:pPr>
            <a:r>
              <a:rPr lang="en-GB" sz="2000" spc="-10" dirty="0">
                <a:latin typeface="Candara"/>
                <a:cs typeface="Candara"/>
              </a:rPr>
              <a:t>• Details:</a:t>
            </a:r>
          </a:p>
          <a:p>
            <a:pPr marL="354965" indent="-342265">
              <a:lnSpc>
                <a:spcPct val="100000"/>
              </a:lnSpc>
              <a:spcBef>
                <a:spcPts val="1200"/>
              </a:spcBef>
              <a:buFont typeface="Arial"/>
              <a:buChar char="•"/>
              <a:tabLst>
                <a:tab pos="354965" algn="l"/>
              </a:tabLst>
            </a:pPr>
            <a:r>
              <a:rPr lang="en-GB" sz="2000" spc="-10" dirty="0">
                <a:latin typeface="Candara"/>
                <a:cs typeface="Candara"/>
              </a:rPr>
              <a:t>➢ Dataset is a 1593 x 256 Matrix</a:t>
            </a:r>
          </a:p>
          <a:p>
            <a:pPr marL="354965" indent="-342265">
              <a:lnSpc>
                <a:spcPct val="100000"/>
              </a:lnSpc>
              <a:spcBef>
                <a:spcPts val="1200"/>
              </a:spcBef>
              <a:buFont typeface="Arial"/>
              <a:buChar char="•"/>
              <a:tabLst>
                <a:tab pos="354965" algn="l"/>
              </a:tabLst>
            </a:pPr>
            <a:r>
              <a:rPr lang="en-GB" sz="2000" spc="-10" dirty="0">
                <a:latin typeface="Candara"/>
                <a:cs typeface="Candara"/>
              </a:rPr>
              <a:t>➢ 1593 images</a:t>
            </a:r>
          </a:p>
          <a:p>
            <a:pPr marL="354965" indent="-342265">
              <a:lnSpc>
                <a:spcPct val="100000"/>
              </a:lnSpc>
              <a:spcBef>
                <a:spcPts val="1200"/>
              </a:spcBef>
              <a:buFont typeface="Arial"/>
              <a:buChar char="•"/>
              <a:tabLst>
                <a:tab pos="354965" algn="l"/>
              </a:tabLst>
            </a:pPr>
            <a:r>
              <a:rPr lang="en-GB" sz="2000" spc="-10" dirty="0">
                <a:latin typeface="Candara"/>
                <a:cs typeface="Candara"/>
              </a:rPr>
              <a:t>➢ Each image is 16x16 binary – vectorized to 256 bits</a:t>
            </a:r>
          </a:p>
          <a:p>
            <a:pPr marL="354965" indent="-342265">
              <a:lnSpc>
                <a:spcPct val="100000"/>
              </a:lnSpc>
              <a:spcBef>
                <a:spcPts val="1200"/>
              </a:spcBef>
              <a:buFont typeface="Arial"/>
              <a:buChar char="•"/>
              <a:tabLst>
                <a:tab pos="354965" algn="l"/>
              </a:tabLst>
            </a:pPr>
            <a:r>
              <a:rPr lang="en-GB" sz="2000" spc="-10" dirty="0">
                <a:latin typeface="Candara"/>
                <a:cs typeface="Candara"/>
              </a:rPr>
              <a:t>➢ 10 Classification outputs – one-hot encoded (1-out-of-10 is 1, rest are 0)</a:t>
            </a:r>
          </a:p>
          <a:p>
            <a:pPr marL="354965" indent="-342265">
              <a:lnSpc>
                <a:spcPct val="100000"/>
              </a:lnSpc>
              <a:spcBef>
                <a:spcPts val="1200"/>
              </a:spcBef>
              <a:buFont typeface="Arial"/>
              <a:buChar char="•"/>
              <a:tabLst>
                <a:tab pos="354965" algn="l"/>
              </a:tabLst>
            </a:pPr>
            <a:endParaRPr lang="en-GB" sz="2000" spc="-10" dirty="0">
              <a:latin typeface="Candara"/>
              <a:cs typeface="Candara"/>
            </a:endParaRPr>
          </a:p>
          <a:p>
            <a:pPr marL="354965" indent="-342265">
              <a:lnSpc>
                <a:spcPct val="100000"/>
              </a:lnSpc>
              <a:spcBef>
                <a:spcPts val="1200"/>
              </a:spcBef>
              <a:buFont typeface="Arial"/>
              <a:buChar char="•"/>
              <a:tabLst>
                <a:tab pos="354965" algn="l"/>
              </a:tabLst>
            </a:pPr>
            <a:endParaRPr sz="2000" dirty="0">
              <a:latin typeface="Candara"/>
              <a:cs typeface="Candar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334895">
              <a:lnSpc>
                <a:spcPct val="100000"/>
              </a:lnSpc>
              <a:spcBef>
                <a:spcPts val="100"/>
              </a:spcBef>
            </a:pPr>
            <a:r>
              <a:rPr dirty="0"/>
              <a:t>Control</a:t>
            </a:r>
            <a:r>
              <a:rPr spc="-30" dirty="0"/>
              <a:t> </a:t>
            </a:r>
            <a:r>
              <a:rPr spc="-25" dirty="0"/>
              <a:t>FSM</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20</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184630"/>
            <a:ext cx="8258175" cy="1397635"/>
          </a:xfrm>
          <a:prstGeom prst="rect">
            <a:avLst/>
          </a:prstGeom>
        </p:spPr>
        <p:txBody>
          <a:bodyPr vert="horz" wrap="square" lIns="0" tIns="165100" rIns="0" bIns="0" rtlCol="0">
            <a:spAutoFit/>
          </a:bodyPr>
          <a:lstStyle/>
          <a:p>
            <a:pPr marL="354965" indent="-342265">
              <a:lnSpc>
                <a:spcPct val="100000"/>
              </a:lnSpc>
              <a:spcBef>
                <a:spcPts val="1300"/>
              </a:spcBef>
              <a:buFont typeface="Arial"/>
              <a:buChar char="•"/>
              <a:tabLst>
                <a:tab pos="354965" algn="l"/>
              </a:tabLst>
            </a:pPr>
            <a:r>
              <a:rPr sz="2000" dirty="0">
                <a:latin typeface="Candara"/>
                <a:cs typeface="Candara"/>
              </a:rPr>
              <a:t>FSM</a:t>
            </a:r>
            <a:r>
              <a:rPr sz="2000" spc="-10" dirty="0">
                <a:latin typeface="Candara"/>
                <a:cs typeface="Candara"/>
              </a:rPr>
              <a:t> diagram</a:t>
            </a:r>
            <a:endParaRPr sz="2000">
              <a:latin typeface="Candara"/>
              <a:cs typeface="Candara"/>
            </a:endParaRPr>
          </a:p>
          <a:p>
            <a:pPr marL="355600" marR="5080" indent="-342900">
              <a:lnSpc>
                <a:spcPct val="150000"/>
              </a:lnSpc>
              <a:buFont typeface="Arial"/>
              <a:buChar char="•"/>
              <a:tabLst>
                <a:tab pos="355600" algn="l"/>
              </a:tabLst>
            </a:pPr>
            <a:r>
              <a:rPr sz="2000" dirty="0">
                <a:latin typeface="Candara"/>
                <a:cs typeface="Candara"/>
              </a:rPr>
              <a:t>Explain</a:t>
            </a:r>
            <a:r>
              <a:rPr sz="2000" spc="-20" dirty="0">
                <a:latin typeface="Candara"/>
                <a:cs typeface="Candara"/>
              </a:rPr>
              <a:t> </a:t>
            </a:r>
            <a:r>
              <a:rPr sz="2000" dirty="0">
                <a:latin typeface="Candara"/>
                <a:cs typeface="Candara"/>
              </a:rPr>
              <a:t>the</a:t>
            </a:r>
            <a:r>
              <a:rPr sz="2000" spc="-15" dirty="0">
                <a:latin typeface="Candara"/>
                <a:cs typeface="Candara"/>
              </a:rPr>
              <a:t> </a:t>
            </a:r>
            <a:r>
              <a:rPr sz="2000" dirty="0">
                <a:latin typeface="Candara"/>
                <a:cs typeface="Candara"/>
              </a:rPr>
              <a:t>control</a:t>
            </a:r>
            <a:r>
              <a:rPr sz="2000" spc="-20" dirty="0">
                <a:latin typeface="Candara"/>
                <a:cs typeface="Candara"/>
              </a:rPr>
              <a:t> </a:t>
            </a:r>
            <a:r>
              <a:rPr sz="2000" dirty="0">
                <a:latin typeface="Candara"/>
                <a:cs typeface="Candara"/>
              </a:rPr>
              <a:t>path</a:t>
            </a:r>
            <a:r>
              <a:rPr sz="2000" spc="-25" dirty="0">
                <a:latin typeface="Candara"/>
                <a:cs typeface="Candara"/>
              </a:rPr>
              <a:t> </a:t>
            </a:r>
            <a:r>
              <a:rPr sz="2000" dirty="0">
                <a:latin typeface="Candara"/>
                <a:cs typeface="Candara"/>
              </a:rPr>
              <a:t>very</a:t>
            </a:r>
            <a:r>
              <a:rPr sz="2000" spc="-30" dirty="0">
                <a:latin typeface="Candara"/>
                <a:cs typeface="Candara"/>
              </a:rPr>
              <a:t> </a:t>
            </a:r>
            <a:r>
              <a:rPr sz="2000" dirty="0">
                <a:latin typeface="Candara"/>
                <a:cs typeface="Candara"/>
              </a:rPr>
              <a:t>briefly</a:t>
            </a:r>
            <a:r>
              <a:rPr sz="2000" spc="-30" dirty="0">
                <a:latin typeface="Candara"/>
                <a:cs typeface="Candara"/>
              </a:rPr>
              <a:t> </a:t>
            </a:r>
            <a:r>
              <a:rPr sz="2000" dirty="0">
                <a:latin typeface="Candara"/>
                <a:cs typeface="Candara"/>
              </a:rPr>
              <a:t>–</a:t>
            </a:r>
            <a:r>
              <a:rPr sz="2000" spc="-25" dirty="0">
                <a:latin typeface="Candara"/>
                <a:cs typeface="Candara"/>
              </a:rPr>
              <a:t> </a:t>
            </a:r>
            <a:r>
              <a:rPr sz="2000" dirty="0">
                <a:latin typeface="Candara"/>
                <a:cs typeface="Candara"/>
              </a:rPr>
              <a:t>how</a:t>
            </a:r>
            <a:r>
              <a:rPr sz="2000" spc="-15" dirty="0">
                <a:latin typeface="Candara"/>
                <a:cs typeface="Candara"/>
              </a:rPr>
              <a:t> </a:t>
            </a:r>
            <a:r>
              <a:rPr sz="2000" dirty="0">
                <a:latin typeface="Candara"/>
                <a:cs typeface="Candara"/>
              </a:rPr>
              <a:t>many</a:t>
            </a:r>
            <a:r>
              <a:rPr sz="2000" spc="-30" dirty="0">
                <a:latin typeface="Candara"/>
                <a:cs typeface="Candara"/>
              </a:rPr>
              <a:t> </a:t>
            </a:r>
            <a:r>
              <a:rPr sz="2000" dirty="0">
                <a:latin typeface="Candara"/>
                <a:cs typeface="Candara"/>
              </a:rPr>
              <a:t>cycles</a:t>
            </a:r>
            <a:r>
              <a:rPr sz="2000" spc="-30" dirty="0">
                <a:latin typeface="Candara"/>
                <a:cs typeface="Candara"/>
              </a:rPr>
              <a:t> </a:t>
            </a:r>
            <a:r>
              <a:rPr sz="2000" dirty="0">
                <a:latin typeface="Candara"/>
                <a:cs typeface="Candara"/>
              </a:rPr>
              <a:t>does</a:t>
            </a:r>
            <a:r>
              <a:rPr sz="2000" spc="-30" dirty="0">
                <a:latin typeface="Candara"/>
                <a:cs typeface="Candara"/>
              </a:rPr>
              <a:t> </a:t>
            </a:r>
            <a:r>
              <a:rPr sz="2000" dirty="0">
                <a:latin typeface="Candara"/>
                <a:cs typeface="Candara"/>
              </a:rPr>
              <a:t>each</a:t>
            </a:r>
            <a:r>
              <a:rPr sz="2000" spc="-25" dirty="0">
                <a:latin typeface="Candara"/>
                <a:cs typeface="Candara"/>
              </a:rPr>
              <a:t> </a:t>
            </a:r>
            <a:r>
              <a:rPr sz="2000" dirty="0">
                <a:latin typeface="Candara"/>
                <a:cs typeface="Candara"/>
              </a:rPr>
              <a:t>state</a:t>
            </a:r>
            <a:r>
              <a:rPr sz="2000" spc="-45" dirty="0">
                <a:latin typeface="Candara"/>
                <a:cs typeface="Candara"/>
              </a:rPr>
              <a:t> </a:t>
            </a:r>
            <a:r>
              <a:rPr sz="2000" spc="-25" dirty="0">
                <a:latin typeface="Candara"/>
                <a:cs typeface="Candara"/>
              </a:rPr>
              <a:t>of </a:t>
            </a:r>
            <a:r>
              <a:rPr sz="2000" dirty="0">
                <a:latin typeface="Candara"/>
                <a:cs typeface="Candara"/>
              </a:rPr>
              <a:t>the</a:t>
            </a:r>
            <a:r>
              <a:rPr sz="2000" spc="-20" dirty="0">
                <a:latin typeface="Candara"/>
                <a:cs typeface="Candara"/>
              </a:rPr>
              <a:t> </a:t>
            </a:r>
            <a:r>
              <a:rPr sz="2000" dirty="0">
                <a:latin typeface="Candara"/>
                <a:cs typeface="Candara"/>
              </a:rPr>
              <a:t>fsm</a:t>
            </a:r>
            <a:r>
              <a:rPr sz="2000" spc="-25" dirty="0">
                <a:latin typeface="Candara"/>
                <a:cs typeface="Candara"/>
              </a:rPr>
              <a:t> </a:t>
            </a:r>
            <a:r>
              <a:rPr sz="2000" spc="-20" dirty="0">
                <a:latin typeface="Candara"/>
                <a:cs typeface="Candara"/>
              </a:rPr>
              <a:t>take</a:t>
            </a:r>
            <a:endParaRPr sz="2000">
              <a:latin typeface="Candara"/>
              <a:cs typeface="Candar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529080">
              <a:lnSpc>
                <a:spcPct val="100000"/>
              </a:lnSpc>
              <a:spcBef>
                <a:spcPts val="100"/>
              </a:spcBef>
            </a:pPr>
            <a:r>
              <a:rPr dirty="0"/>
              <a:t>Hardware</a:t>
            </a:r>
            <a:r>
              <a:rPr spc="-55" dirty="0"/>
              <a:t> </a:t>
            </a:r>
            <a:r>
              <a:rPr spc="-10" dirty="0"/>
              <a:t>Schematic</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21</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336675"/>
            <a:ext cx="5640705" cy="330835"/>
          </a:xfrm>
          <a:prstGeom prst="rect">
            <a:avLst/>
          </a:prstGeom>
        </p:spPr>
        <p:txBody>
          <a:bodyPr vert="horz" wrap="square" lIns="0" tIns="13335" rIns="0" bIns="0" rtlCol="0">
            <a:spAutoFit/>
          </a:bodyPr>
          <a:lstStyle/>
          <a:p>
            <a:pPr marL="354965" indent="-342265">
              <a:lnSpc>
                <a:spcPct val="100000"/>
              </a:lnSpc>
              <a:spcBef>
                <a:spcPts val="105"/>
              </a:spcBef>
              <a:buFont typeface="Arial"/>
              <a:buChar char="•"/>
              <a:tabLst>
                <a:tab pos="354965" algn="l"/>
              </a:tabLst>
            </a:pPr>
            <a:r>
              <a:rPr sz="2000" dirty="0">
                <a:latin typeface="Candara"/>
                <a:cs typeface="Candara"/>
              </a:rPr>
              <a:t>Picture</a:t>
            </a:r>
            <a:r>
              <a:rPr sz="2000" spc="-25" dirty="0">
                <a:latin typeface="Candara"/>
                <a:cs typeface="Candara"/>
              </a:rPr>
              <a:t> </a:t>
            </a:r>
            <a:r>
              <a:rPr sz="2000" dirty="0">
                <a:latin typeface="Candara"/>
                <a:cs typeface="Candara"/>
              </a:rPr>
              <a:t>of</a:t>
            </a:r>
            <a:r>
              <a:rPr sz="2000" spc="-30" dirty="0">
                <a:latin typeface="Candara"/>
                <a:cs typeface="Candara"/>
              </a:rPr>
              <a:t> </a:t>
            </a:r>
            <a:r>
              <a:rPr sz="2000" dirty="0">
                <a:latin typeface="Candara"/>
                <a:cs typeface="Candara"/>
              </a:rPr>
              <a:t>Schematic</a:t>
            </a:r>
            <a:r>
              <a:rPr sz="2000" spc="-30" dirty="0">
                <a:latin typeface="Candara"/>
                <a:cs typeface="Candara"/>
              </a:rPr>
              <a:t> </a:t>
            </a:r>
            <a:r>
              <a:rPr sz="2000" dirty="0">
                <a:latin typeface="Candara"/>
                <a:cs typeface="Candara"/>
              </a:rPr>
              <a:t>from</a:t>
            </a:r>
            <a:r>
              <a:rPr sz="2000" spc="-50" dirty="0">
                <a:latin typeface="Candara"/>
                <a:cs typeface="Candara"/>
              </a:rPr>
              <a:t> </a:t>
            </a:r>
            <a:r>
              <a:rPr sz="2000" dirty="0">
                <a:latin typeface="Candara"/>
                <a:cs typeface="Candara"/>
              </a:rPr>
              <a:t>Genus</a:t>
            </a:r>
            <a:r>
              <a:rPr sz="2000" spc="-20" dirty="0">
                <a:latin typeface="Candara"/>
                <a:cs typeface="Candara"/>
              </a:rPr>
              <a:t> </a:t>
            </a:r>
            <a:r>
              <a:rPr sz="2000" dirty="0">
                <a:latin typeface="Candara"/>
                <a:cs typeface="Candara"/>
              </a:rPr>
              <a:t>(post-</a:t>
            </a:r>
            <a:r>
              <a:rPr sz="2000" spc="-10" dirty="0">
                <a:latin typeface="Candara"/>
                <a:cs typeface="Candara"/>
              </a:rPr>
              <a:t>synthesis)</a:t>
            </a:r>
            <a:endParaRPr sz="2000">
              <a:latin typeface="Candara"/>
              <a:cs typeface="Candar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101850">
              <a:lnSpc>
                <a:spcPct val="100000"/>
              </a:lnSpc>
              <a:spcBef>
                <a:spcPts val="100"/>
              </a:spcBef>
            </a:pPr>
            <a:r>
              <a:rPr dirty="0"/>
              <a:t>HW</a:t>
            </a:r>
            <a:r>
              <a:rPr spc="-5" dirty="0"/>
              <a:t> </a:t>
            </a:r>
            <a:r>
              <a:rPr spc="-10" dirty="0"/>
              <a:t>Simulation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22</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184630"/>
            <a:ext cx="8385809" cy="1854835"/>
          </a:xfrm>
          <a:prstGeom prst="rect">
            <a:avLst/>
          </a:prstGeom>
        </p:spPr>
        <p:txBody>
          <a:bodyPr vert="horz" wrap="square" lIns="0" tIns="12065" rIns="0" bIns="0" rtlCol="0">
            <a:spAutoFit/>
          </a:bodyPr>
          <a:lstStyle/>
          <a:p>
            <a:pPr marL="355600" marR="337185" indent="-342900">
              <a:lnSpc>
                <a:spcPct val="150100"/>
              </a:lnSpc>
              <a:spcBef>
                <a:spcPts val="95"/>
              </a:spcBef>
              <a:buFont typeface="Arial"/>
              <a:buChar char="•"/>
              <a:tabLst>
                <a:tab pos="355600" algn="l"/>
              </a:tabLst>
            </a:pPr>
            <a:r>
              <a:rPr sz="2000" dirty="0">
                <a:latin typeface="Candara"/>
                <a:cs typeface="Candara"/>
              </a:rPr>
              <a:t>Description</a:t>
            </a:r>
            <a:r>
              <a:rPr sz="2000" spc="-30" dirty="0">
                <a:latin typeface="Candara"/>
                <a:cs typeface="Candara"/>
              </a:rPr>
              <a:t> </a:t>
            </a:r>
            <a:r>
              <a:rPr sz="2000" dirty="0">
                <a:latin typeface="Candara"/>
                <a:cs typeface="Candara"/>
              </a:rPr>
              <a:t>of</a:t>
            </a:r>
            <a:r>
              <a:rPr sz="2000" spc="-35" dirty="0">
                <a:latin typeface="Candara"/>
                <a:cs typeface="Candara"/>
              </a:rPr>
              <a:t> </a:t>
            </a:r>
            <a:r>
              <a:rPr sz="2000" dirty="0">
                <a:latin typeface="Candara"/>
                <a:cs typeface="Candara"/>
              </a:rPr>
              <a:t>testbench</a:t>
            </a:r>
            <a:r>
              <a:rPr sz="2000" spc="-45" dirty="0">
                <a:latin typeface="Candara"/>
                <a:cs typeface="Candara"/>
              </a:rPr>
              <a:t> </a:t>
            </a:r>
            <a:r>
              <a:rPr sz="2000" dirty="0">
                <a:latin typeface="Candara"/>
                <a:cs typeface="Candara"/>
              </a:rPr>
              <a:t>–</a:t>
            </a:r>
            <a:r>
              <a:rPr sz="2000" spc="-30" dirty="0">
                <a:latin typeface="Candara"/>
                <a:cs typeface="Candara"/>
              </a:rPr>
              <a:t> </a:t>
            </a:r>
            <a:r>
              <a:rPr sz="2000" dirty="0">
                <a:latin typeface="Candara"/>
                <a:cs typeface="Candara"/>
              </a:rPr>
              <a:t>How</a:t>
            </a:r>
            <a:r>
              <a:rPr sz="2000" spc="-25" dirty="0">
                <a:latin typeface="Candara"/>
                <a:cs typeface="Candara"/>
              </a:rPr>
              <a:t> </a:t>
            </a:r>
            <a:r>
              <a:rPr sz="2000" dirty="0">
                <a:latin typeface="Candara"/>
                <a:cs typeface="Candara"/>
              </a:rPr>
              <a:t>you</a:t>
            </a:r>
            <a:r>
              <a:rPr sz="2000" spc="-45" dirty="0">
                <a:latin typeface="Candara"/>
                <a:cs typeface="Candara"/>
              </a:rPr>
              <a:t> </a:t>
            </a:r>
            <a:r>
              <a:rPr sz="2000" dirty="0">
                <a:latin typeface="Candara"/>
                <a:cs typeface="Candara"/>
              </a:rPr>
              <a:t>are</a:t>
            </a:r>
            <a:r>
              <a:rPr sz="2000" spc="-25" dirty="0">
                <a:latin typeface="Candara"/>
                <a:cs typeface="Candara"/>
              </a:rPr>
              <a:t> </a:t>
            </a:r>
            <a:r>
              <a:rPr sz="2000" dirty="0">
                <a:latin typeface="Candara"/>
                <a:cs typeface="Candara"/>
              </a:rPr>
              <a:t>providing</a:t>
            </a:r>
            <a:r>
              <a:rPr sz="2000" spc="-20" dirty="0">
                <a:latin typeface="Candara"/>
                <a:cs typeface="Candara"/>
              </a:rPr>
              <a:t> </a:t>
            </a:r>
            <a:r>
              <a:rPr sz="2000" dirty="0">
                <a:latin typeface="Candara"/>
                <a:cs typeface="Candara"/>
              </a:rPr>
              <a:t>inputs</a:t>
            </a:r>
            <a:r>
              <a:rPr sz="2000" spc="-25" dirty="0">
                <a:latin typeface="Candara"/>
                <a:cs typeface="Candara"/>
              </a:rPr>
              <a:t> </a:t>
            </a:r>
            <a:r>
              <a:rPr sz="2000" dirty="0">
                <a:latin typeface="Candara"/>
                <a:cs typeface="Candara"/>
              </a:rPr>
              <a:t>to</a:t>
            </a:r>
            <a:r>
              <a:rPr sz="2000" spc="-30" dirty="0">
                <a:latin typeface="Candara"/>
                <a:cs typeface="Candara"/>
              </a:rPr>
              <a:t> </a:t>
            </a:r>
            <a:r>
              <a:rPr sz="2000" dirty="0">
                <a:latin typeface="Candara"/>
                <a:cs typeface="Candara"/>
              </a:rPr>
              <a:t>your</a:t>
            </a:r>
            <a:r>
              <a:rPr sz="2000" spc="-40" dirty="0">
                <a:latin typeface="Candara"/>
                <a:cs typeface="Candara"/>
              </a:rPr>
              <a:t> </a:t>
            </a:r>
            <a:r>
              <a:rPr sz="2000" spc="-10" dirty="0">
                <a:latin typeface="Candara"/>
                <a:cs typeface="Candara"/>
              </a:rPr>
              <a:t>design, </a:t>
            </a:r>
            <a:r>
              <a:rPr sz="2000" dirty="0">
                <a:latin typeface="Candara"/>
                <a:cs typeface="Candara"/>
              </a:rPr>
              <a:t>how</a:t>
            </a:r>
            <a:r>
              <a:rPr sz="2000" spc="-20" dirty="0">
                <a:latin typeface="Candara"/>
                <a:cs typeface="Candara"/>
              </a:rPr>
              <a:t> </a:t>
            </a:r>
            <a:r>
              <a:rPr sz="2000" dirty="0">
                <a:latin typeface="Candara"/>
                <a:cs typeface="Candara"/>
              </a:rPr>
              <a:t>you</a:t>
            </a:r>
            <a:r>
              <a:rPr sz="2000" spc="-40" dirty="0">
                <a:latin typeface="Candara"/>
                <a:cs typeface="Candara"/>
              </a:rPr>
              <a:t> </a:t>
            </a:r>
            <a:r>
              <a:rPr sz="2000" dirty="0">
                <a:latin typeface="Candara"/>
                <a:cs typeface="Candara"/>
              </a:rPr>
              <a:t>are</a:t>
            </a:r>
            <a:r>
              <a:rPr sz="2000" spc="-20" dirty="0">
                <a:latin typeface="Candara"/>
                <a:cs typeface="Candara"/>
              </a:rPr>
              <a:t> </a:t>
            </a:r>
            <a:r>
              <a:rPr sz="2000" dirty="0">
                <a:latin typeface="Candara"/>
                <a:cs typeface="Candara"/>
              </a:rPr>
              <a:t>checking</a:t>
            </a:r>
            <a:r>
              <a:rPr sz="2000" spc="-15" dirty="0">
                <a:latin typeface="Candara"/>
                <a:cs typeface="Candara"/>
              </a:rPr>
              <a:t> </a:t>
            </a:r>
            <a:r>
              <a:rPr sz="2000" dirty="0">
                <a:latin typeface="Candara"/>
                <a:cs typeface="Candara"/>
              </a:rPr>
              <a:t>if</a:t>
            </a:r>
            <a:r>
              <a:rPr sz="2000" spc="-20" dirty="0">
                <a:latin typeface="Candara"/>
                <a:cs typeface="Candara"/>
              </a:rPr>
              <a:t> </a:t>
            </a:r>
            <a:r>
              <a:rPr sz="2000" dirty="0">
                <a:latin typeface="Candara"/>
                <a:cs typeface="Candara"/>
              </a:rPr>
              <a:t>output</a:t>
            </a:r>
            <a:r>
              <a:rPr sz="2000" spc="-35" dirty="0">
                <a:latin typeface="Candara"/>
                <a:cs typeface="Candara"/>
              </a:rPr>
              <a:t> </a:t>
            </a:r>
            <a:r>
              <a:rPr sz="2000" dirty="0">
                <a:latin typeface="Candara"/>
                <a:cs typeface="Candara"/>
              </a:rPr>
              <a:t>matches</a:t>
            </a:r>
            <a:r>
              <a:rPr sz="2000" spc="-30" dirty="0">
                <a:latin typeface="Candara"/>
                <a:cs typeface="Candara"/>
              </a:rPr>
              <a:t> </a:t>
            </a:r>
            <a:r>
              <a:rPr sz="2000" dirty="0">
                <a:latin typeface="Candara"/>
                <a:cs typeface="Candara"/>
              </a:rPr>
              <a:t>the</a:t>
            </a:r>
            <a:r>
              <a:rPr sz="2000" spc="-35" dirty="0">
                <a:latin typeface="Candara"/>
                <a:cs typeface="Candara"/>
              </a:rPr>
              <a:t> </a:t>
            </a:r>
            <a:r>
              <a:rPr sz="2000" dirty="0">
                <a:latin typeface="Candara"/>
                <a:cs typeface="Candara"/>
              </a:rPr>
              <a:t>expected</a:t>
            </a:r>
            <a:r>
              <a:rPr sz="2000" spc="-55" dirty="0">
                <a:latin typeface="Candara"/>
                <a:cs typeface="Candara"/>
              </a:rPr>
              <a:t> </a:t>
            </a:r>
            <a:r>
              <a:rPr sz="2000" spc="-10" dirty="0">
                <a:latin typeface="Candara"/>
                <a:cs typeface="Candara"/>
              </a:rPr>
              <a:t>value.</a:t>
            </a:r>
            <a:endParaRPr sz="2000">
              <a:latin typeface="Candara"/>
              <a:cs typeface="Candara"/>
            </a:endParaRPr>
          </a:p>
          <a:p>
            <a:pPr marL="355600" marR="5080" indent="-342900">
              <a:lnSpc>
                <a:spcPct val="150000"/>
              </a:lnSpc>
              <a:buFont typeface="Arial"/>
              <a:buChar char="•"/>
              <a:tabLst>
                <a:tab pos="355600" algn="l"/>
              </a:tabLst>
            </a:pPr>
            <a:r>
              <a:rPr sz="2000" dirty="0">
                <a:latin typeface="Candara"/>
                <a:cs typeface="Candara"/>
              </a:rPr>
              <a:t>A</a:t>
            </a:r>
            <a:r>
              <a:rPr sz="2000" spc="-20" dirty="0">
                <a:latin typeface="Candara"/>
                <a:cs typeface="Candara"/>
              </a:rPr>
              <a:t> </a:t>
            </a:r>
            <a:r>
              <a:rPr sz="2000" dirty="0">
                <a:latin typeface="Candara"/>
                <a:cs typeface="Candara"/>
              </a:rPr>
              <a:t>sample</a:t>
            </a:r>
            <a:r>
              <a:rPr sz="2000" spc="-20" dirty="0">
                <a:latin typeface="Candara"/>
                <a:cs typeface="Candara"/>
              </a:rPr>
              <a:t> </a:t>
            </a:r>
            <a:r>
              <a:rPr sz="2000" dirty="0">
                <a:latin typeface="Candara"/>
                <a:cs typeface="Candara"/>
              </a:rPr>
              <a:t>picture</a:t>
            </a:r>
            <a:r>
              <a:rPr sz="2000" spc="-15" dirty="0">
                <a:latin typeface="Candara"/>
                <a:cs typeface="Candara"/>
              </a:rPr>
              <a:t> </a:t>
            </a:r>
            <a:r>
              <a:rPr sz="2000" dirty="0">
                <a:latin typeface="Candara"/>
                <a:cs typeface="Candara"/>
              </a:rPr>
              <a:t>of</a:t>
            </a:r>
            <a:r>
              <a:rPr sz="2000" spc="-30" dirty="0">
                <a:latin typeface="Candara"/>
                <a:cs typeface="Candara"/>
              </a:rPr>
              <a:t> </a:t>
            </a:r>
            <a:r>
              <a:rPr sz="2000" dirty="0">
                <a:latin typeface="Candara"/>
                <a:cs typeface="Candara"/>
              </a:rPr>
              <a:t>how</a:t>
            </a:r>
            <a:r>
              <a:rPr sz="2000" spc="-15" dirty="0">
                <a:latin typeface="Candara"/>
                <a:cs typeface="Candara"/>
              </a:rPr>
              <a:t> </a:t>
            </a:r>
            <a:r>
              <a:rPr sz="2000" dirty="0">
                <a:latin typeface="Candara"/>
                <a:cs typeface="Candara"/>
              </a:rPr>
              <a:t>the</a:t>
            </a:r>
            <a:r>
              <a:rPr sz="2000" spc="-15" dirty="0">
                <a:latin typeface="Candara"/>
                <a:cs typeface="Candara"/>
              </a:rPr>
              <a:t> </a:t>
            </a:r>
            <a:r>
              <a:rPr sz="2000" dirty="0">
                <a:latin typeface="Candara"/>
                <a:cs typeface="Candara"/>
              </a:rPr>
              <a:t>HW</a:t>
            </a:r>
            <a:r>
              <a:rPr sz="2000" spc="-30" dirty="0">
                <a:latin typeface="Candara"/>
                <a:cs typeface="Candara"/>
              </a:rPr>
              <a:t> </a:t>
            </a:r>
            <a:r>
              <a:rPr sz="2000" dirty="0">
                <a:latin typeface="Candara"/>
                <a:cs typeface="Candara"/>
              </a:rPr>
              <a:t>inputs</a:t>
            </a:r>
            <a:r>
              <a:rPr sz="2000" spc="-20" dirty="0">
                <a:latin typeface="Candara"/>
                <a:cs typeface="Candara"/>
              </a:rPr>
              <a:t> </a:t>
            </a:r>
            <a:r>
              <a:rPr sz="2000" dirty="0">
                <a:latin typeface="Candara"/>
                <a:cs typeface="Candara"/>
              </a:rPr>
              <a:t>looks</a:t>
            </a:r>
            <a:r>
              <a:rPr sz="2000" spc="-30" dirty="0">
                <a:latin typeface="Candara"/>
                <a:cs typeface="Candara"/>
              </a:rPr>
              <a:t> </a:t>
            </a:r>
            <a:r>
              <a:rPr sz="2000" dirty="0">
                <a:latin typeface="Candara"/>
                <a:cs typeface="Candara"/>
              </a:rPr>
              <a:t>like –</a:t>
            </a:r>
            <a:r>
              <a:rPr sz="2000" spc="-15" dirty="0">
                <a:latin typeface="Candara"/>
                <a:cs typeface="Candara"/>
              </a:rPr>
              <a:t> </a:t>
            </a:r>
            <a:r>
              <a:rPr sz="2000" dirty="0">
                <a:latin typeface="Candara"/>
                <a:cs typeface="Candara"/>
              </a:rPr>
              <a:t>if</a:t>
            </a:r>
            <a:r>
              <a:rPr sz="2000" spc="-15" dirty="0">
                <a:latin typeface="Candara"/>
                <a:cs typeface="Candara"/>
              </a:rPr>
              <a:t> </a:t>
            </a:r>
            <a:r>
              <a:rPr sz="2000" dirty="0">
                <a:latin typeface="Candara"/>
                <a:cs typeface="Candara"/>
              </a:rPr>
              <a:t>you</a:t>
            </a:r>
            <a:r>
              <a:rPr sz="2000" spc="-40" dirty="0">
                <a:latin typeface="Candara"/>
                <a:cs typeface="Candara"/>
              </a:rPr>
              <a:t> </a:t>
            </a:r>
            <a:r>
              <a:rPr sz="2000" dirty="0">
                <a:latin typeface="Candara"/>
                <a:cs typeface="Candara"/>
              </a:rPr>
              <a:t>have</a:t>
            </a:r>
            <a:r>
              <a:rPr sz="2000" spc="-5" dirty="0">
                <a:latin typeface="Candara"/>
                <a:cs typeface="Candara"/>
              </a:rPr>
              <a:t> </a:t>
            </a:r>
            <a:r>
              <a:rPr sz="2000" dirty="0">
                <a:latin typeface="Candara"/>
                <a:cs typeface="Candara"/>
              </a:rPr>
              <a:t>stored</a:t>
            </a:r>
            <a:r>
              <a:rPr sz="2000" spc="-40" dirty="0">
                <a:latin typeface="Candara"/>
                <a:cs typeface="Candara"/>
              </a:rPr>
              <a:t> </a:t>
            </a:r>
            <a:r>
              <a:rPr sz="2000" spc="-20" dirty="0">
                <a:latin typeface="Candara"/>
                <a:cs typeface="Candara"/>
              </a:rPr>
              <a:t>them </a:t>
            </a:r>
            <a:r>
              <a:rPr sz="2000" dirty="0">
                <a:latin typeface="Candara"/>
                <a:cs typeface="Candara"/>
              </a:rPr>
              <a:t>in</a:t>
            </a:r>
            <a:r>
              <a:rPr sz="2000" spc="-15" dirty="0">
                <a:latin typeface="Candara"/>
                <a:cs typeface="Candara"/>
              </a:rPr>
              <a:t> </a:t>
            </a:r>
            <a:r>
              <a:rPr sz="2000" dirty="0">
                <a:latin typeface="Candara"/>
                <a:cs typeface="Candara"/>
              </a:rPr>
              <a:t>array,</a:t>
            </a:r>
            <a:r>
              <a:rPr sz="2000" spc="-10" dirty="0">
                <a:latin typeface="Candara"/>
                <a:cs typeface="Candara"/>
              </a:rPr>
              <a:t> </a:t>
            </a:r>
            <a:r>
              <a:rPr sz="2000" dirty="0">
                <a:latin typeface="Candara"/>
                <a:cs typeface="Candara"/>
              </a:rPr>
              <a:t>add</a:t>
            </a:r>
            <a:r>
              <a:rPr sz="2000" spc="-10" dirty="0">
                <a:latin typeface="Candara"/>
                <a:cs typeface="Candara"/>
              </a:rPr>
              <a:t> </a:t>
            </a:r>
            <a:r>
              <a:rPr sz="2000" dirty="0">
                <a:latin typeface="Candara"/>
                <a:cs typeface="Candara"/>
              </a:rPr>
              <a:t>a</a:t>
            </a:r>
            <a:r>
              <a:rPr sz="2000" spc="-5" dirty="0">
                <a:latin typeface="Candara"/>
                <a:cs typeface="Candara"/>
              </a:rPr>
              <a:t> </a:t>
            </a:r>
            <a:r>
              <a:rPr sz="2000" dirty="0">
                <a:latin typeface="Candara"/>
                <a:cs typeface="Candara"/>
              </a:rPr>
              <a:t>picture</a:t>
            </a:r>
            <a:r>
              <a:rPr sz="2000" spc="-20" dirty="0">
                <a:latin typeface="Candara"/>
                <a:cs typeface="Candara"/>
              </a:rPr>
              <a:t> </a:t>
            </a:r>
            <a:r>
              <a:rPr sz="2000" dirty="0">
                <a:latin typeface="Candara"/>
                <a:cs typeface="Candara"/>
              </a:rPr>
              <a:t>of</a:t>
            </a:r>
            <a:r>
              <a:rPr sz="2000" spc="-25" dirty="0">
                <a:latin typeface="Candara"/>
                <a:cs typeface="Candara"/>
              </a:rPr>
              <a:t> </a:t>
            </a:r>
            <a:r>
              <a:rPr sz="2000" dirty="0">
                <a:latin typeface="Candara"/>
                <a:cs typeface="Candara"/>
              </a:rPr>
              <a:t>part</a:t>
            </a:r>
            <a:r>
              <a:rPr sz="2000" spc="-10" dirty="0">
                <a:latin typeface="Candara"/>
                <a:cs typeface="Candara"/>
              </a:rPr>
              <a:t> </a:t>
            </a:r>
            <a:r>
              <a:rPr sz="2000" dirty="0">
                <a:latin typeface="Candara"/>
                <a:cs typeface="Candara"/>
              </a:rPr>
              <a:t>of</a:t>
            </a:r>
            <a:r>
              <a:rPr sz="2000" spc="-20" dirty="0">
                <a:latin typeface="Candara"/>
                <a:cs typeface="Candara"/>
              </a:rPr>
              <a:t> </a:t>
            </a:r>
            <a:r>
              <a:rPr sz="2000" dirty="0">
                <a:latin typeface="Candara"/>
                <a:cs typeface="Candara"/>
              </a:rPr>
              <a:t>that</a:t>
            </a:r>
            <a:r>
              <a:rPr sz="2000" spc="-15" dirty="0">
                <a:latin typeface="Candara"/>
                <a:cs typeface="Candara"/>
              </a:rPr>
              <a:t> </a:t>
            </a:r>
            <a:r>
              <a:rPr sz="2000" dirty="0">
                <a:latin typeface="Candara"/>
                <a:cs typeface="Candara"/>
              </a:rPr>
              <a:t>text</a:t>
            </a:r>
            <a:r>
              <a:rPr sz="2000" spc="-25" dirty="0">
                <a:latin typeface="Candara"/>
                <a:cs typeface="Candara"/>
              </a:rPr>
              <a:t> </a:t>
            </a:r>
            <a:r>
              <a:rPr sz="2000" spc="-10" dirty="0">
                <a:latin typeface="Candara"/>
                <a:cs typeface="Candara"/>
              </a:rPr>
              <a:t>file.</a:t>
            </a:r>
            <a:endParaRPr sz="2000">
              <a:latin typeface="Candara"/>
              <a:cs typeface="Candar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101850">
              <a:lnSpc>
                <a:spcPct val="100000"/>
              </a:lnSpc>
              <a:spcBef>
                <a:spcPts val="100"/>
              </a:spcBef>
            </a:pPr>
            <a:r>
              <a:rPr dirty="0"/>
              <a:t>HW</a:t>
            </a:r>
            <a:r>
              <a:rPr spc="-5" dirty="0"/>
              <a:t> </a:t>
            </a:r>
            <a:r>
              <a:rPr spc="-10" dirty="0"/>
              <a:t>Simulation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23</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184630"/>
            <a:ext cx="7788275" cy="2312035"/>
          </a:xfrm>
          <a:prstGeom prst="rect">
            <a:avLst/>
          </a:prstGeom>
        </p:spPr>
        <p:txBody>
          <a:bodyPr vert="horz" wrap="square" lIns="0" tIns="165100" rIns="0" bIns="0" rtlCol="0">
            <a:spAutoFit/>
          </a:bodyPr>
          <a:lstStyle/>
          <a:p>
            <a:pPr marL="354965" indent="-342265">
              <a:lnSpc>
                <a:spcPct val="100000"/>
              </a:lnSpc>
              <a:spcBef>
                <a:spcPts val="1300"/>
              </a:spcBef>
              <a:buFont typeface="Arial"/>
              <a:buChar char="•"/>
              <a:tabLst>
                <a:tab pos="354965" algn="l"/>
              </a:tabLst>
            </a:pPr>
            <a:r>
              <a:rPr sz="2000" dirty="0">
                <a:latin typeface="Candara"/>
                <a:cs typeface="Candara"/>
              </a:rPr>
              <a:t>Hidden</a:t>
            </a:r>
            <a:r>
              <a:rPr sz="2000" spc="-15" dirty="0">
                <a:latin typeface="Candara"/>
                <a:cs typeface="Candara"/>
              </a:rPr>
              <a:t> </a:t>
            </a:r>
            <a:r>
              <a:rPr sz="2000" dirty="0">
                <a:latin typeface="Candara"/>
                <a:cs typeface="Candara"/>
              </a:rPr>
              <a:t>Layer</a:t>
            </a:r>
            <a:r>
              <a:rPr sz="2000" spc="-25" dirty="0">
                <a:latin typeface="Candara"/>
                <a:cs typeface="Candara"/>
              </a:rPr>
              <a:t> </a:t>
            </a:r>
            <a:r>
              <a:rPr sz="2000" spc="-10" dirty="0">
                <a:latin typeface="Candara"/>
                <a:cs typeface="Candara"/>
              </a:rPr>
              <a:t>Output</a:t>
            </a:r>
            <a:endParaRPr sz="2000">
              <a:latin typeface="Candara"/>
              <a:cs typeface="Candara"/>
            </a:endParaRPr>
          </a:p>
          <a:p>
            <a:pPr marL="812800" marR="5080" lvl="1" indent="-342900">
              <a:lnSpc>
                <a:spcPct val="150000"/>
              </a:lnSpc>
              <a:buFont typeface="Arial"/>
              <a:buChar char="•"/>
              <a:tabLst>
                <a:tab pos="812800" algn="l"/>
              </a:tabLst>
            </a:pPr>
            <a:r>
              <a:rPr sz="2000" spc="-10" dirty="0">
                <a:latin typeface="Candara"/>
                <a:cs typeface="Candara"/>
              </a:rPr>
              <a:t>Take</a:t>
            </a:r>
            <a:r>
              <a:rPr sz="2000" spc="-45" dirty="0">
                <a:latin typeface="Candara"/>
                <a:cs typeface="Candara"/>
              </a:rPr>
              <a:t> </a:t>
            </a:r>
            <a:r>
              <a:rPr sz="2000" dirty="0">
                <a:latin typeface="Candara"/>
                <a:cs typeface="Candara"/>
              </a:rPr>
              <a:t>a</a:t>
            </a:r>
            <a:r>
              <a:rPr sz="2000" spc="-20" dirty="0">
                <a:latin typeface="Candara"/>
                <a:cs typeface="Candara"/>
              </a:rPr>
              <a:t> </a:t>
            </a:r>
            <a:r>
              <a:rPr sz="2000" dirty="0">
                <a:latin typeface="Candara"/>
                <a:cs typeface="Candara"/>
              </a:rPr>
              <a:t>hidden</a:t>
            </a:r>
            <a:r>
              <a:rPr sz="2000" spc="-15" dirty="0">
                <a:latin typeface="Candara"/>
                <a:cs typeface="Candara"/>
              </a:rPr>
              <a:t> </a:t>
            </a:r>
            <a:r>
              <a:rPr sz="2000" dirty="0">
                <a:latin typeface="Candara"/>
                <a:cs typeface="Candara"/>
              </a:rPr>
              <a:t>layer</a:t>
            </a:r>
            <a:r>
              <a:rPr sz="2000" spc="-35" dirty="0">
                <a:latin typeface="Candara"/>
                <a:cs typeface="Candara"/>
              </a:rPr>
              <a:t> </a:t>
            </a:r>
            <a:r>
              <a:rPr sz="2000" dirty="0">
                <a:latin typeface="Candara"/>
                <a:cs typeface="Candara"/>
              </a:rPr>
              <a:t>neuron,</a:t>
            </a:r>
            <a:r>
              <a:rPr sz="2000" spc="-15" dirty="0">
                <a:latin typeface="Candara"/>
                <a:cs typeface="Candara"/>
              </a:rPr>
              <a:t> </a:t>
            </a:r>
            <a:r>
              <a:rPr sz="2000" dirty="0">
                <a:latin typeface="Candara"/>
                <a:cs typeface="Candara"/>
              </a:rPr>
              <a:t>show</a:t>
            </a:r>
            <a:r>
              <a:rPr sz="2000" spc="-5" dirty="0">
                <a:latin typeface="Candara"/>
                <a:cs typeface="Candara"/>
              </a:rPr>
              <a:t> </a:t>
            </a:r>
            <a:r>
              <a:rPr sz="2000" dirty="0">
                <a:latin typeface="Candara"/>
                <a:cs typeface="Candara"/>
              </a:rPr>
              <a:t>its</a:t>
            </a:r>
            <a:r>
              <a:rPr sz="2000" spc="-40" dirty="0">
                <a:latin typeface="Candara"/>
                <a:cs typeface="Candara"/>
              </a:rPr>
              <a:t> </a:t>
            </a:r>
            <a:r>
              <a:rPr sz="2000" dirty="0">
                <a:latin typeface="Candara"/>
                <a:cs typeface="Candara"/>
              </a:rPr>
              <a:t>output</a:t>
            </a:r>
            <a:r>
              <a:rPr sz="2000" spc="-20" dirty="0">
                <a:latin typeface="Candara"/>
                <a:cs typeface="Candara"/>
              </a:rPr>
              <a:t> </a:t>
            </a:r>
            <a:r>
              <a:rPr sz="2000" dirty="0">
                <a:latin typeface="Candara"/>
                <a:cs typeface="Candara"/>
              </a:rPr>
              <a:t>over</a:t>
            </a:r>
            <a:r>
              <a:rPr sz="2000" spc="-35" dirty="0">
                <a:latin typeface="Candara"/>
                <a:cs typeface="Candara"/>
              </a:rPr>
              <a:t> </a:t>
            </a:r>
            <a:r>
              <a:rPr sz="2000" dirty="0">
                <a:latin typeface="Candara"/>
                <a:cs typeface="Candara"/>
              </a:rPr>
              <a:t>a</a:t>
            </a:r>
            <a:r>
              <a:rPr sz="2000" spc="-15" dirty="0">
                <a:latin typeface="Candara"/>
                <a:cs typeface="Candara"/>
              </a:rPr>
              <a:t> </a:t>
            </a:r>
            <a:r>
              <a:rPr sz="2000" dirty="0">
                <a:latin typeface="Candara"/>
                <a:cs typeface="Candara"/>
              </a:rPr>
              <a:t>series</a:t>
            </a:r>
            <a:r>
              <a:rPr sz="2000" spc="-30" dirty="0">
                <a:latin typeface="Candara"/>
                <a:cs typeface="Candara"/>
              </a:rPr>
              <a:t> </a:t>
            </a:r>
            <a:r>
              <a:rPr sz="2000" dirty="0">
                <a:latin typeface="Candara"/>
                <a:cs typeface="Candara"/>
              </a:rPr>
              <a:t>of</a:t>
            </a:r>
            <a:r>
              <a:rPr sz="2000" spc="-35" dirty="0">
                <a:latin typeface="Candara"/>
                <a:cs typeface="Candara"/>
              </a:rPr>
              <a:t> </a:t>
            </a:r>
            <a:r>
              <a:rPr sz="2000" spc="-10" dirty="0">
                <a:latin typeface="Candara"/>
                <a:cs typeface="Candara"/>
              </a:rPr>
              <a:t>clock </a:t>
            </a:r>
            <a:r>
              <a:rPr sz="2000" dirty="0">
                <a:latin typeface="Candara"/>
                <a:cs typeface="Candara"/>
              </a:rPr>
              <a:t>cycles</a:t>
            </a:r>
            <a:r>
              <a:rPr sz="2000" spc="-20" dirty="0">
                <a:latin typeface="Candara"/>
                <a:cs typeface="Candara"/>
              </a:rPr>
              <a:t> </a:t>
            </a:r>
            <a:r>
              <a:rPr sz="2000" dirty="0">
                <a:latin typeface="Candara"/>
                <a:cs typeface="Candara"/>
              </a:rPr>
              <a:t>in</a:t>
            </a:r>
            <a:r>
              <a:rPr sz="2000" spc="-5" dirty="0">
                <a:latin typeface="Candara"/>
                <a:cs typeface="Candara"/>
              </a:rPr>
              <a:t> </a:t>
            </a:r>
            <a:r>
              <a:rPr sz="2000" spc="-10" dirty="0">
                <a:latin typeface="Candara"/>
                <a:cs typeface="Candara"/>
              </a:rPr>
              <a:t>pre-</a:t>
            </a:r>
            <a:r>
              <a:rPr sz="2000" dirty="0">
                <a:latin typeface="Candara"/>
                <a:cs typeface="Candara"/>
              </a:rPr>
              <a:t>synthesis</a:t>
            </a:r>
            <a:r>
              <a:rPr sz="2000" spc="-45" dirty="0">
                <a:latin typeface="Candara"/>
                <a:cs typeface="Candara"/>
              </a:rPr>
              <a:t> </a:t>
            </a:r>
            <a:r>
              <a:rPr sz="2000" spc="-10" dirty="0">
                <a:latin typeface="Candara"/>
                <a:cs typeface="Candara"/>
              </a:rPr>
              <a:t>simulation.</a:t>
            </a:r>
            <a:endParaRPr sz="2000">
              <a:latin typeface="Candara"/>
              <a:cs typeface="Candara"/>
            </a:endParaRPr>
          </a:p>
          <a:p>
            <a:pPr marL="812165" lvl="1" indent="-342265">
              <a:lnSpc>
                <a:spcPct val="100000"/>
              </a:lnSpc>
              <a:spcBef>
                <a:spcPts val="1200"/>
              </a:spcBef>
              <a:buFont typeface="Arial"/>
              <a:buChar char="•"/>
              <a:tabLst>
                <a:tab pos="812165" algn="l"/>
              </a:tabLst>
            </a:pPr>
            <a:r>
              <a:rPr sz="2000" dirty="0">
                <a:latin typeface="Candara"/>
                <a:cs typeface="Candara"/>
              </a:rPr>
              <a:t>Compare</a:t>
            </a:r>
            <a:r>
              <a:rPr sz="2000" spc="-55" dirty="0">
                <a:latin typeface="Candara"/>
                <a:cs typeface="Candara"/>
              </a:rPr>
              <a:t> </a:t>
            </a:r>
            <a:r>
              <a:rPr sz="2000" dirty="0">
                <a:latin typeface="Candara"/>
                <a:cs typeface="Candara"/>
              </a:rPr>
              <a:t>it</a:t>
            </a:r>
            <a:r>
              <a:rPr sz="2000" spc="-35" dirty="0">
                <a:latin typeface="Candara"/>
                <a:cs typeface="Candara"/>
              </a:rPr>
              <a:t> </a:t>
            </a:r>
            <a:r>
              <a:rPr sz="2000" dirty="0">
                <a:latin typeface="Candara"/>
                <a:cs typeface="Candara"/>
              </a:rPr>
              <a:t>with</a:t>
            </a:r>
            <a:r>
              <a:rPr sz="2000" spc="-30" dirty="0">
                <a:latin typeface="Candara"/>
                <a:cs typeface="Candara"/>
              </a:rPr>
              <a:t> </a:t>
            </a:r>
            <a:r>
              <a:rPr sz="2000" dirty="0">
                <a:latin typeface="Candara"/>
                <a:cs typeface="Candara"/>
              </a:rPr>
              <a:t>MATLAB</a:t>
            </a:r>
            <a:r>
              <a:rPr sz="2000" spc="-50" dirty="0">
                <a:latin typeface="Candara"/>
                <a:cs typeface="Candara"/>
              </a:rPr>
              <a:t> </a:t>
            </a:r>
            <a:r>
              <a:rPr sz="2000" dirty="0">
                <a:latin typeface="Candara"/>
                <a:cs typeface="Candara"/>
              </a:rPr>
              <a:t>hidden</a:t>
            </a:r>
            <a:r>
              <a:rPr sz="2000" spc="-25" dirty="0">
                <a:latin typeface="Candara"/>
                <a:cs typeface="Candara"/>
              </a:rPr>
              <a:t> </a:t>
            </a:r>
            <a:r>
              <a:rPr sz="2000" dirty="0">
                <a:latin typeface="Candara"/>
                <a:cs typeface="Candara"/>
              </a:rPr>
              <a:t>layer</a:t>
            </a:r>
            <a:r>
              <a:rPr sz="2000" spc="-40" dirty="0">
                <a:latin typeface="Candara"/>
                <a:cs typeface="Candara"/>
              </a:rPr>
              <a:t> </a:t>
            </a:r>
            <a:r>
              <a:rPr sz="2000" spc="-10" dirty="0">
                <a:latin typeface="Candara"/>
                <a:cs typeface="Candara"/>
              </a:rPr>
              <a:t>output.</a:t>
            </a:r>
            <a:endParaRPr sz="2000">
              <a:latin typeface="Candara"/>
              <a:cs typeface="Candara"/>
            </a:endParaRPr>
          </a:p>
          <a:p>
            <a:pPr marL="812165" lvl="1" indent="-342265">
              <a:lnSpc>
                <a:spcPct val="100000"/>
              </a:lnSpc>
              <a:spcBef>
                <a:spcPts val="1200"/>
              </a:spcBef>
              <a:buFont typeface="Arial"/>
              <a:buChar char="•"/>
              <a:tabLst>
                <a:tab pos="812165" algn="l"/>
              </a:tabLst>
            </a:pPr>
            <a:r>
              <a:rPr sz="2000" dirty="0">
                <a:latin typeface="Candara"/>
                <a:cs typeface="Candara"/>
              </a:rPr>
              <a:t>Justify</a:t>
            </a:r>
            <a:r>
              <a:rPr sz="2000" spc="-45" dirty="0">
                <a:latin typeface="Candara"/>
                <a:cs typeface="Candara"/>
              </a:rPr>
              <a:t> </a:t>
            </a:r>
            <a:r>
              <a:rPr sz="2000" dirty="0">
                <a:latin typeface="Candara"/>
                <a:cs typeface="Candara"/>
              </a:rPr>
              <a:t>your</a:t>
            </a:r>
            <a:r>
              <a:rPr sz="2000" spc="-30" dirty="0">
                <a:latin typeface="Candara"/>
                <a:cs typeface="Candara"/>
              </a:rPr>
              <a:t> </a:t>
            </a:r>
            <a:r>
              <a:rPr sz="2000" dirty="0">
                <a:latin typeface="Candara"/>
                <a:cs typeface="Candara"/>
              </a:rPr>
              <a:t>floating</a:t>
            </a:r>
            <a:r>
              <a:rPr sz="2000" spc="-40" dirty="0">
                <a:latin typeface="Candara"/>
                <a:cs typeface="Candara"/>
              </a:rPr>
              <a:t> </a:t>
            </a:r>
            <a:r>
              <a:rPr sz="2000" dirty="0">
                <a:latin typeface="Candara"/>
                <a:cs typeface="Candara"/>
              </a:rPr>
              <a:t>to</a:t>
            </a:r>
            <a:r>
              <a:rPr sz="2000" spc="-30" dirty="0">
                <a:latin typeface="Candara"/>
                <a:cs typeface="Candara"/>
              </a:rPr>
              <a:t> </a:t>
            </a:r>
            <a:r>
              <a:rPr sz="2000" dirty="0">
                <a:latin typeface="Candara"/>
                <a:cs typeface="Candara"/>
              </a:rPr>
              <a:t>fixed</a:t>
            </a:r>
            <a:r>
              <a:rPr sz="2000" spc="-35" dirty="0">
                <a:latin typeface="Candara"/>
                <a:cs typeface="Candara"/>
              </a:rPr>
              <a:t> </a:t>
            </a:r>
            <a:r>
              <a:rPr sz="2000" dirty="0">
                <a:latin typeface="Candara"/>
                <a:cs typeface="Candara"/>
              </a:rPr>
              <a:t>point</a:t>
            </a:r>
            <a:r>
              <a:rPr sz="2000" spc="-20" dirty="0">
                <a:latin typeface="Candara"/>
                <a:cs typeface="Candara"/>
              </a:rPr>
              <a:t> </a:t>
            </a:r>
            <a:r>
              <a:rPr sz="2000" spc="-10" dirty="0">
                <a:latin typeface="Candara"/>
                <a:cs typeface="Candara"/>
              </a:rPr>
              <a:t>conversion.</a:t>
            </a:r>
            <a:endParaRPr sz="2000">
              <a:latin typeface="Candara"/>
              <a:cs typeface="Candar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0650">
              <a:lnSpc>
                <a:spcPct val="100000"/>
              </a:lnSpc>
              <a:spcBef>
                <a:spcPts val="100"/>
              </a:spcBef>
            </a:pPr>
            <a:r>
              <a:rPr spc="-10" dirty="0"/>
              <a:t>Pre-</a:t>
            </a:r>
            <a:r>
              <a:rPr dirty="0"/>
              <a:t>synthesis</a:t>
            </a:r>
            <a:r>
              <a:rPr spc="-80" dirty="0"/>
              <a:t> </a:t>
            </a:r>
            <a:r>
              <a:rPr dirty="0"/>
              <a:t>Simulation</a:t>
            </a:r>
            <a:r>
              <a:rPr spc="-100" dirty="0"/>
              <a:t> </a:t>
            </a:r>
            <a:r>
              <a:rPr spc="-10" dirty="0"/>
              <a:t>Waveform</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24</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184630"/>
            <a:ext cx="8115934" cy="1854835"/>
          </a:xfrm>
          <a:prstGeom prst="rect">
            <a:avLst/>
          </a:prstGeom>
        </p:spPr>
        <p:txBody>
          <a:bodyPr vert="horz" wrap="square" lIns="0" tIns="12700" rIns="0" bIns="0" rtlCol="0">
            <a:spAutoFit/>
          </a:bodyPr>
          <a:lstStyle/>
          <a:p>
            <a:pPr marL="355600" marR="5080" indent="-342900">
              <a:lnSpc>
                <a:spcPct val="150000"/>
              </a:lnSpc>
              <a:spcBef>
                <a:spcPts val="100"/>
              </a:spcBef>
              <a:buFont typeface="Arial"/>
              <a:buChar char="•"/>
              <a:tabLst>
                <a:tab pos="355600" algn="l"/>
              </a:tabLst>
            </a:pPr>
            <a:r>
              <a:rPr sz="2000" dirty="0">
                <a:latin typeface="Candara"/>
                <a:cs typeface="Candara"/>
              </a:rPr>
              <a:t>Add</a:t>
            </a:r>
            <a:r>
              <a:rPr sz="2000" spc="-20" dirty="0">
                <a:latin typeface="Candara"/>
                <a:cs typeface="Candara"/>
              </a:rPr>
              <a:t> </a:t>
            </a:r>
            <a:r>
              <a:rPr sz="2000" dirty="0">
                <a:latin typeface="Candara"/>
                <a:cs typeface="Candara"/>
              </a:rPr>
              <a:t>picture</a:t>
            </a:r>
            <a:r>
              <a:rPr sz="2000" spc="-25" dirty="0">
                <a:latin typeface="Candara"/>
                <a:cs typeface="Candara"/>
              </a:rPr>
              <a:t> </a:t>
            </a:r>
            <a:r>
              <a:rPr sz="2000" dirty="0">
                <a:latin typeface="Candara"/>
                <a:cs typeface="Candara"/>
              </a:rPr>
              <a:t>of</a:t>
            </a:r>
            <a:r>
              <a:rPr sz="2000" spc="-30" dirty="0">
                <a:latin typeface="Candara"/>
                <a:cs typeface="Candara"/>
              </a:rPr>
              <a:t> </a:t>
            </a:r>
            <a:r>
              <a:rPr sz="2000" dirty="0">
                <a:latin typeface="Candara"/>
                <a:cs typeface="Candara"/>
              </a:rPr>
              <a:t>a</a:t>
            </a:r>
            <a:r>
              <a:rPr sz="2000" spc="-10" dirty="0">
                <a:latin typeface="Candara"/>
                <a:cs typeface="Candara"/>
              </a:rPr>
              <a:t> </a:t>
            </a:r>
            <a:r>
              <a:rPr sz="2000" dirty="0">
                <a:latin typeface="Candara"/>
                <a:cs typeface="Candara"/>
              </a:rPr>
              <a:t>sample</a:t>
            </a:r>
            <a:r>
              <a:rPr sz="2000" spc="-25" dirty="0">
                <a:latin typeface="Candara"/>
                <a:cs typeface="Candara"/>
              </a:rPr>
              <a:t> </a:t>
            </a:r>
            <a:r>
              <a:rPr sz="2000" dirty="0">
                <a:latin typeface="Candara"/>
                <a:cs typeface="Candara"/>
              </a:rPr>
              <a:t>simulation</a:t>
            </a:r>
            <a:r>
              <a:rPr sz="2000" spc="-15" dirty="0">
                <a:latin typeface="Candara"/>
                <a:cs typeface="Candara"/>
              </a:rPr>
              <a:t> </a:t>
            </a:r>
            <a:r>
              <a:rPr sz="2000" dirty="0">
                <a:latin typeface="Candara"/>
                <a:cs typeface="Candara"/>
              </a:rPr>
              <a:t>waveform</a:t>
            </a:r>
            <a:r>
              <a:rPr sz="2000" spc="-30" dirty="0">
                <a:latin typeface="Candara"/>
                <a:cs typeface="Candara"/>
              </a:rPr>
              <a:t> </a:t>
            </a:r>
            <a:r>
              <a:rPr sz="2000" dirty="0">
                <a:latin typeface="Candara"/>
                <a:cs typeface="Candara"/>
              </a:rPr>
              <a:t>of</a:t>
            </a:r>
            <a:r>
              <a:rPr sz="2000" spc="-30" dirty="0">
                <a:latin typeface="Candara"/>
                <a:cs typeface="Candara"/>
              </a:rPr>
              <a:t> </a:t>
            </a:r>
            <a:r>
              <a:rPr sz="2000" dirty="0">
                <a:latin typeface="Candara"/>
                <a:cs typeface="Candara"/>
              </a:rPr>
              <a:t>1</a:t>
            </a:r>
            <a:r>
              <a:rPr sz="2000" spc="-25" dirty="0">
                <a:latin typeface="Candara"/>
                <a:cs typeface="Candara"/>
              </a:rPr>
              <a:t> </a:t>
            </a:r>
            <a:r>
              <a:rPr sz="2000" dirty="0">
                <a:latin typeface="Candara"/>
                <a:cs typeface="Candara"/>
              </a:rPr>
              <a:t>input</a:t>
            </a:r>
            <a:r>
              <a:rPr sz="2000" spc="-15" dirty="0">
                <a:latin typeface="Candara"/>
                <a:cs typeface="Candara"/>
              </a:rPr>
              <a:t> </a:t>
            </a:r>
            <a:r>
              <a:rPr sz="2000" dirty="0">
                <a:latin typeface="Candara"/>
                <a:cs typeface="Candara"/>
              </a:rPr>
              <a:t>image</a:t>
            </a:r>
            <a:r>
              <a:rPr sz="2000" spc="-25" dirty="0">
                <a:latin typeface="Candara"/>
                <a:cs typeface="Candara"/>
              </a:rPr>
              <a:t> </a:t>
            </a:r>
            <a:r>
              <a:rPr sz="2000" spc="-10" dirty="0">
                <a:latin typeface="Candara"/>
                <a:cs typeface="Candara"/>
              </a:rPr>
              <a:t>(pre- </a:t>
            </a:r>
            <a:r>
              <a:rPr sz="2000" dirty="0">
                <a:latin typeface="Candara"/>
                <a:cs typeface="Candara"/>
              </a:rPr>
              <a:t>synthesis)</a:t>
            </a:r>
            <a:r>
              <a:rPr sz="2000" spc="-45" dirty="0">
                <a:latin typeface="Candara"/>
                <a:cs typeface="Candara"/>
              </a:rPr>
              <a:t> </a:t>
            </a:r>
            <a:r>
              <a:rPr sz="2000" dirty="0">
                <a:latin typeface="Candara"/>
                <a:cs typeface="Candara"/>
              </a:rPr>
              <a:t>that</a:t>
            </a:r>
            <a:r>
              <a:rPr sz="2000" spc="-25" dirty="0">
                <a:latin typeface="Candara"/>
                <a:cs typeface="Candara"/>
              </a:rPr>
              <a:t> </a:t>
            </a:r>
            <a:r>
              <a:rPr sz="2000" dirty="0">
                <a:latin typeface="Candara"/>
                <a:cs typeface="Candara"/>
              </a:rPr>
              <a:t>has</a:t>
            </a:r>
            <a:r>
              <a:rPr sz="2000" spc="-20" dirty="0">
                <a:latin typeface="Candara"/>
                <a:cs typeface="Candara"/>
              </a:rPr>
              <a:t> </a:t>
            </a:r>
            <a:r>
              <a:rPr sz="2000" dirty="0">
                <a:latin typeface="Candara"/>
                <a:cs typeface="Candara"/>
              </a:rPr>
              <a:t>the</a:t>
            </a:r>
            <a:r>
              <a:rPr sz="2000" spc="-15" dirty="0">
                <a:latin typeface="Candara"/>
                <a:cs typeface="Candara"/>
              </a:rPr>
              <a:t> </a:t>
            </a:r>
            <a:r>
              <a:rPr sz="2000" dirty="0">
                <a:latin typeface="Candara"/>
                <a:cs typeface="Candara"/>
              </a:rPr>
              <a:t>important</a:t>
            </a:r>
            <a:r>
              <a:rPr sz="2000" spc="-40" dirty="0">
                <a:latin typeface="Candara"/>
                <a:cs typeface="Candara"/>
              </a:rPr>
              <a:t> </a:t>
            </a:r>
            <a:r>
              <a:rPr sz="2000" dirty="0">
                <a:latin typeface="Candara"/>
                <a:cs typeface="Candara"/>
              </a:rPr>
              <a:t>signals</a:t>
            </a:r>
            <a:r>
              <a:rPr sz="2000" spc="-10" dirty="0">
                <a:latin typeface="Candara"/>
                <a:cs typeface="Candara"/>
              </a:rPr>
              <a:t> </a:t>
            </a:r>
            <a:r>
              <a:rPr sz="2000" dirty="0">
                <a:latin typeface="Candara"/>
                <a:cs typeface="Candara"/>
              </a:rPr>
              <a:t>and</a:t>
            </a:r>
            <a:r>
              <a:rPr sz="2000" spc="-15" dirty="0">
                <a:latin typeface="Candara"/>
                <a:cs typeface="Candara"/>
              </a:rPr>
              <a:t> </a:t>
            </a:r>
            <a:r>
              <a:rPr sz="2000" dirty="0">
                <a:latin typeface="Candara"/>
                <a:cs typeface="Candara"/>
              </a:rPr>
              <a:t>captures</a:t>
            </a:r>
            <a:r>
              <a:rPr sz="2000" spc="-30" dirty="0">
                <a:latin typeface="Candara"/>
                <a:cs typeface="Candara"/>
              </a:rPr>
              <a:t> </a:t>
            </a:r>
            <a:r>
              <a:rPr sz="2000" dirty="0">
                <a:latin typeface="Candara"/>
                <a:cs typeface="Candara"/>
              </a:rPr>
              <a:t>from</a:t>
            </a:r>
            <a:r>
              <a:rPr sz="2000" spc="-35" dirty="0">
                <a:latin typeface="Candara"/>
                <a:cs typeface="Candara"/>
              </a:rPr>
              <a:t> </a:t>
            </a:r>
            <a:r>
              <a:rPr sz="2000" dirty="0">
                <a:latin typeface="Candara"/>
                <a:cs typeface="Candara"/>
              </a:rPr>
              <a:t>the</a:t>
            </a:r>
            <a:r>
              <a:rPr sz="2000" spc="-35" dirty="0">
                <a:latin typeface="Candara"/>
                <a:cs typeface="Candara"/>
              </a:rPr>
              <a:t> </a:t>
            </a:r>
            <a:r>
              <a:rPr sz="2000" spc="-10" dirty="0">
                <a:latin typeface="Candara"/>
                <a:cs typeface="Candara"/>
              </a:rPr>
              <a:t>moment </a:t>
            </a:r>
            <a:r>
              <a:rPr sz="2000" dirty="0">
                <a:latin typeface="Candara"/>
                <a:cs typeface="Candara"/>
              </a:rPr>
              <a:t>input</a:t>
            </a:r>
            <a:r>
              <a:rPr sz="2000" spc="-25" dirty="0">
                <a:latin typeface="Candara"/>
                <a:cs typeface="Candara"/>
              </a:rPr>
              <a:t> </a:t>
            </a:r>
            <a:r>
              <a:rPr sz="2000" dirty="0">
                <a:latin typeface="Candara"/>
                <a:cs typeface="Candara"/>
              </a:rPr>
              <a:t>is</a:t>
            </a:r>
            <a:r>
              <a:rPr sz="2000" spc="-20" dirty="0">
                <a:latin typeface="Candara"/>
                <a:cs typeface="Candara"/>
              </a:rPr>
              <a:t> </a:t>
            </a:r>
            <a:r>
              <a:rPr sz="2000" dirty="0">
                <a:latin typeface="Candara"/>
                <a:cs typeface="Candara"/>
              </a:rPr>
              <a:t>provided</a:t>
            </a:r>
            <a:r>
              <a:rPr sz="2000" spc="-35" dirty="0">
                <a:latin typeface="Candara"/>
                <a:cs typeface="Candara"/>
              </a:rPr>
              <a:t> </a:t>
            </a:r>
            <a:r>
              <a:rPr sz="2000" dirty="0">
                <a:latin typeface="Candara"/>
                <a:cs typeface="Candara"/>
              </a:rPr>
              <a:t>to</a:t>
            </a:r>
            <a:r>
              <a:rPr sz="2000" spc="-40" dirty="0">
                <a:latin typeface="Candara"/>
                <a:cs typeface="Candara"/>
              </a:rPr>
              <a:t> </a:t>
            </a:r>
            <a:r>
              <a:rPr sz="2000" dirty="0">
                <a:latin typeface="Candara"/>
                <a:cs typeface="Candara"/>
              </a:rPr>
              <a:t>design</a:t>
            </a:r>
            <a:r>
              <a:rPr sz="2000" spc="-25" dirty="0">
                <a:latin typeface="Candara"/>
                <a:cs typeface="Candara"/>
              </a:rPr>
              <a:t> </a:t>
            </a:r>
            <a:r>
              <a:rPr sz="2000" dirty="0">
                <a:latin typeface="Candara"/>
                <a:cs typeface="Candara"/>
              </a:rPr>
              <a:t>till</a:t>
            </a:r>
            <a:r>
              <a:rPr sz="2000" spc="-25" dirty="0">
                <a:latin typeface="Candara"/>
                <a:cs typeface="Candara"/>
              </a:rPr>
              <a:t> </a:t>
            </a:r>
            <a:r>
              <a:rPr sz="2000" dirty="0">
                <a:latin typeface="Candara"/>
                <a:cs typeface="Candara"/>
              </a:rPr>
              <a:t>the</a:t>
            </a:r>
            <a:r>
              <a:rPr sz="2000" spc="-35" dirty="0">
                <a:latin typeface="Candara"/>
                <a:cs typeface="Candara"/>
              </a:rPr>
              <a:t> </a:t>
            </a:r>
            <a:r>
              <a:rPr sz="2000" dirty="0">
                <a:latin typeface="Candara"/>
                <a:cs typeface="Candara"/>
              </a:rPr>
              <a:t>output</a:t>
            </a:r>
            <a:r>
              <a:rPr sz="2000" spc="-25" dirty="0">
                <a:latin typeface="Candara"/>
                <a:cs typeface="Candara"/>
              </a:rPr>
              <a:t> </a:t>
            </a:r>
            <a:r>
              <a:rPr sz="2000" dirty="0">
                <a:latin typeface="Candara"/>
                <a:cs typeface="Candara"/>
              </a:rPr>
              <a:t>calculation</a:t>
            </a:r>
            <a:r>
              <a:rPr sz="2000" spc="-25" dirty="0">
                <a:latin typeface="Candara"/>
                <a:cs typeface="Candara"/>
              </a:rPr>
              <a:t> </a:t>
            </a:r>
            <a:r>
              <a:rPr sz="2000" dirty="0">
                <a:latin typeface="Candara"/>
                <a:cs typeface="Candara"/>
              </a:rPr>
              <a:t>is</a:t>
            </a:r>
            <a:r>
              <a:rPr sz="2000" spc="-20" dirty="0">
                <a:latin typeface="Candara"/>
                <a:cs typeface="Candara"/>
              </a:rPr>
              <a:t> </a:t>
            </a:r>
            <a:r>
              <a:rPr sz="2000" spc="-10" dirty="0">
                <a:latin typeface="Candara"/>
                <a:cs typeface="Candara"/>
              </a:rPr>
              <a:t>completed.</a:t>
            </a:r>
            <a:endParaRPr sz="2000">
              <a:latin typeface="Candara"/>
              <a:cs typeface="Candara"/>
            </a:endParaRPr>
          </a:p>
          <a:p>
            <a:pPr marL="354965" indent="-342265">
              <a:lnSpc>
                <a:spcPct val="100000"/>
              </a:lnSpc>
              <a:spcBef>
                <a:spcPts val="1200"/>
              </a:spcBef>
              <a:buFont typeface="Arial"/>
              <a:buChar char="•"/>
              <a:tabLst>
                <a:tab pos="354965" algn="l"/>
              </a:tabLst>
            </a:pPr>
            <a:r>
              <a:rPr sz="2000" dirty="0">
                <a:latin typeface="Candara"/>
                <a:cs typeface="Candara"/>
              </a:rPr>
              <a:t>Add</a:t>
            </a:r>
            <a:r>
              <a:rPr sz="2000" spc="-30" dirty="0">
                <a:latin typeface="Candara"/>
                <a:cs typeface="Candara"/>
              </a:rPr>
              <a:t> </a:t>
            </a:r>
            <a:r>
              <a:rPr sz="2000" dirty="0">
                <a:latin typeface="Candara"/>
                <a:cs typeface="Candara"/>
              </a:rPr>
              <a:t>some</a:t>
            </a:r>
            <a:r>
              <a:rPr sz="2000" spc="-55" dirty="0">
                <a:latin typeface="Candara"/>
                <a:cs typeface="Candara"/>
              </a:rPr>
              <a:t> </a:t>
            </a:r>
            <a:r>
              <a:rPr sz="2000" dirty="0">
                <a:latin typeface="Candara"/>
                <a:cs typeface="Candara"/>
              </a:rPr>
              <a:t>labelling</a:t>
            </a:r>
            <a:r>
              <a:rPr sz="2000" spc="-25" dirty="0">
                <a:latin typeface="Candara"/>
                <a:cs typeface="Candara"/>
              </a:rPr>
              <a:t> </a:t>
            </a:r>
            <a:r>
              <a:rPr sz="2000" dirty="0">
                <a:latin typeface="Candara"/>
                <a:cs typeface="Candara"/>
              </a:rPr>
              <a:t>to</a:t>
            </a:r>
            <a:r>
              <a:rPr sz="2000" spc="-30" dirty="0">
                <a:latin typeface="Candara"/>
                <a:cs typeface="Candara"/>
              </a:rPr>
              <a:t> </a:t>
            </a:r>
            <a:r>
              <a:rPr sz="2000" dirty="0">
                <a:latin typeface="Candara"/>
                <a:cs typeface="Candara"/>
              </a:rPr>
              <a:t>help</a:t>
            </a:r>
            <a:r>
              <a:rPr sz="2000" spc="-30" dirty="0">
                <a:latin typeface="Candara"/>
                <a:cs typeface="Candara"/>
              </a:rPr>
              <a:t> </a:t>
            </a:r>
            <a:r>
              <a:rPr sz="2000" dirty="0">
                <a:latin typeface="Candara"/>
                <a:cs typeface="Candara"/>
              </a:rPr>
              <a:t>us</a:t>
            </a:r>
            <a:r>
              <a:rPr sz="2000" spc="-25" dirty="0">
                <a:latin typeface="Candara"/>
                <a:cs typeface="Candara"/>
              </a:rPr>
              <a:t> </a:t>
            </a:r>
            <a:r>
              <a:rPr sz="2000" dirty="0">
                <a:latin typeface="Candara"/>
                <a:cs typeface="Candara"/>
              </a:rPr>
              <a:t>understand</a:t>
            </a:r>
            <a:r>
              <a:rPr sz="2000" spc="-30" dirty="0">
                <a:latin typeface="Candara"/>
                <a:cs typeface="Candara"/>
              </a:rPr>
              <a:t> </a:t>
            </a:r>
            <a:r>
              <a:rPr sz="2000" dirty="0">
                <a:latin typeface="Candara"/>
                <a:cs typeface="Candara"/>
              </a:rPr>
              <a:t>what</a:t>
            </a:r>
            <a:r>
              <a:rPr sz="2000" spc="-30" dirty="0">
                <a:latin typeface="Candara"/>
                <a:cs typeface="Candara"/>
              </a:rPr>
              <a:t> </a:t>
            </a:r>
            <a:r>
              <a:rPr sz="2000" dirty="0">
                <a:latin typeface="Candara"/>
                <a:cs typeface="Candara"/>
              </a:rPr>
              <a:t>is</a:t>
            </a:r>
            <a:r>
              <a:rPr sz="2000" spc="-25" dirty="0">
                <a:latin typeface="Candara"/>
                <a:cs typeface="Candara"/>
              </a:rPr>
              <a:t> </a:t>
            </a:r>
            <a:r>
              <a:rPr sz="2000" spc="-10" dirty="0">
                <a:latin typeface="Candara"/>
                <a:cs typeface="Candara"/>
              </a:rPr>
              <a:t>happening.</a:t>
            </a:r>
            <a:endParaRPr sz="2000">
              <a:latin typeface="Candara"/>
              <a:cs typeface="Candar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970">
              <a:lnSpc>
                <a:spcPct val="100000"/>
              </a:lnSpc>
              <a:spcBef>
                <a:spcPts val="100"/>
              </a:spcBef>
            </a:pPr>
            <a:r>
              <a:rPr spc="-10" dirty="0"/>
              <a:t>Post-</a:t>
            </a:r>
            <a:r>
              <a:rPr dirty="0"/>
              <a:t>synthesis</a:t>
            </a:r>
            <a:r>
              <a:rPr spc="-85" dirty="0"/>
              <a:t> </a:t>
            </a:r>
            <a:r>
              <a:rPr dirty="0"/>
              <a:t>Simulation</a:t>
            </a:r>
            <a:r>
              <a:rPr spc="-85" dirty="0"/>
              <a:t> </a:t>
            </a:r>
            <a:r>
              <a:rPr spc="-10" dirty="0"/>
              <a:t>Waveform</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25</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184630"/>
            <a:ext cx="7392670" cy="1397635"/>
          </a:xfrm>
          <a:prstGeom prst="rect">
            <a:avLst/>
          </a:prstGeom>
        </p:spPr>
        <p:txBody>
          <a:bodyPr vert="horz" wrap="square" lIns="0" tIns="12700" rIns="0" bIns="0" rtlCol="0">
            <a:spAutoFit/>
          </a:bodyPr>
          <a:lstStyle/>
          <a:p>
            <a:pPr marL="355600" marR="5080" indent="-342900">
              <a:lnSpc>
                <a:spcPct val="150000"/>
              </a:lnSpc>
              <a:spcBef>
                <a:spcPts val="100"/>
              </a:spcBef>
              <a:buFont typeface="Arial"/>
              <a:buChar char="•"/>
              <a:tabLst>
                <a:tab pos="355600" algn="l"/>
              </a:tabLst>
            </a:pPr>
            <a:r>
              <a:rPr sz="2000" dirty="0">
                <a:latin typeface="Candara"/>
                <a:cs typeface="Candara"/>
              </a:rPr>
              <a:t>Add</a:t>
            </a:r>
            <a:r>
              <a:rPr sz="2000" spc="-20" dirty="0">
                <a:latin typeface="Candara"/>
                <a:cs typeface="Candara"/>
              </a:rPr>
              <a:t> </a:t>
            </a:r>
            <a:r>
              <a:rPr sz="2000" dirty="0">
                <a:latin typeface="Candara"/>
                <a:cs typeface="Candara"/>
              </a:rPr>
              <a:t>picture</a:t>
            </a:r>
            <a:r>
              <a:rPr sz="2000" spc="-25" dirty="0">
                <a:latin typeface="Candara"/>
                <a:cs typeface="Candara"/>
              </a:rPr>
              <a:t> </a:t>
            </a:r>
            <a:r>
              <a:rPr sz="2000" dirty="0">
                <a:latin typeface="Candara"/>
                <a:cs typeface="Candara"/>
              </a:rPr>
              <a:t>of</a:t>
            </a:r>
            <a:r>
              <a:rPr sz="2000" spc="-30" dirty="0">
                <a:latin typeface="Candara"/>
                <a:cs typeface="Candara"/>
              </a:rPr>
              <a:t> </a:t>
            </a:r>
            <a:r>
              <a:rPr sz="2000" dirty="0">
                <a:latin typeface="Candara"/>
                <a:cs typeface="Candara"/>
              </a:rPr>
              <a:t>a</a:t>
            </a:r>
            <a:r>
              <a:rPr sz="2000" spc="-15" dirty="0">
                <a:latin typeface="Candara"/>
                <a:cs typeface="Candara"/>
              </a:rPr>
              <a:t> </a:t>
            </a:r>
            <a:r>
              <a:rPr sz="2000" dirty="0">
                <a:latin typeface="Candara"/>
                <a:cs typeface="Candara"/>
              </a:rPr>
              <a:t>sample</a:t>
            </a:r>
            <a:r>
              <a:rPr sz="2000" spc="-25" dirty="0">
                <a:latin typeface="Candara"/>
                <a:cs typeface="Candara"/>
              </a:rPr>
              <a:t> </a:t>
            </a:r>
            <a:r>
              <a:rPr sz="2000" dirty="0">
                <a:latin typeface="Candara"/>
                <a:cs typeface="Candara"/>
              </a:rPr>
              <a:t>simulation</a:t>
            </a:r>
            <a:r>
              <a:rPr sz="2000" spc="-15" dirty="0">
                <a:latin typeface="Candara"/>
                <a:cs typeface="Candara"/>
              </a:rPr>
              <a:t> </a:t>
            </a:r>
            <a:r>
              <a:rPr sz="2000" dirty="0">
                <a:latin typeface="Candara"/>
                <a:cs typeface="Candara"/>
              </a:rPr>
              <a:t>waveform</a:t>
            </a:r>
            <a:r>
              <a:rPr sz="2000" spc="-35" dirty="0">
                <a:latin typeface="Candara"/>
                <a:cs typeface="Candara"/>
              </a:rPr>
              <a:t> </a:t>
            </a:r>
            <a:r>
              <a:rPr sz="2000" dirty="0">
                <a:latin typeface="Candara"/>
                <a:cs typeface="Candara"/>
              </a:rPr>
              <a:t>1</a:t>
            </a:r>
            <a:r>
              <a:rPr sz="2000" spc="-25" dirty="0">
                <a:latin typeface="Candara"/>
                <a:cs typeface="Candara"/>
              </a:rPr>
              <a:t> </a:t>
            </a:r>
            <a:r>
              <a:rPr sz="2000" dirty="0">
                <a:latin typeface="Candara"/>
                <a:cs typeface="Candara"/>
              </a:rPr>
              <a:t>input</a:t>
            </a:r>
            <a:r>
              <a:rPr sz="2000" spc="-15" dirty="0">
                <a:latin typeface="Candara"/>
                <a:cs typeface="Candara"/>
              </a:rPr>
              <a:t> </a:t>
            </a:r>
            <a:r>
              <a:rPr sz="2000" dirty="0">
                <a:latin typeface="Candara"/>
                <a:cs typeface="Candara"/>
              </a:rPr>
              <a:t>image</a:t>
            </a:r>
            <a:r>
              <a:rPr sz="2000" spc="-30" dirty="0">
                <a:latin typeface="Candara"/>
                <a:cs typeface="Candara"/>
              </a:rPr>
              <a:t> </a:t>
            </a:r>
            <a:r>
              <a:rPr sz="2000" spc="-10" dirty="0">
                <a:latin typeface="Candara"/>
                <a:cs typeface="Candara"/>
              </a:rPr>
              <a:t>(post- </a:t>
            </a:r>
            <a:r>
              <a:rPr sz="2000" dirty="0">
                <a:latin typeface="Candara"/>
                <a:cs typeface="Candara"/>
              </a:rPr>
              <a:t>synthesis)</a:t>
            </a:r>
            <a:r>
              <a:rPr sz="2000" spc="-45" dirty="0">
                <a:latin typeface="Candara"/>
                <a:cs typeface="Candara"/>
              </a:rPr>
              <a:t> </a:t>
            </a:r>
            <a:r>
              <a:rPr sz="2000" dirty="0">
                <a:latin typeface="Candara"/>
                <a:cs typeface="Candara"/>
              </a:rPr>
              <a:t>with</a:t>
            </a:r>
            <a:r>
              <a:rPr sz="2000" spc="-35" dirty="0">
                <a:latin typeface="Candara"/>
                <a:cs typeface="Candara"/>
              </a:rPr>
              <a:t> </a:t>
            </a:r>
            <a:r>
              <a:rPr sz="2000" dirty="0">
                <a:latin typeface="Candara"/>
                <a:cs typeface="Candara"/>
              </a:rPr>
              <a:t>the</a:t>
            </a:r>
            <a:r>
              <a:rPr sz="2000" spc="-20" dirty="0">
                <a:latin typeface="Candara"/>
                <a:cs typeface="Candara"/>
              </a:rPr>
              <a:t> </a:t>
            </a:r>
            <a:r>
              <a:rPr sz="2000" dirty="0">
                <a:latin typeface="Candara"/>
                <a:cs typeface="Candara"/>
              </a:rPr>
              <a:t>same</a:t>
            </a:r>
            <a:r>
              <a:rPr sz="2000" spc="-30" dirty="0">
                <a:latin typeface="Candara"/>
                <a:cs typeface="Candara"/>
              </a:rPr>
              <a:t> </a:t>
            </a:r>
            <a:r>
              <a:rPr sz="2000" dirty="0">
                <a:latin typeface="Candara"/>
                <a:cs typeface="Candara"/>
              </a:rPr>
              <a:t>input</a:t>
            </a:r>
            <a:r>
              <a:rPr sz="2000" spc="-20" dirty="0">
                <a:latin typeface="Candara"/>
                <a:cs typeface="Candara"/>
              </a:rPr>
              <a:t> </a:t>
            </a:r>
            <a:r>
              <a:rPr sz="2000" dirty="0">
                <a:latin typeface="Candara"/>
                <a:cs typeface="Candara"/>
              </a:rPr>
              <a:t>as</a:t>
            </a:r>
            <a:r>
              <a:rPr sz="2000" spc="-20" dirty="0">
                <a:latin typeface="Candara"/>
                <a:cs typeface="Candara"/>
              </a:rPr>
              <a:t> </a:t>
            </a:r>
            <a:r>
              <a:rPr sz="2000" dirty="0">
                <a:latin typeface="Candara"/>
                <a:cs typeface="Candara"/>
              </a:rPr>
              <a:t>earlier</a:t>
            </a:r>
            <a:r>
              <a:rPr sz="2000" spc="-25" dirty="0">
                <a:latin typeface="Candara"/>
                <a:cs typeface="Candara"/>
              </a:rPr>
              <a:t> </a:t>
            </a:r>
            <a:r>
              <a:rPr sz="2000" dirty="0">
                <a:latin typeface="Candara"/>
                <a:cs typeface="Candara"/>
              </a:rPr>
              <a:t>(pre-synth)</a:t>
            </a:r>
            <a:r>
              <a:rPr sz="2000" spc="-60" dirty="0">
                <a:latin typeface="Candara"/>
                <a:cs typeface="Candara"/>
              </a:rPr>
              <a:t> </a:t>
            </a:r>
            <a:r>
              <a:rPr sz="2000" dirty="0">
                <a:latin typeface="Candara"/>
                <a:cs typeface="Candara"/>
              </a:rPr>
              <a:t>picture</a:t>
            </a:r>
            <a:r>
              <a:rPr sz="2000" spc="-25" dirty="0">
                <a:latin typeface="Candara"/>
                <a:cs typeface="Candara"/>
              </a:rPr>
              <a:t> for </a:t>
            </a:r>
            <a:r>
              <a:rPr sz="2000" dirty="0">
                <a:latin typeface="Candara"/>
                <a:cs typeface="Candara"/>
              </a:rPr>
              <a:t>comparison.</a:t>
            </a:r>
            <a:r>
              <a:rPr sz="2000" spc="-35" dirty="0">
                <a:latin typeface="Candara"/>
                <a:cs typeface="Candara"/>
              </a:rPr>
              <a:t> </a:t>
            </a:r>
            <a:r>
              <a:rPr sz="2000" dirty="0">
                <a:latin typeface="Candara"/>
                <a:cs typeface="Candara"/>
              </a:rPr>
              <a:t>What</a:t>
            </a:r>
            <a:r>
              <a:rPr sz="2000" spc="-15" dirty="0">
                <a:latin typeface="Candara"/>
                <a:cs typeface="Candara"/>
              </a:rPr>
              <a:t> </a:t>
            </a:r>
            <a:r>
              <a:rPr sz="2000" dirty="0">
                <a:latin typeface="Candara"/>
                <a:cs typeface="Candara"/>
              </a:rPr>
              <a:t>is</a:t>
            </a:r>
            <a:r>
              <a:rPr sz="2000" spc="-20" dirty="0">
                <a:latin typeface="Candara"/>
                <a:cs typeface="Candara"/>
              </a:rPr>
              <a:t> </a:t>
            </a:r>
            <a:r>
              <a:rPr sz="2000" dirty="0">
                <a:latin typeface="Candara"/>
                <a:cs typeface="Candara"/>
              </a:rPr>
              <a:t>your</a:t>
            </a:r>
            <a:r>
              <a:rPr sz="2000" spc="-25" dirty="0">
                <a:latin typeface="Candara"/>
                <a:cs typeface="Candara"/>
              </a:rPr>
              <a:t> </a:t>
            </a:r>
            <a:r>
              <a:rPr sz="2000" dirty="0">
                <a:latin typeface="Candara"/>
                <a:cs typeface="Candara"/>
              </a:rPr>
              <a:t>conclusion</a:t>
            </a:r>
            <a:r>
              <a:rPr sz="2000" spc="-15" dirty="0">
                <a:latin typeface="Candara"/>
                <a:cs typeface="Candara"/>
              </a:rPr>
              <a:t> </a:t>
            </a:r>
            <a:r>
              <a:rPr sz="2000" dirty="0">
                <a:latin typeface="Candara"/>
                <a:cs typeface="Candara"/>
              </a:rPr>
              <a:t>from</a:t>
            </a:r>
            <a:r>
              <a:rPr sz="2000" spc="-35" dirty="0">
                <a:latin typeface="Candara"/>
                <a:cs typeface="Candara"/>
              </a:rPr>
              <a:t> </a:t>
            </a:r>
            <a:r>
              <a:rPr sz="2000" dirty="0">
                <a:latin typeface="Candara"/>
                <a:cs typeface="Candara"/>
              </a:rPr>
              <a:t>the</a:t>
            </a:r>
            <a:r>
              <a:rPr sz="2000" spc="-15" dirty="0">
                <a:latin typeface="Candara"/>
                <a:cs typeface="Candara"/>
              </a:rPr>
              <a:t> </a:t>
            </a:r>
            <a:r>
              <a:rPr sz="2000" dirty="0">
                <a:latin typeface="Candara"/>
                <a:cs typeface="Candara"/>
              </a:rPr>
              <a:t>2</a:t>
            </a:r>
            <a:r>
              <a:rPr sz="2000" spc="-25" dirty="0">
                <a:latin typeface="Candara"/>
                <a:cs typeface="Candara"/>
              </a:rPr>
              <a:t> </a:t>
            </a:r>
            <a:r>
              <a:rPr sz="2000" spc="-10" dirty="0">
                <a:latin typeface="Candara"/>
                <a:cs typeface="Candara"/>
              </a:rPr>
              <a:t>waveforms.</a:t>
            </a:r>
            <a:endParaRPr sz="2000">
              <a:latin typeface="Candara"/>
              <a:cs typeface="Candar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900555">
              <a:lnSpc>
                <a:spcPct val="100000"/>
              </a:lnSpc>
              <a:spcBef>
                <a:spcPts val="100"/>
              </a:spcBef>
            </a:pPr>
            <a:r>
              <a:rPr dirty="0"/>
              <a:t>Accuracy</a:t>
            </a:r>
            <a:r>
              <a:rPr spc="-45" dirty="0"/>
              <a:t> </a:t>
            </a:r>
            <a:r>
              <a:rPr spc="-10" dirty="0"/>
              <a:t>Results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26</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184630"/>
            <a:ext cx="5677535" cy="5055870"/>
          </a:xfrm>
          <a:prstGeom prst="rect">
            <a:avLst/>
          </a:prstGeom>
        </p:spPr>
        <p:txBody>
          <a:bodyPr vert="horz" wrap="square" lIns="0" tIns="165100" rIns="0" bIns="0" rtlCol="0">
            <a:spAutoFit/>
          </a:bodyPr>
          <a:lstStyle/>
          <a:p>
            <a:pPr marL="354965" indent="-342265">
              <a:lnSpc>
                <a:spcPct val="100000"/>
              </a:lnSpc>
              <a:spcBef>
                <a:spcPts val="1300"/>
              </a:spcBef>
              <a:buFont typeface="Arial"/>
              <a:buChar char="•"/>
              <a:tabLst>
                <a:tab pos="354965" algn="l"/>
              </a:tabLst>
            </a:pPr>
            <a:r>
              <a:rPr sz="2000" dirty="0">
                <a:latin typeface="Candara"/>
                <a:cs typeface="Candara"/>
              </a:rPr>
              <a:t>Software</a:t>
            </a:r>
            <a:r>
              <a:rPr sz="2000" spc="-75" dirty="0">
                <a:latin typeface="Candara"/>
                <a:cs typeface="Candara"/>
              </a:rPr>
              <a:t> </a:t>
            </a:r>
            <a:r>
              <a:rPr sz="2000" spc="-10" dirty="0">
                <a:latin typeface="Candara"/>
                <a:cs typeface="Candara"/>
              </a:rPr>
              <a:t>Accuracy:</a:t>
            </a:r>
            <a:endParaRPr sz="2000">
              <a:latin typeface="Candara"/>
              <a:cs typeface="Candara"/>
            </a:endParaRPr>
          </a:p>
          <a:p>
            <a:pPr marL="812165" lvl="1" indent="-342265">
              <a:lnSpc>
                <a:spcPct val="100000"/>
              </a:lnSpc>
              <a:spcBef>
                <a:spcPts val="1200"/>
              </a:spcBef>
              <a:buFont typeface="Arial"/>
              <a:buChar char="•"/>
              <a:tabLst>
                <a:tab pos="812165" algn="l"/>
              </a:tabLst>
            </a:pPr>
            <a:r>
              <a:rPr sz="2000" spc="-10" dirty="0">
                <a:latin typeface="Candara"/>
                <a:cs typeface="Candara"/>
              </a:rPr>
              <a:t>Train</a:t>
            </a:r>
            <a:r>
              <a:rPr sz="2000" spc="-70" dirty="0">
                <a:latin typeface="Candara"/>
                <a:cs typeface="Candara"/>
              </a:rPr>
              <a:t> </a:t>
            </a:r>
            <a:r>
              <a:rPr sz="2000" spc="-10" dirty="0">
                <a:latin typeface="Candara"/>
                <a:cs typeface="Candara"/>
              </a:rPr>
              <a:t>data:</a:t>
            </a:r>
            <a:endParaRPr sz="2000">
              <a:latin typeface="Candara"/>
              <a:cs typeface="Candara"/>
            </a:endParaRPr>
          </a:p>
          <a:p>
            <a:pPr marL="812165" lvl="1" indent="-342265">
              <a:lnSpc>
                <a:spcPct val="100000"/>
              </a:lnSpc>
              <a:spcBef>
                <a:spcPts val="1200"/>
              </a:spcBef>
              <a:buFont typeface="Arial"/>
              <a:buChar char="•"/>
              <a:tabLst>
                <a:tab pos="812165" algn="l"/>
              </a:tabLst>
            </a:pPr>
            <a:r>
              <a:rPr sz="2000" spc="-10" dirty="0">
                <a:latin typeface="Candara"/>
                <a:cs typeface="Candara"/>
              </a:rPr>
              <a:t>Testing</a:t>
            </a:r>
            <a:r>
              <a:rPr sz="2000" spc="-50" dirty="0">
                <a:latin typeface="Candara"/>
                <a:cs typeface="Candara"/>
              </a:rPr>
              <a:t> </a:t>
            </a:r>
            <a:r>
              <a:rPr sz="2000" dirty="0">
                <a:latin typeface="Candara"/>
                <a:cs typeface="Candara"/>
              </a:rPr>
              <a:t>with</a:t>
            </a:r>
            <a:r>
              <a:rPr sz="2000" spc="-40" dirty="0">
                <a:latin typeface="Candara"/>
                <a:cs typeface="Candara"/>
              </a:rPr>
              <a:t> </a:t>
            </a:r>
            <a:r>
              <a:rPr sz="2000" dirty="0">
                <a:latin typeface="Candara"/>
                <a:cs typeface="Candara"/>
              </a:rPr>
              <a:t>floating</a:t>
            </a:r>
            <a:r>
              <a:rPr sz="2000" spc="-30" dirty="0">
                <a:latin typeface="Candara"/>
                <a:cs typeface="Candara"/>
              </a:rPr>
              <a:t> </a:t>
            </a:r>
            <a:r>
              <a:rPr sz="2000" dirty="0">
                <a:latin typeface="Candara"/>
                <a:cs typeface="Candara"/>
              </a:rPr>
              <a:t>point</a:t>
            </a:r>
            <a:r>
              <a:rPr sz="2000" spc="-35" dirty="0">
                <a:latin typeface="Candara"/>
                <a:cs typeface="Candara"/>
              </a:rPr>
              <a:t> </a:t>
            </a:r>
            <a:r>
              <a:rPr sz="2000" spc="-10" dirty="0">
                <a:latin typeface="Candara"/>
                <a:cs typeface="Candara"/>
              </a:rPr>
              <a:t>weights:</a:t>
            </a:r>
            <a:endParaRPr sz="2000">
              <a:latin typeface="Candara"/>
              <a:cs typeface="Candara"/>
            </a:endParaRPr>
          </a:p>
          <a:p>
            <a:pPr marL="812165" lvl="1" indent="-342265">
              <a:lnSpc>
                <a:spcPct val="100000"/>
              </a:lnSpc>
              <a:spcBef>
                <a:spcPts val="1200"/>
              </a:spcBef>
              <a:buFont typeface="Arial"/>
              <a:buChar char="•"/>
              <a:tabLst>
                <a:tab pos="812165" algn="l"/>
              </a:tabLst>
            </a:pPr>
            <a:r>
              <a:rPr sz="2000" spc="-20" dirty="0">
                <a:latin typeface="Candara"/>
                <a:cs typeface="Candara"/>
              </a:rPr>
              <a:t>Test</a:t>
            </a:r>
            <a:r>
              <a:rPr sz="2000" spc="-45" dirty="0">
                <a:latin typeface="Candara"/>
                <a:cs typeface="Candara"/>
              </a:rPr>
              <a:t> </a:t>
            </a:r>
            <a:r>
              <a:rPr sz="2000" dirty="0">
                <a:latin typeface="Candara"/>
                <a:cs typeface="Candara"/>
              </a:rPr>
              <a:t>data</a:t>
            </a:r>
            <a:r>
              <a:rPr sz="2000" spc="-20" dirty="0">
                <a:latin typeface="Candara"/>
                <a:cs typeface="Candara"/>
              </a:rPr>
              <a:t> </a:t>
            </a:r>
            <a:r>
              <a:rPr sz="2000" dirty="0">
                <a:latin typeface="Candara"/>
                <a:cs typeface="Candara"/>
              </a:rPr>
              <a:t>with</a:t>
            </a:r>
            <a:r>
              <a:rPr sz="2000" spc="-25" dirty="0">
                <a:latin typeface="Candara"/>
                <a:cs typeface="Candara"/>
              </a:rPr>
              <a:t> </a:t>
            </a:r>
            <a:r>
              <a:rPr sz="2000" dirty="0">
                <a:latin typeface="Candara"/>
                <a:cs typeface="Candara"/>
              </a:rPr>
              <a:t>fixed</a:t>
            </a:r>
            <a:r>
              <a:rPr sz="2000" spc="-20" dirty="0">
                <a:latin typeface="Candara"/>
                <a:cs typeface="Candara"/>
              </a:rPr>
              <a:t> </a:t>
            </a:r>
            <a:r>
              <a:rPr sz="2000" dirty="0">
                <a:latin typeface="Candara"/>
                <a:cs typeface="Candara"/>
              </a:rPr>
              <a:t>point</a:t>
            </a:r>
            <a:r>
              <a:rPr sz="2000" spc="-35" dirty="0">
                <a:latin typeface="Candara"/>
                <a:cs typeface="Candara"/>
              </a:rPr>
              <a:t> </a:t>
            </a:r>
            <a:r>
              <a:rPr sz="2000" spc="-10" dirty="0">
                <a:latin typeface="Candara"/>
                <a:cs typeface="Candara"/>
              </a:rPr>
              <a:t>weights:</a:t>
            </a:r>
            <a:endParaRPr sz="2000">
              <a:latin typeface="Candara"/>
              <a:cs typeface="Candara"/>
            </a:endParaRPr>
          </a:p>
          <a:p>
            <a:pPr lvl="1">
              <a:lnSpc>
                <a:spcPct val="100000"/>
              </a:lnSpc>
              <a:spcBef>
                <a:spcPts val="2360"/>
              </a:spcBef>
              <a:buFont typeface="Arial"/>
              <a:buChar char="•"/>
            </a:pPr>
            <a:endParaRPr sz="2000">
              <a:latin typeface="Candara"/>
              <a:cs typeface="Candara"/>
            </a:endParaRPr>
          </a:p>
          <a:p>
            <a:pPr marL="354965" indent="-342265">
              <a:lnSpc>
                <a:spcPct val="100000"/>
              </a:lnSpc>
              <a:spcBef>
                <a:spcPts val="5"/>
              </a:spcBef>
              <a:buFont typeface="Arial"/>
              <a:buChar char="•"/>
              <a:tabLst>
                <a:tab pos="354965" algn="l"/>
              </a:tabLst>
            </a:pPr>
            <a:r>
              <a:rPr sz="2000" dirty="0">
                <a:latin typeface="Candara"/>
                <a:cs typeface="Candara"/>
              </a:rPr>
              <a:t>Accuracy</a:t>
            </a:r>
            <a:r>
              <a:rPr sz="2000" spc="-35" dirty="0">
                <a:latin typeface="Candara"/>
                <a:cs typeface="Candara"/>
              </a:rPr>
              <a:t> </a:t>
            </a:r>
            <a:r>
              <a:rPr sz="2000" dirty="0">
                <a:latin typeface="Candara"/>
                <a:cs typeface="Candara"/>
              </a:rPr>
              <a:t>on</a:t>
            </a:r>
            <a:r>
              <a:rPr sz="2000" spc="-35" dirty="0">
                <a:latin typeface="Candara"/>
                <a:cs typeface="Candara"/>
              </a:rPr>
              <a:t> </a:t>
            </a:r>
            <a:r>
              <a:rPr sz="2000" spc="-25" dirty="0">
                <a:latin typeface="Candara"/>
                <a:cs typeface="Candara"/>
              </a:rPr>
              <a:t>HW:</a:t>
            </a:r>
            <a:endParaRPr sz="2000">
              <a:latin typeface="Candara"/>
              <a:cs typeface="Candara"/>
            </a:endParaRPr>
          </a:p>
          <a:p>
            <a:pPr marL="812165" lvl="1" indent="-342265">
              <a:lnSpc>
                <a:spcPct val="100000"/>
              </a:lnSpc>
              <a:spcBef>
                <a:spcPts val="1200"/>
              </a:spcBef>
              <a:buFont typeface="Arial"/>
              <a:buChar char="•"/>
              <a:tabLst>
                <a:tab pos="812165" algn="l"/>
              </a:tabLst>
            </a:pPr>
            <a:r>
              <a:rPr sz="2000" spc="-10" dirty="0">
                <a:latin typeface="Candara"/>
                <a:cs typeface="Candara"/>
              </a:rPr>
              <a:t>Pre-</a:t>
            </a:r>
            <a:r>
              <a:rPr sz="2000" dirty="0">
                <a:latin typeface="Candara"/>
                <a:cs typeface="Candara"/>
              </a:rPr>
              <a:t>synthesis:</a:t>
            </a:r>
            <a:r>
              <a:rPr sz="2000" spc="-40" dirty="0">
                <a:latin typeface="Candara"/>
                <a:cs typeface="Candara"/>
              </a:rPr>
              <a:t> </a:t>
            </a:r>
            <a:r>
              <a:rPr sz="2000" dirty="0">
                <a:latin typeface="Candara"/>
                <a:cs typeface="Candara"/>
              </a:rPr>
              <a:t>(10</a:t>
            </a:r>
            <a:r>
              <a:rPr sz="2000" spc="-10" dirty="0">
                <a:latin typeface="Candara"/>
                <a:cs typeface="Candara"/>
              </a:rPr>
              <a:t> images)</a:t>
            </a:r>
            <a:endParaRPr sz="2000">
              <a:latin typeface="Candara"/>
              <a:cs typeface="Candara"/>
            </a:endParaRPr>
          </a:p>
          <a:p>
            <a:pPr marL="812165" lvl="1" indent="-342265">
              <a:lnSpc>
                <a:spcPct val="100000"/>
              </a:lnSpc>
              <a:spcBef>
                <a:spcPts val="1200"/>
              </a:spcBef>
              <a:buFont typeface="Arial"/>
              <a:buChar char="•"/>
              <a:tabLst>
                <a:tab pos="812165" algn="l"/>
              </a:tabLst>
            </a:pPr>
            <a:r>
              <a:rPr sz="2000" spc="-10" dirty="0">
                <a:latin typeface="Candara"/>
                <a:cs typeface="Candara"/>
              </a:rPr>
              <a:t>Post-</a:t>
            </a:r>
            <a:r>
              <a:rPr sz="2000" dirty="0">
                <a:latin typeface="Candara"/>
                <a:cs typeface="Candara"/>
              </a:rPr>
              <a:t>synthesis:</a:t>
            </a:r>
            <a:r>
              <a:rPr sz="2000" spc="-60" dirty="0">
                <a:latin typeface="Candara"/>
                <a:cs typeface="Candara"/>
              </a:rPr>
              <a:t> </a:t>
            </a:r>
            <a:r>
              <a:rPr sz="2000" dirty="0">
                <a:latin typeface="Candara"/>
                <a:cs typeface="Candara"/>
              </a:rPr>
              <a:t>(same</a:t>
            </a:r>
            <a:r>
              <a:rPr sz="2000" spc="-35" dirty="0">
                <a:latin typeface="Candara"/>
                <a:cs typeface="Candara"/>
              </a:rPr>
              <a:t> </a:t>
            </a:r>
            <a:r>
              <a:rPr sz="2000" dirty="0">
                <a:latin typeface="Candara"/>
                <a:cs typeface="Candara"/>
              </a:rPr>
              <a:t>10</a:t>
            </a:r>
            <a:r>
              <a:rPr sz="2000" spc="-15" dirty="0">
                <a:latin typeface="Candara"/>
                <a:cs typeface="Candara"/>
              </a:rPr>
              <a:t> </a:t>
            </a:r>
            <a:r>
              <a:rPr sz="2000" spc="-10" dirty="0">
                <a:latin typeface="Candara"/>
                <a:cs typeface="Candara"/>
              </a:rPr>
              <a:t>images)</a:t>
            </a:r>
            <a:endParaRPr sz="2000">
              <a:latin typeface="Candara"/>
              <a:cs typeface="Candara"/>
            </a:endParaRPr>
          </a:p>
          <a:p>
            <a:pPr lvl="1">
              <a:lnSpc>
                <a:spcPct val="100000"/>
              </a:lnSpc>
              <a:spcBef>
                <a:spcPts val="2360"/>
              </a:spcBef>
              <a:buFont typeface="Arial"/>
              <a:buChar char="•"/>
            </a:pPr>
            <a:endParaRPr sz="2000">
              <a:latin typeface="Candara"/>
              <a:cs typeface="Candara"/>
            </a:endParaRPr>
          </a:p>
          <a:p>
            <a:pPr marL="354965" indent="-342265">
              <a:lnSpc>
                <a:spcPct val="100000"/>
              </a:lnSpc>
              <a:buFont typeface="Arial"/>
              <a:buChar char="•"/>
              <a:tabLst>
                <a:tab pos="354965" algn="l"/>
              </a:tabLst>
            </a:pPr>
            <a:r>
              <a:rPr sz="2000" dirty="0">
                <a:latin typeface="Candara"/>
                <a:cs typeface="Candara"/>
              </a:rPr>
              <a:t>If</a:t>
            </a:r>
            <a:r>
              <a:rPr sz="2000" spc="-35" dirty="0">
                <a:latin typeface="Candara"/>
                <a:cs typeface="Candara"/>
              </a:rPr>
              <a:t> </a:t>
            </a:r>
            <a:r>
              <a:rPr sz="2000" dirty="0">
                <a:latin typeface="Candara"/>
                <a:cs typeface="Candara"/>
              </a:rPr>
              <a:t>there</a:t>
            </a:r>
            <a:r>
              <a:rPr sz="2000" spc="-35" dirty="0">
                <a:latin typeface="Candara"/>
                <a:cs typeface="Candara"/>
              </a:rPr>
              <a:t> </a:t>
            </a:r>
            <a:r>
              <a:rPr sz="2000" dirty="0">
                <a:latin typeface="Candara"/>
                <a:cs typeface="Candara"/>
              </a:rPr>
              <a:t>is</a:t>
            </a:r>
            <a:r>
              <a:rPr sz="2000" spc="-15" dirty="0">
                <a:latin typeface="Candara"/>
                <a:cs typeface="Candara"/>
              </a:rPr>
              <a:t> </a:t>
            </a:r>
            <a:r>
              <a:rPr sz="2000" dirty="0">
                <a:latin typeface="Candara"/>
                <a:cs typeface="Candara"/>
              </a:rPr>
              <a:t>an</a:t>
            </a:r>
            <a:r>
              <a:rPr sz="2000" spc="-15" dirty="0">
                <a:latin typeface="Candara"/>
                <a:cs typeface="Candara"/>
              </a:rPr>
              <a:t> </a:t>
            </a:r>
            <a:r>
              <a:rPr sz="2000" dirty="0">
                <a:latin typeface="Candara"/>
                <a:cs typeface="Candara"/>
              </a:rPr>
              <a:t>accuracy</a:t>
            </a:r>
            <a:r>
              <a:rPr sz="2000" spc="-15" dirty="0">
                <a:latin typeface="Candara"/>
                <a:cs typeface="Candara"/>
              </a:rPr>
              <a:t> </a:t>
            </a:r>
            <a:r>
              <a:rPr sz="2000" dirty="0">
                <a:latin typeface="Candara"/>
                <a:cs typeface="Candara"/>
              </a:rPr>
              <a:t>drop,</a:t>
            </a:r>
            <a:r>
              <a:rPr sz="2000" spc="-40" dirty="0">
                <a:latin typeface="Candara"/>
                <a:cs typeface="Candara"/>
              </a:rPr>
              <a:t> </a:t>
            </a:r>
            <a:r>
              <a:rPr sz="2000" dirty="0">
                <a:latin typeface="Candara"/>
                <a:cs typeface="Candara"/>
              </a:rPr>
              <a:t>why</a:t>
            </a:r>
            <a:r>
              <a:rPr sz="2000" spc="-15" dirty="0">
                <a:latin typeface="Candara"/>
                <a:cs typeface="Candara"/>
              </a:rPr>
              <a:t> </a:t>
            </a:r>
            <a:r>
              <a:rPr sz="2000" dirty="0">
                <a:latin typeface="Candara"/>
                <a:cs typeface="Candara"/>
              </a:rPr>
              <a:t>has</a:t>
            </a:r>
            <a:r>
              <a:rPr sz="2000" spc="-10" dirty="0">
                <a:latin typeface="Candara"/>
                <a:cs typeface="Candara"/>
              </a:rPr>
              <a:t> </a:t>
            </a:r>
            <a:r>
              <a:rPr sz="2000" dirty="0">
                <a:latin typeface="Candara"/>
                <a:cs typeface="Candara"/>
              </a:rPr>
              <a:t>it</a:t>
            </a:r>
            <a:r>
              <a:rPr sz="2000" spc="-30" dirty="0">
                <a:latin typeface="Candara"/>
                <a:cs typeface="Candara"/>
              </a:rPr>
              <a:t> </a:t>
            </a:r>
            <a:r>
              <a:rPr sz="2000" spc="-10" dirty="0">
                <a:latin typeface="Candara"/>
                <a:cs typeface="Candara"/>
              </a:rPr>
              <a:t>happened?</a:t>
            </a:r>
            <a:endParaRPr sz="2000">
              <a:latin typeface="Candara"/>
              <a:cs typeface="Candara"/>
            </a:endParaRPr>
          </a:p>
          <a:p>
            <a:pPr marL="354965" indent="-342265">
              <a:lnSpc>
                <a:spcPct val="100000"/>
              </a:lnSpc>
              <a:spcBef>
                <a:spcPts val="1200"/>
              </a:spcBef>
              <a:buFont typeface="Arial"/>
              <a:buChar char="•"/>
              <a:tabLst>
                <a:tab pos="354965" algn="l"/>
              </a:tabLst>
            </a:pPr>
            <a:r>
              <a:rPr sz="2000" dirty="0">
                <a:latin typeface="Candara"/>
                <a:cs typeface="Candara"/>
              </a:rPr>
              <a:t>NOTE:</a:t>
            </a:r>
            <a:r>
              <a:rPr sz="2000" spc="-45" dirty="0">
                <a:latin typeface="Candara"/>
                <a:cs typeface="Candara"/>
              </a:rPr>
              <a:t> </a:t>
            </a:r>
            <a:r>
              <a:rPr sz="2000" dirty="0">
                <a:latin typeface="Candara"/>
                <a:cs typeface="Candara"/>
              </a:rPr>
              <a:t>Do</a:t>
            </a:r>
            <a:r>
              <a:rPr sz="2000" spc="-25" dirty="0">
                <a:latin typeface="Candara"/>
                <a:cs typeface="Candara"/>
              </a:rPr>
              <a:t> </a:t>
            </a:r>
            <a:r>
              <a:rPr sz="2000" dirty="0">
                <a:latin typeface="Candara"/>
                <a:cs typeface="Candara"/>
              </a:rPr>
              <a:t>not</a:t>
            </a:r>
            <a:r>
              <a:rPr sz="2000" spc="-20" dirty="0">
                <a:latin typeface="Candara"/>
                <a:cs typeface="Candara"/>
              </a:rPr>
              <a:t> </a:t>
            </a:r>
            <a:r>
              <a:rPr sz="2000" dirty="0">
                <a:latin typeface="Candara"/>
                <a:cs typeface="Candara"/>
              </a:rPr>
              <a:t>change</a:t>
            </a:r>
            <a:r>
              <a:rPr sz="2000" spc="-15" dirty="0">
                <a:latin typeface="Candara"/>
                <a:cs typeface="Candara"/>
              </a:rPr>
              <a:t> </a:t>
            </a:r>
            <a:r>
              <a:rPr sz="2000" dirty="0">
                <a:latin typeface="Candara"/>
                <a:cs typeface="Candara"/>
              </a:rPr>
              <a:t>this</a:t>
            </a:r>
            <a:r>
              <a:rPr sz="2000" spc="-25" dirty="0">
                <a:latin typeface="Candara"/>
                <a:cs typeface="Candara"/>
              </a:rPr>
              <a:t> </a:t>
            </a:r>
            <a:r>
              <a:rPr sz="2000" spc="-10" dirty="0">
                <a:latin typeface="Candara"/>
                <a:cs typeface="Candara"/>
              </a:rPr>
              <a:t>slide</a:t>
            </a:r>
            <a:endParaRPr sz="2000">
              <a:latin typeface="Candara"/>
              <a:cs typeface="Candar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95780">
              <a:lnSpc>
                <a:spcPct val="100000"/>
              </a:lnSpc>
              <a:spcBef>
                <a:spcPts val="100"/>
              </a:spcBef>
            </a:pPr>
            <a:r>
              <a:rPr dirty="0"/>
              <a:t>Synthesis</a:t>
            </a:r>
            <a:r>
              <a:rPr spc="-90" dirty="0"/>
              <a:t> </a:t>
            </a:r>
            <a:r>
              <a:rPr spc="-10" dirty="0"/>
              <a:t>Reports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27</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336675"/>
            <a:ext cx="4709160" cy="330835"/>
          </a:xfrm>
          <a:prstGeom prst="rect">
            <a:avLst/>
          </a:prstGeom>
        </p:spPr>
        <p:txBody>
          <a:bodyPr vert="horz" wrap="square" lIns="0" tIns="13335" rIns="0" bIns="0" rtlCol="0">
            <a:spAutoFit/>
          </a:bodyPr>
          <a:lstStyle/>
          <a:p>
            <a:pPr marL="354965" indent="-342265">
              <a:lnSpc>
                <a:spcPct val="100000"/>
              </a:lnSpc>
              <a:spcBef>
                <a:spcPts val="105"/>
              </a:spcBef>
              <a:buFont typeface="Arial"/>
              <a:buChar char="•"/>
              <a:tabLst>
                <a:tab pos="354965" algn="l"/>
              </a:tabLst>
            </a:pPr>
            <a:r>
              <a:rPr sz="2000" dirty="0">
                <a:latin typeface="Candara"/>
                <a:cs typeface="Candara"/>
              </a:rPr>
              <a:t>QOR</a:t>
            </a:r>
            <a:r>
              <a:rPr sz="2000" spc="-30" dirty="0">
                <a:latin typeface="Candara"/>
                <a:cs typeface="Candara"/>
              </a:rPr>
              <a:t> </a:t>
            </a:r>
            <a:r>
              <a:rPr sz="2000" dirty="0">
                <a:latin typeface="Candara"/>
                <a:cs typeface="Candara"/>
              </a:rPr>
              <a:t>and</a:t>
            </a:r>
            <a:r>
              <a:rPr sz="2000" spc="-5" dirty="0">
                <a:latin typeface="Candara"/>
                <a:cs typeface="Candara"/>
              </a:rPr>
              <a:t> </a:t>
            </a:r>
            <a:r>
              <a:rPr sz="2000" dirty="0">
                <a:latin typeface="Candara"/>
                <a:cs typeface="Candara"/>
              </a:rPr>
              <a:t>Power</a:t>
            </a:r>
            <a:r>
              <a:rPr sz="2000" spc="-25" dirty="0">
                <a:latin typeface="Candara"/>
                <a:cs typeface="Candara"/>
              </a:rPr>
              <a:t> </a:t>
            </a:r>
            <a:r>
              <a:rPr sz="2000" dirty="0">
                <a:latin typeface="Candara"/>
                <a:cs typeface="Candara"/>
              </a:rPr>
              <a:t>Reports</a:t>
            </a:r>
            <a:r>
              <a:rPr sz="2000" spc="-40" dirty="0">
                <a:latin typeface="Candara"/>
                <a:cs typeface="Candara"/>
              </a:rPr>
              <a:t> </a:t>
            </a:r>
            <a:r>
              <a:rPr sz="2000" dirty="0">
                <a:latin typeface="Candara"/>
                <a:cs typeface="Candara"/>
              </a:rPr>
              <a:t>from</a:t>
            </a:r>
            <a:r>
              <a:rPr sz="2000" spc="-25" dirty="0">
                <a:latin typeface="Candara"/>
                <a:cs typeface="Candara"/>
              </a:rPr>
              <a:t> </a:t>
            </a:r>
            <a:r>
              <a:rPr sz="2000" spc="-10" dirty="0">
                <a:latin typeface="Candara"/>
                <a:cs typeface="Candara"/>
              </a:rPr>
              <a:t>Synthesis.</a:t>
            </a:r>
            <a:endParaRPr sz="2000">
              <a:latin typeface="Candara"/>
              <a:cs typeface="Candar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447925">
              <a:lnSpc>
                <a:spcPct val="100000"/>
              </a:lnSpc>
              <a:spcBef>
                <a:spcPts val="100"/>
              </a:spcBef>
            </a:pPr>
            <a:r>
              <a:rPr dirty="0"/>
              <a:t>LEC</a:t>
            </a:r>
            <a:r>
              <a:rPr spc="-40" dirty="0"/>
              <a:t> </a:t>
            </a:r>
            <a:r>
              <a:rPr spc="-10" dirty="0"/>
              <a:t>Report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28</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336675"/>
            <a:ext cx="5703570" cy="330835"/>
          </a:xfrm>
          <a:prstGeom prst="rect">
            <a:avLst/>
          </a:prstGeom>
        </p:spPr>
        <p:txBody>
          <a:bodyPr vert="horz" wrap="square" lIns="0" tIns="13335" rIns="0" bIns="0" rtlCol="0">
            <a:spAutoFit/>
          </a:bodyPr>
          <a:lstStyle/>
          <a:p>
            <a:pPr marL="354965" indent="-342265">
              <a:lnSpc>
                <a:spcPct val="100000"/>
              </a:lnSpc>
              <a:spcBef>
                <a:spcPts val="105"/>
              </a:spcBef>
              <a:buFont typeface="Arial"/>
              <a:buChar char="•"/>
              <a:tabLst>
                <a:tab pos="354965" algn="l"/>
              </a:tabLst>
            </a:pPr>
            <a:r>
              <a:rPr sz="2000" dirty="0">
                <a:latin typeface="Candara"/>
                <a:cs typeface="Candara"/>
              </a:rPr>
              <a:t>Picture</a:t>
            </a:r>
            <a:r>
              <a:rPr sz="2000" spc="-25" dirty="0">
                <a:latin typeface="Candara"/>
                <a:cs typeface="Candara"/>
              </a:rPr>
              <a:t> </a:t>
            </a:r>
            <a:r>
              <a:rPr sz="2000" dirty="0">
                <a:latin typeface="Candara"/>
                <a:cs typeface="Candara"/>
              </a:rPr>
              <a:t>of</a:t>
            </a:r>
            <a:r>
              <a:rPr sz="2000" spc="-30" dirty="0">
                <a:latin typeface="Candara"/>
                <a:cs typeface="Candara"/>
              </a:rPr>
              <a:t> </a:t>
            </a:r>
            <a:r>
              <a:rPr sz="2000" dirty="0">
                <a:latin typeface="Candara"/>
                <a:cs typeface="Candara"/>
              </a:rPr>
              <a:t>LEC</a:t>
            </a:r>
            <a:r>
              <a:rPr sz="2000" spc="-45" dirty="0">
                <a:latin typeface="Candara"/>
                <a:cs typeface="Candara"/>
              </a:rPr>
              <a:t> </a:t>
            </a:r>
            <a:r>
              <a:rPr sz="2000" dirty="0">
                <a:latin typeface="Candara"/>
                <a:cs typeface="Candara"/>
              </a:rPr>
              <a:t>report,</a:t>
            </a:r>
            <a:r>
              <a:rPr sz="2000" spc="-40" dirty="0">
                <a:latin typeface="Candara"/>
                <a:cs typeface="Candara"/>
              </a:rPr>
              <a:t> </a:t>
            </a:r>
            <a:r>
              <a:rPr sz="2000" dirty="0">
                <a:latin typeface="Candara"/>
                <a:cs typeface="Candara"/>
              </a:rPr>
              <a:t>and</a:t>
            </a:r>
            <a:r>
              <a:rPr sz="2000" spc="-25" dirty="0">
                <a:latin typeface="Candara"/>
                <a:cs typeface="Candara"/>
              </a:rPr>
              <a:t> </a:t>
            </a:r>
            <a:r>
              <a:rPr sz="2000" dirty="0">
                <a:latin typeface="Candara"/>
                <a:cs typeface="Candara"/>
              </a:rPr>
              <a:t>your</a:t>
            </a:r>
            <a:r>
              <a:rPr sz="2000" spc="-25" dirty="0">
                <a:latin typeface="Candara"/>
                <a:cs typeface="Candara"/>
              </a:rPr>
              <a:t> </a:t>
            </a:r>
            <a:r>
              <a:rPr sz="2000" dirty="0">
                <a:latin typeface="Candara"/>
                <a:cs typeface="Candara"/>
              </a:rPr>
              <a:t>conclusion</a:t>
            </a:r>
            <a:r>
              <a:rPr sz="2000" spc="-5" dirty="0">
                <a:latin typeface="Candara"/>
                <a:cs typeface="Candara"/>
              </a:rPr>
              <a:t> </a:t>
            </a:r>
            <a:r>
              <a:rPr sz="2000" dirty="0">
                <a:latin typeface="Candara"/>
                <a:cs typeface="Candara"/>
              </a:rPr>
              <a:t>from</a:t>
            </a:r>
            <a:r>
              <a:rPr sz="2000" spc="-40" dirty="0">
                <a:latin typeface="Candara"/>
                <a:cs typeface="Candara"/>
              </a:rPr>
              <a:t> </a:t>
            </a:r>
            <a:r>
              <a:rPr sz="2000" spc="-25" dirty="0">
                <a:latin typeface="Candara"/>
                <a:cs typeface="Candara"/>
              </a:rPr>
              <a:t>it.</a:t>
            </a:r>
            <a:endParaRPr sz="2000">
              <a:latin typeface="Candara"/>
              <a:cs typeface="Candar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504440">
              <a:lnSpc>
                <a:spcPct val="100000"/>
              </a:lnSpc>
              <a:spcBef>
                <a:spcPts val="100"/>
              </a:spcBef>
            </a:pPr>
            <a:r>
              <a:rPr spc="-10" dirty="0"/>
              <a:t>Placement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29</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371726"/>
            <a:ext cx="2955290" cy="330835"/>
          </a:xfrm>
          <a:prstGeom prst="rect">
            <a:avLst/>
          </a:prstGeom>
        </p:spPr>
        <p:txBody>
          <a:bodyPr vert="horz" wrap="square" lIns="0" tIns="13335" rIns="0" bIns="0" rtlCol="0">
            <a:spAutoFit/>
          </a:bodyPr>
          <a:lstStyle/>
          <a:p>
            <a:pPr marL="354965" indent="-342265">
              <a:lnSpc>
                <a:spcPct val="100000"/>
              </a:lnSpc>
              <a:spcBef>
                <a:spcPts val="105"/>
              </a:spcBef>
              <a:buFont typeface="Arial"/>
              <a:buChar char="•"/>
              <a:tabLst>
                <a:tab pos="354965" algn="l"/>
              </a:tabLst>
            </a:pPr>
            <a:r>
              <a:rPr sz="2000" dirty="0">
                <a:latin typeface="Candara"/>
                <a:cs typeface="Candara"/>
              </a:rPr>
              <a:t>Picture</a:t>
            </a:r>
            <a:r>
              <a:rPr sz="2000" spc="-25" dirty="0">
                <a:latin typeface="Candara"/>
                <a:cs typeface="Candara"/>
              </a:rPr>
              <a:t> </a:t>
            </a:r>
            <a:r>
              <a:rPr sz="2000" dirty="0">
                <a:latin typeface="Candara"/>
                <a:cs typeface="Candara"/>
              </a:rPr>
              <a:t>of</a:t>
            </a:r>
            <a:r>
              <a:rPr sz="2000" spc="-30" dirty="0">
                <a:latin typeface="Candara"/>
                <a:cs typeface="Candara"/>
              </a:rPr>
              <a:t> </a:t>
            </a:r>
            <a:r>
              <a:rPr sz="2000" dirty="0">
                <a:latin typeface="Candara"/>
                <a:cs typeface="Candara"/>
              </a:rPr>
              <a:t>Placed</a:t>
            </a:r>
            <a:r>
              <a:rPr sz="2000" spc="-35" dirty="0">
                <a:latin typeface="Candara"/>
                <a:cs typeface="Candara"/>
              </a:rPr>
              <a:t> </a:t>
            </a:r>
            <a:r>
              <a:rPr sz="2000" spc="-10" dirty="0">
                <a:latin typeface="Candara"/>
                <a:cs typeface="Candara"/>
              </a:rPr>
              <a:t>Design</a:t>
            </a:r>
            <a:endParaRPr sz="2000">
              <a:latin typeface="Candara"/>
              <a:cs typeface="Candar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524000">
              <a:lnSpc>
                <a:spcPct val="100000"/>
              </a:lnSpc>
              <a:spcBef>
                <a:spcPts val="100"/>
              </a:spcBef>
            </a:pPr>
            <a:r>
              <a:rPr dirty="0"/>
              <a:t>Network</a:t>
            </a:r>
            <a:r>
              <a:rPr spc="-45" dirty="0"/>
              <a:t> </a:t>
            </a:r>
            <a:r>
              <a:rPr spc="-10" dirty="0"/>
              <a:t>Description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3</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184630"/>
            <a:ext cx="8065770" cy="4937249"/>
          </a:xfrm>
          <a:prstGeom prst="rect">
            <a:avLst/>
          </a:prstGeom>
        </p:spPr>
        <p:txBody>
          <a:bodyPr vert="horz" wrap="square" lIns="0" tIns="165100" rIns="0" bIns="0" rtlCol="0">
            <a:spAutoFit/>
          </a:bodyPr>
          <a:lstStyle/>
          <a:p>
            <a:pPr marL="354965" indent="-342265">
              <a:lnSpc>
                <a:spcPct val="100000"/>
              </a:lnSpc>
              <a:spcBef>
                <a:spcPts val="1200"/>
              </a:spcBef>
              <a:buFont typeface="Arial"/>
              <a:buChar char="•"/>
              <a:tabLst>
                <a:tab pos="354965" algn="l"/>
              </a:tabLst>
            </a:pPr>
            <a:r>
              <a:rPr lang="en-GB" sz="2000" spc="-10" dirty="0">
                <a:latin typeface="Candara"/>
                <a:cs typeface="Candara"/>
              </a:rPr>
              <a:t>• Network architecture [feed-forward, fully connected]</a:t>
            </a:r>
          </a:p>
          <a:p>
            <a:pPr marL="354965" indent="-342265">
              <a:lnSpc>
                <a:spcPct val="100000"/>
              </a:lnSpc>
              <a:spcBef>
                <a:spcPts val="1200"/>
              </a:spcBef>
              <a:buFont typeface="Arial"/>
              <a:buChar char="•"/>
              <a:tabLst>
                <a:tab pos="354965" algn="l"/>
              </a:tabLst>
            </a:pPr>
            <a:r>
              <a:rPr lang="en-GB" sz="2000" spc="-10" dirty="0">
                <a:latin typeface="Candara"/>
                <a:cs typeface="Candara"/>
              </a:rPr>
              <a:t>• Network parameters - </a:t>
            </a:r>
          </a:p>
          <a:p>
            <a:pPr marL="354965" indent="-342265">
              <a:lnSpc>
                <a:spcPct val="100000"/>
              </a:lnSpc>
              <a:spcBef>
                <a:spcPts val="1200"/>
              </a:spcBef>
              <a:buFont typeface="Arial"/>
              <a:buChar char="•"/>
              <a:tabLst>
                <a:tab pos="354965" algn="l"/>
              </a:tabLst>
            </a:pPr>
            <a:r>
              <a:rPr lang="en-GB" sz="2000" spc="-10" dirty="0">
                <a:latin typeface="Candara"/>
                <a:cs typeface="Candara"/>
              </a:rPr>
              <a:t>	Number of Inputs, 256</a:t>
            </a:r>
          </a:p>
          <a:p>
            <a:pPr marL="354965" indent="-342265">
              <a:lnSpc>
                <a:spcPct val="100000"/>
              </a:lnSpc>
              <a:spcBef>
                <a:spcPts val="1200"/>
              </a:spcBef>
              <a:buFont typeface="Arial"/>
              <a:buChar char="•"/>
              <a:tabLst>
                <a:tab pos="354965" algn="l"/>
              </a:tabLst>
            </a:pPr>
            <a:r>
              <a:rPr lang="en-GB" sz="2000" spc="-10" dirty="0">
                <a:latin typeface="Candara"/>
                <a:cs typeface="Candara"/>
              </a:rPr>
              <a:t>	Outputs, 10</a:t>
            </a:r>
          </a:p>
          <a:p>
            <a:pPr marL="354965" indent="-342265">
              <a:lnSpc>
                <a:spcPct val="100000"/>
              </a:lnSpc>
              <a:spcBef>
                <a:spcPts val="1200"/>
              </a:spcBef>
              <a:buFont typeface="Arial"/>
              <a:buChar char="•"/>
              <a:tabLst>
                <a:tab pos="354965" algn="l"/>
              </a:tabLst>
            </a:pPr>
            <a:r>
              <a:rPr lang="en-GB" sz="2000" spc="-10" dirty="0">
                <a:latin typeface="Candara"/>
                <a:cs typeface="Candara"/>
              </a:rPr>
              <a:t>	Number of neurons in hidden layer, 30</a:t>
            </a:r>
          </a:p>
          <a:p>
            <a:pPr marL="354965" indent="-342265">
              <a:lnSpc>
                <a:spcPct val="100000"/>
              </a:lnSpc>
              <a:spcBef>
                <a:spcPts val="1200"/>
              </a:spcBef>
              <a:buFont typeface="Arial"/>
              <a:buChar char="•"/>
              <a:tabLst>
                <a:tab pos="354965" algn="l"/>
              </a:tabLst>
            </a:pPr>
            <a:r>
              <a:rPr lang="en-GB" sz="2000" spc="-10" dirty="0">
                <a:latin typeface="Candara"/>
                <a:cs typeface="Candara"/>
              </a:rPr>
              <a:t>	Activation function for hidden layer, Leaky </a:t>
            </a:r>
            <a:r>
              <a:rPr lang="en-GB" sz="2000" spc="-10" dirty="0" err="1">
                <a:latin typeface="Candara"/>
                <a:cs typeface="Candara"/>
              </a:rPr>
              <a:t>ReLU</a:t>
            </a:r>
            <a:endParaRPr lang="en-GB" sz="2000" spc="-10" dirty="0">
              <a:latin typeface="Candara"/>
              <a:cs typeface="Candara"/>
            </a:endParaRPr>
          </a:p>
          <a:p>
            <a:pPr marL="354965" indent="-342265">
              <a:lnSpc>
                <a:spcPct val="100000"/>
              </a:lnSpc>
              <a:spcBef>
                <a:spcPts val="1200"/>
              </a:spcBef>
              <a:buFont typeface="Arial"/>
              <a:buChar char="•"/>
              <a:tabLst>
                <a:tab pos="354965" algn="l"/>
              </a:tabLst>
            </a:pPr>
            <a:r>
              <a:rPr lang="en-GB" sz="2000" spc="-10" dirty="0">
                <a:latin typeface="Candara"/>
                <a:cs typeface="Candara"/>
              </a:rPr>
              <a:t>	Output format, One - hot encoded [Software], Predicted digit [Hardware]</a:t>
            </a:r>
          </a:p>
          <a:p>
            <a:pPr marL="354965" indent="-342265">
              <a:lnSpc>
                <a:spcPct val="100000"/>
              </a:lnSpc>
              <a:spcBef>
                <a:spcPts val="1200"/>
              </a:spcBef>
              <a:buFont typeface="Arial"/>
              <a:buChar char="•"/>
              <a:tabLst>
                <a:tab pos="354965" algn="l"/>
              </a:tabLst>
            </a:pPr>
            <a:endParaRPr lang="en-GB" sz="2000" spc="-10" dirty="0">
              <a:latin typeface="Candara"/>
              <a:cs typeface="Candara"/>
            </a:endParaRPr>
          </a:p>
          <a:p>
            <a:pPr marL="354965" indent="-342265">
              <a:lnSpc>
                <a:spcPct val="100000"/>
              </a:lnSpc>
              <a:spcBef>
                <a:spcPts val="1200"/>
              </a:spcBef>
              <a:buFont typeface="Arial"/>
              <a:buChar char="•"/>
              <a:tabLst>
                <a:tab pos="354965" algn="l"/>
              </a:tabLst>
            </a:pPr>
            <a:endParaRPr lang="en-GB" sz="2000" spc="-10" dirty="0">
              <a:latin typeface="Candara"/>
              <a:cs typeface="Candara"/>
            </a:endParaRPr>
          </a:p>
          <a:p>
            <a:pPr marL="354965" indent="-342265">
              <a:lnSpc>
                <a:spcPct val="100000"/>
              </a:lnSpc>
              <a:spcBef>
                <a:spcPts val="1200"/>
              </a:spcBef>
              <a:buFont typeface="Arial"/>
              <a:buChar char="•"/>
              <a:tabLst>
                <a:tab pos="354965" algn="l"/>
              </a:tabLst>
            </a:pPr>
            <a:endParaRPr sz="2000" dirty="0">
              <a:latin typeface="Candara"/>
              <a:cs typeface="Candar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758440">
              <a:lnSpc>
                <a:spcPct val="100000"/>
              </a:lnSpc>
              <a:spcBef>
                <a:spcPts val="100"/>
              </a:spcBef>
            </a:pPr>
            <a:r>
              <a:rPr spc="-10" dirty="0"/>
              <a:t>Routing</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30</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371726"/>
            <a:ext cx="3041015" cy="330835"/>
          </a:xfrm>
          <a:prstGeom prst="rect">
            <a:avLst/>
          </a:prstGeom>
        </p:spPr>
        <p:txBody>
          <a:bodyPr vert="horz" wrap="square" lIns="0" tIns="13335" rIns="0" bIns="0" rtlCol="0">
            <a:spAutoFit/>
          </a:bodyPr>
          <a:lstStyle/>
          <a:p>
            <a:pPr marL="354965" indent="-342265">
              <a:lnSpc>
                <a:spcPct val="100000"/>
              </a:lnSpc>
              <a:spcBef>
                <a:spcPts val="105"/>
              </a:spcBef>
              <a:buFont typeface="Arial"/>
              <a:buChar char="•"/>
              <a:tabLst>
                <a:tab pos="354965" algn="l"/>
              </a:tabLst>
            </a:pPr>
            <a:r>
              <a:rPr sz="2000" dirty="0">
                <a:latin typeface="Candara"/>
                <a:cs typeface="Candara"/>
              </a:rPr>
              <a:t>Picture</a:t>
            </a:r>
            <a:r>
              <a:rPr sz="2000" spc="-25" dirty="0">
                <a:latin typeface="Candara"/>
                <a:cs typeface="Candara"/>
              </a:rPr>
              <a:t> </a:t>
            </a:r>
            <a:r>
              <a:rPr sz="2000" dirty="0">
                <a:latin typeface="Candara"/>
                <a:cs typeface="Candara"/>
              </a:rPr>
              <a:t>of</a:t>
            </a:r>
            <a:r>
              <a:rPr sz="2000" spc="-30" dirty="0">
                <a:latin typeface="Candara"/>
                <a:cs typeface="Candara"/>
              </a:rPr>
              <a:t> </a:t>
            </a:r>
            <a:r>
              <a:rPr sz="2000" dirty="0">
                <a:latin typeface="Candara"/>
                <a:cs typeface="Candara"/>
              </a:rPr>
              <a:t>Routed</a:t>
            </a:r>
            <a:r>
              <a:rPr sz="2000" spc="-25" dirty="0">
                <a:latin typeface="Candara"/>
                <a:cs typeface="Candara"/>
              </a:rPr>
              <a:t> </a:t>
            </a:r>
            <a:r>
              <a:rPr sz="2000" spc="-10" dirty="0">
                <a:latin typeface="Candara"/>
                <a:cs typeface="Candara"/>
              </a:rPr>
              <a:t>Design</a:t>
            </a:r>
            <a:endParaRPr sz="2000">
              <a:latin typeface="Candara"/>
              <a:cs typeface="Candar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452880">
              <a:lnSpc>
                <a:spcPct val="100000"/>
              </a:lnSpc>
              <a:spcBef>
                <a:spcPts val="100"/>
              </a:spcBef>
            </a:pPr>
            <a:r>
              <a:rPr spc="-10" dirty="0"/>
              <a:t>Post-</a:t>
            </a:r>
            <a:r>
              <a:rPr dirty="0"/>
              <a:t>Routing</a:t>
            </a:r>
            <a:r>
              <a:rPr spc="-20" dirty="0"/>
              <a:t> </a:t>
            </a:r>
            <a:r>
              <a:rPr spc="-10" dirty="0"/>
              <a:t>Reports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31</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184630"/>
            <a:ext cx="4127500" cy="1397635"/>
          </a:xfrm>
          <a:prstGeom prst="rect">
            <a:avLst/>
          </a:prstGeom>
        </p:spPr>
        <p:txBody>
          <a:bodyPr vert="horz" wrap="square" lIns="0" tIns="165100" rIns="0" bIns="0" rtlCol="0">
            <a:spAutoFit/>
          </a:bodyPr>
          <a:lstStyle/>
          <a:p>
            <a:pPr marL="354965" indent="-342265">
              <a:lnSpc>
                <a:spcPct val="100000"/>
              </a:lnSpc>
              <a:spcBef>
                <a:spcPts val="1300"/>
              </a:spcBef>
              <a:buFont typeface="Arial"/>
              <a:buChar char="•"/>
              <a:tabLst>
                <a:tab pos="354965" algn="l"/>
              </a:tabLst>
            </a:pPr>
            <a:r>
              <a:rPr sz="2000" dirty="0">
                <a:latin typeface="Candara"/>
                <a:cs typeface="Candara"/>
              </a:rPr>
              <a:t>Setup</a:t>
            </a:r>
            <a:r>
              <a:rPr sz="2000" spc="-30" dirty="0">
                <a:latin typeface="Candara"/>
                <a:cs typeface="Candara"/>
              </a:rPr>
              <a:t> </a:t>
            </a:r>
            <a:r>
              <a:rPr sz="2000" dirty="0">
                <a:latin typeface="Candara"/>
                <a:cs typeface="Candara"/>
              </a:rPr>
              <a:t>and</a:t>
            </a:r>
            <a:r>
              <a:rPr sz="2000" spc="-10" dirty="0">
                <a:latin typeface="Candara"/>
                <a:cs typeface="Candara"/>
              </a:rPr>
              <a:t> </a:t>
            </a:r>
            <a:r>
              <a:rPr sz="2000" dirty="0">
                <a:latin typeface="Candara"/>
                <a:cs typeface="Candara"/>
              </a:rPr>
              <a:t>Hold</a:t>
            </a:r>
            <a:r>
              <a:rPr sz="2000" spc="-30" dirty="0">
                <a:latin typeface="Candara"/>
                <a:cs typeface="Candara"/>
              </a:rPr>
              <a:t> </a:t>
            </a:r>
            <a:r>
              <a:rPr sz="2000" dirty="0">
                <a:latin typeface="Candara"/>
                <a:cs typeface="Candara"/>
              </a:rPr>
              <a:t>Reports</a:t>
            </a:r>
            <a:r>
              <a:rPr sz="2000" spc="-25" dirty="0">
                <a:latin typeface="Candara"/>
                <a:cs typeface="Candara"/>
              </a:rPr>
              <a:t> </a:t>
            </a:r>
            <a:r>
              <a:rPr sz="2000" dirty="0">
                <a:latin typeface="Candara"/>
                <a:cs typeface="Candara"/>
              </a:rPr>
              <a:t>post-</a:t>
            </a:r>
            <a:r>
              <a:rPr sz="2000" spc="-10" dirty="0">
                <a:latin typeface="Candara"/>
                <a:cs typeface="Candara"/>
              </a:rPr>
              <a:t>route</a:t>
            </a:r>
            <a:endParaRPr sz="2000">
              <a:latin typeface="Candara"/>
              <a:cs typeface="Candara"/>
            </a:endParaRPr>
          </a:p>
          <a:p>
            <a:pPr marL="354965" indent="-342265">
              <a:lnSpc>
                <a:spcPct val="100000"/>
              </a:lnSpc>
              <a:spcBef>
                <a:spcPts val="1200"/>
              </a:spcBef>
              <a:buFont typeface="Arial"/>
              <a:buChar char="•"/>
              <a:tabLst>
                <a:tab pos="354965" algn="l"/>
              </a:tabLst>
            </a:pPr>
            <a:r>
              <a:rPr sz="2000" dirty="0">
                <a:latin typeface="Candara"/>
                <a:cs typeface="Candara"/>
              </a:rPr>
              <a:t>Power</a:t>
            </a:r>
            <a:r>
              <a:rPr sz="2000" spc="-60" dirty="0">
                <a:latin typeface="Candara"/>
                <a:cs typeface="Candara"/>
              </a:rPr>
              <a:t> </a:t>
            </a:r>
            <a:r>
              <a:rPr sz="2000" spc="-10" dirty="0">
                <a:latin typeface="Candara"/>
                <a:cs typeface="Candara"/>
              </a:rPr>
              <a:t>report</a:t>
            </a:r>
            <a:endParaRPr sz="2000">
              <a:latin typeface="Candara"/>
              <a:cs typeface="Candara"/>
            </a:endParaRPr>
          </a:p>
          <a:p>
            <a:pPr marL="354965" indent="-342265">
              <a:lnSpc>
                <a:spcPct val="100000"/>
              </a:lnSpc>
              <a:spcBef>
                <a:spcPts val="1200"/>
              </a:spcBef>
              <a:buFont typeface="Arial"/>
              <a:buChar char="•"/>
              <a:tabLst>
                <a:tab pos="354965" algn="l"/>
              </a:tabLst>
            </a:pPr>
            <a:r>
              <a:rPr sz="2000" dirty="0">
                <a:latin typeface="Candara"/>
                <a:cs typeface="Candara"/>
              </a:rPr>
              <a:t>Geometry</a:t>
            </a:r>
            <a:r>
              <a:rPr sz="2000" spc="-50" dirty="0">
                <a:latin typeface="Candara"/>
                <a:cs typeface="Candara"/>
              </a:rPr>
              <a:t> </a:t>
            </a:r>
            <a:r>
              <a:rPr sz="2000" dirty="0">
                <a:latin typeface="Candara"/>
                <a:cs typeface="Candara"/>
              </a:rPr>
              <a:t>and</a:t>
            </a:r>
            <a:r>
              <a:rPr sz="2000" spc="-60" dirty="0">
                <a:latin typeface="Candara"/>
                <a:cs typeface="Candara"/>
              </a:rPr>
              <a:t> </a:t>
            </a:r>
            <a:r>
              <a:rPr sz="2000" dirty="0">
                <a:latin typeface="Candara"/>
                <a:cs typeface="Candara"/>
              </a:rPr>
              <a:t>Connectivity</a:t>
            </a:r>
            <a:r>
              <a:rPr sz="2000" spc="-45" dirty="0">
                <a:latin typeface="Candara"/>
                <a:cs typeface="Candara"/>
              </a:rPr>
              <a:t> </a:t>
            </a:r>
            <a:r>
              <a:rPr sz="2000" spc="-10" dirty="0">
                <a:latin typeface="Candara"/>
                <a:cs typeface="Candara"/>
              </a:rPr>
              <a:t>reports</a:t>
            </a:r>
            <a:endParaRPr sz="2000">
              <a:latin typeface="Candara"/>
              <a:cs typeface="Candar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849120">
              <a:lnSpc>
                <a:spcPct val="100000"/>
              </a:lnSpc>
              <a:spcBef>
                <a:spcPts val="100"/>
              </a:spcBef>
            </a:pPr>
            <a:r>
              <a:rPr dirty="0"/>
              <a:t>Design</a:t>
            </a:r>
            <a:r>
              <a:rPr spc="-30" dirty="0"/>
              <a:t> </a:t>
            </a:r>
            <a:r>
              <a:rPr spc="-10" dirty="0"/>
              <a:t>Highlights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32</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184630"/>
            <a:ext cx="7907020" cy="940435"/>
          </a:xfrm>
          <a:prstGeom prst="rect">
            <a:avLst/>
          </a:prstGeom>
        </p:spPr>
        <p:txBody>
          <a:bodyPr vert="horz" wrap="square" lIns="0" tIns="12065" rIns="0" bIns="0" rtlCol="0">
            <a:spAutoFit/>
          </a:bodyPr>
          <a:lstStyle/>
          <a:p>
            <a:pPr marL="355600" marR="5080" indent="-342900">
              <a:lnSpc>
                <a:spcPct val="150100"/>
              </a:lnSpc>
              <a:spcBef>
                <a:spcPts val="95"/>
              </a:spcBef>
              <a:buFont typeface="Arial"/>
              <a:buChar char="•"/>
              <a:tabLst>
                <a:tab pos="355600" algn="l"/>
              </a:tabLst>
            </a:pPr>
            <a:r>
              <a:rPr sz="2000" dirty="0">
                <a:latin typeface="Candara"/>
                <a:cs typeface="Candara"/>
              </a:rPr>
              <a:t>Describe</a:t>
            </a:r>
            <a:r>
              <a:rPr sz="2000" spc="-15" dirty="0">
                <a:latin typeface="Candara"/>
                <a:cs typeface="Candara"/>
              </a:rPr>
              <a:t> </a:t>
            </a:r>
            <a:r>
              <a:rPr sz="2000" dirty="0">
                <a:latin typeface="Candara"/>
                <a:cs typeface="Candara"/>
              </a:rPr>
              <a:t>key</a:t>
            </a:r>
            <a:r>
              <a:rPr sz="2000" spc="-20" dirty="0">
                <a:latin typeface="Candara"/>
                <a:cs typeface="Candara"/>
              </a:rPr>
              <a:t> </a:t>
            </a:r>
            <a:r>
              <a:rPr sz="2000" spc="-10" dirty="0">
                <a:latin typeface="Candara"/>
                <a:cs typeface="Candara"/>
              </a:rPr>
              <a:t>features/optimizations</a:t>
            </a:r>
            <a:r>
              <a:rPr sz="2000" spc="-40" dirty="0">
                <a:latin typeface="Candara"/>
                <a:cs typeface="Candara"/>
              </a:rPr>
              <a:t> </a:t>
            </a:r>
            <a:r>
              <a:rPr sz="2000" dirty="0">
                <a:latin typeface="Candara"/>
                <a:cs typeface="Candara"/>
              </a:rPr>
              <a:t>that</a:t>
            </a:r>
            <a:r>
              <a:rPr sz="2000" spc="-15" dirty="0">
                <a:latin typeface="Candara"/>
                <a:cs typeface="Candara"/>
              </a:rPr>
              <a:t> </a:t>
            </a:r>
            <a:r>
              <a:rPr sz="2000" dirty="0">
                <a:latin typeface="Candara"/>
                <a:cs typeface="Candara"/>
              </a:rPr>
              <a:t>you</a:t>
            </a:r>
            <a:r>
              <a:rPr sz="2000" spc="-5" dirty="0">
                <a:latin typeface="Candara"/>
                <a:cs typeface="Candara"/>
              </a:rPr>
              <a:t> </a:t>
            </a:r>
            <a:r>
              <a:rPr sz="2000" dirty="0">
                <a:latin typeface="Candara"/>
                <a:cs typeface="Candara"/>
              </a:rPr>
              <a:t>have done that</a:t>
            </a:r>
            <a:r>
              <a:rPr sz="2000" spc="-25" dirty="0">
                <a:latin typeface="Candara"/>
                <a:cs typeface="Candara"/>
              </a:rPr>
              <a:t> </a:t>
            </a:r>
            <a:r>
              <a:rPr sz="2000" dirty="0">
                <a:latin typeface="Candara"/>
                <a:cs typeface="Candara"/>
              </a:rPr>
              <a:t>can</a:t>
            </a:r>
            <a:r>
              <a:rPr sz="2000" spc="-5" dirty="0">
                <a:latin typeface="Candara"/>
                <a:cs typeface="Candara"/>
              </a:rPr>
              <a:t> </a:t>
            </a:r>
            <a:r>
              <a:rPr sz="2000" spc="-20" dirty="0">
                <a:latin typeface="Candara"/>
                <a:cs typeface="Candara"/>
              </a:rPr>
              <a:t>make </a:t>
            </a:r>
            <a:r>
              <a:rPr sz="2000" dirty="0">
                <a:latin typeface="Candara"/>
                <a:cs typeface="Candara"/>
              </a:rPr>
              <a:t>your</a:t>
            </a:r>
            <a:r>
              <a:rPr sz="2000" spc="-25" dirty="0">
                <a:latin typeface="Candara"/>
                <a:cs typeface="Candara"/>
              </a:rPr>
              <a:t> </a:t>
            </a:r>
            <a:r>
              <a:rPr sz="2000" dirty="0">
                <a:latin typeface="Candara"/>
                <a:cs typeface="Candara"/>
              </a:rPr>
              <a:t>design</a:t>
            </a:r>
            <a:r>
              <a:rPr sz="2000" spc="-35" dirty="0">
                <a:latin typeface="Candara"/>
                <a:cs typeface="Candara"/>
              </a:rPr>
              <a:t> </a:t>
            </a:r>
            <a:r>
              <a:rPr sz="2000" dirty="0">
                <a:latin typeface="Candara"/>
                <a:cs typeface="Candara"/>
              </a:rPr>
              <a:t>stand</a:t>
            </a:r>
            <a:r>
              <a:rPr sz="2000" spc="-25" dirty="0">
                <a:latin typeface="Candara"/>
                <a:cs typeface="Candara"/>
              </a:rPr>
              <a:t> </a:t>
            </a:r>
            <a:r>
              <a:rPr sz="2000" dirty="0">
                <a:latin typeface="Candara"/>
                <a:cs typeface="Candara"/>
              </a:rPr>
              <a:t>out</a:t>
            </a:r>
            <a:r>
              <a:rPr sz="2000" spc="-15" dirty="0">
                <a:latin typeface="Candara"/>
                <a:cs typeface="Candara"/>
              </a:rPr>
              <a:t> </a:t>
            </a:r>
            <a:r>
              <a:rPr sz="2000" dirty="0">
                <a:latin typeface="Candara"/>
                <a:cs typeface="Candara"/>
              </a:rPr>
              <a:t>w.r.t.</a:t>
            </a:r>
            <a:r>
              <a:rPr sz="2000" spc="-45" dirty="0">
                <a:latin typeface="Candara"/>
                <a:cs typeface="Candara"/>
              </a:rPr>
              <a:t> </a:t>
            </a:r>
            <a:r>
              <a:rPr sz="2000" dirty="0">
                <a:latin typeface="Candara"/>
                <a:cs typeface="Candara"/>
              </a:rPr>
              <a:t>your</a:t>
            </a:r>
            <a:r>
              <a:rPr sz="2000" spc="-25" dirty="0">
                <a:latin typeface="Candara"/>
                <a:cs typeface="Candara"/>
              </a:rPr>
              <a:t> </a:t>
            </a:r>
            <a:r>
              <a:rPr sz="2000" spc="-10" dirty="0">
                <a:latin typeface="Candara"/>
                <a:cs typeface="Candara"/>
              </a:rPr>
              <a:t>peers.</a:t>
            </a:r>
            <a:endParaRPr sz="2000">
              <a:latin typeface="Candara"/>
              <a:cs typeface="Candar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121660">
              <a:lnSpc>
                <a:spcPct val="100000"/>
              </a:lnSpc>
              <a:spcBef>
                <a:spcPts val="100"/>
              </a:spcBef>
            </a:pPr>
            <a:r>
              <a:rPr spc="-25" dirty="0"/>
              <a:t>GDS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33</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336675"/>
            <a:ext cx="6245225" cy="330835"/>
          </a:xfrm>
          <a:prstGeom prst="rect">
            <a:avLst/>
          </a:prstGeom>
        </p:spPr>
        <p:txBody>
          <a:bodyPr vert="horz" wrap="square" lIns="0" tIns="13335" rIns="0" bIns="0" rtlCol="0">
            <a:spAutoFit/>
          </a:bodyPr>
          <a:lstStyle/>
          <a:p>
            <a:pPr marL="354965" indent="-342265">
              <a:lnSpc>
                <a:spcPct val="100000"/>
              </a:lnSpc>
              <a:spcBef>
                <a:spcPts val="105"/>
              </a:spcBef>
              <a:buFont typeface="Arial"/>
              <a:buChar char="•"/>
              <a:tabLst>
                <a:tab pos="354965" algn="l"/>
              </a:tabLst>
            </a:pPr>
            <a:r>
              <a:rPr sz="2000" dirty="0">
                <a:latin typeface="Candara"/>
                <a:cs typeface="Candara"/>
              </a:rPr>
              <a:t>Picture</a:t>
            </a:r>
            <a:r>
              <a:rPr sz="2000" spc="-15" dirty="0">
                <a:latin typeface="Candara"/>
                <a:cs typeface="Candara"/>
              </a:rPr>
              <a:t> </a:t>
            </a:r>
            <a:r>
              <a:rPr sz="2000" dirty="0">
                <a:latin typeface="Candara"/>
                <a:cs typeface="Candara"/>
              </a:rPr>
              <a:t>of</a:t>
            </a:r>
            <a:r>
              <a:rPr sz="2000" spc="-20" dirty="0">
                <a:latin typeface="Candara"/>
                <a:cs typeface="Candara"/>
              </a:rPr>
              <a:t> </a:t>
            </a:r>
            <a:r>
              <a:rPr sz="2000" dirty="0">
                <a:latin typeface="Candara"/>
                <a:cs typeface="Candara"/>
              </a:rPr>
              <a:t>successful</a:t>
            </a:r>
            <a:r>
              <a:rPr sz="2000" spc="-35" dirty="0">
                <a:latin typeface="Candara"/>
                <a:cs typeface="Candara"/>
              </a:rPr>
              <a:t> </a:t>
            </a:r>
            <a:r>
              <a:rPr sz="2000" dirty="0">
                <a:latin typeface="Candara"/>
                <a:cs typeface="Candara"/>
              </a:rPr>
              <a:t>GDS</a:t>
            </a:r>
            <a:r>
              <a:rPr sz="2000" spc="-20" dirty="0">
                <a:latin typeface="Candara"/>
                <a:cs typeface="Candara"/>
              </a:rPr>
              <a:t> </a:t>
            </a:r>
            <a:r>
              <a:rPr sz="2000" dirty="0">
                <a:latin typeface="Candara"/>
                <a:cs typeface="Candara"/>
              </a:rPr>
              <a:t>streamout</a:t>
            </a:r>
            <a:r>
              <a:rPr sz="2000" spc="-40" dirty="0">
                <a:latin typeface="Candara"/>
                <a:cs typeface="Candara"/>
              </a:rPr>
              <a:t> </a:t>
            </a:r>
            <a:r>
              <a:rPr sz="2000" dirty="0">
                <a:latin typeface="Candara"/>
                <a:cs typeface="Candara"/>
              </a:rPr>
              <a:t>from</a:t>
            </a:r>
            <a:r>
              <a:rPr sz="2000" spc="-25" dirty="0">
                <a:latin typeface="Candara"/>
                <a:cs typeface="Candara"/>
              </a:rPr>
              <a:t> </a:t>
            </a:r>
            <a:r>
              <a:rPr sz="2000" dirty="0">
                <a:latin typeface="Candara"/>
                <a:cs typeface="Candara"/>
              </a:rPr>
              <a:t>the</a:t>
            </a:r>
            <a:r>
              <a:rPr sz="2000" spc="-30" dirty="0">
                <a:latin typeface="Candara"/>
                <a:cs typeface="Candara"/>
              </a:rPr>
              <a:t> </a:t>
            </a:r>
            <a:r>
              <a:rPr sz="2000" spc="-10" dirty="0">
                <a:latin typeface="Candara"/>
                <a:cs typeface="Candara"/>
              </a:rPr>
              <a:t>terminal.</a:t>
            </a:r>
            <a:endParaRPr sz="2000">
              <a:latin typeface="Candara"/>
              <a:cs typeface="Candar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377440">
              <a:lnSpc>
                <a:spcPct val="100000"/>
              </a:lnSpc>
              <a:spcBef>
                <a:spcPts val="100"/>
              </a:spcBef>
            </a:pPr>
            <a:r>
              <a:rPr spc="-10" dirty="0"/>
              <a:t>Conclusions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34</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a:spLocks noGrp="1"/>
          </p:cNvSpPr>
          <p:nvPr>
            <p:ph type="body" idx="1"/>
          </p:nvPr>
        </p:nvSpPr>
        <p:spPr>
          <a:prstGeom prst="rect">
            <a:avLst/>
          </a:prstGeom>
        </p:spPr>
        <p:txBody>
          <a:bodyPr vert="horz" wrap="square" lIns="0" tIns="165100" rIns="0" bIns="0" rtlCol="0">
            <a:spAutoFit/>
          </a:bodyPr>
          <a:lstStyle/>
          <a:p>
            <a:pPr marL="354965" indent="-342265">
              <a:lnSpc>
                <a:spcPct val="100000"/>
              </a:lnSpc>
              <a:spcBef>
                <a:spcPts val="1300"/>
              </a:spcBef>
              <a:buFont typeface="Arial"/>
              <a:buChar char="•"/>
              <a:tabLst>
                <a:tab pos="354965" algn="l"/>
              </a:tabLst>
            </a:pPr>
            <a:r>
              <a:rPr dirty="0"/>
              <a:t>Number</a:t>
            </a:r>
            <a:r>
              <a:rPr spc="-40" dirty="0"/>
              <a:t> </a:t>
            </a:r>
            <a:r>
              <a:rPr dirty="0"/>
              <a:t>of</a:t>
            </a:r>
            <a:r>
              <a:rPr spc="-35" dirty="0"/>
              <a:t> </a:t>
            </a:r>
            <a:r>
              <a:rPr dirty="0"/>
              <a:t>neurons</a:t>
            </a:r>
            <a:r>
              <a:rPr spc="-15" dirty="0"/>
              <a:t> </a:t>
            </a:r>
            <a:r>
              <a:rPr dirty="0"/>
              <a:t>in</a:t>
            </a:r>
            <a:r>
              <a:rPr spc="-25" dirty="0"/>
              <a:t> </a:t>
            </a:r>
            <a:r>
              <a:rPr dirty="0"/>
              <a:t>hidden</a:t>
            </a:r>
            <a:r>
              <a:rPr spc="-20" dirty="0"/>
              <a:t> </a:t>
            </a:r>
            <a:r>
              <a:rPr dirty="0"/>
              <a:t>layer</a:t>
            </a:r>
            <a:r>
              <a:rPr spc="-35" dirty="0"/>
              <a:t> </a:t>
            </a:r>
            <a:r>
              <a:rPr spc="-50" dirty="0"/>
              <a:t>=</a:t>
            </a:r>
          </a:p>
          <a:p>
            <a:pPr marL="354965" indent="-342265">
              <a:lnSpc>
                <a:spcPct val="100000"/>
              </a:lnSpc>
              <a:spcBef>
                <a:spcPts val="1200"/>
              </a:spcBef>
              <a:buFont typeface="Arial"/>
              <a:buChar char="•"/>
              <a:tabLst>
                <a:tab pos="354965" algn="l"/>
              </a:tabLst>
            </a:pPr>
            <a:r>
              <a:rPr dirty="0"/>
              <a:t>Accuracy</a:t>
            </a:r>
            <a:r>
              <a:rPr spc="-30" dirty="0"/>
              <a:t> </a:t>
            </a:r>
            <a:r>
              <a:rPr dirty="0"/>
              <a:t>on</a:t>
            </a:r>
            <a:r>
              <a:rPr spc="-25" dirty="0"/>
              <a:t> </a:t>
            </a:r>
            <a:r>
              <a:rPr dirty="0"/>
              <a:t>synthesized</a:t>
            </a:r>
            <a:r>
              <a:rPr spc="-65" dirty="0"/>
              <a:t> </a:t>
            </a:r>
            <a:r>
              <a:rPr dirty="0"/>
              <a:t>HW</a:t>
            </a:r>
            <a:r>
              <a:rPr spc="-30" dirty="0"/>
              <a:t> </a:t>
            </a:r>
            <a:r>
              <a:rPr spc="-50" dirty="0"/>
              <a:t>=</a:t>
            </a:r>
          </a:p>
          <a:p>
            <a:pPr marL="354965" indent="-342265">
              <a:lnSpc>
                <a:spcPct val="100000"/>
              </a:lnSpc>
              <a:spcBef>
                <a:spcPts val="1200"/>
              </a:spcBef>
              <a:buFont typeface="Arial"/>
              <a:buChar char="•"/>
              <a:tabLst>
                <a:tab pos="354965" algn="l"/>
              </a:tabLst>
            </a:pPr>
            <a:r>
              <a:rPr dirty="0"/>
              <a:t>Clock</a:t>
            </a:r>
            <a:r>
              <a:rPr spc="-40" dirty="0"/>
              <a:t> </a:t>
            </a:r>
            <a:r>
              <a:rPr dirty="0"/>
              <a:t>Frequency</a:t>
            </a:r>
            <a:r>
              <a:rPr spc="-55" dirty="0"/>
              <a:t> </a:t>
            </a:r>
            <a:r>
              <a:rPr spc="-50" dirty="0"/>
              <a:t>=</a:t>
            </a:r>
          </a:p>
          <a:p>
            <a:pPr marL="354965" indent="-342265">
              <a:lnSpc>
                <a:spcPct val="100000"/>
              </a:lnSpc>
              <a:spcBef>
                <a:spcPts val="1200"/>
              </a:spcBef>
              <a:buFont typeface="Arial"/>
              <a:buChar char="•"/>
              <a:tabLst>
                <a:tab pos="354965" algn="l"/>
              </a:tabLst>
            </a:pPr>
            <a:r>
              <a:rPr dirty="0"/>
              <a:t>Latency</a:t>
            </a:r>
            <a:r>
              <a:rPr spc="-65" dirty="0"/>
              <a:t> </a:t>
            </a:r>
            <a:r>
              <a:rPr spc="-50" dirty="0"/>
              <a:t>=</a:t>
            </a:r>
          </a:p>
          <a:p>
            <a:pPr marL="354965" indent="-342265">
              <a:lnSpc>
                <a:spcPct val="100000"/>
              </a:lnSpc>
              <a:spcBef>
                <a:spcPts val="1200"/>
              </a:spcBef>
              <a:buFont typeface="Arial"/>
              <a:buChar char="•"/>
              <a:tabLst>
                <a:tab pos="354965" algn="l"/>
              </a:tabLst>
            </a:pPr>
            <a:r>
              <a:rPr dirty="0"/>
              <a:t>Initiation</a:t>
            </a:r>
            <a:r>
              <a:rPr spc="-40" dirty="0"/>
              <a:t> </a:t>
            </a:r>
            <a:r>
              <a:rPr dirty="0"/>
              <a:t>Interval</a:t>
            </a:r>
            <a:r>
              <a:rPr spc="-35" dirty="0"/>
              <a:t> </a:t>
            </a:r>
            <a:r>
              <a:rPr spc="-50" dirty="0"/>
              <a:t>=</a:t>
            </a:r>
          </a:p>
          <a:p>
            <a:pPr marL="354965" indent="-342265">
              <a:lnSpc>
                <a:spcPct val="100000"/>
              </a:lnSpc>
              <a:spcBef>
                <a:spcPts val="1205"/>
              </a:spcBef>
              <a:buFont typeface="Arial"/>
              <a:buChar char="•"/>
              <a:tabLst>
                <a:tab pos="354965" algn="l"/>
              </a:tabLst>
            </a:pPr>
            <a:r>
              <a:rPr spc="-10" dirty="0"/>
              <a:t>Total</a:t>
            </a:r>
            <a:r>
              <a:rPr spc="-80" dirty="0"/>
              <a:t> </a:t>
            </a:r>
            <a:r>
              <a:rPr dirty="0"/>
              <a:t>Area</a:t>
            </a:r>
            <a:r>
              <a:rPr spc="-45" dirty="0"/>
              <a:t> </a:t>
            </a:r>
            <a:r>
              <a:rPr spc="-50" dirty="0"/>
              <a:t>=</a:t>
            </a:r>
          </a:p>
          <a:p>
            <a:pPr marL="354965" indent="-342265">
              <a:lnSpc>
                <a:spcPct val="100000"/>
              </a:lnSpc>
              <a:spcBef>
                <a:spcPts val="1200"/>
              </a:spcBef>
              <a:buFont typeface="Arial"/>
              <a:buChar char="•"/>
              <a:tabLst>
                <a:tab pos="354965" algn="l"/>
              </a:tabLst>
            </a:pPr>
            <a:r>
              <a:rPr spc="-10" dirty="0"/>
              <a:t>Total</a:t>
            </a:r>
            <a:r>
              <a:rPr spc="-45" dirty="0"/>
              <a:t> </a:t>
            </a:r>
            <a:r>
              <a:rPr dirty="0"/>
              <a:t>Power</a:t>
            </a:r>
            <a:r>
              <a:rPr spc="-25" dirty="0"/>
              <a:t> </a:t>
            </a:r>
            <a:r>
              <a:rPr spc="-10" dirty="0"/>
              <a:t>(post-routing)</a:t>
            </a:r>
            <a:r>
              <a:rPr spc="-50" dirty="0"/>
              <a:t> =</a:t>
            </a:r>
          </a:p>
          <a:p>
            <a:pPr marL="354965" indent="-342265">
              <a:lnSpc>
                <a:spcPct val="100000"/>
              </a:lnSpc>
              <a:spcBef>
                <a:spcPts val="1200"/>
              </a:spcBef>
              <a:buFont typeface="Arial"/>
              <a:buChar char="•"/>
              <a:tabLst>
                <a:tab pos="354965" algn="l"/>
              </a:tabLst>
            </a:pPr>
            <a:r>
              <a:rPr dirty="0"/>
              <a:t>Setup</a:t>
            </a:r>
            <a:r>
              <a:rPr spc="-20" dirty="0"/>
              <a:t> </a:t>
            </a:r>
            <a:r>
              <a:rPr dirty="0"/>
              <a:t>TNS</a:t>
            </a:r>
            <a:r>
              <a:rPr spc="-10" dirty="0"/>
              <a:t> </a:t>
            </a:r>
            <a:r>
              <a:rPr dirty="0"/>
              <a:t>and WNS</a:t>
            </a:r>
            <a:r>
              <a:rPr spc="-10" dirty="0"/>
              <a:t> (post-routing)</a:t>
            </a:r>
            <a:r>
              <a:rPr spc="-50" dirty="0"/>
              <a:t> </a:t>
            </a:r>
            <a:r>
              <a:rPr dirty="0"/>
              <a:t>=</a:t>
            </a:r>
            <a:r>
              <a:rPr spc="-5" dirty="0"/>
              <a:t> </a:t>
            </a:r>
            <a:r>
              <a:rPr dirty="0"/>
              <a:t>…</a:t>
            </a:r>
            <a:r>
              <a:rPr spc="-5" dirty="0"/>
              <a:t> </a:t>
            </a:r>
            <a:r>
              <a:rPr dirty="0"/>
              <a:t>and </a:t>
            </a:r>
            <a:r>
              <a:rPr spc="-25" dirty="0"/>
              <a:t>….</a:t>
            </a:r>
          </a:p>
          <a:p>
            <a:pPr marL="354965" indent="-342265">
              <a:lnSpc>
                <a:spcPct val="100000"/>
              </a:lnSpc>
              <a:spcBef>
                <a:spcPts val="1200"/>
              </a:spcBef>
              <a:buFont typeface="Arial"/>
              <a:buChar char="•"/>
              <a:tabLst>
                <a:tab pos="354965" algn="l"/>
              </a:tabLst>
            </a:pPr>
            <a:r>
              <a:rPr dirty="0"/>
              <a:t>Hold</a:t>
            </a:r>
            <a:r>
              <a:rPr spc="-40" dirty="0"/>
              <a:t> </a:t>
            </a:r>
            <a:r>
              <a:rPr dirty="0"/>
              <a:t>TNS</a:t>
            </a:r>
            <a:r>
              <a:rPr spc="-20" dirty="0"/>
              <a:t> </a:t>
            </a:r>
            <a:r>
              <a:rPr dirty="0"/>
              <a:t>and</a:t>
            </a:r>
            <a:r>
              <a:rPr spc="-20" dirty="0"/>
              <a:t> </a:t>
            </a:r>
            <a:r>
              <a:rPr dirty="0"/>
              <a:t>WNS</a:t>
            </a:r>
            <a:r>
              <a:rPr spc="-20" dirty="0"/>
              <a:t> </a:t>
            </a:r>
            <a:r>
              <a:rPr dirty="0"/>
              <a:t>(post-routing)</a:t>
            </a:r>
            <a:r>
              <a:rPr spc="-55" dirty="0"/>
              <a:t> </a:t>
            </a:r>
            <a:r>
              <a:rPr dirty="0"/>
              <a:t>=</a:t>
            </a:r>
            <a:r>
              <a:rPr spc="-15" dirty="0"/>
              <a:t> </a:t>
            </a:r>
            <a:r>
              <a:rPr dirty="0"/>
              <a:t>…</a:t>
            </a:r>
            <a:r>
              <a:rPr spc="-20" dirty="0"/>
              <a:t> </a:t>
            </a:r>
            <a:r>
              <a:rPr dirty="0"/>
              <a:t>and</a:t>
            </a:r>
            <a:r>
              <a:rPr spc="-15" dirty="0"/>
              <a:t> </a:t>
            </a:r>
            <a:r>
              <a:rPr spc="-50" dirty="0"/>
              <a:t>…</a:t>
            </a:r>
          </a:p>
          <a:p>
            <a:pPr marL="354965" indent="-342265">
              <a:lnSpc>
                <a:spcPct val="100000"/>
              </a:lnSpc>
              <a:spcBef>
                <a:spcPts val="1200"/>
              </a:spcBef>
              <a:buFont typeface="Arial"/>
              <a:buChar char="•"/>
              <a:tabLst>
                <a:tab pos="354965" algn="l"/>
              </a:tabLst>
            </a:pPr>
            <a:r>
              <a:rPr dirty="0"/>
              <a:t>NOTE:</a:t>
            </a:r>
            <a:r>
              <a:rPr spc="-45" dirty="0"/>
              <a:t> </a:t>
            </a:r>
            <a:r>
              <a:rPr dirty="0"/>
              <a:t>Keep</a:t>
            </a:r>
            <a:r>
              <a:rPr spc="-40" dirty="0"/>
              <a:t> </a:t>
            </a:r>
            <a:r>
              <a:rPr dirty="0"/>
              <a:t>the</a:t>
            </a:r>
            <a:r>
              <a:rPr spc="-10" dirty="0"/>
              <a:t> </a:t>
            </a:r>
            <a:r>
              <a:rPr dirty="0"/>
              <a:t>format</a:t>
            </a:r>
            <a:r>
              <a:rPr spc="-40" dirty="0"/>
              <a:t> </a:t>
            </a:r>
            <a:r>
              <a:rPr dirty="0"/>
              <a:t>given</a:t>
            </a:r>
            <a:r>
              <a:rPr spc="-20" dirty="0"/>
              <a:t> </a:t>
            </a:r>
            <a:r>
              <a:rPr dirty="0"/>
              <a:t>here.</a:t>
            </a:r>
            <a:r>
              <a:rPr spc="-10" dirty="0"/>
              <a:t> </a:t>
            </a:r>
            <a:r>
              <a:rPr dirty="0"/>
              <a:t>Only</a:t>
            </a:r>
            <a:r>
              <a:rPr spc="-15" dirty="0"/>
              <a:t> </a:t>
            </a:r>
            <a:r>
              <a:rPr dirty="0"/>
              <a:t>fill</a:t>
            </a:r>
            <a:r>
              <a:rPr spc="-25" dirty="0"/>
              <a:t> </a:t>
            </a:r>
            <a:r>
              <a:rPr dirty="0"/>
              <a:t>the</a:t>
            </a:r>
            <a:r>
              <a:rPr spc="-15" dirty="0"/>
              <a:t> </a:t>
            </a:r>
            <a:r>
              <a:rPr spc="-10" dirty="0"/>
              <a:t>values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640205">
              <a:lnSpc>
                <a:spcPct val="100000"/>
              </a:lnSpc>
              <a:spcBef>
                <a:spcPts val="100"/>
              </a:spcBef>
            </a:pPr>
            <a:r>
              <a:rPr dirty="0"/>
              <a:t>Learning</a:t>
            </a:r>
            <a:r>
              <a:rPr spc="-70" dirty="0"/>
              <a:t> </a:t>
            </a:r>
            <a:r>
              <a:rPr spc="-10" dirty="0"/>
              <a:t>Outcomes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35</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184630"/>
            <a:ext cx="4321810" cy="940435"/>
          </a:xfrm>
          <a:prstGeom prst="rect">
            <a:avLst/>
          </a:prstGeom>
        </p:spPr>
        <p:txBody>
          <a:bodyPr vert="horz" wrap="square" lIns="0" tIns="165100" rIns="0" bIns="0" rtlCol="0">
            <a:spAutoFit/>
          </a:bodyPr>
          <a:lstStyle/>
          <a:p>
            <a:pPr marL="354965" indent="-342265">
              <a:lnSpc>
                <a:spcPct val="100000"/>
              </a:lnSpc>
              <a:spcBef>
                <a:spcPts val="1300"/>
              </a:spcBef>
              <a:buFont typeface="Arial"/>
              <a:buChar char="•"/>
              <a:tabLst>
                <a:tab pos="354965" algn="l"/>
              </a:tabLst>
            </a:pPr>
            <a:r>
              <a:rPr sz="2000" dirty="0">
                <a:latin typeface="Candara"/>
                <a:cs typeface="Candara"/>
              </a:rPr>
              <a:t>What</a:t>
            </a:r>
            <a:r>
              <a:rPr sz="2000" spc="-25" dirty="0">
                <a:latin typeface="Candara"/>
                <a:cs typeface="Candara"/>
              </a:rPr>
              <a:t> </a:t>
            </a:r>
            <a:r>
              <a:rPr sz="2000" dirty="0">
                <a:latin typeface="Candara"/>
                <a:cs typeface="Candara"/>
              </a:rPr>
              <a:t>did</a:t>
            </a:r>
            <a:r>
              <a:rPr sz="2000" spc="-10" dirty="0">
                <a:latin typeface="Candara"/>
                <a:cs typeface="Candara"/>
              </a:rPr>
              <a:t> </a:t>
            </a:r>
            <a:r>
              <a:rPr sz="2000" dirty="0">
                <a:latin typeface="Candara"/>
                <a:cs typeface="Candara"/>
              </a:rPr>
              <a:t>you</a:t>
            </a:r>
            <a:r>
              <a:rPr sz="2000" spc="-20" dirty="0">
                <a:latin typeface="Candara"/>
                <a:cs typeface="Candara"/>
              </a:rPr>
              <a:t> </a:t>
            </a:r>
            <a:r>
              <a:rPr sz="2000" dirty="0">
                <a:latin typeface="Candara"/>
                <a:cs typeface="Candara"/>
              </a:rPr>
              <a:t>learn</a:t>
            </a:r>
            <a:r>
              <a:rPr sz="2000" spc="-15" dirty="0">
                <a:latin typeface="Candara"/>
                <a:cs typeface="Candara"/>
              </a:rPr>
              <a:t> </a:t>
            </a:r>
            <a:r>
              <a:rPr sz="2000" dirty="0">
                <a:latin typeface="Candara"/>
                <a:cs typeface="Candara"/>
              </a:rPr>
              <a:t>from</a:t>
            </a:r>
            <a:r>
              <a:rPr sz="2000" spc="-25" dirty="0">
                <a:latin typeface="Candara"/>
                <a:cs typeface="Candara"/>
              </a:rPr>
              <a:t> </a:t>
            </a:r>
            <a:r>
              <a:rPr sz="2000" dirty="0">
                <a:latin typeface="Candara"/>
                <a:cs typeface="Candara"/>
              </a:rPr>
              <a:t>this</a:t>
            </a:r>
            <a:r>
              <a:rPr sz="2000" spc="-10" dirty="0">
                <a:latin typeface="Candara"/>
                <a:cs typeface="Candara"/>
              </a:rPr>
              <a:t> project?</a:t>
            </a:r>
            <a:endParaRPr sz="2000">
              <a:latin typeface="Candara"/>
              <a:cs typeface="Candara"/>
            </a:endParaRPr>
          </a:p>
          <a:p>
            <a:pPr marL="354965" indent="-342265">
              <a:lnSpc>
                <a:spcPct val="100000"/>
              </a:lnSpc>
              <a:spcBef>
                <a:spcPts val="1200"/>
              </a:spcBef>
              <a:buFont typeface="Arial"/>
              <a:buChar char="•"/>
              <a:tabLst>
                <a:tab pos="354965" algn="l"/>
              </a:tabLst>
            </a:pPr>
            <a:r>
              <a:rPr sz="2000" dirty="0">
                <a:latin typeface="Candara"/>
                <a:cs typeface="Candara"/>
              </a:rPr>
              <a:t>NOTE:</a:t>
            </a:r>
            <a:r>
              <a:rPr sz="2000" spc="-35" dirty="0">
                <a:latin typeface="Candara"/>
                <a:cs typeface="Candara"/>
              </a:rPr>
              <a:t> </a:t>
            </a:r>
            <a:r>
              <a:rPr sz="2000" dirty="0">
                <a:latin typeface="Candara"/>
                <a:cs typeface="Candara"/>
              </a:rPr>
              <a:t>Keep</a:t>
            </a:r>
            <a:r>
              <a:rPr sz="2000" spc="-25" dirty="0">
                <a:latin typeface="Candara"/>
                <a:cs typeface="Candara"/>
              </a:rPr>
              <a:t> </a:t>
            </a:r>
            <a:r>
              <a:rPr sz="2000" dirty="0">
                <a:latin typeface="Candara"/>
                <a:cs typeface="Candara"/>
              </a:rPr>
              <a:t>it</a:t>
            </a:r>
            <a:r>
              <a:rPr sz="2000" spc="-10" dirty="0">
                <a:latin typeface="Candara"/>
                <a:cs typeface="Candara"/>
              </a:rPr>
              <a:t> </a:t>
            </a:r>
            <a:r>
              <a:rPr sz="2000" dirty="0">
                <a:latin typeface="Candara"/>
                <a:cs typeface="Candara"/>
              </a:rPr>
              <a:t>to</a:t>
            </a:r>
            <a:r>
              <a:rPr sz="2000" spc="-20" dirty="0">
                <a:latin typeface="Candara"/>
                <a:cs typeface="Candara"/>
              </a:rPr>
              <a:t> </a:t>
            </a:r>
            <a:r>
              <a:rPr sz="2000" dirty="0">
                <a:latin typeface="Candara"/>
                <a:cs typeface="Candara"/>
              </a:rPr>
              <a:t>1 </a:t>
            </a:r>
            <a:r>
              <a:rPr sz="2000" spc="-10" dirty="0">
                <a:latin typeface="Candara"/>
                <a:cs typeface="Candara"/>
              </a:rPr>
              <a:t>slide.</a:t>
            </a:r>
            <a:endParaRPr sz="2000">
              <a:latin typeface="Candara"/>
              <a:cs typeface="Candar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14294" y="2622930"/>
            <a:ext cx="3046095" cy="848360"/>
          </a:xfrm>
          <a:prstGeom prst="rect">
            <a:avLst/>
          </a:prstGeom>
        </p:spPr>
        <p:txBody>
          <a:bodyPr vert="horz" wrap="square" lIns="0" tIns="12700" rIns="0" bIns="0" rtlCol="0">
            <a:spAutoFit/>
          </a:bodyPr>
          <a:lstStyle/>
          <a:p>
            <a:pPr marL="12700">
              <a:lnSpc>
                <a:spcPct val="100000"/>
              </a:lnSpc>
              <a:spcBef>
                <a:spcPts val="100"/>
              </a:spcBef>
            </a:pPr>
            <a:r>
              <a:rPr sz="5400" dirty="0"/>
              <a:t>Thank</a:t>
            </a:r>
            <a:r>
              <a:rPr sz="5400" spc="-165" dirty="0"/>
              <a:t> </a:t>
            </a:r>
            <a:r>
              <a:rPr sz="5400" spc="-25" dirty="0"/>
              <a:t>You</a:t>
            </a:r>
            <a:endParaRPr sz="540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36</a:t>
            </a:fld>
            <a:endParaRPr spc="-2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6010" y="180022"/>
            <a:ext cx="7055561" cy="574675"/>
          </a:xfrm>
          <a:prstGeom prst="rect">
            <a:avLst/>
          </a:prstGeom>
        </p:spPr>
        <p:txBody>
          <a:bodyPr vert="horz" wrap="square" lIns="0" tIns="12700" rIns="0" bIns="0" rtlCol="0">
            <a:spAutoFit/>
          </a:bodyPr>
          <a:lstStyle/>
          <a:p>
            <a:pPr marL="1035050">
              <a:lnSpc>
                <a:spcPct val="100000"/>
              </a:lnSpc>
              <a:spcBef>
                <a:spcPts val="100"/>
              </a:spcBef>
            </a:pPr>
            <a:r>
              <a:rPr dirty="0"/>
              <a:t>Software</a:t>
            </a:r>
            <a:r>
              <a:rPr spc="-65" dirty="0"/>
              <a:t> </a:t>
            </a:r>
            <a:r>
              <a:rPr spc="-10" dirty="0"/>
              <a:t>Implementation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4</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596010" y="1099426"/>
            <a:ext cx="4128390" cy="5091137"/>
          </a:xfrm>
          <a:prstGeom prst="rect">
            <a:avLst/>
          </a:prstGeom>
        </p:spPr>
        <p:txBody>
          <a:bodyPr vert="horz" wrap="square" lIns="0" tIns="165100" rIns="0" bIns="0" rtlCol="0">
            <a:spAutoFit/>
          </a:bodyPr>
          <a:lstStyle/>
          <a:p>
            <a:pPr marL="12700">
              <a:lnSpc>
                <a:spcPct val="100000"/>
              </a:lnSpc>
              <a:spcBef>
                <a:spcPts val="1300"/>
              </a:spcBef>
              <a:tabLst>
                <a:tab pos="354965" algn="l"/>
              </a:tabLst>
            </a:pPr>
            <a:r>
              <a:rPr lang="en-GB" sz="2000" b="1" u="sng" spc="-10" dirty="0">
                <a:latin typeface="Candara"/>
                <a:cs typeface="Candara"/>
              </a:rPr>
              <a:t>Tasks performed in MATLAB:</a:t>
            </a:r>
          </a:p>
          <a:p>
            <a:endParaRPr lang="en-GB" sz="2000" dirty="0"/>
          </a:p>
          <a:p>
            <a:r>
              <a:rPr lang="en-GB" sz="2000" dirty="0"/>
              <a:t>        1. Ran the training code multiple times with many different configurations, Until good accuracy is achieved in floating point. </a:t>
            </a:r>
          </a:p>
          <a:p>
            <a:endParaRPr lang="en-GB" sz="2000" dirty="0"/>
          </a:p>
          <a:p>
            <a:endParaRPr lang="en-GB" sz="2000" dirty="0"/>
          </a:p>
          <a:p>
            <a:r>
              <a:rPr lang="en-GB" sz="2000" dirty="0"/>
              <a:t>         The picture on the right side shows few good iterations obtained.</a:t>
            </a:r>
          </a:p>
          <a:p>
            <a:endParaRPr lang="en-GB" sz="2000" dirty="0"/>
          </a:p>
          <a:p>
            <a:endParaRPr lang="en-GB" sz="2000" dirty="0"/>
          </a:p>
          <a:p>
            <a:r>
              <a:rPr lang="en-GB" sz="2000" dirty="0"/>
              <a:t>	</a:t>
            </a:r>
          </a:p>
          <a:p>
            <a:r>
              <a:rPr lang="en-GB" sz="2000" dirty="0"/>
              <a:t>	</a:t>
            </a:r>
          </a:p>
          <a:p>
            <a:endParaRPr lang="en-GB" sz="2000" dirty="0"/>
          </a:p>
          <a:p>
            <a:r>
              <a:rPr lang="en-GB" sz="2000" dirty="0"/>
              <a:t>	</a:t>
            </a:r>
            <a:endParaRPr lang="en-GB" sz="2000" spc="-10" dirty="0">
              <a:latin typeface="Candara"/>
              <a:cs typeface="Candara"/>
            </a:endParaRPr>
          </a:p>
        </p:txBody>
      </p:sp>
      <p:pic>
        <p:nvPicPr>
          <p:cNvPr id="6" name="Picture 5">
            <a:extLst>
              <a:ext uri="{FF2B5EF4-FFF2-40B4-BE49-F238E27FC236}">
                <a16:creationId xmlns:a16="http://schemas.microsoft.com/office/drawing/2014/main" id="{29B32BFE-F24B-44A1-B946-6F9AD4226C6E}"/>
              </a:ext>
            </a:extLst>
          </p:cNvPr>
          <p:cNvPicPr>
            <a:picLocks noChangeAspect="1"/>
          </p:cNvPicPr>
          <p:nvPr/>
        </p:nvPicPr>
        <p:blipFill>
          <a:blip r:embed="rId2"/>
          <a:stretch>
            <a:fillRect/>
          </a:stretch>
        </p:blipFill>
        <p:spPr>
          <a:xfrm>
            <a:off x="5181600" y="956364"/>
            <a:ext cx="3605333" cy="543787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1" y="213436"/>
            <a:ext cx="7947380" cy="566822"/>
          </a:xfrm>
          <a:prstGeom prst="rect">
            <a:avLst/>
          </a:prstGeom>
        </p:spPr>
        <p:txBody>
          <a:bodyPr vert="horz" wrap="square" lIns="0" tIns="12700" rIns="0" bIns="0" rtlCol="0">
            <a:spAutoFit/>
          </a:bodyPr>
          <a:lstStyle/>
          <a:p>
            <a:pPr marL="1035050">
              <a:lnSpc>
                <a:spcPct val="100000"/>
              </a:lnSpc>
              <a:spcBef>
                <a:spcPts val="100"/>
              </a:spcBef>
            </a:pPr>
            <a:r>
              <a:rPr lang="en-IN" dirty="0"/>
              <a:t>Software</a:t>
            </a:r>
            <a:r>
              <a:rPr lang="en-IN" spc="-65" dirty="0"/>
              <a:t> </a:t>
            </a:r>
            <a:r>
              <a:rPr lang="en-IN" spc="-10" dirty="0"/>
              <a:t>Implementation Contd.</a:t>
            </a:r>
            <a:endParaRPr spc="-1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5</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844"/>
              </a:lnSpc>
            </a:pPr>
            <a:r>
              <a:rPr dirty="0"/>
              <a:t>Copyright ©</a:t>
            </a:r>
            <a:r>
              <a:rPr spc="-15" dirty="0"/>
              <a:t> </a:t>
            </a:r>
            <a:r>
              <a:rPr dirty="0"/>
              <a:t>Talent</a:t>
            </a:r>
            <a:r>
              <a:rPr spc="5" dirty="0"/>
              <a:t> </a:t>
            </a:r>
            <a:r>
              <a:rPr dirty="0"/>
              <a:t>Sprint</a:t>
            </a:r>
            <a:r>
              <a:rPr spc="-5" dirty="0"/>
              <a:t> </a:t>
            </a:r>
            <a:r>
              <a:rPr dirty="0"/>
              <a:t>|</a:t>
            </a:r>
            <a:r>
              <a:rPr spc="-15" dirty="0"/>
              <a:t> </a:t>
            </a:r>
            <a:r>
              <a:rPr dirty="0"/>
              <a:t>IISc</a:t>
            </a:r>
            <a:r>
              <a:rPr spc="-10" dirty="0"/>
              <a:t> </a:t>
            </a:r>
            <a:r>
              <a:rPr dirty="0"/>
              <a:t>Bangalore,</a:t>
            </a:r>
            <a:r>
              <a:rPr spc="5" dirty="0"/>
              <a:t> </a:t>
            </a:r>
            <a:r>
              <a:rPr dirty="0"/>
              <a:t>2021.</a:t>
            </a:r>
            <a:r>
              <a:rPr spc="-15" dirty="0"/>
              <a:t> </a:t>
            </a:r>
            <a:r>
              <a:rPr spc="-10" dirty="0"/>
              <a:t>Confidential.</a:t>
            </a:r>
            <a:r>
              <a:rPr spc="-15" dirty="0"/>
              <a:t> </a:t>
            </a:r>
            <a:r>
              <a:rPr dirty="0"/>
              <a:t>All</a:t>
            </a:r>
            <a:r>
              <a:rPr spc="-10" dirty="0"/>
              <a:t> </a:t>
            </a:r>
            <a:r>
              <a:rPr dirty="0"/>
              <a:t>rights</a:t>
            </a:r>
            <a:r>
              <a:rPr spc="-10" dirty="0"/>
              <a:t> reserved.</a:t>
            </a:r>
          </a:p>
        </p:txBody>
      </p:sp>
      <p:sp>
        <p:nvSpPr>
          <p:cNvPr id="3" name="object 3"/>
          <p:cNvSpPr txBox="1"/>
          <p:nvPr/>
        </p:nvSpPr>
        <p:spPr>
          <a:xfrm>
            <a:off x="344830" y="1184630"/>
            <a:ext cx="7754950" cy="6322244"/>
          </a:xfrm>
          <a:prstGeom prst="rect">
            <a:avLst/>
          </a:prstGeom>
        </p:spPr>
        <p:txBody>
          <a:bodyPr vert="horz" wrap="square" lIns="0" tIns="165100" rIns="0" bIns="0" rtlCol="0">
            <a:spAutoFit/>
          </a:bodyPr>
          <a:lstStyle/>
          <a:p>
            <a:pPr marL="12700">
              <a:lnSpc>
                <a:spcPct val="100000"/>
              </a:lnSpc>
              <a:spcBef>
                <a:spcPts val="1300"/>
              </a:spcBef>
              <a:tabLst>
                <a:tab pos="354965" algn="l"/>
              </a:tabLst>
            </a:pPr>
            <a:r>
              <a:rPr lang="en-GB" sz="2000" b="1" u="sng" spc="-10" dirty="0">
                <a:latin typeface="Candara"/>
                <a:cs typeface="Candara"/>
              </a:rPr>
              <a:t>Tasks performed in MATLAB:</a:t>
            </a:r>
          </a:p>
          <a:p>
            <a:r>
              <a:rPr lang="en-GB" sz="2000" dirty="0"/>
              <a:t>	2. Whenever good set of weights and biases were obtained, those were saved to a git repo created specifically for this project.</a:t>
            </a:r>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r>
              <a:rPr lang="en-GB" sz="2000" dirty="0"/>
              <a:t>Link to the repo: </a:t>
            </a:r>
            <a:r>
              <a:rPr lang="en-IN" sz="2000" dirty="0" err="1">
                <a:hlinkClick r:id="rId2"/>
              </a:rPr>
              <a:t>ImDanielMarkIsaac</a:t>
            </a:r>
            <a:r>
              <a:rPr lang="en-IN" sz="2000" dirty="0">
                <a:hlinkClick r:id="rId2"/>
              </a:rPr>
              <a:t>/</a:t>
            </a:r>
            <a:r>
              <a:rPr lang="en-IN" sz="2000" dirty="0" err="1">
                <a:hlinkClick r:id="rId2"/>
              </a:rPr>
              <a:t>DVLSI_ML_Project</a:t>
            </a:r>
            <a:r>
              <a:rPr lang="en-IN" sz="2000" dirty="0">
                <a:hlinkClick r:id="rId2"/>
              </a:rPr>
              <a:t> (github.com)</a:t>
            </a:r>
            <a:endParaRPr lang="en-GB" sz="2000" dirty="0"/>
          </a:p>
          <a:p>
            <a:endParaRPr lang="en-GB" sz="2000" dirty="0"/>
          </a:p>
          <a:p>
            <a:endParaRPr lang="en-GB" sz="2000" dirty="0"/>
          </a:p>
          <a:p>
            <a:endParaRPr lang="en-GB" sz="2000" dirty="0"/>
          </a:p>
          <a:p>
            <a:r>
              <a:rPr lang="en-GB" sz="2000" dirty="0"/>
              <a:t>	</a:t>
            </a:r>
            <a:endParaRPr lang="en-GB" sz="2000" spc="-10" dirty="0">
              <a:latin typeface="Candara"/>
              <a:cs typeface="Candara"/>
            </a:endParaRPr>
          </a:p>
        </p:txBody>
      </p:sp>
      <p:pic>
        <p:nvPicPr>
          <p:cNvPr id="6" name="Picture 5">
            <a:extLst>
              <a:ext uri="{FF2B5EF4-FFF2-40B4-BE49-F238E27FC236}">
                <a16:creationId xmlns:a16="http://schemas.microsoft.com/office/drawing/2014/main" id="{0BA22848-8D89-4DDF-BA6E-7453E987F517}"/>
              </a:ext>
            </a:extLst>
          </p:cNvPr>
          <p:cNvPicPr>
            <a:picLocks noChangeAspect="1"/>
          </p:cNvPicPr>
          <p:nvPr/>
        </p:nvPicPr>
        <p:blipFill>
          <a:blip r:embed="rId3"/>
          <a:stretch>
            <a:fillRect/>
          </a:stretch>
        </p:blipFill>
        <p:spPr>
          <a:xfrm>
            <a:off x="1290454" y="2356892"/>
            <a:ext cx="6563089" cy="3188067"/>
          </a:xfrm>
          <a:prstGeom prst="rect">
            <a:avLst/>
          </a:prstGeom>
        </p:spPr>
      </p:pic>
    </p:spTree>
    <p:extLst>
      <p:ext uri="{BB962C8B-B14F-4D97-AF65-F5344CB8AC3E}">
        <p14:creationId xmlns:p14="http://schemas.microsoft.com/office/powerpoint/2010/main" val="167197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7EC98-EA93-4445-B8DF-70C2C1BE99A0}"/>
              </a:ext>
            </a:extLst>
          </p:cNvPr>
          <p:cNvSpPr>
            <a:spLocks noGrp="1"/>
          </p:cNvSpPr>
          <p:nvPr>
            <p:ph type="title"/>
          </p:nvPr>
        </p:nvSpPr>
        <p:spPr/>
        <p:txBody>
          <a:bodyPr/>
          <a:lstStyle/>
          <a:p>
            <a:r>
              <a:rPr lang="en-IN" dirty="0"/>
              <a:t>Software</a:t>
            </a:r>
            <a:r>
              <a:rPr lang="en-IN" spc="-65" dirty="0"/>
              <a:t> </a:t>
            </a:r>
            <a:r>
              <a:rPr lang="en-IN" spc="-10" dirty="0"/>
              <a:t>Implementation Contd.</a:t>
            </a:r>
            <a:endParaRPr lang="en-IN" dirty="0"/>
          </a:p>
        </p:txBody>
      </p:sp>
      <p:sp>
        <p:nvSpPr>
          <p:cNvPr id="3" name="Text Placeholder 2">
            <a:extLst>
              <a:ext uri="{FF2B5EF4-FFF2-40B4-BE49-F238E27FC236}">
                <a16:creationId xmlns:a16="http://schemas.microsoft.com/office/drawing/2014/main" id="{A611CCAA-E3B5-4C23-968D-B9467A595880}"/>
              </a:ext>
            </a:extLst>
          </p:cNvPr>
          <p:cNvSpPr>
            <a:spLocks noGrp="1"/>
          </p:cNvSpPr>
          <p:nvPr>
            <p:ph type="body" idx="1"/>
          </p:nvPr>
        </p:nvSpPr>
        <p:spPr>
          <a:xfrm>
            <a:off x="344830" y="1184630"/>
            <a:ext cx="6106160" cy="3385542"/>
          </a:xfrm>
        </p:spPr>
        <p:txBody>
          <a:bodyPr/>
          <a:lstStyle/>
          <a:p>
            <a:r>
              <a:rPr lang="en-GB" b="1" u="sng" spc="-10" dirty="0"/>
              <a:t>Tasks performed in MATLAB:</a:t>
            </a:r>
          </a:p>
          <a:p>
            <a:r>
              <a:rPr lang="en-GB" dirty="0"/>
              <a:t>	3. Then, maximum and minimum values present in w12,w23,b12,b23 were found. </a:t>
            </a:r>
          </a:p>
          <a:p>
            <a:endParaRPr lang="en-GB" dirty="0"/>
          </a:p>
          <a:p>
            <a:r>
              <a:rPr lang="en-GB" dirty="0"/>
              <a:t>	With this knowledge, the lower bound on number of bits needed for representing integer portion  for w12, w23, b12, b23 can be known.</a:t>
            </a:r>
          </a:p>
          <a:p>
            <a:endParaRPr lang="en-GB" dirty="0"/>
          </a:p>
          <a:p>
            <a:endParaRPr lang="en-GB" dirty="0"/>
          </a:p>
          <a:p>
            <a:r>
              <a:rPr lang="en-GB" spc="-10" dirty="0"/>
              <a:t>	</a:t>
            </a:r>
          </a:p>
          <a:p>
            <a:r>
              <a:rPr lang="en-GB" spc="-10" dirty="0"/>
              <a:t>	</a:t>
            </a:r>
            <a:endParaRPr lang="en-IN" dirty="0"/>
          </a:p>
        </p:txBody>
      </p:sp>
      <p:pic>
        <p:nvPicPr>
          <p:cNvPr id="5" name="Picture 4">
            <a:extLst>
              <a:ext uri="{FF2B5EF4-FFF2-40B4-BE49-F238E27FC236}">
                <a16:creationId xmlns:a16="http://schemas.microsoft.com/office/drawing/2014/main" id="{7F294ADE-2EBE-4B46-8042-741A85598895}"/>
              </a:ext>
            </a:extLst>
          </p:cNvPr>
          <p:cNvPicPr>
            <a:picLocks noChangeAspect="1"/>
          </p:cNvPicPr>
          <p:nvPr/>
        </p:nvPicPr>
        <p:blipFill>
          <a:blip r:embed="rId2"/>
          <a:stretch>
            <a:fillRect/>
          </a:stretch>
        </p:blipFill>
        <p:spPr>
          <a:xfrm>
            <a:off x="327245" y="3747491"/>
            <a:ext cx="8305800" cy="1219200"/>
          </a:xfrm>
          <a:prstGeom prst="rect">
            <a:avLst/>
          </a:prstGeom>
        </p:spPr>
      </p:pic>
    </p:spTree>
    <p:extLst>
      <p:ext uri="{BB962C8B-B14F-4D97-AF65-F5344CB8AC3E}">
        <p14:creationId xmlns:p14="http://schemas.microsoft.com/office/powerpoint/2010/main" val="1825959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00712-F3C7-4435-A507-D6BD66229C1C}"/>
              </a:ext>
            </a:extLst>
          </p:cNvPr>
          <p:cNvSpPr>
            <a:spLocks noGrp="1"/>
          </p:cNvSpPr>
          <p:nvPr>
            <p:ph type="title"/>
          </p:nvPr>
        </p:nvSpPr>
        <p:spPr/>
        <p:txBody>
          <a:bodyPr/>
          <a:lstStyle/>
          <a:p>
            <a:r>
              <a:rPr lang="en-IN" dirty="0"/>
              <a:t>Software</a:t>
            </a:r>
            <a:r>
              <a:rPr lang="en-IN" spc="-65" dirty="0"/>
              <a:t> </a:t>
            </a:r>
            <a:r>
              <a:rPr lang="en-IN" spc="-10" dirty="0"/>
              <a:t>Implementation Contd.</a:t>
            </a:r>
            <a:endParaRPr lang="en-IN" dirty="0"/>
          </a:p>
        </p:txBody>
      </p:sp>
      <p:sp>
        <p:nvSpPr>
          <p:cNvPr id="3" name="Text Placeholder 2">
            <a:extLst>
              <a:ext uri="{FF2B5EF4-FFF2-40B4-BE49-F238E27FC236}">
                <a16:creationId xmlns:a16="http://schemas.microsoft.com/office/drawing/2014/main" id="{2E600197-87E8-46BB-82F4-78221793258E}"/>
              </a:ext>
            </a:extLst>
          </p:cNvPr>
          <p:cNvSpPr>
            <a:spLocks noGrp="1"/>
          </p:cNvSpPr>
          <p:nvPr>
            <p:ph type="body" idx="1"/>
          </p:nvPr>
        </p:nvSpPr>
        <p:spPr>
          <a:xfrm>
            <a:off x="344829" y="1184630"/>
            <a:ext cx="7908199" cy="5539978"/>
          </a:xfrm>
        </p:spPr>
        <p:txBody>
          <a:bodyPr/>
          <a:lstStyle/>
          <a:p>
            <a:r>
              <a:rPr lang="en-GB" b="1" u="sng" spc="-10" dirty="0"/>
              <a:t>Tasks performed in MATLAB:</a:t>
            </a:r>
          </a:p>
          <a:p>
            <a:r>
              <a:rPr lang="en-GB" spc="-10" dirty="0"/>
              <a:t>	4.Next, a MATLAB code is written, which will sweep the fractional bits while keeping the number of integer bits as found in the previous step. And it will find the average absolute error between input floating values and floating values converted back from fixed point integers.</a:t>
            </a:r>
          </a:p>
          <a:p>
            <a:endParaRPr lang="en-GB" spc="-10" dirty="0"/>
          </a:p>
          <a:p>
            <a:r>
              <a:rPr lang="en-GB" spc="-10" dirty="0"/>
              <a:t>Below image shows a example of the bit width sweep done for w12.</a:t>
            </a:r>
          </a:p>
          <a:p>
            <a:endParaRPr lang="en-GB" spc="-10" dirty="0"/>
          </a:p>
          <a:p>
            <a:endParaRPr lang="en-GB" spc="-10" dirty="0"/>
          </a:p>
          <a:p>
            <a:endParaRPr lang="en-GB" spc="-10" dirty="0"/>
          </a:p>
          <a:p>
            <a:endParaRPr lang="en-GB" spc="-10" dirty="0"/>
          </a:p>
          <a:p>
            <a:endParaRPr lang="en-GB" spc="-10" dirty="0"/>
          </a:p>
          <a:p>
            <a:endParaRPr lang="en-GB" spc="-10" dirty="0"/>
          </a:p>
          <a:p>
            <a:endParaRPr lang="en-GB" spc="-10" dirty="0"/>
          </a:p>
          <a:p>
            <a:endParaRPr lang="en-GB" spc="-10" dirty="0"/>
          </a:p>
          <a:p>
            <a:r>
              <a:rPr lang="en-GB" spc="-10" dirty="0"/>
              <a:t>	The same sweep is done for w23, b12, b23 and slope parameter in Leaky </a:t>
            </a:r>
            <a:r>
              <a:rPr lang="en-GB" spc="-10" dirty="0" err="1"/>
              <a:t>ReLU</a:t>
            </a:r>
            <a:r>
              <a:rPr lang="en-GB" spc="-10" dirty="0"/>
              <a:t> also.</a:t>
            </a:r>
          </a:p>
          <a:p>
            <a:endParaRPr lang="en-IN" dirty="0"/>
          </a:p>
        </p:txBody>
      </p:sp>
      <p:pic>
        <p:nvPicPr>
          <p:cNvPr id="6" name="Picture 5">
            <a:extLst>
              <a:ext uri="{FF2B5EF4-FFF2-40B4-BE49-F238E27FC236}">
                <a16:creationId xmlns:a16="http://schemas.microsoft.com/office/drawing/2014/main" id="{7AFCF219-910A-4FD3-AF8E-99D28C1FB227}"/>
              </a:ext>
            </a:extLst>
          </p:cNvPr>
          <p:cNvPicPr>
            <a:picLocks noChangeAspect="1"/>
          </p:cNvPicPr>
          <p:nvPr/>
        </p:nvPicPr>
        <p:blipFill>
          <a:blip r:embed="rId2"/>
          <a:stretch>
            <a:fillRect/>
          </a:stretch>
        </p:blipFill>
        <p:spPr>
          <a:xfrm>
            <a:off x="533400" y="3518934"/>
            <a:ext cx="7908199" cy="2154436"/>
          </a:xfrm>
          <a:prstGeom prst="rect">
            <a:avLst/>
          </a:prstGeom>
        </p:spPr>
      </p:pic>
    </p:spTree>
    <p:extLst>
      <p:ext uri="{BB962C8B-B14F-4D97-AF65-F5344CB8AC3E}">
        <p14:creationId xmlns:p14="http://schemas.microsoft.com/office/powerpoint/2010/main" val="3483829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00712-F3C7-4435-A507-D6BD66229C1C}"/>
              </a:ext>
            </a:extLst>
          </p:cNvPr>
          <p:cNvSpPr>
            <a:spLocks noGrp="1"/>
          </p:cNvSpPr>
          <p:nvPr>
            <p:ph type="title"/>
          </p:nvPr>
        </p:nvSpPr>
        <p:spPr/>
        <p:txBody>
          <a:bodyPr/>
          <a:lstStyle/>
          <a:p>
            <a:r>
              <a:rPr lang="en-IN" dirty="0"/>
              <a:t>Software</a:t>
            </a:r>
            <a:r>
              <a:rPr lang="en-IN" spc="-65" dirty="0"/>
              <a:t> </a:t>
            </a:r>
            <a:r>
              <a:rPr lang="en-IN" spc="-10" dirty="0"/>
              <a:t>Implementation Contd.</a:t>
            </a:r>
            <a:endParaRPr lang="en-IN" dirty="0"/>
          </a:p>
        </p:txBody>
      </p:sp>
      <p:sp>
        <p:nvSpPr>
          <p:cNvPr id="3" name="Text Placeholder 2">
            <a:extLst>
              <a:ext uri="{FF2B5EF4-FFF2-40B4-BE49-F238E27FC236}">
                <a16:creationId xmlns:a16="http://schemas.microsoft.com/office/drawing/2014/main" id="{2E600197-87E8-46BB-82F4-78221793258E}"/>
              </a:ext>
            </a:extLst>
          </p:cNvPr>
          <p:cNvSpPr>
            <a:spLocks noGrp="1"/>
          </p:cNvSpPr>
          <p:nvPr>
            <p:ph type="body" idx="1"/>
          </p:nvPr>
        </p:nvSpPr>
        <p:spPr>
          <a:xfrm>
            <a:off x="344829" y="1184630"/>
            <a:ext cx="7908199" cy="5539978"/>
          </a:xfrm>
        </p:spPr>
        <p:txBody>
          <a:bodyPr/>
          <a:lstStyle/>
          <a:p>
            <a:r>
              <a:rPr lang="en-GB" b="1" u="sng" spc="-10" dirty="0"/>
              <a:t>Tasks performed in MATLAB:</a:t>
            </a:r>
          </a:p>
          <a:p>
            <a:r>
              <a:rPr lang="en-GB" spc="-10" dirty="0"/>
              <a:t>	5.  The following graphs were plotted using the values obtained from previous step.</a:t>
            </a:r>
          </a:p>
          <a:p>
            <a:endParaRPr lang="en-GB" spc="-10" dirty="0"/>
          </a:p>
          <a:p>
            <a:endParaRPr lang="en-GB" spc="-10" dirty="0"/>
          </a:p>
          <a:p>
            <a:endParaRPr lang="en-GB" spc="-10" dirty="0"/>
          </a:p>
          <a:p>
            <a:endParaRPr lang="en-GB" spc="-10" dirty="0"/>
          </a:p>
          <a:p>
            <a:endParaRPr lang="en-GB" spc="-10" dirty="0"/>
          </a:p>
          <a:p>
            <a:endParaRPr lang="en-GB" spc="-10" dirty="0"/>
          </a:p>
          <a:p>
            <a:endParaRPr lang="en-GB" spc="-10" dirty="0"/>
          </a:p>
          <a:p>
            <a:endParaRPr lang="en-GB" spc="-10" dirty="0"/>
          </a:p>
          <a:p>
            <a:endParaRPr lang="en-GB" spc="-10" dirty="0"/>
          </a:p>
          <a:p>
            <a:endParaRPr lang="en-GB" spc="-10" dirty="0"/>
          </a:p>
          <a:p>
            <a:endParaRPr lang="en-GB" spc="-10" dirty="0"/>
          </a:p>
          <a:p>
            <a:endParaRPr lang="en-GB" spc="-10" dirty="0"/>
          </a:p>
          <a:p>
            <a:endParaRPr lang="en-GB" spc="-10" dirty="0"/>
          </a:p>
          <a:p>
            <a:endParaRPr lang="en-GB" spc="-10" dirty="0"/>
          </a:p>
          <a:p>
            <a:endParaRPr lang="en-IN" dirty="0"/>
          </a:p>
        </p:txBody>
      </p:sp>
      <p:pic>
        <p:nvPicPr>
          <p:cNvPr id="5" name="Picture 4">
            <a:extLst>
              <a:ext uri="{FF2B5EF4-FFF2-40B4-BE49-F238E27FC236}">
                <a16:creationId xmlns:a16="http://schemas.microsoft.com/office/drawing/2014/main" id="{BE110429-4EB2-442C-98A7-83EA6E14099F}"/>
              </a:ext>
            </a:extLst>
          </p:cNvPr>
          <p:cNvPicPr>
            <a:picLocks noChangeAspect="1"/>
          </p:cNvPicPr>
          <p:nvPr/>
        </p:nvPicPr>
        <p:blipFill>
          <a:blip r:embed="rId2"/>
          <a:stretch>
            <a:fillRect/>
          </a:stretch>
        </p:blipFill>
        <p:spPr>
          <a:xfrm>
            <a:off x="263644" y="2362200"/>
            <a:ext cx="8616712" cy="3699915"/>
          </a:xfrm>
          <a:prstGeom prst="rect">
            <a:avLst/>
          </a:prstGeom>
        </p:spPr>
      </p:pic>
    </p:spTree>
    <p:extLst>
      <p:ext uri="{BB962C8B-B14F-4D97-AF65-F5344CB8AC3E}">
        <p14:creationId xmlns:p14="http://schemas.microsoft.com/office/powerpoint/2010/main" val="3606080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00712-F3C7-4435-A507-D6BD66229C1C}"/>
              </a:ext>
            </a:extLst>
          </p:cNvPr>
          <p:cNvSpPr>
            <a:spLocks noGrp="1"/>
          </p:cNvSpPr>
          <p:nvPr>
            <p:ph type="title"/>
          </p:nvPr>
        </p:nvSpPr>
        <p:spPr/>
        <p:txBody>
          <a:bodyPr/>
          <a:lstStyle/>
          <a:p>
            <a:r>
              <a:rPr lang="en-IN" dirty="0"/>
              <a:t>Software</a:t>
            </a:r>
            <a:r>
              <a:rPr lang="en-IN" spc="-65" dirty="0"/>
              <a:t> </a:t>
            </a:r>
            <a:r>
              <a:rPr lang="en-IN" spc="-10" dirty="0"/>
              <a:t>Implementation Contd.</a:t>
            </a:r>
            <a:endParaRPr lang="en-IN" dirty="0"/>
          </a:p>
        </p:txBody>
      </p:sp>
      <p:sp>
        <p:nvSpPr>
          <p:cNvPr id="3" name="Text Placeholder 2">
            <a:extLst>
              <a:ext uri="{FF2B5EF4-FFF2-40B4-BE49-F238E27FC236}">
                <a16:creationId xmlns:a16="http://schemas.microsoft.com/office/drawing/2014/main" id="{2E600197-87E8-46BB-82F4-78221793258E}"/>
              </a:ext>
            </a:extLst>
          </p:cNvPr>
          <p:cNvSpPr>
            <a:spLocks noGrp="1"/>
          </p:cNvSpPr>
          <p:nvPr>
            <p:ph type="body" idx="1"/>
          </p:nvPr>
        </p:nvSpPr>
        <p:spPr>
          <a:xfrm>
            <a:off x="344829" y="1184630"/>
            <a:ext cx="7908199" cy="9233297"/>
          </a:xfrm>
        </p:spPr>
        <p:txBody>
          <a:bodyPr/>
          <a:lstStyle/>
          <a:p>
            <a:r>
              <a:rPr lang="en-GB" b="1" u="sng" spc="-10" dirty="0"/>
              <a:t>Tasks performed in MATLAB:</a:t>
            </a:r>
          </a:p>
          <a:p>
            <a:r>
              <a:rPr lang="en-GB" spc="-10" dirty="0"/>
              <a:t>	6.  Optimal number of fractional bits were obtained from the graphs.</a:t>
            </a:r>
          </a:p>
          <a:p>
            <a:endParaRPr lang="en-GB" spc="-10" dirty="0"/>
          </a:p>
          <a:p>
            <a:r>
              <a:rPr lang="en-GB" spc="-10" dirty="0"/>
              <a:t>	The bit width is chosen</a:t>
            </a:r>
          </a:p>
          <a:p>
            <a:r>
              <a:rPr lang="en-GB" spc="-10" dirty="0"/>
              <a:t>When the Average error nearly </a:t>
            </a:r>
          </a:p>
          <a:p>
            <a:r>
              <a:rPr lang="en-GB" spc="-10" dirty="0"/>
              <a:t>Touches zero the first time.</a:t>
            </a:r>
          </a:p>
          <a:p>
            <a:endParaRPr lang="en-GB" spc="-10" dirty="0"/>
          </a:p>
          <a:p>
            <a:r>
              <a:rPr lang="en-GB" spc="-10" dirty="0"/>
              <a:t>	This is regarded as the </a:t>
            </a:r>
          </a:p>
          <a:p>
            <a:r>
              <a:rPr lang="en-GB" spc="-10" dirty="0"/>
              <a:t>Optimal number of bits.</a:t>
            </a:r>
          </a:p>
          <a:p>
            <a:endParaRPr lang="en-GB" spc="-10" dirty="0"/>
          </a:p>
          <a:p>
            <a:r>
              <a:rPr lang="en-GB" spc="-10" dirty="0"/>
              <a:t>	The image in the right </a:t>
            </a:r>
          </a:p>
          <a:p>
            <a:r>
              <a:rPr lang="en-GB" spc="-10" dirty="0"/>
              <a:t>explains the concept.  The red arrow </a:t>
            </a:r>
          </a:p>
          <a:p>
            <a:r>
              <a:rPr lang="en-GB" spc="-10" dirty="0"/>
              <a:t>and red circle denotes the fractional bit width chosen. </a:t>
            </a:r>
          </a:p>
          <a:p>
            <a:r>
              <a:rPr lang="en-GB" spc="-10" dirty="0"/>
              <a:t>	</a:t>
            </a:r>
          </a:p>
          <a:p>
            <a:r>
              <a:rPr lang="en-GB" spc="-10" dirty="0"/>
              <a:t>	The same is done for w23, b12, b23 and slope parameter in Leaky </a:t>
            </a:r>
            <a:r>
              <a:rPr lang="en-GB" spc="-10" dirty="0" err="1"/>
              <a:t>ReLU</a:t>
            </a:r>
            <a:r>
              <a:rPr lang="en-GB" spc="-10" dirty="0"/>
              <a:t>, to obtain optimal bit widths.</a:t>
            </a:r>
          </a:p>
          <a:p>
            <a:endParaRPr lang="en-GB" spc="-10" dirty="0"/>
          </a:p>
          <a:p>
            <a:endParaRPr lang="en-GB" spc="-10" dirty="0"/>
          </a:p>
          <a:p>
            <a:endParaRPr lang="en-GB" spc="-10" dirty="0"/>
          </a:p>
          <a:p>
            <a:endParaRPr lang="en-GB" spc="-10" dirty="0"/>
          </a:p>
          <a:p>
            <a:endParaRPr lang="en-GB" spc="-10" dirty="0"/>
          </a:p>
          <a:p>
            <a:endParaRPr lang="en-GB" spc="-10" dirty="0"/>
          </a:p>
          <a:p>
            <a:endParaRPr lang="en-GB" spc="-10" dirty="0"/>
          </a:p>
          <a:p>
            <a:endParaRPr lang="en-GB" spc="-10" dirty="0"/>
          </a:p>
          <a:p>
            <a:endParaRPr lang="en-GB" spc="-10" dirty="0"/>
          </a:p>
          <a:p>
            <a:endParaRPr lang="en-GB" spc="-10" dirty="0"/>
          </a:p>
          <a:p>
            <a:endParaRPr lang="en-GB" spc="-10" dirty="0"/>
          </a:p>
          <a:p>
            <a:endParaRPr lang="en-GB" spc="-10" dirty="0"/>
          </a:p>
          <a:p>
            <a:endParaRPr lang="en-IN" dirty="0"/>
          </a:p>
        </p:txBody>
      </p:sp>
      <p:pic>
        <p:nvPicPr>
          <p:cNvPr id="6" name="Picture 5">
            <a:extLst>
              <a:ext uri="{FF2B5EF4-FFF2-40B4-BE49-F238E27FC236}">
                <a16:creationId xmlns:a16="http://schemas.microsoft.com/office/drawing/2014/main" id="{1B26F169-80EB-4160-8F25-389AA1DD1399}"/>
              </a:ext>
            </a:extLst>
          </p:cNvPr>
          <p:cNvPicPr>
            <a:picLocks noChangeAspect="1"/>
          </p:cNvPicPr>
          <p:nvPr/>
        </p:nvPicPr>
        <p:blipFill>
          <a:blip r:embed="rId2"/>
          <a:stretch>
            <a:fillRect/>
          </a:stretch>
        </p:blipFill>
        <p:spPr>
          <a:xfrm>
            <a:off x="4191000" y="2133600"/>
            <a:ext cx="4382112" cy="2953162"/>
          </a:xfrm>
          <a:prstGeom prst="rect">
            <a:avLst/>
          </a:prstGeom>
        </p:spPr>
      </p:pic>
    </p:spTree>
    <p:extLst>
      <p:ext uri="{BB962C8B-B14F-4D97-AF65-F5344CB8AC3E}">
        <p14:creationId xmlns:p14="http://schemas.microsoft.com/office/powerpoint/2010/main" val="1350624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314</TotalTime>
  <Words>2108</Words>
  <Application>Microsoft Office PowerPoint</Application>
  <PresentationFormat>On-screen Show (4:3)</PresentationFormat>
  <Paragraphs>289</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Candara</vt:lpstr>
      <vt:lpstr>Office Theme</vt:lpstr>
      <vt:lpstr>Course Name Project: Title Name</vt:lpstr>
      <vt:lpstr>Introduction</vt:lpstr>
      <vt:lpstr>Network Description</vt:lpstr>
      <vt:lpstr>Software Implementation</vt:lpstr>
      <vt:lpstr>Software Implementation Contd.</vt:lpstr>
      <vt:lpstr>Software Implementation Contd.</vt:lpstr>
      <vt:lpstr>Software Implementation Contd.</vt:lpstr>
      <vt:lpstr>Software Implementation Contd.</vt:lpstr>
      <vt:lpstr>Software Implementation Contd.</vt:lpstr>
      <vt:lpstr>Software Implementation Contd.</vt:lpstr>
      <vt:lpstr>Software Implementation Contd.</vt:lpstr>
      <vt:lpstr>Software Implementation Contd.</vt:lpstr>
      <vt:lpstr>Software Implementation Contd.</vt:lpstr>
      <vt:lpstr>Software Implementation Contd.</vt:lpstr>
      <vt:lpstr>Software Implementation Contd.</vt:lpstr>
      <vt:lpstr>Software Implementation Contd.</vt:lpstr>
      <vt:lpstr>Software Implementation Contd.</vt:lpstr>
      <vt:lpstr>Hardware Specifications</vt:lpstr>
      <vt:lpstr>Hardware Architecture</vt:lpstr>
      <vt:lpstr>Control FSM</vt:lpstr>
      <vt:lpstr>Hardware Schematic</vt:lpstr>
      <vt:lpstr>HW Simulation</vt:lpstr>
      <vt:lpstr>HW Simulation</vt:lpstr>
      <vt:lpstr>Pre-synthesis Simulation Waveform</vt:lpstr>
      <vt:lpstr>Post-synthesis Simulation Waveform</vt:lpstr>
      <vt:lpstr>Accuracy Results</vt:lpstr>
      <vt:lpstr>Synthesis Reports</vt:lpstr>
      <vt:lpstr>LEC Report</vt:lpstr>
      <vt:lpstr>Placement</vt:lpstr>
      <vt:lpstr>Routing</vt:lpstr>
      <vt:lpstr>Post-Routing Reports</vt:lpstr>
      <vt:lpstr>Design Highlights</vt:lpstr>
      <vt:lpstr>GDS</vt:lpstr>
      <vt:lpstr>Conclusions</vt:lpstr>
      <vt:lpstr>Learning Outcomes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Neuromorphic engineering: the quest for brain-like computers</dc:title>
  <dc:creator>Chetan Singh Thakur</dc:creator>
  <cp:lastModifiedBy>NEW</cp:lastModifiedBy>
  <cp:revision>44</cp:revision>
  <dcterms:created xsi:type="dcterms:W3CDTF">2024-02-28T11:09:41Z</dcterms:created>
  <dcterms:modified xsi:type="dcterms:W3CDTF">2024-04-07T08:12:10Z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2024-02-05T00:00:00Z</vt:filetime>
  </property>
  <property fmtid="{D5CDD505-2E9C-101B-9397-08002B2CF9AE}" pid="3" name="Creator">
    <vt:lpwstr>Microsoft® PowerPoint® 2021</vt:lpwstr>
  </property>
  <property fmtid="{D5CDD505-2E9C-101B-9397-08002B2CF9AE}" pid="4" name="LastSaved">
    <vt:filetime>2024-02-28T00:00:00Z</vt:filetime>
  </property>
  <property fmtid="{D5CDD505-2E9C-101B-9397-08002B2CF9AE}" pid="5" name="Producer">
    <vt:lpwstr>Microsoft® PowerPoint® 2021</vt:lpwstr>
  </property>
</Properties>
</file>