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7258452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7258452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258452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258452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2584522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2584522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2584522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2584522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72584522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72584522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72584522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72584522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7258452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7258452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7258452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7258452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2584522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2584522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7258452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7258452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72584522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7258452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7258452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7258452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72584522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72584522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localhost:8081/users"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localhost:8081/users"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localhost:8081/us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localhost:8081/us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localhost:8081/user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959750" y="2278500"/>
            <a:ext cx="5224500" cy="58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 Rest API with MUX and GORM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type="ctrTitle"/>
          </p:nvPr>
        </p:nvSpPr>
        <p:spPr>
          <a:xfrm>
            <a:off x="467500" y="113350"/>
            <a:ext cx="5445900" cy="83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Postman Application using POST to input data</a:t>
            </a:r>
            <a:endParaRPr sz="1400"/>
          </a:p>
          <a:p>
            <a:pPr indent="0" lvl="0" marL="0" rtl="0" algn="l">
              <a:spcBef>
                <a:spcPts val="0"/>
              </a:spcBef>
              <a:spcAft>
                <a:spcPts val="0"/>
              </a:spcAft>
              <a:buClr>
                <a:schemeClr val="dk1"/>
              </a:buClr>
              <a:buSzPts val="1100"/>
              <a:buFont typeface="Arial"/>
              <a:buNone/>
            </a:pPr>
            <a:r>
              <a:rPr lang="en" sz="1400"/>
              <a:t>POST </a:t>
            </a:r>
            <a:r>
              <a:rPr lang="en" sz="1400" u="sng">
                <a:solidFill>
                  <a:schemeClr val="hlink"/>
                </a:solidFill>
                <a:hlinkClick r:id="rId3"/>
              </a:rPr>
              <a:t>http://localhost:8081/users</a:t>
            </a:r>
            <a:r>
              <a:rPr lang="en" sz="1400"/>
              <a:t> , Body: Raw , Text: JSON</a:t>
            </a:r>
            <a:endParaRPr sz="1400"/>
          </a:p>
          <a:p>
            <a:pPr indent="0" lvl="0" marL="0" rtl="0" algn="ctr">
              <a:spcBef>
                <a:spcPts val="0"/>
              </a:spcBef>
              <a:spcAft>
                <a:spcPts val="0"/>
              </a:spcAft>
              <a:buNone/>
            </a:pPr>
            <a:r>
              <a:t/>
            </a:r>
            <a:endParaRPr sz="1400"/>
          </a:p>
        </p:txBody>
      </p:sp>
      <p:pic>
        <p:nvPicPr>
          <p:cNvPr id="102" name="Google Shape;102;p22"/>
          <p:cNvPicPr preferRelativeResize="0"/>
          <p:nvPr/>
        </p:nvPicPr>
        <p:blipFill>
          <a:blip r:embed="rId4">
            <a:alphaModFix/>
          </a:blip>
          <a:stretch>
            <a:fillRect/>
          </a:stretch>
        </p:blipFill>
        <p:spPr>
          <a:xfrm>
            <a:off x="650300" y="1582250"/>
            <a:ext cx="2667299" cy="3205749"/>
          </a:xfrm>
          <a:prstGeom prst="rect">
            <a:avLst/>
          </a:prstGeom>
          <a:noFill/>
          <a:ln>
            <a:noFill/>
          </a:ln>
        </p:spPr>
      </p:pic>
      <p:sp>
        <p:nvSpPr>
          <p:cNvPr id="103" name="Google Shape;103;p22"/>
          <p:cNvSpPr txBox="1"/>
          <p:nvPr/>
        </p:nvSpPr>
        <p:spPr>
          <a:xfrm>
            <a:off x="650300" y="1133863"/>
            <a:ext cx="7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Driver</a:t>
            </a:r>
            <a:endParaRPr b="1" u="sng"/>
          </a:p>
        </p:txBody>
      </p:sp>
      <p:pic>
        <p:nvPicPr>
          <p:cNvPr id="104" name="Google Shape;104;p22"/>
          <p:cNvPicPr preferRelativeResize="0"/>
          <p:nvPr/>
        </p:nvPicPr>
        <p:blipFill>
          <a:blip r:embed="rId5">
            <a:alphaModFix/>
          </a:blip>
          <a:stretch>
            <a:fillRect/>
          </a:stretch>
        </p:blipFill>
        <p:spPr>
          <a:xfrm>
            <a:off x="5376125" y="1643650"/>
            <a:ext cx="3125649" cy="3144349"/>
          </a:xfrm>
          <a:prstGeom prst="rect">
            <a:avLst/>
          </a:prstGeom>
          <a:noFill/>
          <a:ln>
            <a:noFill/>
          </a:ln>
        </p:spPr>
      </p:pic>
      <p:sp>
        <p:nvSpPr>
          <p:cNvPr id="105" name="Google Shape;105;p22"/>
          <p:cNvSpPr txBox="1"/>
          <p:nvPr/>
        </p:nvSpPr>
        <p:spPr>
          <a:xfrm>
            <a:off x="5376125" y="1133875"/>
            <a:ext cx="12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Passenger</a:t>
            </a: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ctrTitle"/>
          </p:nvPr>
        </p:nvSpPr>
        <p:spPr>
          <a:xfrm>
            <a:off x="311700" y="126725"/>
            <a:ext cx="5186100" cy="44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1400"/>
              <a:t>Postman Application using GET to Display all data</a:t>
            </a:r>
            <a:endParaRPr sz="1400"/>
          </a:p>
          <a:p>
            <a:pPr indent="0" lvl="0" marL="0" rtl="0" algn="l">
              <a:spcBef>
                <a:spcPts val="0"/>
              </a:spcBef>
              <a:spcAft>
                <a:spcPts val="0"/>
              </a:spcAft>
              <a:buClr>
                <a:schemeClr val="dk1"/>
              </a:buClr>
              <a:buSzPct val="78571"/>
              <a:buFont typeface="Arial"/>
              <a:buNone/>
            </a:pPr>
            <a:r>
              <a:rPr lang="en" sz="1400"/>
              <a:t>GET</a:t>
            </a:r>
            <a:r>
              <a:rPr lang="en" sz="1400"/>
              <a:t> </a:t>
            </a:r>
            <a:r>
              <a:rPr lang="en" sz="1400" u="sng">
                <a:solidFill>
                  <a:schemeClr val="accent5"/>
                </a:solidFill>
                <a:hlinkClick r:id="rId3">
                  <a:extLst>
                    <a:ext uri="{A12FA001-AC4F-418D-AE19-62706E023703}">
                      <ahyp:hlinkClr val="tx"/>
                    </a:ext>
                  </a:extLst>
                </a:hlinkClick>
              </a:rPr>
              <a:t>http://localhost:8081/users</a:t>
            </a:r>
            <a:r>
              <a:rPr lang="en" sz="1400"/>
              <a:t> , Body: Raw , Text: JSON</a:t>
            </a:r>
            <a:endParaRPr sz="1400"/>
          </a:p>
        </p:txBody>
      </p:sp>
      <p:pic>
        <p:nvPicPr>
          <p:cNvPr id="111" name="Google Shape;111;p23"/>
          <p:cNvPicPr preferRelativeResize="0"/>
          <p:nvPr/>
        </p:nvPicPr>
        <p:blipFill>
          <a:blip r:embed="rId4">
            <a:alphaModFix/>
          </a:blip>
          <a:stretch>
            <a:fillRect/>
          </a:stretch>
        </p:blipFill>
        <p:spPr>
          <a:xfrm>
            <a:off x="2720550" y="611436"/>
            <a:ext cx="3702899" cy="43702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3">
            <a:alphaModFix/>
          </a:blip>
          <a:stretch>
            <a:fillRect/>
          </a:stretch>
        </p:blipFill>
        <p:spPr>
          <a:xfrm>
            <a:off x="5110450" y="1261075"/>
            <a:ext cx="3586149" cy="3506901"/>
          </a:xfrm>
          <a:prstGeom prst="rect">
            <a:avLst/>
          </a:prstGeom>
          <a:noFill/>
          <a:ln>
            <a:noFill/>
          </a:ln>
        </p:spPr>
      </p:pic>
      <p:pic>
        <p:nvPicPr>
          <p:cNvPr id="117" name="Google Shape;117;p24"/>
          <p:cNvPicPr preferRelativeResize="0"/>
          <p:nvPr/>
        </p:nvPicPr>
        <p:blipFill>
          <a:blip r:embed="rId4">
            <a:alphaModFix/>
          </a:blip>
          <a:stretch>
            <a:fillRect/>
          </a:stretch>
        </p:blipFill>
        <p:spPr>
          <a:xfrm>
            <a:off x="650300" y="1151500"/>
            <a:ext cx="3025701" cy="3636500"/>
          </a:xfrm>
          <a:prstGeom prst="rect">
            <a:avLst/>
          </a:prstGeom>
          <a:noFill/>
          <a:ln>
            <a:noFill/>
          </a:ln>
        </p:spPr>
      </p:pic>
      <p:sp>
        <p:nvSpPr>
          <p:cNvPr id="118" name="Google Shape;118;p24"/>
          <p:cNvSpPr txBox="1"/>
          <p:nvPr/>
        </p:nvSpPr>
        <p:spPr>
          <a:xfrm>
            <a:off x="650300" y="751300"/>
            <a:ext cx="46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Driver from @gmail.com to @hotmail.com</a:t>
            </a:r>
            <a:endParaRPr b="1" u="sng"/>
          </a:p>
        </p:txBody>
      </p:sp>
      <p:sp>
        <p:nvSpPr>
          <p:cNvPr id="119" name="Google Shape;119;p24"/>
          <p:cNvSpPr txBox="1"/>
          <p:nvPr/>
        </p:nvSpPr>
        <p:spPr>
          <a:xfrm>
            <a:off x="300775" y="135700"/>
            <a:ext cx="58488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Postman Application using PUT to Update information</a:t>
            </a:r>
            <a:endParaRPr>
              <a:solidFill>
                <a:schemeClr val="dk1"/>
              </a:solidFill>
            </a:endParaRPr>
          </a:p>
          <a:p>
            <a:pPr indent="0" lvl="0" marL="0" rtl="0" algn="l">
              <a:spcBef>
                <a:spcPts val="0"/>
              </a:spcBef>
              <a:spcAft>
                <a:spcPts val="0"/>
              </a:spcAft>
              <a:buNone/>
            </a:pPr>
            <a:r>
              <a:rPr lang="en">
                <a:solidFill>
                  <a:schemeClr val="dk1"/>
                </a:solidFill>
              </a:rPr>
              <a:t>GET Then PUT </a:t>
            </a:r>
            <a:r>
              <a:rPr lang="en" u="sng">
                <a:solidFill>
                  <a:schemeClr val="accent5"/>
                </a:solidFill>
                <a:hlinkClick r:id="rId5">
                  <a:extLst>
                    <a:ext uri="{A12FA001-AC4F-418D-AE19-62706E023703}">
                      <ahyp:hlinkClr val="tx"/>
                    </a:ext>
                  </a:extLst>
                </a:hlinkClick>
              </a:rPr>
              <a:t>http://localhost:8081/users</a:t>
            </a:r>
            <a:r>
              <a:rPr lang="en" u="sng">
                <a:solidFill>
                  <a:schemeClr val="dk1"/>
                </a:solidFill>
              </a:rPr>
              <a:t>/1</a:t>
            </a:r>
            <a:r>
              <a:rPr lang="en">
                <a:solidFill>
                  <a:schemeClr val="dk1"/>
                </a:solidFill>
              </a:rPr>
              <a:t>   , Body: Raw , Text: JSON</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5459796" y="1520850"/>
            <a:ext cx="3290526" cy="3287299"/>
          </a:xfrm>
          <a:prstGeom prst="rect">
            <a:avLst/>
          </a:prstGeom>
          <a:noFill/>
          <a:ln>
            <a:noFill/>
          </a:ln>
        </p:spPr>
      </p:pic>
      <p:pic>
        <p:nvPicPr>
          <p:cNvPr id="125" name="Google Shape;125;p25"/>
          <p:cNvPicPr preferRelativeResize="0"/>
          <p:nvPr/>
        </p:nvPicPr>
        <p:blipFill>
          <a:blip r:embed="rId4">
            <a:alphaModFix/>
          </a:blip>
          <a:stretch>
            <a:fillRect/>
          </a:stretch>
        </p:blipFill>
        <p:spPr>
          <a:xfrm>
            <a:off x="563275" y="1568700"/>
            <a:ext cx="3125649" cy="3144349"/>
          </a:xfrm>
          <a:prstGeom prst="rect">
            <a:avLst/>
          </a:prstGeom>
          <a:noFill/>
          <a:ln>
            <a:noFill/>
          </a:ln>
        </p:spPr>
      </p:pic>
      <p:sp>
        <p:nvSpPr>
          <p:cNvPr id="126" name="Google Shape;126;p25"/>
          <p:cNvSpPr txBox="1"/>
          <p:nvPr/>
        </p:nvSpPr>
        <p:spPr>
          <a:xfrm>
            <a:off x="563275" y="1006350"/>
            <a:ext cx="45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Passenger </a:t>
            </a:r>
            <a:r>
              <a:rPr b="1" lang="en" u="sng">
                <a:solidFill>
                  <a:schemeClr val="dk1"/>
                </a:solidFill>
              </a:rPr>
              <a:t>from @gmail.com to @hotmail.com</a:t>
            </a:r>
            <a:endParaRPr b="1" u="sng"/>
          </a:p>
        </p:txBody>
      </p:sp>
      <p:sp>
        <p:nvSpPr>
          <p:cNvPr id="127" name="Google Shape;127;p25"/>
          <p:cNvSpPr txBox="1"/>
          <p:nvPr/>
        </p:nvSpPr>
        <p:spPr>
          <a:xfrm>
            <a:off x="530225" y="122800"/>
            <a:ext cx="566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Postman Application using PUT to Update information</a:t>
            </a:r>
            <a:endParaRPr>
              <a:solidFill>
                <a:schemeClr val="dk1"/>
              </a:solidFill>
            </a:endParaRPr>
          </a:p>
          <a:p>
            <a:pPr indent="0" lvl="0" marL="0" rtl="0" algn="l">
              <a:spcBef>
                <a:spcPts val="0"/>
              </a:spcBef>
              <a:spcAft>
                <a:spcPts val="0"/>
              </a:spcAft>
              <a:buNone/>
            </a:pPr>
            <a:r>
              <a:rPr lang="en">
                <a:solidFill>
                  <a:schemeClr val="dk1"/>
                </a:solidFill>
              </a:rPr>
              <a:t>GET Then PUT </a:t>
            </a:r>
            <a:r>
              <a:rPr lang="en" u="sng">
                <a:solidFill>
                  <a:schemeClr val="accent5"/>
                </a:solidFill>
                <a:hlinkClick r:id="rId5">
                  <a:extLst>
                    <a:ext uri="{A12FA001-AC4F-418D-AE19-62706E023703}">
                      <ahyp:hlinkClr val="tx"/>
                    </a:ext>
                  </a:extLst>
                </a:hlinkClick>
              </a:rPr>
              <a:t>http://localhost:8081/users</a:t>
            </a:r>
            <a:r>
              <a:rPr lang="en" u="sng">
                <a:solidFill>
                  <a:schemeClr val="dk1"/>
                </a:solidFill>
              </a:rPr>
              <a:t>/2</a:t>
            </a:r>
            <a:r>
              <a:rPr lang="en">
                <a:solidFill>
                  <a:schemeClr val="dk1"/>
                </a:solidFill>
              </a:rPr>
              <a:t>   , Body: Raw , Text: JSON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11700" y="368650"/>
            <a:ext cx="8520600" cy="4059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400"/>
              <a:t>After execute POST </a:t>
            </a:r>
            <a:r>
              <a:rPr lang="en" sz="1400" u="sng">
                <a:solidFill>
                  <a:schemeClr val="accent5"/>
                </a:solidFill>
                <a:hlinkClick r:id="rId3">
                  <a:extLst>
                    <a:ext uri="{A12FA001-AC4F-418D-AE19-62706E023703}">
                      <ahyp:hlinkClr val="tx"/>
                    </a:ext>
                  </a:extLst>
                </a:hlinkClick>
              </a:rPr>
              <a:t>http://localhost:8081/users</a:t>
            </a:r>
            <a:r>
              <a:rPr lang="en" sz="1400"/>
              <a:t> </a:t>
            </a:r>
            <a:r>
              <a:rPr lang="en" sz="1400"/>
              <a:t>in Postman it will pass data to MySQL </a:t>
            </a:r>
            <a:endParaRPr sz="1400"/>
          </a:p>
        </p:txBody>
      </p:sp>
      <p:pic>
        <p:nvPicPr>
          <p:cNvPr id="133" name="Google Shape;133;p26"/>
          <p:cNvPicPr preferRelativeResize="0"/>
          <p:nvPr/>
        </p:nvPicPr>
        <p:blipFill>
          <a:blip r:embed="rId4">
            <a:alphaModFix/>
          </a:blip>
          <a:stretch>
            <a:fillRect/>
          </a:stretch>
        </p:blipFill>
        <p:spPr>
          <a:xfrm>
            <a:off x="2036287" y="964800"/>
            <a:ext cx="5071426" cy="3758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146400"/>
            <a:ext cx="3273300" cy="40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891"/>
              <a:buNone/>
            </a:pPr>
            <a:r>
              <a:rPr lang="en" sz="1460"/>
              <a:t>Three type of package to install in Go</a:t>
            </a:r>
            <a:endParaRPr sz="1460"/>
          </a:p>
        </p:txBody>
      </p:sp>
      <p:sp>
        <p:nvSpPr>
          <p:cNvPr id="60" name="Google Shape;60;p14"/>
          <p:cNvSpPr txBox="1"/>
          <p:nvPr>
            <p:ph idx="1" type="subTitle"/>
          </p:nvPr>
        </p:nvSpPr>
        <p:spPr>
          <a:xfrm>
            <a:off x="311700" y="859850"/>
            <a:ext cx="8520600" cy="386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What is MUX?</a:t>
            </a:r>
            <a:endParaRPr sz="1400"/>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 Implements a request router and dispatcher for matching incoming requests to their respective handler.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Package:</a:t>
            </a:r>
            <a:endParaRPr sz="1400"/>
          </a:p>
          <a:p>
            <a:pPr indent="0" lvl="0" marL="0" rtl="0" algn="l">
              <a:spcBef>
                <a:spcPts val="0"/>
              </a:spcBef>
              <a:spcAft>
                <a:spcPts val="0"/>
              </a:spcAft>
              <a:buNone/>
            </a:pPr>
            <a:r>
              <a:rPr lang="en" sz="1400"/>
              <a:t>go get -u github.com/gorilla/mux</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What is gorm?</a:t>
            </a:r>
            <a:endParaRPr sz="1400"/>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Provides </a:t>
            </a:r>
            <a:r>
              <a:rPr b="1" lang="en" sz="1200">
                <a:solidFill>
                  <a:srgbClr val="202124"/>
                </a:solidFill>
                <a:highlight>
                  <a:srgbClr val="FFFFFF"/>
                </a:highlight>
              </a:rPr>
              <a:t>CRUD operations</a:t>
            </a:r>
            <a:r>
              <a:rPr lang="en" sz="1200">
                <a:solidFill>
                  <a:srgbClr val="202124"/>
                </a:solidFill>
                <a:highlight>
                  <a:srgbClr val="FFFFFF"/>
                </a:highlight>
              </a:rPr>
              <a:t> and can also be used for the initial migration and creation of the database schema.</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 sz="1400"/>
              <a:t>Package:</a:t>
            </a:r>
            <a:endParaRPr sz="1400"/>
          </a:p>
          <a:p>
            <a:pPr indent="0" lvl="0" marL="0" rtl="0" algn="l">
              <a:spcBef>
                <a:spcPts val="0"/>
              </a:spcBef>
              <a:spcAft>
                <a:spcPts val="0"/>
              </a:spcAft>
              <a:buClr>
                <a:schemeClr val="dk1"/>
              </a:buClr>
              <a:buSzPts val="1100"/>
              <a:buFont typeface="Arial"/>
              <a:buNone/>
            </a:pPr>
            <a:r>
              <a:rPr lang="en" sz="1400"/>
              <a:t>go get -u gorm.io/gorm</a:t>
            </a:r>
            <a:endParaRPr sz="1400"/>
          </a:p>
          <a:p>
            <a:pPr indent="0" lvl="0" marL="0" rtl="0" algn="l">
              <a:spcBef>
                <a:spcPts val="0"/>
              </a:spcBef>
              <a:spcAft>
                <a:spcPts val="0"/>
              </a:spcAft>
              <a:buClr>
                <a:schemeClr val="dk1"/>
              </a:buClr>
              <a:buSzPts val="1100"/>
              <a:buFont typeface="Arial"/>
              <a:buNone/>
            </a:pPr>
            <a:r>
              <a:rPr lang="en" sz="1400"/>
              <a:t>go get -u gorm.io/driver/mysql</a:t>
            </a:r>
            <a:endParaRPr sz="1400"/>
          </a:p>
          <a:p>
            <a:pPr indent="0" lvl="0" marL="0" rtl="0" algn="ctr">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0"/>
            <a:ext cx="8520600" cy="5143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400"/>
              <a:t>Step 1: In main.go - Initialize Router with MUX :</a:t>
            </a:r>
            <a:endParaRPr sz="1400"/>
          </a:p>
          <a:p>
            <a:pPr indent="0" lvl="0" marL="0" rtl="0" algn="l">
              <a:spcBef>
                <a:spcPts val="0"/>
              </a:spcBef>
              <a:spcAft>
                <a:spcPts val="0"/>
              </a:spcAft>
              <a:buNone/>
            </a:pPr>
            <a:r>
              <a:t/>
            </a:r>
            <a:endParaRPr sz="1400"/>
          </a:p>
          <a:p>
            <a:pPr indent="0" lvl="0" marL="0" rtl="0" algn="l">
              <a:lnSpc>
                <a:spcPct val="133333"/>
              </a:lnSpc>
              <a:spcBef>
                <a:spcPts val="0"/>
              </a:spcBef>
              <a:spcAft>
                <a:spcPts val="0"/>
              </a:spcAft>
              <a:buClr>
                <a:schemeClr val="dk1"/>
              </a:buClr>
              <a:buSzPct val="81481"/>
              <a:buFont typeface="Arial"/>
              <a:buNone/>
            </a:pPr>
            <a:r>
              <a:rPr lang="en" sz="1350">
                <a:solidFill>
                  <a:srgbClr val="008000"/>
                </a:solidFill>
                <a:highlight>
                  <a:srgbClr val="FFFFFF"/>
                </a:highlight>
                <a:latin typeface="Courier New"/>
                <a:ea typeface="Courier New"/>
                <a:cs typeface="Courier New"/>
                <a:sym typeface="Courier New"/>
              </a:rPr>
              <a:t>//initialize router</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initializeRouter</a:t>
            </a: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r</a:t>
            </a:r>
            <a:r>
              <a:rPr lang="en" sz="1350">
                <a:solidFill>
                  <a:schemeClr val="dk1"/>
                </a:solidFill>
                <a:highlight>
                  <a:srgbClr val="FFFFFF"/>
                </a:highlight>
                <a:latin typeface="Courier New"/>
                <a:ea typeface="Courier New"/>
                <a:cs typeface="Courier New"/>
                <a:sym typeface="Courier New"/>
              </a:rPr>
              <a:t> := mux.</a:t>
            </a:r>
            <a:r>
              <a:rPr lang="en" sz="1350">
                <a:solidFill>
                  <a:srgbClr val="795E26"/>
                </a:solidFill>
                <a:highlight>
                  <a:srgbClr val="FFFFFF"/>
                </a:highlight>
                <a:latin typeface="Courier New"/>
                <a:ea typeface="Courier New"/>
                <a:cs typeface="Courier New"/>
                <a:sym typeface="Courier New"/>
              </a:rPr>
              <a:t>NewRouter</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8000"/>
                </a:solidFill>
                <a:highlight>
                  <a:srgbClr val="FFFFFF"/>
                </a:highlight>
                <a:latin typeface="Courier New"/>
                <a:ea typeface="Courier New"/>
                <a:cs typeface="Courier New"/>
                <a:sym typeface="Courier New"/>
              </a:rPr>
              <a:t>//Implementing different routes</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r.</a:t>
            </a:r>
            <a:r>
              <a:rPr lang="en" sz="1350">
                <a:solidFill>
                  <a:srgbClr val="795E26"/>
                </a:solidFill>
                <a:highlight>
                  <a:srgbClr val="FFFFFF"/>
                </a:highlight>
                <a:latin typeface="Courier New"/>
                <a:ea typeface="Courier New"/>
                <a:cs typeface="Courier New"/>
                <a:sym typeface="Courier New"/>
              </a:rPr>
              <a:t>HandleFunc</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"/users"</a:t>
            </a:r>
            <a:r>
              <a:rPr lang="en" sz="1350">
                <a:solidFill>
                  <a:schemeClr val="dk1"/>
                </a:solidFill>
                <a:highlight>
                  <a:srgbClr val="FFFFFF"/>
                </a:highlight>
                <a:latin typeface="Courier New"/>
                <a:ea typeface="Courier New"/>
                <a:cs typeface="Courier New"/>
                <a:sym typeface="Courier New"/>
              </a:rPr>
              <a:t>, GetUsers).</a:t>
            </a:r>
            <a:r>
              <a:rPr lang="en" sz="1350">
                <a:solidFill>
                  <a:srgbClr val="795E26"/>
                </a:solidFill>
                <a:highlight>
                  <a:srgbClr val="FFFFFF"/>
                </a:highlight>
                <a:latin typeface="Courier New"/>
                <a:ea typeface="Courier New"/>
                <a:cs typeface="Courier New"/>
                <a:sym typeface="Courier New"/>
              </a:rPr>
              <a:t>Methods</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"GET"</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r.</a:t>
            </a:r>
            <a:r>
              <a:rPr lang="en" sz="1350">
                <a:solidFill>
                  <a:srgbClr val="795E26"/>
                </a:solidFill>
                <a:highlight>
                  <a:srgbClr val="FFFFFF"/>
                </a:highlight>
                <a:latin typeface="Courier New"/>
                <a:ea typeface="Courier New"/>
                <a:cs typeface="Courier New"/>
                <a:sym typeface="Courier New"/>
              </a:rPr>
              <a:t>HandleFunc</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"/users/{id}"</a:t>
            </a:r>
            <a:r>
              <a:rPr lang="en" sz="1350">
                <a:solidFill>
                  <a:schemeClr val="dk1"/>
                </a:solidFill>
                <a:highlight>
                  <a:srgbClr val="FFFFFF"/>
                </a:highlight>
                <a:latin typeface="Courier New"/>
                <a:ea typeface="Courier New"/>
                <a:cs typeface="Courier New"/>
                <a:sym typeface="Courier New"/>
              </a:rPr>
              <a:t>, GetUser).</a:t>
            </a:r>
            <a:r>
              <a:rPr lang="en" sz="1350">
                <a:solidFill>
                  <a:srgbClr val="795E26"/>
                </a:solidFill>
                <a:highlight>
                  <a:srgbClr val="FFFFFF"/>
                </a:highlight>
                <a:latin typeface="Courier New"/>
                <a:ea typeface="Courier New"/>
                <a:cs typeface="Courier New"/>
                <a:sym typeface="Courier New"/>
              </a:rPr>
              <a:t>Methods</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"GET"</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r.</a:t>
            </a:r>
            <a:r>
              <a:rPr lang="en" sz="1350">
                <a:solidFill>
                  <a:srgbClr val="795E26"/>
                </a:solidFill>
                <a:highlight>
                  <a:srgbClr val="FFFFFF"/>
                </a:highlight>
                <a:latin typeface="Courier New"/>
                <a:ea typeface="Courier New"/>
                <a:cs typeface="Courier New"/>
                <a:sym typeface="Courier New"/>
              </a:rPr>
              <a:t>HandleFunc</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"/users"</a:t>
            </a:r>
            <a:r>
              <a:rPr lang="en" sz="1350">
                <a:solidFill>
                  <a:schemeClr val="dk1"/>
                </a:solidFill>
                <a:highlight>
                  <a:srgbClr val="FFFFFF"/>
                </a:highlight>
                <a:latin typeface="Courier New"/>
                <a:ea typeface="Courier New"/>
                <a:cs typeface="Courier New"/>
                <a:sym typeface="Courier New"/>
              </a:rPr>
              <a:t>, CreateUser).</a:t>
            </a:r>
            <a:r>
              <a:rPr lang="en" sz="1350">
                <a:solidFill>
                  <a:srgbClr val="795E26"/>
                </a:solidFill>
                <a:highlight>
                  <a:srgbClr val="FFFFFF"/>
                </a:highlight>
                <a:latin typeface="Courier New"/>
                <a:ea typeface="Courier New"/>
                <a:cs typeface="Courier New"/>
                <a:sym typeface="Courier New"/>
              </a:rPr>
              <a:t>Methods</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"POST"</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r.</a:t>
            </a:r>
            <a:r>
              <a:rPr lang="en" sz="1350">
                <a:solidFill>
                  <a:srgbClr val="795E26"/>
                </a:solidFill>
                <a:highlight>
                  <a:srgbClr val="FFFFFF"/>
                </a:highlight>
                <a:latin typeface="Courier New"/>
                <a:ea typeface="Courier New"/>
                <a:cs typeface="Courier New"/>
                <a:sym typeface="Courier New"/>
              </a:rPr>
              <a:t>HandleFunc</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"/users/{id}"</a:t>
            </a:r>
            <a:r>
              <a:rPr lang="en" sz="1350">
                <a:solidFill>
                  <a:schemeClr val="dk1"/>
                </a:solidFill>
                <a:highlight>
                  <a:srgbClr val="FFFFFF"/>
                </a:highlight>
                <a:latin typeface="Courier New"/>
                <a:ea typeface="Courier New"/>
                <a:cs typeface="Courier New"/>
                <a:sym typeface="Courier New"/>
              </a:rPr>
              <a:t>, UpdateUser).</a:t>
            </a:r>
            <a:r>
              <a:rPr lang="en" sz="1350">
                <a:solidFill>
                  <a:srgbClr val="795E26"/>
                </a:solidFill>
                <a:highlight>
                  <a:srgbClr val="FFFFFF"/>
                </a:highlight>
                <a:latin typeface="Courier New"/>
                <a:ea typeface="Courier New"/>
                <a:cs typeface="Courier New"/>
                <a:sym typeface="Courier New"/>
              </a:rPr>
              <a:t>Methods</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"PUT"</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457200" lvl="0" marL="0" rtl="0" algn="l">
              <a:lnSpc>
                <a:spcPct val="133333"/>
              </a:lnSpc>
              <a:spcBef>
                <a:spcPts val="0"/>
              </a:spcBef>
              <a:spcAft>
                <a:spcPts val="0"/>
              </a:spcAft>
              <a:buNone/>
            </a:pPr>
            <a:r>
              <a:rPr lang="en" sz="1350">
                <a:solidFill>
                  <a:srgbClr val="008000"/>
                </a:solidFill>
                <a:highlight>
                  <a:srgbClr val="FFFFFF"/>
                </a:highlight>
                <a:latin typeface="Courier New"/>
                <a:ea typeface="Courier New"/>
                <a:cs typeface="Courier New"/>
                <a:sym typeface="Courier New"/>
              </a:rPr>
              <a:t>//passing the port information</a:t>
            </a:r>
            <a:endParaRPr sz="1350">
              <a:solidFill>
                <a:schemeClr val="dk1"/>
              </a:solidFill>
              <a:highlight>
                <a:srgbClr val="FFFFFF"/>
              </a:highlight>
              <a:latin typeface="Courier New"/>
              <a:ea typeface="Courier New"/>
              <a:cs typeface="Courier New"/>
              <a:sym typeface="Courier New"/>
            </a:endParaRPr>
          </a:p>
          <a:p>
            <a:pPr indent="45720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log.</a:t>
            </a:r>
            <a:r>
              <a:rPr lang="en" sz="1350">
                <a:solidFill>
                  <a:srgbClr val="795E26"/>
                </a:solidFill>
                <a:highlight>
                  <a:srgbClr val="FFFFFF"/>
                </a:highlight>
                <a:latin typeface="Courier New"/>
                <a:ea typeface="Courier New"/>
                <a:cs typeface="Courier New"/>
                <a:sym typeface="Courier New"/>
              </a:rPr>
              <a:t>Fatal</a:t>
            </a:r>
            <a:r>
              <a:rPr lang="en" sz="1350">
                <a:solidFill>
                  <a:schemeClr val="dk1"/>
                </a:solidFill>
                <a:highlight>
                  <a:srgbClr val="FFFFFF"/>
                </a:highlight>
                <a:latin typeface="Courier New"/>
                <a:ea typeface="Courier New"/>
                <a:cs typeface="Courier New"/>
                <a:sym typeface="Courier New"/>
              </a:rPr>
              <a:t>(http.</a:t>
            </a:r>
            <a:r>
              <a:rPr lang="en" sz="1350">
                <a:solidFill>
                  <a:srgbClr val="795E26"/>
                </a:solidFill>
                <a:highlight>
                  <a:srgbClr val="FFFFFF"/>
                </a:highlight>
                <a:latin typeface="Courier New"/>
                <a:ea typeface="Courier New"/>
                <a:cs typeface="Courier New"/>
                <a:sym typeface="Courier New"/>
              </a:rPr>
              <a:t>ListenAndServe</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":8081"</a:t>
            </a:r>
            <a:r>
              <a:rPr lang="en" sz="1350">
                <a:solidFill>
                  <a:schemeClr val="dk1"/>
                </a:solidFill>
                <a:highlight>
                  <a:srgbClr val="FFFFFF"/>
                </a:highlight>
                <a:latin typeface="Courier New"/>
                <a:ea typeface="Courier New"/>
                <a:cs typeface="Courier New"/>
                <a:sym typeface="Courier New"/>
              </a:rPr>
              <a:t>, 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main</a:t>
            </a: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008000"/>
                </a:solidFill>
                <a:highlight>
                  <a:srgbClr val="FFFFFF"/>
                </a:highlight>
                <a:latin typeface="Courier New"/>
                <a:ea typeface="Courier New"/>
                <a:cs typeface="Courier New"/>
                <a:sym typeface="Courier New"/>
              </a:rPr>
              <a:t>//enable MySQL</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InitialMigration</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008000"/>
                </a:solidFill>
                <a:highlight>
                  <a:srgbClr val="FFFFFF"/>
                </a:highlight>
                <a:latin typeface="Courier New"/>
                <a:ea typeface="Courier New"/>
                <a:cs typeface="Courier New"/>
                <a:sym typeface="Courier New"/>
              </a:rPr>
              <a:t>//calling the router</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initializeRouter</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t/>
            </a:r>
            <a:endParaRPr sz="13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400"/>
              <a:t>HandleFunc - provides route information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Method (“GET”) - will get a list of users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Method (“POST”) - creating user by passing data into json format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Method (“PUT”) - able to update information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{id} - to enable us to update information we will need to pass the id </a:t>
            </a:r>
            <a:endParaRPr sz="1400"/>
          </a:p>
          <a:p>
            <a:pPr indent="0" lvl="0" marL="0" rtl="0" algn="l">
              <a:spcBef>
                <a:spcPts val="0"/>
              </a:spcBef>
              <a:spcAft>
                <a:spcPts val="0"/>
              </a:spcAft>
              <a:buNone/>
            </a:pPr>
            <a:r>
              <a:t/>
            </a:r>
            <a:endParaRPr sz="1350">
              <a:solidFill>
                <a:srgbClr val="795E26"/>
              </a:solidFill>
              <a:highlight>
                <a:srgbClr val="FFFFFF"/>
              </a:highlight>
            </a:endParaRPr>
          </a:p>
          <a:p>
            <a:pPr indent="0" lvl="0" marL="0" rtl="0" algn="l">
              <a:spcBef>
                <a:spcPts val="0"/>
              </a:spcBef>
              <a:spcAft>
                <a:spcPts val="0"/>
              </a:spcAft>
              <a:buNone/>
            </a:pPr>
            <a:r>
              <a:rPr lang="en" sz="1350">
                <a:solidFill>
                  <a:srgbClr val="795E26"/>
                </a:solidFill>
                <a:highlight>
                  <a:srgbClr val="FFFFFF"/>
                </a:highlight>
              </a:rPr>
              <a:t>InitialMigration</a:t>
            </a:r>
            <a:r>
              <a:rPr lang="en" sz="1350">
                <a:solidFill>
                  <a:schemeClr val="dk1"/>
                </a:solidFill>
                <a:highlight>
                  <a:srgbClr val="FFFFFF"/>
                </a:highlight>
              </a:rPr>
              <a:t>()- </a:t>
            </a:r>
            <a:r>
              <a:rPr lang="en" sz="1400"/>
              <a:t>After define </a:t>
            </a:r>
            <a:r>
              <a:rPr lang="en" sz="1350">
                <a:solidFill>
                  <a:schemeClr val="dk1"/>
                </a:solidFill>
                <a:highlight>
                  <a:srgbClr val="FFFFFF"/>
                </a:highlight>
              </a:rPr>
              <a:t>Initial Migration properties</a:t>
            </a:r>
            <a:r>
              <a:rPr lang="en" sz="1400"/>
              <a:t> in user.go</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subTitle"/>
          </p:nvPr>
        </p:nvSpPr>
        <p:spPr>
          <a:xfrm>
            <a:off x="311700" y="0"/>
            <a:ext cx="8520600" cy="5143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1400"/>
              <a:t>Step 2: Define function to prevent </a:t>
            </a:r>
            <a:r>
              <a:rPr lang="en" sz="1400"/>
              <a:t>compilation</a:t>
            </a:r>
            <a:r>
              <a:rPr lang="en" sz="1400"/>
              <a:t> error in main.go by creating a file user.go</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Function to define:</a:t>
            </a:r>
            <a:endParaRPr sz="1400"/>
          </a:p>
          <a:p>
            <a:pPr indent="-262890" lvl="0" marL="457200" rtl="0" algn="l">
              <a:lnSpc>
                <a:spcPct val="133333"/>
              </a:lnSpc>
              <a:spcBef>
                <a:spcPts val="0"/>
              </a:spcBef>
              <a:spcAft>
                <a:spcPts val="0"/>
              </a:spcAft>
              <a:buClr>
                <a:schemeClr val="dk1"/>
              </a:buClr>
              <a:buSzPct val="100000"/>
              <a:buFont typeface="Courier New"/>
              <a:buChar char="●"/>
            </a:pPr>
            <a:r>
              <a:rPr lang="en" sz="1350">
                <a:solidFill>
                  <a:schemeClr val="dk1"/>
                </a:solidFill>
                <a:highlight>
                  <a:srgbClr val="FFFFFF"/>
                </a:highlight>
                <a:latin typeface="Courier New"/>
                <a:ea typeface="Courier New"/>
                <a:cs typeface="Courier New"/>
                <a:sym typeface="Courier New"/>
              </a:rPr>
              <a:t>GetUsers</a:t>
            </a:r>
            <a:endParaRPr sz="1350">
              <a:solidFill>
                <a:schemeClr val="dk1"/>
              </a:solidFill>
              <a:highlight>
                <a:srgbClr val="FFFFFF"/>
              </a:highlight>
              <a:latin typeface="Courier New"/>
              <a:ea typeface="Courier New"/>
              <a:cs typeface="Courier New"/>
              <a:sym typeface="Courier New"/>
            </a:endParaRPr>
          </a:p>
          <a:p>
            <a:pPr indent="-262890" lvl="0" marL="457200" rtl="0" algn="l">
              <a:lnSpc>
                <a:spcPct val="133333"/>
              </a:lnSpc>
              <a:spcBef>
                <a:spcPts val="0"/>
              </a:spcBef>
              <a:spcAft>
                <a:spcPts val="0"/>
              </a:spcAft>
              <a:buClr>
                <a:schemeClr val="dk1"/>
              </a:buClr>
              <a:buSzPct val="100000"/>
              <a:buFont typeface="Courier New"/>
              <a:buChar char="●"/>
            </a:pPr>
            <a:r>
              <a:rPr lang="en" sz="1350">
                <a:solidFill>
                  <a:schemeClr val="dk1"/>
                </a:solidFill>
                <a:highlight>
                  <a:srgbClr val="FFFFFF"/>
                </a:highlight>
                <a:latin typeface="Courier New"/>
                <a:ea typeface="Courier New"/>
                <a:cs typeface="Courier New"/>
                <a:sym typeface="Courier New"/>
              </a:rPr>
              <a:t>GetUser</a:t>
            </a:r>
            <a:endParaRPr sz="1350">
              <a:solidFill>
                <a:schemeClr val="dk1"/>
              </a:solidFill>
              <a:highlight>
                <a:srgbClr val="FFFFFF"/>
              </a:highlight>
              <a:latin typeface="Courier New"/>
              <a:ea typeface="Courier New"/>
              <a:cs typeface="Courier New"/>
              <a:sym typeface="Courier New"/>
            </a:endParaRPr>
          </a:p>
          <a:p>
            <a:pPr indent="-262890" lvl="0" marL="457200" rtl="0" algn="l">
              <a:lnSpc>
                <a:spcPct val="133333"/>
              </a:lnSpc>
              <a:spcBef>
                <a:spcPts val="0"/>
              </a:spcBef>
              <a:spcAft>
                <a:spcPts val="0"/>
              </a:spcAft>
              <a:buClr>
                <a:schemeClr val="dk1"/>
              </a:buClr>
              <a:buSzPct val="100000"/>
              <a:buFont typeface="Courier New"/>
              <a:buChar char="●"/>
            </a:pPr>
            <a:r>
              <a:rPr lang="en" sz="1350">
                <a:solidFill>
                  <a:schemeClr val="dk1"/>
                </a:solidFill>
                <a:highlight>
                  <a:srgbClr val="FFFFFF"/>
                </a:highlight>
                <a:latin typeface="Courier New"/>
                <a:ea typeface="Courier New"/>
                <a:cs typeface="Courier New"/>
                <a:sym typeface="Courier New"/>
              </a:rPr>
              <a:t>CreateUser</a:t>
            </a:r>
            <a:endParaRPr sz="1350">
              <a:solidFill>
                <a:schemeClr val="dk1"/>
              </a:solidFill>
              <a:highlight>
                <a:srgbClr val="FFFFFF"/>
              </a:highlight>
              <a:latin typeface="Courier New"/>
              <a:ea typeface="Courier New"/>
              <a:cs typeface="Courier New"/>
              <a:sym typeface="Courier New"/>
            </a:endParaRPr>
          </a:p>
          <a:p>
            <a:pPr indent="-262890" lvl="0" marL="457200" rtl="0" algn="l">
              <a:lnSpc>
                <a:spcPct val="133333"/>
              </a:lnSpc>
              <a:spcBef>
                <a:spcPts val="0"/>
              </a:spcBef>
              <a:spcAft>
                <a:spcPts val="0"/>
              </a:spcAft>
              <a:buClr>
                <a:schemeClr val="dk1"/>
              </a:buClr>
              <a:buSzPct val="100000"/>
              <a:buFont typeface="Courier New"/>
              <a:buChar char="●"/>
            </a:pPr>
            <a:r>
              <a:rPr lang="en" sz="1350">
                <a:solidFill>
                  <a:schemeClr val="dk1"/>
                </a:solidFill>
                <a:highlight>
                  <a:srgbClr val="FFFFFF"/>
                </a:highlight>
                <a:latin typeface="Courier New"/>
                <a:ea typeface="Courier New"/>
                <a:cs typeface="Courier New"/>
                <a:sym typeface="Courier New"/>
              </a:rPr>
              <a:t>UpdateUser</a:t>
            </a:r>
            <a:endParaRPr sz="1350">
              <a:solidFill>
                <a:schemeClr val="dk1"/>
              </a:solidFill>
              <a:highlight>
                <a:srgbClr val="FFFFFF"/>
              </a:highlight>
              <a:latin typeface="Courier New"/>
              <a:ea typeface="Courier New"/>
              <a:cs typeface="Courier New"/>
              <a:sym typeface="Courier New"/>
            </a:endParaRPr>
          </a:p>
          <a:p>
            <a:pPr indent="0" lvl="0" marL="45720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008000"/>
                </a:solidFill>
                <a:highlight>
                  <a:srgbClr val="FFFFFF"/>
                </a:highlight>
                <a:latin typeface="Courier New"/>
                <a:ea typeface="Courier New"/>
                <a:cs typeface="Courier New"/>
                <a:sym typeface="Courier New"/>
              </a:rPr>
              <a:t>//Handle method</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GetUsers</a:t>
            </a:r>
            <a:r>
              <a:rPr lang="en" sz="1350">
                <a:solidFill>
                  <a:schemeClr val="dk1"/>
                </a:solidFill>
                <a:highlight>
                  <a:srgbClr val="FFFFFF"/>
                </a:highlight>
                <a:latin typeface="Courier New"/>
                <a:ea typeface="Courier New"/>
                <a:cs typeface="Courier New"/>
                <a:sym typeface="Courier New"/>
              </a:rPr>
              <a:t>(w http.ResponseWriter, r *http.Request)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w.</a:t>
            </a:r>
            <a:r>
              <a:rPr lang="en" sz="1350">
                <a:solidFill>
                  <a:srgbClr val="795E26"/>
                </a:solidFill>
                <a:highlight>
                  <a:srgbClr val="FFFFFF"/>
                </a:highlight>
                <a:latin typeface="Courier New"/>
                <a:ea typeface="Courier New"/>
                <a:cs typeface="Courier New"/>
                <a:sym typeface="Courier New"/>
              </a:rPr>
              <a:t>Header</a:t>
            </a:r>
            <a:r>
              <a:rPr lang="en" sz="1350">
                <a:solidFill>
                  <a:schemeClr val="dk1"/>
                </a:solidFill>
                <a:highlight>
                  <a:srgbClr val="FFFFFF"/>
                </a:highlight>
                <a:latin typeface="Courier New"/>
                <a:ea typeface="Courier New"/>
                <a:cs typeface="Courier New"/>
                <a:sym typeface="Courier New"/>
              </a:rPr>
              <a:t>().</a:t>
            </a:r>
            <a:r>
              <a:rPr lang="en" sz="1350">
                <a:solidFill>
                  <a:srgbClr val="795E26"/>
                </a:solidFill>
                <a:highlight>
                  <a:srgbClr val="FFFFFF"/>
                </a:highlight>
                <a:latin typeface="Courier New"/>
                <a:ea typeface="Courier New"/>
                <a:cs typeface="Courier New"/>
                <a:sym typeface="Courier New"/>
              </a:rPr>
              <a:t>Set</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"Content-Type"</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"application/json"</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users</a:t>
            </a:r>
            <a:r>
              <a:rPr lang="en" sz="1350">
                <a:solidFill>
                  <a:schemeClr val="dk1"/>
                </a:solidFill>
                <a:highlight>
                  <a:srgbClr val="FFFFFF"/>
                </a:highlight>
                <a:latin typeface="Courier New"/>
                <a:ea typeface="Courier New"/>
                <a:cs typeface="Courier New"/>
                <a:sym typeface="Courier New"/>
              </a:rPr>
              <a:t> []User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Find</a:t>
            </a:r>
            <a:r>
              <a:rPr lang="en" sz="1350">
                <a:solidFill>
                  <a:schemeClr val="dk1"/>
                </a:solidFill>
                <a:highlight>
                  <a:srgbClr val="FFFFFF"/>
                </a:highlight>
                <a:latin typeface="Courier New"/>
                <a:ea typeface="Courier New"/>
                <a:cs typeface="Courier New"/>
                <a:sym typeface="Courier New"/>
              </a:rPr>
              <a:t>(&amp;users)</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NewEncoder</a:t>
            </a:r>
            <a:r>
              <a:rPr lang="en" sz="1350">
                <a:solidFill>
                  <a:schemeClr val="dk1"/>
                </a:solidFill>
                <a:highlight>
                  <a:srgbClr val="FFFFFF"/>
                </a:highlight>
                <a:latin typeface="Courier New"/>
                <a:ea typeface="Courier New"/>
                <a:cs typeface="Courier New"/>
                <a:sym typeface="Courier New"/>
              </a:rPr>
              <a:t>(w).</a:t>
            </a:r>
            <a:r>
              <a:rPr lang="en" sz="1350">
                <a:solidFill>
                  <a:srgbClr val="795E26"/>
                </a:solidFill>
                <a:highlight>
                  <a:srgbClr val="FFFFFF"/>
                </a:highlight>
                <a:latin typeface="Courier New"/>
                <a:ea typeface="Courier New"/>
                <a:cs typeface="Courier New"/>
                <a:sym typeface="Courier New"/>
              </a:rPr>
              <a:t>Encode</a:t>
            </a:r>
            <a:r>
              <a:rPr lang="en" sz="1350">
                <a:solidFill>
                  <a:schemeClr val="dk1"/>
                </a:solidFill>
                <a:highlight>
                  <a:srgbClr val="FFFFFF"/>
                </a:highlight>
                <a:latin typeface="Courier New"/>
                <a:ea typeface="Courier New"/>
                <a:cs typeface="Courier New"/>
                <a:sym typeface="Courier New"/>
              </a:rPr>
              <a:t>(users)</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GetUser</a:t>
            </a:r>
            <a:r>
              <a:rPr lang="en" sz="1350">
                <a:solidFill>
                  <a:schemeClr val="dk1"/>
                </a:solidFill>
                <a:highlight>
                  <a:srgbClr val="FFFFFF"/>
                </a:highlight>
                <a:latin typeface="Courier New"/>
                <a:ea typeface="Courier New"/>
                <a:cs typeface="Courier New"/>
                <a:sym typeface="Courier New"/>
              </a:rPr>
              <a:t>(w http.ResponseWriter, r *http.Request)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w.</a:t>
            </a:r>
            <a:r>
              <a:rPr lang="en" sz="1350">
                <a:solidFill>
                  <a:srgbClr val="795E26"/>
                </a:solidFill>
                <a:highlight>
                  <a:srgbClr val="FFFFFF"/>
                </a:highlight>
                <a:latin typeface="Courier New"/>
                <a:ea typeface="Courier New"/>
                <a:cs typeface="Courier New"/>
                <a:sym typeface="Courier New"/>
              </a:rPr>
              <a:t>Header</a:t>
            </a:r>
            <a:r>
              <a:rPr lang="en" sz="1350">
                <a:solidFill>
                  <a:schemeClr val="dk1"/>
                </a:solidFill>
                <a:highlight>
                  <a:srgbClr val="FFFFFF"/>
                </a:highlight>
                <a:latin typeface="Courier New"/>
                <a:ea typeface="Courier New"/>
                <a:cs typeface="Courier New"/>
                <a:sym typeface="Courier New"/>
              </a:rPr>
              <a:t>().</a:t>
            </a:r>
            <a:r>
              <a:rPr lang="en" sz="1350">
                <a:solidFill>
                  <a:srgbClr val="795E26"/>
                </a:solidFill>
                <a:highlight>
                  <a:srgbClr val="FFFFFF"/>
                </a:highlight>
                <a:latin typeface="Courier New"/>
                <a:ea typeface="Courier New"/>
                <a:cs typeface="Courier New"/>
                <a:sym typeface="Courier New"/>
              </a:rPr>
              <a:t>Set</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"Content-Type"</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"application/json"</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params</a:t>
            </a:r>
            <a:r>
              <a:rPr lang="en" sz="1350">
                <a:solidFill>
                  <a:schemeClr val="dk1"/>
                </a:solidFill>
                <a:highlight>
                  <a:srgbClr val="FFFFFF"/>
                </a:highlight>
                <a:latin typeface="Courier New"/>
                <a:ea typeface="Courier New"/>
                <a:cs typeface="Courier New"/>
                <a:sym typeface="Courier New"/>
              </a:rPr>
              <a:t> := mux.</a:t>
            </a:r>
            <a:r>
              <a:rPr lang="en" sz="1350">
                <a:solidFill>
                  <a:srgbClr val="795E26"/>
                </a:solidFill>
                <a:highlight>
                  <a:srgbClr val="FFFFFF"/>
                </a:highlight>
                <a:latin typeface="Courier New"/>
                <a:ea typeface="Courier New"/>
                <a:cs typeface="Courier New"/>
                <a:sym typeface="Courier New"/>
              </a:rPr>
              <a:t>Vars</a:t>
            </a:r>
            <a:r>
              <a:rPr lang="en" sz="1350">
                <a:solidFill>
                  <a:schemeClr val="dk1"/>
                </a:solidFill>
                <a:highlight>
                  <a:srgbClr val="FFFFFF"/>
                </a:highlight>
                <a:latin typeface="Courier New"/>
                <a:ea typeface="Courier New"/>
                <a:cs typeface="Courier New"/>
                <a:sym typeface="Courier New"/>
              </a:rPr>
              <a:t>(r)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user</a:t>
            </a:r>
            <a:r>
              <a:rPr lang="en" sz="1350">
                <a:solidFill>
                  <a:schemeClr val="dk1"/>
                </a:solidFill>
                <a:highlight>
                  <a:srgbClr val="FFFFFF"/>
                </a:highlight>
                <a:latin typeface="Courier New"/>
                <a:ea typeface="Courier New"/>
                <a:cs typeface="Courier New"/>
                <a:sym typeface="Courier New"/>
              </a:rPr>
              <a:t> 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First</a:t>
            </a:r>
            <a:r>
              <a:rPr lang="en" sz="1350">
                <a:solidFill>
                  <a:schemeClr val="dk1"/>
                </a:solidFill>
                <a:highlight>
                  <a:srgbClr val="FFFFFF"/>
                </a:highlight>
                <a:latin typeface="Courier New"/>
                <a:ea typeface="Courier New"/>
                <a:cs typeface="Courier New"/>
                <a:sym typeface="Courier New"/>
              </a:rPr>
              <a:t>(&amp;user, params[</a:t>
            </a:r>
            <a:r>
              <a:rPr lang="en" sz="1350">
                <a:solidFill>
                  <a:srgbClr val="A31515"/>
                </a:solidFill>
                <a:highlight>
                  <a:srgbClr val="FFFFFF"/>
                </a:highlight>
                <a:latin typeface="Courier New"/>
                <a:ea typeface="Courier New"/>
                <a:cs typeface="Courier New"/>
                <a:sym typeface="Courier New"/>
              </a:rPr>
              <a:t>"id"</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NewEncoder</a:t>
            </a:r>
            <a:r>
              <a:rPr lang="en" sz="1350">
                <a:solidFill>
                  <a:schemeClr val="dk1"/>
                </a:solidFill>
                <a:highlight>
                  <a:srgbClr val="FFFFFF"/>
                </a:highlight>
                <a:latin typeface="Courier New"/>
                <a:ea typeface="Courier New"/>
                <a:cs typeface="Courier New"/>
                <a:sym typeface="Courier New"/>
              </a:rPr>
              <a:t>(w).</a:t>
            </a:r>
            <a:r>
              <a:rPr lang="en" sz="1350">
                <a:solidFill>
                  <a:srgbClr val="795E26"/>
                </a:solidFill>
                <a:highlight>
                  <a:srgbClr val="FFFFFF"/>
                </a:highlight>
                <a:latin typeface="Courier New"/>
                <a:ea typeface="Courier New"/>
                <a:cs typeface="Courier New"/>
                <a:sym typeface="Courier New"/>
              </a:rPr>
              <a:t>Encode</a:t>
            </a:r>
            <a:r>
              <a:rPr lang="en" sz="1350">
                <a:solidFill>
                  <a:schemeClr val="dk1"/>
                </a:solidFill>
                <a:highlight>
                  <a:srgbClr val="FFFFFF"/>
                </a:highlight>
                <a:latin typeface="Courier New"/>
                <a:ea typeface="Courier New"/>
                <a:cs typeface="Courier New"/>
                <a:sym typeface="Courier New"/>
              </a:rPr>
              <a:t>(user)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CreateUser</a:t>
            </a:r>
            <a:r>
              <a:rPr lang="en" sz="1350">
                <a:solidFill>
                  <a:schemeClr val="dk1"/>
                </a:solidFill>
                <a:highlight>
                  <a:srgbClr val="FFFFFF"/>
                </a:highlight>
                <a:latin typeface="Courier New"/>
                <a:ea typeface="Courier New"/>
                <a:cs typeface="Courier New"/>
                <a:sym typeface="Courier New"/>
              </a:rPr>
              <a:t>(w http.ResponseWriter, r *http.Request)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w.</a:t>
            </a:r>
            <a:r>
              <a:rPr lang="en" sz="1350">
                <a:solidFill>
                  <a:srgbClr val="795E26"/>
                </a:solidFill>
                <a:highlight>
                  <a:srgbClr val="FFFFFF"/>
                </a:highlight>
                <a:latin typeface="Courier New"/>
                <a:ea typeface="Courier New"/>
                <a:cs typeface="Courier New"/>
                <a:sym typeface="Courier New"/>
              </a:rPr>
              <a:t>Header</a:t>
            </a:r>
            <a:r>
              <a:rPr lang="en" sz="1350">
                <a:solidFill>
                  <a:schemeClr val="dk1"/>
                </a:solidFill>
                <a:highlight>
                  <a:srgbClr val="FFFFFF"/>
                </a:highlight>
                <a:latin typeface="Courier New"/>
                <a:ea typeface="Courier New"/>
                <a:cs typeface="Courier New"/>
                <a:sym typeface="Courier New"/>
              </a:rPr>
              <a:t>().</a:t>
            </a:r>
            <a:r>
              <a:rPr lang="en" sz="1350">
                <a:solidFill>
                  <a:srgbClr val="795E26"/>
                </a:solidFill>
                <a:highlight>
                  <a:srgbClr val="FFFFFF"/>
                </a:highlight>
                <a:latin typeface="Courier New"/>
                <a:ea typeface="Courier New"/>
                <a:cs typeface="Courier New"/>
                <a:sym typeface="Courier New"/>
              </a:rPr>
              <a:t>Set</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"Content-Type"</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"application/json"</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user</a:t>
            </a:r>
            <a:r>
              <a:rPr lang="en" sz="1350">
                <a:solidFill>
                  <a:schemeClr val="dk1"/>
                </a:solidFill>
                <a:highlight>
                  <a:srgbClr val="FFFFFF"/>
                </a:highlight>
                <a:latin typeface="Courier New"/>
                <a:ea typeface="Courier New"/>
                <a:cs typeface="Courier New"/>
                <a:sym typeface="Courier New"/>
              </a:rPr>
              <a:t> 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NewDecoder</a:t>
            </a:r>
            <a:r>
              <a:rPr lang="en" sz="1350">
                <a:solidFill>
                  <a:schemeClr val="dk1"/>
                </a:solidFill>
                <a:highlight>
                  <a:srgbClr val="FFFFFF"/>
                </a:highlight>
                <a:latin typeface="Courier New"/>
                <a:ea typeface="Courier New"/>
                <a:cs typeface="Courier New"/>
                <a:sym typeface="Courier New"/>
              </a:rPr>
              <a:t>(r.Body).</a:t>
            </a:r>
            <a:r>
              <a:rPr lang="en" sz="1350">
                <a:solidFill>
                  <a:srgbClr val="795E26"/>
                </a:solidFill>
                <a:highlight>
                  <a:srgbClr val="FFFFFF"/>
                </a:highlight>
                <a:latin typeface="Courier New"/>
                <a:ea typeface="Courier New"/>
                <a:cs typeface="Courier New"/>
                <a:sym typeface="Courier New"/>
              </a:rPr>
              <a:t>Decode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Create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NewEncoder</a:t>
            </a:r>
            <a:r>
              <a:rPr lang="en" sz="1350">
                <a:solidFill>
                  <a:schemeClr val="dk1"/>
                </a:solidFill>
                <a:highlight>
                  <a:srgbClr val="FFFFFF"/>
                </a:highlight>
                <a:latin typeface="Courier New"/>
                <a:ea typeface="Courier New"/>
                <a:cs typeface="Courier New"/>
                <a:sym typeface="Courier New"/>
              </a:rPr>
              <a:t>(w).</a:t>
            </a:r>
            <a:r>
              <a:rPr lang="en" sz="1350">
                <a:solidFill>
                  <a:srgbClr val="795E26"/>
                </a:solidFill>
                <a:highlight>
                  <a:srgbClr val="FFFFFF"/>
                </a:highlight>
                <a:latin typeface="Courier New"/>
                <a:ea typeface="Courier New"/>
                <a:cs typeface="Courier New"/>
                <a:sym typeface="Courier New"/>
              </a:rPr>
              <a:t>Encode</a:t>
            </a:r>
            <a:r>
              <a:rPr lang="en" sz="1350">
                <a:solidFill>
                  <a:schemeClr val="dk1"/>
                </a:solidFill>
                <a:highlight>
                  <a:srgbClr val="FFFFFF"/>
                </a:highlight>
                <a:latin typeface="Courier New"/>
                <a:ea typeface="Courier New"/>
                <a:cs typeface="Courier New"/>
                <a:sym typeface="Courier New"/>
              </a:rPr>
              <a:t>(user)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UpdateUser</a:t>
            </a:r>
            <a:r>
              <a:rPr lang="en" sz="1350">
                <a:solidFill>
                  <a:schemeClr val="dk1"/>
                </a:solidFill>
                <a:highlight>
                  <a:srgbClr val="FFFFFF"/>
                </a:highlight>
                <a:latin typeface="Courier New"/>
                <a:ea typeface="Courier New"/>
                <a:cs typeface="Courier New"/>
                <a:sym typeface="Courier New"/>
              </a:rPr>
              <a:t>(w http.ResponseWriter, r *http.Request)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w.</a:t>
            </a:r>
            <a:r>
              <a:rPr lang="en" sz="1350">
                <a:solidFill>
                  <a:srgbClr val="795E26"/>
                </a:solidFill>
                <a:highlight>
                  <a:srgbClr val="FFFFFF"/>
                </a:highlight>
                <a:latin typeface="Courier New"/>
                <a:ea typeface="Courier New"/>
                <a:cs typeface="Courier New"/>
                <a:sym typeface="Courier New"/>
              </a:rPr>
              <a:t>Header</a:t>
            </a:r>
            <a:r>
              <a:rPr lang="en" sz="1350">
                <a:solidFill>
                  <a:schemeClr val="dk1"/>
                </a:solidFill>
                <a:highlight>
                  <a:srgbClr val="FFFFFF"/>
                </a:highlight>
                <a:latin typeface="Courier New"/>
                <a:ea typeface="Courier New"/>
                <a:cs typeface="Courier New"/>
                <a:sym typeface="Courier New"/>
              </a:rPr>
              <a:t>().</a:t>
            </a:r>
            <a:r>
              <a:rPr lang="en" sz="1350">
                <a:solidFill>
                  <a:srgbClr val="795E26"/>
                </a:solidFill>
                <a:highlight>
                  <a:srgbClr val="FFFFFF"/>
                </a:highlight>
                <a:latin typeface="Courier New"/>
                <a:ea typeface="Courier New"/>
                <a:cs typeface="Courier New"/>
                <a:sym typeface="Courier New"/>
              </a:rPr>
              <a:t>Set</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"Content-Type"</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"application/json"</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params</a:t>
            </a:r>
            <a:r>
              <a:rPr lang="en" sz="1350">
                <a:solidFill>
                  <a:schemeClr val="dk1"/>
                </a:solidFill>
                <a:highlight>
                  <a:srgbClr val="FFFFFF"/>
                </a:highlight>
                <a:latin typeface="Courier New"/>
                <a:ea typeface="Courier New"/>
                <a:cs typeface="Courier New"/>
                <a:sym typeface="Courier New"/>
              </a:rPr>
              <a:t> := mux.</a:t>
            </a:r>
            <a:r>
              <a:rPr lang="en" sz="1350">
                <a:solidFill>
                  <a:srgbClr val="795E26"/>
                </a:solidFill>
                <a:highlight>
                  <a:srgbClr val="FFFFFF"/>
                </a:highlight>
                <a:latin typeface="Courier New"/>
                <a:ea typeface="Courier New"/>
                <a:cs typeface="Courier New"/>
                <a:sym typeface="Courier New"/>
              </a:rPr>
              <a:t>Vars</a:t>
            </a:r>
            <a:r>
              <a:rPr lang="en" sz="1350">
                <a:solidFill>
                  <a:schemeClr val="dk1"/>
                </a:solidFill>
                <a:highlight>
                  <a:srgbClr val="FFFFFF"/>
                </a:highlight>
                <a:latin typeface="Courier New"/>
                <a:ea typeface="Courier New"/>
                <a:cs typeface="Courier New"/>
                <a:sym typeface="Courier New"/>
              </a:rPr>
              <a:t>(r)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user</a:t>
            </a:r>
            <a:r>
              <a:rPr lang="en" sz="1350">
                <a:solidFill>
                  <a:schemeClr val="dk1"/>
                </a:solidFill>
                <a:highlight>
                  <a:srgbClr val="FFFFFF"/>
                </a:highlight>
                <a:latin typeface="Courier New"/>
                <a:ea typeface="Courier New"/>
                <a:cs typeface="Courier New"/>
                <a:sym typeface="Courier New"/>
              </a:rPr>
              <a:t> 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First</a:t>
            </a:r>
            <a:r>
              <a:rPr lang="en" sz="1350">
                <a:solidFill>
                  <a:schemeClr val="dk1"/>
                </a:solidFill>
                <a:highlight>
                  <a:srgbClr val="FFFFFF"/>
                </a:highlight>
                <a:latin typeface="Courier New"/>
                <a:ea typeface="Courier New"/>
                <a:cs typeface="Courier New"/>
                <a:sym typeface="Courier New"/>
              </a:rPr>
              <a:t>(&amp;user, params[</a:t>
            </a:r>
            <a:r>
              <a:rPr lang="en" sz="1350">
                <a:solidFill>
                  <a:srgbClr val="A31515"/>
                </a:solidFill>
                <a:highlight>
                  <a:srgbClr val="FFFFFF"/>
                </a:highlight>
                <a:latin typeface="Courier New"/>
                <a:ea typeface="Courier New"/>
                <a:cs typeface="Courier New"/>
                <a:sym typeface="Courier New"/>
              </a:rPr>
              <a:t>"id"</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NewDecoder</a:t>
            </a:r>
            <a:r>
              <a:rPr lang="en" sz="1350">
                <a:solidFill>
                  <a:schemeClr val="dk1"/>
                </a:solidFill>
                <a:highlight>
                  <a:srgbClr val="FFFFFF"/>
                </a:highlight>
                <a:latin typeface="Courier New"/>
                <a:ea typeface="Courier New"/>
                <a:cs typeface="Courier New"/>
                <a:sym typeface="Courier New"/>
              </a:rPr>
              <a:t>(r.Body).</a:t>
            </a:r>
            <a:r>
              <a:rPr lang="en" sz="1350">
                <a:solidFill>
                  <a:srgbClr val="795E26"/>
                </a:solidFill>
                <a:highlight>
                  <a:srgbClr val="FFFFFF"/>
                </a:highlight>
                <a:latin typeface="Courier New"/>
                <a:ea typeface="Courier New"/>
                <a:cs typeface="Courier New"/>
                <a:sym typeface="Courier New"/>
              </a:rPr>
              <a:t>Decode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Save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NewEncoder</a:t>
            </a:r>
            <a:r>
              <a:rPr lang="en" sz="1350">
                <a:solidFill>
                  <a:schemeClr val="dk1"/>
                </a:solidFill>
                <a:highlight>
                  <a:srgbClr val="FFFFFF"/>
                </a:highlight>
                <a:latin typeface="Courier New"/>
                <a:ea typeface="Courier New"/>
                <a:cs typeface="Courier New"/>
                <a:sym typeface="Courier New"/>
              </a:rPr>
              <a:t>(w).</a:t>
            </a:r>
            <a:r>
              <a:rPr lang="en" sz="1350">
                <a:solidFill>
                  <a:srgbClr val="795E26"/>
                </a:solidFill>
                <a:highlight>
                  <a:srgbClr val="FFFFFF"/>
                </a:highlight>
                <a:latin typeface="Courier New"/>
                <a:ea typeface="Courier New"/>
                <a:cs typeface="Courier New"/>
                <a:sym typeface="Courier New"/>
              </a:rPr>
              <a:t>Encode</a:t>
            </a:r>
            <a:r>
              <a:rPr lang="en" sz="1350">
                <a:solidFill>
                  <a:schemeClr val="dk1"/>
                </a:solidFill>
                <a:highlight>
                  <a:srgbClr val="FFFFFF"/>
                </a:highlight>
                <a:latin typeface="Courier New"/>
                <a:ea typeface="Courier New"/>
                <a:cs typeface="Courier New"/>
                <a:sym typeface="Courier New"/>
              </a:rPr>
              <a:t>(user)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subTitle"/>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 3: Define gorm and  struct to store different data type to the database in user.go</a:t>
            </a:r>
            <a:endParaRPr sz="1400"/>
          </a:p>
          <a:p>
            <a:pPr indent="0" lvl="0" marL="0" rtl="0" algn="l">
              <a:spcBef>
                <a:spcPts val="0"/>
              </a:spcBef>
              <a:spcAft>
                <a:spcPts val="0"/>
              </a:spcAft>
              <a:buNone/>
            </a:pPr>
            <a:r>
              <a:t/>
            </a:r>
            <a:endParaRPr sz="1400"/>
          </a:p>
          <a:p>
            <a:pPr indent="0" lvl="0" marL="0" rtl="0" algn="l">
              <a:lnSpc>
                <a:spcPct val="133333"/>
              </a:lnSpc>
              <a:spcBef>
                <a:spcPts val="0"/>
              </a:spcBef>
              <a:spcAft>
                <a:spcPts val="0"/>
              </a:spcAft>
              <a:buClr>
                <a:schemeClr val="dk1"/>
              </a:buClr>
              <a:buSzPts val="1100"/>
              <a:buFont typeface="Arial"/>
              <a:buNone/>
            </a:pPr>
            <a:r>
              <a:rPr lang="en" sz="1350">
                <a:solidFill>
                  <a:srgbClr val="0000FF"/>
                </a:solidFill>
                <a:highlight>
                  <a:srgbClr val="FFFFFF"/>
                </a:highlight>
                <a:latin typeface="Courier New"/>
                <a:ea typeface="Courier New"/>
                <a:cs typeface="Courier New"/>
                <a:sym typeface="Courier New"/>
              </a:rPr>
              <a:t>type</a:t>
            </a:r>
            <a:r>
              <a:rPr lang="en" sz="1350">
                <a:solidFill>
                  <a:schemeClr val="dk1"/>
                </a:solidFill>
                <a:highlight>
                  <a:srgbClr val="FFFFFF"/>
                </a:highlight>
                <a:latin typeface="Courier New"/>
                <a:ea typeface="Courier New"/>
                <a:cs typeface="Courier New"/>
                <a:sym typeface="Courier New"/>
              </a:rPr>
              <a:t> </a:t>
            </a:r>
            <a:r>
              <a:rPr lang="en" sz="1350">
                <a:solidFill>
                  <a:srgbClr val="267F99"/>
                </a:solidFill>
                <a:highlight>
                  <a:srgbClr val="FFFFFF"/>
                </a:highlight>
                <a:latin typeface="Courier New"/>
                <a:ea typeface="Courier New"/>
                <a:cs typeface="Courier New"/>
                <a:sym typeface="Courier New"/>
              </a:rPr>
              <a:t>User</a:t>
            </a:r>
            <a:r>
              <a:rPr lang="en" sz="1350">
                <a:solidFill>
                  <a:schemeClr val="dk1"/>
                </a:solidFill>
                <a:highlight>
                  <a:srgbClr val="FFFFFF"/>
                </a:highlight>
                <a:latin typeface="Courier New"/>
                <a:ea typeface="Courier New"/>
                <a:cs typeface="Courier New"/>
                <a:sym typeface="Courier New"/>
              </a:rPr>
              <a:t> </a:t>
            </a:r>
            <a:r>
              <a:rPr lang="en" sz="1350">
                <a:solidFill>
                  <a:srgbClr val="0000FF"/>
                </a:solidFill>
                <a:highlight>
                  <a:srgbClr val="FFFFFF"/>
                </a:highlight>
                <a:latin typeface="Courier New"/>
                <a:ea typeface="Courier New"/>
                <a:cs typeface="Courier New"/>
                <a:sym typeface="Courier New"/>
              </a:rPr>
              <a:t>struct</a:t>
            </a: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gorm.Model</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Type </a:t>
            </a:r>
            <a:r>
              <a:rPr lang="en" sz="1350">
                <a:solidFill>
                  <a:srgbClr val="267F99"/>
                </a:solidFill>
                <a:highlight>
                  <a:srgbClr val="FFFFFF"/>
                </a:highlight>
                <a:latin typeface="Courier New"/>
                <a:ea typeface="Courier New"/>
                <a:cs typeface="Courier New"/>
                <a:sym typeface="Courier New"/>
              </a:rPr>
              <a:t>string</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`json:"type"`</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FirstName </a:t>
            </a:r>
            <a:r>
              <a:rPr lang="en" sz="1350">
                <a:solidFill>
                  <a:srgbClr val="267F99"/>
                </a:solidFill>
                <a:highlight>
                  <a:srgbClr val="FFFFFF"/>
                </a:highlight>
                <a:latin typeface="Courier New"/>
                <a:ea typeface="Courier New"/>
                <a:cs typeface="Courier New"/>
                <a:sym typeface="Courier New"/>
              </a:rPr>
              <a:t>string</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`json:"firstname"`</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LastName  </a:t>
            </a:r>
            <a:r>
              <a:rPr lang="en" sz="1350">
                <a:solidFill>
                  <a:srgbClr val="267F99"/>
                </a:solidFill>
                <a:highlight>
                  <a:srgbClr val="FFFFFF"/>
                </a:highlight>
                <a:latin typeface="Courier New"/>
                <a:ea typeface="Courier New"/>
                <a:cs typeface="Courier New"/>
                <a:sym typeface="Courier New"/>
              </a:rPr>
              <a:t>string</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`json:"lastname"`</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PhoneNumber </a:t>
            </a:r>
            <a:r>
              <a:rPr lang="en" sz="1350">
                <a:solidFill>
                  <a:srgbClr val="267F99"/>
                </a:solidFill>
                <a:highlight>
                  <a:srgbClr val="FFFFFF"/>
                </a:highlight>
                <a:latin typeface="Courier New"/>
                <a:ea typeface="Courier New"/>
                <a:cs typeface="Courier New"/>
                <a:sym typeface="Courier New"/>
              </a:rPr>
              <a:t>string</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`json:"phonenumber"`</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Email     </a:t>
            </a:r>
            <a:r>
              <a:rPr lang="en" sz="1350">
                <a:solidFill>
                  <a:srgbClr val="267F99"/>
                </a:solidFill>
                <a:highlight>
                  <a:srgbClr val="FFFFFF"/>
                </a:highlight>
                <a:latin typeface="Courier New"/>
                <a:ea typeface="Courier New"/>
                <a:cs typeface="Courier New"/>
                <a:sym typeface="Courier New"/>
              </a:rPr>
              <a:t>string</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`json:"email"`</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latin typeface="Courier New"/>
                <a:ea typeface="Courier New"/>
                <a:cs typeface="Courier New"/>
                <a:sym typeface="Courier New"/>
              </a:rPr>
              <a:t>    LicenseNumber </a:t>
            </a:r>
            <a:r>
              <a:rPr lang="en" sz="1350">
                <a:solidFill>
                  <a:srgbClr val="267F99"/>
                </a:solidFill>
                <a:highlight>
                  <a:srgbClr val="FFFFFF"/>
                </a:highlight>
                <a:latin typeface="Courier New"/>
                <a:ea typeface="Courier New"/>
                <a:cs typeface="Courier New"/>
                <a:sym typeface="Courier New"/>
              </a:rPr>
              <a:t>string</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`json:"licensenumber"`</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`json’ - sending and </a:t>
            </a:r>
            <a:r>
              <a:rPr lang="en" sz="1400"/>
              <a:t>receiving</a:t>
            </a:r>
            <a:r>
              <a:rPr lang="en" sz="1400"/>
              <a:t> data working as rest api (defining the property)</a:t>
            </a:r>
            <a:endParaRPr sz="1400"/>
          </a:p>
          <a:p>
            <a:pPr indent="0" lvl="0" marL="0" rtl="0" algn="l">
              <a:spcBef>
                <a:spcPts val="0"/>
              </a:spcBef>
              <a:spcAft>
                <a:spcPts val="0"/>
              </a:spcAft>
              <a:buNone/>
            </a:pPr>
            <a:r>
              <a:rPr lang="en" sz="1400"/>
              <a:t>gorm.Model - convert struct to gorm object/model, it will seal and get the data from database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subTitle"/>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lnSpc>
                <a:spcPct val="133333"/>
              </a:lnSpc>
              <a:spcBef>
                <a:spcPts val="0"/>
              </a:spcBef>
              <a:spcAft>
                <a:spcPts val="0"/>
              </a:spcAft>
              <a:buNone/>
            </a:pPr>
            <a:r>
              <a:rPr lang="en" sz="1350">
                <a:solidFill>
                  <a:schemeClr val="dk1"/>
                </a:solidFill>
                <a:highlight>
                  <a:srgbClr val="FFFFFF"/>
                </a:highlight>
              </a:rPr>
              <a:t>Step 4: Creating method to initialize database, enable auto migration in user.go</a:t>
            </a:r>
            <a:endParaRPr sz="1350">
              <a:solidFill>
                <a:schemeClr val="dk1"/>
              </a:solidFill>
              <a:highlight>
                <a:srgbClr val="FFFFFF"/>
              </a:highlight>
            </a:endParaRPr>
          </a:p>
          <a:p>
            <a:pPr indent="0" lvl="0" marL="0" rtl="0" algn="l">
              <a:lnSpc>
                <a:spcPct val="133333"/>
              </a:lnSpc>
              <a:spcBef>
                <a:spcPts val="0"/>
              </a:spcBef>
              <a:spcAft>
                <a:spcPts val="0"/>
              </a:spcAft>
              <a:buNone/>
            </a:pPr>
            <a:r>
              <a:rPr lang="en" sz="1350">
                <a:solidFill>
                  <a:schemeClr val="dk1"/>
                </a:solidFill>
                <a:highlight>
                  <a:srgbClr val="FFFFFF"/>
                </a:highlight>
              </a:rPr>
              <a:t>Define database detail</a:t>
            </a:r>
            <a:endParaRPr sz="1350">
              <a:solidFill>
                <a:schemeClr val="dk1"/>
              </a:solidFill>
              <a:highlight>
                <a:srgbClr val="FFFFFF"/>
              </a:highlight>
            </a:endParaRPr>
          </a:p>
          <a:p>
            <a:pPr indent="0" lvl="0" marL="0" rtl="0" algn="l">
              <a:lnSpc>
                <a:spcPct val="133333"/>
              </a:lnSpc>
              <a:spcBef>
                <a:spcPts val="0"/>
              </a:spcBef>
              <a:spcAft>
                <a:spcPts val="0"/>
              </a:spcAft>
              <a:buNone/>
            </a:pPr>
            <a:r>
              <a:rPr lang="en" sz="1350">
                <a:solidFill>
                  <a:schemeClr val="dk1"/>
                </a:solidFill>
                <a:highlight>
                  <a:srgbClr val="FFFFFF"/>
                </a:highlight>
              </a:rPr>
              <a:t>pass url to connect to database</a:t>
            </a:r>
            <a:endParaRPr sz="1350">
              <a:solidFill>
                <a:schemeClr val="dk1"/>
              </a:solidFill>
              <a:highlight>
                <a:srgbClr val="FFFFFF"/>
              </a:highlight>
            </a:endParaRPr>
          </a:p>
          <a:p>
            <a:pPr indent="0" lvl="0" marL="0" rtl="0" algn="l">
              <a:lnSpc>
                <a:spcPct val="133333"/>
              </a:lnSpc>
              <a:spcBef>
                <a:spcPts val="0"/>
              </a:spcBef>
              <a:spcAft>
                <a:spcPts val="0"/>
              </a:spcAft>
              <a:buNone/>
            </a:pPr>
            <a:r>
              <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rgbClr val="008000"/>
                </a:solidFill>
                <a:highlight>
                  <a:srgbClr val="FFFFFF"/>
                </a:highlight>
                <a:latin typeface="Courier New"/>
                <a:ea typeface="Courier New"/>
                <a:cs typeface="Courier New"/>
                <a:sym typeface="Courier New"/>
              </a:rPr>
              <a:t>//Enable database</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DB</a:t>
            </a:r>
            <a:r>
              <a:rPr lang="en" sz="1350">
                <a:solidFill>
                  <a:schemeClr val="dk1"/>
                </a:solidFill>
                <a:highlight>
                  <a:srgbClr val="FFFFFF"/>
                </a:highlight>
                <a:latin typeface="Courier New"/>
                <a:ea typeface="Courier New"/>
                <a:cs typeface="Courier New"/>
                <a:sym typeface="Courier New"/>
              </a:rPr>
              <a:t> *gorm.DB</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err</a:t>
            </a:r>
            <a:r>
              <a:rPr lang="en" sz="1350">
                <a:solidFill>
                  <a:schemeClr val="dk1"/>
                </a:solidFill>
                <a:highlight>
                  <a:srgbClr val="FFFFFF"/>
                </a:highlight>
                <a:latin typeface="Courier New"/>
                <a:ea typeface="Courier New"/>
                <a:cs typeface="Courier New"/>
                <a:sym typeface="Courier New"/>
              </a:rPr>
              <a:t> </a:t>
            </a:r>
            <a:r>
              <a:rPr lang="en" sz="1350">
                <a:solidFill>
                  <a:srgbClr val="267F99"/>
                </a:solidFill>
                <a:highlight>
                  <a:srgbClr val="FFFFFF"/>
                </a:highlight>
                <a:latin typeface="Courier New"/>
                <a:ea typeface="Courier New"/>
                <a:cs typeface="Courier New"/>
                <a:sym typeface="Courier New"/>
              </a:rPr>
              <a:t>error</a:t>
            </a:r>
            <a:endParaRPr sz="1350">
              <a:solidFill>
                <a:srgbClr val="267F99"/>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rgbClr val="0000FF"/>
                </a:solidFill>
                <a:highlight>
                  <a:srgbClr val="FFFFFF"/>
                </a:highlight>
                <a:latin typeface="Courier New"/>
                <a:ea typeface="Courier New"/>
                <a:cs typeface="Courier New"/>
                <a:sym typeface="Courier New"/>
              </a:rPr>
              <a:t>const</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DNS</a:t>
            </a:r>
            <a:r>
              <a:rPr lang="en" sz="1350">
                <a:solidFill>
                  <a:schemeClr val="dk1"/>
                </a:solidFill>
                <a:highlight>
                  <a:srgbClr val="FFFFFF"/>
                </a:highlight>
                <a:latin typeface="Courier New"/>
                <a:ea typeface="Courier New"/>
                <a:cs typeface="Courier New"/>
                <a:sym typeface="Courier New"/>
              </a:rPr>
              <a:t> = </a:t>
            </a:r>
            <a:r>
              <a:rPr lang="en" sz="1350">
                <a:solidFill>
                  <a:srgbClr val="A31515"/>
                </a:solidFill>
                <a:highlight>
                  <a:srgbClr val="FFFFFF"/>
                </a:highlight>
                <a:latin typeface="Courier New"/>
                <a:ea typeface="Courier New"/>
                <a:cs typeface="Courier New"/>
                <a:sym typeface="Courier New"/>
              </a:rPr>
              <a:t>"root:admin@tcp(127.0.0.1:3306)/godb?charset=utf8mb4&amp;parseTime=True&amp;loc=Local"</a:t>
            </a:r>
            <a:endParaRPr sz="1350">
              <a:solidFill>
                <a:srgbClr val="A31515"/>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chemeClr val="dk1"/>
                </a:solidFill>
                <a:highlight>
                  <a:srgbClr val="FFFFFF"/>
                </a:highlight>
              </a:rPr>
              <a:t>Const DNS (Database URL):</a:t>
            </a:r>
            <a:endParaRPr sz="1350">
              <a:solidFill>
                <a:schemeClr val="dk1"/>
              </a:solidFill>
              <a:highlight>
                <a:srgbClr val="FFFFFF"/>
              </a:highlight>
            </a:endParaRPr>
          </a:p>
          <a:p>
            <a:pPr indent="0" lvl="0" marL="0" rtl="0" algn="l">
              <a:lnSpc>
                <a:spcPct val="133333"/>
              </a:lnSpc>
              <a:spcBef>
                <a:spcPts val="0"/>
              </a:spcBef>
              <a:spcAft>
                <a:spcPts val="0"/>
              </a:spcAft>
              <a:buClr>
                <a:schemeClr val="dk1"/>
              </a:buClr>
              <a:buSzPts val="1100"/>
              <a:buFont typeface="Arial"/>
              <a:buNone/>
            </a:pPr>
            <a:r>
              <a:rPr lang="en" sz="1350">
                <a:solidFill>
                  <a:srgbClr val="A31515"/>
                </a:solidFill>
                <a:highlight>
                  <a:srgbClr val="FFFFFF"/>
                </a:highlight>
                <a:latin typeface="Courier New"/>
                <a:ea typeface="Courier New"/>
                <a:cs typeface="Courier New"/>
                <a:sym typeface="Courier New"/>
              </a:rPr>
              <a:t>"root:admin@tcp(127.0.0.1:3306)/godb?charset=utf8mb4&amp;parseTime=True&amp;loc=Local"</a:t>
            </a:r>
            <a:endParaRPr sz="1350">
              <a:solidFill>
                <a:schemeClr val="dk1"/>
              </a:solidFill>
              <a:highlight>
                <a:srgbClr val="FFFFFF"/>
              </a:highlight>
            </a:endParaRPr>
          </a:p>
          <a:p>
            <a:pPr indent="0" lvl="0" marL="0" rtl="0" algn="l">
              <a:spcBef>
                <a:spcPts val="0"/>
              </a:spcBef>
              <a:spcAft>
                <a:spcPts val="0"/>
              </a:spcAft>
              <a:buNone/>
            </a:pPr>
            <a:r>
              <a:rPr lang="en" sz="1400"/>
              <a:t>root (username)</a:t>
            </a:r>
            <a:endParaRPr sz="1400"/>
          </a:p>
          <a:p>
            <a:pPr indent="0" lvl="0" marL="0" rtl="0" algn="l">
              <a:spcBef>
                <a:spcPts val="0"/>
              </a:spcBef>
              <a:spcAft>
                <a:spcPts val="0"/>
              </a:spcAft>
              <a:buNone/>
            </a:pPr>
            <a:r>
              <a:rPr lang="en" sz="1400"/>
              <a:t>Admin (password)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Schemas name in MySQL:</a:t>
            </a:r>
            <a:endParaRPr sz="1400"/>
          </a:p>
          <a:p>
            <a:pPr indent="0" lvl="0" marL="0" rtl="0" algn="l">
              <a:spcBef>
                <a:spcPts val="0"/>
              </a:spcBef>
              <a:spcAft>
                <a:spcPts val="0"/>
              </a:spcAft>
              <a:buNone/>
            </a:pPr>
            <a:r>
              <a:rPr lang="en" sz="1400"/>
              <a:t>godb</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subTitle"/>
          </p:nvPr>
        </p:nvSpPr>
        <p:spPr>
          <a:xfrm>
            <a:off x="311700" y="0"/>
            <a:ext cx="85206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 5: </a:t>
            </a:r>
            <a:r>
              <a:rPr lang="en" sz="1400"/>
              <a:t>Define Initial Migration properties</a:t>
            </a:r>
            <a:endParaRPr sz="1400"/>
          </a:p>
          <a:p>
            <a:pPr indent="0" lvl="0" marL="0" rtl="0" algn="l">
              <a:spcBef>
                <a:spcPts val="0"/>
              </a:spcBef>
              <a:spcAft>
                <a:spcPts val="0"/>
              </a:spcAft>
              <a:buNone/>
            </a:pPr>
            <a:r>
              <a:t/>
            </a:r>
            <a:endParaRPr sz="1400"/>
          </a:p>
          <a:p>
            <a:pPr indent="0" lvl="0" marL="0" rtl="0" algn="l">
              <a:lnSpc>
                <a:spcPct val="133333"/>
              </a:lnSpc>
              <a:spcBef>
                <a:spcPts val="0"/>
              </a:spcBef>
              <a:spcAft>
                <a:spcPts val="0"/>
              </a:spcAft>
              <a:buClr>
                <a:schemeClr val="dk1"/>
              </a:buClr>
              <a:buSzPts val="1100"/>
              <a:buFont typeface="Arial"/>
              <a:buNone/>
            </a:pPr>
            <a:r>
              <a:rPr lang="en" sz="1350">
                <a:solidFill>
                  <a:srgbClr val="008000"/>
                </a:solidFill>
                <a:highlight>
                  <a:srgbClr val="FFFFFF"/>
                </a:highlight>
                <a:latin typeface="Courier New"/>
                <a:ea typeface="Courier New"/>
                <a:cs typeface="Courier New"/>
                <a:sym typeface="Courier New"/>
              </a:rPr>
              <a:t>//Define properties</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InitialMigration</a:t>
            </a: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DB</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err</a:t>
            </a:r>
            <a:r>
              <a:rPr lang="en" sz="1350">
                <a:solidFill>
                  <a:schemeClr val="dk1"/>
                </a:solidFill>
                <a:highlight>
                  <a:srgbClr val="FFFFFF"/>
                </a:highlight>
                <a:latin typeface="Courier New"/>
                <a:ea typeface="Courier New"/>
                <a:cs typeface="Courier New"/>
                <a:sym typeface="Courier New"/>
              </a:rPr>
              <a:t> = gorm.</a:t>
            </a:r>
            <a:r>
              <a:rPr lang="en" sz="1350">
                <a:solidFill>
                  <a:srgbClr val="795E26"/>
                </a:solidFill>
                <a:highlight>
                  <a:srgbClr val="FFFFFF"/>
                </a:highlight>
                <a:latin typeface="Courier New"/>
                <a:ea typeface="Courier New"/>
                <a:cs typeface="Courier New"/>
                <a:sym typeface="Courier New"/>
              </a:rPr>
              <a:t>Open</a:t>
            </a:r>
            <a:r>
              <a:rPr lang="en" sz="1350">
                <a:solidFill>
                  <a:schemeClr val="dk1"/>
                </a:solidFill>
                <a:highlight>
                  <a:srgbClr val="FFFFFF"/>
                </a:highlight>
                <a:latin typeface="Courier New"/>
                <a:ea typeface="Courier New"/>
                <a:cs typeface="Courier New"/>
                <a:sym typeface="Courier New"/>
              </a:rPr>
              <a:t>(mysql.</a:t>
            </a:r>
            <a:r>
              <a:rPr lang="en" sz="1350">
                <a:solidFill>
                  <a:srgbClr val="795E26"/>
                </a:solidFill>
                <a:highlight>
                  <a:srgbClr val="FFFFFF"/>
                </a:highlight>
                <a:latin typeface="Courier New"/>
                <a:ea typeface="Courier New"/>
                <a:cs typeface="Courier New"/>
                <a:sym typeface="Courier New"/>
              </a:rPr>
              <a:t>Open</a:t>
            </a:r>
            <a:r>
              <a:rPr lang="en" sz="1350">
                <a:solidFill>
                  <a:schemeClr val="dk1"/>
                </a:solidFill>
                <a:highlight>
                  <a:srgbClr val="FFFFFF"/>
                </a:highlight>
                <a:latin typeface="Courier New"/>
                <a:ea typeface="Courier New"/>
                <a:cs typeface="Courier New"/>
                <a:sym typeface="Courier New"/>
              </a:rPr>
              <a:t>(DNS), &amp;gorm.Config{})</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AF00DB"/>
                </a:solidFill>
                <a:highlight>
                  <a:srgbClr val="FFFFFF"/>
                </a:highlight>
                <a:latin typeface="Courier New"/>
                <a:ea typeface="Courier New"/>
                <a:cs typeface="Courier New"/>
                <a:sym typeface="Courier New"/>
              </a:rPr>
              <a:t>if</a:t>
            </a:r>
            <a:r>
              <a:rPr lang="en" sz="1350">
                <a:solidFill>
                  <a:schemeClr val="dk1"/>
                </a:solidFill>
                <a:highlight>
                  <a:srgbClr val="FFFFFF"/>
                </a:highlight>
                <a:latin typeface="Courier New"/>
                <a:ea typeface="Courier New"/>
                <a:cs typeface="Courier New"/>
                <a:sym typeface="Courier New"/>
              </a:rPr>
              <a:t> err != </a:t>
            </a:r>
            <a:r>
              <a:rPr lang="en" sz="1350">
                <a:solidFill>
                  <a:srgbClr val="0000FF"/>
                </a:solidFill>
                <a:highlight>
                  <a:srgbClr val="FFFFFF"/>
                </a:highlight>
                <a:latin typeface="Courier New"/>
                <a:ea typeface="Courier New"/>
                <a:cs typeface="Courier New"/>
                <a:sym typeface="Courier New"/>
              </a:rPr>
              <a:t>nil</a:t>
            </a: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fmt.</a:t>
            </a:r>
            <a:r>
              <a:rPr lang="en" sz="1350">
                <a:solidFill>
                  <a:srgbClr val="795E26"/>
                </a:solidFill>
                <a:highlight>
                  <a:srgbClr val="FFFFFF"/>
                </a:highlight>
                <a:latin typeface="Courier New"/>
                <a:ea typeface="Courier New"/>
                <a:cs typeface="Courier New"/>
                <a:sym typeface="Courier New"/>
              </a:rPr>
              <a:t>Println</a:t>
            </a:r>
            <a:r>
              <a:rPr lang="en" sz="1350">
                <a:solidFill>
                  <a:schemeClr val="dk1"/>
                </a:solidFill>
                <a:highlight>
                  <a:srgbClr val="FFFFFF"/>
                </a:highlight>
                <a:latin typeface="Courier New"/>
                <a:ea typeface="Courier New"/>
                <a:cs typeface="Courier New"/>
                <a:sym typeface="Courier New"/>
              </a:rPr>
              <a:t>(err.</a:t>
            </a:r>
            <a:r>
              <a:rPr lang="en" sz="1350">
                <a:solidFill>
                  <a:srgbClr val="795E26"/>
                </a:solidFill>
                <a:highlight>
                  <a:srgbClr val="FFFFFF"/>
                </a:highlight>
                <a:latin typeface="Courier New"/>
                <a:ea typeface="Courier New"/>
                <a:cs typeface="Courier New"/>
                <a:sym typeface="Courier New"/>
              </a:rPr>
              <a:t>Error</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panic</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"Connect connect to DB"</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AutoMigrate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350">
                <a:solidFill>
                  <a:schemeClr val="dk1"/>
                </a:solidFill>
                <a:highlight>
                  <a:srgbClr val="FFFFFF"/>
                </a:highlight>
              </a:rPr>
              <a:t>gorm.</a:t>
            </a:r>
            <a:r>
              <a:rPr lang="en" sz="1350">
                <a:solidFill>
                  <a:srgbClr val="795E26"/>
                </a:solidFill>
                <a:highlight>
                  <a:srgbClr val="FFFFFF"/>
                </a:highlight>
              </a:rPr>
              <a:t>Open</a:t>
            </a:r>
            <a:r>
              <a:rPr lang="en" sz="1350">
                <a:solidFill>
                  <a:schemeClr val="dk1"/>
                </a:solidFill>
                <a:highlight>
                  <a:srgbClr val="FFFFFF"/>
                </a:highlight>
              </a:rPr>
              <a:t>(mysql.</a:t>
            </a:r>
            <a:r>
              <a:rPr lang="en" sz="1350">
                <a:solidFill>
                  <a:srgbClr val="795E26"/>
                </a:solidFill>
                <a:highlight>
                  <a:srgbClr val="FFFFFF"/>
                </a:highlight>
              </a:rPr>
              <a:t>Open</a:t>
            </a:r>
            <a:r>
              <a:rPr lang="en" sz="1350">
                <a:solidFill>
                  <a:schemeClr val="dk1"/>
                </a:solidFill>
                <a:highlight>
                  <a:srgbClr val="FFFFFF"/>
                </a:highlight>
              </a:rPr>
              <a:t>(DNS), &amp;gorm.Config{}) - </a:t>
            </a:r>
            <a:r>
              <a:rPr lang="en" sz="1400"/>
              <a:t>Enable gorm to open in MySQL</a:t>
            </a:r>
            <a:endParaRPr sz="1400"/>
          </a:p>
          <a:p>
            <a:pPr indent="0" lvl="0" marL="0" rtl="0" algn="l">
              <a:spcBef>
                <a:spcPts val="0"/>
              </a:spcBef>
              <a:spcAft>
                <a:spcPts val="0"/>
              </a:spcAft>
              <a:buNone/>
            </a:pPr>
            <a:r>
              <a:t/>
            </a:r>
            <a:endParaRPr sz="1400"/>
          </a:p>
          <a:p>
            <a:pPr indent="0" lvl="0" marL="0" rtl="0" algn="l">
              <a:lnSpc>
                <a:spcPct val="133333"/>
              </a:lnSpc>
              <a:spcBef>
                <a:spcPts val="0"/>
              </a:spcBef>
              <a:spcAft>
                <a:spcPts val="0"/>
              </a:spcAft>
              <a:buClr>
                <a:schemeClr val="dk1"/>
              </a:buClr>
              <a:buSzPts val="1100"/>
              <a:buFont typeface="Arial"/>
              <a:buNone/>
            </a:pPr>
            <a:r>
              <a:rPr lang="en" sz="1350">
                <a:solidFill>
                  <a:schemeClr val="dk1"/>
                </a:solidFill>
                <a:highlight>
                  <a:srgbClr val="FFFFFF"/>
                </a:highlight>
              </a:rPr>
              <a:t>After define Initial Migration properties in user.go,</a:t>
            </a:r>
            <a:r>
              <a:rPr lang="en" sz="1350">
                <a:solidFill>
                  <a:schemeClr val="dk1"/>
                </a:solidFill>
                <a:highlight>
                  <a:srgbClr val="FFFFFF"/>
                </a:highlight>
              </a:rPr>
              <a:t> input InitialMigration() in main.go</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subTitle"/>
          </p:nvPr>
        </p:nvSpPr>
        <p:spPr>
          <a:xfrm>
            <a:off x="311700" y="0"/>
            <a:ext cx="8520600" cy="5143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00"/>
              <a:t>Step 6: In user.go func CreateUser</a:t>
            </a:r>
            <a:endParaRPr sz="1400"/>
          </a:p>
          <a:p>
            <a:pPr indent="0" lvl="0" marL="0" rtl="0" algn="l">
              <a:spcBef>
                <a:spcPts val="0"/>
              </a:spcBef>
              <a:spcAft>
                <a:spcPts val="0"/>
              </a:spcAft>
              <a:buNone/>
            </a:pPr>
            <a:r>
              <a:t/>
            </a:r>
            <a:endParaRPr sz="1400"/>
          </a:p>
          <a:p>
            <a:pPr indent="0" lvl="0" marL="0" rtl="0" algn="l">
              <a:lnSpc>
                <a:spcPct val="133333"/>
              </a:lnSpc>
              <a:spcBef>
                <a:spcPts val="0"/>
              </a:spcBef>
              <a:spcAft>
                <a:spcPts val="0"/>
              </a:spcAft>
              <a:buClr>
                <a:schemeClr val="dk1"/>
              </a:buClr>
              <a:buSzPct val="81481"/>
              <a:buFont typeface="Arial"/>
              <a:buNone/>
            </a:pPr>
            <a:r>
              <a:rPr lang="en" sz="1350">
                <a:solidFill>
                  <a:srgbClr val="0000FF"/>
                </a:solidFill>
                <a:highlight>
                  <a:srgbClr val="FFFFFF"/>
                </a:highlight>
                <a:latin typeface="Courier New"/>
                <a:ea typeface="Courier New"/>
                <a:cs typeface="Courier New"/>
                <a:sym typeface="Courier New"/>
              </a:rPr>
              <a:t>func</a:t>
            </a:r>
            <a:r>
              <a:rPr lang="en" sz="1350">
                <a:solidFill>
                  <a:schemeClr val="dk1"/>
                </a:solidFill>
                <a:highlight>
                  <a:srgbClr val="FFFFFF"/>
                </a:highlight>
                <a:latin typeface="Courier New"/>
                <a:ea typeface="Courier New"/>
                <a:cs typeface="Courier New"/>
                <a:sym typeface="Courier New"/>
              </a:rPr>
              <a:t> </a:t>
            </a:r>
            <a:r>
              <a:rPr lang="en" sz="1350">
                <a:solidFill>
                  <a:srgbClr val="795E26"/>
                </a:solidFill>
                <a:highlight>
                  <a:srgbClr val="FFFFFF"/>
                </a:highlight>
                <a:latin typeface="Courier New"/>
                <a:ea typeface="Courier New"/>
                <a:cs typeface="Courier New"/>
                <a:sym typeface="Courier New"/>
              </a:rPr>
              <a:t>CreateUser</a:t>
            </a:r>
            <a:r>
              <a:rPr lang="en" sz="1350">
                <a:solidFill>
                  <a:schemeClr val="dk1"/>
                </a:solidFill>
                <a:highlight>
                  <a:srgbClr val="FFFFFF"/>
                </a:highlight>
                <a:latin typeface="Courier New"/>
                <a:ea typeface="Courier New"/>
                <a:cs typeface="Courier New"/>
                <a:sym typeface="Courier New"/>
              </a:rPr>
              <a:t>(w http.ResponseWriter, r *http.Request)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w.</a:t>
            </a:r>
            <a:r>
              <a:rPr lang="en" sz="1350">
                <a:solidFill>
                  <a:srgbClr val="795E26"/>
                </a:solidFill>
                <a:highlight>
                  <a:srgbClr val="FFFFFF"/>
                </a:highlight>
                <a:latin typeface="Courier New"/>
                <a:ea typeface="Courier New"/>
                <a:cs typeface="Courier New"/>
                <a:sym typeface="Courier New"/>
              </a:rPr>
              <a:t>Header</a:t>
            </a:r>
            <a:r>
              <a:rPr lang="en" sz="1350">
                <a:solidFill>
                  <a:schemeClr val="dk1"/>
                </a:solidFill>
                <a:highlight>
                  <a:srgbClr val="FFFFFF"/>
                </a:highlight>
                <a:latin typeface="Courier New"/>
                <a:ea typeface="Courier New"/>
                <a:cs typeface="Courier New"/>
                <a:sym typeface="Courier New"/>
              </a:rPr>
              <a:t>().</a:t>
            </a:r>
            <a:r>
              <a:rPr lang="en" sz="1350">
                <a:solidFill>
                  <a:srgbClr val="795E26"/>
                </a:solidFill>
                <a:highlight>
                  <a:srgbClr val="FFFFFF"/>
                </a:highlight>
                <a:latin typeface="Courier New"/>
                <a:ea typeface="Courier New"/>
                <a:cs typeface="Courier New"/>
                <a:sym typeface="Courier New"/>
              </a:rPr>
              <a:t>Set</a:t>
            </a:r>
            <a:r>
              <a:rPr lang="en" sz="1350">
                <a:solidFill>
                  <a:schemeClr val="dk1"/>
                </a:solidFill>
                <a:highlight>
                  <a:srgbClr val="FFFFFF"/>
                </a:highlight>
                <a:latin typeface="Courier New"/>
                <a:ea typeface="Courier New"/>
                <a:cs typeface="Courier New"/>
                <a:sym typeface="Courier New"/>
              </a:rPr>
              <a:t>(</a:t>
            </a:r>
            <a:r>
              <a:rPr lang="en" sz="1350">
                <a:solidFill>
                  <a:srgbClr val="A31515"/>
                </a:solidFill>
                <a:highlight>
                  <a:srgbClr val="FFFFFF"/>
                </a:highlight>
                <a:latin typeface="Courier New"/>
                <a:ea typeface="Courier New"/>
                <a:cs typeface="Courier New"/>
                <a:sym typeface="Courier New"/>
              </a:rPr>
              <a:t>"Content-Type"</a:t>
            </a:r>
            <a:r>
              <a:rPr lang="en" sz="1350">
                <a:solidFill>
                  <a:schemeClr val="dk1"/>
                </a:solidFill>
                <a:highlight>
                  <a:srgbClr val="FFFFFF"/>
                </a:highlight>
                <a:latin typeface="Courier New"/>
                <a:ea typeface="Courier New"/>
                <a:cs typeface="Courier New"/>
                <a:sym typeface="Courier New"/>
              </a:rPr>
              <a:t>, </a:t>
            </a:r>
            <a:r>
              <a:rPr lang="en" sz="1350">
                <a:solidFill>
                  <a:srgbClr val="A31515"/>
                </a:solidFill>
                <a:highlight>
                  <a:srgbClr val="FFFFFF"/>
                </a:highlight>
                <a:latin typeface="Courier New"/>
                <a:ea typeface="Courier New"/>
                <a:cs typeface="Courier New"/>
                <a:sym typeface="Courier New"/>
              </a:rPr>
              <a:t>"application/json"</a:t>
            </a: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a:t>
            </a:r>
            <a:r>
              <a:rPr lang="en" sz="1350">
                <a:solidFill>
                  <a:srgbClr val="0000FF"/>
                </a:solidFill>
                <a:highlight>
                  <a:srgbClr val="FFFFFF"/>
                </a:highlight>
                <a:latin typeface="Courier New"/>
                <a:ea typeface="Courier New"/>
                <a:cs typeface="Courier New"/>
                <a:sym typeface="Courier New"/>
              </a:rPr>
              <a:t>var</a:t>
            </a:r>
            <a:r>
              <a:rPr lang="en" sz="1350">
                <a:solidFill>
                  <a:schemeClr val="dk1"/>
                </a:solidFill>
                <a:highlight>
                  <a:srgbClr val="FFFFFF"/>
                </a:highlight>
                <a:latin typeface="Courier New"/>
                <a:ea typeface="Courier New"/>
                <a:cs typeface="Courier New"/>
                <a:sym typeface="Courier New"/>
              </a:rPr>
              <a:t> </a:t>
            </a:r>
            <a:r>
              <a:rPr lang="en" sz="1350">
                <a:solidFill>
                  <a:srgbClr val="001080"/>
                </a:solidFill>
                <a:highlight>
                  <a:srgbClr val="FFFFFF"/>
                </a:highlight>
                <a:latin typeface="Courier New"/>
                <a:ea typeface="Courier New"/>
                <a:cs typeface="Courier New"/>
                <a:sym typeface="Courier New"/>
              </a:rPr>
              <a:t>user</a:t>
            </a:r>
            <a:r>
              <a:rPr lang="en" sz="1350">
                <a:solidFill>
                  <a:schemeClr val="dk1"/>
                </a:solidFill>
                <a:highlight>
                  <a:srgbClr val="FFFFFF"/>
                </a:highlight>
                <a:latin typeface="Courier New"/>
                <a:ea typeface="Courier New"/>
                <a:cs typeface="Courier New"/>
                <a:sym typeface="Courier New"/>
              </a:rPr>
              <a:t> 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NewDecoder</a:t>
            </a:r>
            <a:r>
              <a:rPr lang="en" sz="1350">
                <a:solidFill>
                  <a:schemeClr val="dk1"/>
                </a:solidFill>
                <a:highlight>
                  <a:srgbClr val="FFFFFF"/>
                </a:highlight>
                <a:latin typeface="Courier New"/>
                <a:ea typeface="Courier New"/>
                <a:cs typeface="Courier New"/>
                <a:sym typeface="Courier New"/>
              </a:rPr>
              <a:t>(r.Body).</a:t>
            </a:r>
            <a:r>
              <a:rPr lang="en" sz="1350">
                <a:solidFill>
                  <a:srgbClr val="795E26"/>
                </a:solidFill>
                <a:highlight>
                  <a:srgbClr val="FFFFFF"/>
                </a:highlight>
                <a:latin typeface="Courier New"/>
                <a:ea typeface="Courier New"/>
                <a:cs typeface="Courier New"/>
                <a:sym typeface="Courier New"/>
              </a:rPr>
              <a:t>Decode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DB.</a:t>
            </a:r>
            <a:r>
              <a:rPr lang="en" sz="1350">
                <a:solidFill>
                  <a:srgbClr val="795E26"/>
                </a:solidFill>
                <a:highlight>
                  <a:srgbClr val="FFFFFF"/>
                </a:highlight>
                <a:latin typeface="Courier New"/>
                <a:ea typeface="Courier New"/>
                <a:cs typeface="Courier New"/>
                <a:sym typeface="Courier New"/>
              </a:rPr>
              <a:t>Create</a:t>
            </a:r>
            <a:r>
              <a:rPr lang="en" sz="1350">
                <a:solidFill>
                  <a:schemeClr val="dk1"/>
                </a:solidFill>
                <a:highlight>
                  <a:srgbClr val="FFFFFF"/>
                </a:highlight>
                <a:latin typeface="Courier New"/>
                <a:ea typeface="Courier New"/>
                <a:cs typeface="Courier New"/>
                <a:sym typeface="Courier New"/>
              </a:rPr>
              <a:t>(&amp;user)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    json.</a:t>
            </a:r>
            <a:r>
              <a:rPr lang="en" sz="1350">
                <a:solidFill>
                  <a:srgbClr val="795E26"/>
                </a:solidFill>
                <a:highlight>
                  <a:srgbClr val="FFFFFF"/>
                </a:highlight>
                <a:latin typeface="Courier New"/>
                <a:ea typeface="Courier New"/>
                <a:cs typeface="Courier New"/>
                <a:sym typeface="Courier New"/>
              </a:rPr>
              <a:t>NewEncoder</a:t>
            </a:r>
            <a:r>
              <a:rPr lang="en" sz="1350">
                <a:solidFill>
                  <a:schemeClr val="dk1"/>
                </a:solidFill>
                <a:highlight>
                  <a:srgbClr val="FFFFFF"/>
                </a:highlight>
                <a:latin typeface="Courier New"/>
                <a:ea typeface="Courier New"/>
                <a:cs typeface="Courier New"/>
                <a:sym typeface="Courier New"/>
              </a:rPr>
              <a:t>(w).</a:t>
            </a:r>
            <a:r>
              <a:rPr lang="en" sz="1350">
                <a:solidFill>
                  <a:srgbClr val="795E26"/>
                </a:solidFill>
                <a:highlight>
                  <a:srgbClr val="FFFFFF"/>
                </a:highlight>
                <a:latin typeface="Courier New"/>
                <a:ea typeface="Courier New"/>
                <a:cs typeface="Courier New"/>
                <a:sym typeface="Courier New"/>
              </a:rPr>
              <a:t>Encode</a:t>
            </a:r>
            <a:r>
              <a:rPr lang="en" sz="1350">
                <a:solidFill>
                  <a:schemeClr val="dk1"/>
                </a:solidFill>
                <a:highlight>
                  <a:srgbClr val="FFFFFF"/>
                </a:highlight>
                <a:latin typeface="Courier New"/>
                <a:ea typeface="Courier New"/>
                <a:cs typeface="Courier New"/>
                <a:sym typeface="Courier New"/>
              </a:rPr>
              <a:t>(user)</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ct val="81481"/>
              <a:buFont typeface="Arial"/>
              <a:buNone/>
            </a:pPr>
            <a:r>
              <a:rPr lang="en"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ct val="78571"/>
              <a:buFont typeface="Arial"/>
              <a:buNone/>
            </a:pPr>
            <a:r>
              <a:rPr lang="en" sz="1400"/>
              <a:t>NewDecoder</a:t>
            </a:r>
            <a:endParaRPr sz="1400"/>
          </a:p>
          <a:p>
            <a:pPr indent="-304165" lvl="0" marL="457200" rtl="0" algn="l">
              <a:spcBef>
                <a:spcPts val="0"/>
              </a:spcBef>
              <a:spcAft>
                <a:spcPts val="0"/>
              </a:spcAft>
              <a:buSzPct val="100000"/>
              <a:buChar char="●"/>
            </a:pPr>
            <a:r>
              <a:rPr lang="en" sz="1400"/>
              <a:t>taking data from the request module</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whatever data we getting from the body of this request we are decoding to the reference of this particular user struct all data we have will be converted to this particular struct we have</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DB.Create(&amp;user)</a:t>
            </a:r>
            <a:endParaRPr sz="1400"/>
          </a:p>
          <a:p>
            <a:pPr indent="-304165" lvl="0" marL="457200" rtl="0" algn="l">
              <a:spcBef>
                <a:spcPts val="0"/>
              </a:spcBef>
              <a:spcAft>
                <a:spcPts val="0"/>
              </a:spcAft>
              <a:buSzPct val="100000"/>
              <a:buChar char="●"/>
            </a:pPr>
            <a:r>
              <a:rPr lang="en" sz="1400"/>
              <a:t>pass reference of the user</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None/>
            </a:pPr>
            <a:r>
              <a:rPr lang="en" sz="1400"/>
              <a:t>json.NewEncoder(w).Encode(users)</a:t>
            </a:r>
            <a:endParaRPr sz="1400"/>
          </a:p>
          <a:p>
            <a:pPr indent="-304165" lvl="0" marL="457200" rtl="0" algn="l">
              <a:spcBef>
                <a:spcPts val="0"/>
              </a:spcBef>
              <a:spcAft>
                <a:spcPts val="0"/>
              </a:spcAft>
              <a:buSzPct val="100000"/>
              <a:buChar char="●"/>
            </a:pPr>
            <a:r>
              <a:rPr lang="en" sz="1400"/>
              <a:t>passing data back to browser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Terminal: </a:t>
            </a:r>
            <a:endParaRPr sz="1400"/>
          </a:p>
          <a:p>
            <a:pPr indent="0" lvl="0" marL="0" rtl="0" algn="l">
              <a:spcBef>
                <a:spcPts val="0"/>
              </a:spcBef>
              <a:spcAft>
                <a:spcPts val="0"/>
              </a:spcAft>
              <a:buNone/>
            </a:pPr>
            <a:r>
              <a:rPr lang="en" sz="1400"/>
              <a:t>g</a:t>
            </a:r>
            <a:r>
              <a:rPr lang="en" sz="1400"/>
              <a:t>o build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.\ETIRestAPI.exe is created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Running executable </a:t>
            </a:r>
            <a:r>
              <a:rPr lang="en" sz="1400"/>
              <a:t>.\ETIRestAPI.exe in Terminal</a:t>
            </a:r>
            <a:endParaRPr sz="1400"/>
          </a:p>
          <a:p>
            <a:pPr indent="-304165" lvl="0" marL="457200" rtl="0" algn="l">
              <a:spcBef>
                <a:spcPts val="0"/>
              </a:spcBef>
              <a:spcAft>
                <a:spcPts val="0"/>
              </a:spcAft>
              <a:buSzPct val="100000"/>
              <a:buChar char="●"/>
            </a:pPr>
            <a:r>
              <a:rPr lang="en" sz="1400"/>
              <a:t>user is created in MySQL under godb with User struct properties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subTitle"/>
          </p:nvPr>
        </p:nvSpPr>
        <p:spPr>
          <a:xfrm>
            <a:off x="311700" y="203325"/>
            <a:ext cx="85206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380"/>
              <a:t>After execute .\ETIRestAPI.exe in user.go </a:t>
            </a:r>
            <a:r>
              <a:rPr lang="en" sz="1380"/>
              <a:t>Terminal</a:t>
            </a:r>
            <a:r>
              <a:rPr lang="en" sz="1380"/>
              <a:t> user database is created with User struct properties.</a:t>
            </a:r>
            <a:endParaRPr sz="1380"/>
          </a:p>
        </p:txBody>
      </p:sp>
      <p:pic>
        <p:nvPicPr>
          <p:cNvPr id="96" name="Google Shape;96;p21"/>
          <p:cNvPicPr preferRelativeResize="0"/>
          <p:nvPr/>
        </p:nvPicPr>
        <p:blipFill>
          <a:blip r:embed="rId3">
            <a:alphaModFix/>
          </a:blip>
          <a:stretch>
            <a:fillRect/>
          </a:stretch>
        </p:blipFill>
        <p:spPr>
          <a:xfrm>
            <a:off x="2310250" y="671950"/>
            <a:ext cx="4523500" cy="4003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