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57" r:id="rId7"/>
    <p:sldId id="259" r:id="rId8"/>
    <p:sldId id="266" r:id="rId9"/>
    <p:sldId id="265" r:id="rId10"/>
    <p:sldId id="261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EB8680-BE8E-42F9-9FD1-450FE6E5F179}" v="5" dt="2023-08-10T15:54:14.5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849" autoAdjust="0"/>
  </p:normalViewPr>
  <p:slideViewPr>
    <p:cSldViewPr snapToGrid="0">
      <p:cViewPr varScale="1">
        <p:scale>
          <a:sx n="81" d="100"/>
          <a:sy n="81" d="100"/>
        </p:scale>
        <p:origin x="115" y="67"/>
      </p:cViewPr>
      <p:guideLst/>
    </p:cSldViewPr>
  </p:slideViewPr>
  <p:outlineViewPr>
    <p:cViewPr>
      <p:scale>
        <a:sx n="33" d="100"/>
        <a:sy n="33" d="100"/>
      </p:scale>
      <p:origin x="0" y="-16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3F58A9-FAB0-739C-0D96-50ABF9060F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8A81D84-0E50-9EC8-4D02-2E08F5F4A0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8E1B3D3-5CF5-3C02-10BE-6910EFC04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3450B-2CB6-457C-B18D-A69AEA6861FD}" type="datetimeFigureOut">
              <a:rPr lang="fr-FR" smtClean="0"/>
              <a:t>02/09/2023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9344A05-1BF0-76E7-7641-831C8230B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87C7BF-7F0F-E0FD-0D9B-69D011F04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5B573-FB65-4F46-9D05-8943DEF952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3734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F0A954-F540-B8FA-DF2F-3D0E48B57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22AD96A-189B-21F1-6B5D-053D10EEA9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EA6F8C9-2FEE-3F6F-965E-DDD73925C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3450B-2CB6-457C-B18D-A69AEA6861FD}" type="datetimeFigureOut">
              <a:rPr lang="fr-FR" smtClean="0"/>
              <a:t>02/09/2023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0C3C979-76C8-2A1C-CDE7-0EA375018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76C623-0F06-EB5A-F86F-345857930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5B573-FB65-4F46-9D05-8943DEF952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6094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0571971-B83F-F78F-5BCF-07EBF539A7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79D631B-AA1F-7E9F-1B89-1DC98C00C6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D46D20B-E893-C2FD-CDAB-057C33D16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3450B-2CB6-457C-B18D-A69AEA6861FD}" type="datetimeFigureOut">
              <a:rPr lang="fr-FR" smtClean="0"/>
              <a:t>02/09/2023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E500228-7CE6-4D6C-BDB3-06F247EE3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AADDF61-10AA-76BE-5432-A2657949C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5B573-FB65-4F46-9D05-8943DEF952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3923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9BC7DD-58D8-B2D2-B89A-1418432B7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B8A7C5-65EA-C31A-5FBC-775E2BECB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2AAA72E-A98C-4623-5809-558C45691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3450B-2CB6-457C-B18D-A69AEA6861FD}" type="datetimeFigureOut">
              <a:rPr lang="fr-FR" smtClean="0"/>
              <a:t>02/09/2023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BA2ED20-C635-2F50-07CB-F94C08540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2A1E22B-4347-E565-E9CC-7F71115CC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5B573-FB65-4F46-9D05-8943DEF952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7893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F16879-FBF9-B36D-08CC-4BAD13954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A875804-4D00-0798-9EB9-E9101BF8DE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8916C8A-5CBB-1BB0-DCC8-CCF5D4763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3450B-2CB6-457C-B18D-A69AEA6861FD}" type="datetimeFigureOut">
              <a:rPr lang="fr-FR" smtClean="0"/>
              <a:t>02/09/2023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80A4159-245C-8294-0ECC-5EE3BA361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77CA88C-8E79-AADB-20D4-74E17A99A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5B573-FB65-4F46-9D05-8943DEF952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1980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A9FE61-43DB-9A05-CD09-0BE025DA2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FAFE16-BFA1-220A-5116-27F70A6E8D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42DBFFD-9998-7FE1-FD89-CC95B3C9D5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101C254-073B-F11B-1D19-0662BAD78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3450B-2CB6-457C-B18D-A69AEA6861FD}" type="datetimeFigureOut">
              <a:rPr lang="fr-FR" smtClean="0"/>
              <a:t>02/09/2023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5C00F2E-D955-40CC-53C1-25D283F92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8CF8B4E-72D3-1FBD-DDCD-87379240A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5B573-FB65-4F46-9D05-8943DEF952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8325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EAE502-5166-B6E7-095B-07C3790C9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EDA4B29-4B20-77F7-9D18-9EA2436444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718A125-057D-5FFB-FF35-C70029B1E2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F5A5561-129A-2CCF-1964-A35B7A659A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859677A-3E79-A98C-C884-38CD499E3F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B49D485-BAAF-8A06-759E-E7BE1F8D9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3450B-2CB6-457C-B18D-A69AEA6861FD}" type="datetimeFigureOut">
              <a:rPr lang="fr-FR" smtClean="0"/>
              <a:t>02/09/2023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E3D3EED-6F62-9842-DC80-D4C11F36E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B767BA6-3A37-5702-2CCC-D2EA88959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5B573-FB65-4F46-9D05-8943DEF952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1877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A06556-AA4C-53D6-7E81-EB63EC346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7D085F9-7137-63D3-0026-548B09C89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3450B-2CB6-457C-B18D-A69AEA6861FD}" type="datetimeFigureOut">
              <a:rPr lang="fr-FR" smtClean="0"/>
              <a:t>02/09/2023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24DC594-2436-7F65-3333-86C7E79C1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6ADA480-0D34-42D8-A360-036676446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5B573-FB65-4F46-9D05-8943DEF952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2126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DBA59A3-36EF-C6CF-B5D6-C1A299731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3450B-2CB6-457C-B18D-A69AEA6861FD}" type="datetimeFigureOut">
              <a:rPr lang="fr-FR" smtClean="0"/>
              <a:t>02/09/2023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E5C3E73-4AAF-1698-12DF-D2F42E24D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E33F938-42D9-98AD-E5E3-ECC782E2A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5B573-FB65-4F46-9D05-8943DEF952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9103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870159-49EF-1A24-1718-F3A2ED877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66DBE0-6816-B05A-50A5-8BC462F18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7A88719-3CB6-74C6-892D-C16371A019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AD32040-01EF-B68A-81F7-E466F34AF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3450B-2CB6-457C-B18D-A69AEA6861FD}" type="datetimeFigureOut">
              <a:rPr lang="fr-FR" smtClean="0"/>
              <a:t>02/09/2023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C6C556F-5EC0-3B83-D1E4-824C26DE3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14C2C04-9C13-54BA-065A-2F2C7394D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5B573-FB65-4F46-9D05-8943DEF952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8321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2BBD26-3ED6-6FF1-9695-F487653D7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77BE288-8D32-38E0-9869-BA527DF619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784F402-8F87-D877-EBDB-B9A27339D4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0676F89-6343-1B5A-0ABD-298E7B553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3450B-2CB6-457C-B18D-A69AEA6861FD}" type="datetimeFigureOut">
              <a:rPr lang="fr-FR" smtClean="0"/>
              <a:t>02/09/2023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244819F-D6B8-2E99-B809-11E9FD5E8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6995765-9EFA-55BD-BA26-B40BAEC83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5B573-FB65-4F46-9D05-8943DEF952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519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33B4E3E-355C-2B83-7198-A93D54F50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D4ABAB2-08DB-DF13-296C-95C092BD72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16F746-FC27-D761-DC45-5F6A1F13C7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3450B-2CB6-457C-B18D-A69AEA6861FD}" type="datetimeFigureOut">
              <a:rPr lang="fr-FR" smtClean="0"/>
              <a:t>02/09/2023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C291021-2694-106F-1F3E-C6B25536D4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A1E9CD2-8148-3B8B-BCA0-5DEB8BC2A3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5B573-FB65-4F46-9D05-8943DEF952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2592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B267A0-31B5-0E97-9391-997D7CEE77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Mémo</a:t>
            </a:r>
            <a:r>
              <a:rPr lang="fr-FR" baseline="0" dirty="0"/>
              <a:t> </a:t>
            </a:r>
            <a:r>
              <a:rPr lang="fr-FR" baseline="0" dirty="0" err="1"/>
              <a:t>recap</a:t>
            </a:r>
            <a:r>
              <a:rPr lang="fr-FR" baseline="0" dirty="0"/>
              <a:t> fonction récursive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7BECAD8-48C2-CDB7-A7FA-5F51AA02FF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0430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96EB21FE-D859-F476-2B0F-F1FE4CFE8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A60797-3DDD-664F-DABE-7F0E77C18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4E517D-5C75-4A7F-FEC4-202E188CC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5266908-AC1D-ED3F-31CA-4B19D1DF4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0B3ACA-019B-31B9-14A6-A38A67295A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9">
            <a:extLst>
              <a:ext uri="{FF2B5EF4-FFF2-40B4-BE49-F238E27FC236}">
                <a16:creationId xmlns:a16="http://schemas.microsoft.com/office/drawing/2014/main" id="{FC050B8C-0B3D-CD5E-4957-F8EC53596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B773C52-552B-D546-CF05-73BCEBF3A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558" y="365125"/>
            <a:ext cx="3657600" cy="1325563"/>
          </a:xfrm>
        </p:spPr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Le résultat en image 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83F61D1D-F42D-FFDC-6550-29C5EF2E9E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72339" y="2870976"/>
            <a:ext cx="2790825" cy="2257425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FCE3D9FE-7161-D4B9-A132-C1CA1C172771}"/>
              </a:ext>
            </a:extLst>
          </p:cNvPr>
          <p:cNvSpPr txBox="1"/>
          <p:nvPr/>
        </p:nvSpPr>
        <p:spPr>
          <a:xfrm>
            <a:off x="5932363" y="1938284"/>
            <a:ext cx="3021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Triangle de niveaux 1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66B52CAC-8015-0351-B181-3D88DFAA17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1034" y="2870976"/>
            <a:ext cx="2433173" cy="2261217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C142E910-FF6D-E1CB-4AFA-B148862DF7C8}"/>
              </a:ext>
            </a:extLst>
          </p:cNvPr>
          <p:cNvSpPr txBox="1"/>
          <p:nvPr/>
        </p:nvSpPr>
        <p:spPr>
          <a:xfrm>
            <a:off x="9331034" y="1938284"/>
            <a:ext cx="3021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Triangle de niveaux 3</a:t>
            </a:r>
          </a:p>
        </p:txBody>
      </p:sp>
    </p:spTree>
    <p:extLst>
      <p:ext uri="{BB962C8B-B14F-4D97-AF65-F5344CB8AC3E}">
        <p14:creationId xmlns:p14="http://schemas.microsoft.com/office/powerpoint/2010/main" val="3827838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4F38C5-977F-D203-7DA3-6A48E1AD0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EBD23B-004C-EFC0-BEA4-6B78D6944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097" y="2376345"/>
            <a:ext cx="12773319" cy="1325563"/>
          </a:xfrm>
        </p:spPr>
        <p:txBody>
          <a:bodyPr numCol="2">
            <a:normAutofit fontScale="2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11200" dirty="0"/>
              <a:t>Titre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11200" dirty="0"/>
              <a:t>Plan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11200" dirty="0" err="1"/>
              <a:t>Definition</a:t>
            </a:r>
            <a:r>
              <a:rPr lang="fr-FR" sz="11200" dirty="0"/>
              <a:t> de la fonction </a:t>
            </a:r>
            <a:r>
              <a:rPr lang="fr-FR" sz="11200" dirty="0" err="1"/>
              <a:t>recursive</a:t>
            </a:r>
            <a:r>
              <a:rPr lang="fr-FR" sz="11200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11200" dirty="0"/>
              <a:t>Exemple de fonction </a:t>
            </a:r>
            <a:r>
              <a:rPr lang="fr-FR" sz="11200" dirty="0" err="1"/>
              <a:t>recursive</a:t>
            </a:r>
            <a:endParaRPr lang="fr-FR" sz="11200" dirty="0"/>
          </a:p>
          <a:p>
            <a:pPr marL="514350" indent="-514350">
              <a:buFont typeface="+mj-lt"/>
              <a:buAutoNum type="arabicPeriod"/>
            </a:pPr>
            <a:r>
              <a:rPr lang="fr-FR" sz="11200" dirty="0"/>
              <a:t>La librairie </a:t>
            </a:r>
            <a:r>
              <a:rPr lang="fr-FR" sz="11200" dirty="0" err="1"/>
              <a:t>turtle</a:t>
            </a:r>
            <a:r>
              <a:rPr lang="fr-FR" sz="11200" dirty="0"/>
              <a:t> (1)</a:t>
            </a:r>
          </a:p>
          <a:p>
            <a:pPr marL="514350" indent="-514350">
              <a:buFont typeface="+mj-lt"/>
              <a:buAutoNum type="arabicPeriod"/>
            </a:pPr>
            <a:endParaRPr lang="fr-FR" sz="11200" dirty="0"/>
          </a:p>
          <a:p>
            <a:pPr marL="514350" indent="-514350">
              <a:buFont typeface="+mj-lt"/>
              <a:buAutoNum type="arabicPeriod"/>
            </a:pPr>
            <a:endParaRPr lang="fr-FR" sz="11200" dirty="0"/>
          </a:p>
          <a:p>
            <a:pPr marL="514350" indent="-514350">
              <a:buFont typeface="+mj-lt"/>
              <a:buAutoNum type="arabicPeriod"/>
            </a:pPr>
            <a:endParaRPr lang="fr-FR" sz="11200" dirty="0"/>
          </a:p>
          <a:p>
            <a:pPr marL="514350" indent="-514350">
              <a:buFont typeface="+mj-lt"/>
              <a:buAutoNum type="arabicPeriod"/>
            </a:pPr>
            <a:endParaRPr lang="fr-FR" sz="11200" dirty="0"/>
          </a:p>
          <a:p>
            <a:pPr marL="514350" indent="-514350">
              <a:buFont typeface="+mj-lt"/>
              <a:buAutoNum type="arabicPeriod"/>
            </a:pPr>
            <a:endParaRPr lang="fr-FR" sz="11200" dirty="0"/>
          </a:p>
          <a:p>
            <a:pPr marL="514350" indent="-514350">
              <a:buFont typeface="+mj-lt"/>
              <a:buAutoNum type="arabicPeriod"/>
            </a:pPr>
            <a:endParaRPr lang="fr-FR" sz="11200" dirty="0"/>
          </a:p>
          <a:p>
            <a:pPr marL="514350" indent="-514350">
              <a:buFont typeface="+mj-lt"/>
              <a:buAutoNum type="arabicPeriod"/>
            </a:pPr>
            <a:r>
              <a:rPr lang="fr-FR" sz="11200" dirty="0"/>
              <a:t>La librairie </a:t>
            </a:r>
            <a:r>
              <a:rPr lang="fr-FR" sz="11200" dirty="0" err="1"/>
              <a:t>turtle</a:t>
            </a:r>
            <a:r>
              <a:rPr lang="fr-FR" sz="11200" dirty="0"/>
              <a:t> (2)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11200" dirty="0"/>
              <a:t>Énoncé de l’exercice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11200" dirty="0"/>
              <a:t>La fonction triangle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11200" dirty="0"/>
              <a:t>La fonction récursive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11200" dirty="0"/>
              <a:t>Résultats en image </a:t>
            </a:r>
          </a:p>
          <a:p>
            <a:pPr marL="514350" indent="-514350">
              <a:buFont typeface="+mj-lt"/>
              <a:buAutoNum type="arabicPeriod"/>
            </a:pPr>
            <a:endParaRPr lang="fr-FR" dirty="0"/>
          </a:p>
          <a:p>
            <a:pPr marL="514350" indent="-514350">
              <a:buFont typeface="+mj-lt"/>
              <a:buAutoNum type="arabicPeriod"/>
            </a:pPr>
            <a:endParaRPr lang="fr-FR" dirty="0"/>
          </a:p>
          <a:p>
            <a:pPr marL="514350" indent="-514350">
              <a:buFont typeface="+mj-lt"/>
              <a:buAutoNum type="arabicPeriod"/>
            </a:pPr>
            <a:endParaRPr lang="fr-FR" dirty="0"/>
          </a:p>
          <a:p>
            <a:pPr marL="514350" indent="-514350">
              <a:buFont typeface="+mj-lt"/>
              <a:buAutoNum type="arabicPeriod"/>
            </a:pPr>
            <a:endParaRPr lang="fr-FR" dirty="0"/>
          </a:p>
          <a:p>
            <a:pPr marL="514350" indent="-514350">
              <a:buFont typeface="+mj-lt"/>
              <a:buAutoNum type="arabicPeriod"/>
            </a:pPr>
            <a:endParaRPr lang="fr-FR" dirty="0"/>
          </a:p>
          <a:p>
            <a:pPr marL="514350" indent="-514350">
              <a:buFont typeface="+mj-lt"/>
              <a:buAutoNum type="arabicPeriod"/>
            </a:pPr>
            <a:endParaRPr lang="fr-FR" dirty="0"/>
          </a:p>
          <a:p>
            <a:pPr marL="514350" indent="-514350">
              <a:buFont typeface="+mj-lt"/>
              <a:buAutoNum type="arabicPeriod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52125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4E37431-20F0-4DD6-84A9-ED2B64494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E98B72-66C6-4AB4-AF0D-BA830DE86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07EAFC6-733F-403D-BB4D-05A3A2874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A36730-4CB0-4F61-AD11-A44C97658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69C79E1-F916-4929-A4F3-DE763D4BF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67334AB-16BD-4EC7-8C6B-4B5171600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E765731-708B-DBCA-656D-19198BFEC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2" y="891652"/>
            <a:ext cx="4412021" cy="303072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Definition de la</a:t>
            </a:r>
            <a:r>
              <a:rPr lang="en-US" sz="4000" kern="1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fonction recursive </a:t>
            </a:r>
            <a:endParaRPr lang="en-US" sz="4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2BAE0E-B082-D7F2-437B-29A4A5F89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5791" y="4745317"/>
            <a:ext cx="4126272" cy="137514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r">
              <a:buNone/>
            </a:pPr>
            <a:r>
              <a:rPr lang="en-US" sz="22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Une </a:t>
            </a:r>
            <a:r>
              <a:rPr lang="en-US" sz="2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fonction</a:t>
            </a:r>
            <a:r>
              <a:rPr lang="en-US" sz="22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récursive</a:t>
            </a:r>
            <a:r>
              <a:rPr lang="en-US" sz="22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est</a:t>
            </a:r>
            <a:r>
              <a:rPr lang="en-US" sz="22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une</a:t>
            </a:r>
            <a:r>
              <a:rPr lang="en-US" sz="22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fonction</a:t>
            </a:r>
            <a:r>
              <a:rPr lang="en-US" sz="22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qui </a:t>
            </a:r>
            <a:r>
              <a:rPr lang="en-US" sz="2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s'appelle</a:t>
            </a:r>
            <a:r>
              <a:rPr lang="en-US" sz="22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elle-même</a:t>
            </a:r>
            <a:r>
              <a:rPr lang="en-US" sz="22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à </a:t>
            </a:r>
            <a:r>
              <a:rPr lang="en-US" sz="2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l'intérieur</a:t>
            </a:r>
            <a:r>
              <a:rPr lang="en-US" sz="22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de son propre corps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04ABE20-388D-55B0-C240-1710B74CC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4429" y="457199"/>
            <a:ext cx="5471462" cy="5899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845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4E37431-20F0-4DD6-84A9-ED2B64494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AE98B72-66C6-4AB4-AF0D-BA830DE86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7EAFC6-733F-403D-BB4D-05A3A2874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7A36730-4CB0-4F61-AD11-A44C97658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69C79E1-F916-4929-A4F3-DE763D4BF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67334AB-16BD-4EC7-8C6B-4B5171600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264BFB1-5086-CBBD-FC19-183B39DDC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2" y="891652"/>
            <a:ext cx="4412021" cy="303072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Exemple de fonction récursive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4B1D527-7620-223F-0443-43D6769AAB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223368"/>
            <a:ext cx="5608320" cy="2366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98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4E37431-20F0-4DD6-84A9-ED2B64494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AE98B72-66C6-4AB4-AF0D-BA830DE86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7EAFC6-733F-403D-BB4D-05A3A2874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7A36730-4CB0-4F61-AD11-A44C97658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69C79E1-F916-4929-A4F3-DE763D4BF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67334AB-16BD-4EC7-8C6B-4B5171600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264BFB1-5086-CBBD-FC19-183B39DDC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2" y="891652"/>
            <a:ext cx="4412021" cy="303072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fr-FR" sz="4000" dirty="0">
                <a:solidFill>
                  <a:srgbClr val="FFFFFF"/>
                </a:solidFill>
              </a:rPr>
              <a:t>La</a:t>
            </a:r>
            <a:r>
              <a:rPr lang="fr-FR" sz="4000" baseline="0" dirty="0">
                <a:solidFill>
                  <a:srgbClr val="FFFFFF"/>
                </a:solidFill>
              </a:rPr>
              <a:t> librairie </a:t>
            </a:r>
            <a:r>
              <a:rPr lang="fr-FR" sz="4000" baseline="0" dirty="0" err="1">
                <a:solidFill>
                  <a:srgbClr val="FFFFFF"/>
                </a:solidFill>
              </a:rPr>
              <a:t>turtles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4B1D527-7620-223F-0443-43D6769AAB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223368"/>
            <a:ext cx="5608320" cy="2366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418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D4A51A40-6F34-B664-377B-984FB6EC4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52B59B-5AB3-CC5A-C2A5-89E93B5663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8BF698-A7A2-BEBF-A3A6-CA7BBF64A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3120A2-78B6-7442-99E4-75D791CD4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065398" y="2355459"/>
            <a:ext cx="3428997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DEB87A-4D1A-E822-0EEA-30D230C24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2B142F5-5F90-B9B5-7907-69AFF8926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190" y="-885513"/>
            <a:ext cx="3771783" cy="3387497"/>
          </a:xfrm>
        </p:spPr>
        <p:txBody>
          <a:bodyPr anchor="b">
            <a:normAutofit/>
          </a:bodyPr>
          <a:lstStyle/>
          <a:p>
            <a:pPr algn="r"/>
            <a:r>
              <a:rPr lang="fr-FR" sz="4000" dirty="0">
                <a:solidFill>
                  <a:srgbClr val="FFFFFF"/>
                </a:solidFill>
              </a:rPr>
              <a:t>La</a:t>
            </a:r>
            <a:r>
              <a:rPr lang="fr-FR" sz="4000" baseline="0" dirty="0">
                <a:solidFill>
                  <a:srgbClr val="FFFFFF"/>
                </a:solidFill>
              </a:rPr>
              <a:t> librairie </a:t>
            </a:r>
            <a:r>
              <a:rPr lang="fr-FR" sz="4000" baseline="0" dirty="0" err="1">
                <a:solidFill>
                  <a:srgbClr val="FFFFFF"/>
                </a:solidFill>
              </a:rPr>
              <a:t>turtles</a:t>
            </a:r>
            <a:endParaRPr lang="fr-FR" sz="4000" dirty="0">
              <a:solidFill>
                <a:srgbClr val="FFFFFF"/>
              </a:solidFill>
            </a:endParaRPr>
          </a:p>
        </p:txBody>
      </p:sp>
      <p:sp>
        <p:nvSpPr>
          <p:cNvPr id="10" name="Oval 19">
            <a:extLst>
              <a:ext uri="{FF2B5EF4-FFF2-40B4-BE49-F238E27FC236}">
                <a16:creationId xmlns:a16="http://schemas.microsoft.com/office/drawing/2014/main" id="{35E982DD-81B3-13D2-57F5-6ED82A66EF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598725-2A58-92E2-AE88-900E9D631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331" y="3988105"/>
            <a:ext cx="4963117" cy="2497535"/>
          </a:xfrm>
        </p:spPr>
        <p:txBody>
          <a:bodyPr anchor="ctr">
            <a:norm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La bibliothèque </a:t>
            </a:r>
            <a:r>
              <a:rPr lang="fr-FR" sz="2000" b="1" dirty="0" err="1">
                <a:solidFill>
                  <a:schemeClr val="bg1"/>
                </a:solidFill>
              </a:rPr>
              <a:t>Turtle</a:t>
            </a:r>
            <a:r>
              <a:rPr lang="fr-FR" sz="2000" b="1" dirty="0">
                <a:solidFill>
                  <a:schemeClr val="bg1"/>
                </a:solidFill>
              </a:rPr>
              <a:t> en Python est une interface simple et conviviale qui permet de créer des graphiques et des dessins en utilisant des commandes de tortue virtuelle.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6E00A96-E7AC-CD4E-916F-B2FE85DF6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8214" y="1375358"/>
            <a:ext cx="3615776" cy="361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82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ACBC14F2-9DA5-2E26-37C8-1CB7E65F1E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9E941A-FD0B-96C1-0689-2964F2A387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F7C76E-0EEE-0E32-4BA5-0384AF579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2C757E-E719-F326-46CE-83FBF85520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6D6523-A797-328E-B35B-5C2A6E892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9">
            <a:extLst>
              <a:ext uri="{FF2B5EF4-FFF2-40B4-BE49-F238E27FC236}">
                <a16:creationId xmlns:a16="http://schemas.microsoft.com/office/drawing/2014/main" id="{18B36E5E-3A89-7693-88C7-E31374E40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F9C8095-0A2C-050B-1FE4-E70701585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fr-FR" sz="4000">
                <a:solidFill>
                  <a:srgbClr val="FFFFFF"/>
                </a:solidFill>
              </a:rPr>
              <a:t>énnoncé</a:t>
            </a:r>
            <a:r>
              <a:rPr lang="fr-FR" sz="4000" baseline="0">
                <a:solidFill>
                  <a:srgbClr val="FFFFFF"/>
                </a:solidFill>
              </a:rPr>
              <a:t> de l’exercice</a:t>
            </a:r>
            <a:endParaRPr lang="fr-FR" sz="4000">
              <a:solidFill>
                <a:srgbClr val="FFFFFF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516C812-9728-2199-73EA-AAA60A6DF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785" y="4676193"/>
            <a:ext cx="3025303" cy="1594952"/>
          </a:xfrm>
        </p:spPr>
        <p:txBody>
          <a:bodyPr anchor="ctr">
            <a:normAutofit/>
          </a:bodyPr>
          <a:lstStyle/>
          <a:p>
            <a:r>
              <a:rPr lang="fr-FR" sz="2000" dirty="0">
                <a:solidFill>
                  <a:schemeClr val="bg1"/>
                </a:solidFill>
              </a:rPr>
              <a:t>Grace a une fonction récursive reproduisez un triangle de </a:t>
            </a:r>
            <a:r>
              <a:rPr lang="fr-FR" sz="2000" b="1" dirty="0" err="1">
                <a:solidFill>
                  <a:schemeClr val="bg1"/>
                </a:solidFill>
              </a:rPr>
              <a:t>Sierpinski</a:t>
            </a:r>
            <a:endParaRPr lang="fr-FR" sz="2000" b="1" dirty="0">
              <a:solidFill>
                <a:schemeClr val="bg1"/>
              </a:solidFill>
            </a:endParaRPr>
          </a:p>
          <a:p>
            <a:endParaRPr lang="fr-FR" sz="2000" b="1" dirty="0"/>
          </a:p>
          <a:p>
            <a:endParaRPr lang="fr-FR" sz="20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5FCC6BF-261B-4B87-5C32-CFBC7377E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7906" y="1329269"/>
            <a:ext cx="3615776" cy="3136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281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080E3D22-ADBF-26AE-8006-B4F8E28DCE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24B507-C7A7-B160-60F0-2C64B5CC3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862BA8-477A-2A25-D8BE-2BCC227F3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F0B874-66DF-D130-212A-AA3A44925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45F15A-579E-A95C-D544-7018B5B91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9">
            <a:extLst>
              <a:ext uri="{FF2B5EF4-FFF2-40B4-BE49-F238E27FC236}">
                <a16:creationId xmlns:a16="http://schemas.microsoft.com/office/drawing/2014/main" id="{D74BD133-626E-6C3C-7AB2-79CD29624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F76A02-03AD-F877-B9E3-5B303E2509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0CF1638-6A7C-002C-6F75-870BDCA0A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bg1"/>
                </a:solidFill>
              </a:rPr>
              <a:t>La fonction triangle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8A2A52-83CF-7BBA-2D24-95FA3119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5880"/>
            <a:ext cx="2791120" cy="4351338"/>
          </a:xfrm>
        </p:spPr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Fonction de base qui nous permet de créer un triangle 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65464CB-034E-69BC-1E6A-3F5272D98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8627" y="2520363"/>
            <a:ext cx="3687270" cy="1835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731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Rectangle 2">
            <a:extLst>
              <a:ext uri="{FF2B5EF4-FFF2-40B4-BE49-F238E27FC236}">
                <a16:creationId xmlns:a16="http://schemas.microsoft.com/office/drawing/2014/main" id="{F4020161-B2AD-2EA3-D454-F5F5787D6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582398-E077-6360-1E03-57EF34329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9C2B41-16AF-0B27-9964-30A6404081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7BEC0E-7972-B0EE-88A5-4113D142D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0E819ED-B99F-695D-D768-F78FF653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19">
            <a:extLst>
              <a:ext uri="{FF2B5EF4-FFF2-40B4-BE49-F238E27FC236}">
                <a16:creationId xmlns:a16="http://schemas.microsoft.com/office/drawing/2014/main" id="{1DB24F92-05B6-1F51-DA32-B013E06BE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C33550E-80D0-AC28-9884-6B1BC4E87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1" y="586856"/>
            <a:ext cx="4727447" cy="59149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r"/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La </a:t>
            </a:r>
            <a:r>
              <a:rPr lang="en-US" sz="40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fonction</a:t>
            </a:r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récursive</a:t>
            </a:r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7A1328C8-AAFA-2E7A-113E-1DD05D3485A3}"/>
              </a:ext>
            </a:extLst>
          </p:cNvPr>
          <p:cNvSpPr txBox="1"/>
          <p:nvPr/>
        </p:nvSpPr>
        <p:spPr>
          <a:xfrm>
            <a:off x="216817" y="1061127"/>
            <a:ext cx="4888926" cy="5546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La premier chose que </a:t>
            </a:r>
            <a:r>
              <a:rPr lang="en-US" sz="2000" dirty="0" err="1">
                <a:solidFill>
                  <a:schemeClr val="bg1"/>
                </a:solidFill>
              </a:rPr>
              <a:t>l’on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vérifié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est</a:t>
            </a:r>
            <a:r>
              <a:rPr lang="en-US" sz="2000" dirty="0">
                <a:solidFill>
                  <a:schemeClr val="bg1"/>
                </a:solidFill>
              </a:rPr>
              <a:t> la </a:t>
            </a:r>
            <a:r>
              <a:rPr lang="en-US" sz="2000" dirty="0" err="1">
                <a:solidFill>
                  <a:schemeClr val="bg1"/>
                </a:solidFill>
              </a:rPr>
              <a:t>valeur</a:t>
            </a:r>
            <a:r>
              <a:rPr lang="en-US" sz="2000" dirty="0">
                <a:solidFill>
                  <a:schemeClr val="bg1"/>
                </a:solidFill>
              </a:rPr>
              <a:t> de l qui nous </a:t>
            </a:r>
            <a:r>
              <a:rPr lang="en-US" sz="2000" dirty="0" err="1">
                <a:solidFill>
                  <a:schemeClr val="bg1"/>
                </a:solidFill>
              </a:rPr>
              <a:t>permet</a:t>
            </a:r>
            <a:r>
              <a:rPr lang="en-US" sz="2000" dirty="0">
                <a:solidFill>
                  <a:schemeClr val="bg1"/>
                </a:solidFill>
              </a:rPr>
              <a:t> de </a:t>
            </a:r>
            <a:r>
              <a:rPr lang="en-US" sz="2000" dirty="0" err="1">
                <a:solidFill>
                  <a:schemeClr val="bg1"/>
                </a:solidFill>
              </a:rPr>
              <a:t>déterminer</a:t>
            </a:r>
            <a:r>
              <a:rPr lang="en-US" sz="2000" dirty="0">
                <a:solidFill>
                  <a:schemeClr val="bg1"/>
                </a:solidFill>
              </a:rPr>
              <a:t> la «  </a:t>
            </a:r>
            <a:r>
              <a:rPr lang="en-US" sz="2000" dirty="0" err="1">
                <a:solidFill>
                  <a:schemeClr val="bg1"/>
                </a:solidFill>
              </a:rPr>
              <a:t>profondeur</a:t>
            </a:r>
            <a:r>
              <a:rPr lang="en-US" sz="2000" dirty="0">
                <a:solidFill>
                  <a:schemeClr val="bg1"/>
                </a:solidFill>
              </a:rPr>
              <a:t> «  de </a:t>
            </a:r>
            <a:r>
              <a:rPr lang="en-US" sz="2000" dirty="0" err="1">
                <a:solidFill>
                  <a:schemeClr val="bg1"/>
                </a:solidFill>
              </a:rPr>
              <a:t>notre</a:t>
            </a:r>
            <a:r>
              <a:rPr lang="en-US" sz="2000" dirty="0">
                <a:solidFill>
                  <a:schemeClr val="bg1"/>
                </a:solidFill>
              </a:rPr>
              <a:t> triangles 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</a:rPr>
              <a:t>Ainsi</a:t>
            </a:r>
            <a:r>
              <a:rPr lang="en-US" sz="2000" dirty="0">
                <a:solidFill>
                  <a:schemeClr val="bg1"/>
                </a:solidFill>
              </a:rPr>
              <a:t> a 0 </a:t>
            </a:r>
            <a:r>
              <a:rPr lang="en-US" sz="2000" dirty="0" err="1">
                <a:solidFill>
                  <a:schemeClr val="bg1"/>
                </a:solidFill>
              </a:rPr>
              <a:t>cela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arrète</a:t>
            </a:r>
            <a:r>
              <a:rPr lang="en-US" sz="2000" dirty="0">
                <a:solidFill>
                  <a:schemeClr val="bg1"/>
                </a:solidFill>
              </a:rPr>
              <a:t> le </a:t>
            </a:r>
            <a:r>
              <a:rPr lang="en-US" sz="2000" dirty="0" err="1">
                <a:solidFill>
                  <a:schemeClr val="bg1"/>
                </a:solidFill>
              </a:rPr>
              <a:t>fonction</a:t>
            </a:r>
            <a:r>
              <a:rPr lang="en-US" sz="2000" dirty="0">
                <a:solidFill>
                  <a:schemeClr val="bg1"/>
                </a:solidFill>
              </a:rPr>
              <a:t> 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En </a:t>
            </a:r>
            <a:r>
              <a:rPr lang="en-US" sz="2000" dirty="0" err="1">
                <a:solidFill>
                  <a:schemeClr val="bg1"/>
                </a:solidFill>
              </a:rPr>
              <a:t>ce</a:t>
            </a:r>
            <a:r>
              <a:rPr lang="en-US" sz="2000" dirty="0">
                <a:solidFill>
                  <a:schemeClr val="bg1"/>
                </a:solidFill>
              </a:rPr>
              <a:t> qui </a:t>
            </a:r>
            <a:r>
              <a:rPr lang="en-US" sz="2000" dirty="0" err="1">
                <a:solidFill>
                  <a:schemeClr val="bg1"/>
                </a:solidFill>
              </a:rPr>
              <a:t>concerne</a:t>
            </a:r>
            <a:r>
              <a:rPr lang="en-US" sz="2000" dirty="0">
                <a:solidFill>
                  <a:schemeClr val="bg1"/>
                </a:solidFill>
              </a:rPr>
              <a:t> le </a:t>
            </a:r>
            <a:r>
              <a:rPr lang="en-US" sz="2000" dirty="0" err="1">
                <a:solidFill>
                  <a:schemeClr val="bg1"/>
                </a:solidFill>
              </a:rPr>
              <a:t>reste</a:t>
            </a:r>
            <a:r>
              <a:rPr lang="en-US" sz="2000" dirty="0">
                <a:solidFill>
                  <a:schemeClr val="bg1"/>
                </a:solidFill>
              </a:rPr>
              <a:t> de la </a:t>
            </a:r>
            <a:r>
              <a:rPr lang="en-US" sz="2000" dirty="0" err="1">
                <a:solidFill>
                  <a:schemeClr val="bg1"/>
                </a:solidFill>
              </a:rPr>
              <a:t>fonction</a:t>
            </a:r>
            <a:r>
              <a:rPr lang="en-US" sz="2000" dirty="0">
                <a:solidFill>
                  <a:schemeClr val="bg1"/>
                </a:solidFill>
              </a:rPr>
              <a:t> , on fait se </a:t>
            </a:r>
            <a:r>
              <a:rPr lang="en-US" sz="2000" dirty="0" err="1">
                <a:solidFill>
                  <a:schemeClr val="bg1"/>
                </a:solidFill>
              </a:rPr>
              <a:t>déplacer</a:t>
            </a:r>
            <a:r>
              <a:rPr lang="en-US" sz="2000" dirty="0">
                <a:solidFill>
                  <a:schemeClr val="bg1"/>
                </a:solidFill>
              </a:rPr>
              <a:t> le </a:t>
            </a:r>
            <a:r>
              <a:rPr lang="en-US" sz="2000" dirty="0" err="1">
                <a:solidFill>
                  <a:schemeClr val="bg1"/>
                </a:solidFill>
              </a:rPr>
              <a:t>curseur</a:t>
            </a:r>
            <a:r>
              <a:rPr lang="en-US" sz="2000" dirty="0">
                <a:solidFill>
                  <a:schemeClr val="bg1"/>
                </a:solidFill>
              </a:rPr>
              <a:t> a la position </a:t>
            </a:r>
            <a:r>
              <a:rPr lang="en-US" sz="2000" dirty="0" err="1">
                <a:solidFill>
                  <a:schemeClr val="bg1"/>
                </a:solidFill>
              </a:rPr>
              <a:t>nécessaire</a:t>
            </a:r>
            <a:r>
              <a:rPr lang="en-US" sz="2000" dirty="0">
                <a:solidFill>
                  <a:schemeClr val="bg1"/>
                </a:solidFill>
              </a:rPr>
              <a:t> avec la </a:t>
            </a:r>
            <a:r>
              <a:rPr lang="en-US" sz="2000" dirty="0" err="1">
                <a:solidFill>
                  <a:schemeClr val="bg1"/>
                </a:solidFill>
              </a:rPr>
              <a:t>fonction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fd</a:t>
            </a:r>
            <a:r>
              <a:rPr lang="en-US" sz="2000" dirty="0">
                <a:solidFill>
                  <a:schemeClr val="bg1"/>
                </a:solidFill>
              </a:rPr>
              <a:t> . </a:t>
            </a:r>
            <a:r>
              <a:rPr lang="en-US" sz="2000" dirty="0" err="1">
                <a:solidFill>
                  <a:schemeClr val="bg1"/>
                </a:solidFill>
              </a:rPr>
              <a:t>Ainsi</a:t>
            </a:r>
            <a:r>
              <a:rPr lang="en-US" sz="2000" dirty="0">
                <a:solidFill>
                  <a:schemeClr val="bg1"/>
                </a:solidFill>
              </a:rPr>
              <a:t> on </a:t>
            </a:r>
            <a:r>
              <a:rPr lang="en-US" sz="2000" dirty="0" err="1">
                <a:solidFill>
                  <a:schemeClr val="bg1"/>
                </a:solidFill>
              </a:rPr>
              <a:t>peut</a:t>
            </a:r>
            <a:r>
              <a:rPr lang="en-US" sz="2000" dirty="0">
                <a:solidFill>
                  <a:schemeClr val="bg1"/>
                </a:solidFill>
              </a:rPr>
              <a:t> placer un triangle a </a:t>
            </a:r>
            <a:r>
              <a:rPr lang="en-US" sz="2000" dirty="0" err="1">
                <a:solidFill>
                  <a:schemeClr val="bg1"/>
                </a:solidFill>
              </a:rPr>
              <a:t>l’endroit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nécéssaire</a:t>
            </a:r>
            <a:r>
              <a:rPr lang="en-US" sz="2000" dirty="0">
                <a:solidFill>
                  <a:schemeClr val="bg1"/>
                </a:solidFill>
              </a:rPr>
              <a:t> .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BB5BCE9D-CA0D-26D2-6631-C8B0EBA595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36747" y="473654"/>
            <a:ext cx="2961285" cy="5922571"/>
          </a:xfrm>
          <a:prstGeom prst="rect">
            <a:avLst/>
          </a:prstGeom>
        </p:spPr>
      </p:pic>
      <p:sp>
        <p:nvSpPr>
          <p:cNvPr id="10" name="Titre 1">
            <a:extLst>
              <a:ext uri="{FF2B5EF4-FFF2-40B4-BE49-F238E27FC236}">
                <a16:creationId xmlns:a16="http://schemas.microsoft.com/office/drawing/2014/main" id="{51BA22A8-9046-3474-5FDF-99A6C9CE8BAF}"/>
              </a:ext>
            </a:extLst>
          </p:cNvPr>
          <p:cNvSpPr txBox="1">
            <a:spLocks/>
          </p:cNvSpPr>
          <p:nvPr/>
        </p:nvSpPr>
        <p:spPr>
          <a:xfrm>
            <a:off x="838200" y="2103437"/>
            <a:ext cx="7313341" cy="4389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201063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7E71A9CB96BCE41A1D4419BF67389C3" ma:contentTypeVersion="8" ma:contentTypeDescription="Crée un document." ma:contentTypeScope="" ma:versionID="9a88fc07fa60be364f17d14d119fed52">
  <xsd:schema xmlns:xsd="http://www.w3.org/2001/XMLSchema" xmlns:xs="http://www.w3.org/2001/XMLSchema" xmlns:p="http://schemas.microsoft.com/office/2006/metadata/properties" xmlns:ns3="635b588a-de95-43f3-8014-b53f1120225d" xmlns:ns4="86b798a4-e7fa-4fb1-872b-abeb57792181" targetNamespace="http://schemas.microsoft.com/office/2006/metadata/properties" ma:root="true" ma:fieldsID="62f323a88f3091f76331a979dacc4eea" ns3:_="" ns4:_="">
    <xsd:import namespace="635b588a-de95-43f3-8014-b53f1120225d"/>
    <xsd:import namespace="86b798a4-e7fa-4fb1-872b-abeb5779218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5b588a-de95-43f3-8014-b53f1120225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b798a4-e7fa-4fb1-872b-abeb57792181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9FA369-80E0-4FB9-95F6-E87E51E6996B}">
  <ds:schemaRefs>
    <ds:schemaRef ds:uri="635b588a-de95-43f3-8014-b53f1120225d"/>
    <ds:schemaRef ds:uri="http://schemas.microsoft.com/office/infopath/2007/PartnerControls"/>
    <ds:schemaRef ds:uri="http://purl.org/dc/dcmitype/"/>
    <ds:schemaRef ds:uri="http://purl.org/dc/terms/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86b798a4-e7fa-4fb1-872b-abeb57792181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19538546-4B7C-4525-8BF6-EEC1A8812A5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B92C226-7E37-4860-A011-8EE1004DDBA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5b588a-de95-43f3-8014-b53f1120225d"/>
    <ds:schemaRef ds:uri="86b798a4-e7fa-4fb1-872b-abeb5779218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205</Words>
  <Application>Microsoft Office PowerPoint</Application>
  <PresentationFormat>Grand écran</PresentationFormat>
  <Paragraphs>41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Thème Office</vt:lpstr>
      <vt:lpstr>Mémo recap fonction récursive</vt:lpstr>
      <vt:lpstr>Présentation PowerPoint</vt:lpstr>
      <vt:lpstr>Definition de la fonction recursive </vt:lpstr>
      <vt:lpstr>Exemple de fonction récursive </vt:lpstr>
      <vt:lpstr>La librairie turtles</vt:lpstr>
      <vt:lpstr>La librairie turtles</vt:lpstr>
      <vt:lpstr>énnoncé de l’exercice</vt:lpstr>
      <vt:lpstr>La fonction triangle</vt:lpstr>
      <vt:lpstr>La fonction récursive </vt:lpstr>
      <vt:lpstr>Le résultat en image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Mémo recap fonction récursive</dc:title>
  <dc:creator>BELLAM Mehdi</dc:creator>
  <cp:lastModifiedBy>BELLAM Mehdi</cp:lastModifiedBy>
  <cp:revision>5</cp:revision>
  <dcterms:created xsi:type="dcterms:W3CDTF">2023-08-08T14:04:18Z</dcterms:created>
  <dcterms:modified xsi:type="dcterms:W3CDTF">2023-09-02T08:45:18Z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0x01010097E71A9CB96BCE41A1D4419BF67389C3</vt:lpwstr>
  </property>
</Properties>
</file>