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14" r:id="rId1"/>
  </p:sldMasterIdLst>
  <p:sldIdLst>
    <p:sldId id="256" r:id="rId2"/>
    <p:sldId id="257" r:id="rId3"/>
    <p:sldId id="258" r:id="rId4"/>
    <p:sldId id="262" r:id="rId5"/>
    <p:sldId id="263" r:id="rId6"/>
    <p:sldId id="260" r:id="rId7"/>
    <p:sldId id="265" r:id="rId8"/>
    <p:sldId id="266" r:id="rId9"/>
    <p:sldId id="261" r:id="rId10"/>
    <p:sldId id="26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iểu Trung bình 2 - Màu chủ đề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Kiểu Trung bình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Không có Kiểu, Không có Lưới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9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vi-VN"/>
              <a:t>Bấm để chỉnh sửa kiểu tiêu đề phụ của Bản cái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94C21-943F-4622-835E-597957FE86A0}" type="datetimeFigureOut">
              <a:rPr lang="vi-VN" smtClean="0"/>
              <a:t>19/10/2022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DC3D2-943B-40D6-921E-E5A5A327474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49246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Ảnh Toàn cảnh cùng vớ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vi-VN"/>
              <a:t>Bấm biểu tượng để thêm hình ảnh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94C21-943F-4622-835E-597957FE86A0}" type="datetimeFigureOut">
              <a:rPr lang="vi-VN" smtClean="0"/>
              <a:t>19/10/2022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DC3D2-943B-40D6-921E-E5A5A327474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46441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êu đề và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94C21-943F-4622-835E-597957FE86A0}" type="datetimeFigureOut">
              <a:rPr lang="vi-VN" smtClean="0"/>
              <a:t>19/10/2022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DC3D2-943B-40D6-921E-E5A5A327474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260219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ích dẫn cùng vớ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vi-VN"/>
              <a:t>Bấm để chỉnh sửa kiểu văn bản của Bản cái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94C21-943F-4622-835E-597957FE86A0}" type="datetimeFigureOut">
              <a:rPr lang="vi-VN" smtClean="0"/>
              <a:t>19/10/2022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DC3D2-943B-40D6-921E-E5A5A3274745}" type="slidenum">
              <a:rPr lang="vi-VN" smtClean="0"/>
              <a:t>‹#›</a:t>
            </a:fld>
            <a:endParaRPr lang="vi-V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349203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anh Thiế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94C21-943F-4622-835E-597957FE86A0}" type="datetimeFigureOut">
              <a:rPr lang="vi-VN" smtClean="0"/>
              <a:t>19/10/2022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DC3D2-943B-40D6-921E-E5A5A327474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55414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ộ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94C21-943F-4622-835E-597957FE86A0}" type="datetimeFigureOut">
              <a:rPr lang="vi-VN" smtClean="0"/>
              <a:t>19/10/2022</a:t>
            </a:fld>
            <a:endParaRPr lang="vi-V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DC3D2-943B-40D6-921E-E5A5A327474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456082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ột Hình ả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vi-VN"/>
              <a:t>Bấm biểu tượng để thêm hình ảnh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vi-VN"/>
              <a:t>Bấm biểu tượng để thêm hình ảnh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vi-VN"/>
              <a:t>Bấm biểu tượng để thêm hình ảnh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94C21-943F-4622-835E-597957FE86A0}" type="datetimeFigureOut">
              <a:rPr lang="vi-VN" smtClean="0"/>
              <a:t>19/10/2022</a:t>
            </a:fld>
            <a:endParaRPr lang="vi-V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DC3D2-943B-40D6-921E-E5A5A327474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820723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94C21-943F-4622-835E-597957FE86A0}" type="datetimeFigureOut">
              <a:rPr lang="vi-VN" smtClean="0"/>
              <a:t>19/10/2022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DC3D2-943B-40D6-921E-E5A5A327474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536660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94C21-943F-4622-835E-597957FE86A0}" type="datetimeFigureOut">
              <a:rPr lang="vi-VN" smtClean="0"/>
              <a:t>19/10/2022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DC3D2-943B-40D6-921E-E5A5A327474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72449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94C21-943F-4622-835E-597957FE86A0}" type="datetimeFigureOut">
              <a:rPr lang="vi-VN" smtClean="0"/>
              <a:t>19/10/2022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DC3D2-943B-40D6-921E-E5A5A327474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84350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94C21-943F-4622-835E-597957FE86A0}" type="datetimeFigureOut">
              <a:rPr lang="vi-VN" smtClean="0"/>
              <a:t>19/10/2022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DC3D2-943B-40D6-921E-E5A5A327474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90377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94C21-943F-4622-835E-597957FE86A0}" type="datetimeFigureOut">
              <a:rPr lang="vi-VN" smtClean="0"/>
              <a:t>19/10/2022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DC3D2-943B-40D6-921E-E5A5A327474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41337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94C21-943F-4622-835E-597957FE86A0}" type="datetimeFigureOut">
              <a:rPr lang="vi-VN" smtClean="0"/>
              <a:t>19/10/2022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DC3D2-943B-40D6-921E-E5A5A327474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36963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94C21-943F-4622-835E-597957FE86A0}" type="datetimeFigureOut">
              <a:rPr lang="vi-VN" smtClean="0"/>
              <a:t>19/10/2022</a:t>
            </a:fld>
            <a:endParaRPr lang="vi-V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DC3D2-943B-40D6-921E-E5A5A327474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37945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94C21-943F-4622-835E-597957FE86A0}" type="datetimeFigureOut">
              <a:rPr lang="vi-VN" smtClean="0"/>
              <a:t>19/10/2022</a:t>
            </a:fld>
            <a:endParaRPr lang="vi-V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DC3D2-943B-40D6-921E-E5A5A327474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46946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94C21-943F-4622-835E-597957FE86A0}" type="datetimeFigureOut">
              <a:rPr lang="vi-VN" smtClean="0"/>
              <a:t>19/10/2022</a:t>
            </a:fld>
            <a:endParaRPr lang="vi-V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DC3D2-943B-40D6-921E-E5A5A327474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79662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vi-VN"/>
              <a:t>Bấm biểu tượng để thêm hình ảnh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94C21-943F-4622-835E-597957FE86A0}" type="datetimeFigureOut">
              <a:rPr lang="vi-VN" smtClean="0"/>
              <a:t>19/10/2022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DC3D2-943B-40D6-921E-E5A5A327474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017622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F594C21-943F-4622-835E-597957FE86A0}" type="datetimeFigureOut">
              <a:rPr lang="vi-VN" smtClean="0"/>
              <a:t>19/10/2022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ADC3D2-943B-40D6-921E-E5A5A327474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690802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viblo.asia/p/quen-truffle-di-tu-nay-chung-ta-da-co-hardhat-yMnKM2BaZ7P" TargetMode="External"/><Relationship Id="rId2" Type="http://schemas.openxmlformats.org/officeDocument/2006/relationships/hyperlink" Target="https://hardhat.org/hardhat-runner/docs/getting-started#overview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200lab.io/blog/su-dung-remix-de-viet-smart-contract-dau-tien/" TargetMode="External"/><Relationship Id="rId4" Type="http://schemas.openxmlformats.org/officeDocument/2006/relationships/hyperlink" Target="https://remix-ide.readthedocs.io/en/latest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22D6FAC-9AF5-618C-C8DF-8671EBD9F2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3171" y="892276"/>
            <a:ext cx="8825658" cy="2145891"/>
          </a:xfrm>
        </p:spPr>
        <p:txBody>
          <a:bodyPr/>
          <a:lstStyle/>
          <a:p>
            <a:pPr algn="ctr"/>
            <a:r>
              <a:rPr lang="vi-VN" sz="6000" cap="all" dirty="0"/>
              <a:t>Tìm hiểu và so sánh </a:t>
            </a:r>
            <a:r>
              <a:rPr lang="vi-VN" sz="6000" cap="all" dirty="0" err="1"/>
              <a:t>Hardhat</a:t>
            </a:r>
            <a:r>
              <a:rPr lang="vi-VN" sz="6000" cap="all" dirty="0"/>
              <a:t> &amp; </a:t>
            </a:r>
            <a:r>
              <a:rPr lang="vi-VN" sz="6000" cap="all" dirty="0" err="1"/>
              <a:t>Remix</a:t>
            </a:r>
            <a:endParaRPr lang="vi-VN" sz="6000" cap="all" dirty="0"/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06BEAA92-A7A3-9D70-3E2A-40B11F8826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37155" y="3819833"/>
            <a:ext cx="5117690" cy="2630130"/>
          </a:xfrm>
        </p:spPr>
        <p:txBody>
          <a:bodyPr/>
          <a:lstStyle/>
          <a:p>
            <a:pPr algn="ctr"/>
            <a:r>
              <a:rPr lang="vi-VN" dirty="0"/>
              <a:t>Nhóm 10</a:t>
            </a:r>
          </a:p>
          <a:p>
            <a:r>
              <a:rPr lang="vi-VN" dirty="0"/>
              <a:t>19120206	bùi thanh duy</a:t>
            </a:r>
          </a:p>
          <a:p>
            <a:r>
              <a:rPr lang="vi-VN" dirty="0"/>
              <a:t>19120216	</a:t>
            </a:r>
            <a:r>
              <a:rPr lang="vi-VN" dirty="0" err="1"/>
              <a:t>nguyễn</a:t>
            </a:r>
            <a:r>
              <a:rPr lang="vi-VN" dirty="0"/>
              <a:t> thụy ngọc hân</a:t>
            </a:r>
          </a:p>
          <a:p>
            <a:r>
              <a:rPr lang="vi-VN" dirty="0"/>
              <a:t>19120290	dương văn minh</a:t>
            </a:r>
          </a:p>
          <a:p>
            <a:r>
              <a:rPr lang="vi-VN" dirty="0"/>
              <a:t>19120452	trần trọng hoàng anh</a:t>
            </a:r>
          </a:p>
          <a:p>
            <a:r>
              <a:rPr lang="vi-VN" dirty="0"/>
              <a:t>19120453	</a:t>
            </a:r>
            <a:r>
              <a:rPr lang="vi-VN" dirty="0" err="1"/>
              <a:t>nguyễn</a:t>
            </a:r>
            <a:r>
              <a:rPr lang="vi-VN" dirty="0"/>
              <a:t> dương gia bân</a:t>
            </a:r>
          </a:p>
        </p:txBody>
      </p:sp>
    </p:spTree>
    <p:extLst>
      <p:ext uri="{BB962C8B-B14F-4D97-AF65-F5344CB8AC3E}">
        <p14:creationId xmlns:p14="http://schemas.microsoft.com/office/powerpoint/2010/main" val="1844680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6479783-CBD1-D11C-7D02-4BEC061F3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8305" y="3049300"/>
            <a:ext cx="6655390" cy="759400"/>
          </a:xfrm>
        </p:spPr>
        <p:txBody>
          <a:bodyPr/>
          <a:lstStyle/>
          <a:p>
            <a:r>
              <a:rPr lang="en-US" b="1" cap="all" dirty="0"/>
              <a:t>Thanks for watching</a:t>
            </a:r>
            <a:endParaRPr lang="vi-VN" b="1" cap="all" dirty="0"/>
          </a:p>
        </p:txBody>
      </p:sp>
    </p:spTree>
    <p:extLst>
      <p:ext uri="{BB962C8B-B14F-4D97-AF65-F5344CB8AC3E}">
        <p14:creationId xmlns:p14="http://schemas.microsoft.com/office/powerpoint/2010/main" val="1891123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161A4A2-8433-9DF2-3E7B-D9906B3AC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Hardhat</a:t>
            </a:r>
            <a:endParaRPr lang="vi-VN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D97A0A0C-B307-98C9-6185-009C43F2BF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2404553"/>
            <a:ext cx="6447861" cy="2123202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vi-VN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Hardhat</a:t>
            </a:r>
            <a:r>
              <a:rPr lang="vi-V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là một môi trường phát triển cho phần mềm </a:t>
            </a:r>
            <a:r>
              <a:rPr lang="vi-VN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Ethereum</a:t>
            </a:r>
            <a:r>
              <a:rPr lang="vi-V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cho phép chỉnh sửa, biên dịch, </a:t>
            </a:r>
            <a:r>
              <a:rPr lang="vi-VN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debug</a:t>
            </a:r>
            <a:r>
              <a:rPr lang="vi-V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và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deploy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dApps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F492EA3-BE48-03FB-AF5C-687AEF0AC7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6344" y="1475888"/>
            <a:ext cx="3906224" cy="390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3541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161A4A2-8433-9DF2-3E7B-D9906B3AC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Hardhat</a:t>
            </a:r>
            <a:endParaRPr lang="vi-VN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D97A0A0C-B307-98C9-6185-009C43F2BF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342104"/>
            <a:ext cx="9780999" cy="5176683"/>
          </a:xfrm>
        </p:spPr>
        <p:txBody>
          <a:bodyPr>
            <a:normAutofit fontScale="92500"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vi-V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Một số điểm nổi bật:</a:t>
            </a:r>
          </a:p>
          <a:p>
            <a:pPr algn="just">
              <a:lnSpc>
                <a:spcPct val="150000"/>
              </a:lnSpc>
            </a:pPr>
            <a:r>
              <a:rPr lang="vi-V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Tích hợp mạng </a:t>
            </a:r>
            <a:r>
              <a:rPr lang="vi-VN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local</a:t>
            </a:r>
            <a:r>
              <a:rPr lang="vi-V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Ethereum</a:t>
            </a:r>
            <a:r>
              <a:rPr lang="vi-V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vi-VN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Hardhat</a:t>
            </a:r>
            <a:r>
              <a:rPr lang="vi-V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Network</a:t>
            </a:r>
            <a:r>
              <a:rPr lang="vi-V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dễ dàng chạy và </a:t>
            </a:r>
            <a:r>
              <a:rPr lang="vi-VN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debug</a:t>
            </a:r>
            <a:r>
              <a:rPr lang="vi-V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r>
              <a:rPr lang="vi-V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ngay trên </a:t>
            </a:r>
            <a:r>
              <a:rPr lang="vi-VN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local</a:t>
            </a:r>
            <a:r>
              <a:rPr lang="vi-V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vi-VN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Debug</a:t>
            </a:r>
            <a:r>
              <a:rPr lang="vi-V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dễ dàng hơn: Ta có thể </a:t>
            </a:r>
            <a:r>
              <a:rPr lang="vi-VN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debug</a:t>
            </a:r>
            <a:r>
              <a:rPr lang="vi-V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r>
              <a:rPr lang="vi-V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Solidity</a:t>
            </a:r>
            <a:r>
              <a:rPr lang="vi-V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dễ dàng hơn khi có thể console.log ra các biến với </a:t>
            </a:r>
            <a:r>
              <a:rPr lang="vi-VN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Hardhat</a:t>
            </a:r>
            <a:r>
              <a:rPr lang="vi-V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vi-VN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Solidity</a:t>
            </a:r>
            <a:r>
              <a:rPr lang="vi-V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vốn </a:t>
            </a:r>
            <a:r>
              <a:rPr lang="vi-VN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</a:t>
            </a:r>
            <a:r>
              <a:rPr lang="vi-V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hỗ trợ console.log).</a:t>
            </a:r>
          </a:p>
          <a:p>
            <a:pPr algn="just">
              <a:lnSpc>
                <a:spcPct val="150000"/>
              </a:lnSpc>
            </a:pPr>
            <a:r>
              <a:rPr lang="vi-V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Hệ thống </a:t>
            </a:r>
            <a:r>
              <a:rPr lang="vi-VN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plugin</a:t>
            </a:r>
            <a:r>
              <a:rPr lang="vi-V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Giúp </a:t>
            </a:r>
            <a:r>
              <a:rPr lang="vi-VN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</a:t>
            </a:r>
            <a:r>
              <a:rPr lang="vi-V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có thể bổ sung chức năng, tùy vào từng dự án cụ thể.</a:t>
            </a:r>
          </a:p>
          <a:p>
            <a:pPr algn="just">
              <a:lnSpc>
                <a:spcPct val="150000"/>
              </a:lnSpc>
            </a:pPr>
            <a:r>
              <a:rPr lang="vi-V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Hỗ trợ </a:t>
            </a:r>
            <a:r>
              <a:rPr lang="vi-VN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TypeScript</a:t>
            </a:r>
            <a:r>
              <a:rPr lang="vi-V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04867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161A4A2-8433-9DF2-3E7B-D9906B3AC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Remix IDE</a:t>
            </a:r>
            <a:endParaRPr lang="vi-VN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D97A0A0C-B307-98C9-6185-009C43F2BF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2404553"/>
            <a:ext cx="6447861" cy="2078957"/>
          </a:xfrm>
        </p:spPr>
        <p:txBody>
          <a:bodyPr>
            <a:normAutofit fontScale="92500"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vi-VN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Remix</a:t>
            </a:r>
            <a:r>
              <a:rPr lang="vi-V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IDE là một công cụ hỗ trợ lập trình </a:t>
            </a:r>
            <a:r>
              <a:rPr lang="vi-VN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Smart</a:t>
            </a:r>
            <a:r>
              <a:rPr lang="vi-V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Contract</a:t>
            </a:r>
            <a:r>
              <a:rPr lang="vi-V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phù hợp cho mọi </a:t>
            </a:r>
            <a:r>
              <a:rPr lang="vi-VN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vi-V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thích hợp cho việc học lập trình </a:t>
            </a:r>
            <a:r>
              <a:rPr lang="vi-VN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Solidity</a:t>
            </a:r>
            <a:r>
              <a:rPr lang="vi-V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và </a:t>
            </a:r>
            <a:r>
              <a:rPr lang="vi-VN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Smart</a:t>
            </a:r>
            <a:r>
              <a:rPr lang="vi-V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Contract</a:t>
            </a:r>
            <a:r>
              <a:rPr lang="vi-V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BDDB29D-FB0E-4C8F-86BB-A104DE3EC2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4144" y="1574793"/>
            <a:ext cx="3894682" cy="3708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2836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161A4A2-8433-9DF2-3E7B-D9906B3AC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Remix IDE</a:t>
            </a:r>
            <a:endParaRPr lang="vi-VN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D97A0A0C-B307-98C9-6185-009C43F2BF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5201" y="1853248"/>
            <a:ext cx="8946541" cy="3593757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vi-V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Một số điểm nổi bật:</a:t>
            </a:r>
          </a:p>
          <a:p>
            <a:pPr algn="just">
              <a:lnSpc>
                <a:spcPct val="150000"/>
              </a:lnSpc>
            </a:pPr>
            <a:r>
              <a:rPr lang="vi-V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Không cần cấu hình và cài đặt phức tạp.</a:t>
            </a:r>
          </a:p>
          <a:p>
            <a:pPr algn="just">
              <a:lnSpc>
                <a:spcPct val="150000"/>
              </a:lnSpc>
            </a:pPr>
            <a:r>
              <a:rPr lang="vi-V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Hỗ trợ nhiều </a:t>
            </a:r>
            <a:r>
              <a:rPr lang="vi-VN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plugin</a:t>
            </a:r>
            <a:r>
              <a:rPr lang="vi-V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với giao diện trực quan.</a:t>
            </a:r>
          </a:p>
          <a:p>
            <a:pPr algn="just">
              <a:lnSpc>
                <a:spcPct val="150000"/>
              </a:lnSpc>
            </a:pPr>
            <a:r>
              <a:rPr lang="vi-V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Cung cấp 2 phiên bản: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 (web/desktop) </a:t>
            </a:r>
            <a:r>
              <a:rPr lang="vi-V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và phần mở rộng cho </a:t>
            </a:r>
            <a:r>
              <a:rPr lang="vi-VN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VSCode</a:t>
            </a:r>
            <a:r>
              <a:rPr lang="vi-V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863322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5B0983B-7C5F-E309-D737-9A52B7909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3. So sánh </a:t>
            </a:r>
            <a:r>
              <a:rPr lang="vi-VN" dirty="0" err="1"/>
              <a:t>Hardhat</a:t>
            </a:r>
            <a:r>
              <a:rPr lang="vi-VN" dirty="0"/>
              <a:t> và </a:t>
            </a:r>
            <a:r>
              <a:rPr lang="vi-VN" dirty="0" err="1"/>
              <a:t>Remix</a:t>
            </a:r>
            <a:r>
              <a:rPr lang="vi-VN" dirty="0"/>
              <a:t> IDE</a:t>
            </a:r>
          </a:p>
        </p:txBody>
      </p:sp>
      <p:sp>
        <p:nvSpPr>
          <p:cNvPr id="4" name="Chỗ dành sẵn cho Nội dung 2">
            <a:extLst>
              <a:ext uri="{FF2B5EF4-FFF2-40B4-BE49-F238E27FC236}">
                <a16:creationId xmlns:a16="http://schemas.microsoft.com/office/drawing/2014/main" id="{1C0956EF-D890-4391-E6A6-3F5C780B84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3188" y="1853248"/>
            <a:ext cx="8946541" cy="4370571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vi-V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Giống nhau:</a:t>
            </a:r>
          </a:p>
          <a:p>
            <a:pPr algn="just">
              <a:lnSpc>
                <a:spcPct val="150000"/>
              </a:lnSpc>
            </a:pPr>
            <a:r>
              <a:rPr lang="vi-V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Đều hỗ trợ lập trình </a:t>
            </a:r>
            <a:r>
              <a:rPr lang="vi-VN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Smart</a:t>
            </a:r>
            <a:r>
              <a:rPr lang="vi-V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Contract</a:t>
            </a:r>
            <a:r>
              <a:rPr lang="vi-V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và </a:t>
            </a:r>
            <a:r>
              <a:rPr lang="vi-VN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Solidity</a:t>
            </a:r>
            <a:r>
              <a:rPr lang="vi-V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vi-V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Hệ thống </a:t>
            </a:r>
            <a:r>
              <a:rPr lang="vi-VN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plugin</a:t>
            </a:r>
            <a:r>
              <a:rPr lang="vi-V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dồi dào.</a:t>
            </a:r>
          </a:p>
          <a:p>
            <a:pPr algn="just">
              <a:lnSpc>
                <a:spcPct val="150000"/>
              </a:lnSpc>
            </a:pPr>
            <a:r>
              <a:rPr lang="vi-V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Có thể kết nối với ví </a:t>
            </a:r>
            <a:r>
              <a:rPr lang="vi-VN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Metamask</a:t>
            </a:r>
            <a:r>
              <a:rPr lang="vi-V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928831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5B0983B-7C5F-E309-D737-9A52B7909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3. So sánh </a:t>
            </a:r>
            <a:r>
              <a:rPr lang="vi-VN" dirty="0" err="1"/>
              <a:t>Hardhat</a:t>
            </a:r>
            <a:r>
              <a:rPr lang="vi-VN" dirty="0"/>
              <a:t> và </a:t>
            </a:r>
            <a:r>
              <a:rPr lang="vi-VN" dirty="0" err="1"/>
              <a:t>Remix</a:t>
            </a:r>
            <a:r>
              <a:rPr lang="vi-VN" dirty="0"/>
              <a:t> IDE</a:t>
            </a:r>
          </a:p>
        </p:txBody>
      </p:sp>
      <p:graphicFrame>
        <p:nvGraphicFramePr>
          <p:cNvPr id="3" name="Bảng 4">
            <a:extLst>
              <a:ext uri="{FF2B5EF4-FFF2-40B4-BE49-F238E27FC236}">
                <a16:creationId xmlns:a16="http://schemas.microsoft.com/office/drawing/2014/main" id="{0A93EB55-00D3-BC5A-4FB0-D872C611830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5306505"/>
              </p:ext>
            </p:extLst>
          </p:nvPr>
        </p:nvGraphicFramePr>
        <p:xfrm>
          <a:off x="1062254" y="2226829"/>
          <a:ext cx="8988580" cy="413925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94290">
                  <a:extLst>
                    <a:ext uri="{9D8B030D-6E8A-4147-A177-3AD203B41FA5}">
                      <a16:colId xmlns:a16="http://schemas.microsoft.com/office/drawing/2014/main" val="3948401849"/>
                    </a:ext>
                  </a:extLst>
                </a:gridCol>
                <a:gridCol w="4494290">
                  <a:extLst>
                    <a:ext uri="{9D8B030D-6E8A-4147-A177-3AD203B41FA5}">
                      <a16:colId xmlns:a16="http://schemas.microsoft.com/office/drawing/2014/main" val="2790447545"/>
                    </a:ext>
                  </a:extLst>
                </a:gridCol>
              </a:tblGrid>
              <a:tr h="820865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Hardhat</a:t>
                      </a:r>
                      <a:endParaRPr lang="vi-VN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Remix IDE</a:t>
                      </a:r>
                      <a:endParaRPr lang="vi-VN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1199700"/>
                  </a:ext>
                </a:extLst>
              </a:tr>
              <a:tr h="3318387">
                <a:tc>
                  <a:txBody>
                    <a:bodyPr/>
                    <a:lstStyle/>
                    <a:p>
                      <a:pPr marL="342900" indent="-342900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vi-V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Cần thiết lập môi trường, cấu hình phức tạp.</a:t>
                      </a:r>
                    </a:p>
                    <a:p>
                      <a:pPr marL="342900" indent="-342900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vi-V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Cần có kiến thức nhất định về lập trình (</a:t>
                      </a:r>
                      <a:r>
                        <a:rPr lang="vi-VN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Javascript</a:t>
                      </a:r>
                      <a:r>
                        <a:rPr lang="vi-V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dùng </a:t>
                      </a:r>
                      <a:r>
                        <a:rPr lang="vi-VN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git</a:t>
                      </a:r>
                      <a:r>
                        <a:rPr lang="vi-V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…) để sử dụng.</a:t>
                      </a:r>
                    </a:p>
                    <a:p>
                      <a:pPr marL="342900" indent="-342900">
                        <a:lnSpc>
                          <a:spcPct val="150000"/>
                        </a:lnSpc>
                        <a:buFontTx/>
                        <a:buChar char="-"/>
                      </a:pPr>
                      <a:endParaRPr lang="vi-V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vi-V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Không cần cấu hình phức tạp.</a:t>
                      </a:r>
                    </a:p>
                    <a:p>
                      <a:pPr marL="342900" indent="-342900">
                        <a:lnSpc>
                          <a:spcPct val="150000"/>
                        </a:lnSpc>
                        <a:buFontTx/>
                        <a:buChar char="-"/>
                      </a:pPr>
                      <a:endParaRPr lang="vi-V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indent="-342900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vi-V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Cho phép tương tác với </a:t>
                      </a:r>
                      <a:r>
                        <a:rPr lang="vi-VN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contract</a:t>
                      </a:r>
                      <a:r>
                        <a:rPr lang="vi-V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thông quan giao diện, dễ sử dụng cho cả người mới.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593407362"/>
                  </a:ext>
                </a:extLst>
              </a:tr>
            </a:tbl>
          </a:graphicData>
        </a:graphic>
      </p:graphicFrame>
      <p:sp>
        <p:nvSpPr>
          <p:cNvPr id="5" name="Chỗ dành sẵn cho Nội dung 2">
            <a:extLst>
              <a:ext uri="{FF2B5EF4-FFF2-40B4-BE49-F238E27FC236}">
                <a16:creationId xmlns:a16="http://schemas.microsoft.com/office/drawing/2014/main" id="{92C80103-C98D-1760-864A-0F6B5D1D7EBD}"/>
              </a:ext>
            </a:extLst>
          </p:cNvPr>
          <p:cNvSpPr txBox="1">
            <a:spLocks/>
          </p:cNvSpPr>
          <p:nvPr/>
        </p:nvSpPr>
        <p:spPr>
          <a:xfrm>
            <a:off x="1062254" y="1442729"/>
            <a:ext cx="8542134" cy="784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 algn="just">
              <a:lnSpc>
                <a:spcPct val="150000"/>
              </a:lnSpc>
              <a:buFont typeface="Wingdings 3" charset="2"/>
              <a:buNone/>
            </a:pPr>
            <a:r>
              <a:rPr lang="vi-V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Khác nhau:</a:t>
            </a:r>
          </a:p>
        </p:txBody>
      </p:sp>
    </p:spTree>
    <p:extLst>
      <p:ext uri="{BB962C8B-B14F-4D97-AF65-F5344CB8AC3E}">
        <p14:creationId xmlns:p14="http://schemas.microsoft.com/office/powerpoint/2010/main" val="12507067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5B0983B-7C5F-E309-D737-9A52B7909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3. So sánh </a:t>
            </a:r>
            <a:r>
              <a:rPr lang="vi-VN" dirty="0" err="1"/>
              <a:t>Hardhat</a:t>
            </a:r>
            <a:r>
              <a:rPr lang="vi-VN" dirty="0"/>
              <a:t> và </a:t>
            </a:r>
            <a:r>
              <a:rPr lang="vi-VN" dirty="0" err="1"/>
              <a:t>Remix</a:t>
            </a:r>
            <a:r>
              <a:rPr lang="vi-VN" dirty="0"/>
              <a:t> IDE</a:t>
            </a:r>
          </a:p>
        </p:txBody>
      </p:sp>
      <p:graphicFrame>
        <p:nvGraphicFramePr>
          <p:cNvPr id="3" name="Bảng 4">
            <a:extLst>
              <a:ext uri="{FF2B5EF4-FFF2-40B4-BE49-F238E27FC236}">
                <a16:creationId xmlns:a16="http://schemas.microsoft.com/office/drawing/2014/main" id="{0A93EB55-00D3-BC5A-4FB0-D872C611830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1632384"/>
              </p:ext>
            </p:extLst>
          </p:nvPr>
        </p:nvGraphicFramePr>
        <p:xfrm>
          <a:off x="1062254" y="2226829"/>
          <a:ext cx="8988580" cy="413925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94290">
                  <a:extLst>
                    <a:ext uri="{9D8B030D-6E8A-4147-A177-3AD203B41FA5}">
                      <a16:colId xmlns:a16="http://schemas.microsoft.com/office/drawing/2014/main" val="3948401849"/>
                    </a:ext>
                  </a:extLst>
                </a:gridCol>
                <a:gridCol w="4494290">
                  <a:extLst>
                    <a:ext uri="{9D8B030D-6E8A-4147-A177-3AD203B41FA5}">
                      <a16:colId xmlns:a16="http://schemas.microsoft.com/office/drawing/2014/main" val="2790447545"/>
                    </a:ext>
                  </a:extLst>
                </a:gridCol>
              </a:tblGrid>
              <a:tr h="820865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Hardhat</a:t>
                      </a:r>
                      <a:endParaRPr lang="vi-VN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Remix IDE</a:t>
                      </a:r>
                      <a:endParaRPr lang="vi-VN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1199700"/>
                  </a:ext>
                </a:extLst>
              </a:tr>
              <a:tr h="3318387">
                <a:tc>
                  <a:txBody>
                    <a:bodyPr/>
                    <a:lstStyle/>
                    <a:p>
                      <a:pPr marL="342900" indent="-342900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vi-V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Có </a:t>
                      </a:r>
                      <a:r>
                        <a:rPr lang="vi-VN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Hardhat</a:t>
                      </a:r>
                      <a:r>
                        <a:rPr lang="vi-V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vi-VN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Network</a:t>
                      </a:r>
                      <a:r>
                        <a:rPr lang="vi-V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cho phép chạy và </a:t>
                      </a:r>
                      <a:r>
                        <a:rPr lang="vi-VN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debug</a:t>
                      </a:r>
                      <a:r>
                        <a:rPr lang="vi-V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vi-VN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local</a:t>
                      </a:r>
                      <a:r>
                        <a:rPr lang="vi-V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  <a:p>
                      <a:pPr marL="342900" indent="-342900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vi-V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Có thể console.log ra các biến để dễ dàng </a:t>
                      </a:r>
                      <a:r>
                        <a:rPr lang="vi-VN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debug</a:t>
                      </a:r>
                      <a:r>
                        <a:rPr lang="vi-V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indent="-342900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vi-V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Hỗ trợ </a:t>
                      </a:r>
                      <a:r>
                        <a:rPr lang="vi-VN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TypeScript</a:t>
                      </a:r>
                      <a:r>
                        <a:rPr lang="vi-V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lnSpc>
                          <a:spcPct val="150000"/>
                        </a:lnSpc>
                        <a:buFontTx/>
                        <a:buChar char="-"/>
                      </a:pPr>
                      <a:endParaRPr lang="vi-V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indent="-342900">
                        <a:lnSpc>
                          <a:spcPct val="150000"/>
                        </a:lnSpc>
                        <a:buFontTx/>
                        <a:buChar char="-"/>
                      </a:pPr>
                      <a:endParaRPr lang="vi-V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indent="-342900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vi-V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Không hỗ trợ.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3407362"/>
                  </a:ext>
                </a:extLst>
              </a:tr>
            </a:tbl>
          </a:graphicData>
        </a:graphic>
      </p:graphicFrame>
      <p:sp>
        <p:nvSpPr>
          <p:cNvPr id="5" name="Chỗ dành sẵn cho Nội dung 2">
            <a:extLst>
              <a:ext uri="{FF2B5EF4-FFF2-40B4-BE49-F238E27FC236}">
                <a16:creationId xmlns:a16="http://schemas.microsoft.com/office/drawing/2014/main" id="{92C80103-C98D-1760-864A-0F6B5D1D7EBD}"/>
              </a:ext>
            </a:extLst>
          </p:cNvPr>
          <p:cNvSpPr txBox="1">
            <a:spLocks/>
          </p:cNvSpPr>
          <p:nvPr/>
        </p:nvSpPr>
        <p:spPr>
          <a:xfrm>
            <a:off x="1062254" y="1442729"/>
            <a:ext cx="8542134" cy="784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 algn="just">
              <a:lnSpc>
                <a:spcPct val="150000"/>
              </a:lnSpc>
              <a:buFont typeface="Wingdings 3" charset="2"/>
              <a:buNone/>
            </a:pPr>
            <a:r>
              <a:rPr lang="vi-V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Khác nhau:</a:t>
            </a:r>
          </a:p>
        </p:txBody>
      </p:sp>
    </p:spTree>
    <p:extLst>
      <p:ext uri="{BB962C8B-B14F-4D97-AF65-F5344CB8AC3E}">
        <p14:creationId xmlns:p14="http://schemas.microsoft.com/office/powerpoint/2010/main" val="30262713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84B2EA05-A8AA-E592-A23B-9197C4623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vi-VN" dirty="0"/>
              <a:t>TÀI LIỆU THAM KHẢO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162880EE-35C1-D766-B623-35AE29552E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vi-VN" sz="2400" dirty="0"/>
              <a:t>[1] </a:t>
            </a:r>
            <a:r>
              <a:rPr lang="vi-VN" sz="2400" dirty="0">
                <a:hlinkClick r:id="rId2"/>
              </a:rPr>
              <a:t>https://hardhat.org/hardhat-runner/docs/getting-started#overview</a:t>
            </a:r>
            <a:endParaRPr lang="vi-VN" sz="2400" dirty="0"/>
          </a:p>
          <a:p>
            <a:pPr marL="0" indent="0">
              <a:lnSpc>
                <a:spcPct val="150000"/>
              </a:lnSpc>
              <a:buNone/>
            </a:pPr>
            <a:r>
              <a:rPr lang="vi-VN" sz="2400" dirty="0"/>
              <a:t>[2] </a:t>
            </a:r>
            <a:r>
              <a:rPr lang="vi-VN" sz="2400" dirty="0">
                <a:hlinkClick r:id="rId3"/>
              </a:rPr>
              <a:t>https://viblo.asia/p/quen-truffle-di-tu-nay-chung-ta-da-co-hardhat-yMnKM2BaZ7P</a:t>
            </a:r>
            <a:endParaRPr lang="vi-VN" sz="2400" dirty="0"/>
          </a:p>
          <a:p>
            <a:pPr marL="0" indent="0">
              <a:lnSpc>
                <a:spcPct val="150000"/>
              </a:lnSpc>
              <a:buNone/>
            </a:pPr>
            <a:r>
              <a:rPr lang="vi-VN" sz="2400" dirty="0"/>
              <a:t>[3] </a:t>
            </a:r>
            <a:r>
              <a:rPr lang="vi-VN" sz="2400" dirty="0">
                <a:hlinkClick r:id="rId4"/>
              </a:rPr>
              <a:t>https://remix-ide.readthedocs.io/en/latest/</a:t>
            </a:r>
            <a:endParaRPr lang="vi-VN" sz="2400" dirty="0"/>
          </a:p>
          <a:p>
            <a:pPr marL="0" indent="0">
              <a:lnSpc>
                <a:spcPct val="150000"/>
              </a:lnSpc>
              <a:buNone/>
            </a:pPr>
            <a:r>
              <a:rPr lang="vi-VN" sz="2400" dirty="0"/>
              <a:t>[4] </a:t>
            </a:r>
            <a:r>
              <a:rPr lang="vi-VN" sz="2400" dirty="0">
                <a:hlinkClick r:id="rId5"/>
              </a:rPr>
              <a:t>https://200lab.io/blog/su-dung-remix-de-viet-smart-contract-dau-tien/</a:t>
            </a:r>
            <a:endParaRPr lang="vi-VN" sz="2400" dirty="0"/>
          </a:p>
          <a:p>
            <a:pPr marL="0" indent="0">
              <a:lnSpc>
                <a:spcPct val="150000"/>
              </a:lnSpc>
              <a:buNone/>
            </a:pPr>
            <a:endParaRPr lang="vi-VN" sz="2400" dirty="0"/>
          </a:p>
          <a:p>
            <a:pPr marL="0" indent="0">
              <a:lnSpc>
                <a:spcPct val="150000"/>
              </a:lnSpc>
              <a:buNone/>
            </a:pPr>
            <a:endParaRPr lang="vi-VN" sz="2400" dirty="0"/>
          </a:p>
        </p:txBody>
      </p:sp>
    </p:spTree>
    <p:extLst>
      <p:ext uri="{BB962C8B-B14F-4D97-AF65-F5344CB8AC3E}">
        <p14:creationId xmlns:p14="http://schemas.microsoft.com/office/powerpoint/2010/main" val="11302727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451</Words>
  <Application>Microsoft Office PowerPoint</Application>
  <PresentationFormat>Màn hình rộng</PresentationFormat>
  <Paragraphs>52</Paragraphs>
  <Slides>10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4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10</vt:i4>
      </vt:variant>
    </vt:vector>
  </HeadingPairs>
  <TitlesOfParts>
    <vt:vector size="15" baseType="lpstr">
      <vt:lpstr>Arial</vt:lpstr>
      <vt:lpstr>Century Gothic</vt:lpstr>
      <vt:lpstr>Times New Roman</vt:lpstr>
      <vt:lpstr>Wingdings 3</vt:lpstr>
      <vt:lpstr>Ion</vt:lpstr>
      <vt:lpstr>Tìm hiểu và so sánh Hardhat &amp; Remix</vt:lpstr>
      <vt:lpstr>1. Hardhat</vt:lpstr>
      <vt:lpstr>1. Hardhat</vt:lpstr>
      <vt:lpstr>2. Remix IDE</vt:lpstr>
      <vt:lpstr>2. Remix IDE</vt:lpstr>
      <vt:lpstr>3. So sánh Hardhat và Remix IDE</vt:lpstr>
      <vt:lpstr>3. So sánh Hardhat và Remix IDE</vt:lpstr>
      <vt:lpstr>3. So sánh Hardhat và Remix IDE</vt:lpstr>
      <vt:lpstr>TÀI LIỆU THAM KHẢO</vt:lpstr>
      <vt:lpstr>Thanks for watching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2022-10-18T18:06:49Z</dcterms:created>
  <dcterms:modified xsi:type="dcterms:W3CDTF">2022-10-18T18:06:58Z</dcterms:modified>
</cp:coreProperties>
</file>