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9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4" r:id="rId10"/>
    <p:sldId id="377" r:id="rId11"/>
    <p:sldId id="375" r:id="rId12"/>
    <p:sldId id="378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355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0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A19E2A5-ECF8-44D9-ACD3-CE31710F6E4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9B09E7-3219-44C6-8913-FF6EDB90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6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3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We check an internal table (usually kept with the process control block)</a:t>
            </a:r>
            <a:r>
              <a:rPr lang="en-US" baseline="0" dirty="0" smtClean="0"/>
              <a:t> </a:t>
            </a:r>
            <a:r>
              <a:rPr lang="en-US" dirty="0" smtClean="0"/>
              <a:t>for this process to determine whether the reference was a valid or an</a:t>
            </a:r>
            <a:r>
              <a:rPr lang="en-US" baseline="0" dirty="0" smtClean="0"/>
              <a:t> </a:t>
            </a:r>
            <a:r>
              <a:rPr lang="en-US" dirty="0" smtClean="0"/>
              <a:t>invalid memory access.</a:t>
            </a:r>
          </a:p>
          <a:p>
            <a:r>
              <a:rPr lang="en-US" dirty="0" smtClean="0"/>
              <a:t>2. If the reference was invalid, we terminate the process. If it was valid but</a:t>
            </a:r>
            <a:r>
              <a:rPr lang="en-US" baseline="0" dirty="0" smtClean="0"/>
              <a:t> </a:t>
            </a:r>
            <a:r>
              <a:rPr lang="en-US" dirty="0" smtClean="0"/>
              <a:t>we have not yet brought in that page, we now page it in.</a:t>
            </a:r>
          </a:p>
          <a:p>
            <a:r>
              <a:rPr lang="en-US" dirty="0" smtClean="0"/>
              <a:t>3. We ﬁnd a free frame (by taking one from the free-frame list, for example).</a:t>
            </a:r>
          </a:p>
          <a:p>
            <a:r>
              <a:rPr lang="en-US" dirty="0" smtClean="0"/>
              <a:t>4. We schedule a disk operation to read the desired page into the newly</a:t>
            </a:r>
            <a:r>
              <a:rPr lang="en-US" baseline="0" dirty="0" smtClean="0"/>
              <a:t> </a:t>
            </a:r>
            <a:r>
              <a:rPr lang="en-US" dirty="0" smtClean="0"/>
              <a:t>allocated frame.</a:t>
            </a:r>
          </a:p>
          <a:p>
            <a:r>
              <a:rPr lang="en-US" dirty="0" smtClean="0"/>
              <a:t>5. When the disk read is complete, we modify the internal table kept with</a:t>
            </a:r>
            <a:r>
              <a:rPr lang="en-US" baseline="0" dirty="0" smtClean="0"/>
              <a:t> </a:t>
            </a:r>
            <a:r>
              <a:rPr lang="en-US" dirty="0" smtClean="0"/>
              <a:t>the process and the page table to indicate that the page is now in memory.</a:t>
            </a:r>
          </a:p>
          <a:p>
            <a:r>
              <a:rPr lang="en-US" dirty="0" smtClean="0"/>
              <a:t>6. We restart the instruction that was interrupted by the trap. The process</a:t>
            </a:r>
            <a:r>
              <a:rPr lang="en-US" baseline="0" dirty="0" smtClean="0"/>
              <a:t> </a:t>
            </a:r>
            <a:r>
              <a:rPr lang="en-US" dirty="0" smtClean="0"/>
              <a:t>can now access the page as though it had always been in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7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0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4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15 page faults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0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9 page faults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B09E7-3219-44C6-8913-FF6EDB90BE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3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14334C1-300F-4E18-8798-575DDFEED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6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0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14334C1-300F-4E18-8798-575DDFEED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4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414334C1-300F-4E18-8798-575DDFEED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5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1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4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3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bg1">
                <a:lumMod val="95000"/>
              </a:schemeClr>
            </a:gs>
            <a:gs pos="44000">
              <a:schemeClr val="bg2">
                <a:lumMod val="90000"/>
              </a:schemeClr>
            </a:gs>
            <a:gs pos="65000">
              <a:schemeClr val="accent1">
                <a:lumMod val="40000"/>
                <a:lumOff val="60000"/>
              </a:schemeClr>
            </a:gs>
            <a:gs pos="8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4C1-300F-4E18-8798-575DDFEE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9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sanzadeh@cs.pit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31" y="2199240"/>
            <a:ext cx="10630469" cy="15164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1550: Introduction to Operating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Recitation 11: </a:t>
            </a:r>
            <a:r>
              <a:rPr lang="en-US" b="1" dirty="0" smtClean="0"/>
              <a:t>Page </a:t>
            </a:r>
            <a:r>
              <a:rPr lang="en-US" b="1" dirty="0" smtClean="0"/>
              <a:t>Replacement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15997"/>
            <a:ext cx="9144000" cy="1167267"/>
          </a:xfrm>
        </p:spPr>
        <p:txBody>
          <a:bodyPr>
            <a:normAutofit/>
          </a:bodyPr>
          <a:lstStyle/>
          <a:p>
            <a:r>
              <a:rPr lang="en-US" dirty="0" smtClean="0"/>
              <a:t>Mohammad H. </a:t>
            </a:r>
            <a:r>
              <a:rPr lang="en-US" dirty="0" err="1" smtClean="0"/>
              <a:t>Mofrad</a:t>
            </a:r>
            <a:endParaRPr lang="en-US" dirty="0" smtClean="0"/>
          </a:p>
          <a:p>
            <a:r>
              <a:rPr lang="en-US" dirty="0" smtClean="0"/>
              <a:t>University of Pittsburgh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hasanzadeh@cs.pitt.edu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Recently Used (NRU)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1550 – Paging </a:t>
            </a:r>
            <a:r>
              <a:rPr lang="en-US" dirty="0" smtClean="0"/>
              <a:t>notes</a:t>
            </a:r>
          </a:p>
          <a:p>
            <a:r>
              <a:rPr lang="en-US" dirty="0" smtClean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Evict the page that is the oldest, preferring pages that are not dirty</a:t>
            </a:r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Reference Bit (R)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Dirty Bit (D)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Valid Bit (V)</a:t>
            </a: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14235"/>
              </p:ext>
            </p:extLst>
          </p:nvPr>
        </p:nvGraphicFramePr>
        <p:xfrm>
          <a:off x="359219" y="4417537"/>
          <a:ext cx="1147356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2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29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Reference Bit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Dirty Bit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Best page to replace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First choice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Page should be written</a:t>
                      </a:r>
                      <a:r>
                        <a:rPr lang="en-US" baseline="0" dirty="0" smtClean="0"/>
                        <a:t> out before replacement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Probably will be used again soon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Probably will be used again soon and should be written</a:t>
                      </a:r>
                      <a:r>
                        <a:rPr lang="en-US" baseline="0" dirty="0" smtClean="0"/>
                        <a:t> out before replacement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Last choice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96298" y="3731519"/>
            <a:ext cx="5199404" cy="53955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Protection 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 smtClean="0">
                <a:solidFill>
                  <a:schemeClr val="tx1"/>
                </a:solidFill>
              </a:rPr>
              <a:t> D 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 smtClean="0">
                <a:solidFill>
                  <a:schemeClr val="tx1"/>
                </a:solidFill>
              </a:rPr>
              <a:t> R 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 smtClean="0">
                <a:solidFill>
                  <a:schemeClr val="tx1"/>
                </a:solidFill>
              </a:rPr>
              <a:t> V 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 smtClean="0">
                <a:solidFill>
                  <a:schemeClr val="tx1"/>
                </a:solidFill>
              </a:rPr>
              <a:t> Page Frame Number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3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Chance Page </a:t>
            </a:r>
            <a:r>
              <a:rPr lang="en-US" dirty="0"/>
              <a:t>Replacement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1550 – Paging </a:t>
            </a:r>
            <a:r>
              <a:rPr lang="en-US" dirty="0" smtClean="0"/>
              <a:t>notes</a:t>
            </a:r>
          </a:p>
          <a:p>
            <a:r>
              <a:rPr lang="en-US" dirty="0" smtClean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Single Reference Bit</a:t>
            </a:r>
            <a:r>
              <a:rPr lang="en-US" dirty="0" smtClean="0"/>
              <a:t>: The reference bit contains zero or one</a:t>
            </a:r>
          </a:p>
          <a:p>
            <a:r>
              <a:rPr lang="en-US" dirty="0" smtClean="0"/>
              <a:t>FIFO Queue </a:t>
            </a:r>
          </a:p>
          <a:p>
            <a:r>
              <a:rPr lang="en-US" dirty="0">
                <a:solidFill>
                  <a:srgbClr val="00B050"/>
                </a:solidFill>
              </a:rPr>
              <a:t>Referenced </a:t>
            </a:r>
            <a:r>
              <a:rPr lang="en-US" dirty="0"/>
              <a:t>? Second </a:t>
            </a:r>
            <a:r>
              <a:rPr lang="en-US" dirty="0" smtClean="0"/>
              <a:t>chance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Unreferenced</a:t>
            </a:r>
            <a:r>
              <a:rPr lang="en-US" dirty="0" smtClean="0"/>
              <a:t> ? Replace the page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55" y="4151086"/>
            <a:ext cx="10465245" cy="1693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731" y="2771859"/>
            <a:ext cx="1372069" cy="8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1550 – Paging </a:t>
            </a:r>
            <a:r>
              <a:rPr lang="en-US" dirty="0" smtClean="0"/>
              <a:t>notes</a:t>
            </a:r>
          </a:p>
          <a:p>
            <a:r>
              <a:rPr lang="en-US" dirty="0" smtClean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669" y="119018"/>
            <a:ext cx="2209800" cy="3914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429" y="133789"/>
            <a:ext cx="1733550" cy="3895725"/>
          </a:xfrm>
          <a:prstGeom prst="rect">
            <a:avLst/>
          </a:prstGeom>
        </p:spPr>
      </p:pic>
      <p:sp>
        <p:nvSpPr>
          <p:cNvPr id="111" name="Content Placeholder 2"/>
          <p:cNvSpPr>
            <a:spLocks noGrp="1"/>
          </p:cNvSpPr>
          <p:nvPr>
            <p:ph idx="1"/>
          </p:nvPr>
        </p:nvSpPr>
        <p:spPr>
          <a:xfrm>
            <a:off x="779441" y="1405963"/>
            <a:ext cx="663650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Linked list data structure</a:t>
            </a:r>
          </a:p>
          <a:p>
            <a:r>
              <a:rPr lang="en-US" dirty="0" smtClean="0"/>
              <a:t>When a page fault occurs, the page handle is pointing to the candidate page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 = 0 </a:t>
            </a:r>
            <a:r>
              <a:rPr lang="en-US" dirty="0" smtClean="0"/>
              <a:t>? Evict the page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 = 1 </a:t>
            </a:r>
            <a:r>
              <a:rPr lang="en-US" dirty="0" smtClean="0"/>
              <a:t>? Clear R and advance hand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</p:txBody>
      </p:sp>
      <p:grpSp>
        <p:nvGrpSpPr>
          <p:cNvPr id="152" name="Group 151"/>
          <p:cNvGrpSpPr/>
          <p:nvPr/>
        </p:nvGrpSpPr>
        <p:grpSpPr>
          <a:xfrm>
            <a:off x="231180" y="4077454"/>
            <a:ext cx="471833" cy="2278896"/>
            <a:chOff x="231180" y="4077454"/>
            <a:chExt cx="471833" cy="2278896"/>
          </a:xfrm>
        </p:grpSpPr>
        <p:grpSp>
          <p:nvGrpSpPr>
            <p:cNvPr id="6" name="Group 5"/>
            <p:cNvGrpSpPr/>
            <p:nvPr/>
          </p:nvGrpSpPr>
          <p:grpSpPr>
            <a:xfrm>
              <a:off x="231180" y="4077454"/>
              <a:ext cx="471833" cy="2186695"/>
              <a:chOff x="231180" y="4077454"/>
              <a:chExt cx="471833" cy="218669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69458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7</a:t>
                  </a:r>
                  <a:endParaRPr lang="en-US" dirty="0" smtClean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7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231180" y="5956372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</a:t>
                </a:r>
                <a:endParaRPr lang="en-US" sz="1400" dirty="0"/>
              </a:p>
            </p:txBody>
          </p:sp>
        </p:grpSp>
        <p:cxnSp>
          <p:nvCxnSpPr>
            <p:cNvPr id="112" name="Straight Arrow Connector 111"/>
            <p:cNvCxnSpPr/>
            <p:nvPr/>
          </p:nvCxnSpPr>
          <p:spPr>
            <a:xfrm flipH="1" flipV="1">
              <a:off x="456044" y="6189946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844209" y="4077454"/>
            <a:ext cx="461421" cy="2278896"/>
            <a:chOff x="844209" y="4077454"/>
            <a:chExt cx="461421" cy="2278896"/>
          </a:xfrm>
        </p:grpSpPr>
        <p:grpSp>
          <p:nvGrpSpPr>
            <p:cNvPr id="92" name="Group 91"/>
            <p:cNvGrpSpPr/>
            <p:nvPr/>
          </p:nvGrpSpPr>
          <p:grpSpPr>
            <a:xfrm>
              <a:off x="844209" y="4077454"/>
              <a:ext cx="461421" cy="2186695"/>
              <a:chOff x="844209" y="4077454"/>
              <a:chExt cx="461421" cy="218669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44209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846850" y="5956372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</a:t>
                </a:r>
                <a:endParaRPr lang="en-US" sz="1400" dirty="0"/>
              </a:p>
            </p:txBody>
          </p:sp>
        </p:grpSp>
        <p:cxnSp>
          <p:nvCxnSpPr>
            <p:cNvPr id="119" name="Straight Arrow Connector 118"/>
            <p:cNvCxnSpPr/>
            <p:nvPr/>
          </p:nvCxnSpPr>
          <p:spPr>
            <a:xfrm flipH="1" flipV="1">
              <a:off x="1160147" y="6189946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1387105" y="4077454"/>
            <a:ext cx="467650" cy="2278896"/>
            <a:chOff x="1387105" y="4077454"/>
            <a:chExt cx="467650" cy="2278896"/>
          </a:xfrm>
        </p:grpSpPr>
        <p:grpSp>
          <p:nvGrpSpPr>
            <p:cNvPr id="93" name="Group 92"/>
            <p:cNvGrpSpPr/>
            <p:nvPr/>
          </p:nvGrpSpPr>
          <p:grpSpPr>
            <a:xfrm>
              <a:off x="1387105" y="4077454"/>
              <a:ext cx="467650" cy="2192346"/>
              <a:chOff x="1387105" y="4077454"/>
              <a:chExt cx="467650" cy="219234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421200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1</a:t>
                  </a:r>
                  <a:endParaRPr lang="en-US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1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1387105" y="596202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</a:t>
                </a:r>
                <a:endParaRPr lang="en-US" sz="1400" dirty="0"/>
              </a:p>
            </p:txBody>
          </p:sp>
        </p:grpSp>
        <p:cxnSp>
          <p:nvCxnSpPr>
            <p:cNvPr id="120" name="Straight Arrow Connector 119"/>
            <p:cNvCxnSpPr/>
            <p:nvPr/>
          </p:nvCxnSpPr>
          <p:spPr>
            <a:xfrm flipH="1" flipV="1">
              <a:off x="1520086" y="6189946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1973848" y="4077454"/>
            <a:ext cx="458780" cy="2273245"/>
            <a:chOff x="1973848" y="4077454"/>
            <a:chExt cx="458780" cy="2273245"/>
          </a:xfrm>
        </p:grpSpPr>
        <p:grpSp>
          <p:nvGrpSpPr>
            <p:cNvPr id="94" name="Group 93"/>
            <p:cNvGrpSpPr/>
            <p:nvPr/>
          </p:nvGrpSpPr>
          <p:grpSpPr>
            <a:xfrm>
              <a:off x="1973848" y="4077454"/>
              <a:ext cx="458780" cy="2186695"/>
              <a:chOff x="1973848" y="4077454"/>
              <a:chExt cx="458780" cy="2186695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998191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2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2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1973848" y="5956372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</a:t>
                </a:r>
                <a:endParaRPr lang="en-US" sz="1400" dirty="0"/>
              </a:p>
            </p:txBody>
          </p:sp>
        </p:grpSp>
        <p:cxnSp>
          <p:nvCxnSpPr>
            <p:cNvPr id="121" name="Straight Arrow Connector 120"/>
            <p:cNvCxnSpPr/>
            <p:nvPr/>
          </p:nvCxnSpPr>
          <p:spPr>
            <a:xfrm flipH="1" flipV="1">
              <a:off x="2201267" y="6184295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2560196" y="4077454"/>
            <a:ext cx="458780" cy="2273245"/>
            <a:chOff x="2560196" y="4077454"/>
            <a:chExt cx="458780" cy="2273245"/>
          </a:xfrm>
        </p:grpSpPr>
        <p:grpSp>
          <p:nvGrpSpPr>
            <p:cNvPr id="95" name="Group 94"/>
            <p:cNvGrpSpPr/>
            <p:nvPr/>
          </p:nvGrpSpPr>
          <p:grpSpPr>
            <a:xfrm>
              <a:off x="2560196" y="4077454"/>
              <a:ext cx="458780" cy="2186695"/>
              <a:chOff x="2560196" y="4077454"/>
              <a:chExt cx="458780" cy="218669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575182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B050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0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2560196" y="5956372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</a:t>
                </a:r>
                <a:endParaRPr lang="en-US" sz="1400" dirty="0"/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 flipH="1" flipV="1">
              <a:off x="2789586" y="6184295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3774007" y="4077454"/>
            <a:ext cx="458780" cy="2265011"/>
            <a:chOff x="3774007" y="4077454"/>
            <a:chExt cx="458780" cy="2265011"/>
          </a:xfrm>
        </p:grpSpPr>
        <p:grpSp>
          <p:nvGrpSpPr>
            <p:cNvPr id="97" name="Group 96"/>
            <p:cNvGrpSpPr/>
            <p:nvPr/>
          </p:nvGrpSpPr>
          <p:grpSpPr>
            <a:xfrm>
              <a:off x="3774007" y="4077454"/>
              <a:ext cx="458780" cy="2185966"/>
              <a:chOff x="3774007" y="4077454"/>
              <a:chExt cx="458780" cy="218596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92046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B050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0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3774007" y="595564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</a:t>
                </a:r>
                <a:endParaRPr lang="en-US" sz="1400" dirty="0"/>
              </a:p>
            </p:txBody>
          </p:sp>
        </p:grpSp>
        <p:cxnSp>
          <p:nvCxnSpPr>
            <p:cNvPr id="124" name="Straight Arrow Connector 123"/>
            <p:cNvCxnSpPr/>
            <p:nvPr/>
          </p:nvCxnSpPr>
          <p:spPr>
            <a:xfrm flipH="1" flipV="1">
              <a:off x="3904293" y="6176061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4414130" y="4077454"/>
            <a:ext cx="458780" cy="2273245"/>
            <a:chOff x="4414130" y="4077454"/>
            <a:chExt cx="458780" cy="2273245"/>
          </a:xfrm>
        </p:grpSpPr>
        <p:grpSp>
          <p:nvGrpSpPr>
            <p:cNvPr id="98" name="Group 97"/>
            <p:cNvGrpSpPr/>
            <p:nvPr/>
          </p:nvGrpSpPr>
          <p:grpSpPr>
            <a:xfrm>
              <a:off x="4414130" y="4077454"/>
              <a:ext cx="458780" cy="2192346"/>
              <a:chOff x="4414130" y="4077454"/>
              <a:chExt cx="458780" cy="219234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431919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4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4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4414130" y="596202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</a:t>
                </a:r>
                <a:endParaRPr lang="en-US" sz="1400" dirty="0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>
            <a:xfrm flipH="1" flipV="1">
              <a:off x="4641751" y="6184295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5701444" y="4077454"/>
            <a:ext cx="458780" cy="2271954"/>
            <a:chOff x="5701444" y="4077454"/>
            <a:chExt cx="458780" cy="2271954"/>
          </a:xfrm>
        </p:grpSpPr>
        <p:grpSp>
          <p:nvGrpSpPr>
            <p:cNvPr id="100" name="Group 99"/>
            <p:cNvGrpSpPr/>
            <p:nvPr/>
          </p:nvGrpSpPr>
          <p:grpSpPr>
            <a:xfrm>
              <a:off x="5701444" y="4077454"/>
              <a:ext cx="458780" cy="2185966"/>
              <a:chOff x="5701444" y="4077454"/>
              <a:chExt cx="458780" cy="2185966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711665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3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3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5701444" y="595564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</a:t>
                </a:r>
                <a:endParaRPr lang="en-US" sz="1400" dirty="0"/>
              </a:p>
            </p:txBody>
          </p:sp>
        </p:grpSp>
        <p:cxnSp>
          <p:nvCxnSpPr>
            <p:cNvPr id="127" name="Straight Arrow Connector 126"/>
            <p:cNvCxnSpPr/>
            <p:nvPr/>
          </p:nvCxnSpPr>
          <p:spPr>
            <a:xfrm flipH="1" flipV="1">
              <a:off x="5925137" y="6183004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6240986" y="4077454"/>
            <a:ext cx="476039" cy="2278896"/>
            <a:chOff x="6240986" y="4077454"/>
            <a:chExt cx="476039" cy="2278896"/>
          </a:xfrm>
        </p:grpSpPr>
        <p:grpSp>
          <p:nvGrpSpPr>
            <p:cNvPr id="101" name="Group 100"/>
            <p:cNvGrpSpPr/>
            <p:nvPr/>
          </p:nvGrpSpPr>
          <p:grpSpPr>
            <a:xfrm>
              <a:off x="6240986" y="4077454"/>
              <a:ext cx="476039" cy="2185966"/>
              <a:chOff x="6240986" y="4077454"/>
              <a:chExt cx="476039" cy="2185966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283470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B050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0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6240986" y="595564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</a:t>
                </a:r>
                <a:endParaRPr lang="en-US" sz="1400" dirty="0"/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 flipH="1" flipV="1">
              <a:off x="6468607" y="6189946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6874856" y="4077454"/>
            <a:ext cx="458780" cy="2246493"/>
            <a:chOff x="6874856" y="4077454"/>
            <a:chExt cx="458780" cy="2246493"/>
          </a:xfrm>
        </p:grpSpPr>
        <p:grpSp>
          <p:nvGrpSpPr>
            <p:cNvPr id="102" name="Group 101"/>
            <p:cNvGrpSpPr/>
            <p:nvPr/>
          </p:nvGrpSpPr>
          <p:grpSpPr>
            <a:xfrm>
              <a:off x="6874856" y="4077454"/>
              <a:ext cx="458780" cy="2164503"/>
              <a:chOff x="6874856" y="4077454"/>
              <a:chExt cx="458780" cy="216450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881797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B050"/>
                      </a:solidFill>
                    </a:rPr>
                    <a:t>3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3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6874856" y="5934180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110</a:t>
                </a:r>
                <a:endParaRPr lang="en-US" sz="1400" dirty="0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H="1" flipV="1">
              <a:off x="7097686" y="6157543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7461180" y="4077454"/>
            <a:ext cx="458780" cy="2249016"/>
            <a:chOff x="7461180" y="4077454"/>
            <a:chExt cx="458780" cy="2249016"/>
          </a:xfrm>
        </p:grpSpPr>
        <p:grpSp>
          <p:nvGrpSpPr>
            <p:cNvPr id="103" name="Group 102"/>
            <p:cNvGrpSpPr/>
            <p:nvPr/>
          </p:nvGrpSpPr>
          <p:grpSpPr>
            <a:xfrm>
              <a:off x="7461180" y="4077454"/>
              <a:ext cx="458780" cy="2164502"/>
              <a:chOff x="7461180" y="4077454"/>
              <a:chExt cx="458780" cy="2164502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7481876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2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461180" y="5934179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111</a:t>
                </a:r>
                <a:endParaRPr lang="en-US" sz="1400" dirty="0"/>
              </a:p>
            </p:txBody>
          </p:sp>
        </p:grpSp>
        <p:cxnSp>
          <p:nvCxnSpPr>
            <p:cNvPr id="130" name="Straight Arrow Connector 129"/>
            <p:cNvCxnSpPr/>
            <p:nvPr/>
          </p:nvCxnSpPr>
          <p:spPr>
            <a:xfrm flipH="1" flipV="1">
              <a:off x="7688580" y="6160066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8642521" y="4077454"/>
            <a:ext cx="458780" cy="2265011"/>
            <a:chOff x="8642521" y="4077454"/>
            <a:chExt cx="458780" cy="22650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8642521" y="4077454"/>
              <a:ext cx="458780" cy="2183017"/>
              <a:chOff x="8642521" y="4077454"/>
              <a:chExt cx="458780" cy="2183017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663750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2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8642521" y="5952694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</a:t>
                </a:r>
                <a:endParaRPr lang="en-US" sz="1400" dirty="0"/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 flipH="1" flipV="1">
              <a:off x="8772900" y="6176061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9220594" y="4077454"/>
            <a:ext cx="458780" cy="2246493"/>
            <a:chOff x="9220594" y="4077454"/>
            <a:chExt cx="458780" cy="2246493"/>
          </a:xfrm>
        </p:grpSpPr>
        <p:grpSp>
          <p:nvGrpSpPr>
            <p:cNvPr id="106" name="Group 105"/>
            <p:cNvGrpSpPr/>
            <p:nvPr/>
          </p:nvGrpSpPr>
          <p:grpSpPr>
            <a:xfrm>
              <a:off x="9220594" y="4077454"/>
              <a:ext cx="458780" cy="2164500"/>
              <a:chOff x="9220594" y="4077454"/>
              <a:chExt cx="458780" cy="21645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228312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9220594" y="5934177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</a:t>
                </a:r>
                <a:endParaRPr lang="en-US" sz="1400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 flipH="1" flipV="1">
              <a:off x="9441083" y="6157543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9792874" y="4077454"/>
            <a:ext cx="476013" cy="2242471"/>
            <a:chOff x="9792874" y="4077454"/>
            <a:chExt cx="476013" cy="2242471"/>
          </a:xfrm>
        </p:grpSpPr>
        <p:grpSp>
          <p:nvGrpSpPr>
            <p:cNvPr id="107" name="Group 106"/>
            <p:cNvGrpSpPr/>
            <p:nvPr/>
          </p:nvGrpSpPr>
          <p:grpSpPr>
            <a:xfrm>
              <a:off x="9792874" y="4077454"/>
              <a:ext cx="476013" cy="2163292"/>
              <a:chOff x="9792874" y="4077454"/>
              <a:chExt cx="476013" cy="216329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792874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9810107" y="5932969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</a:t>
                </a:r>
                <a:endParaRPr lang="en-US" sz="1400" dirty="0"/>
              </a:p>
            </p:txBody>
          </p:sp>
        </p:grpSp>
        <p:cxnSp>
          <p:nvCxnSpPr>
            <p:cNvPr id="134" name="Straight Arrow Connector 133"/>
            <p:cNvCxnSpPr/>
            <p:nvPr/>
          </p:nvCxnSpPr>
          <p:spPr>
            <a:xfrm flipH="1" flipV="1">
              <a:off x="10038699" y="6153521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10893079" y="4077454"/>
            <a:ext cx="462474" cy="2262598"/>
            <a:chOff x="10893079" y="4077454"/>
            <a:chExt cx="462474" cy="2262598"/>
          </a:xfrm>
        </p:grpSpPr>
        <p:grpSp>
          <p:nvGrpSpPr>
            <p:cNvPr id="109" name="Group 108"/>
            <p:cNvGrpSpPr/>
            <p:nvPr/>
          </p:nvGrpSpPr>
          <p:grpSpPr>
            <a:xfrm>
              <a:off x="10893079" y="4077454"/>
              <a:ext cx="462474" cy="2183017"/>
              <a:chOff x="10893079" y="4077454"/>
              <a:chExt cx="462474" cy="218301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0921998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B050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0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10893079" y="5952694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</a:t>
                </a:r>
                <a:endParaRPr lang="en-US" sz="1400" dirty="0"/>
              </a:p>
            </p:txBody>
          </p:sp>
        </p:grpSp>
        <p:cxnSp>
          <p:nvCxnSpPr>
            <p:cNvPr id="136" name="Straight Arrow Connector 135"/>
            <p:cNvCxnSpPr/>
            <p:nvPr/>
          </p:nvCxnSpPr>
          <p:spPr>
            <a:xfrm flipH="1" flipV="1">
              <a:off x="11029138" y="6173648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11486997" y="4077454"/>
            <a:ext cx="464314" cy="2265604"/>
            <a:chOff x="11486997" y="4077454"/>
            <a:chExt cx="464314" cy="2265604"/>
          </a:xfrm>
        </p:grpSpPr>
        <p:grpSp>
          <p:nvGrpSpPr>
            <p:cNvPr id="110" name="Group 109"/>
            <p:cNvGrpSpPr/>
            <p:nvPr/>
          </p:nvGrpSpPr>
          <p:grpSpPr>
            <a:xfrm>
              <a:off x="11486997" y="4077454"/>
              <a:ext cx="464314" cy="2181809"/>
              <a:chOff x="11486997" y="4077454"/>
              <a:chExt cx="464314" cy="218180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1486997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B050"/>
                      </a:solidFill>
                    </a:rPr>
                    <a:t>1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11492531" y="5951486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110</a:t>
                </a:r>
                <a:endParaRPr lang="en-US" sz="1400" dirty="0"/>
              </a:p>
            </p:txBody>
          </p:sp>
        </p:grpSp>
        <p:cxnSp>
          <p:nvCxnSpPr>
            <p:cNvPr id="137" name="Straight Arrow Connector 136"/>
            <p:cNvCxnSpPr/>
            <p:nvPr/>
          </p:nvCxnSpPr>
          <p:spPr>
            <a:xfrm flipH="1" flipV="1">
              <a:off x="11626671" y="6176654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2851235" y="4077454"/>
            <a:ext cx="1051891" cy="2510626"/>
            <a:chOff x="2851235" y="4077454"/>
            <a:chExt cx="1051891" cy="2510626"/>
          </a:xfrm>
        </p:grpSpPr>
        <p:grpSp>
          <p:nvGrpSpPr>
            <p:cNvPr id="96" name="Group 95"/>
            <p:cNvGrpSpPr/>
            <p:nvPr/>
          </p:nvGrpSpPr>
          <p:grpSpPr>
            <a:xfrm>
              <a:off x="3148949" y="4077454"/>
              <a:ext cx="458780" cy="2185966"/>
              <a:chOff x="3148949" y="4077454"/>
              <a:chExt cx="458780" cy="218596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52173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3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3148949" y="595564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</a:t>
                </a:r>
                <a:endParaRPr lang="en-US" sz="1400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 flipV="1">
              <a:off x="3282394" y="6187565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2851235" y="6187470"/>
              <a:ext cx="1051891" cy="400610"/>
              <a:chOff x="2851235" y="6187470"/>
              <a:chExt cx="1051891" cy="400610"/>
            </a:xfrm>
          </p:grpSpPr>
          <p:cxnSp>
            <p:nvCxnSpPr>
              <p:cNvPr id="138" name="Straight Arrow Connector 137"/>
              <p:cNvCxnSpPr/>
              <p:nvPr/>
            </p:nvCxnSpPr>
            <p:spPr>
              <a:xfrm flipH="1" flipV="1">
                <a:off x="3369873" y="6187470"/>
                <a:ext cx="3537" cy="16640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2851235" y="6326470"/>
                <a:ext cx="10518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Second Chance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p:grpSp>
      </p:grpSp>
      <p:grpSp>
        <p:nvGrpSpPr>
          <p:cNvPr id="160" name="Group 159"/>
          <p:cNvGrpSpPr/>
          <p:nvPr/>
        </p:nvGrpSpPr>
        <p:grpSpPr>
          <a:xfrm>
            <a:off x="5071304" y="4077454"/>
            <a:ext cx="458780" cy="2267689"/>
            <a:chOff x="5071304" y="4077454"/>
            <a:chExt cx="458780" cy="2267689"/>
          </a:xfrm>
        </p:grpSpPr>
        <p:grpSp>
          <p:nvGrpSpPr>
            <p:cNvPr id="99" name="Group 98"/>
            <p:cNvGrpSpPr/>
            <p:nvPr/>
          </p:nvGrpSpPr>
          <p:grpSpPr>
            <a:xfrm>
              <a:off x="5071304" y="4077454"/>
              <a:ext cx="458780" cy="2185966"/>
              <a:chOff x="5071304" y="4077454"/>
              <a:chExt cx="458780" cy="2185966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071792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2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5071304" y="595564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</a:t>
                </a:r>
                <a:endParaRPr lang="en-US" sz="1400" dirty="0"/>
              </a:p>
            </p:txBody>
          </p:sp>
        </p:grpSp>
        <p:cxnSp>
          <p:nvCxnSpPr>
            <p:cNvPr id="126" name="Straight Arrow Connector 125"/>
            <p:cNvCxnSpPr/>
            <p:nvPr/>
          </p:nvCxnSpPr>
          <p:spPr>
            <a:xfrm flipH="1" flipV="1">
              <a:off x="5215497" y="6175748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 flipV="1">
              <a:off x="5301022" y="6178739"/>
              <a:ext cx="3537" cy="1664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8056730" y="4077454"/>
            <a:ext cx="458780" cy="2429002"/>
            <a:chOff x="8056730" y="4077454"/>
            <a:chExt cx="458780" cy="2429002"/>
          </a:xfrm>
        </p:grpSpPr>
        <p:grpSp>
          <p:nvGrpSpPr>
            <p:cNvPr id="104" name="Group 103"/>
            <p:cNvGrpSpPr/>
            <p:nvPr/>
          </p:nvGrpSpPr>
          <p:grpSpPr>
            <a:xfrm>
              <a:off x="8056730" y="4077454"/>
              <a:ext cx="458780" cy="2164501"/>
              <a:chOff x="8056730" y="4077454"/>
              <a:chExt cx="458780" cy="2164501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081955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1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1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8056730" y="5934178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</a:t>
                </a:r>
                <a:endParaRPr lang="en-US" sz="1400" dirty="0"/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H="1" flipV="1">
              <a:off x="8372437" y="6340052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H="1" flipV="1">
              <a:off x="8193479" y="6148457"/>
              <a:ext cx="3537" cy="1664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H="1" flipV="1">
              <a:off x="8272803" y="6148457"/>
              <a:ext cx="3537" cy="1664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H="1" flipV="1">
              <a:off x="8368053" y="6148457"/>
              <a:ext cx="3537" cy="1664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10352563" y="4077454"/>
            <a:ext cx="458780" cy="2242470"/>
            <a:chOff x="10352563" y="4077454"/>
            <a:chExt cx="458780" cy="2242470"/>
          </a:xfrm>
        </p:grpSpPr>
        <p:grpSp>
          <p:nvGrpSpPr>
            <p:cNvPr id="108" name="Group 107"/>
            <p:cNvGrpSpPr/>
            <p:nvPr/>
          </p:nvGrpSpPr>
          <p:grpSpPr>
            <a:xfrm>
              <a:off x="10352563" y="4077454"/>
              <a:ext cx="458780" cy="2163291"/>
              <a:chOff x="10352563" y="4077454"/>
              <a:chExt cx="458780" cy="2163291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0357436" y="4077454"/>
                <a:ext cx="433555" cy="1925137"/>
                <a:chOff x="1154353" y="4077454"/>
                <a:chExt cx="433555" cy="1925137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1154353" y="4446786"/>
                  <a:ext cx="433555" cy="1555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pPr algn="ctr"/>
                  <a:r>
                    <a:rPr lang="en-US" dirty="0" smtClean="0"/>
                    <a:t>---</a:t>
                  </a:r>
                </a:p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7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220288" y="407745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7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10352563" y="5932968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</a:t>
                </a:r>
                <a:endParaRPr lang="en-US" sz="1400" dirty="0"/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H="1" flipV="1">
              <a:off x="10475928" y="6153520"/>
              <a:ext cx="3537" cy="166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 flipV="1">
              <a:off x="10570494" y="6151170"/>
              <a:ext cx="3537" cy="1664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90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Fault (PF)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Working set </a:t>
            </a:r>
            <a:r>
              <a:rPr lang="en-US" dirty="0" smtClean="0"/>
              <a:t>of a process contains the k most recent page references </a:t>
            </a:r>
          </a:p>
          <a:p>
            <a:r>
              <a:rPr lang="en-US" dirty="0" smtClean="0"/>
              <a:t>What is a </a:t>
            </a:r>
            <a:r>
              <a:rPr lang="en-US" dirty="0" smtClean="0">
                <a:solidFill>
                  <a:srgbClr val="FF0000"/>
                </a:solidFill>
              </a:rPr>
              <a:t>PF</a:t>
            </a:r>
            <a:r>
              <a:rPr lang="en-US" dirty="0" smtClean="0"/>
              <a:t>?: Accessing to a page that was not brought into the memory</a:t>
            </a:r>
          </a:p>
          <a:p>
            <a:r>
              <a:rPr lang="en-US" dirty="0" smtClean="0"/>
              <a:t>MMU: The paging hardware (MMU) sees the </a:t>
            </a:r>
            <a:r>
              <a:rPr lang="en-US" dirty="0" smtClean="0">
                <a:solidFill>
                  <a:srgbClr val="FF0000"/>
                </a:solidFill>
              </a:rPr>
              <a:t>invalid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) bit of the page is set</a:t>
            </a:r>
          </a:p>
          <a:p>
            <a:r>
              <a:rPr lang="en-US" dirty="0" smtClean="0"/>
              <a:t>OS: When handling a page walk,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page fault exception</a:t>
            </a:r>
            <a:r>
              <a:rPr lang="en-US" dirty="0" smtClean="0"/>
              <a:t> will raise and OS tires to </a:t>
            </a:r>
            <a:r>
              <a:rPr lang="en-US" dirty="0" smtClean="0">
                <a:solidFill>
                  <a:srgbClr val="00B050"/>
                </a:solidFill>
              </a:rPr>
              <a:t>bring the required page into memory</a:t>
            </a:r>
          </a:p>
        </p:txBody>
      </p:sp>
    </p:spTree>
    <p:extLst>
      <p:ext uri="{BB962C8B-B14F-4D97-AF65-F5344CB8AC3E}">
        <p14:creationId xmlns:p14="http://schemas.microsoft.com/office/powerpoint/2010/main" val="5718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</a:t>
            </a:r>
            <a:br>
              <a:rPr lang="en-US" dirty="0" smtClean="0"/>
            </a:br>
            <a:r>
              <a:rPr lang="en-US" dirty="0" smtClean="0"/>
              <a:t>a page fault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9126" y="594497"/>
            <a:ext cx="7453858" cy="560469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memory access</a:t>
            </a:r>
          </a:p>
          <a:p>
            <a:pPr marL="514350" indent="-514350">
              <a:buAutoNum type="arabicPeriod"/>
            </a:pPr>
            <a:r>
              <a:rPr lang="en-US" dirty="0" smtClean="0"/>
              <a:t>Page fault trap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a free </a:t>
            </a:r>
            <a:r>
              <a:rPr lang="en-US" dirty="0" smtClean="0"/>
              <a:t>frame</a:t>
            </a:r>
          </a:p>
          <a:p>
            <a:pPr marL="514350" indent="-514350">
              <a:buAutoNum type="arabicPeriod"/>
            </a:pPr>
            <a:r>
              <a:rPr lang="en-US" dirty="0" smtClean="0"/>
              <a:t>Disk I/O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dirty="0" smtClean="0"/>
              <a:t> in page table</a:t>
            </a:r>
          </a:p>
          <a:p>
            <a:pPr marL="514350" indent="-514350">
              <a:buAutoNum type="arabicPeriod"/>
            </a:pPr>
            <a:r>
              <a:rPr lang="en-US" dirty="0" smtClean="0"/>
              <a:t>Resume process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218579"/>
            <a:ext cx="1051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Invalid (I)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Valid (V)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Over–allocating 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Virtual Memory increase the degree of </a:t>
            </a:r>
            <a:r>
              <a:rPr lang="en-US" dirty="0" smtClean="0">
                <a:solidFill>
                  <a:srgbClr val="00B050"/>
                </a:solidFill>
              </a:rPr>
              <a:t>multiprogramming </a:t>
            </a:r>
          </a:p>
          <a:p>
            <a:r>
              <a:rPr lang="en-US" dirty="0" smtClean="0"/>
              <a:t>Over–allocating memory can </a:t>
            </a:r>
            <a:r>
              <a:rPr lang="en-US" b="1" dirty="0" smtClean="0">
                <a:solidFill>
                  <a:srgbClr val="00B050"/>
                </a:solidFill>
              </a:rPr>
              <a:t>improve</a:t>
            </a:r>
            <a:r>
              <a:rPr lang="en-US" dirty="0" smtClean="0"/>
              <a:t> the CPU utilization and throughput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+ </a:t>
            </a:r>
            <a:r>
              <a:rPr lang="en-US" dirty="0" smtClean="0"/>
              <a:t>Processes that have spare page frames in their page table</a:t>
            </a:r>
          </a:p>
          <a:p>
            <a:r>
              <a:rPr lang="en-US" dirty="0" smtClean="0"/>
              <a:t>On the other hand, over-allocating may </a:t>
            </a:r>
            <a:r>
              <a:rPr lang="en-US" b="1" dirty="0" smtClean="0">
                <a:solidFill>
                  <a:srgbClr val="FF0000"/>
                </a:solidFill>
              </a:rPr>
              <a:t>degrade</a:t>
            </a:r>
            <a:r>
              <a:rPr lang="en-US" dirty="0" smtClean="0"/>
              <a:t> the performance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Processes that are using all of their pages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Particular data set with huge memory accesses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- </a:t>
            </a:r>
            <a:r>
              <a:rPr lang="en-US" dirty="0" smtClean="0"/>
              <a:t>Numerous I/O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25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Page Replacement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Page out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Find</a:t>
            </a:r>
            <a:r>
              <a:rPr lang="en-US" dirty="0" smtClean="0"/>
              <a:t> a free frame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Free?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Not free?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Write to disk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Page in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Update</a:t>
            </a:r>
            <a:r>
              <a:rPr lang="en-US" dirty="0" smtClean="0"/>
              <a:t> page table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(–)</a:t>
            </a:r>
            <a:r>
              <a:rPr lang="en-US" b="1" dirty="0" smtClean="0"/>
              <a:t> </a:t>
            </a:r>
            <a:r>
              <a:rPr lang="en-US" dirty="0" smtClean="0"/>
              <a:t>2 page transfers 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462" y="1276350"/>
            <a:ext cx="6862513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9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b="1" dirty="0">
                <a:solidFill>
                  <a:srgbClr val="FF0000"/>
                </a:solidFill>
              </a:rPr>
              <a:t>no page is free </a:t>
            </a:r>
            <a:r>
              <a:rPr lang="en-US" dirty="0"/>
              <a:t>in the process working set</a:t>
            </a:r>
          </a:p>
          <a:p>
            <a:r>
              <a:rPr lang="en-US" dirty="0"/>
              <a:t>Swap a page out and update the page table to use the freed page</a:t>
            </a:r>
          </a:p>
          <a:p>
            <a:r>
              <a:rPr lang="en-US" dirty="0" smtClean="0"/>
              <a:t>Is there any way to reduce the overhead of two page transfers</a:t>
            </a:r>
            <a:r>
              <a:rPr lang="en-US" b="1" dirty="0" smtClean="0">
                <a:solidFill>
                  <a:srgbClr val="00B050"/>
                </a:solidFill>
              </a:rPr>
              <a:t>?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modify bit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B050"/>
                </a:solidFill>
              </a:rPr>
              <a:t>dirty bit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Page replacement </a:t>
            </a:r>
            <a:r>
              <a:rPr lang="en-US" dirty="0" smtClean="0"/>
              <a:t>bridges the gap between </a:t>
            </a:r>
            <a:r>
              <a:rPr lang="en-US" b="1" dirty="0" smtClean="0">
                <a:solidFill>
                  <a:srgbClr val="002060"/>
                </a:solidFill>
              </a:rPr>
              <a:t>Virtual Memory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Physical Memory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Frame allocation algorithms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decide how many frames to allocate to each process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Page replacement algorithms </a:t>
            </a:r>
            <a:r>
              <a:rPr lang="en-US" dirty="0" smtClean="0"/>
              <a:t>select frames that are to be replaced</a:t>
            </a:r>
          </a:p>
        </p:txBody>
      </p:sp>
    </p:spTree>
    <p:extLst>
      <p:ext uri="{BB962C8B-B14F-4D97-AF65-F5344CB8AC3E}">
        <p14:creationId xmlns:p14="http://schemas.microsoft.com/office/powerpoint/2010/main" val="312848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evaluate a page replacement algorithm using a Reference String (memory trace)</a:t>
            </a:r>
          </a:p>
          <a:p>
            <a:pPr lvl="1"/>
            <a:r>
              <a:rPr lang="en-US" dirty="0" smtClean="0"/>
              <a:t># frames per process</a:t>
            </a:r>
          </a:p>
          <a:p>
            <a:pPr lvl="1"/>
            <a:r>
              <a:rPr lang="en-US" dirty="0" smtClean="0"/>
              <a:t>Page size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2418557"/>
            <a:ext cx="6381750" cy="38481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45037" y="4157941"/>
            <a:ext cx="1034322" cy="471209"/>
            <a:chOff x="1645037" y="4157941"/>
            <a:chExt cx="1034322" cy="471209"/>
          </a:xfrm>
        </p:grpSpPr>
        <p:sp>
          <p:nvSpPr>
            <p:cNvPr id="6" name="TextBox 5"/>
            <p:cNvSpPr txBox="1"/>
            <p:nvPr/>
          </p:nvSpPr>
          <p:spPr>
            <a:xfrm>
              <a:off x="1645037" y="4157941"/>
              <a:ext cx="1034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 Frames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endCxn id="6" idx="0"/>
            </p:cNvCxnSpPr>
            <p:nvPr/>
          </p:nvCxnSpPr>
          <p:spPr>
            <a:xfrm flipV="1">
              <a:off x="2162198" y="4157941"/>
              <a:ext cx="0" cy="4712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50024" y="4118254"/>
            <a:ext cx="1404295" cy="471209"/>
            <a:chOff x="3450024" y="4118254"/>
            <a:chExt cx="1404295" cy="471209"/>
          </a:xfrm>
        </p:grpSpPr>
        <p:sp>
          <p:nvSpPr>
            <p:cNvPr id="8" name="TextBox 7"/>
            <p:cNvSpPr txBox="1"/>
            <p:nvPr/>
          </p:nvSpPr>
          <p:spPr>
            <a:xfrm>
              <a:off x="3450024" y="4157941"/>
              <a:ext cx="1404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 Page Faults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157662" y="4118254"/>
              <a:ext cx="0" cy="47120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51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Page </a:t>
            </a:r>
            <a:r>
              <a:rPr lang="en-US" dirty="0"/>
              <a:t>Replacement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Policy:</a:t>
            </a:r>
            <a:r>
              <a:rPr lang="en-US" dirty="0" smtClean="0"/>
              <a:t> FIFO Queue to hold all pages in the memory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Swap out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head of queue</a:t>
            </a:r>
          </a:p>
          <a:p>
            <a:pPr lvl="1"/>
            <a:r>
              <a:rPr lang="en-US" dirty="0" smtClean="0"/>
              <a:t>Insert the </a:t>
            </a:r>
            <a:r>
              <a:rPr lang="en-US" b="1" dirty="0" smtClean="0">
                <a:solidFill>
                  <a:srgbClr val="00B050"/>
                </a:solidFill>
              </a:rPr>
              <a:t>swapped in page </a:t>
            </a:r>
            <a:r>
              <a:rPr lang="en-US" dirty="0" smtClean="0"/>
              <a:t>at the </a:t>
            </a:r>
            <a:r>
              <a:rPr lang="en-US" b="1" dirty="0" smtClean="0">
                <a:solidFill>
                  <a:srgbClr val="00B050"/>
                </a:solidFill>
              </a:rPr>
              <a:t>tail of queue </a:t>
            </a:r>
          </a:p>
          <a:p>
            <a:r>
              <a:rPr lang="en-US" dirty="0" smtClean="0"/>
              <a:t>Easy to understand and implement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69458" y="4077454"/>
            <a:ext cx="433555" cy="1925137"/>
            <a:chOff x="1154353" y="4077454"/>
            <a:chExt cx="433555" cy="1925137"/>
          </a:xfrm>
        </p:grpSpPr>
        <p:sp>
          <p:nvSpPr>
            <p:cNvPr id="10" name="Rectangle 9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7</a:t>
              </a:r>
              <a:endParaRPr lang="en-US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4209" y="4077454"/>
            <a:ext cx="433555" cy="1925137"/>
            <a:chOff x="1154353" y="4077454"/>
            <a:chExt cx="433555" cy="1925137"/>
          </a:xfrm>
        </p:grpSpPr>
        <p:sp>
          <p:nvSpPr>
            <p:cNvPr id="15" name="Rectangle 14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21200" y="4077454"/>
            <a:ext cx="433555" cy="1925137"/>
            <a:chOff x="1154353" y="4077454"/>
            <a:chExt cx="433555" cy="1925137"/>
          </a:xfrm>
        </p:grpSpPr>
        <p:sp>
          <p:nvSpPr>
            <p:cNvPr id="18" name="Rectangle 17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98191" y="4077454"/>
            <a:ext cx="433555" cy="1925137"/>
            <a:chOff x="1154353" y="4077454"/>
            <a:chExt cx="433555" cy="1925137"/>
          </a:xfrm>
        </p:grpSpPr>
        <p:sp>
          <p:nvSpPr>
            <p:cNvPr id="21" name="Rectangle 20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75182" y="4077454"/>
            <a:ext cx="433555" cy="1925137"/>
            <a:chOff x="1154353" y="4077454"/>
            <a:chExt cx="433555" cy="1925137"/>
          </a:xfrm>
        </p:grpSpPr>
        <p:sp>
          <p:nvSpPr>
            <p:cNvPr id="24" name="Rectangle 23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52173" y="4077454"/>
            <a:ext cx="433555" cy="1925137"/>
            <a:chOff x="1154353" y="4077454"/>
            <a:chExt cx="433555" cy="1925137"/>
          </a:xfrm>
        </p:grpSpPr>
        <p:sp>
          <p:nvSpPr>
            <p:cNvPr id="27" name="Rectangle 26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92046" y="4077454"/>
            <a:ext cx="433555" cy="1925137"/>
            <a:chOff x="1154353" y="4077454"/>
            <a:chExt cx="433555" cy="1925137"/>
          </a:xfrm>
        </p:grpSpPr>
        <p:sp>
          <p:nvSpPr>
            <p:cNvPr id="30" name="Rectangle 29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31919" y="4077454"/>
            <a:ext cx="433555" cy="1925137"/>
            <a:chOff x="1154353" y="4077454"/>
            <a:chExt cx="433555" cy="1925137"/>
          </a:xfrm>
        </p:grpSpPr>
        <p:sp>
          <p:nvSpPr>
            <p:cNvPr id="33" name="Rectangle 32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71792" y="4077454"/>
            <a:ext cx="433555" cy="1925137"/>
            <a:chOff x="1154353" y="4077454"/>
            <a:chExt cx="433555" cy="1925137"/>
          </a:xfrm>
        </p:grpSpPr>
        <p:sp>
          <p:nvSpPr>
            <p:cNvPr id="36" name="Rectangle 35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711665" y="4077454"/>
            <a:ext cx="433555" cy="1925137"/>
            <a:chOff x="1154353" y="4077454"/>
            <a:chExt cx="433555" cy="1925137"/>
          </a:xfrm>
        </p:grpSpPr>
        <p:sp>
          <p:nvSpPr>
            <p:cNvPr id="39" name="Rectangle 38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83470" y="4077454"/>
            <a:ext cx="433555" cy="1925137"/>
            <a:chOff x="1154353" y="4077454"/>
            <a:chExt cx="433555" cy="1925137"/>
          </a:xfrm>
        </p:grpSpPr>
        <p:sp>
          <p:nvSpPr>
            <p:cNvPr id="42" name="Rectangle 41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81797" y="4077454"/>
            <a:ext cx="433555" cy="1925137"/>
            <a:chOff x="1154353" y="4077454"/>
            <a:chExt cx="433555" cy="1925137"/>
          </a:xfrm>
        </p:grpSpPr>
        <p:sp>
          <p:nvSpPr>
            <p:cNvPr id="45" name="Rectangle 44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481876" y="4077454"/>
            <a:ext cx="433555" cy="1925137"/>
            <a:chOff x="1154353" y="4077454"/>
            <a:chExt cx="433555" cy="1925137"/>
          </a:xfrm>
        </p:grpSpPr>
        <p:sp>
          <p:nvSpPr>
            <p:cNvPr id="48" name="Rectangle 47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081955" y="4077454"/>
            <a:ext cx="433555" cy="1925137"/>
            <a:chOff x="1154353" y="4077454"/>
            <a:chExt cx="433555" cy="1925137"/>
          </a:xfrm>
        </p:grpSpPr>
        <p:sp>
          <p:nvSpPr>
            <p:cNvPr id="51" name="Rectangle 50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663750" y="4077454"/>
            <a:ext cx="433555" cy="1925137"/>
            <a:chOff x="1154353" y="4077454"/>
            <a:chExt cx="433555" cy="1925137"/>
          </a:xfrm>
        </p:grpSpPr>
        <p:sp>
          <p:nvSpPr>
            <p:cNvPr id="54" name="Rectangle 53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228312" y="4077454"/>
            <a:ext cx="433555" cy="1925137"/>
            <a:chOff x="1154353" y="4077454"/>
            <a:chExt cx="433555" cy="1925137"/>
          </a:xfrm>
        </p:grpSpPr>
        <p:sp>
          <p:nvSpPr>
            <p:cNvPr id="57" name="Rectangle 56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0</a:t>
              </a:r>
              <a:endParaRPr lang="en-US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92874" y="4077454"/>
            <a:ext cx="433555" cy="1925137"/>
            <a:chOff x="1154353" y="4077454"/>
            <a:chExt cx="433555" cy="1925137"/>
          </a:xfrm>
        </p:grpSpPr>
        <p:sp>
          <p:nvSpPr>
            <p:cNvPr id="60" name="Rectangle 59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357436" y="4077454"/>
            <a:ext cx="433555" cy="1925137"/>
            <a:chOff x="1154353" y="4077454"/>
            <a:chExt cx="433555" cy="1925137"/>
          </a:xfrm>
        </p:grpSpPr>
        <p:sp>
          <p:nvSpPr>
            <p:cNvPr id="63" name="Rectangle 62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921998" y="4077454"/>
            <a:ext cx="433555" cy="1925137"/>
            <a:chOff x="1154353" y="4077454"/>
            <a:chExt cx="433555" cy="1925137"/>
          </a:xfrm>
        </p:grpSpPr>
        <p:sp>
          <p:nvSpPr>
            <p:cNvPr id="66" name="Rectangle 65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486997" y="4077454"/>
            <a:ext cx="433555" cy="1925137"/>
            <a:chOff x="1154353" y="4077454"/>
            <a:chExt cx="433555" cy="1925137"/>
          </a:xfrm>
        </p:grpSpPr>
        <p:sp>
          <p:nvSpPr>
            <p:cNvPr id="69" name="Rectangle 68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84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Page </a:t>
            </a:r>
            <a:r>
              <a:rPr lang="en-US" dirty="0"/>
              <a:t>Replacement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1550 – Paging notes</a:t>
            </a:r>
          </a:p>
          <a:p>
            <a:r>
              <a:rPr lang="en-US" dirty="0" smtClean="0"/>
              <a:t>Abraham </a:t>
            </a:r>
            <a:r>
              <a:rPr lang="en-US" dirty="0" err="1"/>
              <a:t>Silberschatz</a:t>
            </a:r>
            <a:r>
              <a:rPr lang="en-US" dirty="0"/>
              <a:t> - Operating System Concepts 9th </a:t>
            </a:r>
            <a:r>
              <a:rPr lang="en-US" dirty="0" smtClean="0"/>
              <a:t>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4C1-300F-4E18-8798-575DDFEED9F4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64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algorithm that guarantees the </a:t>
            </a:r>
            <a:r>
              <a:rPr lang="en-US" dirty="0" smtClean="0">
                <a:solidFill>
                  <a:srgbClr val="00B050"/>
                </a:solidFill>
              </a:rPr>
              <a:t>lowest possible number of page faults </a:t>
            </a:r>
            <a:r>
              <a:rPr lang="en-US" dirty="0" smtClean="0"/>
              <a:t>for a fixed number of frames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Requires </a:t>
            </a:r>
            <a:r>
              <a:rPr lang="en-US" dirty="0" smtClean="0">
                <a:solidFill>
                  <a:srgbClr val="FF0000"/>
                </a:solidFill>
              </a:rPr>
              <a:t>future knowledge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Policy:</a:t>
            </a:r>
            <a:r>
              <a:rPr lang="en-US" dirty="0" smtClean="0"/>
              <a:t> Replace the page that won’t be used for the longest period of time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9458" y="4077454"/>
            <a:ext cx="433555" cy="1925137"/>
            <a:chOff x="1154353" y="4077454"/>
            <a:chExt cx="433555" cy="1925137"/>
          </a:xfrm>
        </p:grpSpPr>
        <p:sp>
          <p:nvSpPr>
            <p:cNvPr id="7" name="Rectangle 6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7</a:t>
              </a:r>
              <a:endParaRPr lang="en-US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4209" y="4077454"/>
            <a:ext cx="433555" cy="1925137"/>
            <a:chOff x="1154353" y="4077454"/>
            <a:chExt cx="433555" cy="1925137"/>
          </a:xfrm>
        </p:grpSpPr>
        <p:sp>
          <p:nvSpPr>
            <p:cNvPr id="10" name="Rectangle 9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21200" y="4077454"/>
            <a:ext cx="433555" cy="1925137"/>
            <a:chOff x="1154353" y="4077454"/>
            <a:chExt cx="433555" cy="1925137"/>
          </a:xfrm>
        </p:grpSpPr>
        <p:sp>
          <p:nvSpPr>
            <p:cNvPr id="14" name="Rectangle 13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98191" y="4077454"/>
            <a:ext cx="433555" cy="1925137"/>
            <a:chOff x="1154353" y="4077454"/>
            <a:chExt cx="433555" cy="1925137"/>
          </a:xfrm>
        </p:grpSpPr>
        <p:sp>
          <p:nvSpPr>
            <p:cNvPr id="17" name="Rectangle 16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75182" y="4077454"/>
            <a:ext cx="433555" cy="1925137"/>
            <a:chOff x="1154353" y="4077454"/>
            <a:chExt cx="433555" cy="1925137"/>
          </a:xfrm>
        </p:grpSpPr>
        <p:sp>
          <p:nvSpPr>
            <p:cNvPr id="20" name="Rectangle 19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52173" y="4077454"/>
            <a:ext cx="433555" cy="1925137"/>
            <a:chOff x="1154353" y="4077454"/>
            <a:chExt cx="433555" cy="1925137"/>
          </a:xfrm>
        </p:grpSpPr>
        <p:sp>
          <p:nvSpPr>
            <p:cNvPr id="23" name="Rectangle 22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92046" y="4077454"/>
            <a:ext cx="433555" cy="1925137"/>
            <a:chOff x="1154353" y="4077454"/>
            <a:chExt cx="433555" cy="1925137"/>
          </a:xfrm>
        </p:grpSpPr>
        <p:sp>
          <p:nvSpPr>
            <p:cNvPr id="26" name="Rectangle 25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431919" y="4077454"/>
            <a:ext cx="433555" cy="1925137"/>
            <a:chOff x="1154353" y="4077454"/>
            <a:chExt cx="433555" cy="1925137"/>
          </a:xfrm>
        </p:grpSpPr>
        <p:sp>
          <p:nvSpPr>
            <p:cNvPr id="29" name="Rectangle 28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71792" y="4077454"/>
            <a:ext cx="433555" cy="1925137"/>
            <a:chOff x="1154353" y="4077454"/>
            <a:chExt cx="433555" cy="1925137"/>
          </a:xfrm>
        </p:grpSpPr>
        <p:sp>
          <p:nvSpPr>
            <p:cNvPr id="32" name="Rectangle 31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1665" y="4077454"/>
            <a:ext cx="433555" cy="1925137"/>
            <a:chOff x="1154353" y="4077454"/>
            <a:chExt cx="433555" cy="1925137"/>
          </a:xfrm>
        </p:grpSpPr>
        <p:sp>
          <p:nvSpPr>
            <p:cNvPr id="35" name="Rectangle 34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3470" y="4077454"/>
            <a:ext cx="433555" cy="1925137"/>
            <a:chOff x="1154353" y="4077454"/>
            <a:chExt cx="433555" cy="1925137"/>
          </a:xfrm>
        </p:grpSpPr>
        <p:sp>
          <p:nvSpPr>
            <p:cNvPr id="38" name="Rectangle 37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81797" y="4077454"/>
            <a:ext cx="433555" cy="1925137"/>
            <a:chOff x="1154353" y="4077454"/>
            <a:chExt cx="433555" cy="1925137"/>
          </a:xfrm>
        </p:grpSpPr>
        <p:sp>
          <p:nvSpPr>
            <p:cNvPr id="41" name="Rectangle 40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481876" y="4077454"/>
            <a:ext cx="433555" cy="1925137"/>
            <a:chOff x="1154353" y="4077454"/>
            <a:chExt cx="433555" cy="1925137"/>
          </a:xfrm>
        </p:grpSpPr>
        <p:sp>
          <p:nvSpPr>
            <p:cNvPr id="44" name="Rectangle 43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81955" y="4077454"/>
            <a:ext cx="433555" cy="1925137"/>
            <a:chOff x="1154353" y="4077454"/>
            <a:chExt cx="433555" cy="1925137"/>
          </a:xfrm>
        </p:grpSpPr>
        <p:sp>
          <p:nvSpPr>
            <p:cNvPr id="47" name="Rectangle 46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663750" y="4077454"/>
            <a:ext cx="433555" cy="1925137"/>
            <a:chOff x="1154353" y="4077454"/>
            <a:chExt cx="433555" cy="1925137"/>
          </a:xfrm>
        </p:grpSpPr>
        <p:sp>
          <p:nvSpPr>
            <p:cNvPr id="50" name="Rectangle 49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28312" y="4077454"/>
            <a:ext cx="433555" cy="1925137"/>
            <a:chOff x="1154353" y="4077454"/>
            <a:chExt cx="433555" cy="1925137"/>
          </a:xfrm>
        </p:grpSpPr>
        <p:sp>
          <p:nvSpPr>
            <p:cNvPr id="53" name="Rectangle 52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792874" y="4077454"/>
            <a:ext cx="433555" cy="1925137"/>
            <a:chOff x="1154353" y="4077454"/>
            <a:chExt cx="433555" cy="1925137"/>
          </a:xfrm>
        </p:grpSpPr>
        <p:sp>
          <p:nvSpPr>
            <p:cNvPr id="56" name="Rectangle 55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357436" y="4077454"/>
            <a:ext cx="433555" cy="1925137"/>
            <a:chOff x="1154353" y="4077454"/>
            <a:chExt cx="433555" cy="1925137"/>
          </a:xfrm>
        </p:grpSpPr>
        <p:sp>
          <p:nvSpPr>
            <p:cNvPr id="59" name="Rectangle 58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921998" y="4077454"/>
            <a:ext cx="433555" cy="1925137"/>
            <a:chOff x="1154353" y="4077454"/>
            <a:chExt cx="433555" cy="1925137"/>
          </a:xfrm>
        </p:grpSpPr>
        <p:sp>
          <p:nvSpPr>
            <p:cNvPr id="62" name="Rectangle 61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1486997" y="4077454"/>
            <a:ext cx="433555" cy="1925137"/>
            <a:chOff x="1154353" y="4077454"/>
            <a:chExt cx="433555" cy="1925137"/>
          </a:xfrm>
        </p:grpSpPr>
        <p:sp>
          <p:nvSpPr>
            <p:cNvPr id="65" name="Rectangle 64"/>
            <p:cNvSpPr/>
            <p:nvPr/>
          </p:nvSpPr>
          <p:spPr>
            <a:xfrm>
              <a:off x="1154353" y="4446786"/>
              <a:ext cx="433555" cy="155580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dirty="0" smtClean="0"/>
                <a:t>---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20288" y="4077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2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1188</Words>
  <Application>Microsoft Office PowerPoint</Application>
  <PresentationFormat>Widescreen</PresentationFormat>
  <Paragraphs>521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 1550: Introduction to Operating Systems  Recitation 11: Page Replacement – part 1</vt:lpstr>
      <vt:lpstr>Page Fault (PF)</vt:lpstr>
      <vt:lpstr>How to handle  a page fault</vt:lpstr>
      <vt:lpstr>Over–allocating memory</vt:lpstr>
      <vt:lpstr>Basic Page Replacement </vt:lpstr>
      <vt:lpstr>Page Replacement</vt:lpstr>
      <vt:lpstr>Page Replacement</vt:lpstr>
      <vt:lpstr>FIFO Page Replacement</vt:lpstr>
      <vt:lpstr>Optimal Page Replacement</vt:lpstr>
      <vt:lpstr>Not Recently Used (NRU)</vt:lpstr>
      <vt:lpstr>Second Chance Page Replacement</vt:lpstr>
      <vt:lpstr>Clock Algorithm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Mantevo Benchmark on Baremetal</dc:title>
  <dc:creator>ismail - [2010]</dc:creator>
  <cp:lastModifiedBy>mohammad</cp:lastModifiedBy>
  <cp:revision>439</cp:revision>
  <cp:lastPrinted>2016-09-14T14:32:37Z</cp:lastPrinted>
  <dcterms:created xsi:type="dcterms:W3CDTF">2016-01-25T04:19:05Z</dcterms:created>
  <dcterms:modified xsi:type="dcterms:W3CDTF">2017-03-28T01:18:30Z</dcterms:modified>
</cp:coreProperties>
</file>