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61" r:id="rId2"/>
    <p:sldId id="306" r:id="rId3"/>
    <p:sldId id="351" r:id="rId4"/>
    <p:sldId id="349" r:id="rId5"/>
    <p:sldId id="350" r:id="rId6"/>
    <p:sldId id="352" r:id="rId7"/>
    <p:sldId id="353" r:id="rId8"/>
    <p:sldId id="355" r:id="rId9"/>
    <p:sldId id="354" r:id="rId10"/>
    <p:sldId id="356" r:id="rId11"/>
    <p:sldId id="359" r:id="rId12"/>
    <p:sldId id="357" r:id="rId13"/>
    <p:sldId id="358" r:id="rId14"/>
    <p:sldId id="360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0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A19E2A5-ECF8-44D9-ACD3-CE31710F6E4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9B09E7-3219-44C6-8913-FF6EDB90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53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1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22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24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8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3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18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6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16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3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2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4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14334C1-300F-4E18-8798-575DDFEED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6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0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14334C1-300F-4E18-8798-575DDFEED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4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8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414334C1-300F-4E18-8798-575DDFEED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5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18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4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3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7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bg1">
                <a:lumMod val="95000"/>
              </a:schemeClr>
            </a:gs>
            <a:gs pos="44000">
              <a:schemeClr val="bg2">
                <a:lumMod val="90000"/>
              </a:schemeClr>
            </a:gs>
            <a:gs pos="65000">
              <a:schemeClr val="accent1">
                <a:lumMod val="40000"/>
                <a:lumOff val="60000"/>
              </a:schemeClr>
            </a:gs>
            <a:gs pos="8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9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sanzadeh@cs.pit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31" y="2199240"/>
            <a:ext cx="10630469" cy="15164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1550: Introduction to Operating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Recitation 8: </a:t>
            </a:r>
            <a:r>
              <a:rPr lang="en-US" b="1" dirty="0" smtClean="0"/>
              <a:t>Virtual Memory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15997"/>
            <a:ext cx="9144000" cy="1167267"/>
          </a:xfrm>
        </p:spPr>
        <p:txBody>
          <a:bodyPr>
            <a:normAutofit/>
          </a:bodyPr>
          <a:lstStyle/>
          <a:p>
            <a:r>
              <a:rPr lang="en-US" dirty="0" smtClean="0"/>
              <a:t>Mohammad H. </a:t>
            </a:r>
            <a:r>
              <a:rPr lang="en-US" dirty="0" err="1" smtClean="0"/>
              <a:t>Mofrad</a:t>
            </a:r>
            <a:endParaRPr lang="en-US" dirty="0" smtClean="0"/>
          </a:p>
          <a:p>
            <a:r>
              <a:rPr lang="en-US" dirty="0" smtClean="0"/>
              <a:t>University of Pittsburgh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hasanzadeh@cs.pitt.edu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Level Page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Operating Systems : Three Easy </a:t>
            </a:r>
            <a:r>
              <a:rPr lang="en-US" dirty="0" smtClean="0"/>
              <a:t>Pieces</a:t>
            </a:r>
            <a:endParaRPr lang="fa-IR" dirty="0" smtClean="0"/>
          </a:p>
          <a:p>
            <a:r>
              <a:rPr lang="en-US" dirty="0"/>
              <a:t>Abraham </a:t>
            </a:r>
            <a:r>
              <a:rPr lang="en-US" dirty="0" err="1"/>
              <a:t>Silberschatz</a:t>
            </a:r>
            <a:r>
              <a:rPr lang="en-US" dirty="0"/>
              <a:t> - Operating System Concepts 9th </a:t>
            </a:r>
            <a:r>
              <a:rPr lang="en-US" dirty="0" smtClean="0"/>
              <a:t>2012</a:t>
            </a:r>
            <a:endParaRPr lang="fa-IR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6 Bits</a:t>
            </a:r>
            <a:r>
              <a:rPr lang="en-US" dirty="0" smtClean="0"/>
              <a:t> Address Space Example </a:t>
            </a:r>
          </a:p>
          <a:p>
            <a:pPr marL="457200" lvl="1" indent="0">
              <a:buNone/>
            </a:pPr>
            <a:r>
              <a:rPr lang="en-US" dirty="0" smtClean="0"/>
              <a:t>Virtual Address </a:t>
            </a:r>
            <a:r>
              <a:rPr lang="en-US" dirty="0" smtClean="0">
                <a:sym typeface="Wingdings" panose="05000000000000000000" pitchFamily="2" charset="2"/>
              </a:rPr>
              <a:t> Physical Address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      Decimal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smtClean="0">
                <a:sym typeface="Wingdings" panose="05000000000000000000" pitchFamily="2" charset="2"/>
              </a:rPr>
              <a:t> Binary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                21  0x010101</a:t>
            </a:r>
          </a:p>
          <a:p>
            <a:pPr marL="457200" lvl="1" indent="0">
              <a:buNone/>
            </a:pPr>
            <a:r>
              <a:rPr lang="en-US" dirty="0" smtClean="0"/>
              <a:t>  [</a:t>
            </a:r>
            <a:r>
              <a:rPr lang="en-US" dirty="0" smtClean="0">
                <a:solidFill>
                  <a:srgbClr val="00B0F0"/>
                </a:solidFill>
              </a:rPr>
              <a:t>Page Number</a:t>
            </a:r>
            <a:r>
              <a:rPr lang="en-US" dirty="0" smtClean="0"/>
              <a:t>] | [</a:t>
            </a:r>
            <a:r>
              <a:rPr lang="en-US" dirty="0" smtClean="0">
                <a:solidFill>
                  <a:srgbClr val="00B0F0"/>
                </a:solidFill>
              </a:rPr>
              <a:t>Offset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[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2 Bits</a:t>
            </a:r>
            <a:r>
              <a:rPr lang="en-US" dirty="0" smtClean="0">
                <a:sym typeface="Wingdings" panose="05000000000000000000" pitchFamily="2" charset="2"/>
              </a:rPr>
              <a:t> width  ] | [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4 Bits </a:t>
            </a:r>
            <a:r>
              <a:rPr lang="en-US" dirty="0" smtClean="0">
                <a:sym typeface="Wingdings" panose="05000000000000000000" pitchFamily="2" charset="2"/>
              </a:rPr>
              <a:t>Width]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                 01  |  0101 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682869" y="3026409"/>
            <a:ext cx="1252275" cy="2759190"/>
            <a:chOff x="5682869" y="3026409"/>
            <a:chExt cx="1252275" cy="2759190"/>
          </a:xfrm>
        </p:grpSpPr>
        <p:sp>
          <p:nvSpPr>
            <p:cNvPr id="38" name="Rectangle 37"/>
            <p:cNvSpPr/>
            <p:nvPr/>
          </p:nvSpPr>
          <p:spPr>
            <a:xfrm>
              <a:off x="5682869" y="3026409"/>
              <a:ext cx="1252275" cy="205014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</a:t>
              </a:r>
              <a:r>
                <a:rPr lang="en-US" dirty="0"/>
                <a:t>Page</a:t>
              </a:r>
            </a:p>
            <a:p>
              <a:pPr algn="ctr"/>
              <a:r>
                <a:rPr lang="en-US" dirty="0" smtClean="0"/>
                <a:t>---------------</a:t>
              </a:r>
            </a:p>
            <a:p>
              <a:pPr algn="ctr"/>
              <a:r>
                <a:rPr lang="en-US" dirty="0" smtClean="0"/>
                <a:t>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Page</a:t>
              </a:r>
            </a:p>
            <a:p>
              <a:pPr algn="ctr"/>
              <a:r>
                <a:rPr lang="en-US" dirty="0"/>
                <a:t>---------------</a:t>
              </a:r>
            </a:p>
            <a:p>
              <a:pPr algn="ctr"/>
              <a:r>
                <a:rPr lang="en-US" dirty="0" smtClean="0"/>
                <a:t>2</a:t>
              </a:r>
              <a:r>
                <a:rPr lang="en-US" baseline="30000" dirty="0" smtClean="0"/>
                <a:t>nd</a:t>
              </a:r>
              <a:r>
                <a:rPr lang="en-US" dirty="0" smtClean="0"/>
                <a:t> page</a:t>
              </a:r>
            </a:p>
            <a:p>
              <a:pPr algn="ctr"/>
              <a:r>
                <a:rPr lang="en-US" dirty="0"/>
                <a:t>---------------</a:t>
              </a:r>
            </a:p>
            <a:p>
              <a:pPr algn="ctr"/>
              <a:r>
                <a:rPr lang="en-US" dirty="0" smtClean="0"/>
                <a:t>3</a:t>
              </a:r>
              <a:r>
                <a:rPr lang="en-US" baseline="30000" dirty="0" smtClean="0"/>
                <a:t>rd</a:t>
              </a:r>
              <a:r>
                <a:rPr lang="en-US" dirty="0" smtClean="0"/>
                <a:t> page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70019" y="5139268"/>
              <a:ext cx="9889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Logical </a:t>
              </a:r>
            </a:p>
            <a:p>
              <a:r>
                <a:rPr lang="en-US" dirty="0" smtClean="0"/>
                <a:t>Memory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701745" y="3030943"/>
            <a:ext cx="1031438" cy="2789024"/>
            <a:chOff x="7701745" y="3030943"/>
            <a:chExt cx="1031438" cy="2789024"/>
          </a:xfrm>
        </p:grpSpPr>
        <p:sp>
          <p:nvSpPr>
            <p:cNvPr id="17" name="Rectangle 16"/>
            <p:cNvSpPr/>
            <p:nvPr/>
          </p:nvSpPr>
          <p:spPr>
            <a:xfrm>
              <a:off x="8032019" y="3030943"/>
              <a:ext cx="701164" cy="204560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dirty="0" smtClean="0"/>
                <a:t>------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/>
                <a:t>------ </a:t>
              </a:r>
              <a:endParaRPr lang="en-US" dirty="0" smtClean="0"/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r>
                <a:rPr lang="en-US" dirty="0"/>
                <a:t>------ </a:t>
              </a:r>
              <a:endParaRPr lang="en-US" dirty="0" smtClean="0"/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12124" y="30901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12124" y="36388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01745" y="41739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01745" y="47091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42797" y="5173636"/>
              <a:ext cx="679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Page</a:t>
              </a:r>
            </a:p>
            <a:p>
              <a:pPr algn="ctr"/>
              <a:r>
                <a:rPr lang="en-US" dirty="0" smtClean="0"/>
                <a:t>Table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417905" y="2355488"/>
            <a:ext cx="2590423" cy="3956412"/>
            <a:chOff x="9417905" y="2355488"/>
            <a:chExt cx="2590423" cy="3956412"/>
          </a:xfrm>
        </p:grpSpPr>
        <p:grpSp>
          <p:nvGrpSpPr>
            <p:cNvPr id="25" name="Group 24"/>
            <p:cNvGrpSpPr/>
            <p:nvPr/>
          </p:nvGrpSpPr>
          <p:grpSpPr>
            <a:xfrm>
              <a:off x="9417905" y="2355488"/>
              <a:ext cx="2590423" cy="3291612"/>
              <a:chOff x="8649278" y="2355488"/>
              <a:chExt cx="2590423" cy="329161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8961343" y="2355488"/>
                <a:ext cx="2278358" cy="3291612"/>
                <a:chOff x="2056961" y="2444701"/>
                <a:chExt cx="2278358" cy="3291612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056961" y="2549608"/>
                  <a:ext cx="1252275" cy="31867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OS </a:t>
                  </a:r>
                </a:p>
                <a:p>
                  <a:pPr algn="ctr"/>
                  <a:r>
                    <a:rPr lang="en-US" dirty="0" smtClean="0"/>
                    <a:t>---------------</a:t>
                  </a:r>
                </a:p>
                <a:p>
                  <a:pPr algn="ctr"/>
                  <a:r>
                    <a:rPr lang="en-US" dirty="0" smtClean="0"/>
                    <a:t>0</a:t>
                  </a:r>
                  <a:r>
                    <a:rPr lang="en-US" baseline="30000" dirty="0" smtClean="0"/>
                    <a:t>st</a:t>
                  </a:r>
                  <a:r>
                    <a:rPr lang="en-US" dirty="0" smtClean="0"/>
                    <a:t> </a:t>
                  </a:r>
                  <a:r>
                    <a:rPr lang="en-US" dirty="0"/>
                    <a:t>Page</a:t>
                  </a:r>
                </a:p>
                <a:p>
                  <a:pPr algn="ctr"/>
                  <a:r>
                    <a:rPr lang="en-US" dirty="0" smtClean="0"/>
                    <a:t>---------------</a:t>
                  </a:r>
                </a:p>
                <a:p>
                  <a:pPr algn="ctr"/>
                  <a:r>
                    <a:rPr lang="en-US" dirty="0" smtClean="0"/>
                    <a:t>1</a:t>
                  </a:r>
                  <a:r>
                    <a:rPr lang="en-US" baseline="30000" dirty="0" smtClean="0"/>
                    <a:t>st</a:t>
                  </a:r>
                  <a:r>
                    <a:rPr lang="en-US" dirty="0" smtClean="0"/>
                    <a:t> Page</a:t>
                  </a:r>
                </a:p>
                <a:p>
                  <a:pPr algn="ctr"/>
                  <a:r>
                    <a:rPr lang="en-US" dirty="0"/>
                    <a:t>---------------</a:t>
                  </a:r>
                </a:p>
                <a:p>
                  <a:pPr algn="ctr"/>
                  <a:r>
                    <a:rPr lang="en-US" dirty="0" smtClean="0"/>
                    <a:t>3</a:t>
                  </a:r>
                  <a:r>
                    <a:rPr lang="en-US" baseline="30000" dirty="0" smtClean="0"/>
                    <a:t>rd</a:t>
                  </a:r>
                  <a:r>
                    <a:rPr lang="en-US" dirty="0" smtClean="0"/>
                    <a:t> page</a:t>
                  </a:r>
                </a:p>
                <a:p>
                  <a:pPr algn="ctr"/>
                  <a:r>
                    <a:rPr lang="en-US" dirty="0"/>
                    <a:t>---------------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Unused</a:t>
                  </a:r>
                </a:p>
                <a:p>
                  <a:pPr algn="ctr"/>
                  <a:r>
                    <a:rPr lang="en-US" dirty="0"/>
                    <a:t>---------------</a:t>
                  </a:r>
                </a:p>
                <a:p>
                  <a:pPr algn="ctr"/>
                  <a:r>
                    <a:rPr lang="en-US" dirty="0" smtClean="0"/>
                    <a:t>2</a:t>
                  </a:r>
                  <a:r>
                    <a:rPr lang="en-US" baseline="30000" dirty="0" smtClean="0"/>
                    <a:t>nd</a:t>
                  </a:r>
                  <a:r>
                    <a:rPr lang="en-US" dirty="0" smtClean="0"/>
                    <a:t> page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466170" y="5366981"/>
                  <a:ext cx="8691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0x0000</a:t>
                  </a:r>
                  <a:endParaRPr 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396595" y="2444701"/>
                  <a:ext cx="8242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0xFFFF</a:t>
                  </a:r>
                  <a:endParaRPr lang="en-US" dirty="0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8659657" y="25401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659657" y="308887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649278" y="36240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649278" y="415915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649278" y="4742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659657" y="52467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9861646" y="5665569"/>
              <a:ext cx="9889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Physical</a:t>
              </a:r>
            </a:p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Level Page </a:t>
            </a:r>
            <a:r>
              <a:rPr lang="en-US" dirty="0"/>
              <a:t>Table – </a:t>
            </a:r>
            <a:r>
              <a:rPr lang="en-US" dirty="0" smtClean="0"/>
              <a:t>32-bit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 64 and IA-32 Architecture Programmer’s Manual Volume 3A: System Programming Guide, Part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00B0F0"/>
                </a:solidFill>
              </a:rPr>
              <a:t>Virtual Address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B050"/>
                </a:solidFill>
              </a:rPr>
              <a:t>32-bit</a:t>
            </a:r>
            <a:r>
              <a:rPr lang="en-US" dirty="0" smtClean="0"/>
              <a:t> processes is </a:t>
            </a:r>
            <a:r>
              <a:rPr lang="en-US" dirty="0" smtClean="0">
                <a:solidFill>
                  <a:srgbClr val="00B050"/>
                </a:solidFill>
              </a:rPr>
              <a:t>32</a:t>
            </a:r>
            <a:r>
              <a:rPr lang="en-US" dirty="0" smtClean="0"/>
              <a:t> bits width means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baseline="30000" dirty="0" smtClean="0">
                <a:solidFill>
                  <a:srgbClr val="00B050"/>
                </a:solidFill>
              </a:rPr>
              <a:t>32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addresses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Page Size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B050"/>
                </a:solidFill>
              </a:rPr>
              <a:t>4KB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baseline="30000" dirty="0" smtClean="0">
                <a:solidFill>
                  <a:srgbClr val="00B050"/>
                </a:solidFill>
              </a:rPr>
              <a:t>12</a:t>
            </a:r>
            <a:r>
              <a:rPr lang="en-US" baseline="-250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bytes 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rgbClr val="00B050"/>
                </a:solidFill>
              </a:rPr>
              <a:t> 12 bits offset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4KB pages and a single level page table, we will have 2</a:t>
            </a:r>
            <a:r>
              <a:rPr lang="en-US" baseline="30000" dirty="0" smtClean="0"/>
              <a:t>20</a:t>
            </a:r>
            <a:r>
              <a:rPr lang="en-US" dirty="0" smtClean="0"/>
              <a:t> = (2</a:t>
            </a:r>
            <a:r>
              <a:rPr lang="en-US" baseline="30000" dirty="0" smtClean="0"/>
              <a:t>32</a:t>
            </a:r>
            <a:r>
              <a:rPr lang="en-US" dirty="0" smtClean="0"/>
              <a:t> / 2</a:t>
            </a:r>
            <a:r>
              <a:rPr lang="en-US" baseline="30000" dirty="0" smtClean="0"/>
              <a:t>12</a:t>
            </a:r>
            <a:r>
              <a:rPr lang="en-US" dirty="0" smtClean="0"/>
              <a:t>) virtual pages and 2</a:t>
            </a:r>
            <a:r>
              <a:rPr lang="en-US" baseline="30000" dirty="0" smtClean="0"/>
              <a:t>20 </a:t>
            </a:r>
            <a:r>
              <a:rPr lang="en-US" dirty="0" smtClean="0"/>
              <a:t>* 4 bytes = 4MB space</a:t>
            </a:r>
          </a:p>
          <a:p>
            <a:pPr lvl="1"/>
            <a:r>
              <a:rPr lang="en-US" dirty="0" smtClean="0"/>
              <a:t>What about a Multilevel Page Table?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238783" y="3804395"/>
            <a:ext cx="1526684" cy="500383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76917" y="3625100"/>
            <a:ext cx="3166072" cy="1112170"/>
            <a:chOff x="7276917" y="4353758"/>
            <a:chExt cx="3166072" cy="1112170"/>
          </a:xfrm>
        </p:grpSpPr>
        <p:grpSp>
          <p:nvGrpSpPr>
            <p:cNvPr id="24" name="Group 23"/>
            <p:cNvGrpSpPr/>
            <p:nvPr/>
          </p:nvGrpSpPr>
          <p:grpSpPr>
            <a:xfrm>
              <a:off x="7276917" y="4353758"/>
              <a:ext cx="3166072" cy="1107945"/>
              <a:chOff x="7276917" y="4353758"/>
              <a:chExt cx="3166072" cy="110794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290582" y="4353758"/>
                <a:ext cx="3100523" cy="858974"/>
                <a:chOff x="7290582" y="3453426"/>
                <a:chExt cx="3100523" cy="858974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7290582" y="3593075"/>
                  <a:ext cx="3100523" cy="57967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Physical Page Address   Offset </a:t>
                  </a:r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9572625" y="3453426"/>
                  <a:ext cx="0" cy="858974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10141303" y="50773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76917" y="509237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31</a:t>
                </a:r>
                <a:endParaRPr lang="en-US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9553566" y="509237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28909" y="50965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87535" y="3625100"/>
            <a:ext cx="3207378" cy="1107945"/>
            <a:chOff x="1587535" y="4353758"/>
            <a:chExt cx="3207378" cy="1107945"/>
          </a:xfrm>
        </p:grpSpPr>
        <p:grpSp>
          <p:nvGrpSpPr>
            <p:cNvPr id="23" name="Group 22"/>
            <p:cNvGrpSpPr/>
            <p:nvPr/>
          </p:nvGrpSpPr>
          <p:grpSpPr>
            <a:xfrm>
              <a:off x="1587535" y="4353758"/>
              <a:ext cx="3207378" cy="1107945"/>
              <a:chOff x="1587535" y="4353758"/>
              <a:chExt cx="3207378" cy="110794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613145" y="4353758"/>
                <a:ext cx="3100523" cy="858974"/>
                <a:chOff x="1613145" y="3453426"/>
                <a:chExt cx="3100523" cy="858974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613145" y="3593075"/>
                  <a:ext cx="3100523" cy="57967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Virtual Page Address   Offset</a:t>
                  </a:r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3829050" y="3453426"/>
                  <a:ext cx="0" cy="858974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4493227" y="509237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587535" y="509237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31</a:t>
                </a:r>
                <a:endParaRPr 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801292" y="509237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68709" y="509237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9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 </a:t>
            </a:r>
            <a:r>
              <a:rPr lang="en-US" dirty="0" smtClean="0"/>
              <a:t>– 32-bit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834188" cy="365125"/>
          </a:xfrm>
        </p:spPr>
        <p:txBody>
          <a:bodyPr/>
          <a:lstStyle/>
          <a:p>
            <a:r>
              <a:rPr lang="en-US" dirty="0" smtClean="0"/>
              <a:t>Intel 64 and IA-32 </a:t>
            </a:r>
            <a:r>
              <a:rPr lang="en-US" dirty="0"/>
              <a:t>Architecture Programmer’s Manual Volume 3A</a:t>
            </a:r>
            <a:r>
              <a:rPr lang="en-US" dirty="0" smtClean="0"/>
              <a:t>: System </a:t>
            </a:r>
            <a:r>
              <a:rPr lang="en-US" dirty="0"/>
              <a:t>Programming Guide, Part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Size: 1 1</a:t>
            </a:r>
            <a:r>
              <a:rPr lang="en-US" baseline="30000" dirty="0" smtClean="0"/>
              <a:t>st</a:t>
            </a:r>
            <a:r>
              <a:rPr lang="en-US" dirty="0" smtClean="0"/>
              <a:t> level page table </a:t>
            </a:r>
            <a:r>
              <a:rPr lang="en-US" b="1" dirty="0" smtClean="0"/>
              <a:t>plus</a:t>
            </a:r>
            <a:r>
              <a:rPr lang="en-US" dirty="0" smtClean="0"/>
              <a:t> 1 of the 2</a:t>
            </a:r>
            <a:r>
              <a:rPr lang="en-US" baseline="30000" dirty="0" smtClean="0"/>
              <a:t>nd</a:t>
            </a:r>
            <a:r>
              <a:rPr lang="en-US" dirty="0" smtClean="0"/>
              <a:t> level page tables </a:t>
            </a:r>
          </a:p>
          <a:p>
            <a:pPr marL="0" indent="0" algn="ctr">
              <a:buNone/>
            </a:pPr>
            <a:r>
              <a:rPr lang="en-US" sz="2000" dirty="0" smtClean="0"/>
              <a:t>   =  2</a:t>
            </a:r>
            <a:r>
              <a:rPr lang="en-US" sz="2000" baseline="30000" dirty="0" smtClean="0"/>
              <a:t>10 </a:t>
            </a:r>
            <a:r>
              <a:rPr lang="en-US" sz="2000" dirty="0" smtClean="0"/>
              <a:t>* 4 bytes +                               [--------------------------------------------------------------------------]      </a:t>
            </a:r>
          </a:p>
          <a:p>
            <a:pPr marL="0" indent="0" algn="ctr">
              <a:buNone/>
            </a:pPr>
            <a:r>
              <a:rPr lang="en-US" sz="2000" dirty="0" smtClean="0"/>
              <a:t>                 + 	                                |31                                22 | 21                      12 | 11             0|</a:t>
            </a:r>
          </a:p>
          <a:p>
            <a:pPr marL="0" indent="0" algn="ctr">
              <a:buNone/>
            </a:pPr>
            <a:r>
              <a:rPr lang="en-US" sz="2000" dirty="0" smtClean="0"/>
              <a:t>       2</a:t>
            </a:r>
            <a:r>
              <a:rPr lang="en-US" sz="2000" baseline="30000" dirty="0" smtClean="0"/>
              <a:t>10 </a:t>
            </a:r>
            <a:r>
              <a:rPr lang="en-US" sz="2000" dirty="0"/>
              <a:t>* 4 </a:t>
            </a:r>
            <a:r>
              <a:rPr lang="en-US" sz="2000" dirty="0" smtClean="0"/>
              <a:t>bytes                                   [Page Directory Offset   | Page Table Offset | Page Offset]</a:t>
            </a:r>
          </a:p>
          <a:p>
            <a:pPr marL="457200" lvl="1" indent="0">
              <a:buNone/>
            </a:pPr>
            <a:r>
              <a:rPr lang="en-US" sz="2000" dirty="0"/>
              <a:t> = </a:t>
            </a:r>
            <a:r>
              <a:rPr lang="en-US" sz="2000" dirty="0" smtClean="0"/>
              <a:t>  4KB </a:t>
            </a:r>
            <a:r>
              <a:rPr lang="en-US" sz="2000" dirty="0"/>
              <a:t>+ </a:t>
            </a:r>
            <a:r>
              <a:rPr lang="en-US" sz="2000" dirty="0" smtClean="0"/>
              <a:t>4KB = 8KB	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69837" y="3958360"/>
            <a:ext cx="970128" cy="219380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----------PDE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----------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1206" y="3958360"/>
            <a:ext cx="970128" cy="219380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----------PTE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----------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71802" y="3958359"/>
            <a:ext cx="970128" cy="219380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----------Physical Address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----------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0"/>
          <p:cNvCxnSpPr/>
          <p:nvPr/>
        </p:nvCxnSpPr>
        <p:spPr>
          <a:xfrm rot="16200000" flipH="1">
            <a:off x="4794833" y="4076228"/>
            <a:ext cx="2000567" cy="549442"/>
          </a:xfrm>
          <a:prstGeom prst="bentConnector3">
            <a:avLst>
              <a:gd name="adj1" fmla="val 100278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"/>
          <p:cNvCxnSpPr/>
          <p:nvPr/>
        </p:nvCxnSpPr>
        <p:spPr>
          <a:xfrm rot="16200000" flipH="1">
            <a:off x="7375716" y="3715829"/>
            <a:ext cx="1205918" cy="485062"/>
          </a:xfrm>
          <a:prstGeom prst="bentConnector3">
            <a:avLst>
              <a:gd name="adj1" fmla="val 10013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/>
          <p:nvPr/>
        </p:nvCxnSpPr>
        <p:spPr>
          <a:xfrm rot="16200000" flipH="1">
            <a:off x="8968453" y="4076229"/>
            <a:ext cx="2000567" cy="549442"/>
          </a:xfrm>
          <a:prstGeom prst="bentConnector3">
            <a:avLst>
              <a:gd name="adj1" fmla="val 100278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46260" y="326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37993" y="326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24699" y="326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21" name="Straight Arrow Connector 10"/>
          <p:cNvCxnSpPr/>
          <p:nvPr/>
        </p:nvCxnSpPr>
        <p:spPr>
          <a:xfrm>
            <a:off x="7118843" y="5352620"/>
            <a:ext cx="1101590" cy="55469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0"/>
          <p:cNvCxnSpPr/>
          <p:nvPr/>
        </p:nvCxnSpPr>
        <p:spPr>
          <a:xfrm>
            <a:off x="9182009" y="4845454"/>
            <a:ext cx="1116040" cy="1101499"/>
          </a:xfrm>
          <a:prstGeom prst="bentConnector3">
            <a:avLst>
              <a:gd name="adj1" fmla="val 3654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13558" y="3265806"/>
            <a:ext cx="861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Page</a:t>
            </a:r>
          </a:p>
          <a:p>
            <a:pPr algn="ctr"/>
            <a:r>
              <a:rPr lang="en-US" sz="1400" dirty="0" smtClean="0"/>
              <a:t>Directory</a:t>
            </a:r>
          </a:p>
          <a:p>
            <a:pPr algn="ctr"/>
            <a:r>
              <a:rPr lang="en-US" sz="1400" dirty="0" smtClean="0"/>
              <a:t>Table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424615" y="3329323"/>
            <a:ext cx="571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Page</a:t>
            </a:r>
          </a:p>
          <a:p>
            <a:pPr algn="ctr"/>
            <a:r>
              <a:rPr lang="en-US" sz="1400" dirty="0" smtClean="0"/>
              <a:t>Table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0475223" y="3251824"/>
            <a:ext cx="763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4KB </a:t>
            </a:r>
          </a:p>
          <a:p>
            <a:pPr algn="ctr"/>
            <a:r>
              <a:rPr lang="en-US" sz="1400" dirty="0" smtClean="0"/>
              <a:t>Physical</a:t>
            </a:r>
          </a:p>
          <a:p>
            <a:pPr algn="ctr"/>
            <a:r>
              <a:rPr lang="en-US" sz="1400" dirty="0" smtClean="0"/>
              <a:t>Table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49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</a:t>
            </a:r>
            <a:r>
              <a:rPr lang="en-US" dirty="0"/>
              <a:t>Page </a:t>
            </a:r>
            <a:r>
              <a:rPr lang="en-US" dirty="0" smtClean="0"/>
              <a:t>Table – 32-bit Page Walk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8981050" cy="365125"/>
          </a:xfrm>
        </p:spPr>
        <p:txBody>
          <a:bodyPr/>
          <a:lstStyle/>
          <a:p>
            <a:r>
              <a:rPr lang="en-US" dirty="0"/>
              <a:t>TW Barr et al. "Translation caching: skip, don't walk (the page table)." , CM SIGARCH Computer Architecture News. Vol. 38. No. 3. ACM, 2010.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Virtual Address </a:t>
            </a:r>
            <a:r>
              <a:rPr lang="en-US" dirty="0" smtClean="0">
                <a:solidFill>
                  <a:srgbClr val="FF0000"/>
                </a:solidFill>
              </a:rPr>
              <a:t>0x15CC2016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</a:p>
          <a:p>
            <a:pPr marL="457200" lvl="1" indent="0">
              <a:buNone/>
            </a:pPr>
            <a:r>
              <a:rPr lang="en-US" dirty="0" smtClean="0"/>
              <a:t>|31                        22 </a:t>
            </a:r>
            <a:r>
              <a:rPr lang="en-US" b="1" dirty="0" smtClean="0">
                <a:solidFill>
                  <a:schemeClr val="bg1"/>
                </a:solidFill>
              </a:rPr>
              <a:t>|</a:t>
            </a:r>
            <a:r>
              <a:rPr lang="en-US" dirty="0" smtClean="0"/>
              <a:t>21                     12  </a:t>
            </a:r>
            <a:r>
              <a:rPr lang="en-US" b="1" dirty="0" smtClean="0">
                <a:solidFill>
                  <a:schemeClr val="bg1"/>
                </a:solidFill>
              </a:rPr>
              <a:t>|</a:t>
            </a:r>
            <a:r>
              <a:rPr lang="en-US" dirty="0" smtClean="0"/>
              <a:t> 11                               0     |</a:t>
            </a:r>
          </a:p>
          <a:p>
            <a:pPr marL="457200" lvl="1" indent="0">
              <a:buNone/>
            </a:pPr>
            <a:r>
              <a:rPr lang="en-US" dirty="0" smtClean="0"/>
              <a:t>[ </a:t>
            </a:r>
            <a:r>
              <a:rPr lang="en-US" sz="2000" dirty="0" smtClean="0"/>
              <a:t>Page </a:t>
            </a:r>
            <a:r>
              <a:rPr lang="en-US" sz="2000" dirty="0"/>
              <a:t>Directory Offset 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|</a:t>
            </a:r>
            <a:r>
              <a:rPr lang="en-US" sz="2000" dirty="0" smtClean="0"/>
              <a:t> Page </a:t>
            </a:r>
            <a:r>
              <a:rPr lang="en-US" sz="2000" dirty="0"/>
              <a:t>Table </a:t>
            </a:r>
            <a:r>
              <a:rPr lang="en-US" sz="2000" dirty="0" smtClean="0"/>
              <a:t>Offset       </a:t>
            </a:r>
            <a:r>
              <a:rPr lang="en-US" sz="2000" b="1" dirty="0" smtClean="0">
                <a:solidFill>
                  <a:schemeClr val="bg1"/>
                </a:solidFill>
              </a:rPr>
              <a:t>|</a:t>
            </a:r>
            <a:r>
              <a:rPr lang="en-US" sz="2000" dirty="0" smtClean="0"/>
              <a:t>           Page Offset                     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r>
              <a:rPr lang="en-US" dirty="0" smtClean="0"/>
              <a:t>[------------------------------------------------------------------------------------]  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[   </a:t>
            </a:r>
            <a:r>
              <a:rPr lang="en-US" dirty="0" smtClean="0"/>
              <a:t>    1           5             </a:t>
            </a:r>
            <a:r>
              <a:rPr lang="en-US" dirty="0"/>
              <a:t>C    </a:t>
            </a:r>
            <a:r>
              <a:rPr lang="en-US" dirty="0" smtClean="0"/>
              <a:t>        </a:t>
            </a:r>
            <a:r>
              <a:rPr lang="en-US" dirty="0" err="1"/>
              <a:t>C</a:t>
            </a:r>
            <a:r>
              <a:rPr lang="en-US" dirty="0"/>
              <a:t>      </a:t>
            </a:r>
            <a:r>
              <a:rPr lang="en-US" dirty="0" smtClean="0"/>
              <a:t>    2            0           </a:t>
            </a:r>
            <a:r>
              <a:rPr lang="en-US" dirty="0"/>
              <a:t>1 </a:t>
            </a:r>
            <a:r>
              <a:rPr lang="en-US" dirty="0" smtClean="0"/>
              <a:t>            6        ]</a:t>
            </a:r>
          </a:p>
          <a:p>
            <a:pPr marL="457200" lvl="1" indent="0">
              <a:buNone/>
            </a:pPr>
            <a:r>
              <a:rPr lang="en-US" dirty="0" smtClean="0"/>
              <a:t>[0 0  0 1  0 1 0 1  1 1 0 </a:t>
            </a:r>
            <a:r>
              <a:rPr lang="en-US" dirty="0"/>
              <a:t>0  1 1 0 0  0 0 1 0  0 0 0 0  0 0 0 1  0 1 1 </a:t>
            </a:r>
            <a:r>
              <a:rPr lang="en-US" dirty="0" smtClean="0"/>
              <a:t>0    ]</a:t>
            </a:r>
          </a:p>
          <a:p>
            <a:pPr marL="457200" lvl="1" indent="0">
              <a:buNone/>
            </a:pPr>
            <a:r>
              <a:rPr lang="en-US" dirty="0"/>
              <a:t>[00  0 1  0 1 0 1  1 1 </a:t>
            </a:r>
            <a:r>
              <a:rPr lang="en-US" b="1" dirty="0" smtClean="0">
                <a:solidFill>
                  <a:schemeClr val="bg1"/>
                </a:solidFill>
              </a:rPr>
              <a:t>|</a:t>
            </a:r>
            <a:r>
              <a:rPr lang="en-US" dirty="0" smtClean="0"/>
              <a:t> 0 </a:t>
            </a:r>
            <a:r>
              <a:rPr lang="en-US" dirty="0"/>
              <a:t>0  1 1 0 0  0 0 1 0 </a:t>
            </a:r>
            <a:r>
              <a:rPr lang="en-US" b="1" dirty="0">
                <a:solidFill>
                  <a:schemeClr val="bg1"/>
                </a:solidFill>
              </a:rPr>
              <a:t>|</a:t>
            </a:r>
            <a:r>
              <a:rPr lang="en-US" dirty="0"/>
              <a:t> </a:t>
            </a:r>
            <a:r>
              <a:rPr lang="en-US" dirty="0" smtClean="0"/>
              <a:t>0 </a:t>
            </a:r>
            <a:r>
              <a:rPr lang="en-US" dirty="0"/>
              <a:t>0 </a:t>
            </a:r>
            <a:r>
              <a:rPr lang="en-US" dirty="0" smtClean="0"/>
              <a:t>0 </a:t>
            </a:r>
            <a:r>
              <a:rPr lang="en-US" dirty="0"/>
              <a:t>0  0 0 0 1  0 1 1 </a:t>
            </a:r>
            <a:r>
              <a:rPr lang="en-US" dirty="0" smtClean="0"/>
              <a:t>0]</a:t>
            </a:r>
          </a:p>
          <a:p>
            <a:pPr marL="457200" lvl="1" indent="0">
              <a:buNone/>
            </a:pPr>
            <a:r>
              <a:rPr lang="en-US" dirty="0" smtClean="0"/>
              <a:t>[   0000  0101  0111 </a:t>
            </a:r>
            <a:r>
              <a:rPr lang="en-US" b="1" dirty="0" smtClean="0">
                <a:solidFill>
                  <a:schemeClr val="bg1"/>
                </a:solidFill>
              </a:rPr>
              <a:t>|  </a:t>
            </a:r>
            <a:r>
              <a:rPr lang="en-US" dirty="0" smtClean="0"/>
              <a:t>0000  1100  0010  </a:t>
            </a:r>
            <a:r>
              <a:rPr lang="en-US" b="1" dirty="0" smtClean="0">
                <a:solidFill>
                  <a:schemeClr val="bg1"/>
                </a:solidFill>
              </a:rPr>
              <a:t>|</a:t>
            </a:r>
            <a:r>
              <a:rPr lang="en-US" dirty="0" smtClean="0"/>
              <a:t>  0000     0001     0110  ]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[  </a:t>
            </a:r>
            <a:r>
              <a:rPr lang="en-US" dirty="0" smtClean="0"/>
              <a:t>     0        5          7   </a:t>
            </a:r>
            <a:r>
              <a:rPr lang="en-US" b="1" dirty="0" smtClean="0">
                <a:solidFill>
                  <a:schemeClr val="bg1"/>
                </a:solidFill>
              </a:rPr>
              <a:t>|</a:t>
            </a:r>
            <a:r>
              <a:rPr lang="en-US" dirty="0" smtClean="0"/>
              <a:t>     0        </a:t>
            </a:r>
            <a:r>
              <a:rPr lang="en-US" dirty="0"/>
              <a:t>C       </a:t>
            </a:r>
            <a:r>
              <a:rPr lang="en-US" dirty="0" smtClean="0"/>
              <a:t>    2    </a:t>
            </a:r>
            <a:r>
              <a:rPr lang="en-US" b="1" dirty="0" smtClean="0">
                <a:solidFill>
                  <a:schemeClr val="bg1"/>
                </a:solidFill>
              </a:rPr>
              <a:t>|</a:t>
            </a:r>
            <a:r>
              <a:rPr lang="en-US" dirty="0" smtClean="0"/>
              <a:t>      0            1           6      ]</a:t>
            </a:r>
          </a:p>
          <a:p>
            <a:pPr marL="457200" lvl="1" indent="0">
              <a:buNone/>
            </a:pPr>
            <a:r>
              <a:rPr lang="en-US" dirty="0" smtClean="0"/>
              <a:t>[      PDE = </a:t>
            </a:r>
            <a:r>
              <a:rPr lang="en-US" dirty="0" smtClean="0">
                <a:solidFill>
                  <a:srgbClr val="FF0000"/>
                </a:solidFill>
              </a:rPr>
              <a:t>057</a:t>
            </a:r>
            <a:r>
              <a:rPr lang="en-US" dirty="0" smtClean="0"/>
              <a:t>                        PTE = </a:t>
            </a:r>
            <a:r>
              <a:rPr lang="en-US" dirty="0" smtClean="0">
                <a:solidFill>
                  <a:srgbClr val="FF0000"/>
                </a:solidFill>
              </a:rPr>
              <a:t>0C2</a:t>
            </a:r>
            <a:r>
              <a:rPr lang="en-US" dirty="0" smtClean="0"/>
              <a:t>            Offset = </a:t>
            </a:r>
            <a:r>
              <a:rPr lang="en-US" dirty="0" smtClean="0">
                <a:solidFill>
                  <a:srgbClr val="FF0000"/>
                </a:solidFill>
              </a:rPr>
              <a:t>016</a:t>
            </a:r>
            <a:r>
              <a:rPr lang="en-US" dirty="0" smtClean="0"/>
              <a:t>                ]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</a:t>
            </a:r>
            <a:r>
              <a:rPr lang="en-US" dirty="0"/>
              <a:t>Page </a:t>
            </a:r>
            <a:r>
              <a:rPr lang="en-US" dirty="0" smtClean="0"/>
              <a:t>Table – 32-bit Page Walk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8981050" cy="365125"/>
          </a:xfrm>
        </p:spPr>
        <p:txBody>
          <a:bodyPr/>
          <a:lstStyle/>
          <a:p>
            <a:r>
              <a:rPr lang="en-US" dirty="0"/>
              <a:t>TW Barr et al. "Translation caching: skip, don't walk (the page table)." , CM SIGARCH Computer Architecture News. Vol. 38. No. 3. ACM, 2010.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7471392" y="3445466"/>
            <a:ext cx="1513037" cy="2822843"/>
            <a:chOff x="7417040" y="2662573"/>
            <a:chExt cx="1513037" cy="2822843"/>
          </a:xfrm>
        </p:grpSpPr>
        <p:sp>
          <p:nvSpPr>
            <p:cNvPr id="14" name="Rectangle 13"/>
            <p:cNvSpPr/>
            <p:nvPr/>
          </p:nvSpPr>
          <p:spPr>
            <a:xfrm>
              <a:off x="7959949" y="2662573"/>
              <a:ext cx="970128" cy="28228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….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----------</a:t>
              </a:r>
            </a:p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pn</a:t>
              </a:r>
              <a:r>
                <a:rPr lang="en-US" b="1" dirty="0" smtClean="0">
                  <a:solidFill>
                    <a:schemeClr val="bg1"/>
                  </a:solidFill>
                </a:rPr>
                <a:t>: 484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----------</a:t>
              </a:r>
              <a:r>
                <a:rPr lang="en-US" b="1" dirty="0" err="1" smtClean="0">
                  <a:solidFill>
                    <a:srgbClr val="FF0000"/>
                  </a:solidFill>
                </a:rPr>
                <a:t>pn</a:t>
              </a:r>
              <a:r>
                <a:rPr lang="en-US" b="1" dirty="0" smtClean="0">
                  <a:solidFill>
                    <a:srgbClr val="FF0000"/>
                  </a:solidFill>
                </a:rPr>
                <a:t>: 123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----------</a:t>
              </a:r>
            </a:p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pn</a:t>
              </a:r>
              <a:r>
                <a:rPr lang="en-US" b="1" dirty="0" smtClean="0">
                  <a:solidFill>
                    <a:schemeClr val="bg1"/>
                  </a:solidFill>
                </a:rPr>
                <a:t>: 978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-----------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….</a:t>
              </a:r>
            </a:p>
            <a:p>
              <a:pPr algn="ctr"/>
              <a:endParaRPr lang="en-US" b="1" dirty="0">
                <a:solidFill>
                  <a:schemeClr val="bg1"/>
                </a:solidFill>
              </a:endParaRPr>
            </a:p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17040" y="320854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0C1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17040" y="3781111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0C2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17040" y="4296366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0C3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807841" y="1867688"/>
            <a:ext cx="4343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[PDE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057</a:t>
            </a:r>
            <a:r>
              <a:rPr lang="en-US" dirty="0" smtClean="0"/>
              <a:t> | PTE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0C2</a:t>
            </a:r>
            <a:r>
              <a:rPr lang="en-US" dirty="0" smtClean="0"/>
              <a:t> | Offset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016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34" idx="1"/>
          </p:cNvCxnSpPr>
          <p:nvPr/>
        </p:nvCxnSpPr>
        <p:spPr>
          <a:xfrm flipV="1">
            <a:off x="9011069" y="3495205"/>
            <a:ext cx="537112" cy="121665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9548181" y="2110122"/>
            <a:ext cx="1532492" cy="2822843"/>
            <a:chOff x="9548181" y="2891172"/>
            <a:chExt cx="1532492" cy="2822843"/>
          </a:xfrm>
        </p:grpSpPr>
        <p:sp>
          <p:nvSpPr>
            <p:cNvPr id="15" name="Rectangle 14"/>
            <p:cNvSpPr/>
            <p:nvPr/>
          </p:nvSpPr>
          <p:spPr>
            <a:xfrm>
              <a:off x="10110545" y="2891172"/>
              <a:ext cx="970128" cy="28228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….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----------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//////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----------</a:t>
              </a:r>
              <a:r>
                <a:rPr lang="en-US" b="1" dirty="0" smtClean="0">
                  <a:solidFill>
                    <a:srgbClr val="FF0000"/>
                  </a:solidFill>
                </a:rPr>
                <a:t>//////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----------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NUL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----------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….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548181" y="351902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015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548181" y="409158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016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48181" y="460684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017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284131" y="3329323"/>
            <a:ext cx="1494577" cy="2822843"/>
            <a:chOff x="5284131" y="3329323"/>
            <a:chExt cx="1494577" cy="2822843"/>
          </a:xfrm>
        </p:grpSpPr>
        <p:sp>
          <p:nvSpPr>
            <p:cNvPr id="12" name="Rectangle 11"/>
            <p:cNvSpPr/>
            <p:nvPr/>
          </p:nvSpPr>
          <p:spPr>
            <a:xfrm>
              <a:off x="5808580" y="3329323"/>
              <a:ext cx="970128" cy="28228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….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----------</a:t>
              </a:r>
            </a:p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pn</a:t>
              </a:r>
              <a:r>
                <a:rPr lang="en-US" b="1" dirty="0">
                  <a:solidFill>
                    <a:schemeClr val="bg1"/>
                  </a:solidFill>
                </a:rPr>
                <a:t>: 378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----------</a:t>
              </a:r>
              <a:r>
                <a:rPr lang="en-US" b="1" dirty="0" err="1">
                  <a:solidFill>
                    <a:srgbClr val="FF0000"/>
                  </a:solidFill>
                </a:rPr>
                <a:t>pn</a:t>
              </a:r>
              <a:r>
                <a:rPr lang="en-US" b="1" dirty="0">
                  <a:solidFill>
                    <a:srgbClr val="FF0000"/>
                  </a:solidFill>
                </a:rPr>
                <a:t>: 508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----------</a:t>
              </a:r>
            </a:p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pn</a:t>
              </a:r>
              <a:r>
                <a:rPr lang="en-US" b="1" dirty="0">
                  <a:solidFill>
                    <a:schemeClr val="bg1"/>
                  </a:solidFill>
                </a:rPr>
                <a:t>: NUL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-----------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….</a:t>
              </a:r>
            </a:p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84131" y="3957172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0AD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84131" y="452973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057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84131" y="504499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0AF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endCxn id="19" idx="1"/>
          </p:cNvCxnSpPr>
          <p:nvPr/>
        </p:nvCxnSpPr>
        <p:spPr>
          <a:xfrm>
            <a:off x="6764352" y="4740744"/>
            <a:ext cx="707040" cy="792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3919712" y="2620988"/>
            <a:ext cx="1834516" cy="923330"/>
            <a:chOff x="3919712" y="2620988"/>
            <a:chExt cx="183451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3919712" y="2620988"/>
              <a:ext cx="10358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CR3</a:t>
              </a:r>
            </a:p>
            <a:p>
              <a:r>
                <a:rPr lang="en-US" dirty="0" smtClean="0"/>
                <a:t>Register</a:t>
              </a:r>
            </a:p>
            <a:p>
              <a:r>
                <a:rPr lang="en-US" dirty="0" smtClean="0"/>
                <a:t>(</a:t>
              </a:r>
              <a:r>
                <a:rPr lang="en-US" dirty="0" err="1" smtClean="0"/>
                <a:t>pn</a:t>
              </a:r>
              <a:r>
                <a:rPr lang="en-US" dirty="0" smtClean="0"/>
                <a:t>: 603)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955573" y="3362039"/>
              <a:ext cx="798655" cy="580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66" idx="1"/>
          </p:cNvCxnSpPr>
          <p:nvPr/>
        </p:nvCxnSpPr>
        <p:spPr>
          <a:xfrm flipV="1">
            <a:off x="6833060" y="2617896"/>
            <a:ext cx="1178111" cy="163407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3" idx="1"/>
          </p:cNvCxnSpPr>
          <p:nvPr/>
        </p:nvCxnSpPr>
        <p:spPr>
          <a:xfrm>
            <a:off x="8997312" y="5263925"/>
            <a:ext cx="1113233" cy="77591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0110545" y="5723336"/>
            <a:ext cx="970128" cy="63301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-----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-----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11171" y="2301389"/>
            <a:ext cx="970128" cy="63301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-----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-----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10547" y="1432011"/>
            <a:ext cx="571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Page</a:t>
            </a:r>
          </a:p>
          <a:p>
            <a:pPr algn="ctr"/>
            <a:r>
              <a:rPr lang="en-US" sz="1400" dirty="0" smtClean="0"/>
              <a:t>Table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805892" y="1324289"/>
            <a:ext cx="861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Page</a:t>
            </a:r>
          </a:p>
          <a:p>
            <a:pPr algn="ctr"/>
            <a:r>
              <a:rPr lang="en-US" sz="1400" dirty="0" smtClean="0"/>
              <a:t>Directory</a:t>
            </a:r>
          </a:p>
          <a:p>
            <a:pPr algn="ctr"/>
            <a:r>
              <a:rPr lang="en-US" sz="1400" dirty="0" smtClean="0"/>
              <a:t>Table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0213966" y="1324289"/>
            <a:ext cx="763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4KB </a:t>
            </a:r>
          </a:p>
          <a:p>
            <a:pPr algn="ctr"/>
            <a:r>
              <a:rPr lang="en-US" sz="1400" dirty="0" smtClean="0"/>
              <a:t>Physical</a:t>
            </a:r>
          </a:p>
          <a:p>
            <a:pPr algn="ctr"/>
            <a:r>
              <a:rPr lang="en-US" sz="1400" dirty="0" smtClean="0"/>
              <a:t>Table</a:t>
            </a:r>
            <a:endParaRPr lang="en-US" sz="1400" dirty="0"/>
          </a:p>
        </p:txBody>
      </p:sp>
      <p:cxnSp>
        <p:nvCxnSpPr>
          <p:cNvPr id="77" name="Straight Arrow Connector 76"/>
          <p:cNvCxnSpPr>
            <a:endCxn id="33" idx="1"/>
          </p:cNvCxnSpPr>
          <p:nvPr/>
        </p:nvCxnSpPr>
        <p:spPr>
          <a:xfrm>
            <a:off x="9007939" y="2573364"/>
            <a:ext cx="540242" cy="3492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Abraham </a:t>
            </a:r>
            <a:r>
              <a:rPr lang="en-US" dirty="0" err="1"/>
              <a:t>Silberschatz</a:t>
            </a:r>
            <a:r>
              <a:rPr lang="en-US" dirty="0"/>
              <a:t> - Operating System Concepts 9th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Until now, we talked about processes, threads, and CPU</a:t>
            </a:r>
          </a:p>
          <a:p>
            <a:r>
              <a:rPr lang="en-US" dirty="0" smtClean="0"/>
              <a:t> Now is the time for </a:t>
            </a:r>
            <a:r>
              <a:rPr lang="en-US" dirty="0" smtClean="0">
                <a:solidFill>
                  <a:srgbClr val="00B050"/>
                </a:solidFill>
              </a:rPr>
              <a:t>memory</a:t>
            </a:r>
          </a:p>
          <a:p>
            <a:r>
              <a:rPr lang="en-US" dirty="0" smtClean="0"/>
              <a:t>Computer memory</a:t>
            </a:r>
          </a:p>
          <a:p>
            <a:pPr lvl="1"/>
            <a:r>
              <a:rPr lang="en-US" dirty="0" smtClean="0"/>
              <a:t>Cache memory (L1, L2, and L3 CPU caches)</a:t>
            </a:r>
          </a:p>
          <a:p>
            <a:pPr lvl="1"/>
            <a:r>
              <a:rPr lang="en-US" dirty="0" smtClean="0"/>
              <a:t>Main memory (RAM, ROM)</a:t>
            </a:r>
          </a:p>
          <a:p>
            <a:pPr lvl="1"/>
            <a:r>
              <a:rPr lang="en-US" dirty="0" smtClean="0"/>
              <a:t>Secondary memory (e.g. Disk, CD-ROM, etc.)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Main Memory</a:t>
            </a:r>
            <a:r>
              <a:rPr lang="en-US" dirty="0" smtClean="0"/>
              <a:t> consists of a </a:t>
            </a:r>
            <a:r>
              <a:rPr lang="en-US" dirty="0" smtClean="0">
                <a:solidFill>
                  <a:srgbClr val="00B0F0"/>
                </a:solidFill>
              </a:rPr>
              <a:t>large array of bytes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   each with its own </a:t>
            </a:r>
            <a:r>
              <a:rPr lang="en-US" dirty="0" smtClean="0">
                <a:solidFill>
                  <a:srgbClr val="00B0F0"/>
                </a:solidFill>
              </a:rPr>
              <a:t>address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CPU</a:t>
            </a:r>
            <a:r>
              <a:rPr lang="en-US" dirty="0" smtClean="0"/>
              <a:t> fetches instruction from </a:t>
            </a:r>
            <a:r>
              <a:rPr lang="en-US" dirty="0" smtClean="0">
                <a:solidFill>
                  <a:srgbClr val="00B050"/>
                </a:solidFill>
              </a:rPr>
              <a:t>memory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according to the </a:t>
            </a:r>
            <a:r>
              <a:rPr lang="en-US" dirty="0" smtClean="0">
                <a:solidFill>
                  <a:srgbClr val="00B050"/>
                </a:solidFill>
              </a:rPr>
              <a:t>Program Counter (PC)</a:t>
            </a:r>
            <a:r>
              <a:rPr lang="en-US" dirty="0" smtClean="0"/>
              <a:t> value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952883" y="1855855"/>
            <a:ext cx="2661010" cy="4226136"/>
            <a:chOff x="9337183" y="1855855"/>
            <a:chExt cx="2661010" cy="4226136"/>
          </a:xfrm>
        </p:grpSpPr>
        <p:sp>
          <p:nvSpPr>
            <p:cNvPr id="3" name="Rectangle 2"/>
            <p:cNvSpPr/>
            <p:nvPr/>
          </p:nvSpPr>
          <p:spPr>
            <a:xfrm>
              <a:off x="9337183" y="2176530"/>
              <a:ext cx="1596980" cy="361896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9337183" y="2496450"/>
              <a:ext cx="1596980" cy="127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337183" y="5467350"/>
              <a:ext cx="1596980" cy="127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337183" y="3571896"/>
              <a:ext cx="1596980" cy="127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337183" y="3212490"/>
              <a:ext cx="1596980" cy="127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337183" y="2854470"/>
              <a:ext cx="1596980" cy="127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129044" y="5712659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0x0000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129044" y="1855855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0xFFFF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967397" y="6150524"/>
            <a:ext cx="152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3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1550 – VM notes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pPr lvl="1"/>
            <a:r>
              <a:rPr lang="en-US" dirty="0" smtClean="0"/>
              <a:t>Partition memory layout to fixed partitions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727857" y="1888226"/>
            <a:ext cx="4957765" cy="4563149"/>
            <a:chOff x="727857" y="1888226"/>
            <a:chExt cx="4957765" cy="4563149"/>
          </a:xfrm>
        </p:grpSpPr>
        <p:grpSp>
          <p:nvGrpSpPr>
            <p:cNvPr id="53" name="Group 52"/>
            <p:cNvGrpSpPr/>
            <p:nvPr/>
          </p:nvGrpSpPr>
          <p:grpSpPr>
            <a:xfrm>
              <a:off x="727857" y="1888226"/>
              <a:ext cx="4957765" cy="4226136"/>
              <a:chOff x="1613680" y="1888226"/>
              <a:chExt cx="4957765" cy="422613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10435" y="1888226"/>
                <a:ext cx="2661010" cy="4226136"/>
                <a:chOff x="7952883" y="1855855"/>
                <a:chExt cx="2661010" cy="4226136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7952883" y="1855855"/>
                  <a:ext cx="2661010" cy="4226136"/>
                  <a:chOff x="9337183" y="1855855"/>
                  <a:chExt cx="2661010" cy="4226136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9337183" y="2176530"/>
                    <a:ext cx="1596980" cy="3618963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9337183" y="2496450"/>
                    <a:ext cx="1596980" cy="1270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9337183" y="5467350"/>
                    <a:ext cx="1596980" cy="1270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9337183" y="3571896"/>
                    <a:ext cx="1596980" cy="1270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9337183" y="3212490"/>
                    <a:ext cx="1596980" cy="1270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9337183" y="2854470"/>
                    <a:ext cx="1596980" cy="1270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1129044" y="5712659"/>
                    <a:ext cx="8691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0x0000</a:t>
                    </a:r>
                    <a:endParaRPr 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1129044" y="1855855"/>
                    <a:ext cx="8242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0xFFFF</a:t>
                    </a:r>
                    <a:endParaRPr lang="en-US" dirty="0"/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8176263" y="5422376"/>
                  <a:ext cx="1162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Partition 1</a:t>
                  </a:r>
                  <a:endParaRPr 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176263" y="2157480"/>
                  <a:ext cx="1162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Partition 6</a:t>
                  </a:r>
                  <a:endParaRPr 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8176263" y="3208914"/>
                  <a:ext cx="1162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Partition 3</a:t>
                  </a:r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8176263" y="4156641"/>
                  <a:ext cx="1162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Partition 2</a:t>
                  </a:r>
                  <a:endParaRPr 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8176263" y="2854142"/>
                  <a:ext cx="1162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Partition 4</a:t>
                  </a:r>
                  <a:endParaRPr 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8176263" y="2509150"/>
                  <a:ext cx="1162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Partition 5</a:t>
                  </a:r>
                  <a:endParaRPr lang="en-US" dirty="0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1613680" y="2543614"/>
                <a:ext cx="2298644" cy="1972834"/>
                <a:chOff x="1613680" y="2543614"/>
                <a:chExt cx="2298644" cy="1972834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846508" y="3427428"/>
                  <a:ext cx="106581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2488829" y="3248098"/>
                  <a:ext cx="32680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55441" y="3248098"/>
                  <a:ext cx="32680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613680" y="3248119"/>
                  <a:ext cx="32680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515120" y="2543614"/>
                  <a:ext cx="32680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841923" y="2695909"/>
                  <a:ext cx="106581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2841923" y="4373678"/>
                  <a:ext cx="106581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2512424" y="4147116"/>
                  <a:ext cx="32680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79036" y="4147116"/>
                  <a:ext cx="32680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2728796" y="6082043"/>
              <a:ext cx="2188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Queues Per partition 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54239" y="1855855"/>
            <a:ext cx="5860166" cy="4606217"/>
            <a:chOff x="5654239" y="1855855"/>
            <a:chExt cx="5860166" cy="4606217"/>
          </a:xfrm>
        </p:grpSpPr>
        <p:grpSp>
          <p:nvGrpSpPr>
            <p:cNvPr id="54" name="Group 53"/>
            <p:cNvGrpSpPr/>
            <p:nvPr/>
          </p:nvGrpSpPr>
          <p:grpSpPr>
            <a:xfrm>
              <a:off x="5654239" y="1855855"/>
              <a:ext cx="4959654" cy="4226136"/>
              <a:chOff x="5654239" y="1855855"/>
              <a:chExt cx="4959654" cy="4226136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952883" y="1855855"/>
                <a:ext cx="2661010" cy="4226136"/>
                <a:chOff x="7952883" y="1855855"/>
                <a:chExt cx="2661010" cy="4226136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7952883" y="1855855"/>
                  <a:ext cx="2661010" cy="4226136"/>
                  <a:chOff x="9337183" y="1855855"/>
                  <a:chExt cx="2661010" cy="4226136"/>
                </a:xfrm>
              </p:grpSpPr>
              <p:sp>
                <p:nvSpPr>
                  <p:cNvPr id="7" name="Rectangle 6"/>
                  <p:cNvSpPr/>
                  <p:nvPr/>
                </p:nvSpPr>
                <p:spPr>
                  <a:xfrm>
                    <a:off x="9337183" y="2176530"/>
                    <a:ext cx="1596980" cy="3618963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9337183" y="2496450"/>
                    <a:ext cx="1596980" cy="1270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9337183" y="5467350"/>
                    <a:ext cx="1596980" cy="1270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9337183" y="3571896"/>
                    <a:ext cx="1596980" cy="1270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9337183" y="3212490"/>
                    <a:ext cx="1596980" cy="1270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9337183" y="2854470"/>
                    <a:ext cx="1596980" cy="1270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1129044" y="5712659"/>
                    <a:ext cx="8691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0x0000</a:t>
                    </a:r>
                    <a:endParaRPr lang="en-US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1129044" y="1855855"/>
                    <a:ext cx="8242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0xFFFF</a:t>
                    </a:r>
                    <a:endParaRPr lang="en-US" dirty="0"/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8176263" y="5422376"/>
                  <a:ext cx="1162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Partition 1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8176263" y="2157480"/>
                  <a:ext cx="1162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Partition 6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8176263" y="3208914"/>
                  <a:ext cx="1162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Partition 3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8176263" y="4156641"/>
                  <a:ext cx="1162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Partition 2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8176263" y="2854142"/>
                  <a:ext cx="1162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Partition 4</a:t>
                  </a:r>
                  <a:endParaRPr 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8176263" y="2509150"/>
                  <a:ext cx="1162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Partition 5</a:t>
                  </a:r>
                  <a:endParaRPr lang="en-US" dirty="0"/>
                </a:p>
              </p:txBody>
            </p:sp>
          </p:grpSp>
          <p:cxnSp>
            <p:nvCxnSpPr>
              <p:cNvPr id="22" name="Straight Arrow Connector 21"/>
              <p:cNvCxnSpPr/>
              <p:nvPr/>
            </p:nvCxnSpPr>
            <p:spPr>
              <a:xfrm>
                <a:off x="6887067" y="3583210"/>
                <a:ext cx="10658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29388" y="3403880"/>
                <a:ext cx="3268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096000" y="3403880"/>
                <a:ext cx="3268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654239" y="3403901"/>
                <a:ext cx="3268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7657067" y="6092740"/>
              <a:ext cx="38573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 queue for the entire Memory layout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400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memory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1550 – VM notes</a:t>
            </a:r>
          </a:p>
          <a:p>
            <a:r>
              <a:rPr lang="en-US" dirty="0" smtClean="0"/>
              <a:t>Abraham </a:t>
            </a:r>
            <a:r>
              <a:rPr lang="en-US" dirty="0" err="1"/>
              <a:t>Silberschatz</a:t>
            </a:r>
            <a:r>
              <a:rPr lang="en-US" dirty="0"/>
              <a:t> - Operating System Concepts 9th </a:t>
            </a:r>
            <a:r>
              <a:rPr lang="en-US" dirty="0" smtClean="0"/>
              <a:t>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 smtClean="0"/>
              <a:t>Base Register (or relocation register)</a:t>
            </a:r>
          </a:p>
          <a:p>
            <a:pPr lvl="1"/>
            <a:r>
              <a:rPr lang="en-US" dirty="0" smtClean="0"/>
              <a:t>Limit Register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How this brings us </a:t>
            </a:r>
            <a:r>
              <a:rPr lang="en-US" dirty="0" smtClean="0">
                <a:solidFill>
                  <a:srgbClr val="00B050"/>
                </a:solidFill>
              </a:rPr>
              <a:t>Protection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Logical Address: 0x1204</a:t>
            </a:r>
          </a:p>
          <a:p>
            <a:pPr lvl="1"/>
            <a:r>
              <a:rPr lang="en-US" dirty="0" smtClean="0"/>
              <a:t>Physical Address: 0x9000 + 0x1204 = 0xA204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952883" y="1855855"/>
            <a:ext cx="3439689" cy="4226136"/>
            <a:chOff x="7952883" y="1855855"/>
            <a:chExt cx="3439689" cy="4226136"/>
          </a:xfrm>
        </p:grpSpPr>
        <p:sp>
          <p:nvSpPr>
            <p:cNvPr id="16" name="TextBox 15"/>
            <p:cNvSpPr txBox="1"/>
            <p:nvPr/>
          </p:nvSpPr>
          <p:spPr>
            <a:xfrm>
              <a:off x="9683020" y="288441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0x2000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99860" y="357189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0x9000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685327" y="3584596"/>
              <a:ext cx="7072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85327" y="2856003"/>
              <a:ext cx="7072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LIMIT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952883" y="1855855"/>
              <a:ext cx="2661010" cy="4226136"/>
              <a:chOff x="9337183" y="1855855"/>
              <a:chExt cx="2661010" cy="422613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9337183" y="2176530"/>
                <a:ext cx="1596980" cy="361896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9337183" y="2496450"/>
                <a:ext cx="1596980" cy="127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9337183" y="5467350"/>
                <a:ext cx="1596980" cy="127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9337183" y="3571896"/>
                <a:ext cx="1596980" cy="127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9337183" y="3212490"/>
                <a:ext cx="1596980" cy="127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9337183" y="2854470"/>
                <a:ext cx="1596980" cy="127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1129044" y="5712659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0x0000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129044" y="1855855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0xFFFF</a:t>
                </a:r>
                <a:endParaRPr lang="en-US" dirty="0"/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flipH="1">
              <a:off x="9549863" y="3225190"/>
              <a:ext cx="11354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9549863" y="3583210"/>
              <a:ext cx="11354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864907" y="3398544"/>
            <a:ext cx="7072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637968" y="3216378"/>
            <a:ext cx="1094704" cy="73366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&lt;=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owchart: Decision 40"/>
          <p:cNvSpPr/>
          <p:nvPr/>
        </p:nvSpPr>
        <p:spPr>
          <a:xfrm>
            <a:off x="5792363" y="3216378"/>
            <a:ext cx="1094704" cy="73366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86665" y="2597566"/>
            <a:ext cx="565117" cy="638936"/>
            <a:chOff x="4186665" y="2597566"/>
            <a:chExt cx="565117" cy="638936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4186665" y="2597566"/>
              <a:ext cx="5476" cy="617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296208" y="286717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40508" y="2598711"/>
            <a:ext cx="544117" cy="637791"/>
            <a:chOff x="6340508" y="2598711"/>
            <a:chExt cx="544117" cy="637791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6340508" y="2598711"/>
              <a:ext cx="5476" cy="617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429051" y="286717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047381" y="2161732"/>
            <a:ext cx="270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ERROR: Trap to OS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833042" y="3941226"/>
            <a:ext cx="707245" cy="986072"/>
            <a:chOff x="3833042" y="3941226"/>
            <a:chExt cx="707245" cy="986072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179878" y="3941226"/>
              <a:ext cx="5476" cy="6174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33042" y="4557966"/>
              <a:ext cx="7072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LIMIT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24405" y="3948452"/>
            <a:ext cx="1430620" cy="1010556"/>
            <a:chOff x="5624405" y="3948452"/>
            <a:chExt cx="1430620" cy="1010556"/>
          </a:xfrm>
        </p:grpSpPr>
        <p:cxnSp>
          <p:nvCxnSpPr>
            <p:cNvPr id="49" name="Straight Arrow Connector 48"/>
            <p:cNvCxnSpPr>
              <a:stCxn id="53" idx="0"/>
            </p:cNvCxnSpPr>
            <p:nvPr/>
          </p:nvCxnSpPr>
          <p:spPr>
            <a:xfrm flipH="1" flipV="1">
              <a:off x="6338841" y="3948452"/>
              <a:ext cx="874" cy="6412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624405" y="4589676"/>
              <a:ext cx="14306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+ LIMIT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84791" y="3583209"/>
            <a:ext cx="1113697" cy="370719"/>
            <a:chOff x="4684791" y="3583209"/>
            <a:chExt cx="1113697" cy="370719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4732672" y="3583209"/>
              <a:ext cx="10658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684791" y="3584596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67260" y="3583210"/>
            <a:ext cx="1085623" cy="373804"/>
            <a:chOff x="6867260" y="3583210"/>
            <a:chExt cx="1085623" cy="373804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6887067" y="3583210"/>
              <a:ext cx="10658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867260" y="358768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72152" y="3236502"/>
            <a:ext cx="1065816" cy="369332"/>
            <a:chOff x="2572152" y="3236502"/>
            <a:chExt cx="1065816" cy="369332"/>
          </a:xfrm>
        </p:grpSpPr>
        <p:cxnSp>
          <p:nvCxnSpPr>
            <p:cNvPr id="23" name="Straight Arrow Connector 22"/>
            <p:cNvCxnSpPr>
              <a:stCxn id="22" idx="3"/>
              <a:endCxn id="7" idx="1"/>
            </p:cNvCxnSpPr>
            <p:nvPr/>
          </p:nvCxnSpPr>
          <p:spPr>
            <a:xfrm>
              <a:off x="2572152" y="3583210"/>
              <a:ext cx="10658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673153" y="3236502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Versus Physical Address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Abraham </a:t>
            </a:r>
            <a:r>
              <a:rPr lang="en-US" dirty="0" err="1"/>
              <a:t>Silberschatz</a:t>
            </a:r>
            <a:r>
              <a:rPr lang="en-US" dirty="0"/>
              <a:t> - Operating System Concepts 9th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0070C0"/>
                </a:solidFill>
              </a:rPr>
              <a:t>Logical Address</a:t>
            </a:r>
            <a:r>
              <a:rPr lang="en-US" dirty="0" smtClean="0"/>
              <a:t>: An address generated by the CPU.</a:t>
            </a:r>
          </a:p>
          <a:p>
            <a:pPr marL="457200" lvl="1" indent="0">
              <a:buNone/>
            </a:pPr>
            <a:r>
              <a:rPr lang="en-US" dirty="0" smtClean="0"/>
              <a:t>    They use </a:t>
            </a:r>
            <a:r>
              <a:rPr lang="en-US" dirty="0" smtClean="0">
                <a:solidFill>
                  <a:srgbClr val="0070C0"/>
                </a:solidFill>
              </a:rPr>
              <a:t>logical address </a:t>
            </a:r>
            <a:r>
              <a:rPr lang="en-US" dirty="0" smtClean="0"/>
              <a:t>and</a:t>
            </a:r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0070C0"/>
                </a:solidFill>
              </a:rPr>
              <a:t>virtual address </a:t>
            </a:r>
            <a:r>
              <a:rPr lang="en-US" dirty="0" smtClean="0"/>
              <a:t>interchangeably in the literature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Physical Address</a:t>
            </a:r>
            <a:r>
              <a:rPr lang="en-US" dirty="0" smtClean="0"/>
              <a:t>: An address that is used by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Memory Management unit (MMU)</a:t>
            </a:r>
            <a:r>
              <a:rPr lang="en-US" dirty="0" smtClean="0"/>
              <a:t> during run-time</a:t>
            </a:r>
          </a:p>
          <a:p>
            <a:pPr lvl="1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84666" y="4411405"/>
            <a:ext cx="884706" cy="8445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4597410" y="3871913"/>
            <a:ext cx="1596980" cy="1923580"/>
            <a:chOff x="4640274" y="3871913"/>
            <a:chExt cx="1596980" cy="1923580"/>
          </a:xfrm>
        </p:grpSpPr>
        <p:sp>
          <p:nvSpPr>
            <p:cNvPr id="25" name="Rectangle 24"/>
            <p:cNvSpPr/>
            <p:nvPr/>
          </p:nvSpPr>
          <p:spPr>
            <a:xfrm>
              <a:off x="4640274" y="3871913"/>
              <a:ext cx="1596980" cy="19235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5198147" y="4605103"/>
              <a:ext cx="481234" cy="45720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85141" y="3965973"/>
              <a:ext cx="70724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BASE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30971" y="4289760"/>
              <a:ext cx="8691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0x9000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569372" y="4504196"/>
            <a:ext cx="2585911" cy="646331"/>
            <a:chOff x="2612236" y="4504196"/>
            <a:chExt cx="2585911" cy="646331"/>
          </a:xfrm>
        </p:grpSpPr>
        <p:cxnSp>
          <p:nvCxnSpPr>
            <p:cNvPr id="28" name="Straight Arrow Connector 27"/>
            <p:cNvCxnSpPr>
              <a:stCxn id="26" idx="3"/>
              <a:endCxn id="32" idx="2"/>
            </p:cNvCxnSpPr>
            <p:nvPr/>
          </p:nvCxnSpPr>
          <p:spPr>
            <a:xfrm>
              <a:off x="2612236" y="4833703"/>
              <a:ext cx="25859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768302" y="4504196"/>
              <a:ext cx="16272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Logical Address</a:t>
              </a:r>
            </a:p>
            <a:p>
              <a:pPr algn="ctr"/>
              <a:r>
                <a:rPr lang="en-US" dirty="0" smtClean="0"/>
                <a:t>0x1024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636517" y="4504195"/>
            <a:ext cx="2316366" cy="646331"/>
            <a:chOff x="5636517" y="4504195"/>
            <a:chExt cx="2316366" cy="646331"/>
          </a:xfrm>
        </p:grpSpPr>
        <p:cxnSp>
          <p:nvCxnSpPr>
            <p:cNvPr id="31" name="Straight Arrow Connector 30"/>
            <p:cNvCxnSpPr>
              <a:stCxn id="32" idx="6"/>
            </p:cNvCxnSpPr>
            <p:nvPr/>
          </p:nvCxnSpPr>
          <p:spPr>
            <a:xfrm>
              <a:off x="5636517" y="4833703"/>
              <a:ext cx="23163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156022" y="4504195"/>
              <a:ext cx="1726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Address</a:t>
              </a:r>
            </a:p>
            <a:p>
              <a:pPr algn="ctr"/>
              <a:r>
                <a:rPr lang="en-US" dirty="0" smtClean="0"/>
                <a:t>0xA024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952883" y="1855855"/>
            <a:ext cx="3546188" cy="4226136"/>
            <a:chOff x="7952883" y="1855855"/>
            <a:chExt cx="3546188" cy="4226136"/>
          </a:xfrm>
        </p:grpSpPr>
        <p:grpSp>
          <p:nvGrpSpPr>
            <p:cNvPr id="27" name="Group 26"/>
            <p:cNvGrpSpPr/>
            <p:nvPr/>
          </p:nvGrpSpPr>
          <p:grpSpPr>
            <a:xfrm>
              <a:off x="7952883" y="1855855"/>
              <a:ext cx="3439689" cy="4226136"/>
              <a:chOff x="7952883" y="1855855"/>
              <a:chExt cx="3439689" cy="422613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9683020" y="2884416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0x2000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699860" y="3571896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0x9000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685327" y="3584596"/>
                <a:ext cx="7072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BASE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685327" y="2856003"/>
                <a:ext cx="7072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LIMIT</a:t>
                </a:r>
                <a:endParaRPr 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7952883" y="1855855"/>
                <a:ext cx="2661010" cy="4226136"/>
                <a:chOff x="9337183" y="1855855"/>
                <a:chExt cx="2661010" cy="422613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9337183" y="2176530"/>
                  <a:ext cx="1596980" cy="3618963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337183" y="2496450"/>
                  <a:ext cx="1596980" cy="127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9337183" y="5467350"/>
                  <a:ext cx="1596980" cy="127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9337183" y="3571896"/>
                  <a:ext cx="1596980" cy="127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9337183" y="3212490"/>
                  <a:ext cx="1596980" cy="127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9337183" y="2854470"/>
                  <a:ext cx="1596980" cy="127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11129044" y="5712659"/>
                  <a:ext cx="8691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0x0000</a:t>
                  </a:r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1129044" y="1855855"/>
                  <a:ext cx="8242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0xFFFF</a:t>
                  </a:r>
                  <a:endParaRPr lang="en-US" dirty="0"/>
                </a:p>
              </p:txBody>
            </p:sp>
          </p:grpSp>
          <p:cxnSp>
            <p:nvCxnSpPr>
              <p:cNvPr id="40" name="Straight Arrow Connector 39"/>
              <p:cNvCxnSpPr/>
              <p:nvPr/>
            </p:nvCxnSpPr>
            <p:spPr>
              <a:xfrm flipH="1">
                <a:off x="9549863" y="3225190"/>
                <a:ext cx="11354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>
                <a:off x="9549863" y="3583210"/>
                <a:ext cx="11354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/>
            <p:nvPr/>
          </p:nvCxnSpPr>
          <p:spPr>
            <a:xfrm flipH="1">
              <a:off x="9547715" y="3400756"/>
              <a:ext cx="11354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0613893" y="3218840"/>
              <a:ext cx="8851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0xA024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9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1550 – VM </a:t>
            </a:r>
            <a:r>
              <a:rPr lang="en-US" dirty="0" smtClean="0"/>
              <a:t>notes</a:t>
            </a:r>
          </a:p>
          <a:p>
            <a:r>
              <a:rPr lang="en-US" dirty="0" smtClean="0"/>
              <a:t>Abraham </a:t>
            </a:r>
            <a:r>
              <a:rPr lang="en-US" dirty="0" err="1"/>
              <a:t>Silberschatz</a:t>
            </a:r>
            <a:r>
              <a:rPr lang="en-US" dirty="0"/>
              <a:t> - Operating System Concepts 9th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B050"/>
                </a:solidFill>
              </a:rPr>
              <a:t>process</a:t>
            </a:r>
            <a:r>
              <a:rPr lang="en-US" dirty="0" smtClean="0"/>
              <a:t> must be in memory to be executed. </a:t>
            </a:r>
            <a:r>
              <a:rPr lang="en-US" sz="3200" dirty="0" smtClean="0"/>
              <a:t>However</a:t>
            </a:r>
            <a:r>
              <a:rPr lang="en-US" sz="3200" dirty="0"/>
              <a:t>, it can be swapped temporarily out of memory to the Hard disk.</a:t>
            </a:r>
          </a:p>
          <a:p>
            <a:r>
              <a:rPr lang="en-US" sz="3200" dirty="0"/>
              <a:t>Generally, </a:t>
            </a:r>
            <a:r>
              <a:rPr lang="en-US" sz="3200" b="1" dirty="0"/>
              <a:t>SWAPPING</a:t>
            </a:r>
            <a:r>
              <a:rPr lang="en-US" sz="3200" dirty="0"/>
              <a:t>  is removing of process from memory to secondary memory and again back to main memory.</a:t>
            </a:r>
          </a:p>
          <a:p>
            <a:r>
              <a:rPr lang="en-US" sz="3200" dirty="0"/>
              <a:t>The system maintains a ready queue of all processes whose memory images are in the hard disk and are ready to run.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+</a:t>
            </a:r>
            <a:r>
              <a:rPr lang="en-US" sz="2800" dirty="0"/>
              <a:t> Increase in Degree of </a:t>
            </a:r>
            <a:r>
              <a:rPr lang="en-US" sz="2800" dirty="0" smtClean="0"/>
              <a:t>Multiprogramming, e.g. round robin scheduler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–</a:t>
            </a:r>
            <a:r>
              <a:rPr lang="en-US" sz="2800" dirty="0"/>
              <a:t> The context switch time is fairly high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–</a:t>
            </a:r>
            <a:r>
              <a:rPr lang="en-US" sz="2800" dirty="0"/>
              <a:t> Asynchronous </a:t>
            </a:r>
            <a:r>
              <a:rPr lang="en-US" dirty="0" smtClean="0">
                <a:solidFill>
                  <a:srgbClr val="FF0000"/>
                </a:solidFill>
              </a:rPr>
              <a:t>I/O </a:t>
            </a:r>
            <a:r>
              <a:rPr lang="en-US" dirty="0" smtClean="0"/>
              <a:t>double buffering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1550 – VM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 smtClean="0"/>
          </a:p>
          <a:p>
            <a:r>
              <a:rPr lang="en-US" dirty="0" smtClean="0"/>
              <a:t>Bitmaps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Linked list</a:t>
            </a:r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340" y="1325563"/>
            <a:ext cx="6796625" cy="2340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930" y="4023519"/>
            <a:ext cx="7259447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 Strategies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1550 – VM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Strategies</a:t>
            </a:r>
          </a:p>
          <a:p>
            <a:pPr lvl="1"/>
            <a:r>
              <a:rPr lang="en-US" dirty="0" smtClean="0"/>
              <a:t>First Fit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–</a:t>
            </a:r>
            <a:r>
              <a:rPr lang="en-US" b="1" dirty="0" smtClean="0"/>
              <a:t> </a:t>
            </a:r>
            <a:r>
              <a:rPr lang="en-US" dirty="0" smtClean="0"/>
              <a:t>External Fragmentation </a:t>
            </a:r>
          </a:p>
          <a:p>
            <a:pPr lvl="1"/>
            <a:r>
              <a:rPr lang="en-US" dirty="0" smtClean="0"/>
              <a:t>Next Fit</a:t>
            </a:r>
          </a:p>
          <a:p>
            <a:pPr lvl="1"/>
            <a:r>
              <a:rPr lang="en-US" dirty="0" smtClean="0"/>
              <a:t>Best Fit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–</a:t>
            </a:r>
            <a:r>
              <a:rPr lang="en-US" b="1" dirty="0"/>
              <a:t> </a:t>
            </a:r>
            <a:r>
              <a:rPr lang="en-US" dirty="0" smtClean="0"/>
              <a:t>Internal </a:t>
            </a:r>
            <a:r>
              <a:rPr lang="en-US" dirty="0"/>
              <a:t>Fragmentation </a:t>
            </a:r>
          </a:p>
          <a:p>
            <a:pPr lvl="1"/>
            <a:r>
              <a:rPr lang="en-US" dirty="0" smtClean="0"/>
              <a:t>Worst Fit</a:t>
            </a:r>
          </a:p>
          <a:p>
            <a:pPr lvl="1"/>
            <a:r>
              <a:rPr lang="en-US" dirty="0" smtClean="0"/>
              <a:t>Quick Fit</a:t>
            </a:r>
            <a:endParaRPr lang="en-US" dirty="0"/>
          </a:p>
          <a:p>
            <a:r>
              <a:rPr lang="en-US" b="1" dirty="0"/>
              <a:t>Internal fragmentation </a:t>
            </a:r>
            <a:r>
              <a:rPr lang="en-US" dirty="0"/>
              <a:t>is the wasted space within each allocated block because of rounding up from the actual requested allocation to the allocation granularity.</a:t>
            </a:r>
          </a:p>
          <a:p>
            <a:r>
              <a:rPr lang="en-US" b="1" dirty="0"/>
              <a:t>External fragmentation </a:t>
            </a:r>
            <a:r>
              <a:rPr lang="en-US" dirty="0"/>
              <a:t>is the various free spaced holes that are generated in your </a:t>
            </a:r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en.wikipedia.org/wiki/Virtual_memory</a:t>
            </a:r>
          </a:p>
          <a:p>
            <a:r>
              <a:rPr lang="en-US" dirty="0"/>
              <a:t>https://</a:t>
            </a:r>
            <a:r>
              <a:rPr lang="en-US" dirty="0" smtClean="0"/>
              <a:t>en.wikipedia.org/wiki/Page_table</a:t>
            </a:r>
          </a:p>
          <a:p>
            <a:r>
              <a:rPr lang="en-US" dirty="0"/>
              <a:t>https://en.wikipedia.org/wiki/Paging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Virtual Memory</a:t>
            </a:r>
            <a:r>
              <a:rPr lang="en-US" dirty="0" smtClean="0"/>
              <a:t>: The technique that is implemented using hardware and software to map </a:t>
            </a:r>
            <a:r>
              <a:rPr lang="en-US" i="1" dirty="0" smtClean="0">
                <a:solidFill>
                  <a:srgbClr val="00B0F0"/>
                </a:solidFill>
              </a:rPr>
              <a:t>virtual address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into </a:t>
            </a:r>
            <a:r>
              <a:rPr lang="en-US" i="1" dirty="0" smtClean="0">
                <a:solidFill>
                  <a:srgbClr val="00B0F0"/>
                </a:solidFill>
              </a:rPr>
              <a:t>physical address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Page Table</a:t>
            </a:r>
            <a:r>
              <a:rPr lang="en-US" dirty="0" smtClean="0"/>
              <a:t>: The data structure used by a virtual memory implementation to store the mapping between </a:t>
            </a:r>
            <a:r>
              <a:rPr lang="en-US" dirty="0" smtClean="0">
                <a:solidFill>
                  <a:srgbClr val="00B0F0"/>
                </a:solidFill>
              </a:rPr>
              <a:t>virtual address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F0"/>
                </a:solidFill>
              </a:rPr>
              <a:t>physical address</a:t>
            </a:r>
            <a:r>
              <a:rPr lang="en-US" dirty="0" smtClean="0"/>
              <a:t>.</a:t>
            </a:r>
            <a:endParaRPr lang="fa-IR" dirty="0" smtClean="0"/>
          </a:p>
          <a:p>
            <a:pPr lvl="1"/>
            <a:r>
              <a:rPr lang="en-US" dirty="0"/>
              <a:t>Page Table is maintained per </a:t>
            </a:r>
            <a:r>
              <a:rPr lang="en-US" dirty="0" smtClean="0"/>
              <a:t>process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Paging</a:t>
            </a:r>
            <a:r>
              <a:rPr lang="en-US" dirty="0" smtClean="0"/>
              <a:t>: Dividing the memory address space into </a:t>
            </a:r>
            <a:r>
              <a:rPr lang="en-US" dirty="0" smtClean="0">
                <a:solidFill>
                  <a:srgbClr val="00B0F0"/>
                </a:solidFill>
              </a:rPr>
              <a:t>same-size blocks </a:t>
            </a:r>
            <a:r>
              <a:rPr lang="en-US" dirty="0" smtClean="0"/>
              <a:t>called </a:t>
            </a:r>
            <a:r>
              <a:rPr lang="en-US" dirty="0" smtClean="0">
                <a:solidFill>
                  <a:srgbClr val="00B0F0"/>
                </a:solidFill>
              </a:rPr>
              <a:t>pages</a:t>
            </a:r>
            <a:r>
              <a:rPr lang="en-US" dirty="0" smtClean="0"/>
              <a:t>. The address translation part of virtual memory uses the paging.</a:t>
            </a:r>
            <a:endParaRPr lang="fa-IR" dirty="0" smtClean="0"/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Simple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1127</Words>
  <Application>Microsoft Office PowerPoint</Application>
  <PresentationFormat>Widescreen</PresentationFormat>
  <Paragraphs>344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CS 1550: Introduction to Operating Systems  Recitation 8: Virtual Memory</vt:lpstr>
      <vt:lpstr>Preface </vt:lpstr>
      <vt:lpstr>Memory Partitioning</vt:lpstr>
      <vt:lpstr>Basic memory operation</vt:lpstr>
      <vt:lpstr>Logical Versus Physical Address</vt:lpstr>
      <vt:lpstr>Swapping</vt:lpstr>
      <vt:lpstr>Allocation Management</vt:lpstr>
      <vt:lpstr>Dynamic Allocation Strategies </vt:lpstr>
      <vt:lpstr>Paging</vt:lpstr>
      <vt:lpstr>Single Level Page Table</vt:lpstr>
      <vt:lpstr>Single Level Page Table – 32-bit</vt:lpstr>
      <vt:lpstr>Multilevel Page Table – 32-bit </vt:lpstr>
      <vt:lpstr>Multilevel Page Table – 32-bit Page Walk</vt:lpstr>
      <vt:lpstr>Multilevel Page Table – 32-bit Page Walk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Mantevo Benchmark on Baremetal</dc:title>
  <dc:creator>ismail - [2010]</dc:creator>
  <cp:lastModifiedBy>mohammad</cp:lastModifiedBy>
  <cp:revision>382</cp:revision>
  <cp:lastPrinted>2016-09-14T14:32:37Z</cp:lastPrinted>
  <dcterms:created xsi:type="dcterms:W3CDTF">2016-01-25T04:19:05Z</dcterms:created>
  <dcterms:modified xsi:type="dcterms:W3CDTF">2017-03-18T04:28:29Z</dcterms:modified>
</cp:coreProperties>
</file>