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7245143"/>
            <a:chOff x="0" y="0"/>
            <a:chExt cx="4816593" cy="19081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08186"/>
            </a:xfrm>
            <a:custGeom>
              <a:avLst/>
              <a:gdLst/>
              <a:rect l="l" t="t" r="r" b="b"/>
              <a:pathLst>
                <a:path w="4816592" h="1908186">
                  <a:moveTo>
                    <a:pt x="0" y="0"/>
                  </a:moveTo>
                  <a:lnTo>
                    <a:pt x="4816592" y="0"/>
                  </a:lnTo>
                  <a:lnTo>
                    <a:pt x="4816592" y="1908186"/>
                  </a:lnTo>
                  <a:lnTo>
                    <a:pt x="0" y="1908186"/>
                  </a:lnTo>
                  <a:close/>
                </a:path>
              </a:pathLst>
            </a:custGeom>
            <a:solidFill>
              <a:srgbClr val="ebf0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4816593" cy="202248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150"/>
                </a:lnSpc>
                <a:defRPr/>
              </a:pPr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545050" y="4346311"/>
            <a:ext cx="8093412" cy="4826616"/>
          </a:xfrm>
          <a:custGeom>
            <a:avLst/>
            <a:gdLst/>
            <a:rect l="l" t="t" r="r" b="b"/>
            <a:pathLst>
              <a:path w="8093412" h="4826616">
                <a:moveTo>
                  <a:pt x="0" y="0"/>
                </a:moveTo>
                <a:lnTo>
                  <a:pt x="8093412" y="0"/>
                </a:lnTo>
                <a:lnTo>
                  <a:pt x="8093412" y="4826617"/>
                </a:lnTo>
                <a:lnTo>
                  <a:pt x="0" y="4826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79643" y="1333245"/>
            <a:ext cx="15006299" cy="590321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11747"/>
              </a:lnSpc>
              <a:defRPr/>
            </a:pPr>
            <a:r>
              <a:rPr lang="en-US" sz="8899" spc="-400">
                <a:solidFill>
                  <a:srgbClr val="20344b"/>
                </a:solidFill>
                <a:ea typeface="Tlab 레트로라이프"/>
              </a:rPr>
              <a:t>실시간 초상권 보호 및</a:t>
            </a:r>
            <a:endParaRPr lang="en-US" sz="8899" spc="-400">
              <a:solidFill>
                <a:srgbClr val="20344b"/>
              </a:solidFill>
              <a:ea typeface="Tlab 레트로라이프"/>
            </a:endParaRPr>
          </a:p>
          <a:p>
            <a:pPr>
              <a:lnSpc>
                <a:spcPts val="11747"/>
              </a:lnSpc>
              <a:defRPr/>
            </a:pPr>
            <a:r>
              <a:rPr lang="en-US" sz="8899" spc="-400">
                <a:solidFill>
                  <a:srgbClr val="20344b"/>
                </a:solidFill>
                <a:latin typeface="Tlab 레트로라이프"/>
                <a:ea typeface="Tlab 레트로라이프"/>
              </a:rPr>
              <a:t> 유해 컨텐츠 AI필터링 프로그램 </a:t>
            </a:r>
            <a:endParaRPr lang="en-US" sz="8899" spc="-400">
              <a:solidFill>
                <a:srgbClr val="20344b"/>
              </a:solidFill>
              <a:latin typeface="Tlab 레트로라이프"/>
              <a:ea typeface="Tlab 레트로라이프"/>
            </a:endParaRPr>
          </a:p>
          <a:p>
            <a:pPr>
              <a:lnSpc>
                <a:spcPts val="11747"/>
              </a:lnSpc>
              <a:defRPr/>
            </a:pPr>
            <a:endParaRPr lang="en-US" sz="8899" spc="-400">
              <a:solidFill>
                <a:srgbClr val="20344b"/>
              </a:solidFill>
              <a:latin typeface="Tlab 레트로라이프"/>
              <a:ea typeface="Tlab 레트로라이프"/>
            </a:endParaRPr>
          </a:p>
          <a:p>
            <a:pPr>
              <a:lnSpc>
                <a:spcPts val="11747"/>
              </a:lnSpc>
              <a:defRPr/>
            </a:pPr>
            <a:endParaRPr lang="en-US" sz="8899" spc="-400">
              <a:solidFill>
                <a:srgbClr val="20344b"/>
              </a:solidFill>
              <a:latin typeface="Tlab 레트로라이프"/>
              <a:ea typeface="Tlab 레트로라이프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2163" y="4656870"/>
            <a:ext cx="5581179" cy="14065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000" spc="338">
                <a:solidFill>
                  <a:srgbClr val="1195b2"/>
                </a:solidFill>
                <a:latin typeface="TT Commons Pro Bold"/>
                <a:ea typeface="TT Commons Pro Bold"/>
              </a:rPr>
              <a:t>우승화 60192218 </a:t>
            </a:r>
            <a:endParaRPr lang="en-US" sz="2000" spc="338">
              <a:solidFill>
                <a:srgbClr val="1195b2"/>
              </a:solidFill>
              <a:latin typeface="TT Commons Pro Bold"/>
              <a:ea typeface="TT Commons Pro Bold"/>
            </a:endParaRPr>
          </a:p>
          <a:p>
            <a:pPr>
              <a:lnSpc>
                <a:spcPts val="2800"/>
              </a:lnSpc>
              <a:defRPr/>
            </a:pPr>
            <a:r>
              <a:rPr lang="en-US" sz="2000" spc="338">
                <a:solidFill>
                  <a:srgbClr val="1195b2"/>
                </a:solidFill>
                <a:latin typeface="TT Commons Pro Bold"/>
                <a:ea typeface="TT Commons Pro Bold"/>
              </a:rPr>
              <a:t>석성훈 60192208 </a:t>
            </a:r>
            <a:endParaRPr lang="en-US" sz="2000" spc="338">
              <a:solidFill>
                <a:srgbClr val="1195b2"/>
              </a:solidFill>
              <a:latin typeface="TT Commons Pro Bold"/>
              <a:ea typeface="TT Commons Pro Bold"/>
            </a:endParaRPr>
          </a:p>
          <a:p>
            <a:pPr>
              <a:lnSpc>
                <a:spcPts val="2800"/>
              </a:lnSpc>
              <a:defRPr/>
            </a:pPr>
            <a:r>
              <a:rPr lang="en-US" sz="2000" spc="338">
                <a:solidFill>
                  <a:srgbClr val="1195b2"/>
                </a:solidFill>
                <a:latin typeface="TT Commons Pro Bold"/>
                <a:ea typeface="TT Commons Pro Bold"/>
              </a:rPr>
              <a:t>이훈근 60192230 </a:t>
            </a:r>
            <a:endParaRPr lang="en-US" sz="2000" spc="338">
              <a:solidFill>
                <a:srgbClr val="1195b2"/>
              </a:solidFill>
              <a:latin typeface="TT Commons Pro Bold"/>
              <a:ea typeface="TT Commons Pro Bold"/>
            </a:endParaRPr>
          </a:p>
          <a:p>
            <a:pPr>
              <a:lnSpc>
                <a:spcPts val="2800"/>
              </a:lnSpc>
              <a:defRPr/>
            </a:pPr>
            <a:r>
              <a:rPr lang="en-US" sz="2000" spc="338">
                <a:solidFill>
                  <a:srgbClr val="1195b2"/>
                </a:solidFill>
                <a:latin typeface="TT Commons Pro Bold"/>
                <a:ea typeface="TT Commons Pro Bold"/>
              </a:rPr>
              <a:t>임준원 60192231 </a:t>
            </a:r>
            <a:endParaRPr lang="en-US" sz="2000" spc="338">
              <a:solidFill>
                <a:srgbClr val="1195b2"/>
              </a:solidFill>
              <a:latin typeface="TT Commons Pro Bold"/>
              <a:ea typeface="TT Commons Pr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2253" y="3684328"/>
            <a:ext cx="17403492" cy="2918343"/>
          </a:xfrm>
          <a:custGeom>
            <a:avLst/>
            <a:gdLst/>
            <a:rect l="l" t="t" r="r" b="b"/>
            <a:pathLst>
              <a:path w="17403492" h="2918343">
                <a:moveTo>
                  <a:pt x="0" y="0"/>
                </a:moveTo>
                <a:lnTo>
                  <a:pt x="17403494" y="0"/>
                </a:lnTo>
                <a:lnTo>
                  <a:pt x="17403494" y="2918344"/>
                </a:lnTo>
                <a:lnTo>
                  <a:pt x="0" y="2918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280" t="-67410" r="-640" b="-19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60342"/>
            <a:ext cx="1297463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사용 예시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50131" y="7087141"/>
            <a:ext cx="9387739" cy="58186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842"/>
              </a:lnSpc>
              <a:spcBef>
                <a:spcPct val="0"/>
              </a:spcBef>
              <a:defRPr/>
            </a:pPr>
            <a:r>
              <a:rPr lang="en-US" sz="3228" spc="-96">
                <a:solidFill>
                  <a:srgbClr val="20344b"/>
                </a:solidFill>
                <a:latin typeface="Source Han Sans KR Medium"/>
                <a:ea typeface="Source Han Sans KR Medium"/>
              </a:rPr>
              <a:t>다른 자세임에도 같은 사람임을 일치율을 통해 알 수 있다.</a:t>
            </a:r>
            <a:endParaRPr lang="en-US" sz="3228" spc="-96">
              <a:solidFill>
                <a:srgbClr val="20344b"/>
              </a:solidFill>
              <a:latin typeface="Source Han Sans KR Medium"/>
              <a:ea typeface="Source Han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60342"/>
            <a:ext cx="1297463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사용 예시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50131" y="7106065"/>
            <a:ext cx="9387739" cy="58186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842"/>
              </a:lnSpc>
              <a:spcBef>
                <a:spcPct val="0"/>
              </a:spcBef>
              <a:defRPr/>
            </a:pPr>
            <a:r>
              <a:rPr lang="en-US" sz="3228" spc="-96">
                <a:solidFill>
                  <a:srgbClr val="20344b"/>
                </a:solidFill>
                <a:latin typeface="Source Han Sans KR Medium"/>
                <a:ea typeface="Source Han Sans KR Medium"/>
              </a:rPr>
              <a:t>66% 이상이면 같은 사람으로 볼 수 있다.</a:t>
            </a:r>
            <a:endParaRPr lang="en-US" sz="3228" spc="-96">
              <a:solidFill>
                <a:srgbClr val="20344b"/>
              </a:solidFill>
              <a:latin typeface="Source Han Sans KR Medium"/>
              <a:ea typeface="Source Han Sans KR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42253" y="3684612"/>
            <a:ext cx="17403492" cy="2918460"/>
          </a:xfrm>
          <a:custGeom>
            <a:avLst/>
            <a:gdLst/>
            <a:rect l="l" t="t" r="r" b="b"/>
            <a:pathLst>
              <a:path w="17403492" h="2918460">
                <a:moveTo>
                  <a:pt x="0" y="0"/>
                </a:moveTo>
                <a:lnTo>
                  <a:pt x="17403494" y="0"/>
                </a:lnTo>
                <a:lnTo>
                  <a:pt x="17403494" y="2918460"/>
                </a:lnTo>
                <a:lnTo>
                  <a:pt x="0" y="2918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630" r="-1920" b="-506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96702" y="2713860"/>
            <a:ext cx="5342256" cy="2759822"/>
            <a:chOff x="0" y="0"/>
            <a:chExt cx="7123008" cy="36797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27434" y="0"/>
              <a:ext cx="6668140" cy="1187873"/>
              <a:chOff x="0" y="0"/>
              <a:chExt cx="791387" cy="14097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91387" cy="140979"/>
              </a:xfrm>
              <a:custGeom>
                <a:avLst/>
                <a:gdLst/>
                <a:ahLst/>
                <a:cxnLst/>
                <a:rect r="r" b="b" t="t" l="l"/>
                <a:pathLst>
                  <a:path h="140979" w="791387">
                    <a:moveTo>
                      <a:pt x="0" y="0"/>
                    </a:moveTo>
                    <a:lnTo>
                      <a:pt x="791387" y="0"/>
                    </a:lnTo>
                    <a:lnTo>
                      <a:pt x="791387" y="140979"/>
                    </a:lnTo>
                    <a:lnTo>
                      <a:pt x="0" y="140979"/>
                    </a:lnTo>
                    <a:close/>
                  </a:path>
                </a:pathLst>
              </a:custGeom>
              <a:solidFill>
                <a:srgbClr val="30AB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04775"/>
                <a:ext cx="791387" cy="2457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5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27434" y="83321"/>
              <a:ext cx="6668140" cy="916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3"/>
                </a:lnSpc>
              </a:pPr>
              <a:r>
                <a:rPr lang="en-US" sz="3994" spc="199">
                  <a:solidFill>
                    <a:srgbClr val="FFFFFF"/>
                  </a:solidFill>
                  <a:ea typeface="Gothic A1 Bold"/>
                </a:rPr>
                <a:t>석성훈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227434" y="255147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227434" y="364801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27434" y="1442342"/>
              <a:ext cx="6668140" cy="69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995">
                  <a:solidFill>
                    <a:srgbClr val="494949"/>
                  </a:solidFill>
                  <a:ea typeface="Gothic A1 Bold"/>
                </a:rPr>
                <a:t>팀원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736191"/>
              <a:ext cx="7123008" cy="600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6"/>
                </a:lnSpc>
              </a:pPr>
              <a:r>
                <a:rPr lang="en-US" sz="2589">
                  <a:solidFill>
                    <a:srgbClr val="494949"/>
                  </a:solidFill>
                  <a:latin typeface="Gothic A1 Medium"/>
                  <a:ea typeface="Gothic A1 Medium"/>
                </a:rPr>
                <a:t>AI 개발(object detection)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53562" y="6406008"/>
            <a:ext cx="5001105" cy="2759822"/>
            <a:chOff x="0" y="0"/>
            <a:chExt cx="6668140" cy="367976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668140" cy="1297130"/>
              <a:chOff x="0" y="0"/>
              <a:chExt cx="791387" cy="15394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91387" cy="153946"/>
              </a:xfrm>
              <a:custGeom>
                <a:avLst/>
                <a:gdLst/>
                <a:ahLst/>
                <a:cxnLst/>
                <a:rect r="r" b="b" t="t" l="l"/>
                <a:pathLst>
                  <a:path h="153946" w="791387">
                    <a:moveTo>
                      <a:pt x="0" y="0"/>
                    </a:moveTo>
                    <a:lnTo>
                      <a:pt x="791387" y="0"/>
                    </a:lnTo>
                    <a:lnTo>
                      <a:pt x="791387" y="153946"/>
                    </a:lnTo>
                    <a:lnTo>
                      <a:pt x="0" y="153946"/>
                    </a:lnTo>
                    <a:close/>
                  </a:path>
                </a:pathLst>
              </a:custGeom>
              <a:solidFill>
                <a:srgbClr val="30AB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04775"/>
                <a:ext cx="791387" cy="2587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5"/>
                  </a:lnSpc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rot="0">
              <a:off x="0" y="251972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0" y="361626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1514691"/>
              <a:ext cx="6668140" cy="69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995">
                  <a:solidFill>
                    <a:srgbClr val="494949"/>
                  </a:solidFill>
                  <a:ea typeface="Gothic A1 Bold"/>
                </a:rPr>
                <a:t>팀원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756544"/>
              <a:ext cx="6668140" cy="600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6"/>
                </a:lnSpc>
              </a:pPr>
              <a:r>
                <a:rPr lang="en-US" sz="2589">
                  <a:solidFill>
                    <a:srgbClr val="494949"/>
                  </a:solidFill>
                  <a:latin typeface="Gothic A1 Medium"/>
                  <a:ea typeface="Gothic A1 Medium"/>
                </a:rPr>
                <a:t>UI 제작, QA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37949"/>
              <a:ext cx="6668140" cy="916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3"/>
                </a:lnSpc>
              </a:pPr>
              <a:r>
                <a:rPr lang="en-US" sz="3994" spc="199">
                  <a:solidFill>
                    <a:srgbClr val="FFFFFF"/>
                  </a:solidFill>
                  <a:ea typeface="Gothic A1 Bold"/>
                </a:rPr>
                <a:t>임준원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453562" y="2737672"/>
            <a:ext cx="5001105" cy="2759822"/>
            <a:chOff x="0" y="0"/>
            <a:chExt cx="6668140" cy="367976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668140" cy="1187873"/>
              <a:chOff x="0" y="0"/>
              <a:chExt cx="791387" cy="14097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91387" cy="140979"/>
              </a:xfrm>
              <a:custGeom>
                <a:avLst/>
                <a:gdLst/>
                <a:ahLst/>
                <a:cxnLst/>
                <a:rect r="r" b="b" t="t" l="l"/>
                <a:pathLst>
                  <a:path h="140979" w="791387">
                    <a:moveTo>
                      <a:pt x="0" y="0"/>
                    </a:moveTo>
                    <a:lnTo>
                      <a:pt x="791387" y="0"/>
                    </a:lnTo>
                    <a:lnTo>
                      <a:pt x="791387" y="140979"/>
                    </a:lnTo>
                    <a:lnTo>
                      <a:pt x="0" y="140979"/>
                    </a:lnTo>
                    <a:close/>
                  </a:path>
                </a:pathLst>
              </a:custGeom>
              <a:solidFill>
                <a:srgbClr val="30ABC6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04775"/>
                <a:ext cx="791387" cy="2457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5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86972"/>
              <a:ext cx="6668140" cy="90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3"/>
                </a:lnSpc>
              </a:pPr>
              <a:r>
                <a:rPr lang="en-US" sz="3994" spc="199">
                  <a:solidFill>
                    <a:srgbClr val="FFFFFF"/>
                  </a:solidFill>
                  <a:ea typeface="Gothic A1 Bold"/>
                </a:rPr>
                <a:t>우승화</a:t>
              </a:r>
            </a:p>
          </p:txBody>
        </p:sp>
        <p:sp>
          <p:nvSpPr>
            <p:cNvPr name="AutoShape 25" id="25"/>
            <p:cNvSpPr/>
            <p:nvPr/>
          </p:nvSpPr>
          <p:spPr>
            <a:xfrm>
              <a:off x="0" y="255147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0" y="1442342"/>
              <a:ext cx="6668140" cy="69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995">
                  <a:solidFill>
                    <a:srgbClr val="494949"/>
                  </a:solidFill>
                  <a:ea typeface="Gothic A1 Bold"/>
                </a:rPr>
                <a:t>팀장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2758520"/>
              <a:ext cx="6668140" cy="60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6"/>
                </a:lnSpc>
              </a:pPr>
              <a:r>
                <a:rPr lang="en-US" sz="2589">
                  <a:solidFill>
                    <a:srgbClr val="494949"/>
                  </a:solidFill>
                  <a:latin typeface="Gothic A1 Medium"/>
                  <a:ea typeface="Gothic A1 Medium"/>
                </a:rPr>
                <a:t>AI 개발(face detection)</a:t>
              </a:r>
            </a:p>
          </p:txBody>
        </p:sp>
        <p:sp>
          <p:nvSpPr>
            <p:cNvPr name="AutoShape 28" id="28"/>
            <p:cNvSpPr/>
            <p:nvPr/>
          </p:nvSpPr>
          <p:spPr>
            <a:xfrm>
              <a:off x="0" y="364801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0267277" y="6406008"/>
            <a:ext cx="5001105" cy="2759822"/>
            <a:chOff x="0" y="0"/>
            <a:chExt cx="6668140" cy="367976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6668140" cy="1187873"/>
              <a:chOff x="0" y="0"/>
              <a:chExt cx="791387" cy="140979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791387" cy="140979"/>
              </a:xfrm>
              <a:custGeom>
                <a:avLst/>
                <a:gdLst/>
                <a:ahLst/>
                <a:cxnLst/>
                <a:rect r="r" b="b" t="t" l="l"/>
                <a:pathLst>
                  <a:path h="140979" w="791387">
                    <a:moveTo>
                      <a:pt x="0" y="0"/>
                    </a:moveTo>
                    <a:lnTo>
                      <a:pt x="791387" y="0"/>
                    </a:lnTo>
                    <a:lnTo>
                      <a:pt x="791387" y="140979"/>
                    </a:lnTo>
                    <a:lnTo>
                      <a:pt x="0" y="140979"/>
                    </a:lnTo>
                    <a:close/>
                  </a:path>
                </a:pathLst>
              </a:custGeom>
              <a:solidFill>
                <a:srgbClr val="30ABC6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04775"/>
                <a:ext cx="791387" cy="2457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5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0" y="83321"/>
              <a:ext cx="6668140" cy="9164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3"/>
                </a:lnSpc>
              </a:pPr>
              <a:r>
                <a:rPr lang="en-US" sz="3994" spc="199">
                  <a:solidFill>
                    <a:srgbClr val="FFFFFF"/>
                  </a:solidFill>
                  <a:ea typeface="Gothic A1 Bold"/>
                </a:rPr>
                <a:t>이훈근</a:t>
              </a:r>
            </a:p>
          </p:txBody>
        </p:sp>
        <p:sp>
          <p:nvSpPr>
            <p:cNvPr name="AutoShape 34" id="34"/>
            <p:cNvSpPr/>
            <p:nvPr/>
          </p:nvSpPr>
          <p:spPr>
            <a:xfrm>
              <a:off x="0" y="258322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0" y="3648012"/>
              <a:ext cx="6668140" cy="0"/>
            </a:xfrm>
            <a:prstGeom prst="line">
              <a:avLst/>
            </a:prstGeom>
            <a:ln cap="flat" w="63500">
              <a:solidFill>
                <a:srgbClr val="4192A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2770547"/>
              <a:ext cx="6668140" cy="60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6"/>
                </a:lnSpc>
              </a:pPr>
              <a:r>
                <a:rPr lang="en-US" sz="2589">
                  <a:solidFill>
                    <a:srgbClr val="494949"/>
                  </a:solidFill>
                  <a:latin typeface="Gothic A1 Medium"/>
                  <a:ea typeface="Gothic A1 Medium"/>
                </a:rPr>
                <a:t>AI 개발/Learning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473623"/>
              <a:ext cx="6668140" cy="69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4"/>
                </a:lnSpc>
              </a:pPr>
              <a:r>
                <a:rPr lang="en-US" sz="2995">
                  <a:solidFill>
                    <a:srgbClr val="494949"/>
                  </a:solidFill>
                  <a:ea typeface="Gothic A1 Bold"/>
                </a:rPr>
                <a:t>팀원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8700" y="660342"/>
            <a:ext cx="12974633" cy="67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3"/>
              </a:lnSpc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팀 역할 분배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3372" y="2371569"/>
            <a:ext cx="16255928" cy="6513101"/>
          </a:xfrm>
          <a:custGeom>
            <a:avLst/>
            <a:gdLst/>
            <a:rect l="l" t="t" r="r" b="b"/>
            <a:pathLst>
              <a:path w="16255928" h="6513101">
                <a:moveTo>
                  <a:pt x="0" y="0"/>
                </a:moveTo>
                <a:lnTo>
                  <a:pt x="16255928" y="0"/>
                </a:lnTo>
                <a:lnTo>
                  <a:pt x="16255928" y="6513101"/>
                </a:lnTo>
                <a:lnTo>
                  <a:pt x="0" y="6513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97853" y="972079"/>
            <a:ext cx="5001105" cy="7135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93"/>
              </a:lnSpc>
              <a:defRPr/>
            </a:pPr>
            <a:r>
              <a:rPr lang="en-US" sz="3993" spc="199">
                <a:solidFill>
                  <a:srgbClr val="ffffff"/>
                </a:solidFill>
                <a:ea typeface="Gothic A1 Bold"/>
              </a:rPr>
              <a:t>우승화</a:t>
            </a:r>
            <a:endParaRPr lang="en-US" sz="3993" spc="199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60342"/>
            <a:ext cx="1297463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프로젝트 일정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B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0420" y="4165423"/>
            <a:ext cx="6467159" cy="158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7"/>
              </a:lnSpc>
            </a:pPr>
            <a:r>
              <a:rPr lang="en-US" sz="9997">
                <a:solidFill>
                  <a:srgbClr val="20344B"/>
                </a:solidFill>
                <a:ea typeface="Tlab 레트로라이프"/>
              </a:rPr>
              <a:t>감사합니다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818803"/>
            <a:ext cx="18288000" cy="7468197"/>
            <a:chOff x="0" y="0"/>
            <a:chExt cx="4816593" cy="1966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66933"/>
            </a:xfrm>
            <a:custGeom>
              <a:avLst/>
              <a:gdLst/>
              <a:ahLst/>
              <a:cxnLst/>
              <a:rect r="r" b="b" t="t" l="l"/>
              <a:pathLst>
                <a:path h="1966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66933"/>
                  </a:lnTo>
                  <a:lnTo>
                    <a:pt x="0" y="1966933"/>
                  </a:lnTo>
                  <a:close/>
                </a:path>
              </a:pathLst>
            </a:custGeom>
            <a:solidFill>
              <a:srgbClr val="EBF0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208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26180" y="990600"/>
            <a:ext cx="8304244" cy="89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56"/>
              </a:lnSpc>
            </a:pPr>
            <a:r>
              <a:rPr lang="en-US" sz="5713">
                <a:solidFill>
                  <a:srgbClr val="20344B"/>
                </a:solidFill>
                <a:ea typeface="Tlab 레트로라이프"/>
              </a:rPr>
              <a:t>목차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7219" y="3285490"/>
            <a:ext cx="7642167" cy="59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제품 배경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제품 개요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사용자 요구분석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주요 언어 및 사용 기능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제품 설명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사용 예시</a:t>
            </a:r>
          </a:p>
          <a:p>
            <a:pPr marL="755651" indent="-377825" lvl="1">
              <a:lnSpc>
                <a:spcPts val="6895"/>
              </a:lnSpc>
              <a:buFont typeface="Arial"/>
              <a:buChar char="•"/>
            </a:pPr>
            <a:r>
              <a:rPr lang="en-US" sz="3500" spc="-105">
                <a:solidFill>
                  <a:srgbClr val="20344B"/>
                </a:solidFill>
                <a:ea typeface="Source Han Sans KR Medium"/>
              </a:rPr>
              <a:t>역할 분배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1472" y="1162100"/>
            <a:ext cx="61103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405">
                <a:solidFill>
                  <a:srgbClr val="5B939F"/>
                </a:solidFill>
                <a:latin typeface="TT Commons Pro Bold"/>
              </a:rPr>
              <a:t>CONTENTS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6192" y="2951624"/>
            <a:ext cx="6983842" cy="3910952"/>
          </a:xfrm>
          <a:custGeom>
            <a:avLst/>
            <a:gdLst/>
            <a:rect l="l" t="t" r="r" b="b"/>
            <a:pathLst>
              <a:path w="6983842" h="3910952">
                <a:moveTo>
                  <a:pt x="0" y="0"/>
                </a:moveTo>
                <a:lnTo>
                  <a:pt x="6983842" y="0"/>
                </a:lnTo>
                <a:lnTo>
                  <a:pt x="6983842" y="3910951"/>
                </a:lnTo>
                <a:lnTo>
                  <a:pt x="0" y="39109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9588" y="2715230"/>
            <a:ext cx="8807564" cy="31091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latin typeface="Source Han Sans KR Medium"/>
                <a:ea typeface="Source Han Sans KR Medium"/>
              </a:rPr>
              <a:t>최근 해외 인터넷 방송 플랫폼(twitch)이 한국 서비스 철수</a:t>
            </a:r>
            <a:endParaRPr lang="en-US" sz="2395" spc="-71">
              <a:solidFill>
                <a:srgbClr val="20344b"/>
              </a:solidFill>
              <a:latin typeface="Source Han Sans KR Medium"/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ea typeface="Source Han Sans KR Medium"/>
              </a:rPr>
              <a:t>국내 기업에서 새로운 플랫폼을 출시</a:t>
            </a:r>
            <a:endParaRPr lang="en-US" sz="2395" spc="-71">
              <a:solidFill>
                <a:srgbClr val="20344b"/>
              </a:solidFill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endParaRPr lang="en-US" sz="2395" spc="-71">
              <a:solidFill>
                <a:srgbClr val="20344b"/>
              </a:solidFill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ea typeface="Source Han Sans KR Medium"/>
              </a:rPr>
              <a:t>인터넷 방송 시장에서 국내 플랫폼 비중이 증가</a:t>
            </a:r>
            <a:endParaRPr lang="en-US" sz="2395" spc="-71">
              <a:solidFill>
                <a:srgbClr val="20344b"/>
              </a:solidFill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ea typeface="Source Han Sans KR Medium"/>
              </a:rPr>
              <a:t>신규 플랫폼의 경우 해당 기업의 방송 규제 수준이 국내 방송법 준수 이상</a:t>
            </a:r>
            <a:endParaRPr lang="en-US" sz="2395" spc="-71">
              <a:solidFill>
                <a:srgbClr val="20344b"/>
              </a:solidFill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ea typeface="Source Han Sans KR Medium"/>
              </a:rPr>
              <a:t>따라서 엄격한 방송 규제 예상</a:t>
            </a:r>
            <a:endParaRPr lang="en-US" sz="2395" spc="-71">
              <a:solidFill>
                <a:srgbClr val="20344b"/>
              </a:solidFill>
              <a:ea typeface="Source Han Sans KR Medium"/>
            </a:endParaRPr>
          </a:p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latin typeface="Source Han Sans KR Medium"/>
              </a:rPr>
              <a:t> </a:t>
            </a:r>
            <a:endParaRPr lang="en-US" sz="2395" spc="-71">
              <a:solidFill>
                <a:srgbClr val="20344b"/>
              </a:solidFill>
              <a:latin typeface="Source Han Sans KR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9588" y="6170021"/>
            <a:ext cx="7764412" cy="131843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3593"/>
              </a:lnSpc>
              <a:defRPr/>
            </a:pPr>
            <a:r>
              <a:rPr lang="en-US" sz="2395" spc="-71">
                <a:solidFill>
                  <a:srgbClr val="20344b"/>
                </a:solidFill>
                <a:latin typeface="Source Han Sans KR Medium"/>
                <a:ea typeface="Source Han Sans KR Medium"/>
              </a:rPr>
              <a:t>대한민국의 초상권이 타국에 비해 지나치게 넓게 인정되는 경향도 있기 때문에 방송인의 편의 및 규제 준수를 위해 자동 필터링 서비스의 수요가 높아질 것이라 예상된다.</a:t>
            </a:r>
            <a:endParaRPr lang="en-US" sz="2395" spc="-71">
              <a:solidFill>
                <a:srgbClr val="20344b"/>
              </a:solidFill>
              <a:latin typeface="Source Han Sans KR Medium"/>
              <a:ea typeface="Source Han Sans KR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702288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latin typeface="Tlab 레트로라이프"/>
                <a:ea typeface="Tlab 레트로라이프"/>
              </a:rPr>
              <a:t> 제품 배경</a:t>
            </a:r>
            <a:endParaRPr lang="en-US" sz="3995">
              <a:solidFill>
                <a:srgbClr val="20344b"/>
              </a:solidFill>
              <a:latin typeface="Tlab 레트로라이프"/>
              <a:ea typeface="Tlab 레트로라이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cover dir="lu"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403525" y="1477163"/>
            <a:ext cx="4505841" cy="2277164"/>
            <a:chOff x="0" y="0"/>
            <a:chExt cx="6007788" cy="3036219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6007788" cy="3036219"/>
              <a:chOff x="0" y="0"/>
              <a:chExt cx="1309904" cy="66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309904" cy="662000"/>
              </a:xfrm>
              <a:custGeom>
                <a:avLst/>
                <a:gdLst/>
                <a:rect l="l" t="t" r="r" b="b"/>
                <a:pathLst>
                  <a:path w="1309904" h="662000">
                    <a:moveTo>
                      <a:pt x="37800" y="0"/>
                    </a:moveTo>
                    <a:lnTo>
                      <a:pt x="1272104" y="0"/>
                    </a:lnTo>
                    <a:cubicBezTo>
                      <a:pt x="1292981" y="0"/>
                      <a:pt x="1309904" y="16924"/>
                      <a:pt x="1309904" y="37800"/>
                    </a:cubicBezTo>
                    <a:lnTo>
                      <a:pt x="1309904" y="624200"/>
                    </a:lnTo>
                    <a:cubicBezTo>
                      <a:pt x="1309904" y="645076"/>
                      <a:pt x="1292981" y="662000"/>
                      <a:pt x="1272104" y="662000"/>
                    </a:cubicBezTo>
                    <a:lnTo>
                      <a:pt x="37800" y="662000"/>
                    </a:lnTo>
                    <a:cubicBezTo>
                      <a:pt x="16924" y="662000"/>
                      <a:pt x="0" y="645076"/>
                      <a:pt x="0" y="624200"/>
                    </a:cubicBezTo>
                    <a:lnTo>
                      <a:pt x="0" y="37800"/>
                    </a:lnTo>
                    <a:cubicBezTo>
                      <a:pt x="0" y="16924"/>
                      <a:pt x="16924" y="0"/>
                      <a:pt x="37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1309904" cy="71915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lvl="0" indent="0" algn="ctr">
                  <a:lnSpc>
                    <a:spcPts val="3150"/>
                  </a:lnSpc>
                  <a:spcBef>
                    <a:spcPct val="0"/>
                  </a:spcBef>
                  <a:defRPr/>
                </a:pPr>
                <a:endParaRPr lang="ko-KR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26250" y="1458437"/>
              <a:ext cx="4504509" cy="89465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2847"/>
                </a:lnSpc>
                <a:defRPr/>
              </a:pPr>
              <a:r>
                <a:rPr lang="en-US" sz="1898" spc="-56">
                  <a:solidFill>
                    <a:srgbClr val="20344b"/>
                  </a:solidFill>
                  <a:ea typeface="Source Han Sans KR Medium"/>
                </a:rPr>
                <a:t>초상권을 보호하고 유해 콘텐츠를 필터링하는 프로그램</a:t>
              </a:r>
              <a:endParaRPr lang="en-US" sz="1898" spc="-56">
                <a:solidFill>
                  <a:srgbClr val="20344b"/>
                </a:solidFill>
                <a:ea typeface="Source Han Sans KR Medium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26250" y="545333"/>
              <a:ext cx="4504509" cy="58229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99"/>
                </a:lnSpc>
                <a:defRPr/>
              </a:pPr>
              <a:r>
                <a:rPr lang="en-US" sz="2599" spc="-77">
                  <a:solidFill>
                    <a:srgbClr val="1195b2"/>
                  </a:solidFill>
                  <a:ea typeface="Source Han Sans KR Bold"/>
                </a:rPr>
                <a:t>프로그램 기능</a:t>
              </a:r>
              <a:endParaRPr lang="en-US" sz="2599" spc="-77">
                <a:solidFill>
                  <a:srgbClr val="1195b2"/>
                </a:solidFill>
                <a:ea typeface="Source Han Sans KR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358729" y="4172189"/>
            <a:ext cx="4501960" cy="2265173"/>
            <a:chOff x="0" y="0"/>
            <a:chExt cx="6002613" cy="3020230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6002613" cy="3020230"/>
              <a:chOff x="0" y="0"/>
              <a:chExt cx="1308776" cy="65851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308776" cy="658514"/>
              </a:xfrm>
              <a:custGeom>
                <a:avLst/>
                <a:gdLst/>
                <a:rect l="l" t="t" r="r" b="b"/>
                <a:pathLst>
                  <a:path w="1308776" h="658514">
                    <a:moveTo>
                      <a:pt x="37833" y="0"/>
                    </a:moveTo>
                    <a:lnTo>
                      <a:pt x="1270943" y="0"/>
                    </a:lnTo>
                    <a:cubicBezTo>
                      <a:pt x="1280977" y="0"/>
                      <a:pt x="1290600" y="3986"/>
                      <a:pt x="1297695" y="11081"/>
                    </a:cubicBezTo>
                    <a:cubicBezTo>
                      <a:pt x="1304790" y="18176"/>
                      <a:pt x="1308776" y="27799"/>
                      <a:pt x="1308776" y="37833"/>
                    </a:cubicBezTo>
                    <a:lnTo>
                      <a:pt x="1308776" y="620681"/>
                    </a:lnTo>
                    <a:cubicBezTo>
                      <a:pt x="1308776" y="641576"/>
                      <a:pt x="1291838" y="658514"/>
                      <a:pt x="1270943" y="658514"/>
                    </a:cubicBezTo>
                    <a:lnTo>
                      <a:pt x="37833" y="658514"/>
                    </a:lnTo>
                    <a:cubicBezTo>
                      <a:pt x="16938" y="658514"/>
                      <a:pt x="0" y="641576"/>
                      <a:pt x="0" y="620681"/>
                    </a:cubicBezTo>
                    <a:lnTo>
                      <a:pt x="0" y="37833"/>
                    </a:lnTo>
                    <a:cubicBezTo>
                      <a:pt x="0" y="16938"/>
                      <a:pt x="16938" y="0"/>
                      <a:pt x="37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1308776" cy="71566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lvl="0" indent="0" algn="ctr">
                  <a:lnSpc>
                    <a:spcPts val="3150"/>
                  </a:lnSpc>
                  <a:spcBef>
                    <a:spcPct val="0"/>
                  </a:spcBef>
                  <a:defRPr/>
                </a:pPr>
                <a:endParaRPr lang="ko-KR" altLang="en-US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625711" y="1438277"/>
              <a:ext cx="4863489" cy="89465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2847"/>
                </a:lnSpc>
                <a:defRPr/>
              </a:pPr>
              <a:r>
                <a:rPr lang="en-US" sz="1898" spc="-56">
                  <a:solidFill>
                    <a:srgbClr val="20344b"/>
                  </a:solidFill>
                  <a:latin typeface="Source Han Sans KR Medium"/>
                  <a:ea typeface="Source Han Sans KR Medium"/>
                </a:rPr>
                <a:t>사람이 많은 곳에서 방송을 진행하는 경우(뉴스, vlog)</a:t>
              </a:r>
              <a:endParaRPr lang="en-US" sz="1898" spc="-56">
                <a:solidFill>
                  <a:srgbClr val="20344b"/>
                </a:solidFill>
                <a:latin typeface="Source Han Sans KR Medium"/>
                <a:ea typeface="Source Han Sans KR Medium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25711" y="525173"/>
              <a:ext cx="4863489" cy="58229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99"/>
                </a:lnSpc>
                <a:defRPr/>
              </a:pPr>
              <a:r>
                <a:rPr lang="en-US" sz="2599" spc="-77">
                  <a:solidFill>
                    <a:srgbClr val="1195b2"/>
                  </a:solidFill>
                  <a:ea typeface="Source Han Sans KR Bold"/>
                </a:rPr>
                <a:t>프로그램 사용자</a:t>
              </a:r>
              <a:endParaRPr lang="en-US" sz="2599" spc="-77">
                <a:solidFill>
                  <a:srgbClr val="1195b2"/>
                </a:solidFill>
                <a:ea typeface="Source Han Sans KR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364427" y="2615745"/>
            <a:ext cx="7988631" cy="5378061"/>
          </a:xfrm>
          <a:custGeom>
            <a:avLst/>
            <a:gdLst/>
            <a:rect l="l" t="t" r="r" b="b"/>
            <a:pathLst>
              <a:path w="7988631" h="5378061">
                <a:moveTo>
                  <a:pt x="0" y="0"/>
                </a:moveTo>
                <a:lnTo>
                  <a:pt x="7988631" y="0"/>
                </a:lnTo>
                <a:lnTo>
                  <a:pt x="7988631" y="5378061"/>
                </a:lnTo>
                <a:lnTo>
                  <a:pt x="0" y="53780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0">
            <a:off x="10403525" y="6856461"/>
            <a:ext cx="4505841" cy="2401839"/>
            <a:chOff x="0" y="0"/>
            <a:chExt cx="6007788" cy="3202451"/>
          </a:xfrm>
        </p:grpSpPr>
        <p:grpSp>
          <p:nvGrpSpPr>
            <p:cNvPr id="16" name="Group 16"/>
            <p:cNvGrpSpPr/>
            <p:nvPr/>
          </p:nvGrpSpPr>
          <p:grpSpPr>
            <a:xfrm rot="0">
              <a:off x="0" y="0"/>
              <a:ext cx="6007788" cy="3202451"/>
              <a:chOff x="0" y="0"/>
              <a:chExt cx="1309904" cy="69824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309904" cy="698245"/>
              </a:xfrm>
              <a:custGeom>
                <a:avLst/>
                <a:gdLst/>
                <a:rect l="l" t="t" r="r" b="b"/>
                <a:pathLst>
                  <a:path w="1309904" h="698245">
                    <a:moveTo>
                      <a:pt x="37800" y="0"/>
                    </a:moveTo>
                    <a:lnTo>
                      <a:pt x="1272104" y="0"/>
                    </a:lnTo>
                    <a:cubicBezTo>
                      <a:pt x="1292981" y="0"/>
                      <a:pt x="1309904" y="16924"/>
                      <a:pt x="1309904" y="37800"/>
                    </a:cubicBezTo>
                    <a:lnTo>
                      <a:pt x="1309904" y="660444"/>
                    </a:lnTo>
                    <a:cubicBezTo>
                      <a:pt x="1309904" y="681321"/>
                      <a:pt x="1292981" y="698245"/>
                      <a:pt x="1272104" y="698245"/>
                    </a:cubicBezTo>
                    <a:lnTo>
                      <a:pt x="37800" y="698245"/>
                    </a:lnTo>
                    <a:cubicBezTo>
                      <a:pt x="16924" y="698245"/>
                      <a:pt x="0" y="681321"/>
                      <a:pt x="0" y="660444"/>
                    </a:cubicBezTo>
                    <a:lnTo>
                      <a:pt x="0" y="37800"/>
                    </a:lnTo>
                    <a:cubicBezTo>
                      <a:pt x="0" y="16924"/>
                      <a:pt x="16924" y="0"/>
                      <a:pt x="37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309904" cy="755395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lvl="0" indent="0" algn="ctr">
                  <a:lnSpc>
                    <a:spcPts val="3150"/>
                  </a:lnSpc>
                  <a:spcBef>
                    <a:spcPct val="0"/>
                  </a:spcBef>
                  <a:defRPr/>
                </a:pPr>
                <a:endParaRPr lang="ko-KR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19718" y="1327635"/>
              <a:ext cx="4542953" cy="101727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150"/>
                </a:lnSpc>
                <a:defRPr/>
              </a:pPr>
              <a:r>
                <a:rPr lang="en-US" sz="2100" spc="-63">
                  <a:solidFill>
                    <a:srgbClr val="20344b"/>
                  </a:solidFill>
                  <a:ea typeface="Source Han Sans KR Medium"/>
                </a:rPr>
                <a:t>검열을 위한 편집 시간의 획기적 단축</a:t>
              </a:r>
              <a:endParaRPr lang="en-US" sz="2100" spc="-63">
                <a:solidFill>
                  <a:srgbClr val="20344b"/>
                </a:solidFill>
                <a:ea typeface="Source Han Sans KR Medium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19718" y="391094"/>
              <a:ext cx="4542953" cy="58229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899"/>
                </a:lnSpc>
                <a:defRPr/>
              </a:pPr>
              <a:r>
                <a:rPr lang="en-US" sz="2599" spc="-77">
                  <a:solidFill>
                    <a:srgbClr val="1195b2"/>
                  </a:solidFill>
                  <a:ea typeface="Source Han Sans KR Bold"/>
                </a:rPr>
                <a:t>기대 효과</a:t>
              </a:r>
              <a:endParaRPr lang="en-US" sz="2599" spc="-77">
                <a:solidFill>
                  <a:srgbClr val="1195b2"/>
                </a:solidFill>
                <a:ea typeface="Source Han Sans KR Bold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703719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제품개요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push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6993" y="1468410"/>
            <a:ext cx="7730116" cy="777122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6587" y="1468410"/>
            <a:ext cx="7381264" cy="777122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905978" y="9015297"/>
            <a:ext cx="4587051" cy="4419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sz="2400" spc="-72">
                <a:solidFill>
                  <a:srgbClr val="20344b"/>
                </a:solidFill>
                <a:ea typeface="Source Han Sans KR Medium"/>
              </a:rPr>
              <a:t>평소 실시간 스트리밍 방송 시청 시간</a:t>
            </a:r>
            <a:endParaRPr lang="en-US" sz="2400" spc="-72">
              <a:solidFill>
                <a:srgbClr val="20344b"/>
              </a:solidFill>
              <a:ea typeface="Source Han Sans KR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84446" y="9015297"/>
            <a:ext cx="5779994" cy="4419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sz="2400" spc="-72">
                <a:solidFill>
                  <a:srgbClr val="20344b"/>
                </a:solidFill>
                <a:ea typeface="Source Han Sans KR Medium"/>
              </a:rPr>
              <a:t>실시간 방송 시청 시 체감되는 초상권 침해 빈도</a:t>
            </a:r>
            <a:endParaRPr lang="en-US" sz="2400" spc="-72">
              <a:solidFill>
                <a:srgbClr val="20344b"/>
              </a:solidFill>
              <a:ea typeface="Source Han Sans KR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703719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사용자 요구분석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cover dir="l"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1522" y="1312260"/>
            <a:ext cx="7793345" cy="75101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50364" y="1268069"/>
            <a:ext cx="8323627" cy="759852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51468" y="8806515"/>
            <a:ext cx="7403953" cy="8368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25"/>
              </a:lnSpc>
              <a:defRPr/>
            </a:pPr>
            <a:r>
              <a:rPr lang="en-US" sz="2284" spc="-68">
                <a:solidFill>
                  <a:srgbClr val="20344b"/>
                </a:solidFill>
                <a:ea typeface="Source Han Sans KR Medium"/>
              </a:rPr>
              <a:t>실시간 방송 시청 시 체감되는</a:t>
            </a:r>
            <a:endParaRPr lang="en-US" sz="2284" spc="-68">
              <a:solidFill>
                <a:srgbClr val="20344b"/>
              </a:solidFill>
              <a:ea typeface="Source Han Sans KR Medium"/>
            </a:endParaRPr>
          </a:p>
          <a:p>
            <a:pPr algn="ctr">
              <a:lnSpc>
                <a:spcPts val="3425"/>
              </a:lnSpc>
              <a:defRPr/>
            </a:pPr>
            <a:r>
              <a:rPr lang="en-US" sz="2284" spc="-68">
                <a:solidFill>
                  <a:srgbClr val="20344b"/>
                </a:solidFill>
                <a:latin typeface="Source Han Sans KR Medium"/>
                <a:ea typeface="Source Han Sans KR Medium"/>
              </a:rPr>
              <a:t>유해 콘텐츠(폭력적/성적/도박/불법) 노출 빈도</a:t>
            </a:r>
            <a:endParaRPr lang="en-US" sz="2284" spc="-68">
              <a:solidFill>
                <a:srgbClr val="20344b"/>
              </a:solidFill>
              <a:latin typeface="Source Han Sans KR Medium"/>
              <a:ea typeface="Source Han Sans KR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00626" y="8806515"/>
            <a:ext cx="7758674" cy="870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90"/>
              </a:lnSpc>
              <a:defRPr/>
            </a:pPr>
            <a:r>
              <a:rPr lang="en-US" sz="2393" spc="-71">
                <a:solidFill>
                  <a:srgbClr val="20344b"/>
                </a:solidFill>
                <a:ea typeface="Source Han Sans KR Medium"/>
              </a:rPr>
              <a:t>초상권 침해 및 유해 콘텐츠 송출에 대한</a:t>
            </a:r>
            <a:endParaRPr lang="en-US" sz="2393" spc="-71">
              <a:solidFill>
                <a:srgbClr val="20344b"/>
              </a:solidFill>
              <a:ea typeface="Source Han Sans KR Medium"/>
            </a:endParaRPr>
          </a:p>
          <a:p>
            <a:pPr algn="ctr">
              <a:lnSpc>
                <a:spcPts val="3590"/>
              </a:lnSpc>
              <a:defRPr/>
            </a:pPr>
            <a:r>
              <a:rPr lang="en-US" sz="2393" spc="-71">
                <a:solidFill>
                  <a:srgbClr val="20344b"/>
                </a:solidFill>
                <a:ea typeface="Source Han Sans KR Medium"/>
              </a:rPr>
              <a:t>불편 혹은 불쾌감 정도</a:t>
            </a:r>
            <a:endParaRPr lang="en-US" sz="2393" spc="-71">
              <a:solidFill>
                <a:srgbClr val="20344b"/>
              </a:solidFill>
              <a:ea typeface="Source Han Sans KR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703719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사용자 요구분석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fade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60133" y="5239322"/>
            <a:ext cx="4331435" cy="4101233"/>
          </a:xfrm>
          <a:custGeom>
            <a:avLst/>
            <a:gdLst/>
            <a:rect l="l" t="t" r="r" b="b"/>
            <a:pathLst>
              <a:path w="4331435" h="4101233">
                <a:moveTo>
                  <a:pt x="0" y="0"/>
                </a:moveTo>
                <a:lnTo>
                  <a:pt x="4331436" y="0"/>
                </a:lnTo>
                <a:lnTo>
                  <a:pt x="4331436" y="4101234"/>
                </a:lnTo>
                <a:lnTo>
                  <a:pt x="0" y="4101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58596" y="1598767"/>
            <a:ext cx="3053945" cy="3763988"/>
          </a:xfrm>
          <a:custGeom>
            <a:avLst/>
            <a:gdLst/>
            <a:rect l="l" t="t" r="r" b="b"/>
            <a:pathLst>
              <a:path w="3053945" h="3763988">
                <a:moveTo>
                  <a:pt x="0" y="0"/>
                </a:moveTo>
                <a:lnTo>
                  <a:pt x="3053946" y="0"/>
                </a:lnTo>
                <a:lnTo>
                  <a:pt x="3053946" y="3763987"/>
                </a:lnTo>
                <a:lnTo>
                  <a:pt x="0" y="3763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03719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주요 언어 및 사용 기능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834540" y="3272163"/>
            <a:ext cx="690343" cy="0"/>
          </a:xfrm>
          <a:prstGeom prst="line">
            <a:avLst/>
          </a:prstGeom>
          <a:ln w="28575" cap="rnd">
            <a:solidFill>
              <a:srgbClr val="68bbcd"/>
            </a:solidFill>
            <a:prstDash val="solid"/>
            <a:headEnd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3834540" y="5687844"/>
            <a:ext cx="690343" cy="0"/>
          </a:xfrm>
          <a:prstGeom prst="line">
            <a:avLst/>
          </a:prstGeom>
          <a:ln w="28575" cap="rnd">
            <a:solidFill>
              <a:srgbClr val="68bbcd"/>
            </a:solidFill>
            <a:prstDash val="solid"/>
            <a:headEnd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3834540" y="7969142"/>
            <a:ext cx="690343" cy="0"/>
          </a:xfrm>
          <a:prstGeom prst="line">
            <a:avLst/>
          </a:prstGeom>
          <a:ln w="28575" cap="rnd">
            <a:solidFill>
              <a:srgbClr val="68bbcd"/>
            </a:solidFill>
            <a:prstDash val="solid"/>
            <a:headEnd w="sm" len="sm"/>
            <a:tailEnd type="arrow" w="med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4524883" y="2592960"/>
            <a:ext cx="4900238" cy="1358406"/>
            <a:chOff x="0" y="0"/>
            <a:chExt cx="6533651" cy="1811208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6533651" cy="1811208"/>
              <a:chOff x="0" y="0"/>
              <a:chExt cx="1424561" cy="3949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24561" cy="394906"/>
              </a:xfrm>
              <a:custGeom>
                <a:avLst/>
                <a:gdLst/>
                <a:rect l="l" t="t" r="r" b="b"/>
                <a:pathLst>
                  <a:path w="1424561" h="394906">
                    <a:moveTo>
                      <a:pt x="34758" y="0"/>
                    </a:moveTo>
                    <a:lnTo>
                      <a:pt x="1389803" y="0"/>
                    </a:lnTo>
                    <a:cubicBezTo>
                      <a:pt x="1408999" y="0"/>
                      <a:pt x="1424561" y="15562"/>
                      <a:pt x="1424561" y="34758"/>
                    </a:cubicBezTo>
                    <a:lnTo>
                      <a:pt x="1424561" y="360148"/>
                    </a:lnTo>
                    <a:cubicBezTo>
                      <a:pt x="1424561" y="379344"/>
                      <a:pt x="1408999" y="394906"/>
                      <a:pt x="1389803" y="394906"/>
                    </a:cubicBezTo>
                    <a:lnTo>
                      <a:pt x="34758" y="394906"/>
                    </a:lnTo>
                    <a:cubicBezTo>
                      <a:pt x="15562" y="394906"/>
                      <a:pt x="0" y="379344"/>
                      <a:pt x="0" y="360148"/>
                    </a:cubicBezTo>
                    <a:lnTo>
                      <a:pt x="0" y="34758"/>
                    </a:lnTo>
                    <a:cubicBezTo>
                      <a:pt x="0" y="15562"/>
                      <a:pt x="15562" y="0"/>
                      <a:pt x="34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1424561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96900" y="325809"/>
              <a:ext cx="5565792" cy="109291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447"/>
                </a:lnSpc>
                <a:defRPr/>
              </a:pPr>
              <a:r>
                <a:rPr lang="en-US" sz="2298" spc="-68">
                  <a:solidFill>
                    <a:srgbClr val="20344b"/>
                  </a:solidFill>
                  <a:ea typeface="Source Han Sans KR Medium"/>
                </a:rPr>
                <a:t>얼굴 인식과 객체 인식을 위한 </a:t>
              </a:r>
              <a:endParaRPr lang="en-US" sz="2298" spc="-68">
                <a:solidFill>
                  <a:srgbClr val="20344b"/>
                </a:solidFill>
                <a:ea typeface="Source Han Sans KR Medium"/>
              </a:endParaRPr>
            </a:p>
            <a:p>
              <a:pPr>
                <a:lnSpc>
                  <a:spcPts val="3447"/>
                </a:lnSpc>
                <a:defRPr/>
              </a:pPr>
              <a:r>
                <a:rPr lang="en-US" sz="2298" spc="-68">
                  <a:solidFill>
                    <a:srgbClr val="20344b"/>
                  </a:solidFill>
                  <a:ea typeface="Source Han Sans KR Medium"/>
                </a:rPr>
                <a:t>오픈소스 라이브러리</a:t>
              </a:r>
              <a:endParaRPr lang="en-US" sz="2298" spc="-68">
                <a:solidFill>
                  <a:srgbClr val="20344b"/>
                </a:solidFill>
                <a:ea typeface="Source Han Sans KR Medium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4524883" y="5008641"/>
            <a:ext cx="4900238" cy="1358406"/>
            <a:chOff x="0" y="0"/>
            <a:chExt cx="6533651" cy="1811208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0" y="0"/>
              <a:ext cx="6533651" cy="1811208"/>
              <a:chOff x="0" y="0"/>
              <a:chExt cx="1424561" cy="39490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24561" cy="394906"/>
              </a:xfrm>
              <a:custGeom>
                <a:avLst/>
                <a:gdLst/>
                <a:rect l="l" t="t" r="r" b="b"/>
                <a:pathLst>
                  <a:path w="1424561" h="394906">
                    <a:moveTo>
                      <a:pt x="34758" y="0"/>
                    </a:moveTo>
                    <a:lnTo>
                      <a:pt x="1389803" y="0"/>
                    </a:lnTo>
                    <a:cubicBezTo>
                      <a:pt x="1408999" y="0"/>
                      <a:pt x="1424561" y="15562"/>
                      <a:pt x="1424561" y="34758"/>
                    </a:cubicBezTo>
                    <a:lnTo>
                      <a:pt x="1424561" y="360148"/>
                    </a:lnTo>
                    <a:cubicBezTo>
                      <a:pt x="1424561" y="379344"/>
                      <a:pt x="1408999" y="394906"/>
                      <a:pt x="1389803" y="394906"/>
                    </a:cubicBezTo>
                    <a:lnTo>
                      <a:pt x="34758" y="394906"/>
                    </a:lnTo>
                    <a:cubicBezTo>
                      <a:pt x="15562" y="394906"/>
                      <a:pt x="0" y="379344"/>
                      <a:pt x="0" y="360148"/>
                    </a:cubicBezTo>
                    <a:lnTo>
                      <a:pt x="0" y="34758"/>
                    </a:lnTo>
                    <a:cubicBezTo>
                      <a:pt x="0" y="15562"/>
                      <a:pt x="15562" y="0"/>
                      <a:pt x="34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1424561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42900" y="325809"/>
              <a:ext cx="5969578" cy="109291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447"/>
                </a:lnSpc>
                <a:defRPr/>
              </a:pPr>
              <a:r>
                <a:rPr lang="en-US" sz="2298" spc="-68">
                  <a:solidFill>
                    <a:srgbClr val="20344b"/>
                  </a:solidFill>
                  <a:latin typeface="Source Han Sans KR Medium"/>
                  <a:ea typeface="Source Han Sans KR Medium"/>
                </a:rPr>
                <a:t>openCV를 활용한 python 프로젝트 다수</a:t>
              </a:r>
              <a:endParaRPr lang="en-US" sz="2298" spc="-68">
                <a:solidFill>
                  <a:srgbClr val="20344b"/>
                </a:solidFill>
                <a:latin typeface="Source Han Sans KR Medium"/>
                <a:ea typeface="Source Han Sans KR Medium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4524883" y="7289939"/>
            <a:ext cx="4900238" cy="1358406"/>
            <a:chOff x="0" y="0"/>
            <a:chExt cx="6533651" cy="1811208"/>
          </a:xfrm>
        </p:grpSpPr>
        <p:grpSp>
          <p:nvGrpSpPr>
            <p:cNvPr id="19" name="Group 19"/>
            <p:cNvGrpSpPr/>
            <p:nvPr/>
          </p:nvGrpSpPr>
          <p:grpSpPr>
            <a:xfrm rot="0">
              <a:off x="0" y="0"/>
              <a:ext cx="6533651" cy="1811208"/>
              <a:chOff x="0" y="0"/>
              <a:chExt cx="1424561" cy="39490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424561" cy="394906"/>
              </a:xfrm>
              <a:custGeom>
                <a:avLst/>
                <a:gdLst/>
                <a:rect l="l" t="t" r="r" b="b"/>
                <a:pathLst>
                  <a:path w="1424561" h="394906">
                    <a:moveTo>
                      <a:pt x="34758" y="0"/>
                    </a:moveTo>
                    <a:lnTo>
                      <a:pt x="1389803" y="0"/>
                    </a:lnTo>
                    <a:cubicBezTo>
                      <a:pt x="1408999" y="0"/>
                      <a:pt x="1424561" y="15562"/>
                      <a:pt x="1424561" y="34758"/>
                    </a:cubicBezTo>
                    <a:lnTo>
                      <a:pt x="1424561" y="360148"/>
                    </a:lnTo>
                    <a:cubicBezTo>
                      <a:pt x="1424561" y="379344"/>
                      <a:pt x="1408999" y="394906"/>
                      <a:pt x="1389803" y="394906"/>
                    </a:cubicBezTo>
                    <a:lnTo>
                      <a:pt x="34758" y="394906"/>
                    </a:lnTo>
                    <a:cubicBezTo>
                      <a:pt x="15562" y="394906"/>
                      <a:pt x="0" y="379344"/>
                      <a:pt x="0" y="360148"/>
                    </a:cubicBezTo>
                    <a:lnTo>
                      <a:pt x="0" y="34758"/>
                    </a:lnTo>
                    <a:cubicBezTo>
                      <a:pt x="0" y="15562"/>
                      <a:pt x="15562" y="0"/>
                      <a:pt x="34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68bbcd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1424561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596900" y="611559"/>
              <a:ext cx="5202027" cy="52141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447"/>
                </a:lnSpc>
                <a:defRPr/>
              </a:pPr>
              <a:r>
                <a:rPr lang="en-US" sz="2298" spc="-68">
                  <a:solidFill>
                    <a:srgbClr val="20344b"/>
                  </a:solidFill>
                  <a:latin typeface="Source Han Sans KR Medium"/>
                  <a:ea typeface="Source Han Sans KR Medium"/>
                </a:rPr>
                <a:t>제품 기능 상 GUI로 제공</a:t>
              </a:r>
              <a:endParaRPr lang="en-US" sz="2298" spc="-68">
                <a:solidFill>
                  <a:srgbClr val="20344b"/>
                </a:solidFill>
                <a:latin typeface="Source Han Sans KR Medium"/>
                <a:ea typeface="Source Han Sans KR Medium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174170" y="2592960"/>
            <a:ext cx="2660370" cy="1358406"/>
            <a:chOff x="0" y="0"/>
            <a:chExt cx="3547160" cy="1811208"/>
          </a:xfrm>
        </p:grpSpPr>
        <p:grpSp>
          <p:nvGrpSpPr>
            <p:cNvPr id="24" name="Group 24"/>
            <p:cNvGrpSpPr/>
            <p:nvPr/>
          </p:nvGrpSpPr>
          <p:grpSpPr>
            <a:xfrm rot="0">
              <a:off x="0" y="0"/>
              <a:ext cx="3547160" cy="1811208"/>
              <a:chOff x="0" y="0"/>
              <a:chExt cx="773403" cy="39490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73403" cy="394906"/>
              </a:xfrm>
              <a:custGeom>
                <a:avLst/>
                <a:gdLst/>
                <a:rect l="l" t="t" r="r" b="b"/>
                <a:pathLst>
                  <a:path w="773403" h="394906">
                    <a:moveTo>
                      <a:pt x="64022" y="0"/>
                    </a:moveTo>
                    <a:lnTo>
                      <a:pt x="709381" y="0"/>
                    </a:lnTo>
                    <a:cubicBezTo>
                      <a:pt x="744739" y="0"/>
                      <a:pt x="773403" y="28664"/>
                      <a:pt x="773403" y="64022"/>
                    </a:cubicBezTo>
                    <a:lnTo>
                      <a:pt x="773403" y="330884"/>
                    </a:lnTo>
                    <a:cubicBezTo>
                      <a:pt x="773403" y="366242"/>
                      <a:pt x="744739" y="394906"/>
                      <a:pt x="709381" y="394906"/>
                    </a:cubicBezTo>
                    <a:lnTo>
                      <a:pt x="64022" y="394906"/>
                    </a:lnTo>
                    <a:cubicBezTo>
                      <a:pt x="28664" y="394906"/>
                      <a:pt x="0" y="366242"/>
                      <a:pt x="0" y="330884"/>
                    </a:cubicBezTo>
                    <a:lnTo>
                      <a:pt x="0" y="64022"/>
                    </a:lnTo>
                    <a:cubicBezTo>
                      <a:pt x="0" y="28664"/>
                      <a:pt x="28664" y="0"/>
                      <a:pt x="64022" y="0"/>
                    </a:cubicBezTo>
                    <a:close/>
                  </a:path>
                </a:pathLst>
              </a:custGeom>
              <a:solidFill>
                <a:srgbClr val="ebf0f1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773403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348892" y="551274"/>
              <a:ext cx="2849376" cy="63246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199"/>
                </a:lnSpc>
                <a:defRPr/>
              </a:pPr>
              <a:r>
                <a:rPr lang="en-US" sz="2799">
                  <a:solidFill>
                    <a:srgbClr val="1195b2"/>
                  </a:solidFill>
                  <a:latin typeface="Source Han Sans KR Bold"/>
                </a:rPr>
                <a:t>OpenCV</a:t>
              </a:r>
              <a:endParaRPr lang="en-US" sz="2799">
                <a:solidFill>
                  <a:srgbClr val="1195b2"/>
                </a:solidFill>
                <a:latin typeface="Source Han Sans KR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174170" y="5008641"/>
            <a:ext cx="2660370" cy="1358406"/>
            <a:chOff x="0" y="0"/>
            <a:chExt cx="3547160" cy="1811208"/>
          </a:xfrm>
        </p:grpSpPr>
        <p:grpSp>
          <p:nvGrpSpPr>
            <p:cNvPr id="29" name="Group 29"/>
            <p:cNvGrpSpPr/>
            <p:nvPr/>
          </p:nvGrpSpPr>
          <p:grpSpPr>
            <a:xfrm rot="0">
              <a:off x="0" y="0"/>
              <a:ext cx="3547160" cy="1811208"/>
              <a:chOff x="0" y="0"/>
              <a:chExt cx="773403" cy="39490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73403" cy="394906"/>
              </a:xfrm>
              <a:custGeom>
                <a:avLst/>
                <a:gdLst/>
                <a:rect l="l" t="t" r="r" b="b"/>
                <a:pathLst>
                  <a:path w="773403" h="394906">
                    <a:moveTo>
                      <a:pt x="64022" y="0"/>
                    </a:moveTo>
                    <a:lnTo>
                      <a:pt x="709381" y="0"/>
                    </a:lnTo>
                    <a:cubicBezTo>
                      <a:pt x="744739" y="0"/>
                      <a:pt x="773403" y="28664"/>
                      <a:pt x="773403" y="64022"/>
                    </a:cubicBezTo>
                    <a:lnTo>
                      <a:pt x="773403" y="330884"/>
                    </a:lnTo>
                    <a:cubicBezTo>
                      <a:pt x="773403" y="366242"/>
                      <a:pt x="744739" y="394906"/>
                      <a:pt x="709381" y="394906"/>
                    </a:cubicBezTo>
                    <a:lnTo>
                      <a:pt x="64022" y="394906"/>
                    </a:lnTo>
                    <a:cubicBezTo>
                      <a:pt x="28664" y="394906"/>
                      <a:pt x="0" y="366242"/>
                      <a:pt x="0" y="330884"/>
                    </a:cubicBezTo>
                    <a:lnTo>
                      <a:pt x="0" y="64022"/>
                    </a:lnTo>
                    <a:cubicBezTo>
                      <a:pt x="0" y="28664"/>
                      <a:pt x="28664" y="0"/>
                      <a:pt x="64022" y="0"/>
                    </a:cubicBezTo>
                    <a:close/>
                  </a:path>
                </a:pathLst>
              </a:custGeom>
              <a:solidFill>
                <a:srgbClr val="ebf0f1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773403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348892" y="551274"/>
              <a:ext cx="2849376" cy="63246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199"/>
                </a:lnSpc>
                <a:defRPr/>
              </a:pPr>
              <a:r>
                <a:rPr lang="en-US" sz="2799">
                  <a:solidFill>
                    <a:srgbClr val="1195b2"/>
                  </a:solidFill>
                  <a:latin typeface="Source Han Sans KR Bold"/>
                </a:rPr>
                <a:t>Python</a:t>
              </a:r>
              <a:endParaRPr lang="en-US" sz="2799">
                <a:solidFill>
                  <a:srgbClr val="1195b2"/>
                </a:solidFill>
                <a:latin typeface="Source Han Sans KR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1174170" y="7289939"/>
            <a:ext cx="2660370" cy="1358406"/>
            <a:chOff x="0" y="0"/>
            <a:chExt cx="3547160" cy="1811208"/>
          </a:xfrm>
        </p:grpSpPr>
        <p:grpSp>
          <p:nvGrpSpPr>
            <p:cNvPr id="34" name="Group 34"/>
            <p:cNvGrpSpPr/>
            <p:nvPr/>
          </p:nvGrpSpPr>
          <p:grpSpPr>
            <a:xfrm rot="0">
              <a:off x="0" y="0"/>
              <a:ext cx="3547160" cy="1811208"/>
              <a:chOff x="0" y="0"/>
              <a:chExt cx="773403" cy="39490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73403" cy="394906"/>
              </a:xfrm>
              <a:custGeom>
                <a:avLst/>
                <a:gdLst/>
                <a:rect l="l" t="t" r="r" b="b"/>
                <a:pathLst>
                  <a:path w="773403" h="394906">
                    <a:moveTo>
                      <a:pt x="64022" y="0"/>
                    </a:moveTo>
                    <a:lnTo>
                      <a:pt x="709381" y="0"/>
                    </a:lnTo>
                    <a:cubicBezTo>
                      <a:pt x="744739" y="0"/>
                      <a:pt x="773403" y="28664"/>
                      <a:pt x="773403" y="64022"/>
                    </a:cubicBezTo>
                    <a:lnTo>
                      <a:pt x="773403" y="330884"/>
                    </a:lnTo>
                    <a:cubicBezTo>
                      <a:pt x="773403" y="366242"/>
                      <a:pt x="744739" y="394906"/>
                      <a:pt x="709381" y="394906"/>
                    </a:cubicBezTo>
                    <a:lnTo>
                      <a:pt x="64022" y="394906"/>
                    </a:lnTo>
                    <a:cubicBezTo>
                      <a:pt x="28664" y="394906"/>
                      <a:pt x="0" y="366242"/>
                      <a:pt x="0" y="330884"/>
                    </a:cubicBezTo>
                    <a:lnTo>
                      <a:pt x="0" y="64022"/>
                    </a:lnTo>
                    <a:cubicBezTo>
                      <a:pt x="0" y="28664"/>
                      <a:pt x="28664" y="0"/>
                      <a:pt x="64022" y="0"/>
                    </a:cubicBezTo>
                    <a:close/>
                  </a:path>
                </a:pathLst>
              </a:custGeom>
              <a:solidFill>
                <a:srgbClr val="ebf0f1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57150"/>
                <a:ext cx="773403" cy="45205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15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348892" y="551274"/>
              <a:ext cx="2849376" cy="63246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4199"/>
                </a:lnSpc>
                <a:defRPr/>
              </a:pPr>
              <a:r>
                <a:rPr lang="en-US" sz="2799">
                  <a:solidFill>
                    <a:srgbClr val="1195b2"/>
                  </a:solidFill>
                  <a:ea typeface="Source Han Sans KR Bold"/>
                </a:rPr>
                <a:t>응용 프로그램</a:t>
              </a:r>
              <a:endParaRPr lang="en-US" sz="2799">
                <a:solidFill>
                  <a:srgbClr val="1195b2"/>
                </a:solidFill>
                <a:ea typeface="Source Han Sans KR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push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6001" y="2485249"/>
            <a:ext cx="3086100" cy="3848100"/>
            <a:chOff x="0" y="0"/>
            <a:chExt cx="4114800" cy="5130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8BBC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>
              <a:off x="2057400" y="4114800"/>
              <a:ext cx="0" cy="1016000"/>
            </a:xfrm>
            <a:prstGeom prst="line">
              <a:avLst/>
            </a:prstGeom>
            <a:ln cap="rnd" w="38100">
              <a:solidFill>
                <a:srgbClr val="68BBCD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93130" y="1788795"/>
              <a:ext cx="3128540" cy="735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spc="-96">
                  <a:solidFill>
                    <a:srgbClr val="FFFFFF"/>
                  </a:solidFill>
                  <a:ea typeface="Source Han Sans KR Bold"/>
                </a:rPr>
                <a:t>얼굴 인식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7143" y="2485249"/>
            <a:ext cx="3086100" cy="3848100"/>
            <a:chOff x="0" y="0"/>
            <a:chExt cx="4114800" cy="51308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8BBC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>
              <a:off x="2082800" y="4114800"/>
              <a:ext cx="0" cy="1016000"/>
            </a:xfrm>
            <a:prstGeom prst="line">
              <a:avLst/>
            </a:prstGeom>
            <a:ln cap="rnd" w="38100">
              <a:solidFill>
                <a:srgbClr val="68BBCD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493130" y="1788795"/>
              <a:ext cx="3128540" cy="735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FFFFFF"/>
                  </a:solidFill>
                  <a:ea typeface="Source Han Sans KR Bold"/>
                </a:rPr>
                <a:t>객체 인식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98286" y="2485249"/>
            <a:ext cx="3086100" cy="3848100"/>
            <a:chOff x="0" y="0"/>
            <a:chExt cx="4114800" cy="513080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8BBC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2082800" y="4114800"/>
              <a:ext cx="0" cy="1016000"/>
            </a:xfrm>
            <a:prstGeom prst="line">
              <a:avLst/>
            </a:prstGeom>
            <a:ln cap="rnd" w="38100">
              <a:solidFill>
                <a:srgbClr val="68BBCD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493130" y="1788795"/>
              <a:ext cx="3128540" cy="735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FFFFFF"/>
                  </a:solidFill>
                  <a:ea typeface="Source Han Sans KR Bold"/>
                </a:rPr>
                <a:t>초상권 보호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49429" y="2485249"/>
            <a:ext cx="3086100" cy="3848100"/>
            <a:chOff x="0" y="0"/>
            <a:chExt cx="4114800" cy="513080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114800" cy="411480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8BBC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2082800" y="4114800"/>
              <a:ext cx="0" cy="1016000"/>
            </a:xfrm>
            <a:prstGeom prst="line">
              <a:avLst/>
            </a:prstGeom>
            <a:ln cap="rnd" w="38100">
              <a:solidFill>
                <a:srgbClr val="68BBCD"/>
              </a:solidFill>
              <a:prstDash val="solid"/>
              <a:headEnd type="none" len="sm" w="sm"/>
              <a:tailEnd type="oval" len="lg" w="lg"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518530" y="1382395"/>
              <a:ext cx="3128540" cy="1548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0"/>
                </a:lnSpc>
                <a:spcBef>
                  <a:spcPct val="0"/>
                </a:spcBef>
              </a:pPr>
              <a:r>
                <a:rPr lang="en-US" sz="3200" spc="-96">
                  <a:solidFill>
                    <a:srgbClr val="FFFFFF"/>
                  </a:solidFill>
                  <a:ea typeface="Source Han Sans KR Bold"/>
                </a:rPr>
                <a:t>유해 콘텐츠 필터링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8700" y="660342"/>
            <a:ext cx="13353198" cy="67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3"/>
              </a:lnSpc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제품 설명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6001" y="6624368"/>
            <a:ext cx="4051143" cy="109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 spc="-89">
                <a:solidFill>
                  <a:srgbClr val="20344B"/>
                </a:solidFill>
                <a:ea typeface="Source Han Sans KR Medium"/>
              </a:rPr>
              <a:t>사람의 얼굴을 인식</a:t>
            </a:r>
          </a:p>
          <a:p>
            <a:pPr>
              <a:lnSpc>
                <a:spcPts val="4499"/>
              </a:lnSpc>
            </a:pPr>
            <a:r>
              <a:rPr lang="en-US" sz="2999" spc="-89">
                <a:solidFill>
                  <a:srgbClr val="20344B"/>
                </a:solidFill>
                <a:ea typeface="Source Han Sans KR Medium"/>
              </a:rPr>
              <a:t>동일 인물 판별 가능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75814" y="6610615"/>
            <a:ext cx="406818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-89">
                <a:solidFill>
                  <a:srgbClr val="20344B"/>
                </a:solidFill>
                <a:ea typeface="Source Han Sans KR Medium"/>
              </a:rPr>
              <a:t>사진에서 일치율을 통해 어떤 물체인지 판별 가능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51600" y="6591024"/>
            <a:ext cx="406818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-89">
                <a:solidFill>
                  <a:srgbClr val="20344B"/>
                </a:solidFill>
                <a:latin typeface="Source Han Sans KR Medium"/>
                <a:ea typeface="Source Han Sans KR Medium"/>
              </a:rPr>
              <a:t>등록되지 않은 인물의 얼굴을 가려준다.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27386" y="6576128"/>
            <a:ext cx="3911811" cy="165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94"/>
              </a:lnSpc>
            </a:pPr>
            <a:r>
              <a:rPr lang="en-US" sz="2996" spc="-89">
                <a:solidFill>
                  <a:srgbClr val="20344B"/>
                </a:solidFill>
                <a:latin typeface="Source Han Sans KR Medium"/>
                <a:ea typeface="Source Han Sans KR Medium"/>
              </a:rPr>
              <a:t>방송 규제 준수를 위해 유해 콘텐츠를 판별 및 필터링해준다.</a:t>
            </a:r>
          </a:p>
        </p:txBody>
      </p:sp>
    </p:spTree>
  </p:cSld>
  <p:clrMapOvr>
    <a:masterClrMapping/>
  </p:clrMapOvr>
  <p:transition spd="med">
    <p:push dir="l"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18133" y="2434074"/>
            <a:ext cx="6054303" cy="5706379"/>
          </a:xfrm>
          <a:custGeom>
            <a:avLst/>
            <a:gdLst/>
            <a:rect l="l" t="t" r="r" b="b"/>
            <a:pathLst>
              <a:path w="6054303" h="5706379">
                <a:moveTo>
                  <a:pt x="0" y="0"/>
                </a:moveTo>
                <a:lnTo>
                  <a:pt x="6054303" y="0"/>
                </a:lnTo>
                <a:lnTo>
                  <a:pt x="6054303" y="5706379"/>
                </a:lnTo>
                <a:lnTo>
                  <a:pt x="0" y="5706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580" r="-91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59433" y="2434074"/>
            <a:ext cx="5796813" cy="5706379"/>
          </a:xfrm>
          <a:custGeom>
            <a:avLst/>
            <a:gdLst/>
            <a:rect l="l" t="t" r="r" b="b"/>
            <a:pathLst>
              <a:path w="5796813" h="5706379">
                <a:moveTo>
                  <a:pt x="0" y="0"/>
                </a:moveTo>
                <a:lnTo>
                  <a:pt x="5796814" y="0"/>
                </a:lnTo>
                <a:lnTo>
                  <a:pt x="5796814" y="5706379"/>
                </a:lnTo>
                <a:lnTo>
                  <a:pt x="0" y="5706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18133" y="2434074"/>
            <a:ext cx="6614212" cy="5706379"/>
          </a:xfrm>
          <a:custGeom>
            <a:avLst/>
            <a:gdLst/>
            <a:rect l="l" t="t" r="r" b="b"/>
            <a:pathLst>
              <a:path w="6614212" h="5706379">
                <a:moveTo>
                  <a:pt x="0" y="0"/>
                </a:moveTo>
                <a:lnTo>
                  <a:pt x="6614213" y="0"/>
                </a:lnTo>
                <a:lnTo>
                  <a:pt x="6614213" y="5706379"/>
                </a:lnTo>
                <a:lnTo>
                  <a:pt x="0" y="5706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660342"/>
            <a:ext cx="6228773" cy="6700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593"/>
              </a:lnSpc>
              <a:defRPr/>
            </a:pPr>
            <a:r>
              <a:rPr lang="en-US" sz="3995">
                <a:solidFill>
                  <a:srgbClr val="20344b"/>
                </a:solidFill>
                <a:ea typeface="Tlab 레트로라이프"/>
              </a:rPr>
              <a:t>사용 예시</a:t>
            </a:r>
            <a:endParaRPr lang="en-US" sz="3995">
              <a:solidFill>
                <a:srgbClr val="20344b"/>
              </a:solidFill>
              <a:ea typeface="Tlab 레트로라이프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95439" y="8462311"/>
            <a:ext cx="3499691" cy="5545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793"/>
              </a:lnSpc>
              <a:defRPr/>
            </a:pPr>
            <a:r>
              <a:rPr lang="en-US" sz="3195" spc="-95">
                <a:solidFill>
                  <a:srgbClr val="20344b"/>
                </a:solidFill>
                <a:ea typeface="Source Han Sans KR Medium"/>
              </a:rPr>
              <a:t>얼굴 인식</a:t>
            </a:r>
            <a:endParaRPr lang="en-US" sz="3195" spc="-95">
              <a:solidFill>
                <a:srgbClr val="20344b"/>
              </a:solidFill>
              <a:ea typeface="Source Han Sans KR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77567" y="8462311"/>
            <a:ext cx="3499691" cy="5545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793"/>
              </a:lnSpc>
              <a:defRPr/>
            </a:pPr>
            <a:r>
              <a:rPr lang="en-US" sz="3195" spc="-95">
                <a:solidFill>
                  <a:srgbClr val="20344b"/>
                </a:solidFill>
                <a:ea typeface="Source Han Sans KR Medium"/>
              </a:rPr>
              <a:t>객체 인식</a:t>
            </a:r>
            <a:endParaRPr lang="en-US" sz="3195" spc="-95">
              <a:solidFill>
                <a:srgbClr val="20344b"/>
              </a:solidFill>
              <a:ea typeface="Source Han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On-screen Show (4:3)</ep:PresentationFormat>
  <ep:Paragraphs>53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ImGdevel</cp:lastModifiedBy>
  <dcterms:modified xsi:type="dcterms:W3CDTF">2024-03-16T14:06:12.830</dcterms:modified>
  <cp:revision>2</cp:revision>
  <dc:title>자동 모자이크 생성기 프리젠테이션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