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79" r:id="rId2"/>
    <p:sldId id="259" r:id="rId3"/>
    <p:sldId id="261" r:id="rId4"/>
    <p:sldId id="285" r:id="rId5"/>
    <p:sldId id="280" r:id="rId6"/>
    <p:sldId id="287" r:id="rId7"/>
    <p:sldId id="263" r:id="rId8"/>
    <p:sldId id="286" r:id="rId9"/>
    <p:sldId id="262" r:id="rId10"/>
    <p:sldId id="288" r:id="rId11"/>
    <p:sldId id="264" r:id="rId12"/>
    <p:sldId id="289" r:id="rId13"/>
    <p:sldId id="290" r:id="rId14"/>
    <p:sldId id="276" r:id="rId15"/>
    <p:sldId id="291" r:id="rId16"/>
    <p:sldId id="292" r:id="rId17"/>
    <p:sldId id="272" r:id="rId18"/>
    <p:sldId id="281" r:id="rId19"/>
    <p:sldId id="282" r:id="rId20"/>
    <p:sldId id="293" r:id="rId21"/>
    <p:sldId id="294" r:id="rId22"/>
    <p:sldId id="268" r:id="rId23"/>
    <p:sldId id="283" r:id="rId24"/>
    <p:sldId id="269" r:id="rId25"/>
    <p:sldId id="295" r:id="rId26"/>
    <p:sldId id="296" r:id="rId27"/>
    <p:sldId id="297" r:id="rId28"/>
    <p:sldId id="298" r:id="rId29"/>
    <p:sldId id="299" r:id="rId30"/>
    <p:sldId id="278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871"/>
    <a:srgbClr val="8098B3"/>
    <a:srgbClr val="0068B4"/>
    <a:srgbClr val="04AEDA"/>
    <a:srgbClr val="7A9AD5"/>
    <a:srgbClr val="28A8E0"/>
    <a:srgbClr val="F3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82286" autoAdjust="0"/>
  </p:normalViewPr>
  <p:slideViewPr>
    <p:cSldViewPr snapToGrid="0">
      <p:cViewPr varScale="1">
        <p:scale>
          <a:sx n="67" d="100"/>
          <a:sy n="67" d="100"/>
        </p:scale>
        <p:origin x="1310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488D-B438-4C0A-A6F1-90184CEF8C60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C6A9-CF83-4152-9136-210DDEC4861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6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C6A9-CF83-4152-9136-210DDEC486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733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89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8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592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24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3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49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12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128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4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19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705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200" b="0" i="0" u="none" strike="noStrike" baseline="0" dirty="0">
              <a:latin typeface="LinLibertineT"/>
            </a:endParaRPr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16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8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99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249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887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0106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4857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266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6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24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097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056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81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240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45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spc="-2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51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spc="-2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61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spc="-2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94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abf0b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abf0b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25" name="Google Shape;125;gd8abf0b64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33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5289-FF86-4857-A8DA-77EEA15F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0CAEC1-5164-4AF7-97FA-6F18E1D0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B22F2-12D5-4D4A-9D97-97215B8F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891EF7-7E24-408F-AE7C-35DBE200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8E43DD-1C13-4A83-9EF3-38F2A6A2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1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4E543-73D1-431D-B6AA-47AA1267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A1578A-4423-41B5-89CE-36C2659D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68C2F-241D-4C5C-B778-104E68C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16F8D-4492-4DB6-8744-A5BB4DD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7FC6E1-5050-483B-8E91-D38934D0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9A41DD-2561-43DD-9FAB-6FCE14D6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35FFA2-62E6-40B5-BF1D-8BF80013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57AAD-2305-4D49-9746-2B88ECE8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6672C7-2881-4EC8-8745-6BD82318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0DE89A-8751-4848-8105-D257768C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7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G-SLIDE OPT-4">
  <p:cSld name="IMG-SLIDE OPT-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469900" y="457200"/>
            <a:ext cx="0" cy="6858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47;p10"/>
          <p:cNvCxnSpPr/>
          <p:nvPr/>
        </p:nvCxnSpPr>
        <p:spPr>
          <a:xfrm>
            <a:off x="11163300" y="6124657"/>
            <a:ext cx="0" cy="4953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584200" y="380941"/>
            <a:ext cx="36322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77600" y="6048457"/>
            <a:ext cx="1155700" cy="6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buNone/>
              <a:defRPr sz="1867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page</a:t>
            </a:r>
            <a:endParaRPr lang="en-US" sz="933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/>
              <a:t>0</a:t>
            </a:r>
            <a:fld id="{00000000-1234-1234-1234-123412341234}" type="slidenum">
              <a:rPr lang="en-US" smtClean="0"/>
              <a:pPr/>
              <a:t>‹N›</a:t>
            </a:fld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999744" y="2231136"/>
            <a:ext cx="2395728" cy="239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97" y="6193414"/>
            <a:ext cx="596900" cy="346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6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473FD-F1CD-485A-A8F9-1ED4FC67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BB3F5-0055-4DDF-8F6B-6A1AA081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27603-3189-41D8-B871-9D1AB65E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9B721-EFC9-4810-9E5C-9FCF1D4A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E2EA9-088C-4134-8DFC-5B977C43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4DCDF-ECC6-4255-BE12-749590D1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81DF24-7D87-4C3D-8E0F-F71D398C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E2E8CC-8177-461F-A47F-EE152DE2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2ABC5-5C09-4F85-8594-3155E3DD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EFDC8-1438-4AF6-89DF-413D83B9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6A83-604D-43EC-8DDF-7C138DCE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76DD6-974C-418D-9C6A-0547174B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131422-131E-4752-8D20-5CFC2C11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A6319E-2C8B-4ACA-8EDD-286EB23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57C3F4-1280-481A-A9FD-ACD21B5C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9E4CB3-DA30-4D62-A144-81B13346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FE94C-6023-4BE9-9F45-F0A76380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D9FA61-0668-4EE9-8AC7-274922A7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39F748-94E4-467A-B457-501BA6BF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CEB4D8-93E9-415D-8D6B-78E758C39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770522-73B3-44F7-A388-948006DE7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80579F-A4B9-4C6F-9274-78BD2AE4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6E9E57-0BB4-455F-8F98-3460E110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AAC376-EC35-4333-A694-1596498F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3250D-39C9-437B-98FF-3F43AF7E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E6BA02-A71D-4D4E-98F7-496C9DF0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F37138-B976-4A1C-AD39-FF2D13A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AE1A3C-1607-446F-BC6D-5B896FC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8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06DECF-69F4-477A-9435-0F08D2AB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721F04-5382-4935-A2DA-C872C783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7EC4BE-71D7-4256-ADBA-7D8FD728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8CD1B-FE52-4ECF-96A7-22EAE33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E5EE79-AD3B-403F-909A-7428608F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E42164-3518-4FBE-A448-662E419B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1E2F5F-9CCC-4F5C-990C-283C1327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C99415-003D-4C34-BC66-38A6CDD2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CBB98-E0D2-4BFA-9A19-479E53CB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29BEF-778C-4A4F-B0C9-32818FA3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910EDF-C822-4783-BE03-645D6F12B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2C3F5D-8ABC-4B81-BEFB-2B86B53A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0472F5-69F9-44F4-8D39-C0BBBE9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50285B-6889-4CD1-A22D-8F995152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BAA870-F05D-4552-8F05-DAE38104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7B9E50-4D70-449F-B817-247A1BD7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2D4678-E470-4F09-8790-22010F70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10831C-A80B-48C4-A5CA-13C42210C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E69D-2705-43C2-81D3-5F3CC79D4F0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C0307-B305-4D88-8C10-CC5D3878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D5086F-7D9E-412B-89ED-73A402744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991A-3712-41C7-815C-0FC8614A1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5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8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image" Target="../media/image39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fbk/mqtts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github.com/stfbk/mqttsa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umorelli@fbk.e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79E7685-F2CF-469E-97AE-20A652944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04" cy="6858000"/>
          </a:xfrm>
          <a:prstGeom prst="rect">
            <a:avLst/>
          </a:prstGeom>
        </p:spPr>
      </p:pic>
      <p:sp>
        <p:nvSpPr>
          <p:cNvPr id="11" name="Google Shape;57;p1">
            <a:extLst>
              <a:ext uri="{FF2B5EF4-FFF2-40B4-BE49-F238E27FC236}">
                <a16:creationId xmlns:a16="http://schemas.microsoft.com/office/drawing/2014/main" id="{632A576B-DBC8-4C5D-BADD-5BB7C00C8179}"/>
              </a:ext>
            </a:extLst>
          </p:cNvPr>
          <p:cNvSpPr txBox="1">
            <a:spLocks/>
          </p:cNvSpPr>
          <p:nvPr/>
        </p:nvSpPr>
        <p:spPr>
          <a:xfrm>
            <a:off x="533400" y="1604361"/>
            <a:ext cx="11010073" cy="116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US" sz="4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DoS Attacks in Available MQTT Implementations</a:t>
            </a:r>
          </a:p>
        </p:txBody>
      </p:sp>
      <p:sp>
        <p:nvSpPr>
          <p:cNvPr id="12" name="Google Shape;63;p1">
            <a:extLst>
              <a:ext uri="{FF2B5EF4-FFF2-40B4-BE49-F238E27FC236}">
                <a16:creationId xmlns:a16="http://schemas.microsoft.com/office/drawing/2014/main" id="{0A6B406E-A94A-462E-A012-7344A3F6EF20}"/>
              </a:ext>
            </a:extLst>
          </p:cNvPr>
          <p:cNvSpPr txBox="1"/>
          <p:nvPr/>
        </p:nvSpPr>
        <p:spPr>
          <a:xfrm>
            <a:off x="306900" y="2768100"/>
            <a:ext cx="1157809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400" b="0" i="0" u="none" strike="noStrike" cap="none" spc="-3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Investigating the Impact on Brokers and Devices, and supported Anti-DoS Protections</a:t>
            </a:r>
            <a:endParaRPr sz="2400" b="0" i="0" u="none" strike="noStrike" cap="none" spc="-3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8;p1">
            <a:extLst>
              <a:ext uri="{FF2B5EF4-FFF2-40B4-BE49-F238E27FC236}">
                <a16:creationId xmlns:a16="http://schemas.microsoft.com/office/drawing/2014/main" id="{6B62C413-339A-471B-B0B7-AD019F66D5F8}"/>
              </a:ext>
            </a:extLst>
          </p:cNvPr>
          <p:cNvSpPr txBox="1"/>
          <p:nvPr/>
        </p:nvSpPr>
        <p:spPr>
          <a:xfrm>
            <a:off x="1146048" y="3257054"/>
            <a:ext cx="9899904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000" b="0" i="0" u="none" strike="noStrike" cap="none" spc="-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 5th International Workshop on Security and Forensics of IoT - IoT-SECFOR 2021</a:t>
            </a:r>
            <a:endParaRPr lang="en-GB" b="0" i="0" u="none" strike="noStrike" cap="none" spc="-3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48A0459-86C3-4BE6-B1DC-06B663E8F274}"/>
              </a:ext>
            </a:extLst>
          </p:cNvPr>
          <p:cNvSpPr/>
          <p:nvPr/>
        </p:nvSpPr>
        <p:spPr>
          <a:xfrm>
            <a:off x="2174081" y="969169"/>
            <a:ext cx="916781" cy="327673"/>
          </a:xfrm>
          <a:prstGeom prst="rect">
            <a:avLst/>
          </a:prstGeom>
          <a:solidFill>
            <a:srgbClr val="809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D9797D-2683-406C-9AE1-4C2545C0F9E1}"/>
              </a:ext>
            </a:extLst>
          </p:cNvPr>
          <p:cNvSpPr/>
          <p:nvPr/>
        </p:nvSpPr>
        <p:spPr>
          <a:xfrm rot="21244920">
            <a:off x="2055954" y="973948"/>
            <a:ext cx="122944" cy="327673"/>
          </a:xfrm>
          <a:prstGeom prst="rect">
            <a:avLst/>
          </a:prstGeom>
          <a:solidFill>
            <a:srgbClr val="809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AA29028-62EC-4F71-908B-F33440501260}"/>
              </a:ext>
            </a:extLst>
          </p:cNvPr>
          <p:cNvSpPr/>
          <p:nvPr/>
        </p:nvSpPr>
        <p:spPr>
          <a:xfrm rot="2956323">
            <a:off x="2968863" y="909026"/>
            <a:ext cx="279849" cy="366087"/>
          </a:xfrm>
          <a:prstGeom prst="rect">
            <a:avLst/>
          </a:prstGeom>
          <a:solidFill>
            <a:srgbClr val="809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589A4BD-C738-4E90-A62F-CD5B30CDBB4E}"/>
              </a:ext>
            </a:extLst>
          </p:cNvPr>
          <p:cNvSpPr/>
          <p:nvPr/>
        </p:nvSpPr>
        <p:spPr>
          <a:xfrm rot="2956323">
            <a:off x="3230438" y="1124043"/>
            <a:ext cx="279849" cy="366087"/>
          </a:xfrm>
          <a:prstGeom prst="rect">
            <a:avLst/>
          </a:prstGeom>
          <a:solidFill>
            <a:srgbClr val="576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A1B1360-1B50-4CB3-B3D0-53C6D388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422" y="906680"/>
            <a:ext cx="360116" cy="5349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08388F-9E59-494D-853A-AD4DA3161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246" y="456968"/>
            <a:ext cx="2333227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2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The OASIS 3.1.1 and 5.0 specifications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F2FD22-70FB-477D-B538-4CD97314453C}"/>
              </a:ext>
            </a:extLst>
          </p:cNvPr>
          <p:cNvSpPr txBox="1"/>
          <p:nvPr/>
        </p:nvSpPr>
        <p:spPr>
          <a:xfrm>
            <a:off x="5890126" y="2070057"/>
            <a:ext cx="58740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Summary of the OASIS recommendations</a:t>
            </a:r>
          </a:p>
          <a:p>
            <a:pPr algn="l"/>
            <a:endParaRPr lang="en-GB" sz="500" dirty="0"/>
          </a:p>
          <a:p>
            <a:pPr algn="l"/>
            <a:r>
              <a:rPr lang="en-GB" sz="1700" dirty="0"/>
              <a:t>E</a:t>
            </a:r>
            <a:r>
              <a:rPr lang="en-GB" sz="1700" b="0" i="0" u="none" strike="noStrike" baseline="0" dirty="0"/>
              <a:t>ntrust protocol developers the choice and responsibility for the specific network, privacy, authentication and authorisation technologies (especially in </a:t>
            </a:r>
            <a:r>
              <a:rPr lang="en-GB" sz="1700" dirty="0"/>
              <a:t>hostile environments). </a:t>
            </a:r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Abnormal behaviour to investigate</a:t>
            </a:r>
          </a:p>
          <a:p>
            <a:pPr algn="l"/>
            <a:endParaRPr lang="en-GB" sz="500" b="0" i="0" u="none" strike="noStrike" baseline="0" dirty="0"/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Repeated connection or authentication attempts;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Abnormal termination of connections;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Topic scanning (e.g., subscribing to many topics);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Sending messages on topics with no subscribers;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Clients that connect but do not send data.</a:t>
            </a:r>
            <a:endParaRPr lang="en-GB" sz="17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18008D-C550-43F6-B462-D048A5BE90E5}"/>
              </a:ext>
            </a:extLst>
          </p:cNvPr>
          <p:cNvSpPr txBox="1"/>
          <p:nvPr/>
        </p:nvSpPr>
        <p:spPr>
          <a:xfrm>
            <a:off x="427789" y="2070057"/>
            <a:ext cx="471136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effectLst/>
              </a:rPr>
              <a:t>IoT Attack surface</a:t>
            </a:r>
          </a:p>
          <a:p>
            <a:pPr>
              <a:spcBef>
                <a:spcPts val="0"/>
              </a:spcBef>
            </a:pPr>
            <a:endParaRPr lang="en-GB" sz="500" dirty="0">
              <a:effectLst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</a:rPr>
              <a:t>Device or network compromise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500" dirty="0">
              <a:effectLst/>
            </a:endParaRPr>
          </a:p>
          <a:p>
            <a:pPr marL="538163" lvl="1" indent="-182563">
              <a:buFont typeface="Arial" panose="020B0604020202020204" pitchFamily="34" charset="0"/>
              <a:buChar char="•"/>
            </a:pPr>
            <a:r>
              <a:rPr lang="en-GB" sz="1600" dirty="0"/>
              <a:t>Attacks to data at rest or in-transit</a:t>
            </a:r>
            <a:br>
              <a:rPr lang="en-GB" dirty="0">
                <a:effectLst/>
              </a:rPr>
            </a:br>
            <a:endParaRPr lang="en-GB" sz="500" dirty="0">
              <a:effectLst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/>
              <a:t>Unhandled protocol behaviours</a:t>
            </a:r>
            <a:br>
              <a:rPr lang="en-GB" sz="1700" dirty="0"/>
            </a:br>
            <a:endParaRPr lang="en-GB" sz="500" u="sng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u="sng" dirty="0"/>
              <a:t>Denial of Service (DoS) attacks.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500" dirty="0">
              <a:effectLst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2FF7619-AC01-4874-ACCF-00E548041604}"/>
              </a:ext>
            </a:extLst>
          </p:cNvPr>
          <p:cNvSpPr/>
          <p:nvPr/>
        </p:nvSpPr>
        <p:spPr>
          <a:xfrm>
            <a:off x="593233" y="4182712"/>
            <a:ext cx="3521460" cy="1517392"/>
          </a:xfrm>
          <a:prstGeom prst="roundRect">
            <a:avLst/>
          </a:prstGeom>
          <a:noFill/>
          <a:ln w="28575">
            <a:solidFill>
              <a:srgbClr val="006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pc="-20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17A809-99D9-4968-AAD7-74CD4D0ED94E}"/>
              </a:ext>
            </a:extLst>
          </p:cNvPr>
          <p:cNvSpPr txBox="1"/>
          <p:nvPr/>
        </p:nvSpPr>
        <p:spPr>
          <a:xfrm>
            <a:off x="337418" y="3916716"/>
            <a:ext cx="51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⚠</a:t>
            </a:r>
            <a:endParaRPr lang="en-GB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0394E4-4A2B-4E87-93A3-E019E6156BF2}"/>
              </a:ext>
            </a:extLst>
          </p:cNvPr>
          <p:cNvSpPr txBox="1"/>
          <p:nvPr/>
        </p:nvSpPr>
        <p:spPr>
          <a:xfrm>
            <a:off x="791461" y="4147548"/>
            <a:ext cx="352146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mention to misusing message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queues to perform DoS attacks: </a:t>
            </a:r>
          </a:p>
          <a:p>
            <a:pPr algn="just"/>
            <a:endParaRPr lang="en-US" sz="5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Saturate the broker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Saturate the client resources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amplification</a:t>
            </a:r>
            <a:r>
              <a:rPr lang="en-US" dirty="0">
                <a:solidFill>
                  <a:schemeClr val="tx1"/>
                </a:solidFill>
              </a:rPr>
              <a:t>  attack)</a:t>
            </a:r>
          </a:p>
        </p:txBody>
      </p:sp>
    </p:spTree>
    <p:extLst>
      <p:ext uri="{BB962C8B-B14F-4D97-AF65-F5344CB8AC3E}">
        <p14:creationId xmlns:p14="http://schemas.microsoft.com/office/powerpoint/2010/main" val="151428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8021F0-E6BD-491B-BCE4-523838348402}"/>
              </a:ext>
            </a:extLst>
          </p:cNvPr>
          <p:cNvSpPr txBox="1"/>
          <p:nvPr/>
        </p:nvSpPr>
        <p:spPr>
          <a:xfrm>
            <a:off x="5550117" y="2226891"/>
            <a:ext cx="6566699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use of CPU/Network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 and number of publishers; </a:t>
            </a:r>
            <a:br>
              <a:rPr lang="en-US" sz="1700" dirty="0"/>
            </a:br>
            <a:r>
              <a:rPr lang="en-US" sz="1700" dirty="0"/>
              <a:t>use the broker default </a:t>
            </a:r>
            <a:r>
              <a:rPr lang="en-US" sz="1700" i="1" dirty="0"/>
              <a:t>queue</a:t>
            </a:r>
            <a:r>
              <a:rPr lang="en-US" sz="1700" dirty="0"/>
              <a:t> value for the publishing rate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Connect and start publishing with a specific set of clients </a:t>
            </a:r>
            <a:br>
              <a:rPr lang="en-US" sz="1700" dirty="0"/>
            </a:br>
            <a:r>
              <a:rPr lang="en-US" sz="1700" dirty="0"/>
              <a:t>and the defined messages size and rate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35938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6/16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458160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Storage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client/s with QoS 1; </a:t>
            </a:r>
            <a:br>
              <a:rPr lang="en-US" sz="1700" spc="-30" dirty="0"/>
            </a:br>
            <a:r>
              <a:rPr lang="en-US" sz="1700" spc="-30" dirty="0"/>
              <a:t>then, force the disconnection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Flood the broker with messages</a:t>
            </a:r>
            <a:br>
              <a:rPr lang="en-US" sz="1700" dirty="0"/>
            </a:br>
            <a:r>
              <a:rPr lang="en-US" sz="1700" dirty="0"/>
              <a:t>of the identified size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9B6FE5E-67EE-4414-A638-408445F7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38" y="2102619"/>
            <a:ext cx="540000" cy="468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9FDFA1D-E8AF-436A-A957-5F9723FBE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587" y="2092427"/>
            <a:ext cx="522600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35938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6/16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458160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Storage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client/s with QoS 1; </a:t>
            </a:r>
            <a:br>
              <a:rPr lang="en-US" sz="1700" spc="-30" dirty="0"/>
            </a:br>
            <a:r>
              <a:rPr lang="en-US" sz="1700" spc="-30" dirty="0"/>
              <a:t>then, force the disconnection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Flood the broker with messages</a:t>
            </a:r>
            <a:br>
              <a:rPr lang="en-US" sz="1700" dirty="0"/>
            </a:br>
            <a:r>
              <a:rPr lang="en-US" sz="1700" dirty="0"/>
              <a:t>of the identified size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9B6FE5E-67EE-4414-A638-408445F7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38" y="2102619"/>
            <a:ext cx="540000" cy="468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9FDFA1D-E8AF-436A-A957-5F9723FBE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587" y="2092427"/>
            <a:ext cx="522600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80482C-5420-465A-BF95-87F3F4A05D6B}"/>
              </a:ext>
            </a:extLst>
          </p:cNvPr>
          <p:cNvSpPr txBox="1"/>
          <p:nvPr/>
        </p:nvSpPr>
        <p:spPr>
          <a:xfrm>
            <a:off x="409712" y="4823568"/>
            <a:ext cx="4332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Verify the usage of RAM and crashes</a:t>
            </a:r>
          </a:p>
          <a:p>
            <a:r>
              <a:rPr lang="en-US" dirty="0"/>
              <a:t>-&gt; Verify local folders size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589779-044A-4264-B1F1-8336F223C2CF}"/>
              </a:ext>
            </a:extLst>
          </p:cNvPr>
          <p:cNvSpPr txBox="1"/>
          <p:nvPr/>
        </p:nvSpPr>
        <p:spPr>
          <a:xfrm>
            <a:off x="5550117" y="2226891"/>
            <a:ext cx="6566699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use of CPU/Network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 and number of publishers; </a:t>
            </a:r>
            <a:br>
              <a:rPr lang="en-US" sz="1700" dirty="0"/>
            </a:br>
            <a:r>
              <a:rPr lang="en-US" sz="1700" dirty="0"/>
              <a:t>use the broker default </a:t>
            </a:r>
            <a:r>
              <a:rPr lang="en-US" sz="1700" i="1" dirty="0"/>
              <a:t>queue</a:t>
            </a:r>
            <a:r>
              <a:rPr lang="en-US" sz="1700" dirty="0"/>
              <a:t> value for the publishing rate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Connect and start publishing with a specific set of clients </a:t>
            </a:r>
            <a:br>
              <a:rPr lang="en-US" sz="1700" dirty="0"/>
            </a:br>
            <a:r>
              <a:rPr lang="en-US" sz="1700" dirty="0"/>
              <a:t>and the defined messages size and rate</a:t>
            </a:r>
          </a:p>
        </p:txBody>
      </p:sp>
    </p:spTree>
    <p:extLst>
      <p:ext uri="{BB962C8B-B14F-4D97-AF65-F5344CB8AC3E}">
        <p14:creationId xmlns:p14="http://schemas.microsoft.com/office/powerpoint/2010/main" val="405636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35938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6/16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458160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Storage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client/s with QoS 1; </a:t>
            </a:r>
            <a:br>
              <a:rPr lang="en-US" sz="1700" spc="-30" dirty="0"/>
            </a:br>
            <a:r>
              <a:rPr lang="en-US" sz="1700" spc="-30" dirty="0"/>
              <a:t>then, force the disconnection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Flood the broker with messages</a:t>
            </a:r>
            <a:br>
              <a:rPr lang="en-US" sz="1700" dirty="0"/>
            </a:br>
            <a:r>
              <a:rPr lang="en-US" sz="1700" dirty="0"/>
              <a:t>of the identified size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9B6FE5E-67EE-4414-A638-408445F7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38" y="2102619"/>
            <a:ext cx="540000" cy="468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9FDFA1D-E8AF-436A-A957-5F9723FBE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587" y="2092427"/>
            <a:ext cx="522600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80482C-5420-465A-BF95-87F3F4A05D6B}"/>
              </a:ext>
            </a:extLst>
          </p:cNvPr>
          <p:cNvSpPr txBox="1"/>
          <p:nvPr/>
        </p:nvSpPr>
        <p:spPr>
          <a:xfrm>
            <a:off x="409712" y="4823568"/>
            <a:ext cx="4332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Verify the usage of RAM and crashes</a:t>
            </a:r>
          </a:p>
          <a:p>
            <a:r>
              <a:rPr lang="en-US" dirty="0"/>
              <a:t>-&gt; Verify local folders size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DC2C084-F35A-4C10-B725-A2A847B4A1A9}"/>
              </a:ext>
            </a:extLst>
          </p:cNvPr>
          <p:cNvSpPr txBox="1"/>
          <p:nvPr/>
        </p:nvSpPr>
        <p:spPr>
          <a:xfrm>
            <a:off x="5550117" y="4757341"/>
            <a:ext cx="6519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Verify the CPU usage and network throttling </a:t>
            </a:r>
          </a:p>
          <a:p>
            <a:r>
              <a:rPr lang="en-US" dirty="0"/>
              <a:t>-&gt; Repeat the test with one subscriber per publisher and </a:t>
            </a:r>
            <a:br>
              <a:rPr lang="en-US" dirty="0"/>
            </a:br>
            <a:r>
              <a:rPr lang="en-US" dirty="0"/>
              <a:t>    verify the impact on CPU/Network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0BD509-9FC9-4653-8118-6D164935EC11}"/>
              </a:ext>
            </a:extLst>
          </p:cNvPr>
          <p:cNvSpPr txBox="1"/>
          <p:nvPr/>
        </p:nvSpPr>
        <p:spPr>
          <a:xfrm>
            <a:off x="5550117" y="2226891"/>
            <a:ext cx="6566699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broker use of CPU/Network</a:t>
            </a:r>
            <a:br>
              <a:rPr lang="en-US" sz="20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Detect maximum message size and number of publishers; </a:t>
            </a:r>
            <a:br>
              <a:rPr lang="en-US" sz="1700" dirty="0"/>
            </a:br>
            <a:r>
              <a:rPr lang="en-US" sz="1700" dirty="0"/>
              <a:t>use the broker default </a:t>
            </a:r>
            <a:r>
              <a:rPr lang="en-US" sz="1700" i="1" dirty="0"/>
              <a:t>queue</a:t>
            </a:r>
            <a:r>
              <a:rPr lang="en-US" sz="1700" dirty="0"/>
              <a:t> value for the publishing rate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Connect and start publishing with a specific set of clients </a:t>
            </a:r>
            <a:br>
              <a:rPr lang="en-US" sz="1700" dirty="0"/>
            </a:br>
            <a:r>
              <a:rPr lang="en-US" sz="1700" dirty="0"/>
              <a:t>and the defined messages size and rate</a:t>
            </a:r>
          </a:p>
        </p:txBody>
      </p:sp>
    </p:spTree>
    <p:extLst>
      <p:ext uri="{BB962C8B-B14F-4D97-AF65-F5344CB8AC3E}">
        <p14:creationId xmlns:p14="http://schemas.microsoft.com/office/powerpoint/2010/main" val="291250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56942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7/16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1015694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clients (amplification attack)</a:t>
            </a:r>
          </a:p>
          <a:p>
            <a:br>
              <a:rPr lang="en-US" sz="5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Identify the maximum message size supported by the client/s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clients with QoS 1; then, force the disconnection.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Send a set of messages up to the broker message queue value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Re-connect the subscribers and wait to receive all messages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838CD1E-7205-4EFA-8B62-A9CF9DB30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905" y="2092427"/>
            <a:ext cx="540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56942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7/16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1015694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clients (amplification attack)</a:t>
            </a:r>
          </a:p>
          <a:p>
            <a:br>
              <a:rPr lang="en-US" sz="5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Identify the maximum message size supported by the client/s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clients with QoS 1; then, force the disconnection.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Send a set of messages up to the broker message queue value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Re-connect the subscribers and wait to receive all messages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80482C-5420-465A-BF95-87F3F4A05D6B}"/>
              </a:ext>
            </a:extLst>
          </p:cNvPr>
          <p:cNvSpPr txBox="1"/>
          <p:nvPr/>
        </p:nvSpPr>
        <p:spPr>
          <a:xfrm>
            <a:off x="409712" y="4380454"/>
            <a:ext cx="8844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Verify if exceeding the supported message size results in a DoS attack to the client/s</a:t>
            </a:r>
          </a:p>
          <a:p>
            <a:r>
              <a:rPr lang="en-US" dirty="0"/>
              <a:t>-&gt; Verify the impact of TLS (1.2 and 1.3 when available), ACLs and MQTT v5.0.</a:t>
            </a:r>
          </a:p>
          <a:p>
            <a:r>
              <a:rPr lang="en-US" dirty="0"/>
              <a:t>-&gt; Verify the reception of all messages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838CD1E-7205-4EFA-8B62-A9CF9DB30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905" y="2092427"/>
            <a:ext cx="540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10156942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Exploiting message queues in </a:t>
            </a:r>
            <a:r>
              <a:rPr lang="en-US" sz="2400" dirty="0">
                <a:solidFill>
                  <a:schemeClr val="accent1"/>
                </a:solidFill>
              </a:rPr>
              <a:t>out-of-the-box</a:t>
            </a:r>
            <a:r>
              <a:rPr lang="it-IT" sz="2400" dirty="0">
                <a:solidFill>
                  <a:schemeClr val="accent1"/>
                </a:solidFill>
              </a:rPr>
              <a:t> brokers </a:t>
            </a:r>
            <a:r>
              <a:rPr lang="en-US" sz="2400" dirty="0">
                <a:solidFill>
                  <a:schemeClr val="accent1"/>
                </a:solidFill>
              </a:rPr>
              <a:t>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7/16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3E66A-9AD4-409E-A3A3-BE5C195B5098}"/>
              </a:ext>
            </a:extLst>
          </p:cNvPr>
          <p:cNvSpPr txBox="1"/>
          <p:nvPr/>
        </p:nvSpPr>
        <p:spPr>
          <a:xfrm>
            <a:off x="343963" y="2226891"/>
            <a:ext cx="1015694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Attacking the clients (amplification attack)</a:t>
            </a:r>
          </a:p>
          <a:p>
            <a:br>
              <a:rPr lang="en-US" sz="5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Identify the maximum message size supported by the client/s</a:t>
            </a:r>
            <a:br>
              <a:rPr lang="en-US" sz="1700" dirty="0"/>
            </a:b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spc="-30" dirty="0"/>
              <a:t>Subscribe one (or more) clients with QoS 1; then, force the disconnection.</a:t>
            </a:r>
            <a:br>
              <a:rPr lang="en-US" sz="1700" spc="-30" dirty="0"/>
            </a:br>
            <a:endParaRPr lang="en-US" sz="500" spc="-3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Send a set of messages up to the broker message queue value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Re-connect the subscribers and wait to receive all messages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0A0A05B-A1FE-4EB9-81A1-130E625B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892" y="2079990"/>
            <a:ext cx="464901" cy="468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44A7FFD-DE30-4D90-9A89-A50308F3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780" y="2092427"/>
            <a:ext cx="462236" cy="468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80482C-5420-465A-BF95-87F3F4A05D6B}"/>
              </a:ext>
            </a:extLst>
          </p:cNvPr>
          <p:cNvSpPr txBox="1"/>
          <p:nvPr/>
        </p:nvSpPr>
        <p:spPr>
          <a:xfrm>
            <a:off x="409712" y="4380454"/>
            <a:ext cx="8844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Verify if exceeding the supported message size results in a DoS attack to the client/s</a:t>
            </a:r>
          </a:p>
          <a:p>
            <a:r>
              <a:rPr lang="en-US" dirty="0"/>
              <a:t>-&gt; Verify the impact of TLS (1.2 and 1.3 when available), ACLs and MQTT v5.0.</a:t>
            </a:r>
          </a:p>
          <a:p>
            <a:r>
              <a:rPr lang="en-US" dirty="0"/>
              <a:t>-&gt; Verify the reception of all messages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838CD1E-7205-4EFA-8B62-A9CF9DB30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905" y="2092427"/>
            <a:ext cx="540000" cy="46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41D28CE-A69F-414F-8889-9A3F07F9E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905" y="4568289"/>
            <a:ext cx="540000" cy="5476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5BDFE7-2AE5-42E8-9D5A-056A3E687969}"/>
              </a:ext>
            </a:extLst>
          </p:cNvPr>
          <p:cNvSpPr txBox="1"/>
          <p:nvPr/>
        </p:nvSpPr>
        <p:spPr>
          <a:xfrm>
            <a:off x="10447216" y="4657453"/>
            <a:ext cx="129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Testbeds</a:t>
            </a:r>
          </a:p>
        </p:txBody>
      </p:sp>
    </p:spTree>
    <p:extLst>
      <p:ext uri="{BB962C8B-B14F-4D97-AF65-F5344CB8AC3E}">
        <p14:creationId xmlns:p14="http://schemas.microsoft.com/office/powerpoint/2010/main" val="31977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199" y="380933"/>
            <a:ext cx="9438105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Why assessing the out-of-the-box brokers configurations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8/16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92A885-DBB0-4933-A357-88E1EF3D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1" y="1963654"/>
            <a:ext cx="5079002" cy="2425366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9DB0295-D784-49B8-8C72-DE229764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29385"/>
              </p:ext>
            </p:extLst>
          </p:nvPr>
        </p:nvGraphicFramePr>
        <p:xfrm>
          <a:off x="7417084" y="1990224"/>
          <a:ext cx="24352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63">
                  <a:extLst>
                    <a:ext uri="{9D8B030D-6E8A-4147-A177-3AD203B41FA5}">
                      <a16:colId xmlns:a16="http://schemas.microsoft.com/office/drawing/2014/main" val="1879918096"/>
                    </a:ext>
                  </a:extLst>
                </a:gridCol>
                <a:gridCol w="957326">
                  <a:extLst>
                    <a:ext uri="{9D8B030D-6E8A-4147-A177-3AD203B41FA5}">
                      <a16:colId xmlns:a16="http://schemas.microsoft.com/office/drawing/2014/main" val="26355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Brokers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54’040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15’627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United States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5’388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Austria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3’525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Germany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2’276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4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1’416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5866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AD79CE-7718-4FDE-9CAD-B519EB5379C7}"/>
              </a:ext>
            </a:extLst>
          </p:cNvPr>
          <p:cNvSpPr txBox="1"/>
          <p:nvPr/>
        </p:nvSpPr>
        <p:spPr>
          <a:xfrm>
            <a:off x="1599967" y="4389020"/>
            <a:ext cx="554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Lookup of open MQTT brokers with Shodan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latin typeface="Arial Narrow" panose="020B0606020202030204" pitchFamily="34" charset="0"/>
              </a:rPr>
              <a:t>~</a:t>
            </a:r>
            <a:r>
              <a:rPr lang="en-GB" dirty="0"/>
              <a:t>80% - 99’498 MQTT brokers report </a:t>
            </a:r>
            <a:r>
              <a:rPr lang="en-GB" i="1" dirty="0"/>
              <a:t>Connection Code:  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66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Investigating widely-adopted brokers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9/16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8D98EA08-69FD-4121-ABD4-338A40E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714"/>
              </p:ext>
            </p:extLst>
          </p:nvPr>
        </p:nvGraphicFramePr>
        <p:xfrm>
          <a:off x="386080" y="1569720"/>
          <a:ext cx="1137920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593">
                  <a:extLst>
                    <a:ext uri="{9D8B030D-6E8A-4147-A177-3AD203B41FA5}">
                      <a16:colId xmlns:a16="http://schemas.microsoft.com/office/drawing/2014/main" val="220491066"/>
                    </a:ext>
                  </a:extLst>
                </a:gridCol>
                <a:gridCol w="2772839">
                  <a:extLst>
                    <a:ext uri="{9D8B030D-6E8A-4147-A177-3AD203B41FA5}">
                      <a16:colId xmlns:a16="http://schemas.microsoft.com/office/drawing/2014/main" val="3469318298"/>
                    </a:ext>
                  </a:extLst>
                </a:gridCol>
                <a:gridCol w="2948970">
                  <a:extLst>
                    <a:ext uri="{9D8B030D-6E8A-4147-A177-3AD203B41FA5}">
                      <a16:colId xmlns:a16="http://schemas.microsoft.com/office/drawing/2014/main" val="259912884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90433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Mosquitto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VerneMQ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EMQ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Protocol versions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LinLibertineT"/>
                        </a:rPr>
                        <a:t>3.1, 3.1.1 and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6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LinLibertineT"/>
                        </a:rPr>
                        <a:t>Single-threaded</a:t>
                      </a:r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LinLibertineT"/>
                        </a:rPr>
                        <a:t>Multi-threaded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47101"/>
                  </a:ext>
                </a:extLst>
              </a:tr>
              <a:tr h="313028">
                <a:tc>
                  <a:txBody>
                    <a:bodyPr/>
                    <a:lstStyle/>
                    <a:p>
                      <a:r>
                        <a:rPr lang="en-US" noProof="0"/>
                        <a:t>Secure-by-design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Block external anonymous clients since v. 2.0 (03/12/2020)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Block anonymous clients </a:t>
                      </a:r>
                      <a:br>
                        <a:rPr lang="en-GB" sz="1600" b="0" i="0" u="none" strike="noStrike" baseline="0" dirty="0">
                          <a:latin typeface="LinLibertineT"/>
                        </a:rPr>
                      </a:br>
                      <a:r>
                        <a:rPr lang="en-GB" sz="1600" b="0" i="0" u="none" strike="noStrike" baseline="0" dirty="0">
                          <a:latin typeface="LinLibertineT"/>
                        </a:rPr>
                        <a:t>(but enforce permissive ACLs)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67793"/>
                  </a:ext>
                </a:extLst>
              </a:tr>
              <a:tr h="88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Settings that can be limited and are associated with DoS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Message size and rate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Size of message queues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Active connections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Memory usage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Retained messages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LibertineT"/>
                          <a:ea typeface="+mn-ea"/>
                          <a:cs typeface="+mn-cs"/>
                        </a:rPr>
                        <a:t>Keepalive (slow-DoS attack)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Message size and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Size of message queues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Active connections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Memory usage </a:t>
                      </a:r>
                      <a:br>
                        <a:rPr lang="en-GB" sz="1600" b="0" i="0" u="none" strike="noStrike" baseline="0" dirty="0">
                          <a:latin typeface="LinLibertineT"/>
                        </a:rPr>
                      </a:br>
                      <a:r>
                        <a:rPr lang="en-GB" sz="1600" b="0" i="0" u="none" strike="noStrike" baseline="0" dirty="0">
                          <a:latin typeface="LinLibertineT"/>
                        </a:rPr>
                        <a:t>(e.g., acceptors)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Message size and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Size of message queues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Active connections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Memory usage </a:t>
                      </a:r>
                      <a:br>
                        <a:rPr lang="en-GB" sz="1600" b="0" i="0" u="none" strike="noStrike" baseline="0" dirty="0">
                          <a:latin typeface="LinLibertineT"/>
                        </a:rPr>
                      </a:br>
                      <a:r>
                        <a:rPr lang="en-GB" sz="1600" b="0" i="0" u="none" strike="noStrike" baseline="0" dirty="0">
                          <a:latin typeface="LinLibertineT"/>
                        </a:rPr>
                        <a:t>(e.g., acceptors)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LinLibertineT"/>
                        </a:rPr>
                        <a:t>Retained messages</a:t>
                      </a:r>
                      <a:endParaRPr lang="en-GB" sz="1600" b="0" i="0" u="none" strike="noStrike" baseline="0" dirty="0">
                        <a:latin typeface="LinLibertine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baseline="0" dirty="0">
                          <a:latin typeface="LinLibertineT"/>
                        </a:rPr>
                        <a:t>Keepalive </a:t>
                      </a:r>
                      <a:br>
                        <a:rPr lang="en-GB" sz="1600" b="0" i="0" u="none" strike="noStrike" baseline="0" dirty="0">
                          <a:latin typeface="LinLibertineT"/>
                        </a:rPr>
                      </a:br>
                      <a:r>
                        <a:rPr lang="en-GB" sz="1600" b="0" i="0" u="none" strike="noStrike" baseline="0" dirty="0">
                          <a:latin typeface="LinLibertineT"/>
                        </a:rPr>
                        <a:t>(slow-DoS attack)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LinLibertineT"/>
                        </a:rPr>
                        <a:t>Subscriptions</a:t>
                      </a:r>
                      <a:endParaRPr lang="en-GB" sz="1600" b="0" i="0" u="none" strike="noStrike" baseline="0" dirty="0">
                        <a:latin typeface="LinLibertine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0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8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magine 142">
            <a:extLst>
              <a:ext uri="{FF2B5EF4-FFF2-40B4-BE49-F238E27FC236}">
                <a16:creationId xmlns:a16="http://schemas.microsoft.com/office/drawing/2014/main" id="{B9C29625-1A26-4535-B4AD-127EA99D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04" y="3928680"/>
            <a:ext cx="376001" cy="379466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E5ADC5ED-3275-4890-8AD4-675DDAB5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56" y="2301418"/>
            <a:ext cx="540000" cy="500350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91EB231D-CC31-4CE0-8F55-49F6DA182C8D}"/>
              </a:ext>
            </a:extLst>
          </p:cNvPr>
          <p:cNvGrpSpPr/>
          <p:nvPr/>
        </p:nvGrpSpPr>
        <p:grpSpPr>
          <a:xfrm>
            <a:off x="8378919" y="2529405"/>
            <a:ext cx="591572" cy="380433"/>
            <a:chOff x="7032910" y="2512120"/>
            <a:chExt cx="591572" cy="380433"/>
          </a:xfrm>
        </p:grpSpPr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F353E966-3DE3-4445-9AF8-C6140FF22CAC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1EC427ED-DC6E-4AAD-849D-2482D87BB075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Attacking the broker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10/16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75E5F-61F8-42F0-97E9-D6948ACE7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20" y="2815555"/>
            <a:ext cx="614118" cy="36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214EEE-D7F2-4A42-A2E7-D76016603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909" y="2935778"/>
            <a:ext cx="374637" cy="3791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DAAF98-909E-407A-A759-FD34EB136672}"/>
              </a:ext>
            </a:extLst>
          </p:cNvPr>
          <p:cNvSpPr txBox="1"/>
          <p:nvPr/>
        </p:nvSpPr>
        <p:spPr>
          <a:xfrm>
            <a:off x="2473256" y="2990046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9D5AD1B-2FAF-4CAC-8265-8E1DCA4EBE58}"/>
              </a:ext>
            </a:extLst>
          </p:cNvPr>
          <p:cNvSpPr txBox="1"/>
          <p:nvPr/>
        </p:nvSpPr>
        <p:spPr>
          <a:xfrm>
            <a:off x="2473256" y="3102895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44F5FCC-13AF-4E3E-BED4-BEE377A39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306" y="4304541"/>
            <a:ext cx="1114179" cy="3600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0E0C8B2-B422-4E1A-A234-9AE308853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853" y="2821951"/>
            <a:ext cx="1122632" cy="360000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2AAFA084-1999-4924-A0B2-D52EA1E31FF9}"/>
              </a:ext>
            </a:extLst>
          </p:cNvPr>
          <p:cNvSpPr/>
          <p:nvPr/>
        </p:nvSpPr>
        <p:spPr>
          <a:xfrm>
            <a:off x="4114684" y="1590413"/>
            <a:ext cx="3189600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RAM/Storage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BC82417B-D502-4858-890A-A9DA50FE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573" y="3998819"/>
            <a:ext cx="614118" cy="36000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7FAA80F-32CE-471B-B55A-0D32F4B5D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62" y="4119042"/>
            <a:ext cx="374637" cy="37911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E30E32A-E553-4969-A54C-D3FC3216BFF7}"/>
              </a:ext>
            </a:extLst>
          </p:cNvPr>
          <p:cNvSpPr txBox="1"/>
          <p:nvPr/>
        </p:nvSpPr>
        <p:spPr>
          <a:xfrm>
            <a:off x="2481709" y="4173310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5131289-1EB3-4C0D-A3F2-77D55A98E4B6}"/>
              </a:ext>
            </a:extLst>
          </p:cNvPr>
          <p:cNvSpPr txBox="1"/>
          <p:nvPr/>
        </p:nvSpPr>
        <p:spPr>
          <a:xfrm>
            <a:off x="2481709" y="4286159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A67DEDE7-4C8A-4A17-B916-875101754E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306" y="3901775"/>
            <a:ext cx="1091392" cy="3600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ACD6D8E0-A854-4538-B1EF-F70A7143B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360" y="5174907"/>
            <a:ext cx="614118" cy="36000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DD02A5BE-C0D6-4072-8555-9404101CC6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093" y="5174907"/>
            <a:ext cx="1091392" cy="3600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A7256AF-A187-49DC-B4D1-AEE897B29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877" y="5316800"/>
            <a:ext cx="374400" cy="374400"/>
          </a:xfrm>
          <a:prstGeom prst="rect">
            <a:avLst/>
          </a:prstGeom>
        </p:spPr>
      </p:pic>
      <p:sp>
        <p:nvSpPr>
          <p:cNvPr id="61" name="Rettangolo 60">
            <a:extLst>
              <a:ext uri="{FF2B5EF4-FFF2-40B4-BE49-F238E27FC236}">
                <a16:creationId xmlns:a16="http://schemas.microsoft.com/office/drawing/2014/main" id="{2742542C-CFF2-425E-92A5-9B6B0CDDE079}"/>
              </a:ext>
            </a:extLst>
          </p:cNvPr>
          <p:cNvSpPr/>
          <p:nvPr/>
        </p:nvSpPr>
        <p:spPr>
          <a:xfrm>
            <a:off x="328794" y="2718511"/>
            <a:ext cx="130827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Mosquitto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1.6.9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93DEBCA2-C10E-4F30-8881-D9DB7BD444D8}"/>
              </a:ext>
            </a:extLst>
          </p:cNvPr>
          <p:cNvSpPr/>
          <p:nvPr/>
        </p:nvSpPr>
        <p:spPr>
          <a:xfrm>
            <a:off x="351944" y="3854983"/>
            <a:ext cx="1202142" cy="769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VerneMQ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1.11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DB17015A-D9FC-48F3-BA5D-D5F78411F514}"/>
              </a:ext>
            </a:extLst>
          </p:cNvPr>
          <p:cNvSpPr/>
          <p:nvPr/>
        </p:nvSpPr>
        <p:spPr>
          <a:xfrm>
            <a:off x="286291" y="5096038"/>
            <a:ext cx="112974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EMQ X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4.1.5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A21E3FD-DFCB-40AB-AF98-50B8C9A79DE1}"/>
              </a:ext>
            </a:extLst>
          </p:cNvPr>
          <p:cNvCxnSpPr>
            <a:cxnSpLocks/>
          </p:cNvCxnSpPr>
          <p:nvPr/>
        </p:nvCxnSpPr>
        <p:spPr>
          <a:xfrm>
            <a:off x="351944" y="3708628"/>
            <a:ext cx="1086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E56E5F2-1FD5-4AFC-9ACE-3936146E88F6}"/>
              </a:ext>
            </a:extLst>
          </p:cNvPr>
          <p:cNvCxnSpPr>
            <a:cxnSpLocks/>
          </p:cNvCxnSpPr>
          <p:nvPr/>
        </p:nvCxnSpPr>
        <p:spPr>
          <a:xfrm>
            <a:off x="351944" y="4935320"/>
            <a:ext cx="10847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52DCFEE4-57E6-4490-B739-57922FCA9D16}"/>
              </a:ext>
            </a:extLst>
          </p:cNvPr>
          <p:cNvSpPr/>
          <p:nvPr/>
        </p:nvSpPr>
        <p:spPr>
          <a:xfrm>
            <a:off x="1802208" y="1586348"/>
            <a:ext cx="190312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Out-of-the-box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configuration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0F076033-5911-4CAD-A7C8-253398997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484" y="2824369"/>
            <a:ext cx="540000" cy="468000"/>
          </a:xfrm>
          <a:prstGeom prst="rect">
            <a:avLst/>
          </a:prstGeom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0A0389ED-242F-4CC6-AC7D-B7D9904EEB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7016" y="3971237"/>
            <a:ext cx="522600" cy="468000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B5F52E2-FC92-4A88-80B3-FF2A737197F0}"/>
              </a:ext>
            </a:extLst>
          </p:cNvPr>
          <p:cNvSpPr txBox="1"/>
          <p:nvPr/>
        </p:nvSpPr>
        <p:spPr>
          <a:xfrm>
            <a:off x="2485230" y="552162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1MB</a:t>
            </a:r>
            <a:endParaRPr lang="en-GB" b="1" dirty="0"/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AE19F19C-6AAD-411F-8266-9EDC0DA39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0784" y="4005887"/>
            <a:ext cx="540000" cy="468000"/>
          </a:xfrm>
          <a:prstGeom prst="rect">
            <a:avLst/>
          </a:prstGeom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141EB26A-C7FC-45DF-816B-5D629B23F9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084" y="5108259"/>
            <a:ext cx="540000" cy="468000"/>
          </a:xfrm>
          <a:prstGeom prst="rect">
            <a:avLst/>
          </a:prstGeom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53FD5E9F-90E7-47F6-AD86-0BA193AE4A10}"/>
              </a:ext>
            </a:extLst>
          </p:cNvPr>
          <p:cNvSpPr/>
          <p:nvPr/>
        </p:nvSpPr>
        <p:spPr>
          <a:xfrm>
            <a:off x="7247809" y="1593222"/>
            <a:ext cx="3906408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 CPU with two attacker setups</a:t>
            </a: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F1AF35CF-1E77-4EB0-BFB8-0EC6BAEE9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8571" y="2555924"/>
            <a:ext cx="245287" cy="245287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ADA0F736-510C-415A-B74B-8594835B7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8571" y="2298440"/>
            <a:ext cx="540000" cy="502500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E652FA6E-AE04-45DB-A4E7-9EFFA47AA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18" y="2295790"/>
            <a:ext cx="330775" cy="389430"/>
          </a:xfrm>
          <a:prstGeom prst="rect">
            <a:avLst/>
          </a:prstGeom>
        </p:spPr>
      </p:pic>
      <p:pic>
        <p:nvPicPr>
          <p:cNvPr id="97" name="Immagine 96">
            <a:extLst>
              <a:ext uri="{FF2B5EF4-FFF2-40B4-BE49-F238E27FC236}">
                <a16:creationId xmlns:a16="http://schemas.microsoft.com/office/drawing/2014/main" id="{E29379FF-BD75-4693-B338-98BCCC69B1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7371" y="2407348"/>
            <a:ext cx="331200" cy="393727"/>
          </a:xfrm>
          <a:prstGeom prst="rect">
            <a:avLst/>
          </a:prstGeom>
        </p:spPr>
      </p:pic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0B98E849-2753-4750-979E-60D865619C77}"/>
              </a:ext>
            </a:extLst>
          </p:cNvPr>
          <p:cNvSpPr txBox="1"/>
          <p:nvPr/>
        </p:nvSpPr>
        <p:spPr>
          <a:xfrm>
            <a:off x="7302435" y="252031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400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2AFED54F-6912-4E5B-879F-E1130C1864E7}"/>
              </a:ext>
            </a:extLst>
          </p:cNvPr>
          <p:cNvSpPr txBox="1"/>
          <p:nvPr/>
        </p:nvSpPr>
        <p:spPr>
          <a:xfrm>
            <a:off x="7247809" y="2622535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54A83B5C-4480-4326-AA01-7C77AB77AD95}"/>
              </a:ext>
            </a:extLst>
          </p:cNvPr>
          <p:cNvGrpSpPr/>
          <p:nvPr/>
        </p:nvGrpSpPr>
        <p:grpSpPr>
          <a:xfrm>
            <a:off x="10628782" y="2531861"/>
            <a:ext cx="591572" cy="380433"/>
            <a:chOff x="7032910" y="2512120"/>
            <a:chExt cx="591572" cy="380433"/>
          </a:xfrm>
        </p:grpSpPr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19A58894-05AE-46CE-8146-6776CCC2F657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94769C6E-17A0-4230-84F6-24EA200B390B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pic>
        <p:nvPicPr>
          <p:cNvPr id="112" name="Immagine 111">
            <a:extLst>
              <a:ext uri="{FF2B5EF4-FFF2-40B4-BE49-F238E27FC236}">
                <a16:creationId xmlns:a16="http://schemas.microsoft.com/office/drawing/2014/main" id="{53184CC6-4695-4B44-B58B-E2DD05C9C3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8434" y="2558380"/>
            <a:ext cx="245287" cy="245287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EB408CA7-6FCB-4C06-85BF-60D5F1F6E7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81" y="2298246"/>
            <a:ext cx="330775" cy="389430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12ABC303-C3A4-4397-9B46-BFC2B78669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7234" y="2409804"/>
            <a:ext cx="331200" cy="393727"/>
          </a:xfrm>
          <a:prstGeom prst="rect">
            <a:avLst/>
          </a:prstGeom>
        </p:spPr>
      </p:pic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16D9270-79F9-4ED1-A2AD-1F4109D5AF42}"/>
              </a:ext>
            </a:extLst>
          </p:cNvPr>
          <p:cNvSpPr txBox="1"/>
          <p:nvPr/>
        </p:nvSpPr>
        <p:spPr>
          <a:xfrm>
            <a:off x="9552298" y="25227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300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8FA44B8-06C0-4701-974E-916509A44A3E}"/>
              </a:ext>
            </a:extLst>
          </p:cNvPr>
          <p:cNvSpPr txBox="1"/>
          <p:nvPr/>
        </p:nvSpPr>
        <p:spPr>
          <a:xfrm>
            <a:off x="9497672" y="2624991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D37C834A-909F-4042-9382-516CEEF25B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5127" y="3067545"/>
            <a:ext cx="464901" cy="46800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16F6DB5F-D2D2-453E-8C8E-925DBAA25DB8}"/>
              </a:ext>
            </a:extLst>
          </p:cNvPr>
          <p:cNvSpPr txBox="1"/>
          <p:nvPr/>
        </p:nvSpPr>
        <p:spPr>
          <a:xfrm>
            <a:off x="7648622" y="3147934"/>
            <a:ext cx="520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59%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19" name="Immagine 118">
            <a:extLst>
              <a:ext uri="{FF2B5EF4-FFF2-40B4-BE49-F238E27FC236}">
                <a16:creationId xmlns:a16="http://schemas.microsoft.com/office/drawing/2014/main" id="{D474667B-AE8B-4954-9563-C3E561526C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304208" y="3256157"/>
            <a:ext cx="327334" cy="275995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88F78DC-D3A3-4944-9642-D37429E21BE9}"/>
              </a:ext>
            </a:extLst>
          </p:cNvPr>
          <p:cNvSpPr txBox="1"/>
          <p:nvPr/>
        </p:nvSpPr>
        <p:spPr>
          <a:xfrm>
            <a:off x="8238966" y="3102421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3%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0AEF416-FE0A-4E76-AA39-645DE7A4CA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6988" y="3085475"/>
            <a:ext cx="464901" cy="468000"/>
          </a:xfrm>
          <a:prstGeom prst="rect">
            <a:avLst/>
          </a:prstGeom>
        </p:spPr>
      </p:pic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2D73F31D-A1C2-4336-B5D8-A4D121F301D5}"/>
              </a:ext>
            </a:extLst>
          </p:cNvPr>
          <p:cNvSpPr txBox="1"/>
          <p:nvPr/>
        </p:nvSpPr>
        <p:spPr>
          <a:xfrm>
            <a:off x="9890558" y="3165864"/>
            <a:ext cx="58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71%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35" name="Immagine 134">
            <a:extLst>
              <a:ext uri="{FF2B5EF4-FFF2-40B4-BE49-F238E27FC236}">
                <a16:creationId xmlns:a16="http://schemas.microsoft.com/office/drawing/2014/main" id="{D2640BDC-66FF-4EF5-A1E9-1EFB444928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276876" y="4114740"/>
            <a:ext cx="327334" cy="275995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C121DCD-A590-40D6-AF0C-E76207DA7EC5}"/>
              </a:ext>
            </a:extLst>
          </p:cNvPr>
          <p:cNvSpPr txBox="1"/>
          <p:nvPr/>
        </p:nvSpPr>
        <p:spPr>
          <a:xfrm>
            <a:off x="8211634" y="3961004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8%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24" name="Rettangolo 1023">
            <a:extLst>
              <a:ext uri="{FF2B5EF4-FFF2-40B4-BE49-F238E27FC236}">
                <a16:creationId xmlns:a16="http://schemas.microsoft.com/office/drawing/2014/main" id="{F7CA1936-455F-41AA-BA19-83D6C0CF8A39}"/>
              </a:ext>
            </a:extLst>
          </p:cNvPr>
          <p:cNvSpPr/>
          <p:nvPr/>
        </p:nvSpPr>
        <p:spPr>
          <a:xfrm>
            <a:off x="7856085" y="40336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37267055-BF14-46A5-8F28-7F400789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60" y="3942917"/>
            <a:ext cx="463725" cy="468000"/>
          </a:xfrm>
          <a:prstGeom prst="rect">
            <a:avLst/>
          </a:prstGeom>
        </p:spPr>
      </p:pic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8F7A41A1-631B-43E0-8A3A-F04ABA90BD59}"/>
              </a:ext>
            </a:extLst>
          </p:cNvPr>
          <p:cNvSpPr txBox="1"/>
          <p:nvPr/>
        </p:nvSpPr>
        <p:spPr>
          <a:xfrm>
            <a:off x="7656552" y="3999935"/>
            <a:ext cx="46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65%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4D543891-3B51-4D53-9084-7519C900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792" y="3898473"/>
            <a:ext cx="376001" cy="379466"/>
          </a:xfrm>
          <a:prstGeom prst="rect">
            <a:avLst/>
          </a:prstGeom>
        </p:spPr>
      </p:pic>
      <p:sp>
        <p:nvSpPr>
          <p:cNvPr id="148" name="Rettangolo 147">
            <a:extLst>
              <a:ext uri="{FF2B5EF4-FFF2-40B4-BE49-F238E27FC236}">
                <a16:creationId xmlns:a16="http://schemas.microsoft.com/office/drawing/2014/main" id="{F38A0C3B-70D1-4979-92BB-C33191FE562C}"/>
              </a:ext>
            </a:extLst>
          </p:cNvPr>
          <p:cNvSpPr/>
          <p:nvPr/>
        </p:nvSpPr>
        <p:spPr>
          <a:xfrm>
            <a:off x="10091073" y="40034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Immagine 148">
            <a:extLst>
              <a:ext uri="{FF2B5EF4-FFF2-40B4-BE49-F238E27FC236}">
                <a16:creationId xmlns:a16="http://schemas.microsoft.com/office/drawing/2014/main" id="{DFFF3C17-C436-47C9-8370-D02C3B3B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48" y="3912710"/>
            <a:ext cx="463725" cy="468000"/>
          </a:xfrm>
          <a:prstGeom prst="rect">
            <a:avLst/>
          </a:prstGeom>
        </p:spPr>
      </p:pic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C46E84C2-6539-4468-A9E2-2BD5C570AD2D}"/>
              </a:ext>
            </a:extLst>
          </p:cNvPr>
          <p:cNvSpPr txBox="1"/>
          <p:nvPr/>
        </p:nvSpPr>
        <p:spPr>
          <a:xfrm>
            <a:off x="9865509" y="3969728"/>
            <a:ext cx="518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1" name="Immagine 150">
            <a:extLst>
              <a:ext uri="{FF2B5EF4-FFF2-40B4-BE49-F238E27FC236}">
                <a16:creationId xmlns:a16="http://schemas.microsoft.com/office/drawing/2014/main" id="{4422251E-03F2-4E5D-AA31-846DF6A6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23" y="5059580"/>
            <a:ext cx="376001" cy="379466"/>
          </a:xfrm>
          <a:prstGeom prst="rect">
            <a:avLst/>
          </a:prstGeom>
        </p:spPr>
      </p:pic>
      <p:pic>
        <p:nvPicPr>
          <p:cNvPr id="152" name="Immagine 151">
            <a:extLst>
              <a:ext uri="{FF2B5EF4-FFF2-40B4-BE49-F238E27FC236}">
                <a16:creationId xmlns:a16="http://schemas.microsoft.com/office/drawing/2014/main" id="{A343AAD3-F1C4-4039-A2E8-C7B597A93D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271995" y="5245640"/>
            <a:ext cx="327334" cy="275995"/>
          </a:xfrm>
          <a:prstGeom prst="rect">
            <a:avLst/>
          </a:prstGeom>
        </p:spPr>
      </p:pic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57655DA7-5A92-4981-80A7-128C6D7581C0}"/>
              </a:ext>
            </a:extLst>
          </p:cNvPr>
          <p:cNvSpPr txBox="1"/>
          <p:nvPr/>
        </p:nvSpPr>
        <p:spPr>
          <a:xfrm>
            <a:off x="8172360" y="5091904"/>
            <a:ext cx="540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16%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E7F7B61F-0B85-4750-B5B6-1B7E9831913B}"/>
              </a:ext>
            </a:extLst>
          </p:cNvPr>
          <p:cNvSpPr/>
          <p:nvPr/>
        </p:nvSpPr>
        <p:spPr>
          <a:xfrm>
            <a:off x="7851204" y="51645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7D19AA3B-0892-45AF-B870-59B63CEF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79" y="5073817"/>
            <a:ext cx="463725" cy="468000"/>
          </a:xfrm>
          <a:prstGeom prst="rect">
            <a:avLst/>
          </a:prstGeom>
        </p:spPr>
      </p:pic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261B4DA2-F1D6-4A27-A867-053D26C2D84E}"/>
              </a:ext>
            </a:extLst>
          </p:cNvPr>
          <p:cNvSpPr txBox="1"/>
          <p:nvPr/>
        </p:nvSpPr>
        <p:spPr>
          <a:xfrm>
            <a:off x="7557241" y="5130835"/>
            <a:ext cx="655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7" name="Immagine 156">
            <a:extLst>
              <a:ext uri="{FF2B5EF4-FFF2-40B4-BE49-F238E27FC236}">
                <a16:creationId xmlns:a16="http://schemas.microsoft.com/office/drawing/2014/main" id="{625308DE-E21A-45BF-BAA4-C2E9AB53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911" y="5029373"/>
            <a:ext cx="376001" cy="379466"/>
          </a:xfrm>
          <a:prstGeom prst="rect">
            <a:avLst/>
          </a:prstGeom>
        </p:spPr>
      </p:pic>
      <p:sp>
        <p:nvSpPr>
          <p:cNvPr id="158" name="Rettangolo 157">
            <a:extLst>
              <a:ext uri="{FF2B5EF4-FFF2-40B4-BE49-F238E27FC236}">
                <a16:creationId xmlns:a16="http://schemas.microsoft.com/office/drawing/2014/main" id="{BEE94D0B-6F9E-480A-B9A9-2A9B708BB5A0}"/>
              </a:ext>
            </a:extLst>
          </p:cNvPr>
          <p:cNvSpPr/>
          <p:nvPr/>
        </p:nvSpPr>
        <p:spPr>
          <a:xfrm>
            <a:off x="10086192" y="51343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9" name="Immagine 158">
            <a:extLst>
              <a:ext uri="{FF2B5EF4-FFF2-40B4-BE49-F238E27FC236}">
                <a16:creationId xmlns:a16="http://schemas.microsoft.com/office/drawing/2014/main" id="{46A0C396-6C84-4D44-9FF2-3B6A0D26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467" y="5043610"/>
            <a:ext cx="463725" cy="468000"/>
          </a:xfrm>
          <a:prstGeom prst="rect">
            <a:avLst/>
          </a:prstGeom>
        </p:spPr>
      </p:pic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0552FBBB-0CA3-4879-9470-C45DCC0A6EEB}"/>
              </a:ext>
            </a:extLst>
          </p:cNvPr>
          <p:cNvSpPr txBox="1"/>
          <p:nvPr/>
        </p:nvSpPr>
        <p:spPr>
          <a:xfrm>
            <a:off x="9874035" y="5100628"/>
            <a:ext cx="50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80%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32" name="Rettangolo con angoli arrotondati 1031">
            <a:extLst>
              <a:ext uri="{FF2B5EF4-FFF2-40B4-BE49-F238E27FC236}">
                <a16:creationId xmlns:a16="http://schemas.microsoft.com/office/drawing/2014/main" id="{8EF77372-B966-4D39-8A52-5F4E4E5A939F}"/>
              </a:ext>
            </a:extLst>
          </p:cNvPr>
          <p:cNvSpPr/>
          <p:nvPr/>
        </p:nvSpPr>
        <p:spPr>
          <a:xfrm>
            <a:off x="5842371" y="5383637"/>
            <a:ext cx="195945" cy="267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1" name="Immagine 1030">
            <a:extLst>
              <a:ext uri="{FF2B5EF4-FFF2-40B4-BE49-F238E27FC236}">
                <a16:creationId xmlns:a16="http://schemas.microsoft.com/office/drawing/2014/main" id="{030834B3-C999-46C3-ABB1-06D945938F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42371" y="5404831"/>
            <a:ext cx="274226" cy="343102"/>
          </a:xfrm>
          <a:prstGeom prst="rect">
            <a:avLst/>
          </a:prstGeom>
        </p:spPr>
      </p:pic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661A6675-FE4D-4222-B304-F9016A14C67D}"/>
              </a:ext>
            </a:extLst>
          </p:cNvPr>
          <p:cNvCxnSpPr>
            <a:cxnSpLocks/>
          </p:cNvCxnSpPr>
          <p:nvPr/>
        </p:nvCxnSpPr>
        <p:spPr>
          <a:xfrm>
            <a:off x="7247809" y="2908197"/>
            <a:ext cx="397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ACFF688B-944E-46D3-8BE1-79F370E8F0A9}"/>
              </a:ext>
            </a:extLst>
          </p:cNvPr>
          <p:cNvSpPr txBox="1"/>
          <p:nvPr/>
        </p:nvSpPr>
        <p:spPr>
          <a:xfrm>
            <a:off x="2969658" y="5485778"/>
            <a:ext cx="106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C31DA02-46B0-4844-81EE-94FCD5AC6865}"/>
              </a:ext>
            </a:extLst>
          </p:cNvPr>
          <p:cNvSpPr txBox="1"/>
          <p:nvPr/>
        </p:nvSpPr>
        <p:spPr>
          <a:xfrm>
            <a:off x="2871628" y="4610413"/>
            <a:ext cx="124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 / 10’000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7262A64C-40AB-4FEC-8F83-D467B6DF91A6}"/>
              </a:ext>
            </a:extLst>
          </p:cNvPr>
          <p:cNvSpPr txBox="1"/>
          <p:nvPr/>
        </p:nvSpPr>
        <p:spPr>
          <a:xfrm>
            <a:off x="2930306" y="3129091"/>
            <a:ext cx="110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100</a:t>
            </a:r>
            <a:endParaRPr lang="en-GB" b="1" dirty="0">
              <a:solidFill>
                <a:srgbClr val="0068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3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8996337-D04D-4809-B776-403F3063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99" y="2160464"/>
            <a:ext cx="1566000" cy="1566000"/>
          </a:xfrm>
          <a:prstGeom prst="rect">
            <a:avLst/>
          </a:prstGeom>
          <a:noFill/>
          <a:ln w="76200">
            <a:solidFill>
              <a:srgbClr val="F3F1F2"/>
            </a:solidFill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Who are we</a:t>
            </a:r>
          </a:p>
          <a:p>
            <a:r>
              <a:rPr lang="it-IT" sz="2400" dirty="0">
                <a:solidFill>
                  <a:schemeClr val="accent1"/>
                </a:solidFill>
              </a:rPr>
              <a:t>FBK Center for Cybersecurity &amp; CNR-IEIIT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1/16</a:t>
            </a:r>
            <a:endParaRPr lang="en-GB" dirty="0">
              <a:effectLst/>
            </a:endParaRPr>
          </a:p>
        </p:txBody>
      </p:sp>
      <p:pic>
        <p:nvPicPr>
          <p:cNvPr id="12" name="Google Shape;76;p2">
            <a:extLst>
              <a:ext uri="{FF2B5EF4-FFF2-40B4-BE49-F238E27FC236}">
                <a16:creationId xmlns:a16="http://schemas.microsoft.com/office/drawing/2014/main" id="{B7B0E886-A862-45D0-AC8D-4B22685B730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710" y="2160465"/>
            <a:ext cx="1573178" cy="1566242"/>
          </a:xfrm>
          <a:prstGeom prst="rect">
            <a:avLst/>
          </a:prstGeom>
          <a:noFill/>
          <a:ln w="76200">
            <a:solidFill>
              <a:srgbClr val="F3F1F2"/>
            </a:solidFill>
          </a:ln>
        </p:spPr>
      </p:pic>
      <p:pic>
        <p:nvPicPr>
          <p:cNvPr id="13" name="Google Shape;77;p2">
            <a:extLst>
              <a:ext uri="{FF2B5EF4-FFF2-40B4-BE49-F238E27FC236}">
                <a16:creationId xmlns:a16="http://schemas.microsoft.com/office/drawing/2014/main" id="{73E03C0D-3E13-4D98-A0E3-24B19E216533}"/>
              </a:ext>
            </a:extLst>
          </p:cNvPr>
          <p:cNvPicPr preferRelativeResize="0"/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286" y="2160465"/>
            <a:ext cx="1501360" cy="1566242"/>
          </a:xfrm>
          <a:prstGeom prst="rect">
            <a:avLst/>
          </a:prstGeom>
          <a:noFill/>
          <a:ln w="76200">
            <a:solidFill>
              <a:srgbClr val="F3F1F2"/>
            </a:solidFill>
          </a:ln>
        </p:spPr>
      </p:pic>
      <p:sp>
        <p:nvSpPr>
          <p:cNvPr id="14" name="Google Shape;73;p2">
            <a:extLst>
              <a:ext uri="{FF2B5EF4-FFF2-40B4-BE49-F238E27FC236}">
                <a16:creationId xmlns:a16="http://schemas.microsoft.com/office/drawing/2014/main" id="{8558C51D-CD7C-4746-B376-2948580B5C3E}"/>
              </a:ext>
            </a:extLst>
          </p:cNvPr>
          <p:cNvSpPr/>
          <p:nvPr/>
        </p:nvSpPr>
        <p:spPr>
          <a:xfrm>
            <a:off x="983190" y="3980235"/>
            <a:ext cx="22025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Umberto Morelli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Technologist @S&amp;T FBK, Trento, Italy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3;p2">
            <a:extLst>
              <a:ext uri="{FF2B5EF4-FFF2-40B4-BE49-F238E27FC236}">
                <a16:creationId xmlns:a16="http://schemas.microsoft.com/office/drawing/2014/main" id="{8293FAA0-41C6-474C-9C83-716D524B8606}"/>
              </a:ext>
            </a:extLst>
          </p:cNvPr>
          <p:cNvSpPr/>
          <p:nvPr/>
        </p:nvSpPr>
        <p:spPr>
          <a:xfrm>
            <a:off x="3385180" y="3980235"/>
            <a:ext cx="268823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Silvio Ranise</a:t>
            </a:r>
            <a:br>
              <a:rPr lang="en-GB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Director of the Center for Cybersecurity @ </a:t>
            </a:r>
            <a:r>
              <a:rPr lang="en-GB" sz="1400" dirty="0">
                <a:latin typeface="Calibri"/>
                <a:ea typeface="Calibri"/>
                <a:cs typeface="Calibri"/>
                <a:sym typeface="Calibri"/>
              </a:rPr>
              <a:t>FBK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lang="en-GB" sz="1400" dirty="0">
                <a:latin typeface="Calibri"/>
                <a:ea typeface="Calibri"/>
                <a:cs typeface="Calibri"/>
                <a:sym typeface="Calibri"/>
              </a:rPr>
              <a:t>essor</a:t>
            </a: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dirty="0"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University of Trento</a:t>
            </a:r>
            <a:endParaRPr lang="en-GB" sz="1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Trento, Italy</a:t>
            </a:r>
            <a:endParaRPr lang="en-GB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7F1826-CD62-4FDB-8D2D-8F5C55C08DA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52" y="2160465"/>
            <a:ext cx="1566242" cy="1566242"/>
          </a:xfrm>
          <a:prstGeom prst="rect">
            <a:avLst/>
          </a:prstGeom>
          <a:noFill/>
          <a:ln w="76200">
            <a:solidFill>
              <a:srgbClr val="F3F1F2"/>
            </a:solidFill>
          </a:ln>
        </p:spPr>
      </p:pic>
      <p:sp>
        <p:nvSpPr>
          <p:cNvPr id="21" name="Google Shape;73;p2">
            <a:extLst>
              <a:ext uri="{FF2B5EF4-FFF2-40B4-BE49-F238E27FC236}">
                <a16:creationId xmlns:a16="http://schemas.microsoft.com/office/drawing/2014/main" id="{03AF6CAD-5EEF-45DC-BAAF-B4D7D6E94AEE}"/>
              </a:ext>
            </a:extLst>
          </p:cNvPr>
          <p:cNvSpPr/>
          <p:nvPr/>
        </p:nvSpPr>
        <p:spPr>
          <a:xfrm>
            <a:off x="5986568" y="3980235"/>
            <a:ext cx="295601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Ivan Vaccari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PhD and Research fellow @IEIIT CNR, Genova, Italy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73;p2">
            <a:extLst>
              <a:ext uri="{FF2B5EF4-FFF2-40B4-BE49-F238E27FC236}">
                <a16:creationId xmlns:a16="http://schemas.microsoft.com/office/drawing/2014/main" id="{6CD567E4-C015-4746-95BB-285FAF550443}"/>
              </a:ext>
            </a:extLst>
          </p:cNvPr>
          <p:cNvSpPr/>
          <p:nvPr/>
        </p:nvSpPr>
        <p:spPr>
          <a:xfrm>
            <a:off x="9031582" y="3980235"/>
            <a:ext cx="22025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Enrico Cambiaso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Technologist @IEIIT CNR, Genova, Italy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magine 142">
            <a:extLst>
              <a:ext uri="{FF2B5EF4-FFF2-40B4-BE49-F238E27FC236}">
                <a16:creationId xmlns:a16="http://schemas.microsoft.com/office/drawing/2014/main" id="{B9C29625-1A26-4535-B4AD-127EA99D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04" y="3928680"/>
            <a:ext cx="376001" cy="379466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E5ADC5ED-3275-4890-8AD4-675DDAB5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56" y="2301418"/>
            <a:ext cx="540000" cy="500350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91EB231D-CC31-4CE0-8F55-49F6DA182C8D}"/>
              </a:ext>
            </a:extLst>
          </p:cNvPr>
          <p:cNvGrpSpPr/>
          <p:nvPr/>
        </p:nvGrpSpPr>
        <p:grpSpPr>
          <a:xfrm>
            <a:off x="8378919" y="2529405"/>
            <a:ext cx="591572" cy="380433"/>
            <a:chOff x="7032910" y="2512120"/>
            <a:chExt cx="591572" cy="380433"/>
          </a:xfrm>
        </p:grpSpPr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F353E966-3DE3-4445-9AF8-C6140FF22CAC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1EC427ED-DC6E-4AAD-849D-2482D87BB075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Attacking the broker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10/16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75E5F-61F8-42F0-97E9-D6948ACE7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20" y="2815555"/>
            <a:ext cx="614118" cy="36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214EEE-D7F2-4A42-A2E7-D76016603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909" y="2935778"/>
            <a:ext cx="374637" cy="3791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DAAF98-909E-407A-A759-FD34EB136672}"/>
              </a:ext>
            </a:extLst>
          </p:cNvPr>
          <p:cNvSpPr txBox="1"/>
          <p:nvPr/>
        </p:nvSpPr>
        <p:spPr>
          <a:xfrm>
            <a:off x="2473256" y="2990046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9D5AD1B-2FAF-4CAC-8265-8E1DCA4EBE58}"/>
              </a:ext>
            </a:extLst>
          </p:cNvPr>
          <p:cNvSpPr txBox="1"/>
          <p:nvPr/>
        </p:nvSpPr>
        <p:spPr>
          <a:xfrm>
            <a:off x="2473256" y="3102895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44F5FCC-13AF-4E3E-BED4-BEE377A39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306" y="4304541"/>
            <a:ext cx="1114179" cy="3600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0E0C8B2-B422-4E1A-A234-9AE308853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853" y="2821951"/>
            <a:ext cx="1122632" cy="360000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2AAFA084-1999-4924-A0B2-D52EA1E31FF9}"/>
              </a:ext>
            </a:extLst>
          </p:cNvPr>
          <p:cNvSpPr/>
          <p:nvPr/>
        </p:nvSpPr>
        <p:spPr>
          <a:xfrm>
            <a:off x="4114684" y="1590413"/>
            <a:ext cx="3189600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RAM/Storage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BC82417B-D502-4858-890A-A9DA50FE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573" y="3998819"/>
            <a:ext cx="614118" cy="36000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7FAA80F-32CE-471B-B55A-0D32F4B5D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62" y="4119042"/>
            <a:ext cx="374637" cy="37911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E30E32A-E553-4969-A54C-D3FC3216BFF7}"/>
              </a:ext>
            </a:extLst>
          </p:cNvPr>
          <p:cNvSpPr txBox="1"/>
          <p:nvPr/>
        </p:nvSpPr>
        <p:spPr>
          <a:xfrm>
            <a:off x="2481709" y="4173310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5131289-1EB3-4C0D-A3F2-77D55A98E4B6}"/>
              </a:ext>
            </a:extLst>
          </p:cNvPr>
          <p:cNvSpPr txBox="1"/>
          <p:nvPr/>
        </p:nvSpPr>
        <p:spPr>
          <a:xfrm>
            <a:off x="2481709" y="4286159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A67DEDE7-4C8A-4A17-B916-875101754E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306" y="3901775"/>
            <a:ext cx="1091392" cy="3600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ACD6D8E0-A854-4538-B1EF-F70A7143B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360" y="5174907"/>
            <a:ext cx="614118" cy="36000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DD02A5BE-C0D6-4072-8555-9404101CC6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093" y="5174907"/>
            <a:ext cx="1091392" cy="3600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A7256AF-A187-49DC-B4D1-AEE897B29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877" y="5316800"/>
            <a:ext cx="374400" cy="374400"/>
          </a:xfrm>
          <a:prstGeom prst="rect">
            <a:avLst/>
          </a:prstGeom>
        </p:spPr>
      </p:pic>
      <p:sp>
        <p:nvSpPr>
          <p:cNvPr id="61" name="Rettangolo 60">
            <a:extLst>
              <a:ext uri="{FF2B5EF4-FFF2-40B4-BE49-F238E27FC236}">
                <a16:creationId xmlns:a16="http://schemas.microsoft.com/office/drawing/2014/main" id="{2742542C-CFF2-425E-92A5-9B6B0CDDE079}"/>
              </a:ext>
            </a:extLst>
          </p:cNvPr>
          <p:cNvSpPr/>
          <p:nvPr/>
        </p:nvSpPr>
        <p:spPr>
          <a:xfrm>
            <a:off x="328794" y="2718511"/>
            <a:ext cx="130827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Mosquitto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1.6.9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93DEBCA2-C10E-4F30-8881-D9DB7BD444D8}"/>
              </a:ext>
            </a:extLst>
          </p:cNvPr>
          <p:cNvSpPr/>
          <p:nvPr/>
        </p:nvSpPr>
        <p:spPr>
          <a:xfrm>
            <a:off x="351944" y="3854983"/>
            <a:ext cx="1202142" cy="769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VerneMQ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1.11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DB17015A-D9FC-48F3-BA5D-D5F78411F514}"/>
              </a:ext>
            </a:extLst>
          </p:cNvPr>
          <p:cNvSpPr/>
          <p:nvPr/>
        </p:nvSpPr>
        <p:spPr>
          <a:xfrm>
            <a:off x="286291" y="5096038"/>
            <a:ext cx="112974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EMQ X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4.1.5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A21E3FD-DFCB-40AB-AF98-50B8C9A79DE1}"/>
              </a:ext>
            </a:extLst>
          </p:cNvPr>
          <p:cNvCxnSpPr>
            <a:cxnSpLocks/>
          </p:cNvCxnSpPr>
          <p:nvPr/>
        </p:nvCxnSpPr>
        <p:spPr>
          <a:xfrm>
            <a:off x="351944" y="3708628"/>
            <a:ext cx="1086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E56E5F2-1FD5-4AFC-9ACE-3936146E88F6}"/>
              </a:ext>
            </a:extLst>
          </p:cNvPr>
          <p:cNvCxnSpPr>
            <a:cxnSpLocks/>
          </p:cNvCxnSpPr>
          <p:nvPr/>
        </p:nvCxnSpPr>
        <p:spPr>
          <a:xfrm>
            <a:off x="351944" y="4935320"/>
            <a:ext cx="10847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52DCFEE4-57E6-4490-B739-57922FCA9D16}"/>
              </a:ext>
            </a:extLst>
          </p:cNvPr>
          <p:cNvSpPr/>
          <p:nvPr/>
        </p:nvSpPr>
        <p:spPr>
          <a:xfrm>
            <a:off x="1802208" y="1586348"/>
            <a:ext cx="190312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Out-of-the-box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configuration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0F076033-5911-4CAD-A7C8-253398997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484" y="2824369"/>
            <a:ext cx="540000" cy="468000"/>
          </a:xfrm>
          <a:prstGeom prst="rect">
            <a:avLst/>
          </a:prstGeom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0A0389ED-242F-4CC6-AC7D-B7D9904EEB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7016" y="3971237"/>
            <a:ext cx="522600" cy="468000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B5F52E2-FC92-4A88-80B3-FF2A737197F0}"/>
              </a:ext>
            </a:extLst>
          </p:cNvPr>
          <p:cNvSpPr txBox="1"/>
          <p:nvPr/>
        </p:nvSpPr>
        <p:spPr>
          <a:xfrm>
            <a:off x="2485230" y="552162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1MB</a:t>
            </a:r>
            <a:endParaRPr lang="en-GB" b="1" dirty="0"/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AE19F19C-6AAD-411F-8266-9EDC0DA39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0784" y="4005887"/>
            <a:ext cx="540000" cy="468000"/>
          </a:xfrm>
          <a:prstGeom prst="rect">
            <a:avLst/>
          </a:prstGeom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141EB26A-C7FC-45DF-816B-5D629B23F9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084" y="5108259"/>
            <a:ext cx="540000" cy="468000"/>
          </a:xfrm>
          <a:prstGeom prst="rect">
            <a:avLst/>
          </a:prstGeom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53FD5E9F-90E7-47F6-AD86-0BA193AE4A10}"/>
              </a:ext>
            </a:extLst>
          </p:cNvPr>
          <p:cNvSpPr/>
          <p:nvPr/>
        </p:nvSpPr>
        <p:spPr>
          <a:xfrm>
            <a:off x="7247809" y="1593222"/>
            <a:ext cx="3906408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 CPU with two attacker setups</a:t>
            </a: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F1AF35CF-1E77-4EB0-BFB8-0EC6BAEE9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8571" y="2555924"/>
            <a:ext cx="245287" cy="245287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ADA0F736-510C-415A-B74B-8594835B7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8571" y="2298440"/>
            <a:ext cx="540000" cy="502500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E652FA6E-AE04-45DB-A4E7-9EFFA47AA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18" y="2295790"/>
            <a:ext cx="330775" cy="389430"/>
          </a:xfrm>
          <a:prstGeom prst="rect">
            <a:avLst/>
          </a:prstGeom>
        </p:spPr>
      </p:pic>
      <p:pic>
        <p:nvPicPr>
          <p:cNvPr id="97" name="Immagine 96">
            <a:extLst>
              <a:ext uri="{FF2B5EF4-FFF2-40B4-BE49-F238E27FC236}">
                <a16:creationId xmlns:a16="http://schemas.microsoft.com/office/drawing/2014/main" id="{E29379FF-BD75-4693-B338-98BCCC69B1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7371" y="2407348"/>
            <a:ext cx="331200" cy="393727"/>
          </a:xfrm>
          <a:prstGeom prst="rect">
            <a:avLst/>
          </a:prstGeom>
        </p:spPr>
      </p:pic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0B98E849-2753-4750-979E-60D865619C77}"/>
              </a:ext>
            </a:extLst>
          </p:cNvPr>
          <p:cNvSpPr txBox="1"/>
          <p:nvPr/>
        </p:nvSpPr>
        <p:spPr>
          <a:xfrm>
            <a:off x="7302435" y="252031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400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2AFED54F-6912-4E5B-879F-E1130C1864E7}"/>
              </a:ext>
            </a:extLst>
          </p:cNvPr>
          <p:cNvSpPr txBox="1"/>
          <p:nvPr/>
        </p:nvSpPr>
        <p:spPr>
          <a:xfrm>
            <a:off x="7247809" y="2622535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54A83B5C-4480-4326-AA01-7C77AB77AD95}"/>
              </a:ext>
            </a:extLst>
          </p:cNvPr>
          <p:cNvGrpSpPr/>
          <p:nvPr/>
        </p:nvGrpSpPr>
        <p:grpSpPr>
          <a:xfrm>
            <a:off x="10628782" y="2531861"/>
            <a:ext cx="591572" cy="380433"/>
            <a:chOff x="7032910" y="2512120"/>
            <a:chExt cx="591572" cy="380433"/>
          </a:xfrm>
        </p:grpSpPr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19A58894-05AE-46CE-8146-6776CCC2F657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94769C6E-17A0-4230-84F6-24EA200B390B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pic>
        <p:nvPicPr>
          <p:cNvPr id="112" name="Immagine 111">
            <a:extLst>
              <a:ext uri="{FF2B5EF4-FFF2-40B4-BE49-F238E27FC236}">
                <a16:creationId xmlns:a16="http://schemas.microsoft.com/office/drawing/2014/main" id="{53184CC6-4695-4B44-B58B-E2DD05C9C3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8434" y="2558380"/>
            <a:ext cx="245287" cy="245287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EB408CA7-6FCB-4C06-85BF-60D5F1F6E7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81" y="2298246"/>
            <a:ext cx="330775" cy="389430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12ABC303-C3A4-4397-9B46-BFC2B78669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7234" y="2409804"/>
            <a:ext cx="331200" cy="393727"/>
          </a:xfrm>
          <a:prstGeom prst="rect">
            <a:avLst/>
          </a:prstGeom>
        </p:spPr>
      </p:pic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16D9270-79F9-4ED1-A2AD-1F4109D5AF42}"/>
              </a:ext>
            </a:extLst>
          </p:cNvPr>
          <p:cNvSpPr txBox="1"/>
          <p:nvPr/>
        </p:nvSpPr>
        <p:spPr>
          <a:xfrm>
            <a:off x="9552298" y="25227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300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8FA44B8-06C0-4701-974E-916509A44A3E}"/>
              </a:ext>
            </a:extLst>
          </p:cNvPr>
          <p:cNvSpPr txBox="1"/>
          <p:nvPr/>
        </p:nvSpPr>
        <p:spPr>
          <a:xfrm>
            <a:off x="9497672" y="2624991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D37C834A-909F-4042-9382-516CEEF25B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5127" y="3067545"/>
            <a:ext cx="464901" cy="46800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16F6DB5F-D2D2-453E-8C8E-925DBAA25DB8}"/>
              </a:ext>
            </a:extLst>
          </p:cNvPr>
          <p:cNvSpPr txBox="1"/>
          <p:nvPr/>
        </p:nvSpPr>
        <p:spPr>
          <a:xfrm>
            <a:off x="7648622" y="3147934"/>
            <a:ext cx="520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59%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19" name="Immagine 118">
            <a:extLst>
              <a:ext uri="{FF2B5EF4-FFF2-40B4-BE49-F238E27FC236}">
                <a16:creationId xmlns:a16="http://schemas.microsoft.com/office/drawing/2014/main" id="{D474667B-AE8B-4954-9563-C3E561526C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304208" y="3256157"/>
            <a:ext cx="327334" cy="275995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88F78DC-D3A3-4944-9642-D37429E21BE9}"/>
              </a:ext>
            </a:extLst>
          </p:cNvPr>
          <p:cNvSpPr txBox="1"/>
          <p:nvPr/>
        </p:nvSpPr>
        <p:spPr>
          <a:xfrm>
            <a:off x="8238966" y="3102421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3%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0AEF416-FE0A-4E76-AA39-645DE7A4CA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6988" y="3085475"/>
            <a:ext cx="464901" cy="468000"/>
          </a:xfrm>
          <a:prstGeom prst="rect">
            <a:avLst/>
          </a:prstGeom>
        </p:spPr>
      </p:pic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2D73F31D-A1C2-4336-B5D8-A4D121F301D5}"/>
              </a:ext>
            </a:extLst>
          </p:cNvPr>
          <p:cNvSpPr txBox="1"/>
          <p:nvPr/>
        </p:nvSpPr>
        <p:spPr>
          <a:xfrm>
            <a:off x="9890558" y="3165864"/>
            <a:ext cx="58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71%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35" name="Immagine 134">
            <a:extLst>
              <a:ext uri="{FF2B5EF4-FFF2-40B4-BE49-F238E27FC236}">
                <a16:creationId xmlns:a16="http://schemas.microsoft.com/office/drawing/2014/main" id="{D2640BDC-66FF-4EF5-A1E9-1EFB444928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276876" y="4114740"/>
            <a:ext cx="327334" cy="275995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C121DCD-A590-40D6-AF0C-E76207DA7EC5}"/>
              </a:ext>
            </a:extLst>
          </p:cNvPr>
          <p:cNvSpPr txBox="1"/>
          <p:nvPr/>
        </p:nvSpPr>
        <p:spPr>
          <a:xfrm>
            <a:off x="8211634" y="3961004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8%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24" name="Rettangolo 1023">
            <a:extLst>
              <a:ext uri="{FF2B5EF4-FFF2-40B4-BE49-F238E27FC236}">
                <a16:creationId xmlns:a16="http://schemas.microsoft.com/office/drawing/2014/main" id="{F7CA1936-455F-41AA-BA19-83D6C0CF8A39}"/>
              </a:ext>
            </a:extLst>
          </p:cNvPr>
          <p:cNvSpPr/>
          <p:nvPr/>
        </p:nvSpPr>
        <p:spPr>
          <a:xfrm>
            <a:off x="7856085" y="40336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37267055-BF14-46A5-8F28-7F400789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60" y="3942917"/>
            <a:ext cx="463725" cy="468000"/>
          </a:xfrm>
          <a:prstGeom prst="rect">
            <a:avLst/>
          </a:prstGeom>
        </p:spPr>
      </p:pic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8F7A41A1-631B-43E0-8A3A-F04ABA90BD59}"/>
              </a:ext>
            </a:extLst>
          </p:cNvPr>
          <p:cNvSpPr txBox="1"/>
          <p:nvPr/>
        </p:nvSpPr>
        <p:spPr>
          <a:xfrm>
            <a:off x="7656552" y="3999935"/>
            <a:ext cx="46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65%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4D543891-3B51-4D53-9084-7519C900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792" y="3898473"/>
            <a:ext cx="376001" cy="379466"/>
          </a:xfrm>
          <a:prstGeom prst="rect">
            <a:avLst/>
          </a:prstGeom>
        </p:spPr>
      </p:pic>
      <p:sp>
        <p:nvSpPr>
          <p:cNvPr id="148" name="Rettangolo 147">
            <a:extLst>
              <a:ext uri="{FF2B5EF4-FFF2-40B4-BE49-F238E27FC236}">
                <a16:creationId xmlns:a16="http://schemas.microsoft.com/office/drawing/2014/main" id="{F38A0C3B-70D1-4979-92BB-C33191FE562C}"/>
              </a:ext>
            </a:extLst>
          </p:cNvPr>
          <p:cNvSpPr/>
          <p:nvPr/>
        </p:nvSpPr>
        <p:spPr>
          <a:xfrm>
            <a:off x="10091073" y="40034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Immagine 148">
            <a:extLst>
              <a:ext uri="{FF2B5EF4-FFF2-40B4-BE49-F238E27FC236}">
                <a16:creationId xmlns:a16="http://schemas.microsoft.com/office/drawing/2014/main" id="{DFFF3C17-C436-47C9-8370-D02C3B3B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48" y="3912710"/>
            <a:ext cx="463725" cy="468000"/>
          </a:xfrm>
          <a:prstGeom prst="rect">
            <a:avLst/>
          </a:prstGeom>
        </p:spPr>
      </p:pic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C46E84C2-6539-4468-A9E2-2BD5C570AD2D}"/>
              </a:ext>
            </a:extLst>
          </p:cNvPr>
          <p:cNvSpPr txBox="1"/>
          <p:nvPr/>
        </p:nvSpPr>
        <p:spPr>
          <a:xfrm>
            <a:off x="9865509" y="3969728"/>
            <a:ext cx="518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1" name="Immagine 150">
            <a:extLst>
              <a:ext uri="{FF2B5EF4-FFF2-40B4-BE49-F238E27FC236}">
                <a16:creationId xmlns:a16="http://schemas.microsoft.com/office/drawing/2014/main" id="{4422251E-03F2-4E5D-AA31-846DF6A6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23" y="5059580"/>
            <a:ext cx="376001" cy="379466"/>
          </a:xfrm>
          <a:prstGeom prst="rect">
            <a:avLst/>
          </a:prstGeom>
        </p:spPr>
      </p:pic>
      <p:pic>
        <p:nvPicPr>
          <p:cNvPr id="152" name="Immagine 151">
            <a:extLst>
              <a:ext uri="{FF2B5EF4-FFF2-40B4-BE49-F238E27FC236}">
                <a16:creationId xmlns:a16="http://schemas.microsoft.com/office/drawing/2014/main" id="{A343AAD3-F1C4-4039-A2E8-C7B597A93D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6003">
            <a:off x="8271995" y="5245640"/>
            <a:ext cx="327334" cy="275995"/>
          </a:xfrm>
          <a:prstGeom prst="rect">
            <a:avLst/>
          </a:prstGeom>
        </p:spPr>
      </p:pic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57655DA7-5A92-4981-80A7-128C6D7581C0}"/>
              </a:ext>
            </a:extLst>
          </p:cNvPr>
          <p:cNvSpPr txBox="1"/>
          <p:nvPr/>
        </p:nvSpPr>
        <p:spPr>
          <a:xfrm>
            <a:off x="8172360" y="5091904"/>
            <a:ext cx="540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16%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E7F7B61F-0B85-4750-B5B6-1B7E9831913B}"/>
              </a:ext>
            </a:extLst>
          </p:cNvPr>
          <p:cNvSpPr/>
          <p:nvPr/>
        </p:nvSpPr>
        <p:spPr>
          <a:xfrm>
            <a:off x="7851204" y="51645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7D19AA3B-0892-45AF-B870-59B63CEF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79" y="5073817"/>
            <a:ext cx="463725" cy="468000"/>
          </a:xfrm>
          <a:prstGeom prst="rect">
            <a:avLst/>
          </a:prstGeom>
        </p:spPr>
      </p:pic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261B4DA2-F1D6-4A27-A867-053D26C2D84E}"/>
              </a:ext>
            </a:extLst>
          </p:cNvPr>
          <p:cNvSpPr txBox="1"/>
          <p:nvPr/>
        </p:nvSpPr>
        <p:spPr>
          <a:xfrm>
            <a:off x="7557241" y="5130835"/>
            <a:ext cx="655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7" name="Immagine 156">
            <a:extLst>
              <a:ext uri="{FF2B5EF4-FFF2-40B4-BE49-F238E27FC236}">
                <a16:creationId xmlns:a16="http://schemas.microsoft.com/office/drawing/2014/main" id="{625308DE-E21A-45BF-BAA4-C2E9AB53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911" y="5029373"/>
            <a:ext cx="376001" cy="379466"/>
          </a:xfrm>
          <a:prstGeom prst="rect">
            <a:avLst/>
          </a:prstGeom>
        </p:spPr>
      </p:pic>
      <p:sp>
        <p:nvSpPr>
          <p:cNvPr id="158" name="Rettangolo 157">
            <a:extLst>
              <a:ext uri="{FF2B5EF4-FFF2-40B4-BE49-F238E27FC236}">
                <a16:creationId xmlns:a16="http://schemas.microsoft.com/office/drawing/2014/main" id="{BEE94D0B-6F9E-480A-B9A9-2A9B708BB5A0}"/>
              </a:ext>
            </a:extLst>
          </p:cNvPr>
          <p:cNvSpPr/>
          <p:nvPr/>
        </p:nvSpPr>
        <p:spPr>
          <a:xfrm>
            <a:off x="10086192" y="51343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9" name="Immagine 158">
            <a:extLst>
              <a:ext uri="{FF2B5EF4-FFF2-40B4-BE49-F238E27FC236}">
                <a16:creationId xmlns:a16="http://schemas.microsoft.com/office/drawing/2014/main" id="{46A0C396-6C84-4D44-9FF2-3B6A0D26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467" y="5043610"/>
            <a:ext cx="463725" cy="468000"/>
          </a:xfrm>
          <a:prstGeom prst="rect">
            <a:avLst/>
          </a:prstGeom>
        </p:spPr>
      </p:pic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0552FBBB-0CA3-4879-9470-C45DCC0A6EEB}"/>
              </a:ext>
            </a:extLst>
          </p:cNvPr>
          <p:cNvSpPr txBox="1"/>
          <p:nvPr/>
        </p:nvSpPr>
        <p:spPr>
          <a:xfrm>
            <a:off x="9874035" y="5100628"/>
            <a:ext cx="50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80%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32" name="Rettangolo con angoli arrotondati 1031">
            <a:extLst>
              <a:ext uri="{FF2B5EF4-FFF2-40B4-BE49-F238E27FC236}">
                <a16:creationId xmlns:a16="http://schemas.microsoft.com/office/drawing/2014/main" id="{8EF77372-B966-4D39-8A52-5F4E4E5A939F}"/>
              </a:ext>
            </a:extLst>
          </p:cNvPr>
          <p:cNvSpPr/>
          <p:nvPr/>
        </p:nvSpPr>
        <p:spPr>
          <a:xfrm>
            <a:off x="5842371" y="5383637"/>
            <a:ext cx="195945" cy="267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1" name="Immagine 1030">
            <a:extLst>
              <a:ext uri="{FF2B5EF4-FFF2-40B4-BE49-F238E27FC236}">
                <a16:creationId xmlns:a16="http://schemas.microsoft.com/office/drawing/2014/main" id="{030834B3-C999-46C3-ABB1-06D945938F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42371" y="5404831"/>
            <a:ext cx="274226" cy="343102"/>
          </a:xfrm>
          <a:prstGeom prst="rect">
            <a:avLst/>
          </a:prstGeom>
        </p:spPr>
      </p:pic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661A6675-FE4D-4222-B304-F9016A14C67D}"/>
              </a:ext>
            </a:extLst>
          </p:cNvPr>
          <p:cNvCxnSpPr>
            <a:cxnSpLocks/>
          </p:cNvCxnSpPr>
          <p:nvPr/>
        </p:nvCxnSpPr>
        <p:spPr>
          <a:xfrm>
            <a:off x="7247809" y="2908197"/>
            <a:ext cx="397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ACFF688B-944E-46D3-8BE1-79F370E8F0A9}"/>
              </a:ext>
            </a:extLst>
          </p:cNvPr>
          <p:cNvSpPr txBox="1"/>
          <p:nvPr/>
        </p:nvSpPr>
        <p:spPr>
          <a:xfrm>
            <a:off x="2969658" y="5485778"/>
            <a:ext cx="106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C31DA02-46B0-4844-81EE-94FCD5AC6865}"/>
              </a:ext>
            </a:extLst>
          </p:cNvPr>
          <p:cNvSpPr txBox="1"/>
          <p:nvPr/>
        </p:nvSpPr>
        <p:spPr>
          <a:xfrm>
            <a:off x="2871628" y="4610413"/>
            <a:ext cx="124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 / 10’000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7262A64C-40AB-4FEC-8F83-D467B6DF91A6}"/>
              </a:ext>
            </a:extLst>
          </p:cNvPr>
          <p:cNvSpPr txBox="1"/>
          <p:nvPr/>
        </p:nvSpPr>
        <p:spPr>
          <a:xfrm>
            <a:off x="2930306" y="3129091"/>
            <a:ext cx="110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6A5FF130-2DFB-45AE-82F0-9754E885F24C}"/>
              </a:ext>
            </a:extLst>
          </p:cNvPr>
          <p:cNvSpPr txBox="1"/>
          <p:nvPr/>
        </p:nvSpPr>
        <p:spPr>
          <a:xfrm>
            <a:off x="10483587" y="5248964"/>
            <a:ext cx="56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⚠</a:t>
            </a:r>
            <a:endParaRPr lang="en-GB" dirty="0"/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1AF9C528-C7BA-4912-A17B-E0A6AAE2D791}"/>
              </a:ext>
            </a:extLst>
          </p:cNvPr>
          <p:cNvSpPr txBox="1"/>
          <p:nvPr/>
        </p:nvSpPr>
        <p:spPr>
          <a:xfrm>
            <a:off x="10737089" y="5204011"/>
            <a:ext cx="59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~ </a:t>
            </a:r>
            <a:r>
              <a:rPr lang="en-US" sz="1000" b="1" spc="-30" dirty="0">
                <a:solidFill>
                  <a:srgbClr val="04AEDA"/>
                </a:solidFill>
              </a:rPr>
              <a:t>93%</a:t>
            </a:r>
            <a:br>
              <a:rPr lang="en-US" sz="1000" b="1" spc="-30" dirty="0">
                <a:solidFill>
                  <a:srgbClr val="04AEDA"/>
                </a:solidFill>
              </a:rPr>
            </a:br>
            <a:endParaRPr lang="en-US" sz="1000" b="1" spc="-30" dirty="0">
              <a:solidFill>
                <a:srgbClr val="04AEDA"/>
              </a:solidFill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46B7BC0A-51F8-45DB-8A39-847C26ADF471}"/>
              </a:ext>
            </a:extLst>
          </p:cNvPr>
          <p:cNvSpPr txBox="1"/>
          <p:nvPr/>
        </p:nvSpPr>
        <p:spPr>
          <a:xfrm>
            <a:off x="10761315" y="5344379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worst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C1AF4298-B95B-4611-B39E-67B9E61B0B64}"/>
              </a:ext>
            </a:extLst>
          </p:cNvPr>
          <p:cNvSpPr txBox="1"/>
          <p:nvPr/>
        </p:nvSpPr>
        <p:spPr>
          <a:xfrm>
            <a:off x="10773507" y="5498268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case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6CF7BFE-8FFA-48D8-B90C-B42B6186A217}"/>
              </a:ext>
            </a:extLst>
          </p:cNvPr>
          <p:cNvSpPr txBox="1"/>
          <p:nvPr/>
        </p:nvSpPr>
        <p:spPr>
          <a:xfrm>
            <a:off x="8609524" y="5264685"/>
            <a:ext cx="56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⚠</a:t>
            </a:r>
            <a:endParaRPr lang="en-GB" dirty="0"/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F2EF342E-E6BB-4EDA-BAF9-081155B497C6}"/>
              </a:ext>
            </a:extLst>
          </p:cNvPr>
          <p:cNvSpPr txBox="1"/>
          <p:nvPr/>
        </p:nvSpPr>
        <p:spPr>
          <a:xfrm>
            <a:off x="8863026" y="5219732"/>
            <a:ext cx="59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+ 36%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595A84F4-E038-4C30-AD27-7199B4431848}"/>
              </a:ext>
            </a:extLst>
          </p:cNvPr>
          <p:cNvSpPr txBox="1"/>
          <p:nvPr/>
        </p:nvSpPr>
        <p:spPr>
          <a:xfrm>
            <a:off x="8887252" y="5360100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worst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0D6DA784-476D-4B78-92EA-00A6E2883E26}"/>
              </a:ext>
            </a:extLst>
          </p:cNvPr>
          <p:cNvSpPr txBox="1"/>
          <p:nvPr/>
        </p:nvSpPr>
        <p:spPr>
          <a:xfrm>
            <a:off x="8899444" y="5513989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case</a:t>
            </a:r>
            <a:endParaRPr lang="en-US" sz="1000" b="1" dirty="0">
              <a:solidFill>
                <a:srgbClr val="04AE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magine 142">
            <a:extLst>
              <a:ext uri="{FF2B5EF4-FFF2-40B4-BE49-F238E27FC236}">
                <a16:creationId xmlns:a16="http://schemas.microsoft.com/office/drawing/2014/main" id="{B9C29625-1A26-4535-B4AD-127EA99D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04" y="3928680"/>
            <a:ext cx="376001" cy="379466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E5ADC5ED-3275-4890-8AD4-675DDAB5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56" y="2301418"/>
            <a:ext cx="540000" cy="500350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91EB231D-CC31-4CE0-8F55-49F6DA182C8D}"/>
              </a:ext>
            </a:extLst>
          </p:cNvPr>
          <p:cNvGrpSpPr/>
          <p:nvPr/>
        </p:nvGrpSpPr>
        <p:grpSpPr>
          <a:xfrm>
            <a:off x="8378919" y="2529405"/>
            <a:ext cx="591572" cy="380433"/>
            <a:chOff x="7032910" y="2512120"/>
            <a:chExt cx="591572" cy="380433"/>
          </a:xfrm>
        </p:grpSpPr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F353E966-3DE3-4445-9AF8-C6140FF22CAC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1EC427ED-DC6E-4AAD-849D-2482D87BB075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 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Attacking the broker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10/16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75E5F-61F8-42F0-97E9-D6948ACE7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20" y="2815555"/>
            <a:ext cx="614118" cy="36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214EEE-D7F2-4A42-A2E7-D76016603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909" y="2935778"/>
            <a:ext cx="374637" cy="3791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DAAF98-909E-407A-A759-FD34EB136672}"/>
              </a:ext>
            </a:extLst>
          </p:cNvPr>
          <p:cNvSpPr txBox="1"/>
          <p:nvPr/>
        </p:nvSpPr>
        <p:spPr>
          <a:xfrm>
            <a:off x="2473256" y="2990046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9D5AD1B-2FAF-4CAC-8265-8E1DCA4EBE58}"/>
              </a:ext>
            </a:extLst>
          </p:cNvPr>
          <p:cNvSpPr txBox="1"/>
          <p:nvPr/>
        </p:nvSpPr>
        <p:spPr>
          <a:xfrm>
            <a:off x="2473256" y="3102895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44F5FCC-13AF-4E3E-BED4-BEE377A39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306" y="4304541"/>
            <a:ext cx="1114179" cy="3600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0E0C8B2-B422-4E1A-A234-9AE308853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853" y="2821951"/>
            <a:ext cx="1122632" cy="360000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2AAFA084-1999-4924-A0B2-D52EA1E31FF9}"/>
              </a:ext>
            </a:extLst>
          </p:cNvPr>
          <p:cNvSpPr/>
          <p:nvPr/>
        </p:nvSpPr>
        <p:spPr>
          <a:xfrm>
            <a:off x="4114684" y="1590413"/>
            <a:ext cx="3189600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RAM/Storage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BC82417B-D502-4858-890A-A9DA50FE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573" y="3998819"/>
            <a:ext cx="614118" cy="36000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7FAA80F-32CE-471B-B55A-0D32F4B5D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62" y="4119042"/>
            <a:ext cx="374637" cy="37911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E30E32A-E553-4969-A54C-D3FC3216BFF7}"/>
              </a:ext>
            </a:extLst>
          </p:cNvPr>
          <p:cNvSpPr txBox="1"/>
          <p:nvPr/>
        </p:nvSpPr>
        <p:spPr>
          <a:xfrm>
            <a:off x="2481709" y="4173310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255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5131289-1EB3-4C0D-A3F2-77D55A98E4B6}"/>
              </a:ext>
            </a:extLst>
          </p:cNvPr>
          <p:cNvSpPr txBox="1"/>
          <p:nvPr/>
        </p:nvSpPr>
        <p:spPr>
          <a:xfrm>
            <a:off x="2481709" y="4286159"/>
            <a:ext cx="4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</a:rPr>
              <a:t>MB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A67DEDE7-4C8A-4A17-B916-875101754E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306" y="3901775"/>
            <a:ext cx="1091392" cy="3600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ACD6D8E0-A854-4538-B1EF-F70A7143B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360" y="5174907"/>
            <a:ext cx="614118" cy="36000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DD02A5BE-C0D6-4072-8555-9404101CC6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093" y="5174907"/>
            <a:ext cx="1091392" cy="3600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A7256AF-A187-49DC-B4D1-AEE897B29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877" y="5316800"/>
            <a:ext cx="374400" cy="374400"/>
          </a:xfrm>
          <a:prstGeom prst="rect">
            <a:avLst/>
          </a:prstGeom>
        </p:spPr>
      </p:pic>
      <p:sp>
        <p:nvSpPr>
          <p:cNvPr id="61" name="Rettangolo 60">
            <a:extLst>
              <a:ext uri="{FF2B5EF4-FFF2-40B4-BE49-F238E27FC236}">
                <a16:creationId xmlns:a16="http://schemas.microsoft.com/office/drawing/2014/main" id="{2742542C-CFF2-425E-92A5-9B6B0CDDE079}"/>
              </a:ext>
            </a:extLst>
          </p:cNvPr>
          <p:cNvSpPr/>
          <p:nvPr/>
        </p:nvSpPr>
        <p:spPr>
          <a:xfrm>
            <a:off x="328794" y="2718511"/>
            <a:ext cx="130827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Mosquitto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1.6.9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93DEBCA2-C10E-4F30-8881-D9DB7BD444D8}"/>
              </a:ext>
            </a:extLst>
          </p:cNvPr>
          <p:cNvSpPr/>
          <p:nvPr/>
        </p:nvSpPr>
        <p:spPr>
          <a:xfrm>
            <a:off x="351944" y="3854983"/>
            <a:ext cx="1202142" cy="769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VerneMQ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1.11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DB17015A-D9FC-48F3-BA5D-D5F78411F514}"/>
              </a:ext>
            </a:extLst>
          </p:cNvPr>
          <p:cNvSpPr/>
          <p:nvPr/>
        </p:nvSpPr>
        <p:spPr>
          <a:xfrm>
            <a:off x="286291" y="5096038"/>
            <a:ext cx="112974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EMQ X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v. 4.1.5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A21E3FD-DFCB-40AB-AF98-50B8C9A79DE1}"/>
              </a:ext>
            </a:extLst>
          </p:cNvPr>
          <p:cNvCxnSpPr>
            <a:cxnSpLocks/>
          </p:cNvCxnSpPr>
          <p:nvPr/>
        </p:nvCxnSpPr>
        <p:spPr>
          <a:xfrm>
            <a:off x="351944" y="3708628"/>
            <a:ext cx="1086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E56E5F2-1FD5-4AFC-9ACE-3936146E88F6}"/>
              </a:ext>
            </a:extLst>
          </p:cNvPr>
          <p:cNvCxnSpPr>
            <a:cxnSpLocks/>
          </p:cNvCxnSpPr>
          <p:nvPr/>
        </p:nvCxnSpPr>
        <p:spPr>
          <a:xfrm>
            <a:off x="351944" y="4935320"/>
            <a:ext cx="10847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52DCFEE4-57E6-4490-B739-57922FCA9D16}"/>
              </a:ext>
            </a:extLst>
          </p:cNvPr>
          <p:cNvSpPr/>
          <p:nvPr/>
        </p:nvSpPr>
        <p:spPr>
          <a:xfrm>
            <a:off x="1802208" y="1586348"/>
            <a:ext cx="190312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Out-of-the-box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configuration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0F076033-5911-4CAD-A7C8-253398997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484" y="2824369"/>
            <a:ext cx="540000" cy="468000"/>
          </a:xfrm>
          <a:prstGeom prst="rect">
            <a:avLst/>
          </a:prstGeom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0A0389ED-242F-4CC6-AC7D-B7D9904EEB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7016" y="3971237"/>
            <a:ext cx="522600" cy="468000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B5F52E2-FC92-4A88-80B3-FF2A737197F0}"/>
              </a:ext>
            </a:extLst>
          </p:cNvPr>
          <p:cNvSpPr txBox="1"/>
          <p:nvPr/>
        </p:nvSpPr>
        <p:spPr>
          <a:xfrm>
            <a:off x="2485230" y="552162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1MB</a:t>
            </a:r>
            <a:endParaRPr lang="en-GB" b="1" dirty="0"/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AE19F19C-6AAD-411F-8266-9EDC0DA39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0784" y="4005887"/>
            <a:ext cx="540000" cy="468000"/>
          </a:xfrm>
          <a:prstGeom prst="rect">
            <a:avLst/>
          </a:prstGeom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141EB26A-C7FC-45DF-816B-5D629B23F9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084" y="5108259"/>
            <a:ext cx="540000" cy="468000"/>
          </a:xfrm>
          <a:prstGeom prst="rect">
            <a:avLst/>
          </a:prstGeom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53FD5E9F-90E7-47F6-AD86-0BA193AE4A10}"/>
              </a:ext>
            </a:extLst>
          </p:cNvPr>
          <p:cNvSpPr/>
          <p:nvPr/>
        </p:nvSpPr>
        <p:spPr>
          <a:xfrm>
            <a:off x="7247809" y="1593222"/>
            <a:ext cx="3906408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Attacking the CPU with two attacker setups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7B6FBC8F-2C8F-4CC5-885D-8FF73F8BF2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063" y="3176215"/>
            <a:ext cx="393866" cy="404111"/>
          </a:xfrm>
          <a:prstGeom prst="rect">
            <a:avLst/>
          </a:prstGeom>
        </p:spPr>
      </p:pic>
      <p:pic>
        <p:nvPicPr>
          <p:cNvPr id="85" name="Immagine 84">
            <a:extLst>
              <a:ext uri="{FF2B5EF4-FFF2-40B4-BE49-F238E27FC236}">
                <a16:creationId xmlns:a16="http://schemas.microsoft.com/office/drawing/2014/main" id="{F1AF35CF-1E77-4EB0-BFB8-0EC6BAEE9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8571" y="2555924"/>
            <a:ext cx="245287" cy="245287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ADA0F736-510C-415A-B74B-8594835B72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8571" y="2298440"/>
            <a:ext cx="540000" cy="502500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E652FA6E-AE04-45DB-A4E7-9EFFA47AA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18" y="2295790"/>
            <a:ext cx="330775" cy="389430"/>
          </a:xfrm>
          <a:prstGeom prst="rect">
            <a:avLst/>
          </a:prstGeom>
        </p:spPr>
      </p:pic>
      <p:pic>
        <p:nvPicPr>
          <p:cNvPr id="97" name="Immagine 96">
            <a:extLst>
              <a:ext uri="{FF2B5EF4-FFF2-40B4-BE49-F238E27FC236}">
                <a16:creationId xmlns:a16="http://schemas.microsoft.com/office/drawing/2014/main" id="{E29379FF-BD75-4693-B338-98BCCC69B1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7371" y="2407348"/>
            <a:ext cx="331200" cy="393727"/>
          </a:xfrm>
          <a:prstGeom prst="rect">
            <a:avLst/>
          </a:prstGeom>
        </p:spPr>
      </p:pic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0B98E849-2753-4750-979E-60D865619C77}"/>
              </a:ext>
            </a:extLst>
          </p:cNvPr>
          <p:cNvSpPr txBox="1"/>
          <p:nvPr/>
        </p:nvSpPr>
        <p:spPr>
          <a:xfrm>
            <a:off x="7302435" y="252031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400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2AFED54F-6912-4E5B-879F-E1130C1864E7}"/>
              </a:ext>
            </a:extLst>
          </p:cNvPr>
          <p:cNvSpPr txBox="1"/>
          <p:nvPr/>
        </p:nvSpPr>
        <p:spPr>
          <a:xfrm>
            <a:off x="7247809" y="2622535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54A83B5C-4480-4326-AA01-7C77AB77AD95}"/>
              </a:ext>
            </a:extLst>
          </p:cNvPr>
          <p:cNvGrpSpPr/>
          <p:nvPr/>
        </p:nvGrpSpPr>
        <p:grpSpPr>
          <a:xfrm>
            <a:off x="10628782" y="2531861"/>
            <a:ext cx="591572" cy="380433"/>
            <a:chOff x="7032910" y="2512120"/>
            <a:chExt cx="591572" cy="380433"/>
          </a:xfrm>
        </p:grpSpPr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19A58894-05AE-46CE-8146-6776CCC2F657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94769C6E-17A0-4230-84F6-24EA200B390B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pic>
        <p:nvPicPr>
          <p:cNvPr id="112" name="Immagine 111">
            <a:extLst>
              <a:ext uri="{FF2B5EF4-FFF2-40B4-BE49-F238E27FC236}">
                <a16:creationId xmlns:a16="http://schemas.microsoft.com/office/drawing/2014/main" id="{53184CC6-4695-4B44-B58B-E2DD05C9C3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8434" y="2558380"/>
            <a:ext cx="245287" cy="245287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EB408CA7-6FCB-4C06-85BF-60D5F1F6E7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81" y="2298246"/>
            <a:ext cx="330775" cy="389430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12ABC303-C3A4-4397-9B46-BFC2B78669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87234" y="2409804"/>
            <a:ext cx="331200" cy="393727"/>
          </a:xfrm>
          <a:prstGeom prst="rect">
            <a:avLst/>
          </a:prstGeom>
        </p:spPr>
      </p:pic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16D9270-79F9-4ED1-A2AD-1F4109D5AF42}"/>
              </a:ext>
            </a:extLst>
          </p:cNvPr>
          <p:cNvSpPr txBox="1"/>
          <p:nvPr/>
        </p:nvSpPr>
        <p:spPr>
          <a:xfrm>
            <a:off x="9552298" y="25227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300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8FA44B8-06C0-4701-974E-916509A44A3E}"/>
              </a:ext>
            </a:extLst>
          </p:cNvPr>
          <p:cNvSpPr txBox="1"/>
          <p:nvPr/>
        </p:nvSpPr>
        <p:spPr>
          <a:xfrm>
            <a:off x="9497672" y="2624991"/>
            <a:ext cx="508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spc="-30" dirty="0">
                <a:solidFill>
                  <a:schemeClr val="bg1"/>
                </a:solidFill>
              </a:rPr>
              <a:t>Clients</a:t>
            </a:r>
            <a:endParaRPr lang="en-GB" sz="1000" spc="-30" dirty="0">
              <a:solidFill>
                <a:schemeClr val="bg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D37C834A-909F-4042-9382-516CEEF25B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75127" y="3067545"/>
            <a:ext cx="464901" cy="46800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16F6DB5F-D2D2-453E-8C8E-925DBAA25DB8}"/>
              </a:ext>
            </a:extLst>
          </p:cNvPr>
          <p:cNvSpPr txBox="1"/>
          <p:nvPr/>
        </p:nvSpPr>
        <p:spPr>
          <a:xfrm>
            <a:off x="7648622" y="3147934"/>
            <a:ext cx="520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59%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19" name="Immagine 118">
            <a:extLst>
              <a:ext uri="{FF2B5EF4-FFF2-40B4-BE49-F238E27FC236}">
                <a16:creationId xmlns:a16="http://schemas.microsoft.com/office/drawing/2014/main" id="{D474667B-AE8B-4954-9563-C3E561526C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726003">
            <a:off x="8304208" y="3256157"/>
            <a:ext cx="327334" cy="275995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88F78DC-D3A3-4944-9642-D37429E21BE9}"/>
              </a:ext>
            </a:extLst>
          </p:cNvPr>
          <p:cNvSpPr txBox="1"/>
          <p:nvPr/>
        </p:nvSpPr>
        <p:spPr>
          <a:xfrm>
            <a:off x="8238966" y="3102421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3%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0AEF416-FE0A-4E76-AA39-645DE7A4CA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6988" y="3085475"/>
            <a:ext cx="464901" cy="468000"/>
          </a:xfrm>
          <a:prstGeom prst="rect">
            <a:avLst/>
          </a:prstGeom>
        </p:spPr>
      </p:pic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2D73F31D-A1C2-4336-B5D8-A4D121F301D5}"/>
              </a:ext>
            </a:extLst>
          </p:cNvPr>
          <p:cNvSpPr txBox="1"/>
          <p:nvPr/>
        </p:nvSpPr>
        <p:spPr>
          <a:xfrm>
            <a:off x="9890558" y="3165864"/>
            <a:ext cx="58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71%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35" name="Immagine 134">
            <a:extLst>
              <a:ext uri="{FF2B5EF4-FFF2-40B4-BE49-F238E27FC236}">
                <a16:creationId xmlns:a16="http://schemas.microsoft.com/office/drawing/2014/main" id="{D2640BDC-66FF-4EF5-A1E9-1EFB444928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726003">
            <a:off x="8276876" y="4114740"/>
            <a:ext cx="327334" cy="275995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C121DCD-A590-40D6-AF0C-E76207DA7EC5}"/>
              </a:ext>
            </a:extLst>
          </p:cNvPr>
          <p:cNvSpPr txBox="1"/>
          <p:nvPr/>
        </p:nvSpPr>
        <p:spPr>
          <a:xfrm>
            <a:off x="8211634" y="3961004"/>
            <a:ext cx="48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8%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24" name="Rettangolo 1023">
            <a:extLst>
              <a:ext uri="{FF2B5EF4-FFF2-40B4-BE49-F238E27FC236}">
                <a16:creationId xmlns:a16="http://schemas.microsoft.com/office/drawing/2014/main" id="{F7CA1936-455F-41AA-BA19-83D6C0CF8A39}"/>
              </a:ext>
            </a:extLst>
          </p:cNvPr>
          <p:cNvSpPr/>
          <p:nvPr/>
        </p:nvSpPr>
        <p:spPr>
          <a:xfrm>
            <a:off x="7856085" y="40336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37267055-BF14-46A5-8F28-7F400789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60" y="3942917"/>
            <a:ext cx="463725" cy="468000"/>
          </a:xfrm>
          <a:prstGeom prst="rect">
            <a:avLst/>
          </a:prstGeom>
        </p:spPr>
      </p:pic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8F7A41A1-631B-43E0-8A3A-F04ABA90BD59}"/>
              </a:ext>
            </a:extLst>
          </p:cNvPr>
          <p:cNvSpPr txBox="1"/>
          <p:nvPr/>
        </p:nvSpPr>
        <p:spPr>
          <a:xfrm>
            <a:off x="7656552" y="3999935"/>
            <a:ext cx="46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65%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4D543891-3B51-4D53-9084-7519C900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792" y="3898473"/>
            <a:ext cx="376001" cy="379466"/>
          </a:xfrm>
          <a:prstGeom prst="rect">
            <a:avLst/>
          </a:prstGeom>
        </p:spPr>
      </p:pic>
      <p:sp>
        <p:nvSpPr>
          <p:cNvPr id="148" name="Rettangolo 147">
            <a:extLst>
              <a:ext uri="{FF2B5EF4-FFF2-40B4-BE49-F238E27FC236}">
                <a16:creationId xmlns:a16="http://schemas.microsoft.com/office/drawing/2014/main" id="{F38A0C3B-70D1-4979-92BB-C33191FE562C}"/>
              </a:ext>
            </a:extLst>
          </p:cNvPr>
          <p:cNvSpPr/>
          <p:nvPr/>
        </p:nvSpPr>
        <p:spPr>
          <a:xfrm>
            <a:off x="10091073" y="40034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Immagine 148">
            <a:extLst>
              <a:ext uri="{FF2B5EF4-FFF2-40B4-BE49-F238E27FC236}">
                <a16:creationId xmlns:a16="http://schemas.microsoft.com/office/drawing/2014/main" id="{DFFF3C17-C436-47C9-8370-D02C3B3B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48" y="3912710"/>
            <a:ext cx="463725" cy="468000"/>
          </a:xfrm>
          <a:prstGeom prst="rect">
            <a:avLst/>
          </a:prstGeom>
        </p:spPr>
      </p:pic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C46E84C2-6539-4468-A9E2-2BD5C570AD2D}"/>
              </a:ext>
            </a:extLst>
          </p:cNvPr>
          <p:cNvSpPr txBox="1"/>
          <p:nvPr/>
        </p:nvSpPr>
        <p:spPr>
          <a:xfrm>
            <a:off x="9865509" y="3969728"/>
            <a:ext cx="518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70%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1" name="Immagine 150">
            <a:extLst>
              <a:ext uri="{FF2B5EF4-FFF2-40B4-BE49-F238E27FC236}">
                <a16:creationId xmlns:a16="http://schemas.microsoft.com/office/drawing/2014/main" id="{4422251E-03F2-4E5D-AA31-846DF6A6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23" y="5059580"/>
            <a:ext cx="376001" cy="379466"/>
          </a:xfrm>
          <a:prstGeom prst="rect">
            <a:avLst/>
          </a:prstGeom>
        </p:spPr>
      </p:pic>
      <p:pic>
        <p:nvPicPr>
          <p:cNvPr id="152" name="Immagine 151">
            <a:extLst>
              <a:ext uri="{FF2B5EF4-FFF2-40B4-BE49-F238E27FC236}">
                <a16:creationId xmlns:a16="http://schemas.microsoft.com/office/drawing/2014/main" id="{A343AAD3-F1C4-4039-A2E8-C7B597A93D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726003">
            <a:off x="8271995" y="5245640"/>
            <a:ext cx="327334" cy="275995"/>
          </a:xfrm>
          <a:prstGeom prst="rect">
            <a:avLst/>
          </a:prstGeom>
        </p:spPr>
      </p:pic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57655DA7-5A92-4981-80A7-128C6D7581C0}"/>
              </a:ext>
            </a:extLst>
          </p:cNvPr>
          <p:cNvSpPr txBox="1"/>
          <p:nvPr/>
        </p:nvSpPr>
        <p:spPr>
          <a:xfrm>
            <a:off x="8172360" y="5091904"/>
            <a:ext cx="540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+</a:t>
            </a:r>
            <a:r>
              <a:rPr lang="it-IT" sz="8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 </a:t>
            </a:r>
            <a:r>
              <a:rPr lang="it-IT" sz="1100" b="1" spc="-30" dirty="0">
                <a:solidFill>
                  <a:srgbClr val="04AEDA"/>
                </a:solidFill>
              </a:rPr>
              <a:t>16%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E7F7B61F-0B85-4750-B5B6-1B7E9831913B}"/>
              </a:ext>
            </a:extLst>
          </p:cNvPr>
          <p:cNvSpPr/>
          <p:nvPr/>
        </p:nvSpPr>
        <p:spPr>
          <a:xfrm>
            <a:off x="7851204" y="5164574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7D19AA3B-0892-45AF-B870-59B63CEF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79" y="5073817"/>
            <a:ext cx="463725" cy="468000"/>
          </a:xfrm>
          <a:prstGeom prst="rect">
            <a:avLst/>
          </a:prstGeom>
        </p:spPr>
      </p:pic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261B4DA2-F1D6-4A27-A867-053D26C2D84E}"/>
              </a:ext>
            </a:extLst>
          </p:cNvPr>
          <p:cNvSpPr txBox="1"/>
          <p:nvPr/>
        </p:nvSpPr>
        <p:spPr>
          <a:xfrm>
            <a:off x="7557241" y="5130835"/>
            <a:ext cx="655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69%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pic>
        <p:nvPicPr>
          <p:cNvPr id="157" name="Immagine 156">
            <a:extLst>
              <a:ext uri="{FF2B5EF4-FFF2-40B4-BE49-F238E27FC236}">
                <a16:creationId xmlns:a16="http://schemas.microsoft.com/office/drawing/2014/main" id="{625308DE-E21A-45BF-BAA4-C2E9AB53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911" y="5029373"/>
            <a:ext cx="376001" cy="379466"/>
          </a:xfrm>
          <a:prstGeom prst="rect">
            <a:avLst/>
          </a:prstGeom>
        </p:spPr>
      </p:pic>
      <p:sp>
        <p:nvSpPr>
          <p:cNvPr id="158" name="Rettangolo 157">
            <a:extLst>
              <a:ext uri="{FF2B5EF4-FFF2-40B4-BE49-F238E27FC236}">
                <a16:creationId xmlns:a16="http://schemas.microsoft.com/office/drawing/2014/main" id="{BEE94D0B-6F9E-480A-B9A9-2A9B708BB5A0}"/>
              </a:ext>
            </a:extLst>
          </p:cNvPr>
          <p:cNvSpPr/>
          <p:nvPr/>
        </p:nvSpPr>
        <p:spPr>
          <a:xfrm>
            <a:off x="10086192" y="5134367"/>
            <a:ext cx="276001" cy="27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9" name="Immagine 158">
            <a:extLst>
              <a:ext uri="{FF2B5EF4-FFF2-40B4-BE49-F238E27FC236}">
                <a16:creationId xmlns:a16="http://schemas.microsoft.com/office/drawing/2014/main" id="{46A0C396-6C84-4D44-9FF2-3B6A0D26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467" y="5043610"/>
            <a:ext cx="463725" cy="468000"/>
          </a:xfrm>
          <a:prstGeom prst="rect">
            <a:avLst/>
          </a:prstGeom>
        </p:spPr>
      </p:pic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0552FBBB-0CA3-4879-9470-C45DCC0A6EEB}"/>
              </a:ext>
            </a:extLst>
          </p:cNvPr>
          <p:cNvSpPr txBox="1"/>
          <p:nvPr/>
        </p:nvSpPr>
        <p:spPr>
          <a:xfrm>
            <a:off x="9874035" y="5100628"/>
            <a:ext cx="50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spc="-30" dirty="0">
                <a:solidFill>
                  <a:srgbClr val="04AEDA"/>
                </a:solidFill>
              </a:rPr>
              <a:t>80%</a:t>
            </a:r>
            <a:endParaRPr lang="en-GB" sz="1100" b="1" spc="-30" dirty="0">
              <a:solidFill>
                <a:srgbClr val="04AEDA"/>
              </a:solidFill>
            </a:endParaRPr>
          </a:p>
        </p:txBody>
      </p:sp>
      <p:sp>
        <p:nvSpPr>
          <p:cNvPr id="1032" name="Rettangolo con angoli arrotondati 1031">
            <a:extLst>
              <a:ext uri="{FF2B5EF4-FFF2-40B4-BE49-F238E27FC236}">
                <a16:creationId xmlns:a16="http://schemas.microsoft.com/office/drawing/2014/main" id="{8EF77372-B966-4D39-8A52-5F4E4E5A939F}"/>
              </a:ext>
            </a:extLst>
          </p:cNvPr>
          <p:cNvSpPr/>
          <p:nvPr/>
        </p:nvSpPr>
        <p:spPr>
          <a:xfrm>
            <a:off x="5842371" y="5383637"/>
            <a:ext cx="195945" cy="267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1" name="Immagine 1030">
            <a:extLst>
              <a:ext uri="{FF2B5EF4-FFF2-40B4-BE49-F238E27FC236}">
                <a16:creationId xmlns:a16="http://schemas.microsoft.com/office/drawing/2014/main" id="{030834B3-C999-46C3-ABB1-06D945938FE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42371" y="5404831"/>
            <a:ext cx="274226" cy="343102"/>
          </a:xfrm>
          <a:prstGeom prst="rect">
            <a:avLst/>
          </a:prstGeom>
        </p:spPr>
      </p:pic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661A6675-FE4D-4222-B304-F9016A14C67D}"/>
              </a:ext>
            </a:extLst>
          </p:cNvPr>
          <p:cNvCxnSpPr>
            <a:cxnSpLocks/>
          </p:cNvCxnSpPr>
          <p:nvPr/>
        </p:nvCxnSpPr>
        <p:spPr>
          <a:xfrm>
            <a:off x="7247809" y="2908197"/>
            <a:ext cx="397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ACFF688B-944E-46D3-8BE1-79F370E8F0A9}"/>
              </a:ext>
            </a:extLst>
          </p:cNvPr>
          <p:cNvSpPr txBox="1"/>
          <p:nvPr/>
        </p:nvSpPr>
        <p:spPr>
          <a:xfrm>
            <a:off x="2969658" y="5485778"/>
            <a:ext cx="106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C31DA02-46B0-4844-81EE-94FCD5AC6865}"/>
              </a:ext>
            </a:extLst>
          </p:cNvPr>
          <p:cNvSpPr txBox="1"/>
          <p:nvPr/>
        </p:nvSpPr>
        <p:spPr>
          <a:xfrm>
            <a:off x="2871628" y="4610413"/>
            <a:ext cx="124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1’000 / 10’000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7262A64C-40AB-4FEC-8F83-D467B6DF91A6}"/>
              </a:ext>
            </a:extLst>
          </p:cNvPr>
          <p:cNvSpPr txBox="1"/>
          <p:nvPr/>
        </p:nvSpPr>
        <p:spPr>
          <a:xfrm>
            <a:off x="2930306" y="3129091"/>
            <a:ext cx="110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0068B4"/>
                </a:solidFill>
              </a:rPr>
              <a:t>100</a:t>
            </a:r>
            <a:endParaRPr lang="en-GB" b="1" dirty="0">
              <a:solidFill>
                <a:srgbClr val="0068B4"/>
              </a:solidFill>
            </a:endParaRPr>
          </a:p>
        </p:txBody>
      </p: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6A5FF130-2DFB-45AE-82F0-9754E885F24C}"/>
              </a:ext>
            </a:extLst>
          </p:cNvPr>
          <p:cNvSpPr txBox="1"/>
          <p:nvPr/>
        </p:nvSpPr>
        <p:spPr>
          <a:xfrm>
            <a:off x="10483587" y="5248964"/>
            <a:ext cx="56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⚠</a:t>
            </a:r>
            <a:endParaRPr lang="en-GB" dirty="0"/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1AF9C528-C7BA-4912-A17B-E0A6AAE2D791}"/>
              </a:ext>
            </a:extLst>
          </p:cNvPr>
          <p:cNvSpPr txBox="1"/>
          <p:nvPr/>
        </p:nvSpPr>
        <p:spPr>
          <a:xfrm>
            <a:off x="10737089" y="5204011"/>
            <a:ext cx="59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-30" dirty="0">
                <a:solidFill>
                  <a:srgbClr val="04AEDA"/>
                </a:solidFill>
                <a:latin typeface="Arial Narrow" panose="020B0606020202030204" pitchFamily="34" charset="0"/>
              </a:rPr>
              <a:t>~ </a:t>
            </a:r>
            <a:r>
              <a:rPr lang="en-US" sz="1000" b="1" spc="-30" dirty="0">
                <a:solidFill>
                  <a:srgbClr val="04AEDA"/>
                </a:solidFill>
              </a:rPr>
              <a:t>93%</a:t>
            </a:r>
            <a:br>
              <a:rPr lang="en-US" sz="1000" b="1" spc="-30" dirty="0">
                <a:solidFill>
                  <a:srgbClr val="04AEDA"/>
                </a:solidFill>
              </a:rPr>
            </a:br>
            <a:endParaRPr lang="en-US" sz="1000" b="1" spc="-30" dirty="0">
              <a:solidFill>
                <a:srgbClr val="04AEDA"/>
              </a:solidFill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46B7BC0A-51F8-45DB-8A39-847C26ADF471}"/>
              </a:ext>
            </a:extLst>
          </p:cNvPr>
          <p:cNvSpPr txBox="1"/>
          <p:nvPr/>
        </p:nvSpPr>
        <p:spPr>
          <a:xfrm>
            <a:off x="10761315" y="5344379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worst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C1AF4298-B95B-4611-B39E-67B9E61B0B64}"/>
              </a:ext>
            </a:extLst>
          </p:cNvPr>
          <p:cNvSpPr txBox="1"/>
          <p:nvPr/>
        </p:nvSpPr>
        <p:spPr>
          <a:xfrm>
            <a:off x="10773507" y="5498268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case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6CF7BFE-8FFA-48D8-B90C-B42B6186A217}"/>
              </a:ext>
            </a:extLst>
          </p:cNvPr>
          <p:cNvSpPr txBox="1"/>
          <p:nvPr/>
        </p:nvSpPr>
        <p:spPr>
          <a:xfrm>
            <a:off x="8609524" y="5264685"/>
            <a:ext cx="56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⚠</a:t>
            </a:r>
            <a:endParaRPr lang="en-GB" dirty="0"/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F2EF342E-E6BB-4EDA-BAF9-081155B497C6}"/>
              </a:ext>
            </a:extLst>
          </p:cNvPr>
          <p:cNvSpPr txBox="1"/>
          <p:nvPr/>
        </p:nvSpPr>
        <p:spPr>
          <a:xfrm>
            <a:off x="8863026" y="5219732"/>
            <a:ext cx="59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+ 36%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595A84F4-E038-4C30-AD27-7199B4431848}"/>
              </a:ext>
            </a:extLst>
          </p:cNvPr>
          <p:cNvSpPr txBox="1"/>
          <p:nvPr/>
        </p:nvSpPr>
        <p:spPr>
          <a:xfrm>
            <a:off x="8887252" y="5360100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worst</a:t>
            </a:r>
            <a:endParaRPr lang="en-US" sz="1000" b="1" dirty="0">
              <a:solidFill>
                <a:srgbClr val="04AEDA"/>
              </a:solidFill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0D6DA784-476D-4B78-92EA-00A6E2883E26}"/>
              </a:ext>
            </a:extLst>
          </p:cNvPr>
          <p:cNvSpPr txBox="1"/>
          <p:nvPr/>
        </p:nvSpPr>
        <p:spPr>
          <a:xfrm>
            <a:off x="8899444" y="5513989"/>
            <a:ext cx="56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AEDA"/>
                </a:solidFill>
                <a:latin typeface="Arial Narrow" panose="020B0606020202030204" pitchFamily="34" charset="0"/>
              </a:rPr>
              <a:t>case</a:t>
            </a:r>
            <a:endParaRPr lang="en-US" sz="1000" b="1" dirty="0">
              <a:solidFill>
                <a:srgbClr val="04AE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7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The amplification attack on clients (using Paho)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11/16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5AB2B3-09D1-4E0A-B108-1C45A91EB7E9}"/>
              </a:ext>
            </a:extLst>
          </p:cNvPr>
          <p:cNvSpPr txBox="1"/>
          <p:nvPr/>
        </p:nvSpPr>
        <p:spPr>
          <a:xfrm>
            <a:off x="463668" y="1754586"/>
            <a:ext cx="11453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Results with the Raspberry PIs</a:t>
            </a:r>
            <a:endParaRPr lang="en-GB" dirty="0"/>
          </a:p>
          <a:p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 of TLS strongly affects the maximum payload size and the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Mosquitto allows sending up to 80MB payloads; VerneMQ 70MB and EMQ X* 25MB.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A 255MB message was only received when using Mosquitto or VerneMQ without TLS.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The processing time when using TLS is about ten times longer.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During the test, a connected client is unable to concurrently receive other messages, and it uses </a:t>
            </a:r>
            <a:br>
              <a:rPr lang="en-GB" dirty="0"/>
            </a:br>
            <a:r>
              <a:rPr lang="en-GB" dirty="0"/>
              <a:t>one of the CPU core for longer periods of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difference in terms of performance between TLS versions (in the case of Mosquitto), </a:t>
            </a:r>
            <a:br>
              <a:rPr lang="en-GB" dirty="0"/>
            </a:br>
            <a:r>
              <a:rPr lang="en-GB" dirty="0"/>
              <a:t>MQTT v.3.1.1 and v.5.0, or if using the ACLs as authorization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EF008F-C03F-47DB-8522-5440B96F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72" y="2059514"/>
            <a:ext cx="62994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9364472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The amplification attack on clients (using Paho and Mosquitto)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12/16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0C339B-2946-483D-AE3E-272CAD30B597}"/>
              </a:ext>
            </a:extLst>
          </p:cNvPr>
          <p:cNvGrpSpPr/>
          <p:nvPr/>
        </p:nvGrpSpPr>
        <p:grpSpPr>
          <a:xfrm>
            <a:off x="2916155" y="4380513"/>
            <a:ext cx="591572" cy="380433"/>
            <a:chOff x="7032910" y="2512120"/>
            <a:chExt cx="591572" cy="380433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786CBC4-3B48-48C4-BE64-A79BFD551306}"/>
                </a:ext>
              </a:extLst>
            </p:cNvPr>
            <p:cNvSpPr txBox="1"/>
            <p:nvPr/>
          </p:nvSpPr>
          <p:spPr>
            <a:xfrm>
              <a:off x="7032910" y="2615554"/>
              <a:ext cx="591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8B4"/>
                  </a:solidFill>
                </a:rPr>
                <a:t>  chars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536A9DDE-9C6D-4463-933D-2134901B135A}"/>
                </a:ext>
              </a:extLst>
            </p:cNvPr>
            <p:cNvSpPr txBox="1"/>
            <p:nvPr/>
          </p:nvSpPr>
          <p:spPr>
            <a:xfrm>
              <a:off x="7191373" y="2512120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0068B4"/>
                  </a:solidFill>
                </a:rPr>
                <a:t>  64</a:t>
              </a:r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0DF85A42-0F2B-4EB5-94FA-1DCD9298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5327" y="4407032"/>
            <a:ext cx="245287" cy="24528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2699911-DA90-4AAD-A8EA-90276BCA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68" y="3845598"/>
            <a:ext cx="771525" cy="752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322E467-2E2E-463C-9512-A315083E3B4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416" y="4440485"/>
            <a:ext cx="264747" cy="2448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B46F02-4ABC-45FE-AF2D-81C5D3D71B9D}"/>
              </a:ext>
            </a:extLst>
          </p:cNvPr>
          <p:cNvSpPr txBox="1"/>
          <p:nvPr/>
        </p:nvSpPr>
        <p:spPr>
          <a:xfrm>
            <a:off x="4704789" y="444048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68B4"/>
                </a:solidFill>
              </a:rPr>
              <a:t>  1</a:t>
            </a:r>
            <a:r>
              <a:rPr lang="it-IT" sz="1000" b="1" dirty="0">
                <a:solidFill>
                  <a:srgbClr val="0068B4"/>
                </a:solidFill>
              </a:rPr>
              <a:t> </a:t>
            </a:r>
            <a:r>
              <a:rPr lang="it-IT" sz="1200" b="1" dirty="0">
                <a:solidFill>
                  <a:srgbClr val="0068B4"/>
                </a:solidFill>
              </a:rPr>
              <a:t>MB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9762635-7711-4AB6-8796-3199665864C8}"/>
              </a:ext>
            </a:extLst>
          </p:cNvPr>
          <p:cNvSpPr txBox="1"/>
          <p:nvPr/>
        </p:nvSpPr>
        <p:spPr>
          <a:xfrm>
            <a:off x="2746441" y="3051044"/>
            <a:ext cx="2494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68B4"/>
                </a:solidFill>
              </a:rPr>
              <a:t>Up to 200 Paho subscribers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3D1E98BD-2950-4E23-900E-4C393CF0CBC1}"/>
              </a:ext>
            </a:extLst>
          </p:cNvPr>
          <p:cNvSpPr/>
          <p:nvPr/>
        </p:nvSpPr>
        <p:spPr>
          <a:xfrm>
            <a:off x="2063135" y="2889114"/>
            <a:ext cx="3231880" cy="1871832"/>
          </a:xfrm>
          <a:prstGeom prst="roundRect">
            <a:avLst/>
          </a:prstGeom>
          <a:noFill/>
          <a:ln w="28575">
            <a:solidFill>
              <a:srgbClr val="006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7B53E3-8203-4B0E-B2C8-69FF273E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29" y="3862693"/>
            <a:ext cx="771525" cy="752475"/>
          </a:xfrm>
          <a:prstGeom prst="rect">
            <a:avLst/>
          </a:prstGeom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E150762-218B-4A7E-B1F1-E078996C5613}"/>
              </a:ext>
            </a:extLst>
          </p:cNvPr>
          <p:cNvCxnSpPr/>
          <p:nvPr/>
        </p:nvCxnSpPr>
        <p:spPr>
          <a:xfrm>
            <a:off x="3630360" y="3862693"/>
            <a:ext cx="0" cy="759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DDA1B3D-BF81-47B5-A966-17D9095B2622}"/>
              </a:ext>
            </a:extLst>
          </p:cNvPr>
          <p:cNvSpPr txBox="1"/>
          <p:nvPr/>
        </p:nvSpPr>
        <p:spPr>
          <a:xfrm>
            <a:off x="3172606" y="2702036"/>
            <a:ext cx="10581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8B4"/>
                </a:solidFill>
              </a:rPr>
              <a:t>Testbed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D3B2C0A6-0E37-4B55-8E9B-728F7513C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09" r="45445" b="82605"/>
          <a:stretch/>
        </p:blipFill>
        <p:spPr>
          <a:xfrm>
            <a:off x="2582809" y="3503844"/>
            <a:ext cx="129540" cy="13089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916FBAC-63EA-4F59-BB28-13DEE5C22ED5}"/>
              </a:ext>
            </a:extLst>
          </p:cNvPr>
          <p:cNvSpPr txBox="1"/>
          <p:nvPr/>
        </p:nvSpPr>
        <p:spPr>
          <a:xfrm>
            <a:off x="2746440" y="3390757"/>
            <a:ext cx="1542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68B4"/>
                </a:solidFill>
              </a:rPr>
              <a:t>Mosquitto 1.6.9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4BE8805-D0D7-4BA4-A015-134FE3DDC9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31" r="32241" b="53269"/>
          <a:stretch/>
        </p:blipFill>
        <p:spPr>
          <a:xfrm>
            <a:off x="2162277" y="3037963"/>
            <a:ext cx="584163" cy="351635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54A35A8E-DD61-42B2-829F-A5D79CBA6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886" y="2551354"/>
            <a:ext cx="878400" cy="675091"/>
          </a:xfrm>
          <a:prstGeom prst="rect">
            <a:avLst/>
          </a:prstGeom>
        </p:spPr>
      </p:pic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9C0D780E-4C46-437D-9993-3E0C67609AAB}"/>
              </a:ext>
            </a:extLst>
          </p:cNvPr>
          <p:cNvSpPr/>
          <p:nvPr/>
        </p:nvSpPr>
        <p:spPr>
          <a:xfrm>
            <a:off x="6096000" y="2889114"/>
            <a:ext cx="4703062" cy="1871832"/>
          </a:xfrm>
          <a:prstGeom prst="roundRect">
            <a:avLst/>
          </a:prstGeom>
          <a:noFill/>
          <a:ln w="28575">
            <a:solidFill>
              <a:srgbClr val="006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5C27124-770B-479F-B252-C558CDA45DF8}"/>
              </a:ext>
            </a:extLst>
          </p:cNvPr>
          <p:cNvSpPr txBox="1"/>
          <p:nvPr/>
        </p:nvSpPr>
        <p:spPr>
          <a:xfrm>
            <a:off x="8001592" y="2702036"/>
            <a:ext cx="89187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8B4"/>
                </a:solidFill>
              </a:rPr>
              <a:t>Results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83166D1-9645-4E19-8A77-5AC3AB747696}"/>
              </a:ext>
            </a:extLst>
          </p:cNvPr>
          <p:cNvSpPr txBox="1"/>
          <p:nvPr/>
        </p:nvSpPr>
        <p:spPr>
          <a:xfrm>
            <a:off x="6222226" y="3051044"/>
            <a:ext cx="46417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600" dirty="0">
              <a:solidFill>
                <a:srgbClr val="0068B4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B4"/>
                </a:solidFill>
              </a:rPr>
              <a:t>Linear increase message reception times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B4"/>
                </a:solidFill>
              </a:rPr>
              <a:t>Messages loss with 1MB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B4"/>
                </a:solidFill>
              </a:rPr>
              <a:t>Marginal impact of TLS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B4"/>
                </a:solidFill>
              </a:rPr>
              <a:t>No impact of ACLs</a:t>
            </a:r>
          </a:p>
        </p:txBody>
      </p:sp>
    </p:spTree>
    <p:extLst>
      <p:ext uri="{BB962C8B-B14F-4D97-AF65-F5344CB8AC3E}">
        <p14:creationId xmlns:p14="http://schemas.microsoft.com/office/powerpoint/2010/main" val="428068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Improve the security awareness via MQTTSA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13/16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F70D40-B642-4C8E-9721-1C072B75D874}"/>
              </a:ext>
            </a:extLst>
          </p:cNvPr>
          <p:cNvSpPr txBox="1"/>
          <p:nvPr/>
        </p:nvSpPr>
        <p:spPr>
          <a:xfrm>
            <a:off x="463667" y="2002108"/>
            <a:ext cx="1145363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/>
              <a:t>A command-line tool that automatically detects misconfigurations in MQTT brokers and provides a report of the potential vulnerabilities and actionable mitigation strategies: recommendations and code snippets.</a:t>
            </a:r>
          </a:p>
          <a:p>
            <a:pPr algn="l"/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Open-source (available at </a:t>
            </a:r>
            <a:r>
              <a:rPr lang="en-GB" dirty="0">
                <a:hlinkClick r:id="rId3"/>
              </a:rPr>
              <a:t>https://github.com/stfbk/mqttsa</a:t>
            </a:r>
            <a:r>
              <a:rPr lang="en-GB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Supports MQTT v.3.1.1 and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Allows for a comprehensive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/>
              <a:t>Authentication Brute-forcing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/>
              <a:t>Credential </a:t>
            </a:r>
            <a:r>
              <a:rPr lang="en-GB" sz="1800" b="0" i="0" u="none" strike="noStrike" baseline="0" dirty="0"/>
              <a:t>Sniffing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Information Disclosure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Data Tampering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73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F70D40-B642-4C8E-9721-1C072B75D874}"/>
              </a:ext>
            </a:extLst>
          </p:cNvPr>
          <p:cNvSpPr txBox="1"/>
          <p:nvPr/>
        </p:nvSpPr>
        <p:spPr>
          <a:xfrm>
            <a:off x="463667" y="2002108"/>
            <a:ext cx="1145363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u="none" strike="noStrike" baseline="0" dirty="0"/>
              <a:t>A command-line tool that automatically detects misconfigurations in MQTT brokers and provides a report of the potential vulnerabilities and actionable mitigation strategies: recommendations and code snippets.</a:t>
            </a:r>
          </a:p>
          <a:p>
            <a:pPr algn="l"/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Open-source (available at </a:t>
            </a:r>
            <a:r>
              <a:rPr lang="en-GB" dirty="0">
                <a:hlinkClick r:id="rId3"/>
              </a:rPr>
              <a:t>https://github.com/stfbk/mqttsa</a:t>
            </a:r>
            <a:r>
              <a:rPr lang="en-GB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Supports MQTT v.3.1.1 and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Allows for a comprehensive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/>
              <a:t>Authentication Brute-forcing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/>
              <a:t>Credential </a:t>
            </a:r>
            <a:r>
              <a:rPr lang="en-GB" sz="1800" b="0" i="0" u="none" strike="noStrike" baseline="0" dirty="0"/>
              <a:t>Sniffing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Information Disclosure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Data Tampering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DoS</a:t>
            </a:r>
            <a:endParaRPr lang="en-GB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94F49EB-9244-4C6F-AD7F-2091BD4A9FE1}"/>
              </a:ext>
            </a:extLst>
          </p:cNvPr>
          <p:cNvSpPr/>
          <p:nvPr/>
        </p:nvSpPr>
        <p:spPr>
          <a:xfrm>
            <a:off x="6548340" y="3638680"/>
            <a:ext cx="2306060" cy="1573648"/>
          </a:xfrm>
          <a:prstGeom prst="roundRect">
            <a:avLst/>
          </a:prstGeom>
          <a:noFill/>
          <a:ln w="28575">
            <a:solidFill>
              <a:srgbClr val="006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43F4A13-CC13-413F-80AC-102A9A9CB3F5}"/>
              </a:ext>
            </a:extLst>
          </p:cNvPr>
          <p:cNvSpPr txBox="1"/>
          <p:nvPr/>
        </p:nvSpPr>
        <p:spPr>
          <a:xfrm>
            <a:off x="7255431" y="3444245"/>
            <a:ext cx="89187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8B4"/>
                </a:solidFill>
              </a:rPr>
              <a:t>DoS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Improve the security awareness via MQTTSA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13/16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C3A2949-3CEA-4CA6-9B59-5009B9A7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13" y="4631807"/>
            <a:ext cx="614118" cy="36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E57CBED-D540-4CEE-AADE-55E3E3CD6E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302" y="4752030"/>
            <a:ext cx="374637" cy="37911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D855E-BFD1-4449-92C9-80EFE179F4A8}"/>
              </a:ext>
            </a:extLst>
          </p:cNvPr>
          <p:cNvSpPr txBox="1"/>
          <p:nvPr/>
        </p:nvSpPr>
        <p:spPr>
          <a:xfrm>
            <a:off x="7117649" y="4816190"/>
            <a:ext cx="4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0E3F563-4EE4-41C5-9393-FABDA45FB08E}"/>
              </a:ext>
            </a:extLst>
          </p:cNvPr>
          <p:cNvSpPr/>
          <p:nvPr/>
        </p:nvSpPr>
        <p:spPr>
          <a:xfrm>
            <a:off x="7881519" y="3825879"/>
            <a:ext cx="748496" cy="636104"/>
          </a:xfrm>
          <a:prstGeom prst="roundRect">
            <a:avLst/>
          </a:prstGeom>
          <a:solidFill>
            <a:srgbClr val="576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5E88E5E-630E-498D-84D3-705C5B906C8A}"/>
              </a:ext>
            </a:extLst>
          </p:cNvPr>
          <p:cNvSpPr txBox="1"/>
          <p:nvPr/>
        </p:nvSpPr>
        <p:spPr>
          <a:xfrm>
            <a:off x="7856865" y="3837991"/>
            <a:ext cx="74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  <a:t>Slow</a:t>
            </a:r>
            <a:b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</a:br>
            <a: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  <a:t>DoS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D95D0D6E-EF83-4A7F-A4D2-A173D436DA57}"/>
              </a:ext>
            </a:extLst>
          </p:cNvPr>
          <p:cNvSpPr/>
          <p:nvPr/>
        </p:nvSpPr>
        <p:spPr>
          <a:xfrm>
            <a:off x="6734121" y="3845657"/>
            <a:ext cx="748496" cy="636104"/>
          </a:xfrm>
          <a:prstGeom prst="roundRect">
            <a:avLst/>
          </a:prstGeom>
          <a:solidFill>
            <a:srgbClr val="576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8BF02D9-C8C6-4EA6-B18B-0E894C770BF6}"/>
              </a:ext>
            </a:extLst>
          </p:cNvPr>
          <p:cNvSpPr txBox="1"/>
          <p:nvPr/>
        </p:nvSpPr>
        <p:spPr>
          <a:xfrm>
            <a:off x="6709467" y="3857769"/>
            <a:ext cx="74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  <a:t>Flood</a:t>
            </a:r>
            <a:b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</a:br>
            <a:r>
              <a:rPr lang="en-GB" sz="1800" b="1" i="0" u="none" strike="noStrike" baseline="0" dirty="0">
                <a:solidFill>
                  <a:schemeClr val="bg1"/>
                </a:solidFill>
                <a:latin typeface="+mj-lt"/>
              </a:rPr>
              <a:t>DoS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6D746E53-2BA5-46F5-951D-C8C64DFB1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128" y="4626720"/>
            <a:ext cx="1091392" cy="360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17666B-FC34-4C0E-831B-38972B20A4CE}"/>
              </a:ext>
            </a:extLst>
          </p:cNvPr>
          <p:cNvSpPr txBox="1"/>
          <p:nvPr/>
        </p:nvSpPr>
        <p:spPr>
          <a:xfrm>
            <a:off x="8214624" y="4630204"/>
            <a:ext cx="4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68B4"/>
                </a:solidFill>
              </a:rPr>
              <a:t>?</a:t>
            </a:r>
            <a:endParaRPr lang="en-GB" b="1" dirty="0">
              <a:solidFill>
                <a:srgbClr val="0068B4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85A11BE-0789-49D0-9697-32BEF7F647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104"/>
          <a:stretch/>
        </p:blipFill>
        <p:spPr>
          <a:xfrm>
            <a:off x="9184304" y="3638680"/>
            <a:ext cx="2509361" cy="15315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6784F6-F7AA-485D-B38E-551C33E7F45A}"/>
              </a:ext>
            </a:extLst>
          </p:cNvPr>
          <p:cNvSpPr txBox="1"/>
          <p:nvPr/>
        </p:nvSpPr>
        <p:spPr>
          <a:xfrm>
            <a:off x="10679260" y="3390451"/>
            <a:ext cx="89187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8B4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55527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Contributions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8C7F2D-CBF2-4696-977B-B6C34B93101F}"/>
              </a:ext>
            </a:extLst>
          </p:cNvPr>
          <p:cNvSpPr txBox="1"/>
          <p:nvPr/>
        </p:nvSpPr>
        <p:spPr>
          <a:xfrm>
            <a:off x="463668" y="1355349"/>
            <a:ext cx="1105777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/>
              <a:t>Identified two simple-but-effective DoS attacks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the broker.</a:t>
            </a:r>
          </a:p>
          <a:p>
            <a:pPr lvl="1"/>
            <a:endParaRPr lang="en-US" sz="500" dirty="0"/>
          </a:p>
          <a:p>
            <a:pPr lvl="1"/>
            <a:r>
              <a:rPr lang="en-US" sz="1700" dirty="0"/>
              <a:t>-&gt; use of RAM: effective against every broker under test, in particular Mosquitto.</a:t>
            </a:r>
          </a:p>
          <a:p>
            <a:pPr lvl="1"/>
            <a:r>
              <a:rPr lang="en-US" sz="1700" dirty="0"/>
              <a:t>-&gt; use of Disk: effective against VerneMQ.</a:t>
            </a:r>
          </a:p>
          <a:p>
            <a:pPr lvl="1"/>
            <a:r>
              <a:rPr lang="en-US" sz="1700" dirty="0"/>
              <a:t>-&gt; use of CPU/Network: effective against all brokers, in particular EMQ X.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possibly resource-constrained clients.</a:t>
            </a:r>
          </a:p>
          <a:p>
            <a:pPr marL="354013" lvl="1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pPr lvl="1"/>
            <a:r>
              <a:rPr lang="en-US" sz="1700" dirty="0"/>
              <a:t>-&gt; Force the use of a CPU core at 100% for extended periods.</a:t>
            </a:r>
          </a:p>
          <a:p>
            <a:pPr lvl="1"/>
            <a:r>
              <a:rPr lang="en-US" sz="1700" dirty="0"/>
              <a:t>-&gt; Prevent the receival of additional messages.</a:t>
            </a:r>
          </a:p>
          <a:p>
            <a:pPr lvl="1"/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86877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Contributions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8C7F2D-CBF2-4696-977B-B6C34B93101F}"/>
              </a:ext>
            </a:extLst>
          </p:cNvPr>
          <p:cNvSpPr txBox="1"/>
          <p:nvPr/>
        </p:nvSpPr>
        <p:spPr>
          <a:xfrm>
            <a:off x="463668" y="1355349"/>
            <a:ext cx="1105777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/>
              <a:t>Identified two simple-but-effective DoS attacks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the broker.</a:t>
            </a:r>
          </a:p>
          <a:p>
            <a:pPr lvl="1"/>
            <a:endParaRPr lang="en-US" sz="500" dirty="0"/>
          </a:p>
          <a:p>
            <a:pPr lvl="1"/>
            <a:r>
              <a:rPr lang="en-US" sz="1700" dirty="0"/>
              <a:t>-&gt; use of RAM: effective against every broker under test, in particular Mosquitto.</a:t>
            </a:r>
          </a:p>
          <a:p>
            <a:pPr lvl="1"/>
            <a:r>
              <a:rPr lang="en-US" sz="1700" dirty="0"/>
              <a:t>-&gt; use of Disk: effective against VerneMQ.</a:t>
            </a:r>
          </a:p>
          <a:p>
            <a:pPr lvl="1"/>
            <a:r>
              <a:rPr lang="en-US" sz="1700" dirty="0"/>
              <a:t>-&gt; use of CPU/Network: effective against all brokers, in particular EMQ X.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possibly resource-constrained clients.</a:t>
            </a:r>
          </a:p>
          <a:p>
            <a:pPr marL="354013" lvl="1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pPr lvl="1"/>
            <a:r>
              <a:rPr lang="en-US" sz="1700" dirty="0"/>
              <a:t>-&gt; Force the use of a CPU core at 100% for extended periods.</a:t>
            </a:r>
          </a:p>
          <a:p>
            <a:pPr lvl="1"/>
            <a:r>
              <a:rPr lang="en-US" sz="1700" dirty="0"/>
              <a:t>-&gt; Prevent the receival of additional messages.</a:t>
            </a:r>
          </a:p>
          <a:p>
            <a:pPr lvl="1"/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2 bugs: handling of LWT in Mosquitto, processing of heavy messages with TLS in Paho.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93134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Contributions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8C7F2D-CBF2-4696-977B-B6C34B93101F}"/>
              </a:ext>
            </a:extLst>
          </p:cNvPr>
          <p:cNvSpPr txBox="1"/>
          <p:nvPr/>
        </p:nvSpPr>
        <p:spPr>
          <a:xfrm>
            <a:off x="463668" y="1355349"/>
            <a:ext cx="11057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/>
              <a:t>Identified two simple-but-effective DoS attacks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the broker.</a:t>
            </a:r>
          </a:p>
          <a:p>
            <a:pPr lvl="1"/>
            <a:endParaRPr lang="en-US" sz="500" dirty="0"/>
          </a:p>
          <a:p>
            <a:pPr lvl="1"/>
            <a:r>
              <a:rPr lang="en-US" sz="1700" dirty="0"/>
              <a:t>-&gt; use of RAM: effective against every broker under test, in particular Mosquitto.</a:t>
            </a:r>
          </a:p>
          <a:p>
            <a:pPr lvl="1"/>
            <a:r>
              <a:rPr lang="en-US" sz="1700" dirty="0"/>
              <a:t>-&gt; use of Disk: effective against VerneMQ.</a:t>
            </a:r>
          </a:p>
          <a:p>
            <a:pPr lvl="1"/>
            <a:r>
              <a:rPr lang="en-US" sz="1700" dirty="0"/>
              <a:t>-&gt; use of CPU/Network: effective against all brokers, in particular EMQ X.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possibly resource-constrained clients.</a:t>
            </a:r>
          </a:p>
          <a:p>
            <a:pPr marL="354013" lvl="1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pPr lvl="1"/>
            <a:r>
              <a:rPr lang="en-US" sz="1700" dirty="0"/>
              <a:t>-&gt; Force the use of a CPU core at 100% for extended periods.</a:t>
            </a:r>
          </a:p>
          <a:p>
            <a:pPr lvl="1"/>
            <a:r>
              <a:rPr lang="en-US" sz="1700" dirty="0"/>
              <a:t>-&gt; Prevent the receival of additional messages.</a:t>
            </a:r>
          </a:p>
          <a:p>
            <a:pPr lvl="1"/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2 bugs: handling of LWT in Mosquitto, processing of heavy messages with TLS in Paho.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the security parameters associated with DoS in three widely used and reviewed </a:t>
            </a:r>
            <a:br>
              <a:rPr lang="en-US" sz="2000" dirty="0"/>
            </a:br>
            <a:r>
              <a:rPr lang="en-US" sz="2000" dirty="0"/>
              <a:t>open-source MQTT brokers: Mosquitto, VerneMQ and EMQ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4171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Contributions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8C7F2D-CBF2-4696-977B-B6C34B93101F}"/>
              </a:ext>
            </a:extLst>
          </p:cNvPr>
          <p:cNvSpPr txBox="1"/>
          <p:nvPr/>
        </p:nvSpPr>
        <p:spPr>
          <a:xfrm>
            <a:off x="463668" y="1355349"/>
            <a:ext cx="110577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/>
              <a:t>Identified two simple-but-effective DoS attacks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the broker.</a:t>
            </a:r>
          </a:p>
          <a:p>
            <a:pPr lvl="1"/>
            <a:endParaRPr lang="en-US" sz="500" dirty="0"/>
          </a:p>
          <a:p>
            <a:pPr lvl="1"/>
            <a:r>
              <a:rPr lang="en-US" sz="1700" dirty="0"/>
              <a:t>-&gt; use of RAM: effective against every broker under test, in particular Mosquitto.</a:t>
            </a:r>
          </a:p>
          <a:p>
            <a:pPr lvl="1"/>
            <a:r>
              <a:rPr lang="en-US" sz="1700" dirty="0"/>
              <a:t>-&gt; use of Disk: effective against VerneMQ.</a:t>
            </a:r>
          </a:p>
          <a:p>
            <a:pPr lvl="1"/>
            <a:r>
              <a:rPr lang="en-US" sz="1700" dirty="0"/>
              <a:t>-&gt; use of CPU/Network: effective against all brokers, in particular EMQ X.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450850" lvl="1" indent="-268288">
              <a:buFont typeface="Arial" panose="020B0604020202020204" pitchFamily="34" charset="0"/>
              <a:buChar char="•"/>
            </a:pPr>
            <a:r>
              <a:rPr lang="en-US" sz="2000" dirty="0"/>
              <a:t>Target the resources of possibly resource-constrained clients.</a:t>
            </a:r>
          </a:p>
          <a:p>
            <a:pPr marL="354013" lvl="1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pPr lvl="1"/>
            <a:r>
              <a:rPr lang="en-US" sz="1700" dirty="0"/>
              <a:t>-&gt; Force the use of a CPU core at 100% for extended periods.</a:t>
            </a:r>
          </a:p>
          <a:p>
            <a:pPr lvl="1"/>
            <a:r>
              <a:rPr lang="en-US" sz="1700" dirty="0"/>
              <a:t>-&gt; Prevent the receival of additional messages.</a:t>
            </a:r>
          </a:p>
          <a:p>
            <a:pPr lvl="1"/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2 bugs: handling of LWT in Mosquitto, processing of heavy messages with TLS in Paho.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the security parameters associated with DoS in three widely used and reviewed </a:t>
            </a:r>
            <a:br>
              <a:rPr lang="en-US" sz="2000" dirty="0"/>
            </a:br>
            <a:r>
              <a:rPr lang="en-US" sz="2000" dirty="0"/>
              <a:t>open-source MQTT brokers: Mosquitto, VerneMQ and EMQ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 the attacks and security parameters in MQTTSA to increase the security awareness in </a:t>
            </a:r>
            <a:br>
              <a:rPr lang="en-US" sz="2000" dirty="0"/>
            </a:br>
            <a:r>
              <a:rPr lang="en-US" sz="2000" dirty="0"/>
              <a:t>MQTT-based deployments.</a:t>
            </a:r>
          </a:p>
        </p:txBody>
      </p:sp>
    </p:spTree>
    <p:extLst>
      <p:ext uri="{BB962C8B-B14F-4D97-AF65-F5344CB8AC3E}">
        <p14:creationId xmlns:p14="http://schemas.microsoft.com/office/powerpoint/2010/main" val="226423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1082990-1663-4C4F-8F41-35C12991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120" y="2790871"/>
            <a:ext cx="503122" cy="496834"/>
          </a:xfrm>
          <a:prstGeom prst="rect">
            <a:avLst/>
          </a:prstGeom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The IoT domain</a:t>
            </a:r>
          </a:p>
          <a:p>
            <a:r>
              <a:rPr lang="it-IT" sz="2400" dirty="0">
                <a:solidFill>
                  <a:schemeClr val="accent1"/>
                </a:solidFill>
              </a:rPr>
              <a:t>Security gaps and privacy issues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2/16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0D3C05B-FEC6-4A65-99A7-97B977C59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32" y="2291520"/>
            <a:ext cx="1071850" cy="864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936E1A-A886-4E5D-9128-7E327D378A46}"/>
              </a:ext>
            </a:extLst>
          </p:cNvPr>
          <p:cNvSpPr txBox="1"/>
          <p:nvPr/>
        </p:nvSpPr>
        <p:spPr>
          <a:xfrm>
            <a:off x="3264299" y="3245100"/>
            <a:ext cx="2650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Difficult or missing</a:t>
            </a:r>
            <a:br>
              <a:rPr lang="en-US" dirty="0"/>
            </a:br>
            <a:r>
              <a:rPr lang="en-US" dirty="0"/>
              <a:t>security features</a:t>
            </a:r>
            <a:br>
              <a:rPr lang="en-US" dirty="0"/>
            </a:br>
            <a:r>
              <a:rPr lang="en-US" dirty="0"/>
              <a:t>(by-design and by-default)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BCBCA9-220E-40A8-94CE-418892562EB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55310" y="2306751"/>
            <a:ext cx="685055" cy="8655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68C456-B7C2-4326-AAFA-53EC572B8117}"/>
              </a:ext>
            </a:extLst>
          </p:cNvPr>
          <p:cNvSpPr txBox="1"/>
          <p:nvPr/>
        </p:nvSpPr>
        <p:spPr>
          <a:xfrm>
            <a:off x="284162" y="3249251"/>
            <a:ext cx="2176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Incorrect adoption of</a:t>
            </a:r>
          </a:p>
          <a:p>
            <a:pPr algn="ctr"/>
            <a:r>
              <a:rPr lang="en-US" dirty="0"/>
              <a:t>IoT protocols and</a:t>
            </a:r>
            <a:br>
              <a:rPr lang="en-US" dirty="0"/>
            </a:br>
            <a:r>
              <a:rPr lang="en-US" dirty="0"/>
              <a:t>developers warnings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98BD92-8729-4F0A-9344-284F2B0F3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05" t="5347" r="2952" b="5291"/>
          <a:stretch/>
        </p:blipFill>
        <p:spPr>
          <a:xfrm>
            <a:off x="6998073" y="2406640"/>
            <a:ext cx="665800" cy="6657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4417EC-48CF-408F-800A-401AA4DD18A1}"/>
              </a:ext>
            </a:extLst>
          </p:cNvPr>
          <p:cNvSpPr txBox="1"/>
          <p:nvPr/>
        </p:nvSpPr>
        <p:spPr>
          <a:xfrm>
            <a:off x="6305546" y="3249251"/>
            <a:ext cx="295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Resource-constrained</a:t>
            </a:r>
            <a:br>
              <a:rPr lang="en-US" dirty="0"/>
            </a:br>
            <a:r>
              <a:rPr lang="en-US" dirty="0"/>
              <a:t>devices and security features </a:t>
            </a:r>
            <a:br>
              <a:rPr lang="en-US" dirty="0"/>
            </a:br>
            <a:r>
              <a:rPr lang="en-US" dirty="0"/>
              <a:t>in available IoT libraries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D28682-2F0F-4750-8A26-BECE5A9A0D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20" y="2699086"/>
            <a:ext cx="672483" cy="67248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D2E2C3-5BCA-4A43-9942-0B21EB8C19C5}"/>
              </a:ext>
            </a:extLst>
          </p:cNvPr>
          <p:cNvSpPr txBox="1"/>
          <p:nvPr/>
        </p:nvSpPr>
        <p:spPr>
          <a:xfrm>
            <a:off x="9445100" y="3245100"/>
            <a:ext cx="259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cost, time-to-market </a:t>
            </a:r>
            <a:br>
              <a:rPr lang="en-US" dirty="0"/>
            </a:br>
            <a:r>
              <a:rPr lang="en-US" dirty="0"/>
              <a:t>and usability preferred</a:t>
            </a:r>
            <a:br>
              <a:rPr lang="en-US" dirty="0"/>
            </a:br>
            <a:r>
              <a:rPr lang="en-US" dirty="0"/>
              <a:t>over adequate security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5B42B12-0C11-4579-91CD-B74448EA0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8331" y="2338139"/>
            <a:ext cx="760500" cy="864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088F8AB-3DD5-48AB-9A7A-4690722A7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3760" y="2291520"/>
            <a:ext cx="922307" cy="864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67AF32-0AC6-44FA-8A92-CE11F31DC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064" y="2452056"/>
            <a:ext cx="407698" cy="40965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97CB46D-BBA9-4C37-94BD-5762A471E11D}"/>
              </a:ext>
            </a:extLst>
          </p:cNvPr>
          <p:cNvCxnSpPr/>
          <p:nvPr/>
        </p:nvCxnSpPr>
        <p:spPr>
          <a:xfrm>
            <a:off x="10778342" y="2387207"/>
            <a:ext cx="338798" cy="76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FF2883FD-3503-4207-A964-24D3B58248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2048" y="2411495"/>
            <a:ext cx="572333" cy="6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Future work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16/16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A0B4F84-CC9E-4D21-AA30-AE714D9DCDC1}"/>
              </a:ext>
            </a:extLst>
          </p:cNvPr>
          <p:cNvGrpSpPr/>
          <p:nvPr/>
        </p:nvGrpSpPr>
        <p:grpSpPr>
          <a:xfrm>
            <a:off x="451862" y="2890391"/>
            <a:ext cx="11465442" cy="1569660"/>
            <a:chOff x="451862" y="2255391"/>
            <a:chExt cx="11465442" cy="15696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E38E35B-8039-484C-88B2-E2054772794F}"/>
                </a:ext>
              </a:extLst>
            </p:cNvPr>
            <p:cNvSpPr txBox="1"/>
            <p:nvPr/>
          </p:nvSpPr>
          <p:spPr>
            <a:xfrm>
              <a:off x="451862" y="2255391"/>
              <a:ext cx="33390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Identify DoS </a:t>
              </a:r>
              <a:br>
                <a:rPr lang="it-IT" sz="3200" b="1" dirty="0">
                  <a:solidFill>
                    <a:schemeClr val="accent1"/>
                  </a:solidFill>
                </a:rPr>
              </a:br>
              <a:r>
                <a:rPr lang="it-IT" sz="3200" b="1" dirty="0">
                  <a:solidFill>
                    <a:schemeClr val="accent1"/>
                  </a:solidFill>
                </a:rPr>
                <a:t>attacks in MQTT 5</a:t>
              </a:r>
              <a:endParaRPr lang="en-GB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4B1C954-D026-44E0-95C3-385BB3955DE3}"/>
                </a:ext>
              </a:extLst>
            </p:cNvPr>
            <p:cNvSpPr txBox="1"/>
            <p:nvPr/>
          </p:nvSpPr>
          <p:spPr>
            <a:xfrm>
              <a:off x="4754126" y="2255391"/>
              <a:ext cx="26837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Test additional</a:t>
              </a:r>
              <a:br>
                <a:rPr lang="it-IT" sz="3200" b="1" dirty="0">
                  <a:solidFill>
                    <a:schemeClr val="accent1"/>
                  </a:solidFill>
                </a:rPr>
              </a:br>
              <a:r>
                <a:rPr lang="it-IT" sz="3200" b="1" dirty="0">
                  <a:solidFill>
                    <a:schemeClr val="accent1"/>
                  </a:solidFill>
                </a:rPr>
                <a:t>MQTT brokers</a:t>
              </a:r>
            </a:p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and clients</a:t>
              </a:r>
              <a:endParaRPr lang="en-GB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1EDC04-56E9-4329-B14B-837582F1D5C4}"/>
                </a:ext>
              </a:extLst>
            </p:cNvPr>
            <p:cNvSpPr txBox="1"/>
            <p:nvPr/>
          </p:nvSpPr>
          <p:spPr>
            <a:xfrm>
              <a:off x="8087359" y="2255391"/>
              <a:ext cx="3829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Automatically</a:t>
              </a:r>
              <a:br>
                <a:rPr lang="en-US" sz="2800" b="1" dirty="0">
                  <a:solidFill>
                    <a:schemeClr val="accent1"/>
                  </a:solidFill>
                </a:rPr>
              </a:br>
              <a:r>
                <a:rPr lang="en-US" sz="2800" b="1" dirty="0">
                  <a:solidFill>
                    <a:schemeClr val="accent1"/>
                  </a:solidFill>
                </a:rPr>
                <a:t>tailor tests according</a:t>
              </a:r>
              <a:br>
                <a:rPr lang="en-US" sz="2800" b="1" dirty="0">
                  <a:solidFill>
                    <a:schemeClr val="accent1"/>
                  </a:solidFill>
                </a:rPr>
              </a:br>
              <a:r>
                <a:rPr lang="en-US" sz="2800" b="1" dirty="0">
                  <a:solidFill>
                    <a:schemeClr val="accent1"/>
                  </a:solidFill>
                </a:rPr>
                <a:t>to hardware capabilities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99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ctr" anchorCtr="0">
            <a:noAutofit/>
          </a:bodyPr>
          <a:lstStyle/>
          <a:p>
            <a:r>
              <a:rPr lang="en-US" dirty="0"/>
              <a:t>Future work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16/16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A0B4F84-CC9E-4D21-AA30-AE714D9DCDC1}"/>
              </a:ext>
            </a:extLst>
          </p:cNvPr>
          <p:cNvGrpSpPr/>
          <p:nvPr/>
        </p:nvGrpSpPr>
        <p:grpSpPr>
          <a:xfrm>
            <a:off x="451862" y="2890391"/>
            <a:ext cx="11465442" cy="1569660"/>
            <a:chOff x="451862" y="2255391"/>
            <a:chExt cx="11465442" cy="15696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E38E35B-8039-484C-88B2-E2054772794F}"/>
                </a:ext>
              </a:extLst>
            </p:cNvPr>
            <p:cNvSpPr txBox="1"/>
            <p:nvPr/>
          </p:nvSpPr>
          <p:spPr>
            <a:xfrm>
              <a:off x="451862" y="2255391"/>
              <a:ext cx="33390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Identify DoS </a:t>
              </a:r>
              <a:br>
                <a:rPr lang="it-IT" sz="3200" b="1" dirty="0">
                  <a:solidFill>
                    <a:schemeClr val="accent1"/>
                  </a:solidFill>
                </a:rPr>
              </a:br>
              <a:r>
                <a:rPr lang="it-IT" sz="3200" b="1" dirty="0">
                  <a:solidFill>
                    <a:schemeClr val="accent1"/>
                  </a:solidFill>
                </a:rPr>
                <a:t>attacks in MQTT 5</a:t>
              </a:r>
              <a:endParaRPr lang="en-GB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4B1C954-D026-44E0-95C3-385BB3955DE3}"/>
                </a:ext>
              </a:extLst>
            </p:cNvPr>
            <p:cNvSpPr txBox="1"/>
            <p:nvPr/>
          </p:nvSpPr>
          <p:spPr>
            <a:xfrm>
              <a:off x="4754126" y="2255391"/>
              <a:ext cx="26837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Test additional</a:t>
              </a:r>
              <a:br>
                <a:rPr lang="it-IT" sz="3200" b="1" dirty="0">
                  <a:solidFill>
                    <a:schemeClr val="accent1"/>
                  </a:solidFill>
                </a:rPr>
              </a:br>
              <a:r>
                <a:rPr lang="it-IT" sz="3200" b="1" dirty="0">
                  <a:solidFill>
                    <a:schemeClr val="accent1"/>
                  </a:solidFill>
                </a:rPr>
                <a:t>MQTT brokers</a:t>
              </a:r>
            </a:p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and clients</a:t>
              </a:r>
              <a:endParaRPr lang="en-GB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1EDC04-56E9-4329-B14B-837582F1D5C4}"/>
                </a:ext>
              </a:extLst>
            </p:cNvPr>
            <p:cNvSpPr txBox="1"/>
            <p:nvPr/>
          </p:nvSpPr>
          <p:spPr>
            <a:xfrm>
              <a:off x="8087359" y="2255391"/>
              <a:ext cx="3829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Automatically</a:t>
              </a:r>
              <a:br>
                <a:rPr lang="en-US" sz="2800" b="1" dirty="0">
                  <a:solidFill>
                    <a:schemeClr val="accent1"/>
                  </a:solidFill>
                </a:rPr>
              </a:br>
              <a:r>
                <a:rPr lang="en-US" sz="2800" b="1" dirty="0">
                  <a:solidFill>
                    <a:schemeClr val="accent1"/>
                  </a:solidFill>
                </a:rPr>
                <a:t>tailor tests according</a:t>
              </a:r>
              <a:br>
                <a:rPr lang="en-US" sz="2800" b="1" dirty="0">
                  <a:solidFill>
                    <a:schemeClr val="accent1"/>
                  </a:solidFill>
                </a:rPr>
              </a:br>
              <a:r>
                <a:rPr lang="en-US" sz="2800" b="1" dirty="0">
                  <a:solidFill>
                    <a:schemeClr val="accent1"/>
                  </a:solidFill>
                </a:rPr>
                <a:t>to hardware capabilities</a:t>
              </a: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C46517-27A8-4112-9283-1FB3FD3574C4}"/>
              </a:ext>
            </a:extLst>
          </p:cNvPr>
          <p:cNvSpPr txBox="1"/>
          <p:nvPr/>
        </p:nvSpPr>
        <p:spPr>
          <a:xfrm>
            <a:off x="0" y="398542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For further information and support on MQTTSA, 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I’m always available at </a:t>
            </a:r>
            <a:r>
              <a:rPr lang="en-US" sz="2400" b="1" dirty="0">
                <a:solidFill>
                  <a:schemeClr val="accent1"/>
                </a:solidFill>
                <a:hlinkClick r:id="rId3"/>
              </a:rPr>
              <a:t>umorelli@fbk.eu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:)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0026 -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1082990-1663-4C4F-8F41-35C12991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120" y="2790871"/>
            <a:ext cx="503122" cy="496834"/>
          </a:xfrm>
          <a:prstGeom prst="rect">
            <a:avLst/>
          </a:prstGeom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The IoT domain</a:t>
            </a:r>
          </a:p>
          <a:p>
            <a:r>
              <a:rPr lang="it-IT" sz="2400" dirty="0">
                <a:solidFill>
                  <a:schemeClr val="accent1"/>
                </a:solidFill>
              </a:rPr>
              <a:t>Security gaps and privacy issues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2/16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0D3C05B-FEC6-4A65-99A7-97B977C59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32" y="2291520"/>
            <a:ext cx="1071850" cy="864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936E1A-A886-4E5D-9128-7E327D378A46}"/>
              </a:ext>
            </a:extLst>
          </p:cNvPr>
          <p:cNvSpPr txBox="1"/>
          <p:nvPr/>
        </p:nvSpPr>
        <p:spPr>
          <a:xfrm>
            <a:off x="3264299" y="3245100"/>
            <a:ext cx="2650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Difficult or missing</a:t>
            </a:r>
            <a:br>
              <a:rPr lang="en-US" dirty="0"/>
            </a:br>
            <a:r>
              <a:rPr lang="en-US" dirty="0"/>
              <a:t>security features</a:t>
            </a:r>
            <a:br>
              <a:rPr lang="en-US" dirty="0"/>
            </a:br>
            <a:r>
              <a:rPr lang="en-US" dirty="0"/>
              <a:t>(by-design and by-default)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BCBCA9-220E-40A8-94CE-418892562EB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55310" y="2306751"/>
            <a:ext cx="685055" cy="8655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68C456-B7C2-4326-AAFA-53EC572B8117}"/>
              </a:ext>
            </a:extLst>
          </p:cNvPr>
          <p:cNvSpPr txBox="1"/>
          <p:nvPr/>
        </p:nvSpPr>
        <p:spPr>
          <a:xfrm>
            <a:off x="284162" y="3249251"/>
            <a:ext cx="2176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Incorrect adoption of</a:t>
            </a:r>
          </a:p>
          <a:p>
            <a:pPr algn="ctr"/>
            <a:r>
              <a:rPr lang="en-US" dirty="0"/>
              <a:t>IoT protocols and</a:t>
            </a:r>
            <a:br>
              <a:rPr lang="en-US" dirty="0"/>
            </a:br>
            <a:r>
              <a:rPr lang="en-US" dirty="0"/>
              <a:t>developers warnings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98BD92-8729-4F0A-9344-284F2B0F3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05" t="5347" r="2952" b="5291"/>
          <a:stretch/>
        </p:blipFill>
        <p:spPr>
          <a:xfrm>
            <a:off x="6998073" y="2406640"/>
            <a:ext cx="665800" cy="6657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4417EC-48CF-408F-800A-401AA4DD18A1}"/>
              </a:ext>
            </a:extLst>
          </p:cNvPr>
          <p:cNvSpPr txBox="1"/>
          <p:nvPr/>
        </p:nvSpPr>
        <p:spPr>
          <a:xfrm>
            <a:off x="6305546" y="3249251"/>
            <a:ext cx="295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Resource-constrained</a:t>
            </a:r>
            <a:br>
              <a:rPr lang="en-US" dirty="0"/>
            </a:br>
            <a:r>
              <a:rPr lang="en-US" dirty="0"/>
              <a:t>devices and security features </a:t>
            </a:r>
            <a:br>
              <a:rPr lang="en-US" dirty="0"/>
            </a:br>
            <a:r>
              <a:rPr lang="en-US" dirty="0"/>
              <a:t>in available IoT libraries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DD36EF-B1CA-4FEB-94A9-D056EF228BC2}"/>
              </a:ext>
            </a:extLst>
          </p:cNvPr>
          <p:cNvSpPr txBox="1"/>
          <p:nvPr/>
        </p:nvSpPr>
        <p:spPr>
          <a:xfrm>
            <a:off x="584199" y="4903717"/>
            <a:ext cx="112109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0" i="0" u="none" strike="noStrike" baseline="0" dirty="0">
                <a:latin typeface="LinLibertineT"/>
              </a:rPr>
              <a:t>If attackers cannot exploit those gaps to exfiltrate data, they can/will damage the service via DoS attacks</a:t>
            </a:r>
            <a:endParaRPr lang="en-GB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D28682-2F0F-4750-8A26-BECE5A9A0D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20" y="2699086"/>
            <a:ext cx="672483" cy="67248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D2E2C3-5BCA-4A43-9942-0B21EB8C19C5}"/>
              </a:ext>
            </a:extLst>
          </p:cNvPr>
          <p:cNvSpPr txBox="1"/>
          <p:nvPr/>
        </p:nvSpPr>
        <p:spPr>
          <a:xfrm>
            <a:off x="9445100" y="3245100"/>
            <a:ext cx="259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cost, time-to-market </a:t>
            </a:r>
            <a:br>
              <a:rPr lang="en-US" dirty="0"/>
            </a:br>
            <a:r>
              <a:rPr lang="en-US" dirty="0"/>
              <a:t>and usability preferred</a:t>
            </a:r>
            <a:br>
              <a:rPr lang="en-US" dirty="0"/>
            </a:br>
            <a:r>
              <a:rPr lang="en-US" dirty="0"/>
              <a:t>over adequate security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5B42B12-0C11-4579-91CD-B74448EA0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8331" y="2338139"/>
            <a:ext cx="760500" cy="864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088F8AB-3DD5-48AB-9A7A-4690722A7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3760" y="2291520"/>
            <a:ext cx="922307" cy="864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67AF32-0AC6-44FA-8A92-CE11F31DC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064" y="2452056"/>
            <a:ext cx="407698" cy="40965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97CB46D-BBA9-4C37-94BD-5762A471E11D}"/>
              </a:ext>
            </a:extLst>
          </p:cNvPr>
          <p:cNvCxnSpPr/>
          <p:nvPr/>
        </p:nvCxnSpPr>
        <p:spPr>
          <a:xfrm>
            <a:off x="10778342" y="2387207"/>
            <a:ext cx="338798" cy="76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FF2883FD-3503-4207-A964-24D3B58248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2048" y="2411495"/>
            <a:ext cx="572333" cy="6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61CDC01-72CC-4C10-A819-B5EEC49F2790}"/>
              </a:ext>
            </a:extLst>
          </p:cNvPr>
          <p:cNvSpPr txBox="1"/>
          <p:nvPr/>
        </p:nvSpPr>
        <p:spPr>
          <a:xfrm>
            <a:off x="8820450" y="3989708"/>
            <a:ext cx="3096856" cy="121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900" spc="-30" dirty="0"/>
              <a:t>Foster appropriate security </a:t>
            </a:r>
            <a:br>
              <a:rPr lang="en-US" sz="1900" spc="-30" dirty="0"/>
            </a:br>
            <a:r>
              <a:rPr lang="en-US" sz="1900" spc="-30" dirty="0"/>
              <a:t>measures via automated DoS </a:t>
            </a:r>
            <a:br>
              <a:rPr lang="en-US" sz="1900" spc="-30" dirty="0"/>
            </a:br>
            <a:r>
              <a:rPr lang="en-US" sz="1900" spc="-30" dirty="0"/>
              <a:t>evaluation and actionable fixes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440227"/>
            <a:ext cx="8270200" cy="833306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sz="2800" dirty="0"/>
              <a:t>Our approach to </a:t>
            </a:r>
            <a:br>
              <a:rPr lang="en-US" sz="2800" dirty="0"/>
            </a:br>
            <a:r>
              <a:rPr lang="en-US" sz="2800" dirty="0"/>
              <a:t>mitigate DoS attacks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3/16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816C8F-94A3-4F15-863F-15C657A8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94" y="2867290"/>
            <a:ext cx="1372527" cy="1062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7F3D3EB-6D74-4415-AEC3-0AFEEAFE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8" y="2716700"/>
            <a:ext cx="857542" cy="1062919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18214D6-CC8A-48BD-B33D-261EA9255B40}"/>
              </a:ext>
            </a:extLst>
          </p:cNvPr>
          <p:cNvSpPr txBox="1"/>
          <p:nvPr/>
        </p:nvSpPr>
        <p:spPr>
          <a:xfrm>
            <a:off x="0" y="4008485"/>
            <a:ext cx="2653958" cy="8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900" spc="-30" dirty="0"/>
              <a:t>Investigate DoS in MQTT</a:t>
            </a:r>
            <a:br>
              <a:rPr lang="en-US" sz="1900" spc="-30" dirty="0"/>
            </a:br>
            <a:r>
              <a:rPr lang="en-US" sz="1900" spc="-30" dirty="0"/>
              <a:t>protocol specifications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956682B-2463-4951-BC03-6C1944457776}"/>
              </a:ext>
            </a:extLst>
          </p:cNvPr>
          <p:cNvSpPr txBox="1"/>
          <p:nvPr/>
        </p:nvSpPr>
        <p:spPr>
          <a:xfrm>
            <a:off x="2950038" y="4001688"/>
            <a:ext cx="2373802" cy="8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900" spc="-30" dirty="0"/>
              <a:t>Identify server/client-oriented DoS attacks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44C37A7-EFEB-43C1-B44D-17CF3F25A277}"/>
              </a:ext>
            </a:extLst>
          </p:cNvPr>
          <p:cNvSpPr txBox="1"/>
          <p:nvPr/>
        </p:nvSpPr>
        <p:spPr>
          <a:xfrm>
            <a:off x="5631131" y="4008485"/>
            <a:ext cx="3005454" cy="8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900" spc="-30" dirty="0"/>
              <a:t>Test the attacks in widely-available implementations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70751238-B52E-455E-88D2-36BD549B5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163" y="2972659"/>
            <a:ext cx="1687552" cy="50730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29492CE0-9D4B-4E86-96E3-10E5ACCF49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2559" y="2900963"/>
            <a:ext cx="1392639" cy="650694"/>
          </a:xfrm>
          <a:prstGeom prst="rect">
            <a:avLst/>
          </a:prstGeom>
        </p:spPr>
      </p:pic>
      <p:sp>
        <p:nvSpPr>
          <p:cNvPr id="32" name="Freccia a gallone 31">
            <a:extLst>
              <a:ext uri="{FF2B5EF4-FFF2-40B4-BE49-F238E27FC236}">
                <a16:creationId xmlns:a16="http://schemas.microsoft.com/office/drawing/2014/main" id="{234C1848-786B-4619-80C1-5075C2BD523A}"/>
              </a:ext>
            </a:extLst>
          </p:cNvPr>
          <p:cNvSpPr/>
          <p:nvPr/>
        </p:nvSpPr>
        <p:spPr>
          <a:xfrm>
            <a:off x="2551831" y="2979456"/>
            <a:ext cx="490229" cy="507302"/>
          </a:xfrm>
          <a:prstGeom prst="chevron">
            <a:avLst/>
          </a:prstGeom>
          <a:solidFill>
            <a:srgbClr val="28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Freccia a gallone 34">
            <a:extLst>
              <a:ext uri="{FF2B5EF4-FFF2-40B4-BE49-F238E27FC236}">
                <a16:creationId xmlns:a16="http://schemas.microsoft.com/office/drawing/2014/main" id="{065C115D-D36E-4E94-9366-18B667C97D63}"/>
              </a:ext>
            </a:extLst>
          </p:cNvPr>
          <p:cNvSpPr/>
          <p:nvPr/>
        </p:nvSpPr>
        <p:spPr>
          <a:xfrm>
            <a:off x="5428757" y="2994509"/>
            <a:ext cx="490229" cy="507302"/>
          </a:xfrm>
          <a:prstGeom prst="chevron">
            <a:avLst/>
          </a:prstGeom>
          <a:solidFill>
            <a:srgbClr val="28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Freccia a gallone 35">
            <a:extLst>
              <a:ext uri="{FF2B5EF4-FFF2-40B4-BE49-F238E27FC236}">
                <a16:creationId xmlns:a16="http://schemas.microsoft.com/office/drawing/2014/main" id="{9302179F-BCD4-4740-9B28-10FCD9157D55}"/>
              </a:ext>
            </a:extLst>
          </p:cNvPr>
          <p:cNvSpPr/>
          <p:nvPr/>
        </p:nvSpPr>
        <p:spPr>
          <a:xfrm>
            <a:off x="8507695" y="2979456"/>
            <a:ext cx="490229" cy="507302"/>
          </a:xfrm>
          <a:prstGeom prst="chevron">
            <a:avLst/>
          </a:prstGeom>
          <a:solidFill>
            <a:srgbClr val="28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 brief introduction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4/16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7BDB29-94DF-424F-B251-08F91597302C}"/>
              </a:ext>
            </a:extLst>
          </p:cNvPr>
          <p:cNvSpPr txBox="1"/>
          <p:nvPr/>
        </p:nvSpPr>
        <p:spPr>
          <a:xfrm>
            <a:off x="302888" y="1474699"/>
            <a:ext cx="11586225" cy="173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GB" sz="2000" spc="-20" dirty="0"/>
              <a:t>A publish-subscribe messaging protocol designed for constrained devices communicating with low bandwidth (small overhead) over unreliable networks (e.g., high latency). </a:t>
            </a:r>
          </a:p>
          <a:p>
            <a:pPr algn="just"/>
            <a:endParaRPr lang="en-GB" sz="1000" spc="-2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TCP-based but suitable for M2M (machine to machine) telemetry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en-GB" dirty="0"/>
              <a:t>eleased royalty-free in 2010, standardized by OASIS in 2014 (v3.1.1) and 2019 (v.5.0)</a:t>
            </a:r>
          </a:p>
        </p:txBody>
      </p:sp>
    </p:spTree>
    <p:extLst>
      <p:ext uri="{BB962C8B-B14F-4D97-AF65-F5344CB8AC3E}">
        <p14:creationId xmlns:p14="http://schemas.microsoft.com/office/powerpoint/2010/main" val="317392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 brief introduction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4/16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7BDB29-94DF-424F-B251-08F91597302C}"/>
              </a:ext>
            </a:extLst>
          </p:cNvPr>
          <p:cNvSpPr txBox="1"/>
          <p:nvPr/>
        </p:nvSpPr>
        <p:spPr>
          <a:xfrm>
            <a:off x="302888" y="1474699"/>
            <a:ext cx="11586225" cy="173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GB" sz="2000" spc="-20" dirty="0"/>
              <a:t>A publish-subscribe messaging protocol designed for constrained devices communicating with low bandwidth (small overhead) over unreliable networks (e.g., high latency). </a:t>
            </a:r>
          </a:p>
          <a:p>
            <a:pPr algn="just"/>
            <a:endParaRPr lang="en-GB" sz="1000" spc="-2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TCP-based but suitable for M2M (machine to machine) telemetry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en-GB" dirty="0"/>
              <a:t>eleased royalty-free in 2010, standardized by OASIS in 2014 (v3.1.1) and 2019 (v.5.0)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B55820-344D-4B6C-B736-381EF223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07" y="4253129"/>
            <a:ext cx="355480" cy="35548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B5B96F6-E1F8-4F4E-9218-C97FEF822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11" y="4253129"/>
            <a:ext cx="1062038" cy="3524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2D66B50-D30F-487F-9531-55BA8955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4771531"/>
            <a:ext cx="355480" cy="3554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EB540DA-61F0-4FA2-A7BF-82684FDF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4250074"/>
            <a:ext cx="355480" cy="35548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A6032EE-CB75-4ED1-8D6B-46130891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3753627"/>
            <a:ext cx="355480" cy="3554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08C1517-6822-4BA8-A3E0-5DAA5FD54B8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772687" y="4429342"/>
            <a:ext cx="1258024" cy="1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1060E37-6D0F-4EDD-A09A-16E493B71D6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92749" y="4041648"/>
            <a:ext cx="445141" cy="38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3EBB51A-5250-4FC5-871F-D915AA04565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092749" y="4427814"/>
            <a:ext cx="497911" cy="1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A482851-293E-4EDE-934F-B7CB747FA167}"/>
              </a:ext>
            </a:extLst>
          </p:cNvPr>
          <p:cNvSpPr txBox="1"/>
          <p:nvPr/>
        </p:nvSpPr>
        <p:spPr>
          <a:xfrm>
            <a:off x="756630" y="4605554"/>
            <a:ext cx="1666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Publisher</a:t>
            </a:r>
            <a:br>
              <a:rPr lang="en-US" sz="1400" dirty="0"/>
            </a:br>
            <a:r>
              <a:rPr lang="en-US" sz="1400" dirty="0"/>
              <a:t>(publishes on </a:t>
            </a:r>
            <a:r>
              <a:rPr lang="en-US" sz="1400" i="1" dirty="0"/>
              <a:t>Topic1</a:t>
            </a:r>
            <a:br>
              <a:rPr lang="en-US" sz="1400" i="1" dirty="0"/>
            </a:br>
            <a:r>
              <a:rPr lang="en-US" sz="1400" i="1" dirty="0"/>
              <a:t>with QoS 1</a:t>
            </a:r>
            <a:r>
              <a:rPr lang="en-US" sz="1400" dirty="0"/>
              <a:t>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4CB393A-22DA-4002-9794-BE55677499B3}"/>
              </a:ext>
            </a:extLst>
          </p:cNvPr>
          <p:cNvSpPr txBox="1"/>
          <p:nvPr/>
        </p:nvSpPr>
        <p:spPr>
          <a:xfrm>
            <a:off x="4946140" y="3772794"/>
            <a:ext cx="237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1</a:t>
            </a:r>
            <a:br>
              <a:rPr lang="en-US" sz="1400" dirty="0"/>
            </a:br>
            <a:r>
              <a:rPr lang="en-US" sz="1400" dirty="0"/>
              <a:t>(subscribed on </a:t>
            </a:r>
            <a:r>
              <a:rPr lang="en-US" sz="1400" i="1" dirty="0"/>
              <a:t>Topic1 - QoS 2</a:t>
            </a:r>
            <a:r>
              <a:rPr lang="en-US" sz="1400" dirty="0"/>
              <a:t>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AE17C5B-305B-49D5-B311-4555B4A522B4}"/>
              </a:ext>
            </a:extLst>
          </p:cNvPr>
          <p:cNvSpPr txBox="1"/>
          <p:nvPr/>
        </p:nvSpPr>
        <p:spPr>
          <a:xfrm>
            <a:off x="4946140" y="4268072"/>
            <a:ext cx="242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2</a:t>
            </a:r>
          </a:p>
          <a:p>
            <a:r>
              <a:rPr lang="en-US" sz="1400" dirty="0"/>
              <a:t>(subscribed on </a:t>
            </a:r>
            <a:r>
              <a:rPr lang="en-US" sz="1400" i="1" dirty="0"/>
              <a:t>Topic1 - QoS 2</a:t>
            </a:r>
            <a:r>
              <a:rPr lang="en-US" sz="1400" dirty="0"/>
              <a:t>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DC7D5E-19D2-4EEA-AAA7-DD27502AA98F}"/>
              </a:ext>
            </a:extLst>
          </p:cNvPr>
          <p:cNvSpPr txBox="1"/>
          <p:nvPr/>
        </p:nvSpPr>
        <p:spPr>
          <a:xfrm>
            <a:off x="4946140" y="4791292"/>
            <a:ext cx="242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3</a:t>
            </a:r>
            <a:br>
              <a:rPr lang="en-US" sz="1400" dirty="0"/>
            </a:br>
            <a:r>
              <a:rPr lang="en-US" sz="1400" dirty="0"/>
              <a:t>(subscribed on </a:t>
            </a:r>
            <a:r>
              <a:rPr lang="en-US" sz="1400" i="1" dirty="0"/>
              <a:t>Topic2 - QoS 2</a:t>
            </a:r>
            <a:r>
              <a:rPr lang="en-US" sz="1400" dirty="0"/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991BC62-72C7-42AA-9042-8AD2836BB545}"/>
              </a:ext>
            </a:extLst>
          </p:cNvPr>
          <p:cNvSpPr txBox="1"/>
          <p:nvPr/>
        </p:nvSpPr>
        <p:spPr>
          <a:xfrm>
            <a:off x="2228975" y="4605553"/>
            <a:ext cx="2647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Broker</a:t>
            </a:r>
            <a:br>
              <a:rPr lang="en-US" sz="1400" dirty="0"/>
            </a:br>
            <a:r>
              <a:rPr lang="en-US" sz="1400" dirty="0"/>
              <a:t>(handle the </a:t>
            </a:r>
            <a:r>
              <a:rPr lang="en-US" sz="1400" i="1" dirty="0"/>
              <a:t>Topic1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message queue)</a:t>
            </a:r>
          </a:p>
        </p:txBody>
      </p:sp>
    </p:spTree>
    <p:extLst>
      <p:ext uri="{BB962C8B-B14F-4D97-AF65-F5344CB8AC3E}">
        <p14:creationId xmlns:p14="http://schemas.microsoft.com/office/powerpoint/2010/main" val="2710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A brief introduction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4/16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7BDB29-94DF-424F-B251-08F91597302C}"/>
              </a:ext>
            </a:extLst>
          </p:cNvPr>
          <p:cNvSpPr txBox="1"/>
          <p:nvPr/>
        </p:nvSpPr>
        <p:spPr>
          <a:xfrm>
            <a:off x="302888" y="1474699"/>
            <a:ext cx="11586225" cy="173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GB" sz="2000" spc="-20" dirty="0"/>
              <a:t>A publish-subscribe messaging protocol designed for constrained devices communicating with low bandwidth (small overhead) over unreliable networks (e.g., high latency). </a:t>
            </a:r>
          </a:p>
          <a:p>
            <a:pPr algn="just"/>
            <a:endParaRPr lang="en-GB" sz="1000" spc="-2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TCP-based but suitable for M2M (machine to machine) telemetry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en-GB" dirty="0"/>
              <a:t>eleased royalty-free in 2010, standardized by OASIS in 2014 (v3.1.1) and 2019 (v.5.0)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B55820-344D-4B6C-B736-381EF223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07" y="4253129"/>
            <a:ext cx="355480" cy="35548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B5B96F6-E1F8-4F4E-9218-C97FEF822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11" y="4253129"/>
            <a:ext cx="1062038" cy="3524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2D66B50-D30F-487F-9531-55BA8955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4771531"/>
            <a:ext cx="355480" cy="3554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EB540DA-61F0-4FA2-A7BF-82684FDF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4250074"/>
            <a:ext cx="355480" cy="35548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A6032EE-CB75-4ED1-8D6B-46130891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0" y="3753627"/>
            <a:ext cx="355480" cy="3554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08C1517-6822-4BA8-A3E0-5DAA5FD54B8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772687" y="4429342"/>
            <a:ext cx="1258024" cy="1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1060E37-6D0F-4EDD-A09A-16E493B71D6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92749" y="4041648"/>
            <a:ext cx="445141" cy="38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3EBB51A-5250-4FC5-871F-D915AA04565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092749" y="4427814"/>
            <a:ext cx="497911" cy="1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A482851-293E-4EDE-934F-B7CB747FA167}"/>
              </a:ext>
            </a:extLst>
          </p:cNvPr>
          <p:cNvSpPr txBox="1"/>
          <p:nvPr/>
        </p:nvSpPr>
        <p:spPr>
          <a:xfrm>
            <a:off x="756630" y="4605554"/>
            <a:ext cx="1666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Publisher</a:t>
            </a:r>
            <a:br>
              <a:rPr lang="en-US" sz="1400" dirty="0"/>
            </a:br>
            <a:r>
              <a:rPr lang="en-US" sz="1400" dirty="0"/>
              <a:t>(publishes on </a:t>
            </a:r>
            <a:r>
              <a:rPr lang="en-US" sz="1400" i="1" dirty="0"/>
              <a:t>Topic1</a:t>
            </a:r>
            <a:br>
              <a:rPr lang="en-US" sz="1400" i="1" dirty="0"/>
            </a:br>
            <a:r>
              <a:rPr lang="en-US" sz="1400" i="1" dirty="0"/>
              <a:t>with QoS 1</a:t>
            </a:r>
            <a:r>
              <a:rPr lang="en-US" sz="1400" dirty="0"/>
              <a:t>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4CB393A-22DA-4002-9794-BE55677499B3}"/>
              </a:ext>
            </a:extLst>
          </p:cNvPr>
          <p:cNvSpPr txBox="1"/>
          <p:nvPr/>
        </p:nvSpPr>
        <p:spPr>
          <a:xfrm>
            <a:off x="4946140" y="3772794"/>
            <a:ext cx="237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1</a:t>
            </a:r>
            <a:br>
              <a:rPr lang="en-US" sz="1400" dirty="0"/>
            </a:br>
            <a:r>
              <a:rPr lang="en-US" sz="1400" dirty="0"/>
              <a:t>(subscribed on </a:t>
            </a:r>
            <a:r>
              <a:rPr lang="en-US" sz="1400" i="1" dirty="0"/>
              <a:t>Topic1 - QoS 2</a:t>
            </a:r>
            <a:r>
              <a:rPr lang="en-US" sz="1400" dirty="0"/>
              <a:t>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AE17C5B-305B-49D5-B311-4555B4A522B4}"/>
              </a:ext>
            </a:extLst>
          </p:cNvPr>
          <p:cNvSpPr txBox="1"/>
          <p:nvPr/>
        </p:nvSpPr>
        <p:spPr>
          <a:xfrm>
            <a:off x="4946140" y="4268072"/>
            <a:ext cx="242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2</a:t>
            </a:r>
          </a:p>
          <a:p>
            <a:r>
              <a:rPr lang="en-US" sz="1400" dirty="0"/>
              <a:t>(subscribed on </a:t>
            </a:r>
            <a:r>
              <a:rPr lang="en-US" sz="1400" i="1" dirty="0"/>
              <a:t>Topic1 - QoS 2</a:t>
            </a:r>
            <a:r>
              <a:rPr lang="en-US" sz="1400" dirty="0"/>
              <a:t>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DC7D5E-19D2-4EEA-AAA7-DD27502AA98F}"/>
              </a:ext>
            </a:extLst>
          </p:cNvPr>
          <p:cNvSpPr txBox="1"/>
          <p:nvPr/>
        </p:nvSpPr>
        <p:spPr>
          <a:xfrm>
            <a:off x="4946140" y="4791292"/>
            <a:ext cx="242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 3</a:t>
            </a:r>
            <a:br>
              <a:rPr lang="en-US" sz="1400" dirty="0"/>
            </a:br>
            <a:r>
              <a:rPr lang="en-US" sz="1400" dirty="0"/>
              <a:t>(subscribed on </a:t>
            </a:r>
            <a:r>
              <a:rPr lang="en-US" sz="1400" i="1" dirty="0"/>
              <a:t>Topic2 - QoS 2</a:t>
            </a:r>
            <a:r>
              <a:rPr lang="en-US" sz="1400" dirty="0"/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991BC62-72C7-42AA-9042-8AD2836BB545}"/>
              </a:ext>
            </a:extLst>
          </p:cNvPr>
          <p:cNvSpPr txBox="1"/>
          <p:nvPr/>
        </p:nvSpPr>
        <p:spPr>
          <a:xfrm>
            <a:off x="2228975" y="4605553"/>
            <a:ext cx="2647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Broker</a:t>
            </a:r>
            <a:br>
              <a:rPr lang="en-US" sz="1400" dirty="0"/>
            </a:br>
            <a:r>
              <a:rPr lang="en-US" sz="1400" dirty="0"/>
              <a:t>(handle the Topic1 </a:t>
            </a:r>
            <a:br>
              <a:rPr lang="en-US" sz="1400" dirty="0"/>
            </a:br>
            <a:r>
              <a:rPr lang="en-US" sz="1400" dirty="0"/>
              <a:t>message queue)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EA72321F-A924-4F3A-9169-3FBC7531A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55" y="3724866"/>
            <a:ext cx="805920" cy="805920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53AE5415-534A-4539-9231-B97A44BAC009}"/>
              </a:ext>
            </a:extLst>
          </p:cNvPr>
          <p:cNvSpPr/>
          <p:nvPr/>
        </p:nvSpPr>
        <p:spPr>
          <a:xfrm>
            <a:off x="9914322" y="4193136"/>
            <a:ext cx="114053" cy="41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B2681C58-BE71-42A5-A4C3-DA22B4DA8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87" y="4193136"/>
            <a:ext cx="428625" cy="58102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1648F4C-CABA-4D33-B8EF-29D7D5FF1235}"/>
              </a:ext>
            </a:extLst>
          </p:cNvPr>
          <p:cNvSpPr txBox="1"/>
          <p:nvPr/>
        </p:nvSpPr>
        <p:spPr>
          <a:xfrm>
            <a:off x="8406765" y="4840687"/>
            <a:ext cx="236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0" dirty="0"/>
              <a:t>Quality of Service &amp;</a:t>
            </a:r>
            <a:br>
              <a:rPr lang="it-IT" kern="0" dirty="0"/>
            </a:br>
            <a:r>
              <a:rPr lang="it-IT" kern="0" dirty="0"/>
              <a:t>persistent session</a:t>
            </a:r>
            <a:endParaRPr lang="en-GB" kern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A38E0A-36F1-462F-A4E4-D3FD090DFCFE}"/>
              </a:ext>
            </a:extLst>
          </p:cNvPr>
          <p:cNvSpPr txBox="1"/>
          <p:nvPr/>
        </p:nvSpPr>
        <p:spPr>
          <a:xfrm>
            <a:off x="9000859" y="435628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[0,1,2]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84200" y="380933"/>
            <a:ext cx="8270200" cy="892600"/>
          </a:xfrm>
          <a:prstGeom prst="rect">
            <a:avLst/>
          </a:prstGeom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it-IT" sz="2400" dirty="0">
                <a:solidFill>
                  <a:schemeClr val="accent1"/>
                </a:solidFill>
              </a:rPr>
              <a:t>The OASIS 3.1.1 and 5.0 specifications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98E130-2438-4CD7-88C2-250C0BED4752}"/>
              </a:ext>
            </a:extLst>
          </p:cNvPr>
          <p:cNvSpPr txBox="1"/>
          <p:nvPr/>
        </p:nvSpPr>
        <p:spPr>
          <a:xfrm>
            <a:off x="11154217" y="6034963"/>
            <a:ext cx="76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page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C0C0C8"/>
                </a:solidFill>
                <a:effectLst/>
                <a:latin typeface="Roboto" panose="020B0604020202020204"/>
              </a:rPr>
              <a:t>5/16</a:t>
            </a:r>
            <a:endParaRPr lang="en-GB" dirty="0">
              <a:effectLst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E4AE06-04DE-465A-94A1-95CA4B4E0C01}"/>
              </a:ext>
            </a:extLst>
          </p:cNvPr>
          <p:cNvSpPr txBox="1"/>
          <p:nvPr/>
        </p:nvSpPr>
        <p:spPr>
          <a:xfrm>
            <a:off x="5676900" y="6129013"/>
            <a:ext cx="5448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0" u="none" strike="noStrike" baseline="0" dirty="0"/>
              <a:t>DoS Attacks in Available MQTT Implementations</a:t>
            </a:r>
          </a:p>
          <a:p>
            <a:pPr algn="r"/>
            <a:r>
              <a:rPr lang="en-GB" sz="1200" b="0" i="0" u="none" strike="noStrike" baseline="0" dirty="0"/>
              <a:t>Investigating the Impact on Brokers and Devices, and supported Anti-DoS Protections</a:t>
            </a:r>
            <a:endParaRPr lang="en-GB" sz="1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F2FD22-70FB-477D-B538-4CD97314453C}"/>
              </a:ext>
            </a:extLst>
          </p:cNvPr>
          <p:cNvSpPr txBox="1"/>
          <p:nvPr/>
        </p:nvSpPr>
        <p:spPr>
          <a:xfrm>
            <a:off x="5890126" y="2070057"/>
            <a:ext cx="58740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Summary of the OASIS recommendations</a:t>
            </a:r>
          </a:p>
          <a:p>
            <a:pPr algn="l"/>
            <a:endParaRPr lang="en-GB" sz="500" dirty="0"/>
          </a:p>
          <a:p>
            <a:pPr algn="l"/>
            <a:r>
              <a:rPr lang="en-GB" sz="1700" dirty="0"/>
              <a:t>E</a:t>
            </a:r>
            <a:r>
              <a:rPr lang="en-GB" sz="1700" b="0" i="0" u="none" strike="noStrike" baseline="0" dirty="0"/>
              <a:t>ntrust protocol developers the choice and responsibility for the specific network, privacy, authentication and authorisation technologies (especially in </a:t>
            </a:r>
            <a:r>
              <a:rPr lang="en-GB" sz="1700" dirty="0"/>
              <a:t>hostile environments). </a:t>
            </a:r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Abnormal behaviour to investigate</a:t>
            </a:r>
          </a:p>
          <a:p>
            <a:pPr algn="l"/>
            <a:endParaRPr lang="en-GB" sz="500" b="0" i="0" u="none" strike="noStrike" baseline="0" dirty="0"/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Repeated connection or authentication attempts;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Abnormal termination of connections;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Topic scanning (e.g., subscribing to many topics);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Sending messages on topics with no subscribers;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700" b="0" i="0" u="none" strike="noStrike" baseline="0" dirty="0"/>
              <a:t>Clients that connect but do not send data.</a:t>
            </a:r>
            <a:endParaRPr lang="en-GB" sz="17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A878DC-3323-4F7C-B4DC-B4B9A8A5CC16}"/>
              </a:ext>
            </a:extLst>
          </p:cNvPr>
          <p:cNvSpPr txBox="1"/>
          <p:nvPr/>
        </p:nvSpPr>
        <p:spPr>
          <a:xfrm>
            <a:off x="427789" y="2070057"/>
            <a:ext cx="471136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effectLst/>
              </a:rPr>
              <a:t>IoT Attack surface</a:t>
            </a:r>
          </a:p>
          <a:p>
            <a:pPr>
              <a:spcBef>
                <a:spcPts val="0"/>
              </a:spcBef>
            </a:pPr>
            <a:endParaRPr lang="en-GB" sz="500" dirty="0">
              <a:effectLst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</a:rPr>
              <a:t>Device or network compromise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500" dirty="0">
              <a:effectLst/>
            </a:endParaRPr>
          </a:p>
          <a:p>
            <a:pPr marL="538163" lvl="1" indent="-182563">
              <a:buFont typeface="Arial" panose="020B0604020202020204" pitchFamily="34" charset="0"/>
              <a:buChar char="•"/>
            </a:pPr>
            <a:r>
              <a:rPr lang="en-GB" sz="1600" dirty="0"/>
              <a:t>Attacks to data at rest or in-transit</a:t>
            </a:r>
            <a:br>
              <a:rPr lang="en-GB" dirty="0">
                <a:effectLst/>
              </a:rPr>
            </a:br>
            <a:endParaRPr lang="en-GB" sz="500" dirty="0">
              <a:effectLst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/>
              <a:t>Unhandled protocol behaviours</a:t>
            </a:r>
            <a:br>
              <a:rPr lang="en-GB" sz="1700" dirty="0"/>
            </a:br>
            <a:endParaRPr lang="en-GB" sz="500" u="sng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u="sng" dirty="0"/>
              <a:t>Denial of Service (DoS) attacks.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1986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3362</Words>
  <PresentationFormat>Widescreen</PresentationFormat>
  <Paragraphs>644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LinLibertineT</vt:lpstr>
      <vt:lpstr>Roboto</vt:lpstr>
      <vt:lpstr>Tema di Office</vt:lpstr>
      <vt:lpstr>Presentazione standard di PowerPoint</vt:lpstr>
      <vt:lpstr>Who are we FBK Center for Cybersecurity &amp; CNR-IEIIT</vt:lpstr>
      <vt:lpstr>The IoT domain Security gaps and privacy issues</vt:lpstr>
      <vt:lpstr>The IoT domain Security gaps and privacy issues</vt:lpstr>
      <vt:lpstr>Our approach to  mitigate DoS attacks</vt:lpstr>
      <vt:lpstr>MQTT A brief introduction</vt:lpstr>
      <vt:lpstr>MQTT A brief introduction</vt:lpstr>
      <vt:lpstr>MQTT A brief introduction</vt:lpstr>
      <vt:lpstr>MQTT The OASIS 3.1.1 and 5.0 specifications</vt:lpstr>
      <vt:lpstr>MQTT The OASIS 3.1.1 and 5.0 specifications</vt:lpstr>
      <vt:lpstr>MQTT  Exploiting message queues in out-of-the-box brokers configurations</vt:lpstr>
      <vt:lpstr>MQTT  Exploiting message queues in out-of-the-box brokers configurations</vt:lpstr>
      <vt:lpstr>MQTT  Exploiting message queues in out-of-the-box brokers configurations</vt:lpstr>
      <vt:lpstr>MQTT  Exploiting message queues in out-of-the-box brokers configurations</vt:lpstr>
      <vt:lpstr>MQTT  Exploiting message queues in out-of-the-box brokers configurations</vt:lpstr>
      <vt:lpstr>MQTT  Exploiting message queues in out-of-the-box brokers configurations</vt:lpstr>
      <vt:lpstr>MQTT  Why assessing the out-of-the-box brokers configurations</vt:lpstr>
      <vt:lpstr>MQTT  Investigating widely-adopted brokers</vt:lpstr>
      <vt:lpstr>MQTT  Attacking the broker</vt:lpstr>
      <vt:lpstr>MQTT  Attacking the broker</vt:lpstr>
      <vt:lpstr>MQTT  Attacking the broker</vt:lpstr>
      <vt:lpstr>MQTT The amplification attack on clients (using Paho)</vt:lpstr>
      <vt:lpstr>MQTT The amplification attack on clients (using Paho and Mosquitto)</vt:lpstr>
      <vt:lpstr>MQTT Improve the security awareness via MQTTSA</vt:lpstr>
      <vt:lpstr>MQTT Improve the security awareness via MQTTSA</vt:lpstr>
      <vt:lpstr>Contributions</vt:lpstr>
      <vt:lpstr>Contributions</vt:lpstr>
      <vt:lpstr>Contributions</vt:lpstr>
      <vt:lpstr>Contributions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2021-09-13T07:30:23Z</dcterms:created>
  <dcterms:modified xsi:type="dcterms:W3CDTF">2021-09-13T07:30:42Z</dcterms:modified>
</cp:coreProperties>
</file>