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6" r:id="rId20"/>
    <p:sldId id="278" r:id="rId21"/>
    <p:sldId id="279" r:id="rId22"/>
    <p:sldId id="280" r:id="rId23"/>
    <p:sldId id="281" r:id="rId24"/>
    <p:sldId id="303" r:id="rId25"/>
    <p:sldId id="307" r:id="rId26"/>
    <p:sldId id="306" r:id="rId27"/>
    <p:sldId id="305" r:id="rId28"/>
    <p:sldId id="304" r:id="rId29"/>
    <p:sldId id="283" r:id="rId30"/>
    <p:sldId id="286" r:id="rId31"/>
    <p:sldId id="287" r:id="rId32"/>
    <p:sldId id="288" r:id="rId33"/>
    <p:sldId id="291" r:id="rId34"/>
    <p:sldId id="292" r:id="rId35"/>
    <p:sldId id="293" r:id="rId36"/>
    <p:sldId id="294" r:id="rId37"/>
    <p:sldId id="298" r:id="rId38"/>
    <p:sldId id="299" r:id="rId39"/>
    <p:sldId id="300" r:id="rId40"/>
    <p:sldId id="301" r:id="rId41"/>
    <p:sldId id="302"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2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Ref idx="1002">
        <a:schemeClr val="bg2"/>
      </p:bgRef>
    </p:bg>
    <p:spTree>
      <p:nvGrpSpPr>
        <p:cNvPr id="1" name=""/>
        <p:cNvGrpSpPr/>
        <p:nvPr/>
      </p:nvGrpSpPr>
      <p:grpSpPr>
        <a:xfrm>
          <a:off x="0" y="0"/>
          <a:ext cx="0" cy="0"/>
          <a:chOff x="0" y="0"/>
          <a:chExt cx="0" cy="0"/>
        </a:xfrm>
      </p:grpSpPr>
      <p:sp>
        <p:nvSpPr>
          <p:cNvPr id="7" name="Freeform 6"/>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DBA97B0-019D-410F-8912-213627476570}" type="datetimeFigureOut">
              <a:rPr lang="en-US" smtClean="0"/>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735AA3F-17C6-4379-A486-DCEBEF93F20C}"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DBA97B0-019D-410F-8912-21362747657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35AA3F-17C6-4379-A486-DCEBEF93F20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DBA97B0-019D-410F-8912-21362747657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35AA3F-17C6-4379-A486-DCEBEF93F20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DBA97B0-019D-410F-8912-21362747657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35AA3F-17C6-4379-A486-DCEBEF93F20C}"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2">
        <a:schemeClr val="bg2"/>
      </p:bgRef>
    </p:bg>
    <p:spTree>
      <p:nvGrpSpPr>
        <p:cNvPr id="1" name=""/>
        <p:cNvGrpSpPr/>
        <p:nvPr/>
      </p:nvGrpSpPr>
      <p:grpSpPr>
        <a:xfrm>
          <a:off x="0" y="0"/>
          <a:ext cx="0" cy="0"/>
          <a:chOff x="0" y="0"/>
          <a:chExt cx="0" cy="0"/>
        </a:xfrm>
      </p:grpSpPr>
      <p:sp>
        <p:nvSpPr>
          <p:cNvPr id="7" name="Freeform 6"/>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4" name="Date Placeholder 3"/>
          <p:cNvSpPr>
            <a:spLocks noGrp="1"/>
          </p:cNvSpPr>
          <p:nvPr>
            <p:ph type="dt" sz="half" idx="10"/>
          </p:nvPr>
        </p:nvSpPr>
        <p:spPr/>
        <p:txBody>
          <a:bodyPr/>
          <a:lstStyle/>
          <a:p>
            <a:fld id="{DDBA97B0-019D-410F-8912-21362747657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35AA3F-17C6-4379-A486-DCEBEF93F20C}"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DBA97B0-019D-410F-8912-21362747657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35AA3F-17C6-4379-A486-DCEBEF93F20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DBA97B0-019D-410F-8912-213627476570}"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35AA3F-17C6-4379-A486-DCEBEF93F20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DDBA97B0-019D-410F-8912-213627476570}" type="datetimeFigureOut">
              <a:rPr lang="en-US" smtClean="0"/>
            </a:fld>
            <a:endParaRPr lang="en-US"/>
          </a:p>
        </p:txBody>
      </p:sp>
      <p:sp>
        <p:nvSpPr>
          <p:cNvPr id="8" name="Slide Number Placeholder 7"/>
          <p:cNvSpPr>
            <a:spLocks noGrp="1"/>
          </p:cNvSpPr>
          <p:nvPr>
            <p:ph type="sldNum" sz="quarter" idx="11"/>
          </p:nvPr>
        </p:nvSpPr>
        <p:spPr/>
        <p:txBody>
          <a:bodyPr/>
          <a:lstStyle/>
          <a:p>
            <a:fld id="{8735AA3F-17C6-4379-A486-DCEBEF93F20C}" type="slidenum">
              <a:rPr lang="en-US" smtClean="0"/>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BA97B0-019D-410F-8912-213627476570}"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35AA3F-17C6-4379-A486-DCEBEF93F20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endParaRPr kumimoji="0" lang="en-US" smtClean="0"/>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DBA97B0-019D-410F-8912-21362747657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8735AA3F-17C6-4379-A486-DCEBEF93F20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endParaRPr kumimoji="0" lang="en-US" smtClean="0"/>
          </a:p>
        </p:txBody>
      </p:sp>
      <p:sp>
        <p:nvSpPr>
          <p:cNvPr id="5" name="Date Placeholder 4"/>
          <p:cNvSpPr>
            <a:spLocks noGrp="1"/>
          </p:cNvSpPr>
          <p:nvPr>
            <p:ph type="dt" sz="half" idx="10"/>
          </p:nvPr>
        </p:nvSpPr>
        <p:spPr>
          <a:xfrm>
            <a:off x="457200" y="6422064"/>
            <a:ext cx="2133600" cy="365125"/>
          </a:xfrm>
        </p:spPr>
        <p:txBody>
          <a:bodyPr/>
          <a:lstStyle/>
          <a:p>
            <a:fld id="{DDBA97B0-019D-410F-8912-21362747657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35AA3F-17C6-4379-A486-DCEBEF93F20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DDBA97B0-019D-410F-8912-213627476570}" type="datetimeFigureOut">
              <a:rPr lang="en-US" smtClean="0"/>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8735AA3F-17C6-4379-A486-DCEBEF93F20C}" type="slidenum">
              <a:rPr lang="en-US" smtClean="0"/>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370" indent="-384175" algn="l" rtl="0" eaLnBrk="1" latinLnBrk="0" hangingPunct="1">
        <a:spcBef>
          <a:spcPct val="20000"/>
        </a:spcBef>
        <a:buClr>
          <a:schemeClr val="accent1"/>
        </a:buClr>
        <a:buSzPct val="80000"/>
        <a:buFont typeface="Wingdings 2" panose="05020102010507070707"/>
        <a:buChar char=""/>
        <a:defRPr kumimoji="0" sz="3000" kern="1200">
          <a:solidFill>
            <a:schemeClr val="tx1"/>
          </a:solidFill>
          <a:latin typeface="+mn-lt"/>
          <a:ea typeface="+mn-ea"/>
          <a:cs typeface="+mn-cs"/>
        </a:defRPr>
      </a:lvl1pPr>
      <a:lvl2pPr marL="722630" indent="-274320" algn="l" rtl="0" eaLnBrk="1" latinLnBrk="0" hangingPunct="1">
        <a:spcBef>
          <a:spcPct val="20000"/>
        </a:spcBef>
        <a:buClr>
          <a:schemeClr val="accent1"/>
        </a:buClr>
        <a:buSzPct val="90000"/>
        <a:buFont typeface="Wingdings 2" panose="05020102010507070707"/>
        <a:buChar char=""/>
        <a:defRPr kumimoji="0" sz="2600" kern="1200">
          <a:solidFill>
            <a:schemeClr val="tx1"/>
          </a:solidFill>
          <a:latin typeface="+mn-lt"/>
          <a:ea typeface="+mn-ea"/>
          <a:cs typeface="+mn-cs"/>
        </a:defRPr>
      </a:lvl2pPr>
      <a:lvl3pPr marL="1005840" indent="-255905" algn="l" rtl="0" eaLnBrk="1" latinLnBrk="0" hangingPunct="1">
        <a:spcBef>
          <a:spcPct val="20000"/>
        </a:spcBef>
        <a:buClr>
          <a:schemeClr val="accent2"/>
        </a:buClr>
        <a:buSzPct val="85000"/>
        <a:buFont typeface="Arial" panose="020B0604020202020204"/>
        <a:buChar char="○"/>
        <a:defRPr kumimoji="0" sz="2400" kern="1200">
          <a:solidFill>
            <a:schemeClr val="tx1"/>
          </a:solidFill>
          <a:latin typeface="+mn-lt"/>
          <a:ea typeface="+mn-ea"/>
          <a:cs typeface="+mn-cs"/>
        </a:defRPr>
      </a:lvl3pPr>
      <a:lvl4pPr marL="1280160" indent="-237490" algn="l" rtl="0" eaLnBrk="1" latinLnBrk="0" hangingPunct="1">
        <a:spcBef>
          <a:spcPct val="20000"/>
        </a:spcBef>
        <a:buClr>
          <a:schemeClr val="accent3"/>
        </a:buClr>
        <a:buSzPct val="90000"/>
        <a:buFont typeface="Wingdings 2" panose="05020102010507070707"/>
        <a:buChar char=""/>
        <a:defRPr kumimoji="0" sz="2000" kern="1200">
          <a:solidFill>
            <a:schemeClr val="tx1"/>
          </a:solidFill>
          <a:latin typeface="+mn-lt"/>
          <a:ea typeface="+mn-ea"/>
          <a:cs typeface="+mn-cs"/>
        </a:defRPr>
      </a:lvl4pPr>
      <a:lvl5pPr marL="1490345" indent="-182880" algn="l" rtl="0" eaLnBrk="1" latinLnBrk="0" hangingPunct="1">
        <a:spcBef>
          <a:spcPct val="20000"/>
        </a:spcBef>
        <a:buClr>
          <a:schemeClr val="accent4"/>
        </a:buClr>
        <a:buSzPct val="100000"/>
        <a:buFont typeface="Arial" panose="020B0604020202020204"/>
        <a:buChar char="-"/>
        <a:defRPr kumimoji="0" sz="2000" kern="1200">
          <a:solidFill>
            <a:schemeClr val="tx1"/>
          </a:solidFill>
          <a:latin typeface="+mn-lt"/>
          <a:ea typeface="+mn-ea"/>
          <a:cs typeface="+mn-cs"/>
        </a:defRPr>
      </a:lvl5pPr>
      <a:lvl6pPr marL="1700530" indent="-182880" algn="l" rtl="0" eaLnBrk="1" latinLnBrk="0" hangingPunct="1">
        <a:spcBef>
          <a:spcPct val="20000"/>
        </a:spcBef>
        <a:buClr>
          <a:schemeClr val="accent5"/>
        </a:buClr>
        <a:buFont typeface="Arial" panose="020B0604020202020204"/>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panose="020B0604020202020204"/>
        <a:buChar char="•"/>
        <a:defRPr kumimoji="0" sz="1800" kern="1200" baseline="0">
          <a:solidFill>
            <a:schemeClr val="tx1"/>
          </a:solidFill>
          <a:latin typeface="+mn-lt"/>
          <a:ea typeface="+mn-ea"/>
          <a:cs typeface="+mn-cs"/>
        </a:defRPr>
      </a:lvl7pPr>
      <a:lvl8pPr marL="2139950" indent="-182880" algn="l" rtl="0" eaLnBrk="1" latinLnBrk="0" hangingPunct="1">
        <a:spcBef>
          <a:spcPct val="20000"/>
        </a:spcBef>
        <a:buClr>
          <a:schemeClr val="accent6"/>
        </a:buClr>
        <a:buFont typeface="Arial" panose="020B0604020202020204"/>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panose="020B0604020202020204"/>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5.png"/><Relationship Id="rId1" Type="http://schemas.openxmlformats.org/officeDocument/2006/relationships/image" Target="../media/image1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1"/>
          <p:cNvSpPr txBox="1">
            <a:spLocks noChangeArrowheads="1"/>
          </p:cNvSpPr>
          <p:nvPr/>
        </p:nvSpPr>
        <p:spPr bwMode="auto">
          <a:xfrm>
            <a:off x="142875" y="1425714"/>
            <a:ext cx="8572500" cy="707886"/>
          </a:xfrm>
          <a:prstGeom prst="rect">
            <a:avLst/>
          </a:prstGeom>
          <a:noFill/>
          <a:ln w="9525">
            <a:noFill/>
            <a:miter lim="800000"/>
          </a:ln>
        </p:spPr>
        <p:txBody>
          <a:bodyPr wrap="square">
            <a:spAutoFit/>
          </a:bodyPr>
          <a:lstStyle/>
          <a:p>
            <a:pPr algn="ctr" eaLnBrk="1" hangingPunct="1"/>
            <a:r>
              <a:rPr lang="en-IN" sz="4000" b="1" dirty="0">
                <a:solidFill>
                  <a:schemeClr val="accent2">
                    <a:lumMod val="60000"/>
                    <a:lumOff val="40000"/>
                  </a:schemeClr>
                </a:solidFill>
                <a:latin typeface="+mn-lt"/>
              </a:rPr>
              <a:t>False Alarm Detection System</a:t>
            </a:r>
            <a:endParaRPr lang="en-US" altLang="en-US" sz="4000" dirty="0">
              <a:solidFill>
                <a:schemeClr val="accent2">
                  <a:lumMod val="60000"/>
                  <a:lumOff val="40000"/>
                </a:schemeClr>
              </a:solidFill>
              <a:latin typeface="+mn-lt"/>
              <a:ea typeface="幼圆"/>
              <a:cs typeface="幼圆"/>
            </a:endParaRPr>
          </a:p>
        </p:txBody>
      </p:sp>
      <p:sp>
        <p:nvSpPr>
          <p:cNvPr id="3" name="TextBox 2"/>
          <p:cNvSpPr txBox="1"/>
          <p:nvPr/>
        </p:nvSpPr>
        <p:spPr>
          <a:xfrm>
            <a:off x="5929322" y="2286000"/>
            <a:ext cx="3214678" cy="400110"/>
          </a:xfrm>
          <a:prstGeom prst="rect">
            <a:avLst/>
          </a:prstGeom>
          <a:noFill/>
        </p:spPr>
        <p:txBody>
          <a:bodyPr wrap="square" rtlCol="0">
            <a:spAutoFit/>
          </a:bodyPr>
          <a:lstStyle/>
          <a:p>
            <a:r>
              <a:rPr lang="en-US" sz="2000" dirty="0" smtClean="0">
                <a:solidFill>
                  <a:schemeClr val="tx2"/>
                </a:solidFill>
                <a:latin typeface="+mn-lt"/>
              </a:rPr>
              <a:t>For : Genus IT Solution</a:t>
            </a:r>
            <a:endParaRPr lang="en-US" sz="2000" dirty="0">
              <a:solidFill>
                <a:schemeClr val="tx2"/>
              </a:solidFill>
              <a:latin typeface="+mn-lt"/>
            </a:endParaRPr>
          </a:p>
        </p:txBody>
      </p:sp>
      <p:sp>
        <p:nvSpPr>
          <p:cNvPr id="4" name="TextBox 3"/>
          <p:cNvSpPr txBox="1"/>
          <p:nvPr/>
        </p:nvSpPr>
        <p:spPr>
          <a:xfrm>
            <a:off x="500034" y="4854714"/>
            <a:ext cx="3462366" cy="707886"/>
          </a:xfrm>
          <a:prstGeom prst="rect">
            <a:avLst/>
          </a:prstGeom>
          <a:noFill/>
        </p:spPr>
        <p:txBody>
          <a:bodyPr wrap="square" rtlCol="0">
            <a:spAutoFit/>
          </a:bodyPr>
          <a:lstStyle/>
          <a:p>
            <a:r>
              <a:rPr lang="en-US" sz="2000" b="1" dirty="0" smtClean="0">
                <a:solidFill>
                  <a:srgbClr val="00B050"/>
                </a:solidFill>
                <a:latin typeface="+mn-lt"/>
              </a:rPr>
              <a:t>Project Guide:</a:t>
            </a:r>
            <a:endParaRPr lang="en-US" sz="2000" b="1" dirty="0" smtClean="0">
              <a:solidFill>
                <a:srgbClr val="00B050"/>
              </a:solidFill>
              <a:latin typeface="+mn-lt"/>
            </a:endParaRPr>
          </a:p>
          <a:p>
            <a:r>
              <a:rPr lang="en-US" sz="2000" b="1" dirty="0" err="1" smtClean="0">
                <a:solidFill>
                  <a:srgbClr val="00B050"/>
                </a:solidFill>
              </a:rPr>
              <a:t>Raghav</a:t>
            </a:r>
            <a:r>
              <a:rPr lang="en-US" sz="2000" b="1" dirty="0" smtClean="0">
                <a:solidFill>
                  <a:srgbClr val="00B050"/>
                </a:solidFill>
              </a:rPr>
              <a:t> </a:t>
            </a:r>
            <a:r>
              <a:rPr lang="en-US" sz="2000" b="1" dirty="0" err="1" smtClean="0">
                <a:solidFill>
                  <a:srgbClr val="00B050"/>
                </a:solidFill>
              </a:rPr>
              <a:t>Arora</a:t>
            </a:r>
            <a:endParaRPr lang="en-US" sz="2000" b="1" dirty="0" smtClean="0">
              <a:latin typeface="+mn-lt"/>
            </a:endParaRPr>
          </a:p>
        </p:txBody>
      </p:sp>
      <p:sp>
        <p:nvSpPr>
          <p:cNvPr id="5" name="TextBox 4"/>
          <p:cNvSpPr txBox="1"/>
          <p:nvPr/>
        </p:nvSpPr>
        <p:spPr>
          <a:xfrm>
            <a:off x="5643570" y="4854714"/>
            <a:ext cx="3271830" cy="1323439"/>
          </a:xfrm>
          <a:prstGeom prst="rect">
            <a:avLst/>
          </a:prstGeom>
          <a:noFill/>
        </p:spPr>
        <p:txBody>
          <a:bodyPr wrap="square" rtlCol="0">
            <a:spAutoFit/>
          </a:bodyPr>
          <a:lstStyle/>
          <a:p>
            <a:r>
              <a:rPr lang="en-US" sz="2000" b="1" dirty="0" smtClean="0">
                <a:latin typeface="+mn-lt"/>
                <a:ea typeface="Cambria Math" panose="02040503050406030204" pitchFamily="18" charset="0"/>
              </a:rPr>
              <a:t> </a:t>
            </a:r>
            <a:r>
              <a:rPr lang="en-US" sz="2000" b="1" dirty="0" smtClean="0">
                <a:solidFill>
                  <a:srgbClr val="00B050"/>
                </a:solidFill>
                <a:latin typeface="+mn-lt"/>
                <a:ea typeface="Cambria Math" panose="02040503050406030204" pitchFamily="18" charset="0"/>
              </a:rPr>
              <a:t>BY: </a:t>
            </a:r>
            <a:endParaRPr lang="en-US" sz="2000" b="1" dirty="0" smtClean="0">
              <a:solidFill>
                <a:srgbClr val="00B050"/>
              </a:solidFill>
              <a:latin typeface="+mn-lt"/>
              <a:ea typeface="Cambria Math" panose="02040503050406030204" pitchFamily="18" charset="0"/>
            </a:endParaRPr>
          </a:p>
          <a:p>
            <a:r>
              <a:rPr lang="en-US" sz="2000" b="1" dirty="0">
                <a:solidFill>
                  <a:srgbClr val="00B050"/>
                </a:solidFill>
                <a:ea typeface="Cambria Math" panose="02040503050406030204" pitchFamily="18" charset="0"/>
              </a:rPr>
              <a:t> </a:t>
            </a:r>
            <a:r>
              <a:rPr lang="en-US" sz="2000" b="1" dirty="0" err="1" smtClean="0">
                <a:solidFill>
                  <a:srgbClr val="00B050"/>
                </a:solidFill>
                <a:latin typeface="+mn-lt"/>
                <a:ea typeface="Cambria Math" panose="02040503050406030204" pitchFamily="18" charset="0"/>
              </a:rPr>
              <a:t>Harshil</a:t>
            </a:r>
            <a:r>
              <a:rPr lang="en-US" sz="2000" b="1" dirty="0" smtClean="0">
                <a:solidFill>
                  <a:srgbClr val="00B050"/>
                </a:solidFill>
                <a:latin typeface="+mn-lt"/>
                <a:ea typeface="Cambria Math" panose="02040503050406030204" pitchFamily="18" charset="0"/>
              </a:rPr>
              <a:t> </a:t>
            </a:r>
            <a:r>
              <a:rPr lang="en-US" sz="2000" b="1" dirty="0" err="1" smtClean="0">
                <a:solidFill>
                  <a:srgbClr val="00B050"/>
                </a:solidFill>
                <a:latin typeface="+mn-lt"/>
                <a:ea typeface="Cambria Math" panose="02040503050406030204" pitchFamily="18" charset="0"/>
              </a:rPr>
              <a:t>Rathod</a:t>
            </a:r>
            <a:endParaRPr lang="en-US" sz="2000" b="1" dirty="0" smtClean="0">
              <a:solidFill>
                <a:srgbClr val="00B050"/>
              </a:solidFill>
              <a:latin typeface="+mn-lt"/>
              <a:ea typeface="Cambria Math" panose="02040503050406030204" pitchFamily="18" charset="0"/>
            </a:endParaRPr>
          </a:p>
          <a:p>
            <a:r>
              <a:rPr lang="en-US" sz="2000" b="1" dirty="0" smtClean="0">
                <a:solidFill>
                  <a:srgbClr val="00B050"/>
                </a:solidFill>
                <a:ea typeface="Cambria Math" panose="02040503050406030204" pitchFamily="18" charset="0"/>
              </a:rPr>
              <a:t> </a:t>
            </a:r>
            <a:r>
              <a:rPr lang="en-US" sz="2000" b="1" dirty="0" err="1" smtClean="0">
                <a:solidFill>
                  <a:srgbClr val="00B050"/>
                </a:solidFill>
                <a:ea typeface="Cambria Math" panose="02040503050406030204" pitchFamily="18" charset="0"/>
              </a:rPr>
              <a:t>Mohak</a:t>
            </a:r>
            <a:r>
              <a:rPr lang="en-US" sz="2000" b="1" dirty="0" smtClean="0">
                <a:solidFill>
                  <a:srgbClr val="00B050"/>
                </a:solidFill>
                <a:ea typeface="Cambria Math" panose="02040503050406030204" pitchFamily="18" charset="0"/>
              </a:rPr>
              <a:t> </a:t>
            </a:r>
            <a:r>
              <a:rPr lang="en-US" sz="2000" b="1" dirty="0" err="1" smtClean="0">
                <a:solidFill>
                  <a:srgbClr val="00B050"/>
                </a:solidFill>
                <a:ea typeface="Cambria Math" panose="02040503050406030204" pitchFamily="18" charset="0"/>
              </a:rPr>
              <a:t>Rathod</a:t>
            </a:r>
            <a:endParaRPr lang="en-US" sz="2000" b="1" dirty="0" smtClean="0">
              <a:solidFill>
                <a:srgbClr val="00B050"/>
              </a:solidFill>
              <a:ea typeface="Cambria Math" panose="02040503050406030204" pitchFamily="18" charset="0"/>
            </a:endParaRPr>
          </a:p>
          <a:p>
            <a:r>
              <a:rPr lang="en-US" sz="2000" b="1" dirty="0" smtClean="0">
                <a:solidFill>
                  <a:srgbClr val="00B050"/>
                </a:solidFill>
                <a:latin typeface="+mn-lt"/>
                <a:ea typeface="Cambria Math" panose="02040503050406030204" pitchFamily="18" charset="0"/>
              </a:rPr>
              <a:t> </a:t>
            </a:r>
            <a:r>
              <a:rPr lang="en-US" sz="2000" b="1" dirty="0" err="1" smtClean="0">
                <a:solidFill>
                  <a:srgbClr val="00B050"/>
                </a:solidFill>
                <a:latin typeface="+mn-lt"/>
                <a:ea typeface="Cambria Math" panose="02040503050406030204" pitchFamily="18" charset="0"/>
              </a:rPr>
              <a:t>Kuldeep</a:t>
            </a:r>
            <a:r>
              <a:rPr lang="en-US" sz="2000" b="1" dirty="0" smtClean="0">
                <a:solidFill>
                  <a:srgbClr val="00B050"/>
                </a:solidFill>
                <a:latin typeface="+mn-lt"/>
                <a:ea typeface="Cambria Math" panose="02040503050406030204" pitchFamily="18" charset="0"/>
              </a:rPr>
              <a:t> Nagar</a:t>
            </a:r>
            <a:endParaRPr lang="en-US" sz="2000" dirty="0">
              <a:solidFill>
                <a:srgbClr val="00B050"/>
              </a:solidFill>
              <a:latin typeface="+mn-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idx="1"/>
          </p:nvPr>
        </p:nvSpPr>
        <p:spPr>
          <a:xfrm>
            <a:off x="0" y="1219200"/>
            <a:ext cx="8699501" cy="4924425"/>
          </a:xfrm>
        </p:spPr>
        <p:txBody>
          <a:bodyPr>
            <a:normAutofit/>
          </a:bodyPr>
          <a:lstStyle/>
          <a:p>
            <a:pPr>
              <a:defRPr/>
            </a:pPr>
            <a:r>
              <a:rPr lang="en-US" sz="2600" dirty="0" smtClean="0">
                <a:latin typeface="Times New Roman" panose="02020603050405020304" pitchFamily="18" charset="0"/>
                <a:cs typeface="Times New Roman" panose="02020603050405020304" pitchFamily="18" charset="0"/>
              </a:rPr>
              <a:t>False alarm detection system is a web based system use in a chemical industry to manage H2S gas detection. </a:t>
            </a:r>
            <a:endParaRPr lang="en-US" sz="2600" dirty="0" smtClean="0">
              <a:latin typeface="Times New Roman" panose="02020603050405020304" pitchFamily="18" charset="0"/>
              <a:cs typeface="Times New Roman" panose="02020603050405020304" pitchFamily="18" charset="0"/>
            </a:endParaRPr>
          </a:p>
          <a:p>
            <a:pPr>
              <a:buNone/>
              <a:defRPr/>
            </a:pPr>
            <a:endParaRPr lang="en-US" sz="2600" dirty="0" smtClean="0">
              <a:latin typeface="Times New Roman" panose="02020603050405020304" pitchFamily="18" charset="0"/>
              <a:cs typeface="Times New Roman" panose="02020603050405020304" pitchFamily="18" charset="0"/>
            </a:endParaRPr>
          </a:p>
          <a:p>
            <a:pPr>
              <a:defRPr/>
            </a:pPr>
            <a:r>
              <a:rPr lang="en-US" sz="2600" dirty="0" smtClean="0">
                <a:latin typeface="Times New Roman" panose="02020603050405020304" pitchFamily="18" charset="0"/>
                <a:cs typeface="Times New Roman" panose="02020603050405020304" pitchFamily="18" charset="0"/>
              </a:rPr>
              <a:t>False alarm detection system is reduce to help supporting team cost. The system will be reliable and fast tool in the daily work and will also be ensure security solution of staff.</a:t>
            </a:r>
            <a:endParaRPr lang="en-US" sz="2600" dirty="0" smtClean="0">
              <a:latin typeface="Times New Roman" panose="02020603050405020304" pitchFamily="18" charset="0"/>
              <a:cs typeface="Times New Roman" panose="02020603050405020304" pitchFamily="18" charset="0"/>
            </a:endParaRPr>
          </a:p>
          <a:p>
            <a:pPr eaLnBrk="1" hangingPunct="1">
              <a:defRPr/>
            </a:pPr>
            <a:endParaRPr lang="en-US" altLang="en-US" sz="2600" dirty="0" smtClean="0">
              <a:latin typeface="Times New Roman" panose="02020603050405020304" pitchFamily="18" charset="0"/>
              <a:ea typeface="幼圆"/>
              <a:cs typeface="Times New Roman" panose="02020603050405020304" pitchFamily="18" charset="0"/>
            </a:endParaRPr>
          </a:p>
        </p:txBody>
      </p:sp>
      <p:sp>
        <p:nvSpPr>
          <p:cNvPr id="17411" name="Text Box 4"/>
          <p:cNvSpPr txBox="1">
            <a:spLocks noChangeArrowheads="1"/>
          </p:cNvSpPr>
          <p:nvPr/>
        </p:nvSpPr>
        <p:spPr bwMode="auto">
          <a:xfrm>
            <a:off x="395288" y="141288"/>
            <a:ext cx="3783408" cy="1077218"/>
          </a:xfrm>
          <a:prstGeom prst="rect">
            <a:avLst/>
          </a:prstGeom>
          <a:noFill/>
          <a:ln w="9525">
            <a:noFill/>
            <a:miter lim="800000"/>
          </a:ln>
          <a:effectLst>
            <a:outerShdw dist="12700" dir="10800000" algn="ctr" rotWithShape="0">
              <a:schemeClr val="accent2"/>
            </a:outerShdw>
          </a:effectLst>
        </p:spPr>
        <p:txBody>
          <a:bodyPr wrap="none">
            <a:spAutoFit/>
          </a:bodyPr>
          <a:lstStyle/>
          <a:p>
            <a:pPr eaLnBrk="1" hangingPunct="1">
              <a:defRPr/>
            </a:pPr>
            <a:r>
              <a:rPr lang="en-US" sz="3200" b="1" u="sng" dirty="0">
                <a:solidFill>
                  <a:schemeClr val="accent2">
                    <a:lumMod val="60000"/>
                    <a:lumOff val="40000"/>
                  </a:schemeClr>
                </a:solidFill>
                <a:latin typeface="+mn-lt"/>
              </a:rPr>
              <a:t>Proposed </a:t>
            </a:r>
            <a:r>
              <a:rPr lang="en-US" sz="3200" b="1" u="sng" dirty="0" smtClean="0">
                <a:solidFill>
                  <a:schemeClr val="accent2">
                    <a:lumMod val="60000"/>
                    <a:lumOff val="40000"/>
                  </a:schemeClr>
                </a:solidFill>
                <a:latin typeface="+mn-lt"/>
              </a:rPr>
              <a:t>System:</a:t>
            </a:r>
            <a:br>
              <a:rPr lang="en-IN" sz="3200" u="sng" dirty="0">
                <a:solidFill>
                  <a:schemeClr val="accent2">
                    <a:lumMod val="60000"/>
                    <a:lumOff val="40000"/>
                  </a:schemeClr>
                </a:solidFill>
                <a:latin typeface="+mn-lt"/>
              </a:rPr>
            </a:br>
            <a:endParaRPr lang="zh-CN" altLang="en-US" sz="3200" b="1" u="sng" dirty="0">
              <a:solidFill>
                <a:schemeClr val="accent2">
                  <a:lumMod val="60000"/>
                  <a:lumOff val="40000"/>
                </a:schemeClr>
              </a:solidFill>
              <a:latin typeface="+mn-lt"/>
              <a:ea typeface="楷体_GB2312" pitchFamily="1" charset="-122"/>
              <a:cs typeface="幼圆"/>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2"/>
          <p:cNvSpPr>
            <a:spLocks noGrp="1"/>
          </p:cNvSpPr>
          <p:nvPr>
            <p:ph idx="1"/>
          </p:nvPr>
        </p:nvSpPr>
        <p:spPr>
          <a:xfrm>
            <a:off x="0" y="1071546"/>
            <a:ext cx="8658225" cy="5500704"/>
          </a:xfrm>
        </p:spPr>
        <p:txBody>
          <a:bodyPr>
            <a:normAutofit/>
          </a:bodyPr>
          <a:lstStyle/>
          <a:p>
            <a:pPr eaLnBrk="1" hangingPunct="1"/>
            <a:r>
              <a:rPr lang="en-US" sz="2600" dirty="0" smtClean="0">
                <a:latin typeface="Times New Roman" panose="02020603050405020304" pitchFamily="18" charset="0"/>
                <a:ea typeface="SimSun" panose="02010600030101010101" pitchFamily="2" charset="-122"/>
                <a:cs typeface="Times New Roman" panose="02020603050405020304" pitchFamily="18" charset="0"/>
              </a:rPr>
              <a:t>The model can further be implemented in different areas of the industry and can be enhanced by training with the relevant data.</a:t>
            </a:r>
            <a:endParaRPr lang="en-US" sz="2600" dirty="0" smtClean="0">
              <a:latin typeface="Times New Roman" panose="02020603050405020304" pitchFamily="18" charset="0"/>
              <a:ea typeface="SimSun" panose="02010600030101010101" pitchFamily="2" charset="-122"/>
              <a:cs typeface="Times New Roman" panose="02020603050405020304" pitchFamily="18" charset="0"/>
            </a:endParaRPr>
          </a:p>
          <a:p>
            <a:pPr eaLnBrk="1" hangingPunct="1"/>
            <a:endParaRPr lang="en-US" sz="2600" dirty="0" smtClean="0">
              <a:latin typeface="Times New Roman" panose="02020603050405020304" pitchFamily="18" charset="0"/>
              <a:ea typeface="SimSun" panose="02010600030101010101" pitchFamily="2" charset="-122"/>
              <a:cs typeface="Times New Roman" panose="02020603050405020304" pitchFamily="18" charset="0"/>
            </a:endParaRPr>
          </a:p>
          <a:p>
            <a:pPr eaLnBrk="1" hangingPunct="1"/>
            <a:r>
              <a:rPr lang="en-US" sz="2600" dirty="0" smtClean="0">
                <a:latin typeface="Times New Roman" panose="02020603050405020304" pitchFamily="18" charset="0"/>
                <a:ea typeface="SimSun" panose="02010600030101010101" pitchFamily="2" charset="-122"/>
                <a:cs typeface="Times New Roman" panose="02020603050405020304" pitchFamily="18" charset="0"/>
              </a:rPr>
              <a:t>Machine learning algorithms used can be parameter tuned for each case. </a:t>
            </a:r>
            <a:endParaRPr lang="en-US" sz="2600" dirty="0" smtClean="0">
              <a:latin typeface="Times New Roman" panose="02020603050405020304" pitchFamily="18" charset="0"/>
              <a:ea typeface="SimSun" panose="02010600030101010101" pitchFamily="2" charset="-122"/>
              <a:cs typeface="Times New Roman" panose="02020603050405020304" pitchFamily="18" charset="0"/>
            </a:endParaRPr>
          </a:p>
          <a:p>
            <a:pPr eaLnBrk="1" hangingPunct="1"/>
            <a:endParaRPr lang="en-US" sz="2600" dirty="0" smtClean="0">
              <a:latin typeface="Times New Roman" panose="02020603050405020304" pitchFamily="18" charset="0"/>
              <a:ea typeface="SimSun" panose="02010600030101010101" pitchFamily="2" charset="-122"/>
              <a:cs typeface="Times New Roman" panose="02020603050405020304" pitchFamily="18" charset="0"/>
            </a:endParaRPr>
          </a:p>
          <a:p>
            <a:pPr eaLnBrk="1" hangingPunct="1"/>
            <a:r>
              <a:rPr lang="en-US" sz="2600" dirty="0" smtClean="0">
                <a:latin typeface="Times New Roman" panose="02020603050405020304" pitchFamily="18" charset="0"/>
                <a:ea typeface="SimSun" panose="02010600030101010101" pitchFamily="2" charset="-122"/>
                <a:cs typeface="Times New Roman" panose="02020603050405020304" pitchFamily="18" charset="0"/>
              </a:rPr>
              <a:t>The model will require a huge amount of data to be processed and if results are as expected various industries can fine tune it and use it in their automation to reduce the over-head cost and bring down the physical workforce and effort.</a:t>
            </a:r>
            <a:endParaRPr lang="en-IN" sz="2600" dirty="0" smtClean="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8435" name="Text Box 4"/>
          <p:cNvSpPr txBox="1">
            <a:spLocks noChangeArrowheads="1"/>
          </p:cNvSpPr>
          <p:nvPr/>
        </p:nvSpPr>
        <p:spPr bwMode="auto">
          <a:xfrm>
            <a:off x="395288" y="141288"/>
            <a:ext cx="1550424" cy="584775"/>
          </a:xfrm>
          <a:prstGeom prst="rect">
            <a:avLst/>
          </a:prstGeom>
          <a:noFill/>
          <a:ln w="9525">
            <a:noFill/>
            <a:miter lim="800000"/>
          </a:ln>
          <a:effectLst>
            <a:outerShdw dist="12700" dir="10800000" algn="ctr" rotWithShape="0">
              <a:schemeClr val="accent2"/>
            </a:outerShdw>
          </a:effectLst>
        </p:spPr>
        <p:txBody>
          <a:bodyPr wrap="none">
            <a:spAutoFit/>
          </a:bodyPr>
          <a:lstStyle/>
          <a:p>
            <a:pPr eaLnBrk="1" hangingPunct="1">
              <a:defRPr/>
            </a:pPr>
            <a:r>
              <a:rPr lang="en-US" altLang="zh-CN" sz="3200" b="1" u="sng" dirty="0" smtClean="0">
                <a:solidFill>
                  <a:schemeClr val="accent2">
                    <a:lumMod val="60000"/>
                    <a:lumOff val="40000"/>
                  </a:schemeClr>
                </a:solidFill>
                <a:latin typeface="+mn-lt"/>
                <a:ea typeface="楷体_GB2312" pitchFamily="1" charset="-122"/>
                <a:cs typeface="幼圆"/>
              </a:rPr>
              <a:t>Scope:</a:t>
            </a:r>
            <a:endParaRPr lang="zh-CN" altLang="en-US" sz="3200" b="1" u="sng" dirty="0">
              <a:solidFill>
                <a:schemeClr val="accent2">
                  <a:lumMod val="60000"/>
                  <a:lumOff val="40000"/>
                </a:schemeClr>
              </a:solidFill>
              <a:latin typeface="+mn-lt"/>
              <a:ea typeface="楷体_GB2312" pitchFamily="1" charset="-122"/>
              <a:cs typeface="幼圆"/>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p:cNvSpPr>
            <a:spLocks noGrp="1"/>
          </p:cNvSpPr>
          <p:nvPr>
            <p:ph idx="1"/>
          </p:nvPr>
        </p:nvSpPr>
        <p:spPr>
          <a:xfrm>
            <a:off x="0" y="1071546"/>
            <a:ext cx="8872538" cy="5357828"/>
          </a:xfrm>
        </p:spPr>
        <p:txBody>
          <a:bodyPr>
            <a:normAutofit/>
          </a:bodyPr>
          <a:lstStyle/>
          <a:p>
            <a:pPr eaLnBrk="1" hangingPunct="1"/>
            <a:r>
              <a:rPr lang="en-US" sz="2600" dirty="0" smtClean="0">
                <a:latin typeface="Times New Roman" panose="02020603050405020304" pitchFamily="18" charset="0"/>
                <a:ea typeface="SimSun" panose="02010600030101010101" pitchFamily="2" charset="-122"/>
                <a:cs typeface="Times New Roman" panose="02020603050405020304" pitchFamily="18" charset="0"/>
              </a:rPr>
              <a:t>The objective of making the model is to automate the process of human intervention in sanitizing the hazardous chemical leak.</a:t>
            </a:r>
            <a:endParaRPr lang="en-US" sz="2600" dirty="0" smtClean="0">
              <a:latin typeface="Times New Roman" panose="02020603050405020304" pitchFamily="18" charset="0"/>
              <a:ea typeface="SimSun" panose="02010600030101010101" pitchFamily="2" charset="-122"/>
              <a:cs typeface="Times New Roman" panose="02020603050405020304" pitchFamily="18" charset="0"/>
            </a:endParaRPr>
          </a:p>
          <a:p>
            <a:pPr eaLnBrk="1" hangingPunct="1">
              <a:buNone/>
            </a:pPr>
            <a:endParaRPr lang="en-IN" sz="2600" dirty="0" smtClean="0">
              <a:latin typeface="Times New Roman" panose="02020603050405020304" pitchFamily="18" charset="0"/>
              <a:ea typeface="SimSun" panose="02010600030101010101" pitchFamily="2" charset="-122"/>
              <a:cs typeface="Times New Roman" panose="02020603050405020304" pitchFamily="18" charset="0"/>
            </a:endParaRPr>
          </a:p>
          <a:p>
            <a:pPr eaLnBrk="1" hangingPunct="1"/>
            <a:r>
              <a:rPr lang="en-US" sz="2600" dirty="0" smtClean="0">
                <a:latin typeface="Times New Roman" panose="02020603050405020304" pitchFamily="18" charset="0"/>
                <a:ea typeface="SimSun" panose="02010600030101010101" pitchFamily="2" charset="-122"/>
                <a:cs typeface="Times New Roman" panose="02020603050405020304" pitchFamily="18" charset="0"/>
              </a:rPr>
              <a:t>The model will predict, and only if necessary; the team will be called to sanitize the manufacturing unit.</a:t>
            </a:r>
            <a:endParaRPr lang="en-US" sz="2600" dirty="0" smtClean="0">
              <a:latin typeface="Times New Roman" panose="02020603050405020304" pitchFamily="18" charset="0"/>
              <a:ea typeface="SimSun" panose="02010600030101010101" pitchFamily="2" charset="-122"/>
              <a:cs typeface="Times New Roman" panose="02020603050405020304" pitchFamily="18" charset="0"/>
            </a:endParaRPr>
          </a:p>
          <a:p>
            <a:pPr eaLnBrk="1" hangingPunct="1">
              <a:buNone/>
            </a:pPr>
            <a:endParaRPr lang="en-IN" sz="2600" dirty="0" smtClean="0">
              <a:latin typeface="Times New Roman" panose="02020603050405020304" pitchFamily="18" charset="0"/>
              <a:ea typeface="SimSun" panose="02010600030101010101" pitchFamily="2" charset="-122"/>
              <a:cs typeface="Times New Roman" panose="02020603050405020304" pitchFamily="18" charset="0"/>
            </a:endParaRPr>
          </a:p>
          <a:p>
            <a:pPr eaLnBrk="1" hangingPunct="1"/>
            <a:r>
              <a:rPr lang="en-US" sz="2600" dirty="0" smtClean="0">
                <a:latin typeface="Times New Roman" panose="02020603050405020304" pitchFamily="18" charset="0"/>
                <a:ea typeface="SimSun" panose="02010600030101010101" pitchFamily="2" charset="-122"/>
                <a:cs typeface="Times New Roman" panose="02020603050405020304" pitchFamily="18" charset="0"/>
              </a:rPr>
              <a:t>The model also aims to minimize the cost involved in calling the team and save the time that is wasted in case of a non-hazardous leak.</a:t>
            </a:r>
            <a:endParaRPr lang="en-US" sz="2600" dirty="0" smtClean="0">
              <a:latin typeface="Times New Roman" panose="02020603050405020304" pitchFamily="18" charset="0"/>
              <a:ea typeface="SimSun" panose="02010600030101010101" pitchFamily="2" charset="-122"/>
              <a:cs typeface="Times New Roman" panose="02020603050405020304" pitchFamily="18" charset="0"/>
            </a:endParaRPr>
          </a:p>
          <a:p>
            <a:pPr eaLnBrk="1" hangingPunct="1">
              <a:buNone/>
            </a:pPr>
            <a:endParaRPr lang="en-IN" sz="2600" dirty="0" smtClean="0">
              <a:latin typeface="Times New Roman" panose="02020603050405020304" pitchFamily="18" charset="0"/>
              <a:ea typeface="SimSun" panose="02010600030101010101" pitchFamily="2" charset="-122"/>
              <a:cs typeface="Times New Roman" panose="02020603050405020304" pitchFamily="18" charset="0"/>
            </a:endParaRPr>
          </a:p>
          <a:p>
            <a:pPr eaLnBrk="1" hangingPunct="1">
              <a:buNone/>
            </a:pPr>
            <a:endParaRPr lang="en-US" altLang="en-US" sz="2600" dirty="0" smtClean="0">
              <a:latin typeface="Times New Roman" panose="02020603050405020304" pitchFamily="18" charset="0"/>
              <a:ea typeface="幼圆"/>
              <a:cs typeface="Times New Roman" panose="02020603050405020304" pitchFamily="18" charset="0"/>
            </a:endParaRPr>
          </a:p>
        </p:txBody>
      </p:sp>
      <p:sp>
        <p:nvSpPr>
          <p:cNvPr id="19459" name="Text Box 4"/>
          <p:cNvSpPr txBox="1">
            <a:spLocks noChangeArrowheads="1"/>
          </p:cNvSpPr>
          <p:nvPr/>
        </p:nvSpPr>
        <p:spPr bwMode="auto">
          <a:xfrm>
            <a:off x="395288" y="141288"/>
            <a:ext cx="2164375" cy="584775"/>
          </a:xfrm>
          <a:prstGeom prst="rect">
            <a:avLst/>
          </a:prstGeom>
          <a:noFill/>
          <a:ln w="9525">
            <a:noFill/>
            <a:miter lim="800000"/>
          </a:ln>
          <a:effectLst>
            <a:outerShdw dist="12700" dir="10800000" algn="ctr" rotWithShape="0">
              <a:schemeClr val="accent2"/>
            </a:outerShdw>
          </a:effectLst>
        </p:spPr>
        <p:txBody>
          <a:bodyPr wrap="none">
            <a:spAutoFit/>
          </a:bodyPr>
          <a:lstStyle/>
          <a:p>
            <a:pPr eaLnBrk="1" hangingPunct="1">
              <a:defRPr/>
            </a:pPr>
            <a:r>
              <a:rPr lang="en-US" altLang="zh-CN" sz="3200" b="1" u="sng" dirty="0" smtClean="0">
                <a:solidFill>
                  <a:schemeClr val="accent2">
                    <a:lumMod val="60000"/>
                    <a:lumOff val="40000"/>
                  </a:schemeClr>
                </a:solidFill>
                <a:latin typeface="+mn-lt"/>
                <a:ea typeface="楷体_GB2312" pitchFamily="1" charset="-122"/>
                <a:cs typeface="幼圆"/>
              </a:rPr>
              <a:t>Objective:</a:t>
            </a:r>
            <a:endParaRPr lang="zh-CN" altLang="en-US" sz="3200" b="1" u="sng" dirty="0">
              <a:solidFill>
                <a:schemeClr val="accent2">
                  <a:lumMod val="60000"/>
                  <a:lumOff val="40000"/>
                </a:schemeClr>
              </a:solidFill>
              <a:latin typeface="+mn-lt"/>
              <a:ea typeface="楷体_GB2312" pitchFamily="1" charset="-122"/>
              <a:cs typeface="幼圆"/>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p:cNvSpPr>
            <a:spLocks noGrp="1"/>
          </p:cNvSpPr>
          <p:nvPr>
            <p:ph idx="1"/>
          </p:nvPr>
        </p:nvSpPr>
        <p:spPr>
          <a:xfrm>
            <a:off x="0" y="1071546"/>
            <a:ext cx="8872538" cy="5357828"/>
          </a:xfrm>
        </p:spPr>
        <p:txBody>
          <a:bodyPr>
            <a:normAutofit/>
          </a:bodyPr>
          <a:lstStyle/>
          <a:p>
            <a:r>
              <a:rPr lang="en-US" sz="2600" dirty="0" smtClean="0">
                <a:latin typeface="Times New Roman" panose="02020603050405020304" pitchFamily="18" charset="0"/>
                <a:ea typeface="SimSun" panose="02010600030101010101" pitchFamily="2" charset="-122"/>
                <a:cs typeface="Times New Roman" panose="02020603050405020304" pitchFamily="18" charset="0"/>
              </a:rPr>
              <a:t>The data of the previous leaks will be used to train the machine learning algorithm and the major objective is to make sure a leak is not reported as hazardous in case of hazardous situation. Hence, we would work to reduce the false negatives to zero.</a:t>
            </a:r>
            <a:endParaRPr lang="en-US" sz="2600" dirty="0" smtClean="0">
              <a:latin typeface="Times New Roman" panose="02020603050405020304" pitchFamily="18" charset="0"/>
              <a:ea typeface="SimSun" panose="02010600030101010101" pitchFamily="2" charset="-122"/>
              <a:cs typeface="Times New Roman" panose="02020603050405020304" pitchFamily="18" charset="0"/>
            </a:endParaRPr>
          </a:p>
          <a:p>
            <a:pPr eaLnBrk="1" hangingPunct="1">
              <a:buNone/>
            </a:pPr>
            <a:endParaRPr lang="en-IN" sz="2600" dirty="0" smtClean="0">
              <a:latin typeface="Times New Roman" panose="02020603050405020304" pitchFamily="18" charset="0"/>
              <a:ea typeface="SimSun" panose="02010600030101010101" pitchFamily="2" charset="-122"/>
              <a:cs typeface="Times New Roman" panose="02020603050405020304" pitchFamily="18" charset="0"/>
            </a:endParaRPr>
          </a:p>
          <a:p>
            <a:pPr eaLnBrk="1" hangingPunct="1">
              <a:buNone/>
            </a:pPr>
            <a:endParaRPr lang="en-US" sz="2600" dirty="0" smtClean="0">
              <a:latin typeface="Times New Roman" panose="02020603050405020304" pitchFamily="18" charset="0"/>
              <a:ea typeface="SimSun" panose="02010600030101010101" pitchFamily="2" charset="-122"/>
              <a:cs typeface="Times New Roman" panose="02020603050405020304" pitchFamily="18" charset="0"/>
            </a:endParaRPr>
          </a:p>
          <a:p>
            <a:pPr eaLnBrk="1" hangingPunct="1">
              <a:buNone/>
            </a:pPr>
            <a:endParaRPr lang="en-IN" sz="2600" dirty="0" smtClean="0">
              <a:latin typeface="Times New Roman" panose="02020603050405020304" pitchFamily="18" charset="0"/>
              <a:ea typeface="SimSun" panose="02010600030101010101" pitchFamily="2" charset="-122"/>
              <a:cs typeface="Times New Roman" panose="02020603050405020304" pitchFamily="18" charset="0"/>
            </a:endParaRPr>
          </a:p>
          <a:p>
            <a:pPr eaLnBrk="1" hangingPunct="1">
              <a:buNone/>
            </a:pPr>
            <a:endParaRPr lang="en-US" altLang="en-US" sz="2600" dirty="0" smtClean="0">
              <a:latin typeface="Times New Roman" panose="02020603050405020304" pitchFamily="18" charset="0"/>
              <a:ea typeface="幼圆"/>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428596" y="0"/>
            <a:ext cx="8486804" cy="769938"/>
          </a:xfrm>
          <a:prstGeom prst="rect">
            <a:avLst/>
          </a:prstGeom>
          <a:noFill/>
          <a:ln w="9525">
            <a:noFill/>
            <a:miter lim="800000"/>
          </a:ln>
          <a:effectLst>
            <a:outerShdw dist="12700" dir="10800000" algn="ctr" rotWithShape="0">
              <a:schemeClr val="accent2"/>
            </a:outerShdw>
          </a:effectLst>
        </p:spPr>
        <p:txBody>
          <a:bodyPr wrap="square">
            <a:spAutoFit/>
          </a:bodyPr>
          <a:lstStyle/>
          <a:p>
            <a:pPr algn="just" eaLnBrk="1" hangingPunct="1">
              <a:defRPr/>
            </a:pPr>
            <a:r>
              <a:rPr lang="en-US" altLang="zh-CN" sz="3200" b="1" u="sng" dirty="0" smtClean="0">
                <a:solidFill>
                  <a:schemeClr val="accent2">
                    <a:lumMod val="60000"/>
                    <a:lumOff val="40000"/>
                  </a:schemeClr>
                </a:solidFill>
                <a:latin typeface="+mn-lt"/>
                <a:ea typeface="楷体_GB2312" pitchFamily="1" charset="-122"/>
                <a:cs typeface="幼圆"/>
              </a:rPr>
              <a:t>Modules:</a:t>
            </a:r>
            <a:r>
              <a:rPr lang="en-US" altLang="zh-CN" sz="4400" b="1" u="sng" dirty="0" smtClean="0">
                <a:solidFill>
                  <a:schemeClr val="accent2">
                    <a:lumMod val="60000"/>
                    <a:lumOff val="40000"/>
                  </a:schemeClr>
                </a:solidFill>
                <a:latin typeface="+mn-lt"/>
                <a:ea typeface="楷体_GB2312" pitchFamily="1" charset="-122"/>
                <a:cs typeface="幼圆"/>
              </a:rPr>
              <a:t> </a:t>
            </a:r>
            <a:endParaRPr lang="zh-CN" altLang="en-US" sz="2400" b="1" u="sng" dirty="0">
              <a:solidFill>
                <a:schemeClr val="accent2">
                  <a:lumMod val="60000"/>
                  <a:lumOff val="40000"/>
                </a:schemeClr>
              </a:solidFill>
              <a:latin typeface="+mn-lt"/>
              <a:ea typeface="楷体_GB2312" pitchFamily="1" charset="-122"/>
              <a:cs typeface="幼圆"/>
            </a:endParaRPr>
          </a:p>
        </p:txBody>
      </p:sp>
      <p:sp>
        <p:nvSpPr>
          <p:cNvPr id="20483" name="Rectangle 1"/>
          <p:cNvSpPr>
            <a:spLocks noChangeArrowheads="1"/>
          </p:cNvSpPr>
          <p:nvPr/>
        </p:nvSpPr>
        <p:spPr bwMode="auto">
          <a:xfrm>
            <a:off x="395288" y="908050"/>
            <a:ext cx="8353425" cy="5693866"/>
          </a:xfrm>
          <a:prstGeom prst="rect">
            <a:avLst/>
          </a:prstGeom>
          <a:noFill/>
          <a:ln w="9525">
            <a:noFill/>
            <a:miter lim="800000"/>
          </a:ln>
        </p:spPr>
        <p:txBody>
          <a:bodyPr>
            <a:spAutoFit/>
          </a:bodyPr>
          <a:lstStyle/>
          <a:p>
            <a:pPr marL="457200" indent="-457200" eaLnBrk="1" hangingPunct="1">
              <a:buAutoNum type="arabicParenR"/>
            </a:pPr>
            <a:r>
              <a:rPr lang="en-US" sz="2600" dirty="0" smtClean="0">
                <a:latin typeface="Times New Roman" panose="02020603050405020304" pitchFamily="18" charset="0"/>
                <a:cs typeface="Times New Roman" panose="02020603050405020304" pitchFamily="18" charset="0"/>
              </a:rPr>
              <a:t>Data </a:t>
            </a:r>
            <a:r>
              <a:rPr lang="en-US" sz="2600" dirty="0">
                <a:latin typeface="Times New Roman" panose="02020603050405020304" pitchFamily="18" charset="0"/>
                <a:cs typeface="Times New Roman" panose="02020603050405020304" pitchFamily="18" charset="0"/>
              </a:rPr>
              <a:t>fetching using pandas</a:t>
            </a:r>
            <a:r>
              <a:rPr lang="en-US" sz="2600" dirty="0" smtClean="0">
                <a:latin typeface="Times New Roman" panose="02020603050405020304" pitchFamily="18" charset="0"/>
                <a:cs typeface="Times New Roman" panose="02020603050405020304" pitchFamily="18" charset="0"/>
              </a:rPr>
              <a:t>.</a:t>
            </a:r>
            <a:endParaRPr lang="en-US" sz="2600" dirty="0" smtClean="0">
              <a:latin typeface="Times New Roman" panose="02020603050405020304" pitchFamily="18" charset="0"/>
              <a:cs typeface="Times New Roman" panose="02020603050405020304" pitchFamily="18" charset="0"/>
            </a:endParaRPr>
          </a:p>
          <a:p>
            <a:pPr marL="457200" indent="-457200" eaLnBrk="1" hangingPunct="1"/>
            <a:endParaRPr lang="en-IN" sz="2600" dirty="0">
              <a:latin typeface="Times New Roman" panose="02020603050405020304" pitchFamily="18" charset="0"/>
              <a:cs typeface="Times New Roman" panose="02020603050405020304" pitchFamily="18" charset="0"/>
            </a:endParaRPr>
          </a:p>
          <a:p>
            <a:r>
              <a:rPr lang="en-US" sz="2600" dirty="0" smtClean="0">
                <a:latin typeface="Times New Roman" panose="02020603050405020304" pitchFamily="18" charset="0"/>
                <a:cs typeface="Times New Roman" panose="02020603050405020304" pitchFamily="18" charset="0"/>
              </a:rPr>
              <a:t>2)   Data </a:t>
            </a:r>
            <a:r>
              <a:rPr lang="en-US" sz="2600" dirty="0">
                <a:latin typeface="Times New Roman" panose="02020603050405020304" pitchFamily="18" charset="0"/>
                <a:cs typeface="Times New Roman" panose="02020603050405020304" pitchFamily="18" charset="0"/>
              </a:rPr>
              <a:t>preprocessing –</a:t>
            </a:r>
            <a:endParaRPr lang="en-IN" sz="2600" dirty="0">
              <a:latin typeface="Times New Roman" panose="02020603050405020304" pitchFamily="18" charset="0"/>
              <a:cs typeface="Times New Roman" panose="02020603050405020304" pitchFamily="18" charset="0"/>
            </a:endParaRPr>
          </a:p>
          <a:p>
            <a:pPr lvl="1"/>
            <a:r>
              <a:rPr lang="en-US" sz="2600" dirty="0">
                <a:latin typeface="Times New Roman" panose="02020603050405020304" pitchFamily="18" charset="0"/>
                <a:cs typeface="Times New Roman" panose="02020603050405020304" pitchFamily="18" charset="0"/>
              </a:rPr>
              <a:t>          </a:t>
            </a:r>
            <a:r>
              <a:rPr lang="en-US" sz="2600" dirty="0" smtClean="0">
                <a:latin typeface="Times New Roman" panose="02020603050405020304" pitchFamily="18" charset="0"/>
                <a:cs typeface="Times New Roman" panose="02020603050405020304" pitchFamily="18" charset="0"/>
              </a:rPr>
              <a:t>Categorical </a:t>
            </a:r>
            <a:r>
              <a:rPr lang="en-US" sz="2600" dirty="0">
                <a:latin typeface="Times New Roman" panose="02020603050405020304" pitchFamily="18" charset="0"/>
                <a:cs typeface="Times New Roman" panose="02020603050405020304" pitchFamily="18" charset="0"/>
              </a:rPr>
              <a:t>data</a:t>
            </a:r>
            <a:endParaRPr lang="en-IN" sz="2600" dirty="0">
              <a:latin typeface="Times New Roman" panose="02020603050405020304" pitchFamily="18" charset="0"/>
              <a:cs typeface="Times New Roman" panose="02020603050405020304" pitchFamily="18" charset="0"/>
            </a:endParaRPr>
          </a:p>
          <a:p>
            <a:pPr lvl="1"/>
            <a:r>
              <a:rPr lang="en-US" sz="2600" dirty="0">
                <a:latin typeface="Times New Roman" panose="02020603050405020304" pitchFamily="18" charset="0"/>
                <a:cs typeface="Times New Roman" panose="02020603050405020304" pitchFamily="18" charset="0"/>
              </a:rPr>
              <a:t>          Standard scaling of the data</a:t>
            </a:r>
            <a:endParaRPr lang="en-IN" sz="2600" dirty="0">
              <a:latin typeface="Times New Roman" panose="02020603050405020304" pitchFamily="18" charset="0"/>
              <a:cs typeface="Times New Roman" panose="02020603050405020304" pitchFamily="18" charset="0"/>
            </a:endParaRPr>
          </a:p>
          <a:p>
            <a:pPr lvl="1"/>
            <a:r>
              <a:rPr lang="en-US" sz="2600" dirty="0">
                <a:latin typeface="Times New Roman" panose="02020603050405020304" pitchFamily="18" charset="0"/>
                <a:cs typeface="Times New Roman" panose="02020603050405020304" pitchFamily="18" charset="0"/>
              </a:rPr>
              <a:t>          Checking correlation</a:t>
            </a:r>
            <a:endParaRPr lang="en-IN" sz="2600" dirty="0">
              <a:latin typeface="Times New Roman" panose="02020603050405020304" pitchFamily="18" charset="0"/>
              <a:cs typeface="Times New Roman" panose="02020603050405020304" pitchFamily="18" charset="0"/>
            </a:endParaRPr>
          </a:p>
          <a:p>
            <a:pPr lvl="1"/>
            <a:r>
              <a:rPr lang="en-US" sz="2600" dirty="0">
                <a:latin typeface="Times New Roman" panose="02020603050405020304" pitchFamily="18" charset="0"/>
                <a:cs typeface="Times New Roman" panose="02020603050405020304" pitchFamily="18" charset="0"/>
              </a:rPr>
              <a:t>          Handling missing values</a:t>
            </a:r>
            <a:endParaRPr lang="en-IN" sz="2600"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 </a:t>
            </a:r>
            <a:endParaRPr lang="en-IN" sz="2600"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3) </a:t>
            </a:r>
            <a:r>
              <a:rPr lang="en-US" sz="2600" dirty="0" smtClean="0">
                <a:latin typeface="Times New Roman" panose="02020603050405020304" pitchFamily="18" charset="0"/>
                <a:cs typeface="Times New Roman" panose="02020603050405020304" pitchFamily="18" charset="0"/>
              </a:rPr>
              <a:t>  Visualizing </a:t>
            </a:r>
            <a:r>
              <a:rPr lang="en-US" sz="2600" dirty="0">
                <a:latin typeface="Times New Roman" panose="02020603050405020304" pitchFamily="18" charset="0"/>
                <a:cs typeface="Times New Roman" panose="02020603050405020304" pitchFamily="18" charset="0"/>
              </a:rPr>
              <a:t>data using matplotlib and seaborn</a:t>
            </a:r>
            <a:r>
              <a:rPr lang="en-US" sz="2600" dirty="0" smtClean="0">
                <a:latin typeface="Times New Roman" panose="02020603050405020304" pitchFamily="18" charset="0"/>
                <a:cs typeface="Times New Roman" panose="02020603050405020304" pitchFamily="18" charset="0"/>
              </a:rPr>
              <a:t>.</a:t>
            </a:r>
            <a:endParaRPr lang="en-US" sz="2600" dirty="0" smtClean="0">
              <a:latin typeface="Times New Roman" panose="02020603050405020304" pitchFamily="18" charset="0"/>
              <a:cs typeface="Times New Roman" panose="02020603050405020304" pitchFamily="18" charset="0"/>
            </a:endParaRPr>
          </a:p>
          <a:p>
            <a:endParaRPr lang="en-IN" sz="2600" dirty="0">
              <a:latin typeface="Times New Roman" panose="02020603050405020304" pitchFamily="18" charset="0"/>
              <a:cs typeface="Times New Roman" panose="02020603050405020304" pitchFamily="18" charset="0"/>
            </a:endParaRPr>
          </a:p>
          <a:p>
            <a:pPr marL="457200" indent="-457200">
              <a:buAutoNum type="arabicParenR" startAt="4"/>
            </a:pPr>
            <a:r>
              <a:rPr lang="en-US" sz="2600" dirty="0" smtClean="0">
                <a:latin typeface="Times New Roman" panose="02020603050405020304" pitchFamily="18" charset="0"/>
                <a:cs typeface="Times New Roman" panose="02020603050405020304" pitchFamily="18" charset="0"/>
              </a:rPr>
              <a:t> Horizontal </a:t>
            </a:r>
            <a:r>
              <a:rPr lang="en-US" sz="2600" dirty="0">
                <a:latin typeface="Times New Roman" panose="02020603050405020304" pitchFamily="18" charset="0"/>
                <a:cs typeface="Times New Roman" panose="02020603050405020304" pitchFamily="18" charset="0"/>
              </a:rPr>
              <a:t>splitting of the data using train test split </a:t>
            </a:r>
            <a:r>
              <a:rPr lang="en-US" sz="2600" dirty="0" smtClean="0">
                <a:latin typeface="Times New Roman" panose="02020603050405020304" pitchFamily="18" charset="0"/>
                <a:cs typeface="Times New Roman" panose="02020603050405020304" pitchFamily="18" charset="0"/>
              </a:rPr>
              <a:t>techniques</a:t>
            </a:r>
            <a:endParaRPr lang="en-US" sz="2600" dirty="0" smtClean="0">
              <a:latin typeface="Times New Roman" panose="02020603050405020304" pitchFamily="18" charset="0"/>
              <a:cs typeface="Times New Roman" panose="02020603050405020304" pitchFamily="18" charset="0"/>
            </a:endParaRPr>
          </a:p>
          <a:p>
            <a:pPr marL="457200" indent="-457200">
              <a:buAutoNum type="arabicParenR" startAt="4"/>
            </a:pPr>
            <a:endParaRPr lang="en-IN" sz="2600" dirty="0">
              <a:latin typeface="Times New Roman" panose="02020603050405020304" pitchFamily="18" charset="0"/>
              <a:cs typeface="Times New Roman" panose="02020603050405020304" pitchFamily="18" charset="0"/>
            </a:endParaRPr>
          </a:p>
          <a:p>
            <a:pPr eaLnBrk="1" hangingPunct="1"/>
            <a:endParaRPr lang="en-US" sz="26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1"/>
          <p:cNvSpPr>
            <a:spLocks noChangeArrowheads="1"/>
          </p:cNvSpPr>
          <p:nvPr/>
        </p:nvSpPr>
        <p:spPr bwMode="auto">
          <a:xfrm>
            <a:off x="395287" y="1000108"/>
            <a:ext cx="8748713" cy="2893100"/>
          </a:xfrm>
          <a:prstGeom prst="rect">
            <a:avLst/>
          </a:prstGeom>
          <a:noFill/>
          <a:ln w="9525">
            <a:noFill/>
            <a:miter lim="800000"/>
          </a:ln>
        </p:spPr>
        <p:txBody>
          <a:bodyPr wrap="square">
            <a:spAutoFit/>
          </a:bodyPr>
          <a:lstStyle/>
          <a:p>
            <a:pPr marL="514350" indent="-514350" eaLnBrk="1" hangingPunct="1">
              <a:buAutoNum type="arabicParenR" startAt="5"/>
            </a:pPr>
            <a:r>
              <a:rPr lang="en-US" sz="2600" dirty="0" smtClean="0">
                <a:latin typeface="Times New Roman" panose="02020603050405020304" pitchFamily="18" charset="0"/>
                <a:cs typeface="Times New Roman" panose="02020603050405020304" pitchFamily="18" charset="0"/>
              </a:rPr>
              <a:t>Training the classifier on the training data.</a:t>
            </a:r>
            <a:endParaRPr lang="en-US" sz="2600" dirty="0" smtClean="0">
              <a:latin typeface="Times New Roman" panose="02020603050405020304" pitchFamily="18" charset="0"/>
              <a:cs typeface="Times New Roman" panose="02020603050405020304" pitchFamily="18" charset="0"/>
            </a:endParaRPr>
          </a:p>
          <a:p>
            <a:pPr marL="514350" indent="-514350" eaLnBrk="1" hangingPunct="1">
              <a:buAutoNum type="arabicParenR" startAt="5"/>
            </a:pPr>
            <a:endParaRPr lang="en-US" sz="2600" dirty="0" smtClean="0">
              <a:latin typeface="Times New Roman" panose="02020603050405020304" pitchFamily="18" charset="0"/>
              <a:cs typeface="Times New Roman" panose="02020603050405020304" pitchFamily="18" charset="0"/>
            </a:endParaRPr>
          </a:p>
          <a:p>
            <a:pPr marL="514350" indent="-514350" eaLnBrk="1" hangingPunct="1">
              <a:buAutoNum type="arabicParenR" startAt="6"/>
            </a:pPr>
            <a:r>
              <a:rPr lang="en-US" sz="2600" dirty="0" smtClean="0">
                <a:latin typeface="Times New Roman" panose="02020603050405020304" pitchFamily="18" charset="0"/>
                <a:cs typeface="Times New Roman" panose="02020603050405020304" pitchFamily="18" charset="0"/>
              </a:rPr>
              <a:t>Analyzing result using confusion matrices for  various classifiers.</a:t>
            </a:r>
            <a:endParaRPr lang="en-US" sz="2600" dirty="0" smtClean="0">
              <a:latin typeface="Times New Roman" panose="02020603050405020304" pitchFamily="18" charset="0"/>
              <a:cs typeface="Times New Roman" panose="02020603050405020304" pitchFamily="18" charset="0"/>
            </a:endParaRPr>
          </a:p>
          <a:p>
            <a:pPr marL="514350" indent="-514350" eaLnBrk="1" hangingPunct="1"/>
            <a:endParaRPr lang="en-US" sz="2600" dirty="0" smtClean="0">
              <a:latin typeface="Times New Roman" panose="02020603050405020304" pitchFamily="18" charset="0"/>
              <a:cs typeface="Times New Roman" panose="02020603050405020304" pitchFamily="18" charset="0"/>
            </a:endParaRPr>
          </a:p>
          <a:p>
            <a:pPr eaLnBrk="1" hangingPunct="1"/>
            <a:r>
              <a:rPr lang="en-US" sz="2600" dirty="0" smtClean="0">
                <a:latin typeface="Times New Roman" panose="02020603050405020304" pitchFamily="18" charset="0"/>
                <a:cs typeface="Times New Roman" panose="02020603050405020304" pitchFamily="18" charset="0"/>
              </a:rPr>
              <a:t> 7)  Testing on the new test data.</a:t>
            </a:r>
            <a:endParaRPr lang="en-US" sz="2600" dirty="0" smtClean="0">
              <a:latin typeface="Times New Roman" panose="02020603050405020304" pitchFamily="18" charset="0"/>
              <a:cs typeface="Times New Roman" panose="02020603050405020304" pitchFamily="18" charset="0"/>
            </a:endParaRPr>
          </a:p>
          <a:p>
            <a:pPr eaLnBrk="1" hangingPunct="1"/>
            <a:endParaRPr lang="en-US" sz="26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1"/>
          <p:cNvSpPr>
            <a:spLocks noChangeArrowheads="1"/>
          </p:cNvSpPr>
          <p:nvPr/>
        </p:nvSpPr>
        <p:spPr bwMode="auto">
          <a:xfrm>
            <a:off x="395287" y="1000108"/>
            <a:ext cx="8748713" cy="492443"/>
          </a:xfrm>
          <a:prstGeom prst="rect">
            <a:avLst/>
          </a:prstGeom>
          <a:noFill/>
          <a:ln w="9525">
            <a:noFill/>
            <a:miter lim="800000"/>
          </a:ln>
        </p:spPr>
        <p:txBody>
          <a:bodyPr wrap="square">
            <a:spAutoFit/>
          </a:bodyPr>
          <a:lstStyle/>
          <a:p>
            <a:pPr eaLnBrk="1" hangingPunct="1"/>
            <a:endParaRPr lang="en-US" sz="26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214414" y="1000109"/>
            <a:ext cx="7000924" cy="2554545"/>
          </a:xfrm>
          <a:prstGeom prst="rect">
            <a:avLst/>
          </a:prstGeom>
          <a:noFill/>
        </p:spPr>
        <p:txBody>
          <a:bodyPr wrap="square" rtlCol="0">
            <a:spAutoFit/>
          </a:bodyPr>
          <a:lstStyle/>
          <a:p>
            <a:pPr algn="ctr"/>
            <a:br>
              <a:rPr lang="en-US" sz="4000" b="1" u="sng" dirty="0" smtClean="0">
                <a:solidFill>
                  <a:schemeClr val="accent2">
                    <a:lumMod val="60000"/>
                    <a:lumOff val="40000"/>
                  </a:schemeClr>
                </a:solidFill>
                <a:latin typeface="+mn-lt"/>
                <a:cs typeface="Times New Roman" panose="02020603050405020304" pitchFamily="18" charset="0"/>
              </a:rPr>
            </a:br>
            <a:br>
              <a:rPr lang="en-US" sz="4000" b="1" u="sng" dirty="0" smtClean="0">
                <a:solidFill>
                  <a:schemeClr val="accent2">
                    <a:lumMod val="60000"/>
                    <a:lumOff val="40000"/>
                  </a:schemeClr>
                </a:solidFill>
                <a:latin typeface="+mn-lt"/>
                <a:cs typeface="Times New Roman" panose="02020603050405020304" pitchFamily="18" charset="0"/>
              </a:rPr>
            </a:br>
            <a:br>
              <a:rPr lang="en-US" sz="4000" b="1" u="sng" dirty="0" smtClean="0">
                <a:solidFill>
                  <a:schemeClr val="accent2">
                    <a:lumMod val="60000"/>
                    <a:lumOff val="40000"/>
                  </a:schemeClr>
                </a:solidFill>
                <a:latin typeface="+mn-lt"/>
                <a:cs typeface="Times New Roman" panose="02020603050405020304" pitchFamily="18" charset="0"/>
              </a:rPr>
            </a:br>
            <a:r>
              <a:rPr lang="en-US" sz="4000" b="1" u="sng" dirty="0" smtClean="0">
                <a:solidFill>
                  <a:schemeClr val="accent2">
                    <a:lumMod val="60000"/>
                    <a:lumOff val="40000"/>
                  </a:schemeClr>
                </a:solidFill>
                <a:latin typeface="+mn-lt"/>
                <a:cs typeface="Times New Roman" panose="02020603050405020304" pitchFamily="18" charset="0"/>
              </a:rPr>
              <a:t>Analysis and Design:</a:t>
            </a:r>
            <a:endParaRPr lang="en-US" sz="4000" dirty="0">
              <a:solidFill>
                <a:schemeClr val="accent2">
                  <a:lumMod val="60000"/>
                  <a:lumOff val="40000"/>
                </a:schemeClr>
              </a:solidFill>
              <a:latin typeface="+mn-lt"/>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4786346" cy="584775"/>
          </a:xfrm>
          <a:prstGeom prst="rect">
            <a:avLst/>
          </a:prstGeom>
          <a:noFill/>
          <a:ln w="9525">
            <a:noFill/>
            <a:miter lim="800000"/>
          </a:ln>
          <a:effectLst>
            <a:outerShdw dist="12700" dir="10800000" algn="ctr" rotWithShape="0">
              <a:schemeClr val="accent2"/>
            </a:outerShdw>
          </a:effectLst>
        </p:spPr>
        <p:txBody>
          <a:bodyPr wrap="square">
            <a:spAutoFit/>
          </a:bodyPr>
          <a:lstStyle/>
          <a:p>
            <a:pPr algn="just" eaLnBrk="1" hangingPunct="1">
              <a:defRPr/>
            </a:pPr>
            <a:r>
              <a:rPr lang="en-US" altLang="zh-CN" sz="3200" b="1" dirty="0">
                <a:solidFill>
                  <a:schemeClr val="accent2">
                    <a:lumMod val="60000"/>
                    <a:lumOff val="40000"/>
                  </a:schemeClr>
                </a:solidFill>
                <a:latin typeface="+mn-lt"/>
                <a:ea typeface="楷体_GB2312" pitchFamily="1" charset="-122"/>
                <a:cs typeface="幼圆"/>
              </a:rPr>
              <a:t>Activity </a:t>
            </a:r>
            <a:r>
              <a:rPr lang="en-US" altLang="zh-CN" sz="3200" b="1" dirty="0" smtClean="0">
                <a:solidFill>
                  <a:schemeClr val="accent2">
                    <a:lumMod val="60000"/>
                    <a:lumOff val="40000"/>
                  </a:schemeClr>
                </a:solidFill>
                <a:latin typeface="+mn-lt"/>
                <a:ea typeface="楷体_GB2312" pitchFamily="1" charset="-122"/>
                <a:cs typeface="幼圆"/>
              </a:rPr>
              <a:t>Diagram : </a:t>
            </a:r>
            <a:endParaRPr lang="zh-CN" altLang="en-US" sz="3200" b="1" dirty="0">
              <a:solidFill>
                <a:schemeClr val="accent2">
                  <a:lumMod val="60000"/>
                  <a:lumOff val="40000"/>
                </a:schemeClr>
              </a:solidFill>
              <a:latin typeface="+mn-lt"/>
              <a:ea typeface="楷体_GB2312" pitchFamily="1" charset="-122"/>
              <a:cs typeface="幼圆"/>
            </a:endParaRPr>
          </a:p>
        </p:txBody>
      </p:sp>
      <p:pic>
        <p:nvPicPr>
          <p:cNvPr id="3" name="Picture 2" descr="C:\Users\ASUS\Documents\Received Files\new activity.PNG"/>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0" y="714356"/>
            <a:ext cx="9144000" cy="6143644"/>
          </a:xfrm>
          <a:prstGeom prst="rect">
            <a:avLst/>
          </a:prstGeom>
          <a:noFill/>
          <a:ln>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85720" y="122221"/>
            <a:ext cx="6072229" cy="954107"/>
          </a:xfrm>
          <a:prstGeom prst="rect">
            <a:avLst/>
          </a:prstGeom>
          <a:noFill/>
          <a:ln w="9525">
            <a:noFill/>
            <a:miter lim="800000"/>
          </a:ln>
          <a:effectLst>
            <a:outerShdw dist="12700" dir="10800000" algn="ctr" rotWithShape="0">
              <a:schemeClr val="accent2"/>
            </a:outerShdw>
          </a:effectLst>
        </p:spPr>
        <p:txBody>
          <a:bodyPr wrap="square">
            <a:spAutoFit/>
          </a:bodyPr>
          <a:lstStyle/>
          <a:p>
            <a:pPr algn="just" eaLnBrk="1" hangingPunct="1">
              <a:defRPr/>
            </a:pPr>
            <a:r>
              <a:rPr lang="en-US" altLang="zh-CN" sz="3200" b="1" dirty="0" smtClean="0">
                <a:solidFill>
                  <a:schemeClr val="accent2">
                    <a:lumMod val="60000"/>
                    <a:lumOff val="40000"/>
                  </a:schemeClr>
                </a:solidFill>
                <a:latin typeface="+mn-lt"/>
                <a:ea typeface="楷体_GB2312" pitchFamily="1" charset="-122"/>
                <a:cs typeface="幼圆"/>
              </a:rPr>
              <a:t>Use case</a:t>
            </a:r>
            <a:r>
              <a:rPr lang="en-US" altLang="zh-CN" sz="3200" b="1" dirty="0" smtClean="0">
                <a:solidFill>
                  <a:schemeClr val="accent2">
                    <a:lumMod val="60000"/>
                    <a:lumOff val="40000"/>
                  </a:schemeClr>
                </a:solidFill>
                <a:ea typeface="楷体_GB2312" pitchFamily="1" charset="-122"/>
                <a:cs typeface="幼圆"/>
              </a:rPr>
              <a:t> </a:t>
            </a:r>
            <a:r>
              <a:rPr lang="en-US" altLang="zh-CN" sz="3200" b="1" dirty="0">
                <a:solidFill>
                  <a:schemeClr val="accent2">
                    <a:lumMod val="60000"/>
                    <a:lumOff val="40000"/>
                  </a:schemeClr>
                </a:solidFill>
                <a:ea typeface="楷体_GB2312" pitchFamily="1" charset="-122"/>
                <a:cs typeface="幼圆"/>
              </a:rPr>
              <a:t>D</a:t>
            </a:r>
            <a:r>
              <a:rPr lang="en-US" altLang="zh-CN" sz="3200" b="1" dirty="0" smtClean="0">
                <a:solidFill>
                  <a:schemeClr val="accent2">
                    <a:lumMod val="60000"/>
                    <a:lumOff val="40000"/>
                  </a:schemeClr>
                </a:solidFill>
                <a:ea typeface="楷体_GB2312" pitchFamily="1" charset="-122"/>
                <a:cs typeface="幼圆"/>
              </a:rPr>
              <a:t>iagram :</a:t>
            </a:r>
            <a:endParaRPr lang="en-US" altLang="zh-CN" sz="3200" b="1" dirty="0">
              <a:solidFill>
                <a:schemeClr val="accent2">
                  <a:lumMod val="60000"/>
                  <a:lumOff val="40000"/>
                </a:schemeClr>
              </a:solidFill>
              <a:ea typeface="楷体_GB2312" pitchFamily="1" charset="-122"/>
              <a:cs typeface="幼圆"/>
            </a:endParaRPr>
          </a:p>
          <a:p>
            <a:pPr algn="just" eaLnBrk="1" hangingPunct="1">
              <a:defRPr/>
            </a:pPr>
            <a:endParaRPr lang="zh-CN" altLang="en-US" sz="2400" b="1" dirty="0">
              <a:solidFill>
                <a:schemeClr val="accent2">
                  <a:lumMod val="60000"/>
                  <a:lumOff val="40000"/>
                </a:schemeClr>
              </a:solidFill>
              <a:ea typeface="楷体_GB2312" pitchFamily="1" charset="-122"/>
              <a:cs typeface="幼圆"/>
            </a:endParaRPr>
          </a:p>
        </p:txBody>
      </p:sp>
      <p:pic>
        <p:nvPicPr>
          <p:cNvPr id="1026" name="Picture 2" descr="C:\Users\Harshal Gosavi\Desktop\Final_diagrams\final_useeeeee.PNG"/>
          <p:cNvPicPr>
            <a:picLocks noChangeAspect="1" noChangeArrowheads="1"/>
          </p:cNvPicPr>
          <p:nvPr/>
        </p:nvPicPr>
        <p:blipFill>
          <a:blip r:embed="rId1" cstate="print"/>
          <a:srcRect/>
          <a:stretch>
            <a:fillRect/>
          </a:stretch>
        </p:blipFill>
        <p:spPr bwMode="auto">
          <a:xfrm>
            <a:off x="0" y="838200"/>
            <a:ext cx="9144000" cy="6019800"/>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85720" y="122221"/>
            <a:ext cx="6072229" cy="954107"/>
          </a:xfrm>
          <a:prstGeom prst="rect">
            <a:avLst/>
          </a:prstGeom>
          <a:noFill/>
          <a:ln w="9525">
            <a:noFill/>
            <a:miter lim="800000"/>
          </a:ln>
          <a:effectLst>
            <a:outerShdw dist="12700" dir="10800000" algn="ctr" rotWithShape="0">
              <a:schemeClr val="accent2"/>
            </a:outerShdw>
          </a:effectLst>
        </p:spPr>
        <p:txBody>
          <a:bodyPr wrap="square">
            <a:spAutoFit/>
          </a:bodyPr>
          <a:lstStyle/>
          <a:p>
            <a:pPr algn="just" eaLnBrk="1" hangingPunct="1">
              <a:defRPr/>
            </a:pPr>
            <a:r>
              <a:rPr lang="en-US" sz="3200" b="1" dirty="0">
                <a:solidFill>
                  <a:schemeClr val="accent2">
                    <a:lumMod val="60000"/>
                    <a:lumOff val="40000"/>
                  </a:schemeClr>
                </a:solidFill>
                <a:latin typeface="+mn-lt"/>
              </a:rPr>
              <a:t>Module Hierarchy </a:t>
            </a:r>
            <a:r>
              <a:rPr lang="en-US" sz="3200" b="1" dirty="0" smtClean="0">
                <a:solidFill>
                  <a:schemeClr val="accent2">
                    <a:lumMod val="60000"/>
                    <a:lumOff val="40000"/>
                  </a:schemeClr>
                </a:solidFill>
                <a:latin typeface="+mn-lt"/>
              </a:rPr>
              <a:t>Diagram :</a:t>
            </a:r>
            <a:endParaRPr lang="en-US" altLang="zh-CN" sz="3200" b="1" dirty="0">
              <a:solidFill>
                <a:schemeClr val="accent2">
                  <a:lumMod val="60000"/>
                  <a:lumOff val="40000"/>
                </a:schemeClr>
              </a:solidFill>
              <a:latin typeface="+mn-lt"/>
              <a:ea typeface="楷体_GB2312" pitchFamily="1" charset="-122"/>
              <a:cs typeface="幼圆"/>
            </a:endParaRPr>
          </a:p>
          <a:p>
            <a:pPr algn="just" eaLnBrk="1" hangingPunct="1">
              <a:defRPr/>
            </a:pPr>
            <a:endParaRPr lang="zh-CN" altLang="en-US" sz="2400" b="1" dirty="0">
              <a:solidFill>
                <a:schemeClr val="accent2">
                  <a:lumMod val="60000"/>
                  <a:lumOff val="40000"/>
                </a:schemeClr>
              </a:solidFill>
              <a:latin typeface="+mn-lt"/>
              <a:ea typeface="楷体_GB2312" pitchFamily="1" charset="-122"/>
              <a:cs typeface="幼圆"/>
            </a:endParaRPr>
          </a:p>
        </p:txBody>
      </p:sp>
      <p:pic>
        <p:nvPicPr>
          <p:cNvPr id="4" name="Picture 3" descr="C:\Users\ASUS\Documents\Received Files\module.PNG"/>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0" y="714356"/>
            <a:ext cx="9144000" cy="6143644"/>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p:cNvSpPr>
            <a:spLocks noGrp="1"/>
          </p:cNvSpPr>
          <p:nvPr>
            <p:ph idx="1"/>
          </p:nvPr>
        </p:nvSpPr>
        <p:spPr>
          <a:xfrm>
            <a:off x="0" y="725488"/>
            <a:ext cx="9396413" cy="6375400"/>
          </a:xfrm>
        </p:spPr>
        <p:txBody>
          <a:bodyPr>
            <a:normAutofit fontScale="85000" lnSpcReduction="20000"/>
          </a:bodyPr>
          <a:lstStyle/>
          <a:p>
            <a:pPr eaLnBrk="1" hangingPunct="1"/>
            <a:endParaRPr lang="en-US" altLang="en-US" dirty="0" smtClean="0">
              <a:ea typeface="幼圆"/>
              <a:cs typeface="幼圆"/>
            </a:endParaRPr>
          </a:p>
          <a:p>
            <a:pPr eaLnBrk="1" hangingPunct="1"/>
            <a:r>
              <a:rPr lang="en-US" dirty="0" smtClean="0">
                <a:latin typeface="Times New Roman" panose="02020603050405020304" pitchFamily="18" charset="0"/>
                <a:ea typeface="SimSun" panose="02010600030101010101" pitchFamily="2" charset="-122"/>
                <a:cs typeface="Times New Roman" panose="02020603050405020304" pitchFamily="18" charset="0"/>
              </a:rPr>
              <a:t>This project was made for a chemical industry which had sensors installed in various parts of the factory to detect H2S gas which</a:t>
            </a:r>
            <a:endParaRPr lang="en-US" dirty="0" smtClean="0">
              <a:latin typeface="Times New Roman" panose="02020603050405020304" pitchFamily="18" charset="0"/>
              <a:ea typeface="SimSun" panose="02010600030101010101" pitchFamily="2" charset="-122"/>
              <a:cs typeface="Times New Roman" panose="02020603050405020304" pitchFamily="18" charset="0"/>
            </a:endParaRPr>
          </a:p>
          <a:p>
            <a:pPr eaLnBrk="1" hangingPunct="1">
              <a:buNone/>
            </a:pPr>
            <a:r>
              <a:rPr lang="en-US" dirty="0" smtClean="0">
                <a:latin typeface="Times New Roman" panose="02020603050405020304" pitchFamily="18" charset="0"/>
                <a:ea typeface="SimSun" panose="02010600030101010101" pitchFamily="2" charset="-122"/>
                <a:cs typeface="Times New Roman" panose="02020603050405020304" pitchFamily="18" charset="0"/>
              </a:rPr>
              <a:t>	is hazardous to health.</a:t>
            </a:r>
            <a:endParaRPr lang="en-US" dirty="0" smtClean="0">
              <a:latin typeface="Times New Roman" panose="02020603050405020304" pitchFamily="18" charset="0"/>
              <a:ea typeface="SimSun" panose="02010600030101010101" pitchFamily="2" charset="-122"/>
              <a:cs typeface="Times New Roman" panose="02020603050405020304" pitchFamily="18" charset="0"/>
            </a:endParaRPr>
          </a:p>
          <a:p>
            <a:pPr eaLnBrk="1" hangingPunct="1"/>
            <a:endParaRPr lang="en-US" dirty="0" smtClean="0">
              <a:latin typeface="Times New Roman" panose="02020603050405020304" pitchFamily="18" charset="0"/>
              <a:ea typeface="SimSun" panose="02010600030101010101" pitchFamily="2" charset="-122"/>
              <a:cs typeface="Times New Roman" panose="02020603050405020304" pitchFamily="18" charset="0"/>
            </a:endParaRPr>
          </a:p>
          <a:p>
            <a:pPr eaLnBrk="1" hangingPunct="1"/>
            <a:r>
              <a:rPr lang="en-US" dirty="0" smtClean="0">
                <a:latin typeface="Times New Roman" panose="02020603050405020304" pitchFamily="18" charset="0"/>
                <a:ea typeface="SimSun" panose="02010600030101010101" pitchFamily="2" charset="-122"/>
                <a:cs typeface="Times New Roman" panose="02020603050405020304" pitchFamily="18" charset="0"/>
              </a:rPr>
              <a:t> Every time one or multiple sensors detected the H2S   </a:t>
            </a:r>
            <a:endParaRPr lang="en-US" dirty="0" smtClean="0">
              <a:latin typeface="Times New Roman" panose="02020603050405020304" pitchFamily="18" charset="0"/>
              <a:ea typeface="SimSun" panose="02010600030101010101" pitchFamily="2" charset="-122"/>
              <a:cs typeface="Times New Roman" panose="02020603050405020304" pitchFamily="18" charset="0"/>
            </a:endParaRPr>
          </a:p>
          <a:p>
            <a:pPr eaLnBrk="1" hangingPunct="1">
              <a:buNone/>
            </a:pPr>
            <a:r>
              <a:rPr lang="en-US" dirty="0" smtClean="0">
                <a:latin typeface="Times New Roman" panose="02020603050405020304" pitchFamily="18" charset="0"/>
                <a:ea typeface="SimSun" panose="02010600030101010101" pitchFamily="2" charset="-122"/>
                <a:cs typeface="Times New Roman" panose="02020603050405020304" pitchFamily="18" charset="0"/>
              </a:rPr>
              <a:t>     leak, an emergency alarm rings to alert the workers. </a:t>
            </a:r>
            <a:r>
              <a:rPr lang="en-US" dirty="0" smtClean="0">
                <a:latin typeface="Times New Roman" panose="02020603050405020304" pitchFamily="18" charset="0"/>
                <a:cs typeface="Times New Roman" panose="02020603050405020304" pitchFamily="18" charset="0"/>
              </a:rPr>
              <a:t>for every alarm the industry calls a team, which sanitizes the place and check for the leak and this was  a big cost to the company.</a:t>
            </a:r>
            <a:endParaRPr lang="en-US" dirty="0" smtClean="0">
              <a:latin typeface="Times New Roman" panose="02020603050405020304" pitchFamily="18" charset="0"/>
              <a:cs typeface="Times New Roman" panose="02020603050405020304" pitchFamily="18" charset="0"/>
            </a:endParaRPr>
          </a:p>
          <a:p>
            <a:pPr>
              <a:buNone/>
            </a:pP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 few of the alarms that ring are not even hazardous, the </a:t>
            </a:r>
            <a:endParaRPr lang="en-US" dirty="0" smtClean="0">
              <a:latin typeface="Times New Roman" panose="02020603050405020304" pitchFamily="18" charset="0"/>
              <a:cs typeface="Times New Roman" panose="02020603050405020304" pitchFamily="18" charset="0"/>
            </a:endParaRPr>
          </a:p>
          <a:p>
            <a:pPr>
              <a:buNone/>
            </a:pPr>
            <a:r>
              <a:rPr lang="en-US" dirty="0" smtClean="0">
                <a:latin typeface="Times New Roman" panose="02020603050405020304" pitchFamily="18" charset="0"/>
                <a:cs typeface="Times New Roman" panose="02020603050405020304" pitchFamily="18" charset="0"/>
              </a:rPr>
              <a:t>     company gave us the data for each alarm with final column stating the alarm was dangerous or not.</a:t>
            </a:r>
            <a:endParaRPr lang="en-US" dirty="0" smtClean="0">
              <a:latin typeface="Times New Roman" panose="02020603050405020304" pitchFamily="18" charset="0"/>
              <a:cs typeface="Times New Roman" panose="02020603050405020304" pitchFamily="18" charset="0"/>
            </a:endParaRPr>
          </a:p>
          <a:p>
            <a:pPr eaLnBrk="1" hangingPunct="1"/>
            <a:endParaRPr lang="en-US" altLang="en-US" dirty="0" smtClean="0">
              <a:latin typeface="Times New Roman" panose="02020603050405020304" pitchFamily="18" charset="0"/>
              <a:ea typeface="幼圆"/>
              <a:cs typeface="Times New Roman" panose="02020603050405020304" pitchFamily="18" charset="0"/>
            </a:endParaRPr>
          </a:p>
          <a:p>
            <a:pPr eaLnBrk="1" hangingPunct="1">
              <a:buNone/>
            </a:pPr>
            <a:br>
              <a:rPr lang="en-US" sz="2800" dirty="0" smtClean="0">
                <a:ea typeface="SimSun" panose="02010600030101010101" pitchFamily="2" charset="-122"/>
              </a:rPr>
            </a:br>
            <a:endParaRPr lang="en-US" altLang="en-US" sz="2800" dirty="0" smtClean="0">
              <a:ea typeface="幼圆"/>
              <a:cs typeface="幼圆"/>
            </a:endParaRPr>
          </a:p>
        </p:txBody>
      </p:sp>
      <p:sp>
        <p:nvSpPr>
          <p:cNvPr id="15363" name="Text Box 4"/>
          <p:cNvSpPr txBox="1">
            <a:spLocks noChangeArrowheads="1"/>
          </p:cNvSpPr>
          <p:nvPr/>
        </p:nvSpPr>
        <p:spPr bwMode="auto">
          <a:xfrm>
            <a:off x="395288" y="141288"/>
            <a:ext cx="2709396" cy="584775"/>
          </a:xfrm>
          <a:prstGeom prst="rect">
            <a:avLst/>
          </a:prstGeom>
          <a:noFill/>
          <a:ln w="9525">
            <a:noFill/>
            <a:miter lim="800000"/>
          </a:ln>
          <a:effectLst>
            <a:outerShdw dist="12700" dir="10800000" algn="ctr" rotWithShape="0">
              <a:schemeClr val="accent2"/>
            </a:outerShdw>
          </a:effectLst>
        </p:spPr>
        <p:txBody>
          <a:bodyPr wrap="none">
            <a:spAutoFit/>
          </a:bodyPr>
          <a:lstStyle/>
          <a:p>
            <a:pPr eaLnBrk="1" hangingPunct="1">
              <a:defRPr/>
            </a:pPr>
            <a:r>
              <a:rPr lang="en-US" altLang="zh-CN" sz="3200" b="1" u="sng" dirty="0" smtClean="0">
                <a:solidFill>
                  <a:schemeClr val="accent2">
                    <a:lumMod val="60000"/>
                    <a:lumOff val="40000"/>
                  </a:schemeClr>
                </a:solidFill>
                <a:latin typeface="+mn-lt"/>
                <a:ea typeface="楷体_GB2312" pitchFamily="1" charset="-122"/>
                <a:cs typeface="Times New Roman" panose="02020603050405020304" pitchFamily="18" charset="0"/>
              </a:rPr>
              <a:t>Introduction:</a:t>
            </a:r>
            <a:endParaRPr lang="zh-CN" altLang="en-US" sz="3200" b="1" u="sng" dirty="0">
              <a:solidFill>
                <a:schemeClr val="accent2">
                  <a:lumMod val="60000"/>
                  <a:lumOff val="40000"/>
                </a:schemeClr>
              </a:solidFill>
              <a:latin typeface="+mn-lt"/>
              <a:ea typeface="楷体_GB2312" pitchFamily="1"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85720" y="122221"/>
            <a:ext cx="6072229" cy="954107"/>
          </a:xfrm>
          <a:prstGeom prst="rect">
            <a:avLst/>
          </a:prstGeom>
          <a:noFill/>
          <a:ln w="9525">
            <a:noFill/>
            <a:miter lim="800000"/>
          </a:ln>
          <a:effectLst>
            <a:outerShdw dist="12700" dir="10800000" algn="ctr" rotWithShape="0">
              <a:schemeClr val="accent2"/>
            </a:outerShdw>
          </a:effectLst>
        </p:spPr>
        <p:txBody>
          <a:bodyPr wrap="square">
            <a:spAutoFit/>
          </a:bodyPr>
          <a:lstStyle/>
          <a:p>
            <a:pPr algn="just" eaLnBrk="1" hangingPunct="1">
              <a:defRPr/>
            </a:pPr>
            <a:r>
              <a:rPr lang="en-US" sz="3200" b="1" dirty="0">
                <a:solidFill>
                  <a:schemeClr val="accent2">
                    <a:lumMod val="60000"/>
                    <a:lumOff val="40000"/>
                  </a:schemeClr>
                </a:solidFill>
                <a:latin typeface="+mn-lt"/>
              </a:rPr>
              <a:t>Component </a:t>
            </a:r>
            <a:r>
              <a:rPr lang="en-US" sz="3200" b="1" dirty="0" smtClean="0">
                <a:solidFill>
                  <a:schemeClr val="accent2">
                    <a:lumMod val="60000"/>
                    <a:lumOff val="40000"/>
                  </a:schemeClr>
                </a:solidFill>
                <a:latin typeface="+mn-lt"/>
              </a:rPr>
              <a:t>Diagram:</a:t>
            </a:r>
            <a:endParaRPr lang="en-US" altLang="zh-CN" sz="3200" b="1" dirty="0">
              <a:solidFill>
                <a:schemeClr val="accent2">
                  <a:lumMod val="60000"/>
                  <a:lumOff val="40000"/>
                </a:schemeClr>
              </a:solidFill>
              <a:latin typeface="+mn-lt"/>
              <a:ea typeface="楷体_GB2312" pitchFamily="1" charset="-122"/>
              <a:cs typeface="幼圆"/>
            </a:endParaRPr>
          </a:p>
          <a:p>
            <a:pPr algn="just" eaLnBrk="1" hangingPunct="1">
              <a:defRPr/>
            </a:pPr>
            <a:endParaRPr lang="zh-CN" altLang="en-US" sz="2400" b="1" dirty="0">
              <a:solidFill>
                <a:schemeClr val="accent2">
                  <a:lumMod val="60000"/>
                  <a:lumOff val="40000"/>
                </a:schemeClr>
              </a:solidFill>
              <a:latin typeface="+mn-lt"/>
              <a:ea typeface="楷体_GB2312" pitchFamily="1" charset="-122"/>
              <a:cs typeface="幼圆"/>
            </a:endParaRPr>
          </a:p>
        </p:txBody>
      </p:sp>
      <p:pic>
        <p:nvPicPr>
          <p:cNvPr id="4" name="Picture 3"/>
          <p:cNvPicPr/>
          <p:nvPr/>
        </p:nvPicPr>
        <p:blipFill>
          <a:blip r:embed="rId1" cstate="print">
            <a:extLst>
              <a:ext uri="{28A0092B-C50C-407E-A947-70E740481C1C}">
                <a14:useLocalDpi xmlns:a14="http://schemas.microsoft.com/office/drawing/2010/main" val="0"/>
              </a:ext>
            </a:extLst>
          </a:blip>
          <a:stretch>
            <a:fillRect/>
          </a:stretch>
        </p:blipFill>
        <p:spPr>
          <a:xfrm>
            <a:off x="0" y="714356"/>
            <a:ext cx="9144000" cy="6143644"/>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85720" y="122221"/>
            <a:ext cx="6072229" cy="584775"/>
          </a:xfrm>
          <a:prstGeom prst="rect">
            <a:avLst/>
          </a:prstGeom>
          <a:noFill/>
          <a:ln w="9525">
            <a:noFill/>
            <a:miter lim="800000"/>
          </a:ln>
          <a:effectLst>
            <a:outerShdw dist="12700" dir="10800000" algn="ctr" rotWithShape="0">
              <a:schemeClr val="accent2"/>
            </a:outerShdw>
          </a:effectLst>
        </p:spPr>
        <p:txBody>
          <a:bodyPr wrap="square">
            <a:spAutoFit/>
          </a:bodyPr>
          <a:lstStyle/>
          <a:p>
            <a:pPr algn="just" eaLnBrk="1" hangingPunct="1">
              <a:defRPr/>
            </a:pPr>
            <a:r>
              <a:rPr lang="en-US" sz="3200" b="1" dirty="0">
                <a:solidFill>
                  <a:schemeClr val="accent2">
                    <a:lumMod val="60000"/>
                    <a:lumOff val="40000"/>
                  </a:schemeClr>
                </a:solidFill>
                <a:latin typeface="+mn-lt"/>
              </a:rPr>
              <a:t>Deployment </a:t>
            </a:r>
            <a:r>
              <a:rPr lang="en-US" sz="3200" b="1" dirty="0" smtClean="0">
                <a:solidFill>
                  <a:schemeClr val="accent2">
                    <a:lumMod val="60000"/>
                    <a:lumOff val="40000"/>
                  </a:schemeClr>
                </a:solidFill>
                <a:latin typeface="+mn-lt"/>
              </a:rPr>
              <a:t>Diagram:</a:t>
            </a:r>
            <a:endParaRPr lang="zh-CN" altLang="en-US" sz="3200" b="1" dirty="0">
              <a:solidFill>
                <a:schemeClr val="accent2">
                  <a:lumMod val="60000"/>
                  <a:lumOff val="40000"/>
                </a:schemeClr>
              </a:solidFill>
              <a:latin typeface="+mn-lt"/>
              <a:ea typeface="楷体_GB2312" pitchFamily="1" charset="-122"/>
              <a:cs typeface="幼圆"/>
            </a:endParaRPr>
          </a:p>
        </p:txBody>
      </p:sp>
      <p:pic>
        <p:nvPicPr>
          <p:cNvPr id="3" name="Picture 2" descr="C:\Users\ASUS\Downloads\ABHI.PNG"/>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0" y="714356"/>
            <a:ext cx="9144000" cy="6143644"/>
          </a:xfrm>
          <a:prstGeom prst="rect">
            <a:avLst/>
          </a:prstGeom>
          <a:noFill/>
          <a:ln>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85720" y="122221"/>
            <a:ext cx="6072229" cy="584775"/>
          </a:xfrm>
          <a:prstGeom prst="rect">
            <a:avLst/>
          </a:prstGeom>
          <a:noFill/>
          <a:ln w="9525">
            <a:noFill/>
            <a:miter lim="800000"/>
          </a:ln>
          <a:effectLst>
            <a:outerShdw dist="12700" dir="10800000" algn="ctr" rotWithShape="0">
              <a:schemeClr val="accent2"/>
            </a:outerShdw>
          </a:effectLst>
        </p:spPr>
        <p:txBody>
          <a:bodyPr wrap="square">
            <a:spAutoFit/>
          </a:bodyPr>
          <a:lstStyle/>
          <a:p>
            <a:pPr algn="just" eaLnBrk="1" hangingPunct="1">
              <a:defRPr/>
            </a:pPr>
            <a:r>
              <a:rPr lang="en-US" sz="3200" b="1" dirty="0">
                <a:solidFill>
                  <a:schemeClr val="accent2">
                    <a:lumMod val="60000"/>
                    <a:lumOff val="40000"/>
                  </a:schemeClr>
                </a:solidFill>
                <a:latin typeface="+mn-lt"/>
              </a:rPr>
              <a:t>Web site map </a:t>
            </a:r>
            <a:r>
              <a:rPr lang="en-US" sz="3200" b="1" dirty="0" smtClean="0">
                <a:solidFill>
                  <a:schemeClr val="accent2">
                    <a:lumMod val="60000"/>
                    <a:lumOff val="40000"/>
                  </a:schemeClr>
                </a:solidFill>
                <a:latin typeface="+mn-lt"/>
              </a:rPr>
              <a:t>diagram:</a:t>
            </a:r>
            <a:endParaRPr lang="zh-CN" altLang="en-US" sz="3200" b="1" dirty="0">
              <a:solidFill>
                <a:schemeClr val="accent2">
                  <a:lumMod val="60000"/>
                  <a:lumOff val="40000"/>
                </a:schemeClr>
              </a:solidFill>
              <a:latin typeface="+mn-lt"/>
              <a:ea typeface="楷体_GB2312" pitchFamily="1" charset="-122"/>
              <a:cs typeface="幼圆"/>
            </a:endParaRPr>
          </a:p>
        </p:txBody>
      </p:sp>
      <p:pic>
        <p:nvPicPr>
          <p:cNvPr id="4" name="Picture 3"/>
          <p:cNvPicPr/>
          <p:nvPr/>
        </p:nvPicPr>
        <p:blipFill>
          <a:blip r:embed="rId1" cstate="print">
            <a:extLst>
              <a:ext uri="{28A0092B-C50C-407E-A947-70E740481C1C}">
                <a14:useLocalDpi xmlns:a14="http://schemas.microsoft.com/office/drawing/2010/main" val="0"/>
              </a:ext>
            </a:extLst>
          </a:blip>
          <a:stretch>
            <a:fillRect/>
          </a:stretch>
        </p:blipFill>
        <p:spPr>
          <a:xfrm>
            <a:off x="0" y="714356"/>
            <a:ext cx="9144000" cy="6143644"/>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057400" y="3048000"/>
            <a:ext cx="5105400" cy="707886"/>
          </a:xfrm>
          <a:prstGeom prst="rect">
            <a:avLst/>
          </a:prstGeom>
          <a:noFill/>
          <a:ln w="9525">
            <a:noFill/>
            <a:miter lim="800000"/>
          </a:ln>
          <a:effectLst>
            <a:outerShdw dist="12700" dir="10800000" algn="ctr" rotWithShape="0">
              <a:schemeClr val="accent2"/>
            </a:outerShdw>
          </a:effectLst>
        </p:spPr>
        <p:txBody>
          <a:bodyPr wrap="square">
            <a:spAutoFit/>
          </a:bodyPr>
          <a:lstStyle/>
          <a:p>
            <a:pPr algn="just" eaLnBrk="1" hangingPunct="1">
              <a:defRPr/>
            </a:pPr>
            <a:r>
              <a:rPr lang="en-US" altLang="zh-CN" sz="4000" b="1" u="sng" dirty="0" smtClean="0">
                <a:solidFill>
                  <a:schemeClr val="accent2">
                    <a:lumMod val="60000"/>
                    <a:lumOff val="40000"/>
                  </a:schemeClr>
                </a:solidFill>
                <a:latin typeface="+mn-lt"/>
                <a:ea typeface="楷体_GB2312" pitchFamily="1" charset="-122"/>
                <a:cs typeface="幼圆"/>
              </a:rPr>
              <a:t>System work flow: </a:t>
            </a:r>
            <a:endParaRPr lang="zh-CN" altLang="en-US" sz="4000" b="1" u="sng" dirty="0">
              <a:solidFill>
                <a:schemeClr val="accent2">
                  <a:lumMod val="60000"/>
                  <a:lumOff val="40000"/>
                </a:schemeClr>
              </a:solidFill>
              <a:latin typeface="+mn-lt"/>
              <a:ea typeface="楷体_GB2312" pitchFamily="1" charset="-122"/>
              <a:cs typeface="幼圆"/>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4786346" cy="584775"/>
          </a:xfrm>
          <a:prstGeom prst="rect">
            <a:avLst/>
          </a:prstGeom>
          <a:noFill/>
          <a:ln w="9525">
            <a:noFill/>
            <a:miter lim="800000"/>
          </a:ln>
          <a:effectLst>
            <a:outerShdw dist="12700" dir="10800000" algn="ctr" rotWithShape="0">
              <a:schemeClr val="accent2"/>
            </a:outerShdw>
          </a:effectLst>
        </p:spPr>
        <p:txBody>
          <a:bodyPr wrap="square">
            <a:spAutoFit/>
          </a:bodyPr>
          <a:lstStyle/>
          <a:p>
            <a:pPr algn="just" eaLnBrk="1" hangingPunct="1">
              <a:defRPr/>
            </a:pPr>
            <a:r>
              <a:rPr lang="en-US" altLang="zh-CN" sz="3200" b="1" dirty="0" smtClean="0">
                <a:solidFill>
                  <a:schemeClr val="accent2">
                    <a:lumMod val="60000"/>
                    <a:lumOff val="40000"/>
                  </a:schemeClr>
                </a:solidFill>
                <a:latin typeface="+mn-lt"/>
                <a:ea typeface="楷体_GB2312" pitchFamily="1" charset="-122"/>
                <a:cs typeface="幼圆"/>
              </a:rPr>
              <a:t>Machine leaning: </a:t>
            </a:r>
            <a:endParaRPr lang="zh-CN" altLang="en-US" sz="3200" b="1" dirty="0">
              <a:solidFill>
                <a:schemeClr val="accent2">
                  <a:lumMod val="60000"/>
                  <a:lumOff val="40000"/>
                </a:schemeClr>
              </a:solidFill>
              <a:latin typeface="+mn-lt"/>
              <a:ea typeface="楷体_GB2312" pitchFamily="1" charset="-122"/>
              <a:cs typeface="幼圆"/>
            </a:endParaRPr>
          </a:p>
        </p:txBody>
      </p:sp>
      <p:pic>
        <p:nvPicPr>
          <p:cNvPr id="4098" name="Picture 2" descr="C:\Users\Harshal Gosavi\Documents\Received Files\clustering.PNG"/>
          <p:cNvPicPr>
            <a:picLocks noChangeAspect="1" noChangeArrowheads="1"/>
          </p:cNvPicPr>
          <p:nvPr/>
        </p:nvPicPr>
        <p:blipFill>
          <a:blip r:embed="rId1" cstate="print"/>
          <a:srcRect/>
          <a:stretch>
            <a:fillRect/>
          </a:stretch>
        </p:blipFill>
        <p:spPr bwMode="auto">
          <a:xfrm>
            <a:off x="0" y="2590801"/>
            <a:ext cx="9144000" cy="4267199"/>
          </a:xfrm>
          <a:prstGeom prst="rect">
            <a:avLst/>
          </a:prstGeom>
          <a:noFill/>
        </p:spPr>
      </p:pic>
      <p:sp>
        <p:nvSpPr>
          <p:cNvPr id="6" name="Rectangle 5"/>
          <p:cNvSpPr/>
          <p:nvPr/>
        </p:nvSpPr>
        <p:spPr>
          <a:xfrm>
            <a:off x="228600" y="685800"/>
            <a:ext cx="8915400" cy="1569660"/>
          </a:xfrm>
          <a:prstGeom prst="rect">
            <a:avLst/>
          </a:prstGeom>
        </p:spPr>
        <p:txBody>
          <a:bodyPr wrap="square">
            <a:spAutoFit/>
          </a:bodyPr>
          <a:lstStyle/>
          <a:p>
            <a:pPr marL="457200" indent="-45720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 Machine learning is a technique .We will provide data to machine,</a:t>
            </a:r>
            <a:endParaRPr lang="en-US" sz="2400" dirty="0" smtClean="0">
              <a:latin typeface="Times New Roman" panose="02020603050405020304" pitchFamily="18" charset="0"/>
              <a:cs typeface="Times New Roman" panose="02020603050405020304" pitchFamily="18" charset="0"/>
            </a:endParaRPr>
          </a:p>
          <a:p>
            <a:pPr marL="457200" indent="-457200"/>
            <a:r>
              <a:rPr lang="en-US" sz="2400" dirty="0" smtClean="0">
                <a:latin typeface="Times New Roman" panose="02020603050405020304" pitchFamily="18" charset="0"/>
                <a:cs typeface="Times New Roman" panose="02020603050405020304" pitchFamily="18" charset="0"/>
              </a:rPr>
              <a:t>       machine look the data it create some rules.</a:t>
            </a:r>
            <a:endParaRPr lang="en-US" sz="2400" dirty="0" smtClean="0">
              <a:latin typeface="Times New Roman" panose="02020603050405020304" pitchFamily="18" charset="0"/>
              <a:cs typeface="Times New Roman" panose="02020603050405020304" pitchFamily="18" charset="0"/>
            </a:endParaRPr>
          </a:p>
          <a:p>
            <a:pPr marL="457200" indent="-457200"/>
            <a:endParaRPr lang="en-US" sz="2400" dirty="0" smtClean="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There are two type of machine learning</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4786346" cy="584775"/>
          </a:xfrm>
          <a:prstGeom prst="rect">
            <a:avLst/>
          </a:prstGeom>
          <a:noFill/>
          <a:ln w="9525">
            <a:noFill/>
            <a:miter lim="800000"/>
          </a:ln>
          <a:effectLst>
            <a:outerShdw dist="12700" dir="10800000" algn="ctr" rotWithShape="0">
              <a:schemeClr val="accent2"/>
            </a:outerShdw>
          </a:effectLst>
        </p:spPr>
        <p:txBody>
          <a:bodyPr wrap="square">
            <a:spAutoFit/>
          </a:bodyPr>
          <a:lstStyle/>
          <a:p>
            <a:pPr algn="just" eaLnBrk="1" hangingPunct="1">
              <a:defRPr/>
            </a:pPr>
            <a:r>
              <a:rPr lang="en-US" altLang="zh-CN" sz="3200" b="1" dirty="0" smtClean="0">
                <a:solidFill>
                  <a:schemeClr val="accent2">
                    <a:lumMod val="60000"/>
                    <a:lumOff val="40000"/>
                  </a:schemeClr>
                </a:solidFill>
                <a:latin typeface="+mn-lt"/>
                <a:ea typeface="楷体_GB2312" pitchFamily="1" charset="-122"/>
                <a:cs typeface="幼圆"/>
              </a:rPr>
              <a:t>Supervised ML:</a:t>
            </a:r>
            <a:endParaRPr lang="zh-CN" altLang="en-US" sz="3200" b="1" dirty="0">
              <a:solidFill>
                <a:schemeClr val="accent2">
                  <a:lumMod val="60000"/>
                  <a:lumOff val="40000"/>
                </a:schemeClr>
              </a:solidFill>
              <a:latin typeface="+mn-lt"/>
              <a:ea typeface="楷体_GB2312" pitchFamily="1" charset="-122"/>
              <a:cs typeface="幼圆"/>
            </a:endParaRPr>
          </a:p>
        </p:txBody>
      </p:sp>
      <p:pic>
        <p:nvPicPr>
          <p:cNvPr id="1026" name="Picture 2" descr="C:\Users\Harshal Gosavi\Documents\Received Files\supervised.PNG"/>
          <p:cNvPicPr>
            <a:picLocks noChangeAspect="1" noChangeArrowheads="1"/>
          </p:cNvPicPr>
          <p:nvPr/>
        </p:nvPicPr>
        <p:blipFill>
          <a:blip r:embed="rId1" cstate="print"/>
          <a:srcRect/>
          <a:stretch>
            <a:fillRect/>
          </a:stretch>
        </p:blipFill>
        <p:spPr bwMode="auto">
          <a:xfrm>
            <a:off x="0" y="914401"/>
            <a:ext cx="9144000" cy="5943600"/>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4786346" cy="584775"/>
          </a:xfrm>
          <a:prstGeom prst="rect">
            <a:avLst/>
          </a:prstGeom>
          <a:noFill/>
          <a:ln w="9525">
            <a:noFill/>
            <a:miter lim="800000"/>
          </a:ln>
          <a:effectLst>
            <a:outerShdw dist="12700" dir="10800000" algn="ctr" rotWithShape="0">
              <a:schemeClr val="accent2"/>
            </a:outerShdw>
          </a:effectLst>
        </p:spPr>
        <p:txBody>
          <a:bodyPr wrap="square">
            <a:spAutoFit/>
          </a:bodyPr>
          <a:lstStyle/>
          <a:p>
            <a:pPr algn="just">
              <a:defRPr/>
            </a:pPr>
            <a:r>
              <a:rPr lang="en-US" altLang="zh-CN" sz="3200" b="1" dirty="0">
                <a:solidFill>
                  <a:schemeClr val="accent2">
                    <a:lumMod val="60000"/>
                    <a:lumOff val="40000"/>
                  </a:schemeClr>
                </a:solidFill>
                <a:ea typeface="楷体_GB2312" pitchFamily="1" charset="-122"/>
                <a:cs typeface="幼圆"/>
              </a:rPr>
              <a:t>U</a:t>
            </a:r>
            <a:r>
              <a:rPr lang="en-US" altLang="zh-CN" sz="3200" b="1" dirty="0" smtClean="0">
                <a:solidFill>
                  <a:schemeClr val="accent2">
                    <a:lumMod val="60000"/>
                    <a:lumOff val="40000"/>
                  </a:schemeClr>
                </a:solidFill>
                <a:ea typeface="楷体_GB2312" pitchFamily="1" charset="-122"/>
                <a:cs typeface="幼圆"/>
              </a:rPr>
              <a:t>nsupervised </a:t>
            </a:r>
            <a:r>
              <a:rPr lang="en-US" altLang="zh-CN" sz="3200" b="1" dirty="0">
                <a:solidFill>
                  <a:schemeClr val="accent2">
                    <a:lumMod val="60000"/>
                    <a:lumOff val="40000"/>
                  </a:schemeClr>
                </a:solidFill>
                <a:ea typeface="楷体_GB2312" pitchFamily="1" charset="-122"/>
                <a:cs typeface="幼圆"/>
              </a:rPr>
              <a:t>ML:</a:t>
            </a:r>
            <a:endParaRPr lang="zh-CN" altLang="en-US" sz="3200" b="1" dirty="0">
              <a:solidFill>
                <a:schemeClr val="accent2">
                  <a:lumMod val="60000"/>
                  <a:lumOff val="40000"/>
                </a:schemeClr>
              </a:solidFill>
              <a:ea typeface="楷体_GB2312" pitchFamily="1" charset="-122"/>
              <a:cs typeface="幼圆"/>
            </a:endParaRPr>
          </a:p>
        </p:txBody>
      </p:sp>
      <p:pic>
        <p:nvPicPr>
          <p:cNvPr id="2050" name="Picture 2" descr="C:\Users\Harshal Gosavi\Documents\Received Files\unsupervised.PNG"/>
          <p:cNvPicPr>
            <a:picLocks noChangeAspect="1" noChangeArrowheads="1"/>
          </p:cNvPicPr>
          <p:nvPr/>
        </p:nvPicPr>
        <p:blipFill>
          <a:blip r:embed="rId1" cstate="print"/>
          <a:srcRect/>
          <a:stretch>
            <a:fillRect/>
          </a:stretch>
        </p:blipFill>
        <p:spPr bwMode="auto">
          <a:xfrm>
            <a:off x="0" y="838200"/>
            <a:ext cx="9144000" cy="6019800"/>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4786346" cy="584775"/>
          </a:xfrm>
          <a:prstGeom prst="rect">
            <a:avLst/>
          </a:prstGeom>
          <a:noFill/>
          <a:ln w="9525">
            <a:noFill/>
            <a:miter lim="800000"/>
          </a:ln>
          <a:effectLst>
            <a:outerShdw dist="12700" dir="10800000" algn="ctr" rotWithShape="0">
              <a:schemeClr val="accent2"/>
            </a:outerShdw>
          </a:effectLst>
        </p:spPr>
        <p:txBody>
          <a:bodyPr wrap="square">
            <a:spAutoFit/>
          </a:bodyPr>
          <a:lstStyle/>
          <a:p>
            <a:pPr algn="just">
              <a:defRPr/>
            </a:pPr>
            <a:r>
              <a:rPr lang="en-US" altLang="zh-CN" sz="3200" b="1" dirty="0" smtClean="0">
                <a:solidFill>
                  <a:schemeClr val="accent2">
                    <a:lumMod val="60000"/>
                    <a:lumOff val="40000"/>
                  </a:schemeClr>
                </a:solidFill>
                <a:ea typeface="楷体_GB2312" pitchFamily="1" charset="-122"/>
                <a:cs typeface="幼圆"/>
              </a:rPr>
              <a:t>Classification </a:t>
            </a:r>
            <a:r>
              <a:rPr lang="en-US" altLang="zh-CN" sz="3200" b="1" dirty="0">
                <a:solidFill>
                  <a:schemeClr val="accent2">
                    <a:lumMod val="60000"/>
                    <a:lumOff val="40000"/>
                  </a:schemeClr>
                </a:solidFill>
                <a:ea typeface="楷体_GB2312" pitchFamily="1" charset="-122"/>
                <a:cs typeface="幼圆"/>
              </a:rPr>
              <a:t>problem</a:t>
            </a:r>
            <a:endParaRPr lang="zh-CN" altLang="en-US" sz="3200" b="1" dirty="0">
              <a:solidFill>
                <a:schemeClr val="accent2">
                  <a:lumMod val="60000"/>
                  <a:lumOff val="40000"/>
                </a:schemeClr>
              </a:solidFill>
              <a:latin typeface="+mn-lt"/>
              <a:ea typeface="楷体_GB2312" pitchFamily="1" charset="-122"/>
              <a:cs typeface="幼圆"/>
            </a:endParaRPr>
          </a:p>
        </p:txBody>
      </p:sp>
      <p:pic>
        <p:nvPicPr>
          <p:cNvPr id="3074" name="Picture 2" descr="C:\Users\Harshal Gosavi\Documents\Received Files\classification problem.PNG"/>
          <p:cNvPicPr>
            <a:picLocks noChangeAspect="1" noChangeArrowheads="1"/>
          </p:cNvPicPr>
          <p:nvPr/>
        </p:nvPicPr>
        <p:blipFill>
          <a:blip r:embed="rId1" cstate="print"/>
          <a:srcRect/>
          <a:stretch>
            <a:fillRect/>
          </a:stretch>
        </p:blipFill>
        <p:spPr bwMode="auto">
          <a:xfrm>
            <a:off x="1" y="762000"/>
            <a:ext cx="9144000" cy="6096000"/>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1"/>
          <p:cNvSpPr>
            <a:spLocks noChangeArrowheads="1"/>
          </p:cNvSpPr>
          <p:nvPr/>
        </p:nvSpPr>
        <p:spPr bwMode="auto">
          <a:xfrm>
            <a:off x="395287" y="1000108"/>
            <a:ext cx="8748713" cy="492443"/>
          </a:xfrm>
          <a:prstGeom prst="rect">
            <a:avLst/>
          </a:prstGeom>
          <a:noFill/>
          <a:ln w="9525">
            <a:noFill/>
            <a:miter lim="800000"/>
          </a:ln>
        </p:spPr>
        <p:txBody>
          <a:bodyPr wrap="square">
            <a:spAutoFit/>
          </a:bodyPr>
          <a:lstStyle/>
          <a:p>
            <a:pPr eaLnBrk="1" hangingPunct="1"/>
            <a:endParaRPr lang="en-US" sz="26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214414" y="1000109"/>
            <a:ext cx="7000924" cy="2554545"/>
          </a:xfrm>
          <a:prstGeom prst="rect">
            <a:avLst/>
          </a:prstGeom>
          <a:noFill/>
        </p:spPr>
        <p:txBody>
          <a:bodyPr wrap="square" rtlCol="0">
            <a:spAutoFit/>
          </a:bodyPr>
          <a:lstStyle/>
          <a:p>
            <a:pPr algn="ctr"/>
            <a:br>
              <a:rPr lang="en-US" sz="4000" b="1" u="sng" dirty="0" smtClean="0">
                <a:solidFill>
                  <a:schemeClr val="accent2">
                    <a:lumMod val="60000"/>
                    <a:lumOff val="40000"/>
                  </a:schemeClr>
                </a:solidFill>
              </a:rPr>
            </a:br>
            <a:br>
              <a:rPr lang="en-US" sz="4000" b="1" u="sng" dirty="0" smtClean="0">
                <a:solidFill>
                  <a:schemeClr val="accent2">
                    <a:lumMod val="60000"/>
                    <a:lumOff val="40000"/>
                  </a:schemeClr>
                </a:solidFill>
              </a:rPr>
            </a:br>
            <a:br>
              <a:rPr lang="en-US" sz="4000" b="1" u="sng" dirty="0" smtClean="0">
                <a:solidFill>
                  <a:schemeClr val="accent2">
                    <a:lumMod val="60000"/>
                    <a:lumOff val="40000"/>
                  </a:schemeClr>
                </a:solidFill>
              </a:rPr>
            </a:br>
            <a:r>
              <a:rPr lang="en-US" sz="4000" b="1" u="sng" dirty="0" smtClean="0">
                <a:solidFill>
                  <a:schemeClr val="accent2">
                    <a:lumMod val="60000"/>
                    <a:lumOff val="40000"/>
                  </a:schemeClr>
                </a:solidFill>
              </a:rPr>
              <a:t>User Interface Design:</a:t>
            </a:r>
            <a:endParaRPr lang="en-US" sz="4000" dirty="0">
              <a:solidFill>
                <a:schemeClr val="accent2">
                  <a:lumMod val="60000"/>
                  <a:lumOff val="40000"/>
                </a:schemeClr>
              </a:solidFill>
              <a:latin typeface="+mn-lt"/>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4786346" cy="523220"/>
          </a:xfrm>
          <a:prstGeom prst="rect">
            <a:avLst/>
          </a:prstGeom>
          <a:noFill/>
          <a:ln w="9525">
            <a:noFill/>
            <a:miter lim="800000"/>
          </a:ln>
          <a:effectLst>
            <a:outerShdw dist="12700" dir="10800000" algn="ctr" rotWithShape="0">
              <a:schemeClr val="accent2"/>
            </a:outerShdw>
          </a:effectLst>
        </p:spPr>
        <p:txBody>
          <a:bodyPr wrap="square">
            <a:spAutoFit/>
          </a:bodyPr>
          <a:lstStyle/>
          <a:p>
            <a:pPr algn="just" eaLnBrk="1" hangingPunct="1">
              <a:defRPr/>
            </a:pPr>
            <a:r>
              <a:rPr lang="en-US" altLang="zh-CN" sz="2800" dirty="0" smtClean="0">
                <a:solidFill>
                  <a:schemeClr val="accent2">
                    <a:lumMod val="60000"/>
                    <a:lumOff val="40000"/>
                  </a:schemeClr>
                </a:solidFill>
                <a:latin typeface="+mn-lt"/>
                <a:ea typeface="楷体_GB2312" pitchFamily="1" charset="-122"/>
                <a:cs typeface="幼圆"/>
              </a:rPr>
              <a:t>Train module:</a:t>
            </a:r>
            <a:endParaRPr lang="zh-CN" altLang="en-US" sz="2800" dirty="0">
              <a:solidFill>
                <a:schemeClr val="accent2">
                  <a:lumMod val="60000"/>
                  <a:lumOff val="40000"/>
                </a:schemeClr>
              </a:solidFill>
              <a:latin typeface="+mn-lt"/>
              <a:ea typeface="楷体_GB2312" pitchFamily="1" charset="-122"/>
              <a:cs typeface="幼圆"/>
            </a:endParaRPr>
          </a:p>
        </p:txBody>
      </p:sp>
      <p:pic>
        <p:nvPicPr>
          <p:cNvPr id="4" name="Picture 3" descr="C:\Users\ASUS\Downloads\train_model (1).png"/>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0" y="714356"/>
            <a:ext cx="9143999" cy="6143644"/>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p:cNvSpPr>
            <a:spLocks noGrp="1"/>
          </p:cNvSpPr>
          <p:nvPr>
            <p:ph idx="1"/>
          </p:nvPr>
        </p:nvSpPr>
        <p:spPr>
          <a:xfrm>
            <a:off x="0" y="725488"/>
            <a:ext cx="9396413" cy="6375400"/>
          </a:xfrm>
        </p:spPr>
        <p:txBody>
          <a:bodyPr>
            <a:normAutofit/>
          </a:bodyPr>
          <a:lstStyle/>
          <a:p>
            <a:pPr eaLnBrk="1" hangingPunct="1"/>
            <a:endParaRPr lang="en-US" altLang="en-US" dirty="0" smtClean="0">
              <a:ea typeface="幼圆"/>
              <a:cs typeface="幼圆"/>
            </a:endParaRPr>
          </a:p>
          <a:p>
            <a:pPr lvl="0"/>
            <a:r>
              <a:rPr lang="en-US" sz="2600" dirty="0" smtClean="0">
                <a:latin typeface="Times New Roman" panose="02020603050405020304" pitchFamily="18" charset="0"/>
                <a:cs typeface="Times New Roman" panose="02020603050405020304" pitchFamily="18" charset="0"/>
              </a:rPr>
              <a:t>The data was first pre-processed and analysis libraries like </a:t>
            </a:r>
            <a:endParaRPr lang="en-US" sz="2600" dirty="0" smtClean="0">
              <a:latin typeface="Times New Roman" panose="02020603050405020304" pitchFamily="18" charset="0"/>
              <a:cs typeface="Times New Roman" panose="02020603050405020304" pitchFamily="18" charset="0"/>
            </a:endParaRPr>
          </a:p>
          <a:p>
            <a:pPr lvl="1">
              <a:buNone/>
            </a:pPr>
            <a:r>
              <a:rPr lang="en-US" dirty="0" err="1" smtClean="0">
                <a:latin typeface="Times New Roman" panose="02020603050405020304" pitchFamily="18" charset="0"/>
                <a:cs typeface="Times New Roman" panose="02020603050405020304" pitchFamily="18" charset="0"/>
              </a:rPr>
              <a:t>NumPy</a:t>
            </a:r>
            <a:r>
              <a:rPr lang="en-US" dirty="0" smtClean="0">
                <a:latin typeface="Times New Roman" panose="02020603050405020304" pitchFamily="18" charset="0"/>
                <a:cs typeface="Times New Roman" panose="02020603050405020304" pitchFamily="18" charset="0"/>
              </a:rPr>
              <a:t> and Pandas were used to make it ready to be utilized by </a:t>
            </a:r>
            <a:endParaRPr lang="en-US" dirty="0" smtClean="0">
              <a:latin typeface="Times New Roman" panose="02020603050405020304" pitchFamily="18" charset="0"/>
              <a:cs typeface="Times New Roman" panose="02020603050405020304" pitchFamily="18" charset="0"/>
            </a:endParaRPr>
          </a:p>
          <a:p>
            <a:pPr lvl="1">
              <a:buNone/>
            </a:pPr>
            <a:r>
              <a:rPr lang="en-US" dirty="0" smtClean="0">
                <a:latin typeface="Times New Roman" panose="02020603050405020304" pitchFamily="18" charset="0"/>
                <a:cs typeface="Times New Roman" panose="02020603050405020304" pitchFamily="18" charset="0"/>
              </a:rPr>
              <a:t>a machine learning algorithm.</a:t>
            </a:r>
            <a:endParaRPr lang="en-US" dirty="0" smtClean="0">
              <a:latin typeface="Times New Roman" panose="02020603050405020304" pitchFamily="18" charset="0"/>
              <a:cs typeface="Times New Roman" panose="02020603050405020304" pitchFamily="18" charset="0"/>
            </a:endParaRPr>
          </a:p>
          <a:p>
            <a:pPr lvl="1">
              <a:buNone/>
            </a:pPr>
            <a:endParaRPr lang="en-US" dirty="0" smtClean="0">
              <a:latin typeface="Times New Roman" panose="02020603050405020304" pitchFamily="18" charset="0"/>
              <a:cs typeface="Times New Roman" panose="02020603050405020304" pitchFamily="18" charset="0"/>
            </a:endParaRPr>
          </a:p>
          <a:p>
            <a:pPr lvl="0"/>
            <a:r>
              <a:rPr lang="en-US" sz="2600" dirty="0" smtClean="0">
                <a:latin typeface="Times New Roman" panose="02020603050405020304" pitchFamily="18" charset="0"/>
                <a:cs typeface="Times New Roman" panose="02020603050405020304" pitchFamily="18" charset="0"/>
              </a:rPr>
              <a:t>Now whenever, there is a leakage and the alarm rings, the data is sent to us and we predict if it is dangerous or not. If found dangerous the only the team is called to sanitize the place and fix the leak. This saved a lot of money for the company.</a:t>
            </a:r>
            <a:endParaRPr lang="en-US" sz="2600" dirty="0" smtClean="0">
              <a:latin typeface="Times New Roman" panose="02020603050405020304" pitchFamily="18" charset="0"/>
              <a:cs typeface="Times New Roman" panose="02020603050405020304" pitchFamily="18" charset="0"/>
            </a:endParaRPr>
          </a:p>
          <a:p>
            <a:pPr eaLnBrk="1" hangingPunct="1">
              <a:buNone/>
            </a:pPr>
            <a:endParaRPr lang="en-US" altLang="en-US" sz="2600" dirty="0" smtClean="0">
              <a:latin typeface="Times New Roman" panose="02020603050405020304" pitchFamily="18" charset="0"/>
              <a:ea typeface="幼圆"/>
              <a:cs typeface="Times New Roman" panose="02020603050405020304" pitchFamily="18" charset="0"/>
            </a:endParaRPr>
          </a:p>
          <a:p>
            <a:pPr eaLnBrk="1" hangingPunct="1">
              <a:buNone/>
            </a:pPr>
            <a:br>
              <a:rPr lang="en-US" sz="2600" dirty="0" smtClean="0">
                <a:latin typeface="Times New Roman" panose="02020603050405020304" pitchFamily="18" charset="0"/>
                <a:ea typeface="SimSun" panose="02010600030101010101" pitchFamily="2" charset="-122"/>
                <a:cs typeface="Times New Roman" panose="02020603050405020304" pitchFamily="18" charset="0"/>
              </a:rPr>
            </a:br>
            <a:endParaRPr lang="en-US" altLang="en-US" sz="2600" dirty="0" smtClean="0">
              <a:latin typeface="Times New Roman" panose="02020603050405020304" pitchFamily="18" charset="0"/>
              <a:ea typeface="幼圆"/>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4786346" cy="523220"/>
          </a:xfrm>
          <a:prstGeom prst="rect">
            <a:avLst/>
          </a:prstGeom>
          <a:noFill/>
          <a:ln w="9525">
            <a:noFill/>
            <a:miter lim="800000"/>
          </a:ln>
          <a:effectLst>
            <a:outerShdw dist="12700" dir="10800000" algn="ctr" rotWithShape="0">
              <a:schemeClr val="accent2"/>
            </a:outerShdw>
          </a:effectLst>
        </p:spPr>
        <p:txBody>
          <a:bodyPr wrap="square">
            <a:spAutoFit/>
          </a:bodyPr>
          <a:lstStyle/>
          <a:p>
            <a:pPr algn="just" eaLnBrk="1" hangingPunct="1">
              <a:defRPr/>
            </a:pPr>
            <a:r>
              <a:rPr lang="en-US" altLang="zh-CN" sz="2800" dirty="0" smtClean="0">
                <a:solidFill>
                  <a:schemeClr val="accent2">
                    <a:lumMod val="60000"/>
                    <a:lumOff val="40000"/>
                  </a:schemeClr>
                </a:solidFill>
                <a:latin typeface="+mn-lt"/>
                <a:ea typeface="楷体_GB2312" pitchFamily="1" charset="-122"/>
                <a:cs typeface="幼圆"/>
              </a:rPr>
              <a:t>Test module:</a:t>
            </a:r>
            <a:endParaRPr lang="zh-CN" altLang="en-US" sz="2800" dirty="0">
              <a:solidFill>
                <a:schemeClr val="accent2">
                  <a:lumMod val="60000"/>
                  <a:lumOff val="40000"/>
                </a:schemeClr>
              </a:solidFill>
              <a:latin typeface="+mn-lt"/>
              <a:ea typeface="楷体_GB2312" pitchFamily="1" charset="-122"/>
              <a:cs typeface="幼圆"/>
            </a:endParaRPr>
          </a:p>
        </p:txBody>
      </p:sp>
      <p:pic>
        <p:nvPicPr>
          <p:cNvPr id="4" name="Picture 3" descr="C:\Users\ASUS\Downloads\test_model1.png"/>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0" y="714356"/>
            <a:ext cx="9144000" cy="6143644"/>
          </a:xfrm>
          <a:prstGeom prst="rect">
            <a:avLst/>
          </a:prstGeom>
          <a:noFill/>
          <a:ln>
            <a:noFill/>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4786346" cy="523220"/>
          </a:xfrm>
          <a:prstGeom prst="rect">
            <a:avLst/>
          </a:prstGeom>
          <a:noFill/>
          <a:ln w="9525">
            <a:noFill/>
            <a:miter lim="800000"/>
          </a:ln>
          <a:effectLst>
            <a:outerShdw dist="12700" dir="10800000" algn="ctr" rotWithShape="0">
              <a:schemeClr val="accent2"/>
            </a:outerShdw>
          </a:effectLst>
        </p:spPr>
        <p:txBody>
          <a:bodyPr wrap="square">
            <a:spAutoFit/>
          </a:bodyPr>
          <a:lstStyle/>
          <a:p>
            <a:pPr algn="just" eaLnBrk="1" hangingPunct="1">
              <a:defRPr/>
            </a:pPr>
            <a:r>
              <a:rPr lang="en-US" altLang="zh-CN" sz="2800" dirty="0" smtClean="0">
                <a:solidFill>
                  <a:schemeClr val="accent2">
                    <a:lumMod val="60000"/>
                    <a:lumOff val="40000"/>
                  </a:schemeClr>
                </a:solidFill>
                <a:latin typeface="+mn-lt"/>
                <a:ea typeface="楷体_GB2312" pitchFamily="1" charset="-122"/>
                <a:cs typeface="幼圆"/>
              </a:rPr>
              <a:t>Display result:</a:t>
            </a:r>
            <a:endParaRPr lang="zh-CN" altLang="en-US" sz="2800" dirty="0">
              <a:solidFill>
                <a:schemeClr val="accent2">
                  <a:lumMod val="60000"/>
                  <a:lumOff val="40000"/>
                </a:schemeClr>
              </a:solidFill>
              <a:latin typeface="+mn-lt"/>
              <a:ea typeface="楷体_GB2312" pitchFamily="1" charset="-122"/>
              <a:cs typeface="幼圆"/>
            </a:endParaRPr>
          </a:p>
        </p:txBody>
      </p:sp>
      <p:pic>
        <p:nvPicPr>
          <p:cNvPr id="4" name="Picture 3" descr="C:\Users\ASUS\Desktop\Screenshort\display_tests.png"/>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0" y="714356"/>
            <a:ext cx="9144000" cy="6143644"/>
          </a:xfrm>
          <a:prstGeom prst="rect">
            <a:avLst/>
          </a:prstGeom>
          <a:noFill/>
          <a:ln>
            <a:noFill/>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1"/>
          <p:cNvSpPr>
            <a:spLocks noChangeArrowheads="1"/>
          </p:cNvSpPr>
          <p:nvPr/>
        </p:nvSpPr>
        <p:spPr bwMode="auto">
          <a:xfrm>
            <a:off x="395287" y="1000108"/>
            <a:ext cx="8748713" cy="492443"/>
          </a:xfrm>
          <a:prstGeom prst="rect">
            <a:avLst/>
          </a:prstGeom>
          <a:noFill/>
          <a:ln w="9525">
            <a:noFill/>
            <a:miter lim="800000"/>
          </a:ln>
        </p:spPr>
        <p:txBody>
          <a:bodyPr wrap="square">
            <a:spAutoFit/>
          </a:bodyPr>
          <a:lstStyle/>
          <a:p>
            <a:pPr eaLnBrk="1" hangingPunct="1"/>
            <a:endParaRPr lang="en-US" sz="26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214414" y="0"/>
            <a:ext cx="7000924" cy="3785652"/>
          </a:xfrm>
          <a:prstGeom prst="rect">
            <a:avLst/>
          </a:prstGeom>
          <a:noFill/>
        </p:spPr>
        <p:txBody>
          <a:bodyPr wrap="square" rtlCol="0">
            <a:spAutoFit/>
          </a:bodyPr>
          <a:lstStyle/>
          <a:p>
            <a:pPr algn="ctr"/>
            <a:br>
              <a:rPr lang="en-US" sz="4000" b="1" u="sng" dirty="0" smtClean="0">
                <a:solidFill>
                  <a:schemeClr val="accent2">
                    <a:lumMod val="60000"/>
                    <a:lumOff val="40000"/>
                  </a:schemeClr>
                </a:solidFill>
                <a:latin typeface="+mn-lt"/>
              </a:rPr>
            </a:br>
            <a:br>
              <a:rPr lang="en-US" sz="4000" b="1" u="sng" dirty="0" smtClean="0">
                <a:solidFill>
                  <a:schemeClr val="accent2">
                    <a:lumMod val="60000"/>
                    <a:lumOff val="40000"/>
                  </a:schemeClr>
                </a:solidFill>
                <a:latin typeface="+mn-lt"/>
              </a:rPr>
            </a:br>
            <a:br>
              <a:rPr lang="en-US" sz="4000" b="1" u="sng" dirty="0" smtClean="0">
                <a:solidFill>
                  <a:schemeClr val="accent2">
                    <a:lumMod val="60000"/>
                    <a:lumOff val="40000"/>
                  </a:schemeClr>
                </a:solidFill>
                <a:latin typeface="+mn-lt"/>
              </a:rPr>
            </a:br>
            <a:br>
              <a:rPr lang="en-US" sz="4000" b="1" u="sng" dirty="0" smtClean="0">
                <a:solidFill>
                  <a:schemeClr val="accent2">
                    <a:lumMod val="60000"/>
                    <a:lumOff val="40000"/>
                  </a:schemeClr>
                </a:solidFill>
                <a:latin typeface="+mn-lt"/>
              </a:rPr>
            </a:br>
            <a:br>
              <a:rPr lang="en-US" sz="4000" b="1" u="sng" dirty="0" smtClean="0">
                <a:solidFill>
                  <a:schemeClr val="accent2">
                    <a:lumMod val="60000"/>
                    <a:lumOff val="40000"/>
                  </a:schemeClr>
                </a:solidFill>
                <a:latin typeface="+mn-lt"/>
              </a:rPr>
            </a:br>
            <a:r>
              <a:rPr lang="en-US" sz="4000" b="1" u="sng" dirty="0" smtClean="0">
                <a:solidFill>
                  <a:schemeClr val="accent2">
                    <a:lumMod val="60000"/>
                    <a:lumOff val="40000"/>
                  </a:schemeClr>
                </a:solidFill>
                <a:latin typeface="+mn-lt"/>
              </a:rPr>
              <a:t>Table Structure:</a:t>
            </a:r>
            <a:endParaRPr lang="en-US" sz="4000" dirty="0">
              <a:solidFill>
                <a:schemeClr val="accent2">
                  <a:lumMod val="60000"/>
                  <a:lumOff val="40000"/>
                </a:schemeClr>
              </a:solidFill>
              <a:latin typeface="+mn-lt"/>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4786346" cy="523220"/>
          </a:xfrm>
          <a:prstGeom prst="rect">
            <a:avLst/>
          </a:prstGeom>
          <a:noFill/>
          <a:ln w="9525">
            <a:noFill/>
            <a:miter lim="800000"/>
          </a:ln>
          <a:effectLst>
            <a:outerShdw dist="12700" dir="10800000" algn="ctr" rotWithShape="0">
              <a:schemeClr val="accent2"/>
            </a:outerShdw>
          </a:effectLst>
        </p:spPr>
        <p:txBody>
          <a:bodyPr wrap="square">
            <a:spAutoFit/>
          </a:bodyPr>
          <a:lstStyle/>
          <a:p>
            <a:pPr algn="just" eaLnBrk="1" hangingPunct="1">
              <a:defRPr/>
            </a:pPr>
            <a:r>
              <a:rPr lang="en-US" altLang="zh-CN" sz="2800" u="sng" dirty="0" smtClean="0">
                <a:solidFill>
                  <a:schemeClr val="accent2">
                    <a:lumMod val="60000"/>
                    <a:lumOff val="40000"/>
                  </a:schemeClr>
                </a:solidFill>
                <a:latin typeface="+mn-lt"/>
                <a:ea typeface="楷体_GB2312" pitchFamily="1" charset="-122"/>
                <a:cs typeface="幼圆"/>
              </a:rPr>
              <a:t>Admin:</a:t>
            </a:r>
            <a:endParaRPr lang="zh-CN" altLang="en-US" sz="2800" u="sng" dirty="0">
              <a:solidFill>
                <a:schemeClr val="accent2">
                  <a:lumMod val="60000"/>
                  <a:lumOff val="40000"/>
                </a:schemeClr>
              </a:solidFill>
              <a:latin typeface="+mn-lt"/>
              <a:ea typeface="楷体_GB2312" pitchFamily="1" charset="-122"/>
              <a:cs typeface="幼圆"/>
            </a:endParaRPr>
          </a:p>
        </p:txBody>
      </p:sp>
      <p:graphicFrame>
        <p:nvGraphicFramePr>
          <p:cNvPr id="5" name="Table 4"/>
          <p:cNvGraphicFramePr>
            <a:graphicFrameLocks noGrp="1"/>
          </p:cNvGraphicFramePr>
          <p:nvPr/>
        </p:nvGraphicFramePr>
        <p:xfrm>
          <a:off x="381000" y="1447801"/>
          <a:ext cx="8143931" cy="3581399"/>
        </p:xfrm>
        <a:graphic>
          <a:graphicData uri="http://schemas.openxmlformats.org/drawingml/2006/table">
            <a:tbl>
              <a:tblPr/>
              <a:tblGrid>
                <a:gridCol w="755284"/>
                <a:gridCol w="1313538"/>
                <a:gridCol w="1100088"/>
                <a:gridCol w="820960"/>
                <a:gridCol w="1888209"/>
                <a:gridCol w="2265852"/>
              </a:tblGrid>
              <a:tr h="803798">
                <a:tc>
                  <a:txBody>
                    <a:bodyPr/>
                    <a:lstStyle/>
                    <a:p>
                      <a:pPr marL="0" marR="0">
                        <a:lnSpc>
                          <a:spcPct val="115000"/>
                        </a:lnSpc>
                        <a:spcBef>
                          <a:spcPts val="0"/>
                        </a:spcBef>
                        <a:spcAft>
                          <a:spcPts val="0"/>
                        </a:spcAft>
                      </a:pPr>
                      <a:r>
                        <a:rPr lang="en-US" sz="1400" dirty="0">
                          <a:latin typeface="Times New Roman" panose="02020603050405020304"/>
                          <a:ea typeface="Calibri" panose="020F0502020204030204"/>
                          <a:cs typeface="Mangal" panose="02040503050203030202"/>
                        </a:rPr>
                        <a:t>SR NO</a:t>
                      </a:r>
                      <a:endParaRPr lang="en-US" sz="1100" dirty="0">
                        <a:latin typeface="Calibri" panose="020F0502020204030204"/>
                        <a:ea typeface="Calibri" panose="020F0502020204030204"/>
                        <a:cs typeface="Mangal" panose="02040503050203030202"/>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latin typeface="Times New Roman" panose="02020603050405020304"/>
                          <a:ea typeface="Calibri" panose="020F0502020204030204"/>
                          <a:cs typeface="Mangal" panose="02040503050203030202"/>
                        </a:rPr>
                        <a:t>FIELD NAME</a:t>
                      </a:r>
                      <a:endParaRPr lang="en-US" sz="1100" dirty="0">
                        <a:latin typeface="Calibri" panose="020F0502020204030204"/>
                        <a:ea typeface="Calibri" panose="020F0502020204030204"/>
                        <a:cs typeface="Mangal" panose="02040503050203030202"/>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latin typeface="Times New Roman" panose="02020603050405020304"/>
                          <a:ea typeface="Calibri" panose="020F0502020204030204"/>
                          <a:cs typeface="Mangal" panose="02040503050203030202"/>
                        </a:rPr>
                        <a:t>DATA TYPE</a:t>
                      </a:r>
                      <a:endParaRPr lang="en-US" sz="1100" dirty="0">
                        <a:latin typeface="Calibri" panose="020F0502020204030204"/>
                        <a:ea typeface="Calibri" panose="020F0502020204030204"/>
                        <a:cs typeface="Mangal" panose="02040503050203030202"/>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panose="02020603050405020304"/>
                          <a:ea typeface="Calibri" panose="020F0502020204030204"/>
                          <a:cs typeface="Mangal" panose="02040503050203030202"/>
                        </a:rPr>
                        <a:t>SIZE</a:t>
                      </a:r>
                      <a:endParaRPr lang="en-US" sz="1100">
                        <a:latin typeface="Calibri" panose="020F0502020204030204"/>
                        <a:ea typeface="Calibri" panose="020F0502020204030204"/>
                        <a:cs typeface="Mangal" panose="02040503050203030202"/>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panose="02020603050405020304"/>
                          <a:ea typeface="Calibri" panose="020F0502020204030204"/>
                          <a:cs typeface="Mangal" panose="02040503050203030202"/>
                        </a:rPr>
                        <a:t>CONSTRAINT</a:t>
                      </a:r>
                      <a:endParaRPr lang="en-US" sz="1100">
                        <a:latin typeface="Calibri" panose="020F0502020204030204"/>
                        <a:ea typeface="Calibri" panose="020F0502020204030204"/>
                        <a:cs typeface="Mangal" panose="02040503050203030202"/>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panose="02020603050405020304"/>
                          <a:ea typeface="Calibri" panose="020F0502020204030204"/>
                          <a:cs typeface="Mangal" panose="02040503050203030202"/>
                        </a:rPr>
                        <a:t>DESCRIPTION</a:t>
                      </a:r>
                      <a:endParaRPr lang="en-US" sz="1100">
                        <a:latin typeface="Calibri" panose="020F0502020204030204"/>
                        <a:ea typeface="Calibri" panose="020F0502020204030204"/>
                        <a:cs typeface="Mangal" panose="02040503050203030202"/>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r>
              <a:tr h="651163">
                <a:tc>
                  <a:txBody>
                    <a:bodyPr/>
                    <a:lstStyle/>
                    <a:p>
                      <a:pPr marL="0" marR="0">
                        <a:lnSpc>
                          <a:spcPct val="115000"/>
                        </a:lnSpc>
                        <a:spcBef>
                          <a:spcPts val="0"/>
                        </a:spcBef>
                        <a:spcAft>
                          <a:spcPts val="0"/>
                        </a:spcAft>
                      </a:pPr>
                      <a:r>
                        <a:rPr lang="en-US" sz="1400">
                          <a:latin typeface="Times New Roman" panose="02020603050405020304"/>
                          <a:ea typeface="Calibri" panose="020F0502020204030204"/>
                          <a:cs typeface="Mangal" panose="02040503050203030202"/>
                        </a:rPr>
                        <a:t>1</a:t>
                      </a:r>
                      <a:endParaRPr lang="en-US" sz="1100">
                        <a:latin typeface="Calibri" panose="020F0502020204030204"/>
                        <a:ea typeface="Calibri" panose="020F0502020204030204"/>
                        <a:cs typeface="Mangal" panose="02040503050203030202"/>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latin typeface="Times New Roman" panose="02020603050405020304"/>
                          <a:ea typeface="Calibri" panose="020F0502020204030204"/>
                          <a:cs typeface="Mangal" panose="02040503050203030202"/>
                        </a:rPr>
                        <a:t>Admin_Id</a:t>
                      </a:r>
                      <a:endParaRPr lang="en-US" sz="1100" dirty="0">
                        <a:latin typeface="Calibri" panose="020F0502020204030204"/>
                        <a:ea typeface="Calibri" panose="020F0502020204030204"/>
                        <a:cs typeface="Mangal" panose="02040503050203030202"/>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panose="02020603050405020304"/>
                          <a:ea typeface="Calibri" panose="020F0502020204030204"/>
                          <a:cs typeface="Mangal" panose="02040503050203030202"/>
                        </a:rPr>
                        <a:t>Integer</a:t>
                      </a:r>
                      <a:endParaRPr lang="en-US" sz="1100">
                        <a:latin typeface="Calibri" panose="020F0502020204030204"/>
                        <a:ea typeface="Calibri" panose="020F0502020204030204"/>
                        <a:cs typeface="Mangal" panose="02040503050203030202"/>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latin typeface="Times New Roman" panose="02020603050405020304"/>
                          <a:ea typeface="Calibri" panose="020F0502020204030204"/>
                          <a:cs typeface="Mangal" panose="02040503050203030202"/>
                        </a:rPr>
                        <a:t>10</a:t>
                      </a:r>
                      <a:endParaRPr lang="en-US" sz="1100" dirty="0">
                        <a:latin typeface="Calibri" panose="020F0502020204030204"/>
                        <a:ea typeface="Calibri" panose="020F0502020204030204"/>
                        <a:cs typeface="Mangal" panose="02040503050203030202"/>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panose="02020603050405020304"/>
                          <a:ea typeface="Calibri" panose="020F0502020204030204"/>
                          <a:cs typeface="Mangal" panose="02040503050203030202"/>
                        </a:rPr>
                        <a:t>primary key</a:t>
                      </a:r>
                      <a:endParaRPr lang="en-US" sz="1100">
                        <a:latin typeface="Calibri" panose="020F0502020204030204"/>
                        <a:ea typeface="Calibri" panose="020F0502020204030204"/>
                        <a:cs typeface="Mangal" panose="02040503050203030202"/>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panose="02020603050405020304"/>
                          <a:ea typeface="Calibri" panose="020F0502020204030204"/>
                          <a:cs typeface="Mangal" panose="02040503050203030202"/>
                        </a:rPr>
                        <a:t>admin identification no</a:t>
                      </a:r>
                      <a:endParaRPr lang="en-US" sz="1100">
                        <a:latin typeface="Calibri" panose="020F0502020204030204"/>
                        <a:ea typeface="Calibri" panose="020F0502020204030204"/>
                        <a:cs typeface="Mangal" panose="02040503050203030202"/>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r>
              <a:tr h="628676">
                <a:tc>
                  <a:txBody>
                    <a:bodyPr/>
                    <a:lstStyle/>
                    <a:p>
                      <a:pPr marL="0" marR="0">
                        <a:lnSpc>
                          <a:spcPct val="115000"/>
                        </a:lnSpc>
                        <a:spcBef>
                          <a:spcPts val="0"/>
                        </a:spcBef>
                        <a:spcAft>
                          <a:spcPts val="0"/>
                        </a:spcAft>
                      </a:pPr>
                      <a:r>
                        <a:rPr lang="en-US" sz="1400">
                          <a:latin typeface="Times New Roman" panose="02020603050405020304"/>
                          <a:ea typeface="Calibri" panose="020F0502020204030204"/>
                          <a:cs typeface="Mangal" panose="02040503050203030202"/>
                        </a:rPr>
                        <a:t>2</a:t>
                      </a:r>
                      <a:endParaRPr lang="en-US" sz="1100">
                        <a:latin typeface="Calibri" panose="020F0502020204030204"/>
                        <a:ea typeface="Calibri" panose="020F0502020204030204"/>
                        <a:cs typeface="Mangal" panose="02040503050203030202"/>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panose="02020603050405020304"/>
                          <a:ea typeface="Calibri" panose="020F0502020204030204"/>
                          <a:cs typeface="Mangal" panose="02040503050203030202"/>
                        </a:rPr>
                        <a:t>Username</a:t>
                      </a:r>
                      <a:endParaRPr lang="en-US" sz="1100">
                        <a:latin typeface="Calibri" panose="020F0502020204030204"/>
                        <a:ea typeface="Calibri" panose="020F0502020204030204"/>
                        <a:cs typeface="Mangal" panose="02040503050203030202"/>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panose="02020603050405020304"/>
                          <a:ea typeface="Calibri" panose="020F0502020204030204"/>
                          <a:cs typeface="Mangal" panose="02040503050203030202"/>
                        </a:rPr>
                        <a:t>Text</a:t>
                      </a:r>
                      <a:endParaRPr lang="en-US" sz="1100">
                        <a:latin typeface="Calibri" panose="020F0502020204030204"/>
                        <a:ea typeface="Calibri" panose="020F0502020204030204"/>
                        <a:cs typeface="Mangal" panose="02040503050203030202"/>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latin typeface="Times New Roman" panose="02020603050405020304"/>
                          <a:ea typeface="Calibri" panose="020F0502020204030204"/>
                          <a:cs typeface="Mangal" panose="02040503050203030202"/>
                        </a:rPr>
                        <a:t>20</a:t>
                      </a:r>
                      <a:endParaRPr lang="en-US" sz="1100" dirty="0">
                        <a:latin typeface="Calibri" panose="020F0502020204030204"/>
                        <a:ea typeface="Calibri" panose="020F0502020204030204"/>
                        <a:cs typeface="Mangal" panose="02040503050203030202"/>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panose="02020603050405020304"/>
                          <a:ea typeface="Calibri" panose="020F0502020204030204"/>
                          <a:cs typeface="Mangal" panose="02040503050203030202"/>
                        </a:rPr>
                        <a:t>not null</a:t>
                      </a:r>
                      <a:endParaRPr lang="en-US" sz="1100">
                        <a:latin typeface="Calibri" panose="020F0502020204030204"/>
                        <a:ea typeface="Calibri" panose="020F0502020204030204"/>
                        <a:cs typeface="Mangal" panose="02040503050203030202"/>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panose="02020603050405020304"/>
                          <a:ea typeface="Calibri" panose="020F0502020204030204"/>
                          <a:cs typeface="Mangal" panose="02040503050203030202"/>
                        </a:rPr>
                        <a:t>admin username</a:t>
                      </a:r>
                      <a:endParaRPr lang="en-US" sz="1100">
                        <a:latin typeface="Calibri" panose="020F0502020204030204"/>
                        <a:ea typeface="Calibri" panose="020F0502020204030204"/>
                        <a:cs typeface="Mangal" panose="02040503050203030202"/>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r>
              <a:tr h="673651">
                <a:tc>
                  <a:txBody>
                    <a:bodyPr/>
                    <a:lstStyle/>
                    <a:p>
                      <a:pPr marL="0" marR="0">
                        <a:lnSpc>
                          <a:spcPct val="115000"/>
                        </a:lnSpc>
                        <a:spcBef>
                          <a:spcPts val="0"/>
                        </a:spcBef>
                        <a:spcAft>
                          <a:spcPts val="0"/>
                        </a:spcAft>
                      </a:pPr>
                      <a:r>
                        <a:rPr lang="en-US" sz="1400">
                          <a:latin typeface="Times New Roman" panose="02020603050405020304"/>
                          <a:ea typeface="Calibri" panose="020F0502020204030204"/>
                          <a:cs typeface="Mangal" panose="02040503050203030202"/>
                        </a:rPr>
                        <a:t>3</a:t>
                      </a:r>
                      <a:endParaRPr lang="en-US" sz="1100">
                        <a:latin typeface="Calibri" panose="020F0502020204030204"/>
                        <a:ea typeface="Calibri" panose="020F0502020204030204"/>
                        <a:cs typeface="Mangal" panose="02040503050203030202"/>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panose="02020603050405020304"/>
                          <a:ea typeface="Calibri" panose="020F0502020204030204"/>
                          <a:cs typeface="Mangal" panose="02040503050203030202"/>
                        </a:rPr>
                        <a:t>Email</a:t>
                      </a:r>
                      <a:endParaRPr lang="en-US" sz="1100">
                        <a:latin typeface="Calibri" panose="020F0502020204030204"/>
                        <a:ea typeface="Calibri" panose="020F0502020204030204"/>
                        <a:cs typeface="Mangal" panose="02040503050203030202"/>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panose="02020603050405020304"/>
                          <a:ea typeface="Calibri" panose="020F0502020204030204"/>
                          <a:cs typeface="Mangal" panose="02040503050203030202"/>
                        </a:rPr>
                        <a:t>Text</a:t>
                      </a:r>
                      <a:endParaRPr lang="en-US" sz="1100">
                        <a:latin typeface="Calibri" panose="020F0502020204030204"/>
                        <a:ea typeface="Calibri" panose="020F0502020204030204"/>
                        <a:cs typeface="Mangal" panose="02040503050203030202"/>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panose="02020603050405020304"/>
                          <a:ea typeface="Calibri" panose="020F0502020204030204"/>
                          <a:cs typeface="Mangal" panose="02040503050203030202"/>
                        </a:rPr>
                        <a:t>50</a:t>
                      </a:r>
                      <a:endParaRPr lang="en-US" sz="1100">
                        <a:latin typeface="Calibri" panose="020F0502020204030204"/>
                        <a:ea typeface="Calibri" panose="020F0502020204030204"/>
                        <a:cs typeface="Mangal" panose="02040503050203030202"/>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panose="02020603050405020304"/>
                          <a:ea typeface="Calibri" panose="020F0502020204030204"/>
                          <a:cs typeface="Mangal" panose="02040503050203030202"/>
                        </a:rPr>
                        <a:t>not null</a:t>
                      </a:r>
                      <a:endParaRPr lang="en-US" sz="1100">
                        <a:latin typeface="Calibri" panose="020F0502020204030204"/>
                        <a:ea typeface="Calibri" panose="020F0502020204030204"/>
                        <a:cs typeface="Mangal" panose="02040503050203030202"/>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panose="02020603050405020304"/>
                          <a:ea typeface="Calibri" panose="020F0502020204030204"/>
                          <a:cs typeface="Mangal" panose="02040503050203030202"/>
                        </a:rPr>
                        <a:t>Login email</a:t>
                      </a:r>
                      <a:endParaRPr lang="en-US" sz="1100">
                        <a:latin typeface="Calibri" panose="020F0502020204030204"/>
                        <a:ea typeface="Calibri" panose="020F0502020204030204"/>
                        <a:cs typeface="Mangal" panose="02040503050203030202"/>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r>
              <a:tr h="824111">
                <a:tc>
                  <a:txBody>
                    <a:bodyPr/>
                    <a:lstStyle/>
                    <a:p>
                      <a:pPr marL="0" marR="0">
                        <a:lnSpc>
                          <a:spcPct val="115000"/>
                        </a:lnSpc>
                        <a:spcBef>
                          <a:spcPts val="0"/>
                        </a:spcBef>
                        <a:spcAft>
                          <a:spcPts val="0"/>
                        </a:spcAft>
                      </a:pPr>
                      <a:r>
                        <a:rPr lang="en-US" sz="1400">
                          <a:latin typeface="Times New Roman" panose="02020603050405020304"/>
                          <a:ea typeface="Calibri" panose="020F0502020204030204"/>
                          <a:cs typeface="Mangal" panose="02040503050203030202"/>
                        </a:rPr>
                        <a:t>4</a:t>
                      </a:r>
                      <a:endParaRPr lang="en-US" sz="1100">
                        <a:latin typeface="Calibri" panose="020F0502020204030204"/>
                        <a:ea typeface="Calibri" panose="020F0502020204030204"/>
                        <a:cs typeface="Mangal" panose="02040503050203030202"/>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latin typeface="Times New Roman" panose="02020603050405020304"/>
                          <a:ea typeface="Calibri" panose="020F0502020204030204"/>
                          <a:cs typeface="Mangal" panose="02040503050203030202"/>
                        </a:rPr>
                        <a:t>Password</a:t>
                      </a:r>
                      <a:endParaRPr lang="en-US" sz="1100" dirty="0">
                        <a:latin typeface="Calibri" panose="020F0502020204030204"/>
                        <a:ea typeface="Calibri" panose="020F0502020204030204"/>
                        <a:cs typeface="Mangal" panose="02040503050203030202"/>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panose="02020603050405020304"/>
                          <a:ea typeface="Calibri" panose="020F0502020204030204"/>
                          <a:cs typeface="Mangal" panose="02040503050203030202"/>
                        </a:rPr>
                        <a:t>Text</a:t>
                      </a:r>
                      <a:endParaRPr lang="en-US" sz="1100">
                        <a:latin typeface="Calibri" panose="020F0502020204030204"/>
                        <a:ea typeface="Calibri" panose="020F0502020204030204"/>
                        <a:cs typeface="Mangal" panose="02040503050203030202"/>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panose="02020603050405020304"/>
                          <a:ea typeface="Calibri" panose="020F0502020204030204"/>
                          <a:cs typeface="Mangal" panose="02040503050203030202"/>
                        </a:rPr>
                        <a:t>10</a:t>
                      </a:r>
                      <a:endParaRPr lang="en-US" sz="1100">
                        <a:latin typeface="Calibri" panose="020F0502020204030204"/>
                        <a:ea typeface="Calibri" panose="020F0502020204030204"/>
                        <a:cs typeface="Mangal" panose="02040503050203030202"/>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latin typeface="Times New Roman" panose="02020603050405020304"/>
                          <a:ea typeface="Calibri" panose="020F0502020204030204"/>
                          <a:cs typeface="Mangal" panose="02040503050203030202"/>
                        </a:rPr>
                        <a:t>not null</a:t>
                      </a:r>
                      <a:endParaRPr lang="en-US" sz="1100" dirty="0">
                        <a:latin typeface="Calibri" panose="020F0502020204030204"/>
                        <a:ea typeface="Calibri" panose="020F0502020204030204"/>
                        <a:cs typeface="Mangal" panose="02040503050203030202"/>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latin typeface="Times New Roman" panose="02020603050405020304"/>
                          <a:ea typeface="Calibri" panose="020F0502020204030204"/>
                          <a:cs typeface="Mangal" panose="02040503050203030202"/>
                        </a:rPr>
                        <a:t>login password</a:t>
                      </a:r>
                      <a:endParaRPr lang="en-US" sz="1100" dirty="0">
                        <a:latin typeface="Calibri" panose="020F0502020204030204"/>
                        <a:ea typeface="Calibri" panose="020F0502020204030204"/>
                        <a:cs typeface="Mangal" panose="02040503050203030202"/>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4786346" cy="523220"/>
          </a:xfrm>
          <a:prstGeom prst="rect">
            <a:avLst/>
          </a:prstGeom>
          <a:noFill/>
          <a:ln w="9525">
            <a:noFill/>
            <a:miter lim="800000"/>
          </a:ln>
          <a:effectLst>
            <a:outerShdw dist="12700" dir="10800000" algn="ctr" rotWithShape="0">
              <a:schemeClr val="accent2"/>
            </a:outerShdw>
          </a:effectLst>
        </p:spPr>
        <p:txBody>
          <a:bodyPr wrap="square">
            <a:spAutoFit/>
          </a:bodyPr>
          <a:lstStyle/>
          <a:p>
            <a:pPr algn="just" eaLnBrk="1" hangingPunct="1">
              <a:defRPr/>
            </a:pPr>
            <a:r>
              <a:rPr lang="en-US" altLang="zh-CN" sz="2800" u="sng" dirty="0" smtClean="0">
                <a:solidFill>
                  <a:schemeClr val="accent2">
                    <a:lumMod val="60000"/>
                    <a:lumOff val="40000"/>
                  </a:schemeClr>
                </a:solidFill>
                <a:latin typeface="+mn-lt"/>
                <a:ea typeface="楷体_GB2312" pitchFamily="1" charset="-122"/>
                <a:cs typeface="幼圆"/>
              </a:rPr>
              <a:t>Train:</a:t>
            </a:r>
            <a:endParaRPr lang="zh-CN" altLang="en-US" sz="2800" u="sng" dirty="0">
              <a:solidFill>
                <a:schemeClr val="accent2">
                  <a:lumMod val="60000"/>
                  <a:lumOff val="40000"/>
                </a:schemeClr>
              </a:solidFill>
              <a:latin typeface="+mn-lt"/>
              <a:ea typeface="楷体_GB2312" pitchFamily="1" charset="-122"/>
              <a:cs typeface="幼圆"/>
            </a:endParaRPr>
          </a:p>
        </p:txBody>
      </p:sp>
      <p:graphicFrame>
        <p:nvGraphicFramePr>
          <p:cNvPr id="5" name="Table 4"/>
          <p:cNvGraphicFramePr>
            <a:graphicFrameLocks noGrp="1"/>
          </p:cNvGraphicFramePr>
          <p:nvPr/>
        </p:nvGraphicFramePr>
        <p:xfrm>
          <a:off x="357158" y="1071548"/>
          <a:ext cx="8358247" cy="4506596"/>
        </p:xfrm>
        <a:graphic>
          <a:graphicData uri="http://schemas.openxmlformats.org/drawingml/2006/table">
            <a:tbl>
              <a:tblPr/>
              <a:tblGrid>
                <a:gridCol w="868167"/>
                <a:gridCol w="1523550"/>
                <a:gridCol w="1106490"/>
                <a:gridCol w="851146"/>
                <a:gridCol w="1846689"/>
                <a:gridCol w="2162205"/>
              </a:tblGrid>
              <a:tr h="548944">
                <a:tc>
                  <a:txBody>
                    <a:bodyPr/>
                    <a:lstStyle/>
                    <a:p>
                      <a:pPr marL="0" marR="0">
                        <a:lnSpc>
                          <a:spcPct val="115000"/>
                        </a:lnSpc>
                        <a:spcBef>
                          <a:spcPts val="0"/>
                        </a:spcBef>
                        <a:spcAft>
                          <a:spcPts val="0"/>
                        </a:spcAft>
                      </a:pPr>
                      <a:r>
                        <a:rPr lang="en-US" sz="1200" dirty="0">
                          <a:latin typeface="Times New Roman" panose="02020603050405020304"/>
                          <a:ea typeface="Calibri" panose="020F0502020204030204"/>
                          <a:cs typeface="Mangal" panose="02040503050203030202"/>
                        </a:rPr>
                        <a:t>SR NO</a:t>
                      </a:r>
                      <a:endParaRPr lang="en-US" sz="1000" dirty="0">
                        <a:latin typeface="Calibri" panose="020F0502020204030204"/>
                        <a:ea typeface="Calibri" panose="020F0502020204030204"/>
                        <a:cs typeface="Mangal" panose="02040503050203030202"/>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panose="02020603050405020304"/>
                          <a:ea typeface="Calibri" panose="020F0502020204030204"/>
                          <a:cs typeface="Mangal" panose="02040503050203030202"/>
                        </a:rPr>
                        <a:t>FIELD NAME</a:t>
                      </a:r>
                      <a:endParaRPr lang="en-US" sz="1000">
                        <a:latin typeface="Calibri" panose="020F0502020204030204"/>
                        <a:ea typeface="Calibri" panose="020F0502020204030204"/>
                        <a:cs typeface="Mangal" panose="02040503050203030202"/>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panose="02020603050405020304"/>
                          <a:ea typeface="Calibri" panose="020F0502020204030204"/>
                          <a:cs typeface="Mangal" panose="02040503050203030202"/>
                        </a:rPr>
                        <a:t>DATA TYPE</a:t>
                      </a:r>
                      <a:endParaRPr lang="en-US" sz="1000">
                        <a:latin typeface="Calibri" panose="020F0502020204030204"/>
                        <a:ea typeface="Calibri" panose="020F0502020204030204"/>
                        <a:cs typeface="Mangal" panose="02040503050203030202"/>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panose="02020603050405020304"/>
                          <a:ea typeface="Calibri" panose="020F0502020204030204"/>
                          <a:cs typeface="Mangal" panose="02040503050203030202"/>
                        </a:rPr>
                        <a:t>SIZE</a:t>
                      </a:r>
                      <a:endParaRPr lang="en-US" sz="1000">
                        <a:latin typeface="Calibri" panose="020F0502020204030204"/>
                        <a:ea typeface="Calibri" panose="020F0502020204030204"/>
                        <a:cs typeface="Mangal" panose="02040503050203030202"/>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panose="02020603050405020304"/>
                          <a:ea typeface="Calibri" panose="020F0502020204030204"/>
                          <a:cs typeface="Mangal" panose="02040503050203030202"/>
                        </a:rPr>
                        <a:t>CONSTRAINT</a:t>
                      </a:r>
                      <a:endParaRPr lang="en-US" sz="1000">
                        <a:latin typeface="Calibri" panose="020F0502020204030204"/>
                        <a:ea typeface="Calibri" panose="020F0502020204030204"/>
                        <a:cs typeface="Mangal" panose="02040503050203030202"/>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panose="02020603050405020304"/>
                          <a:ea typeface="Calibri" panose="020F0502020204030204"/>
                          <a:cs typeface="Mangal" panose="02040503050203030202"/>
                        </a:rPr>
                        <a:t>DESCRIPTION</a:t>
                      </a:r>
                      <a:endParaRPr lang="en-US" sz="1000">
                        <a:latin typeface="Calibri" panose="020F0502020204030204"/>
                        <a:ea typeface="Calibri" panose="020F0502020204030204"/>
                        <a:cs typeface="Mangal" panose="02040503050203030202"/>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r>
              <a:tr h="548944">
                <a:tc>
                  <a:txBody>
                    <a:bodyPr/>
                    <a:lstStyle/>
                    <a:p>
                      <a:pPr marL="0" marR="0">
                        <a:lnSpc>
                          <a:spcPct val="115000"/>
                        </a:lnSpc>
                        <a:spcBef>
                          <a:spcPts val="0"/>
                        </a:spcBef>
                        <a:spcAft>
                          <a:spcPts val="0"/>
                        </a:spcAft>
                      </a:pPr>
                      <a:r>
                        <a:rPr lang="en-US" sz="1200">
                          <a:latin typeface="Times New Roman" panose="02020603050405020304"/>
                          <a:ea typeface="Calibri" panose="020F0502020204030204"/>
                          <a:cs typeface="Mangal" panose="02040503050203030202"/>
                        </a:rPr>
                        <a:t>1</a:t>
                      </a:r>
                      <a:endParaRPr lang="en-US" sz="1000">
                        <a:latin typeface="Calibri" panose="020F0502020204030204"/>
                        <a:ea typeface="Calibri" panose="020F0502020204030204"/>
                        <a:cs typeface="Mangal" panose="02040503050203030202"/>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panose="02020603050405020304"/>
                          <a:ea typeface="Calibri" panose="020F0502020204030204"/>
                          <a:cs typeface="Mangal" panose="02040503050203030202"/>
                        </a:rPr>
                        <a:t>Train_id</a:t>
                      </a:r>
                      <a:endParaRPr lang="en-US" sz="1000">
                        <a:latin typeface="Calibri" panose="020F0502020204030204"/>
                        <a:ea typeface="Calibri" panose="020F0502020204030204"/>
                        <a:cs typeface="Mangal" panose="02040503050203030202"/>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panose="02020603050405020304"/>
                          <a:ea typeface="Calibri" panose="020F0502020204030204"/>
                          <a:cs typeface="Mangal" panose="02040503050203030202"/>
                        </a:rPr>
                        <a:t>Integer</a:t>
                      </a:r>
                      <a:endParaRPr lang="en-US" sz="1000">
                        <a:latin typeface="Calibri" panose="020F0502020204030204"/>
                        <a:ea typeface="Calibri" panose="020F0502020204030204"/>
                        <a:cs typeface="Mangal" panose="02040503050203030202"/>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panose="02020603050405020304"/>
                          <a:ea typeface="Calibri" panose="020F0502020204030204"/>
                          <a:cs typeface="Mangal" panose="02040503050203030202"/>
                        </a:rPr>
                        <a:t>    11</a:t>
                      </a:r>
                      <a:endParaRPr lang="en-US" sz="1000">
                        <a:latin typeface="Calibri" panose="020F0502020204030204"/>
                        <a:ea typeface="Calibri" panose="020F0502020204030204"/>
                        <a:cs typeface="Mangal" panose="02040503050203030202"/>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panose="02020603050405020304"/>
                          <a:ea typeface="Calibri" panose="020F0502020204030204"/>
                          <a:cs typeface="Mangal" panose="02040503050203030202"/>
                        </a:rPr>
                        <a:t>Primary key</a:t>
                      </a:r>
                      <a:endParaRPr lang="en-US" sz="1000">
                        <a:latin typeface="Calibri" panose="020F0502020204030204"/>
                        <a:ea typeface="Calibri" panose="020F0502020204030204"/>
                        <a:cs typeface="Mangal" panose="02040503050203030202"/>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panose="02020603050405020304"/>
                          <a:ea typeface="Calibri" panose="020F0502020204030204"/>
                          <a:cs typeface="Mangal" panose="02040503050203030202"/>
                        </a:rPr>
                        <a:t>It is unique identification</a:t>
                      </a:r>
                      <a:endParaRPr lang="en-US" sz="1000">
                        <a:latin typeface="Calibri" panose="020F0502020204030204"/>
                        <a:ea typeface="Calibri" panose="020F0502020204030204"/>
                        <a:cs typeface="Mangal" panose="02040503050203030202"/>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r>
              <a:tr h="649964">
                <a:tc>
                  <a:txBody>
                    <a:bodyPr/>
                    <a:lstStyle/>
                    <a:p>
                      <a:pPr marL="0" marR="0">
                        <a:lnSpc>
                          <a:spcPct val="115000"/>
                        </a:lnSpc>
                        <a:spcBef>
                          <a:spcPts val="0"/>
                        </a:spcBef>
                        <a:spcAft>
                          <a:spcPts val="0"/>
                        </a:spcAft>
                      </a:pPr>
                      <a:r>
                        <a:rPr lang="en-US" sz="1200">
                          <a:latin typeface="Times New Roman" panose="02020603050405020304"/>
                          <a:ea typeface="Calibri" panose="020F0502020204030204"/>
                          <a:cs typeface="Mangal" panose="02040503050203030202"/>
                        </a:rPr>
                        <a:t>2</a:t>
                      </a:r>
                      <a:endParaRPr lang="en-US" sz="1000">
                        <a:latin typeface="Calibri" panose="020F0502020204030204"/>
                        <a:ea typeface="Calibri" panose="020F0502020204030204"/>
                        <a:cs typeface="Mangal" panose="02040503050203030202"/>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latin typeface="Times New Roman" panose="02020603050405020304"/>
                          <a:ea typeface="Calibri" panose="020F0502020204030204"/>
                          <a:cs typeface="Mangal" panose="02040503050203030202"/>
                        </a:rPr>
                        <a:t>Ambient temperature</a:t>
                      </a:r>
                      <a:endParaRPr lang="en-US" sz="1000" dirty="0">
                        <a:latin typeface="Calibri" panose="020F0502020204030204"/>
                        <a:ea typeface="Calibri" panose="020F0502020204030204"/>
                        <a:cs typeface="Mangal" panose="02040503050203030202"/>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latin typeface="Times New Roman" panose="02020603050405020304"/>
                          <a:ea typeface="Calibri" panose="020F0502020204030204"/>
                          <a:cs typeface="Mangal" panose="02040503050203030202"/>
                        </a:rPr>
                        <a:t>Real</a:t>
                      </a:r>
                      <a:endParaRPr lang="en-US" sz="1000" dirty="0">
                        <a:latin typeface="Calibri" panose="020F0502020204030204"/>
                        <a:ea typeface="Calibri" panose="020F0502020204030204"/>
                        <a:cs typeface="Mangal" panose="02040503050203030202"/>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panose="02020603050405020304"/>
                          <a:ea typeface="Calibri" panose="020F0502020204030204"/>
                          <a:cs typeface="Mangal" panose="02040503050203030202"/>
                        </a:rPr>
                        <a:t>10</a:t>
                      </a:r>
                      <a:endParaRPr lang="en-US" sz="1000">
                        <a:latin typeface="Calibri" panose="020F0502020204030204"/>
                        <a:ea typeface="Calibri" panose="020F0502020204030204"/>
                        <a:cs typeface="Mangal" panose="02040503050203030202"/>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panose="02020603050405020304"/>
                          <a:ea typeface="Calibri" panose="020F0502020204030204"/>
                          <a:cs typeface="Mangal" panose="02040503050203030202"/>
                        </a:rPr>
                        <a:t>not null</a:t>
                      </a:r>
                      <a:endParaRPr lang="en-US" sz="1000">
                        <a:latin typeface="Calibri" panose="020F0502020204030204"/>
                        <a:ea typeface="Calibri" panose="020F0502020204030204"/>
                        <a:cs typeface="Mangal" panose="02040503050203030202"/>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panose="02020603050405020304"/>
                          <a:ea typeface="Calibri" panose="020F0502020204030204"/>
                          <a:cs typeface="Mangal" panose="02040503050203030202"/>
                        </a:rPr>
                        <a:t>Ambient temperature is a degree formats</a:t>
                      </a:r>
                      <a:endParaRPr lang="en-US" sz="1000">
                        <a:latin typeface="Calibri" panose="020F0502020204030204"/>
                        <a:ea typeface="Calibri" panose="020F0502020204030204"/>
                        <a:cs typeface="Mangal" panose="02040503050203030202"/>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r>
              <a:tr h="548944">
                <a:tc>
                  <a:txBody>
                    <a:bodyPr/>
                    <a:lstStyle/>
                    <a:p>
                      <a:pPr marL="0" marR="0">
                        <a:lnSpc>
                          <a:spcPct val="115000"/>
                        </a:lnSpc>
                        <a:spcBef>
                          <a:spcPts val="0"/>
                        </a:spcBef>
                        <a:spcAft>
                          <a:spcPts val="0"/>
                        </a:spcAft>
                      </a:pPr>
                      <a:r>
                        <a:rPr lang="en-US" sz="1200">
                          <a:latin typeface="Times New Roman" panose="02020603050405020304"/>
                          <a:ea typeface="Calibri" panose="020F0502020204030204"/>
                          <a:cs typeface="Mangal" panose="02040503050203030202"/>
                        </a:rPr>
                        <a:t>3</a:t>
                      </a:r>
                      <a:endParaRPr lang="en-US" sz="1000">
                        <a:latin typeface="Calibri" panose="020F0502020204030204"/>
                        <a:ea typeface="Calibri" panose="020F0502020204030204"/>
                        <a:cs typeface="Mangal" panose="02040503050203030202"/>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panose="02020603050405020304"/>
                          <a:ea typeface="Calibri" panose="020F0502020204030204"/>
                          <a:cs typeface="Mangal" panose="02040503050203030202"/>
                        </a:rPr>
                        <a:t>Calibration(days)</a:t>
                      </a:r>
                      <a:endParaRPr lang="en-US" sz="1000">
                        <a:latin typeface="Calibri" panose="020F0502020204030204"/>
                        <a:ea typeface="Calibri" panose="020F0502020204030204"/>
                        <a:cs typeface="Mangal" panose="02040503050203030202"/>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panose="02020603050405020304"/>
                          <a:ea typeface="Calibri" panose="020F0502020204030204"/>
                          <a:cs typeface="Mangal" panose="02040503050203030202"/>
                        </a:rPr>
                        <a:t>Real</a:t>
                      </a:r>
                      <a:endParaRPr lang="en-US" sz="1000">
                        <a:latin typeface="Calibri" panose="020F0502020204030204"/>
                        <a:ea typeface="Calibri" panose="020F0502020204030204"/>
                        <a:cs typeface="Mangal" panose="02040503050203030202"/>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panose="02020603050405020304"/>
                          <a:ea typeface="Calibri" panose="020F0502020204030204"/>
                          <a:cs typeface="Mangal" panose="02040503050203030202"/>
                        </a:rPr>
                        <a:t>20</a:t>
                      </a:r>
                      <a:endParaRPr lang="en-US" sz="1000">
                        <a:latin typeface="Calibri" panose="020F0502020204030204"/>
                        <a:ea typeface="Calibri" panose="020F0502020204030204"/>
                        <a:cs typeface="Mangal" panose="02040503050203030202"/>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panose="02020603050405020304"/>
                          <a:ea typeface="Calibri" panose="020F0502020204030204"/>
                          <a:cs typeface="Mangal" panose="02040503050203030202"/>
                        </a:rPr>
                        <a:t>not null</a:t>
                      </a:r>
                      <a:endParaRPr lang="en-US" sz="1000">
                        <a:latin typeface="Calibri" panose="020F0502020204030204"/>
                        <a:ea typeface="Calibri" panose="020F0502020204030204"/>
                        <a:cs typeface="Mangal" panose="02040503050203030202"/>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panose="02020603050405020304"/>
                          <a:ea typeface="Calibri" panose="020F0502020204030204"/>
                          <a:cs typeface="Mangal" panose="02040503050203030202"/>
                        </a:rPr>
                        <a:t>Calibration is a day formats</a:t>
                      </a:r>
                      <a:endParaRPr lang="en-US" sz="1000">
                        <a:latin typeface="Calibri" panose="020F0502020204030204"/>
                        <a:ea typeface="Calibri" panose="020F0502020204030204"/>
                        <a:cs typeface="Mangal" panose="02040503050203030202"/>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r>
              <a:tr h="517856">
                <a:tc>
                  <a:txBody>
                    <a:bodyPr/>
                    <a:lstStyle/>
                    <a:p>
                      <a:pPr marL="0" marR="0">
                        <a:lnSpc>
                          <a:spcPct val="115000"/>
                        </a:lnSpc>
                        <a:spcBef>
                          <a:spcPts val="0"/>
                        </a:spcBef>
                        <a:spcAft>
                          <a:spcPts val="0"/>
                        </a:spcAft>
                      </a:pPr>
                      <a:r>
                        <a:rPr lang="en-US" sz="1200">
                          <a:latin typeface="Times New Roman" panose="02020603050405020304"/>
                          <a:ea typeface="Calibri" panose="020F0502020204030204"/>
                          <a:cs typeface="Mangal" panose="02040503050203030202"/>
                        </a:rPr>
                        <a:t>4</a:t>
                      </a:r>
                      <a:endParaRPr lang="en-US" sz="1000">
                        <a:latin typeface="Calibri" panose="020F0502020204030204"/>
                        <a:ea typeface="Calibri" panose="020F0502020204030204"/>
                        <a:cs typeface="Mangal" panose="02040503050203030202"/>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panose="02020603050405020304"/>
                          <a:ea typeface="Calibri" panose="020F0502020204030204"/>
                          <a:cs typeface="Mangal" panose="02040503050203030202"/>
                        </a:rPr>
                        <a:t>Humidity</a:t>
                      </a:r>
                      <a:endParaRPr lang="en-US" sz="1000">
                        <a:latin typeface="Calibri" panose="020F0502020204030204"/>
                        <a:ea typeface="Calibri" panose="020F0502020204030204"/>
                        <a:cs typeface="Mangal" panose="02040503050203030202"/>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panose="02020603050405020304"/>
                          <a:ea typeface="Calibri" panose="020F0502020204030204"/>
                          <a:cs typeface="Mangal" panose="02040503050203030202"/>
                        </a:rPr>
                        <a:t>integer</a:t>
                      </a:r>
                      <a:endParaRPr lang="en-US" sz="1000">
                        <a:latin typeface="Calibri" panose="020F0502020204030204"/>
                        <a:ea typeface="Calibri" panose="020F0502020204030204"/>
                        <a:cs typeface="Mangal" panose="02040503050203030202"/>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panose="02020603050405020304"/>
                          <a:ea typeface="Calibri" panose="020F0502020204030204"/>
                          <a:cs typeface="Mangal" panose="02040503050203030202"/>
                        </a:rPr>
                        <a:t>20</a:t>
                      </a:r>
                      <a:endParaRPr lang="en-US" sz="1000">
                        <a:latin typeface="Calibri" panose="020F0502020204030204"/>
                        <a:ea typeface="Calibri" panose="020F0502020204030204"/>
                        <a:cs typeface="Mangal" panose="02040503050203030202"/>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panose="02020603050405020304"/>
                          <a:ea typeface="Calibri" panose="020F0502020204030204"/>
                          <a:cs typeface="Mangal" panose="02040503050203030202"/>
                        </a:rPr>
                        <a:t>not null</a:t>
                      </a:r>
                      <a:endParaRPr lang="en-US" sz="1000">
                        <a:latin typeface="Calibri" panose="020F0502020204030204"/>
                        <a:ea typeface="Calibri" panose="020F0502020204030204"/>
                        <a:cs typeface="Mangal" panose="02040503050203030202"/>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panose="02020603050405020304"/>
                          <a:ea typeface="Calibri" panose="020F0502020204030204"/>
                          <a:cs typeface="Mangal" panose="02040503050203030202"/>
                        </a:rPr>
                        <a:t>Humidity is a percentage formats</a:t>
                      </a:r>
                      <a:endParaRPr lang="en-US" sz="1000">
                        <a:latin typeface="Calibri" panose="020F0502020204030204"/>
                        <a:ea typeface="Calibri" panose="020F0502020204030204"/>
                        <a:cs typeface="Mangal" panose="02040503050203030202"/>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r>
              <a:tr h="548944">
                <a:tc>
                  <a:txBody>
                    <a:bodyPr/>
                    <a:lstStyle/>
                    <a:p>
                      <a:pPr marL="0" marR="0">
                        <a:lnSpc>
                          <a:spcPct val="115000"/>
                        </a:lnSpc>
                        <a:spcBef>
                          <a:spcPts val="0"/>
                        </a:spcBef>
                        <a:spcAft>
                          <a:spcPts val="0"/>
                        </a:spcAft>
                      </a:pPr>
                      <a:r>
                        <a:rPr lang="en-US" sz="1200">
                          <a:latin typeface="Times New Roman" panose="02020603050405020304"/>
                          <a:ea typeface="Calibri" panose="020F0502020204030204"/>
                          <a:cs typeface="Mangal" panose="02040503050203030202"/>
                        </a:rPr>
                        <a:t>5</a:t>
                      </a:r>
                      <a:endParaRPr lang="en-US" sz="1000">
                        <a:latin typeface="Calibri" panose="020F0502020204030204"/>
                        <a:ea typeface="Calibri" panose="020F0502020204030204"/>
                        <a:cs typeface="Mangal" panose="02040503050203030202"/>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panose="02020603050405020304"/>
                          <a:ea typeface="Calibri" panose="020F0502020204030204"/>
                          <a:cs typeface="Mangal" panose="02040503050203030202"/>
                        </a:rPr>
                        <a:t>H2S content</a:t>
                      </a:r>
                      <a:endParaRPr lang="en-US" sz="1000">
                        <a:latin typeface="Calibri" panose="020F0502020204030204"/>
                        <a:ea typeface="Calibri" panose="020F0502020204030204"/>
                        <a:cs typeface="Mangal" panose="02040503050203030202"/>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panose="02020603050405020304"/>
                          <a:ea typeface="Calibri" panose="020F0502020204030204"/>
                          <a:cs typeface="Mangal" panose="02040503050203030202"/>
                        </a:rPr>
                        <a:t>integer</a:t>
                      </a:r>
                      <a:endParaRPr lang="en-US" sz="1000">
                        <a:latin typeface="Calibri" panose="020F0502020204030204"/>
                        <a:ea typeface="Calibri" panose="020F0502020204030204"/>
                        <a:cs typeface="Mangal" panose="02040503050203030202"/>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panose="02020603050405020304"/>
                          <a:ea typeface="Calibri" panose="020F0502020204030204"/>
                          <a:cs typeface="Mangal" panose="02040503050203030202"/>
                        </a:rPr>
                        <a:t>10</a:t>
                      </a:r>
                      <a:endParaRPr lang="en-US" sz="1000">
                        <a:latin typeface="Calibri" panose="020F0502020204030204"/>
                        <a:ea typeface="Calibri" panose="020F0502020204030204"/>
                        <a:cs typeface="Mangal" panose="02040503050203030202"/>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panose="02020603050405020304"/>
                          <a:ea typeface="Calibri" panose="020F0502020204030204"/>
                          <a:cs typeface="Mangal" panose="02040503050203030202"/>
                        </a:rPr>
                        <a:t>not null</a:t>
                      </a:r>
                      <a:endParaRPr lang="en-US" sz="1000">
                        <a:latin typeface="Calibri" panose="020F0502020204030204"/>
                        <a:ea typeface="Calibri" panose="020F0502020204030204"/>
                        <a:cs typeface="Mangal" panose="02040503050203030202"/>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panose="02020603050405020304"/>
                          <a:ea typeface="Calibri" panose="020F0502020204030204"/>
                          <a:cs typeface="Mangal" panose="02040503050203030202"/>
                        </a:rPr>
                        <a:t>H2s gas content is a ppm</a:t>
                      </a:r>
                      <a:endParaRPr lang="en-US" sz="1000">
                        <a:latin typeface="Calibri" panose="020F0502020204030204"/>
                        <a:ea typeface="Calibri" panose="020F0502020204030204"/>
                        <a:cs typeface="Mangal" panose="02040503050203030202"/>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r>
              <a:tr h="594056">
                <a:tc>
                  <a:txBody>
                    <a:bodyPr/>
                    <a:lstStyle/>
                    <a:p>
                      <a:pPr marL="0" marR="0">
                        <a:lnSpc>
                          <a:spcPct val="115000"/>
                        </a:lnSpc>
                        <a:spcBef>
                          <a:spcPts val="0"/>
                        </a:spcBef>
                        <a:spcAft>
                          <a:spcPts val="0"/>
                        </a:spcAft>
                      </a:pPr>
                      <a:r>
                        <a:rPr lang="en-US" sz="1200">
                          <a:latin typeface="Times New Roman" panose="02020603050405020304"/>
                          <a:ea typeface="Calibri" panose="020F0502020204030204"/>
                          <a:cs typeface="Mangal" panose="02040503050203030202"/>
                        </a:rPr>
                        <a:t>6</a:t>
                      </a:r>
                      <a:endParaRPr lang="en-US" sz="1000">
                        <a:latin typeface="Calibri" panose="020F0502020204030204"/>
                        <a:ea typeface="Calibri" panose="020F0502020204030204"/>
                        <a:cs typeface="Mangal" panose="02040503050203030202"/>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panose="02020603050405020304"/>
                          <a:ea typeface="Calibri" panose="020F0502020204030204"/>
                          <a:cs typeface="Mangal" panose="02040503050203030202"/>
                        </a:rPr>
                        <a:t>Detected by (%of sensor)</a:t>
                      </a:r>
                      <a:endParaRPr lang="en-US" sz="1000">
                        <a:latin typeface="Calibri" panose="020F0502020204030204"/>
                        <a:ea typeface="Calibri" panose="020F0502020204030204"/>
                        <a:cs typeface="Mangal" panose="02040503050203030202"/>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panose="02020603050405020304"/>
                          <a:ea typeface="Calibri" panose="020F0502020204030204"/>
                          <a:cs typeface="Mangal" panose="02040503050203030202"/>
                        </a:rPr>
                        <a:t>integer</a:t>
                      </a:r>
                      <a:endParaRPr lang="en-US" sz="1000">
                        <a:latin typeface="Calibri" panose="020F0502020204030204"/>
                        <a:ea typeface="Calibri" panose="020F0502020204030204"/>
                        <a:cs typeface="Mangal" panose="02040503050203030202"/>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panose="02020603050405020304"/>
                          <a:ea typeface="Calibri" panose="020F0502020204030204"/>
                          <a:cs typeface="Mangal" panose="02040503050203030202"/>
                        </a:rPr>
                        <a:t>10</a:t>
                      </a:r>
                      <a:endParaRPr lang="en-US" sz="1000">
                        <a:latin typeface="Calibri" panose="020F0502020204030204"/>
                        <a:ea typeface="Calibri" panose="020F0502020204030204"/>
                        <a:cs typeface="Mangal" panose="02040503050203030202"/>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panose="02020603050405020304"/>
                          <a:ea typeface="Calibri" panose="020F0502020204030204"/>
                          <a:cs typeface="Mangal" panose="02040503050203030202"/>
                        </a:rPr>
                        <a:t>not null</a:t>
                      </a:r>
                      <a:endParaRPr lang="en-US" sz="1000">
                        <a:latin typeface="Calibri" panose="020F0502020204030204"/>
                        <a:ea typeface="Calibri" panose="020F0502020204030204"/>
                        <a:cs typeface="Mangal" panose="02040503050203030202"/>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panose="02020603050405020304"/>
                          <a:ea typeface="Calibri" panose="020F0502020204030204"/>
                          <a:cs typeface="Mangal" panose="02040503050203030202"/>
                        </a:rPr>
                        <a:t>Detected is a percentage formats</a:t>
                      </a:r>
                      <a:endParaRPr lang="en-US" sz="1000">
                        <a:latin typeface="Calibri" panose="020F0502020204030204"/>
                        <a:ea typeface="Calibri" panose="020F0502020204030204"/>
                        <a:cs typeface="Mangal" panose="02040503050203030202"/>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r>
              <a:tr h="548944">
                <a:tc>
                  <a:txBody>
                    <a:bodyPr/>
                    <a:lstStyle/>
                    <a:p>
                      <a:pPr marL="0" marR="0">
                        <a:lnSpc>
                          <a:spcPct val="115000"/>
                        </a:lnSpc>
                        <a:spcBef>
                          <a:spcPts val="0"/>
                        </a:spcBef>
                        <a:spcAft>
                          <a:spcPts val="0"/>
                        </a:spcAft>
                      </a:pPr>
                      <a:r>
                        <a:rPr lang="en-US" sz="1200">
                          <a:latin typeface="Times New Roman" panose="02020603050405020304"/>
                          <a:ea typeface="Calibri" panose="020F0502020204030204"/>
                          <a:cs typeface="Mangal" panose="02040503050203030202"/>
                        </a:rPr>
                        <a:t>7</a:t>
                      </a:r>
                      <a:endParaRPr lang="en-US" sz="1000">
                        <a:latin typeface="Calibri" panose="020F0502020204030204"/>
                        <a:ea typeface="Calibri" panose="020F0502020204030204"/>
                        <a:cs typeface="Mangal" panose="02040503050203030202"/>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panose="02020603050405020304"/>
                          <a:ea typeface="Calibri" panose="020F0502020204030204"/>
                          <a:cs typeface="Mangal" panose="02040503050203030202"/>
                        </a:rPr>
                        <a:t>Superiority </a:t>
                      </a:r>
                      <a:endParaRPr lang="en-US" sz="1000">
                        <a:latin typeface="Calibri" panose="020F0502020204030204"/>
                        <a:ea typeface="Calibri" panose="020F0502020204030204"/>
                        <a:cs typeface="Mangal" panose="02040503050203030202"/>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panose="02020603050405020304"/>
                          <a:ea typeface="Calibri" panose="020F0502020204030204"/>
                          <a:cs typeface="Mangal" panose="02040503050203030202"/>
                        </a:rPr>
                        <a:t>integer</a:t>
                      </a:r>
                      <a:endParaRPr lang="en-US" sz="1000">
                        <a:latin typeface="Calibri" panose="020F0502020204030204"/>
                        <a:ea typeface="Calibri" panose="020F0502020204030204"/>
                        <a:cs typeface="Mangal" panose="02040503050203030202"/>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panose="02020603050405020304"/>
                          <a:ea typeface="Calibri" panose="020F0502020204030204"/>
                          <a:cs typeface="Mangal" panose="02040503050203030202"/>
                        </a:rPr>
                        <a:t>10</a:t>
                      </a:r>
                      <a:endParaRPr lang="en-US" sz="1000">
                        <a:latin typeface="Calibri" panose="020F0502020204030204"/>
                        <a:ea typeface="Calibri" panose="020F0502020204030204"/>
                        <a:cs typeface="Mangal" panose="02040503050203030202"/>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panose="02020603050405020304"/>
                          <a:ea typeface="Calibri" panose="020F0502020204030204"/>
                          <a:cs typeface="Mangal" panose="02040503050203030202"/>
                        </a:rPr>
                        <a:t>not null</a:t>
                      </a:r>
                      <a:endParaRPr lang="en-US" sz="1000">
                        <a:latin typeface="Calibri" panose="020F0502020204030204"/>
                        <a:ea typeface="Calibri" panose="020F0502020204030204"/>
                        <a:cs typeface="Mangal" panose="02040503050203030202"/>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latin typeface="Times New Roman" panose="02020603050405020304"/>
                          <a:ea typeface="Calibri" panose="020F0502020204030204"/>
                          <a:cs typeface="Mangal" panose="02040503050203030202"/>
                        </a:rPr>
                        <a:t>Supporting team prediction</a:t>
                      </a:r>
                      <a:endParaRPr lang="en-US" sz="1000" dirty="0">
                        <a:latin typeface="Calibri" panose="020F0502020204030204"/>
                        <a:ea typeface="Calibri" panose="020F0502020204030204"/>
                        <a:cs typeface="Mangal" panose="02040503050203030202"/>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4786346" cy="523220"/>
          </a:xfrm>
          <a:prstGeom prst="rect">
            <a:avLst/>
          </a:prstGeom>
          <a:noFill/>
          <a:ln w="9525">
            <a:noFill/>
            <a:miter lim="800000"/>
          </a:ln>
          <a:effectLst>
            <a:outerShdw dist="12700" dir="10800000" algn="ctr" rotWithShape="0">
              <a:schemeClr val="accent2"/>
            </a:outerShdw>
          </a:effectLst>
        </p:spPr>
        <p:txBody>
          <a:bodyPr wrap="square">
            <a:spAutoFit/>
          </a:bodyPr>
          <a:lstStyle/>
          <a:p>
            <a:pPr algn="just" eaLnBrk="1" hangingPunct="1">
              <a:defRPr/>
            </a:pPr>
            <a:r>
              <a:rPr lang="en-US" altLang="zh-CN" sz="2800" u="sng" dirty="0" smtClean="0">
                <a:solidFill>
                  <a:schemeClr val="accent2">
                    <a:lumMod val="60000"/>
                    <a:lumOff val="40000"/>
                  </a:schemeClr>
                </a:solidFill>
                <a:latin typeface="+mn-lt"/>
                <a:ea typeface="楷体_GB2312" pitchFamily="1" charset="-122"/>
                <a:cs typeface="幼圆"/>
              </a:rPr>
              <a:t>Test:</a:t>
            </a:r>
            <a:endParaRPr lang="zh-CN" altLang="en-US" sz="2800" u="sng" dirty="0">
              <a:solidFill>
                <a:schemeClr val="accent2">
                  <a:lumMod val="60000"/>
                  <a:lumOff val="40000"/>
                </a:schemeClr>
              </a:solidFill>
              <a:latin typeface="+mn-lt"/>
              <a:ea typeface="楷体_GB2312" pitchFamily="1" charset="-122"/>
              <a:cs typeface="幼圆"/>
            </a:endParaRPr>
          </a:p>
        </p:txBody>
      </p:sp>
      <p:graphicFrame>
        <p:nvGraphicFramePr>
          <p:cNvPr id="5" name="Table 4"/>
          <p:cNvGraphicFramePr>
            <a:graphicFrameLocks noGrp="1"/>
          </p:cNvGraphicFramePr>
          <p:nvPr/>
        </p:nvGraphicFramePr>
        <p:xfrm>
          <a:off x="500035" y="1142984"/>
          <a:ext cx="8001055" cy="4419616"/>
        </p:xfrm>
        <a:graphic>
          <a:graphicData uri="http://schemas.openxmlformats.org/drawingml/2006/table">
            <a:tbl>
              <a:tblPr/>
              <a:tblGrid>
                <a:gridCol w="822688"/>
                <a:gridCol w="1532461"/>
                <a:gridCol w="1031016"/>
                <a:gridCol w="824067"/>
                <a:gridCol w="1855083"/>
                <a:gridCol w="1935740"/>
              </a:tblGrid>
              <a:tr h="525005">
                <a:tc>
                  <a:txBody>
                    <a:bodyPr/>
                    <a:lstStyle/>
                    <a:p>
                      <a:pPr marL="0" marR="0">
                        <a:lnSpc>
                          <a:spcPct val="115000"/>
                        </a:lnSpc>
                        <a:spcBef>
                          <a:spcPts val="0"/>
                        </a:spcBef>
                        <a:spcAft>
                          <a:spcPts val="0"/>
                        </a:spcAft>
                      </a:pPr>
                      <a:r>
                        <a:rPr lang="en-US" sz="1200" dirty="0">
                          <a:latin typeface="Times New Roman" panose="02020603050405020304"/>
                          <a:ea typeface="Calibri" panose="020F0502020204030204"/>
                          <a:cs typeface="Mangal" panose="02040503050203030202"/>
                        </a:rPr>
                        <a:t>SR NO</a:t>
                      </a:r>
                      <a:endParaRPr lang="en-US" sz="900" dirty="0">
                        <a:latin typeface="Calibri" panose="020F0502020204030204"/>
                        <a:ea typeface="Calibri" panose="020F0502020204030204"/>
                        <a:cs typeface="Mangal" panose="02040503050203030202"/>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panose="02020603050405020304"/>
                          <a:ea typeface="Calibri" panose="020F0502020204030204"/>
                          <a:cs typeface="Mangal" panose="02040503050203030202"/>
                        </a:rPr>
                        <a:t>FIELD NAME</a:t>
                      </a:r>
                      <a:endParaRPr lang="en-US" sz="900">
                        <a:latin typeface="Calibri" panose="020F0502020204030204"/>
                        <a:ea typeface="Calibri" panose="020F0502020204030204"/>
                        <a:cs typeface="Mangal" panose="02040503050203030202"/>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panose="02020603050405020304"/>
                          <a:ea typeface="Calibri" panose="020F0502020204030204"/>
                          <a:cs typeface="Mangal" panose="02040503050203030202"/>
                        </a:rPr>
                        <a:t>DATA TYPE</a:t>
                      </a:r>
                      <a:endParaRPr lang="en-US" sz="900">
                        <a:latin typeface="Calibri" panose="020F0502020204030204"/>
                        <a:ea typeface="Calibri" panose="020F0502020204030204"/>
                        <a:cs typeface="Mangal" panose="02040503050203030202"/>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panose="02020603050405020304"/>
                          <a:ea typeface="Calibri" panose="020F0502020204030204"/>
                          <a:cs typeface="Mangal" panose="02040503050203030202"/>
                        </a:rPr>
                        <a:t>SIZE</a:t>
                      </a:r>
                      <a:endParaRPr lang="en-US" sz="900">
                        <a:latin typeface="Calibri" panose="020F0502020204030204"/>
                        <a:ea typeface="Calibri" panose="020F0502020204030204"/>
                        <a:cs typeface="Mangal" panose="02040503050203030202"/>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panose="02020603050405020304"/>
                          <a:ea typeface="Calibri" panose="020F0502020204030204"/>
                          <a:cs typeface="Mangal" panose="02040503050203030202"/>
                        </a:rPr>
                        <a:t>CONSTRAINT</a:t>
                      </a:r>
                      <a:endParaRPr lang="en-US" sz="900">
                        <a:latin typeface="Calibri" panose="020F0502020204030204"/>
                        <a:ea typeface="Calibri" panose="020F0502020204030204"/>
                        <a:cs typeface="Mangal" panose="02040503050203030202"/>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panose="02020603050405020304"/>
                          <a:ea typeface="Calibri" panose="020F0502020204030204"/>
                          <a:cs typeface="Mangal" panose="02040503050203030202"/>
                        </a:rPr>
                        <a:t>DESCRIPTION</a:t>
                      </a:r>
                      <a:endParaRPr lang="en-US" sz="900">
                        <a:latin typeface="Calibri" panose="020F0502020204030204"/>
                        <a:ea typeface="Calibri" panose="020F0502020204030204"/>
                        <a:cs typeface="Mangal" panose="02040503050203030202"/>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r>
              <a:tr h="525005">
                <a:tc>
                  <a:txBody>
                    <a:bodyPr/>
                    <a:lstStyle/>
                    <a:p>
                      <a:pPr marL="0" marR="0">
                        <a:lnSpc>
                          <a:spcPct val="115000"/>
                        </a:lnSpc>
                        <a:spcBef>
                          <a:spcPts val="0"/>
                        </a:spcBef>
                        <a:spcAft>
                          <a:spcPts val="0"/>
                        </a:spcAft>
                      </a:pPr>
                      <a:r>
                        <a:rPr lang="en-US" sz="1200">
                          <a:latin typeface="Times New Roman" panose="02020603050405020304"/>
                          <a:ea typeface="Calibri" panose="020F0502020204030204"/>
                          <a:cs typeface="Mangal" panose="02040503050203030202"/>
                        </a:rPr>
                        <a:t>1</a:t>
                      </a:r>
                      <a:endParaRPr lang="en-US" sz="900">
                        <a:latin typeface="Calibri" panose="020F0502020204030204"/>
                        <a:ea typeface="Calibri" panose="020F0502020204030204"/>
                        <a:cs typeface="Mangal" panose="02040503050203030202"/>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panose="02020603050405020304"/>
                          <a:ea typeface="Calibri" panose="020F0502020204030204"/>
                          <a:cs typeface="Mangal" panose="02040503050203030202"/>
                        </a:rPr>
                        <a:t>Test_id</a:t>
                      </a:r>
                      <a:endParaRPr lang="en-US" sz="900">
                        <a:latin typeface="Calibri" panose="020F0502020204030204"/>
                        <a:ea typeface="Calibri" panose="020F0502020204030204"/>
                        <a:cs typeface="Mangal" panose="02040503050203030202"/>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latin typeface="Times New Roman" panose="02020603050405020304"/>
                          <a:ea typeface="Calibri" panose="020F0502020204030204"/>
                          <a:cs typeface="Mangal" panose="02040503050203030202"/>
                        </a:rPr>
                        <a:t>Integer</a:t>
                      </a:r>
                      <a:endParaRPr lang="en-US" sz="900" dirty="0">
                        <a:latin typeface="Calibri" panose="020F0502020204030204"/>
                        <a:ea typeface="Calibri" panose="020F0502020204030204"/>
                        <a:cs typeface="Mangal" panose="02040503050203030202"/>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panose="02020603050405020304"/>
                          <a:ea typeface="Calibri" panose="020F0502020204030204"/>
                          <a:cs typeface="Mangal" panose="02040503050203030202"/>
                        </a:rPr>
                        <a:t>    11</a:t>
                      </a:r>
                      <a:endParaRPr lang="en-US" sz="900">
                        <a:latin typeface="Calibri" panose="020F0502020204030204"/>
                        <a:ea typeface="Calibri" panose="020F0502020204030204"/>
                        <a:cs typeface="Mangal" panose="02040503050203030202"/>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panose="02020603050405020304"/>
                          <a:ea typeface="Calibri" panose="020F0502020204030204"/>
                          <a:cs typeface="Mangal" panose="02040503050203030202"/>
                        </a:rPr>
                        <a:t>Primary key</a:t>
                      </a:r>
                      <a:endParaRPr lang="en-US" sz="900">
                        <a:latin typeface="Calibri" panose="020F0502020204030204"/>
                        <a:ea typeface="Calibri" panose="020F0502020204030204"/>
                        <a:cs typeface="Mangal" panose="02040503050203030202"/>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panose="02020603050405020304"/>
                          <a:ea typeface="Calibri" panose="020F0502020204030204"/>
                          <a:cs typeface="Mangal" panose="02040503050203030202"/>
                        </a:rPr>
                        <a:t>It is unique identification</a:t>
                      </a:r>
                      <a:endParaRPr lang="en-US" sz="900">
                        <a:latin typeface="Calibri" panose="020F0502020204030204"/>
                        <a:ea typeface="Calibri" panose="020F0502020204030204"/>
                        <a:cs typeface="Mangal" panose="02040503050203030202"/>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r>
              <a:tr h="550206">
                <a:tc>
                  <a:txBody>
                    <a:bodyPr/>
                    <a:lstStyle/>
                    <a:p>
                      <a:pPr marL="0" marR="0">
                        <a:lnSpc>
                          <a:spcPct val="115000"/>
                        </a:lnSpc>
                        <a:spcBef>
                          <a:spcPts val="0"/>
                        </a:spcBef>
                        <a:spcAft>
                          <a:spcPts val="0"/>
                        </a:spcAft>
                      </a:pPr>
                      <a:r>
                        <a:rPr lang="en-US" sz="1200">
                          <a:latin typeface="Times New Roman" panose="02020603050405020304"/>
                          <a:ea typeface="Calibri" panose="020F0502020204030204"/>
                          <a:cs typeface="Mangal" panose="02040503050203030202"/>
                        </a:rPr>
                        <a:t>2</a:t>
                      </a:r>
                      <a:endParaRPr lang="en-US" sz="900">
                        <a:latin typeface="Calibri" panose="020F0502020204030204"/>
                        <a:ea typeface="Calibri" panose="020F0502020204030204"/>
                        <a:cs typeface="Mangal" panose="02040503050203030202"/>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panose="02020603050405020304"/>
                          <a:ea typeface="Calibri" panose="020F0502020204030204"/>
                          <a:cs typeface="Mangal" panose="02040503050203030202"/>
                        </a:rPr>
                        <a:t>Ambient temperature</a:t>
                      </a:r>
                      <a:endParaRPr lang="en-US" sz="900">
                        <a:latin typeface="Calibri" panose="020F0502020204030204"/>
                        <a:ea typeface="Calibri" panose="020F0502020204030204"/>
                        <a:cs typeface="Mangal" panose="02040503050203030202"/>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panose="02020603050405020304"/>
                          <a:ea typeface="Calibri" panose="020F0502020204030204"/>
                          <a:cs typeface="Mangal" panose="02040503050203030202"/>
                        </a:rPr>
                        <a:t>Real</a:t>
                      </a:r>
                      <a:endParaRPr lang="en-US" sz="900">
                        <a:latin typeface="Calibri" panose="020F0502020204030204"/>
                        <a:ea typeface="Calibri" panose="020F0502020204030204"/>
                        <a:cs typeface="Mangal" panose="02040503050203030202"/>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panose="02020603050405020304"/>
                          <a:ea typeface="Calibri" panose="020F0502020204030204"/>
                          <a:cs typeface="Mangal" panose="02040503050203030202"/>
                        </a:rPr>
                        <a:t>10</a:t>
                      </a:r>
                      <a:endParaRPr lang="en-US" sz="900">
                        <a:latin typeface="Calibri" panose="020F0502020204030204"/>
                        <a:ea typeface="Calibri" panose="020F0502020204030204"/>
                        <a:cs typeface="Mangal" panose="02040503050203030202"/>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panose="02020603050405020304"/>
                          <a:ea typeface="Calibri" panose="020F0502020204030204"/>
                          <a:cs typeface="Mangal" panose="02040503050203030202"/>
                        </a:rPr>
                        <a:t>Not null</a:t>
                      </a:r>
                      <a:endParaRPr lang="en-US" sz="900">
                        <a:latin typeface="Calibri" panose="020F0502020204030204"/>
                        <a:ea typeface="Calibri" panose="020F0502020204030204"/>
                        <a:cs typeface="Mangal" panose="02040503050203030202"/>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panose="02020603050405020304"/>
                          <a:ea typeface="Calibri" panose="020F0502020204030204"/>
                          <a:cs typeface="Mangal" panose="02040503050203030202"/>
                        </a:rPr>
                        <a:t>Ambient temperature is a degree formats</a:t>
                      </a:r>
                      <a:endParaRPr lang="en-US" sz="900">
                        <a:latin typeface="Calibri" panose="020F0502020204030204"/>
                        <a:ea typeface="Calibri" panose="020F0502020204030204"/>
                        <a:cs typeface="Mangal" panose="02040503050203030202"/>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r>
              <a:tr h="525005">
                <a:tc>
                  <a:txBody>
                    <a:bodyPr/>
                    <a:lstStyle/>
                    <a:p>
                      <a:pPr marL="0" marR="0">
                        <a:lnSpc>
                          <a:spcPct val="115000"/>
                        </a:lnSpc>
                        <a:spcBef>
                          <a:spcPts val="0"/>
                        </a:spcBef>
                        <a:spcAft>
                          <a:spcPts val="0"/>
                        </a:spcAft>
                      </a:pPr>
                      <a:r>
                        <a:rPr lang="en-US" sz="1200">
                          <a:latin typeface="Times New Roman" panose="02020603050405020304"/>
                          <a:ea typeface="Calibri" panose="020F0502020204030204"/>
                          <a:cs typeface="Mangal" panose="02040503050203030202"/>
                        </a:rPr>
                        <a:t>3</a:t>
                      </a:r>
                      <a:endParaRPr lang="en-US" sz="900">
                        <a:latin typeface="Calibri" panose="020F0502020204030204"/>
                        <a:ea typeface="Calibri" panose="020F0502020204030204"/>
                        <a:cs typeface="Mangal" panose="02040503050203030202"/>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panose="02020603050405020304"/>
                          <a:ea typeface="Calibri" panose="020F0502020204030204"/>
                          <a:cs typeface="Mangal" panose="02040503050203030202"/>
                        </a:rPr>
                        <a:t>Calibration(days)</a:t>
                      </a:r>
                      <a:endParaRPr lang="en-US" sz="900">
                        <a:latin typeface="Calibri" panose="020F0502020204030204"/>
                        <a:ea typeface="Calibri" panose="020F0502020204030204"/>
                        <a:cs typeface="Mangal" panose="02040503050203030202"/>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panose="02020603050405020304"/>
                          <a:ea typeface="Calibri" panose="020F0502020204030204"/>
                          <a:cs typeface="Mangal" panose="02040503050203030202"/>
                        </a:rPr>
                        <a:t>Real</a:t>
                      </a:r>
                      <a:endParaRPr lang="en-US" sz="900">
                        <a:latin typeface="Calibri" panose="020F0502020204030204"/>
                        <a:ea typeface="Calibri" panose="020F0502020204030204"/>
                        <a:cs typeface="Mangal" panose="02040503050203030202"/>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panose="02020603050405020304"/>
                          <a:ea typeface="Calibri" panose="020F0502020204030204"/>
                          <a:cs typeface="Mangal" panose="02040503050203030202"/>
                        </a:rPr>
                        <a:t>20</a:t>
                      </a:r>
                      <a:endParaRPr lang="en-US" sz="900">
                        <a:latin typeface="Calibri" panose="020F0502020204030204"/>
                        <a:ea typeface="Calibri" panose="020F0502020204030204"/>
                        <a:cs typeface="Mangal" panose="02040503050203030202"/>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panose="02020603050405020304"/>
                          <a:ea typeface="Calibri" panose="020F0502020204030204"/>
                          <a:cs typeface="Mangal" panose="02040503050203030202"/>
                        </a:rPr>
                        <a:t>not null</a:t>
                      </a:r>
                      <a:endParaRPr lang="en-US" sz="900">
                        <a:latin typeface="Calibri" panose="020F0502020204030204"/>
                        <a:ea typeface="Calibri" panose="020F0502020204030204"/>
                        <a:cs typeface="Mangal" panose="02040503050203030202"/>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panose="02020603050405020304"/>
                          <a:ea typeface="Calibri" panose="020F0502020204030204"/>
                          <a:cs typeface="Mangal" panose="02040503050203030202"/>
                        </a:rPr>
                        <a:t>Calibration is a day formats</a:t>
                      </a:r>
                      <a:endParaRPr lang="en-US" sz="900">
                        <a:latin typeface="Calibri" panose="020F0502020204030204"/>
                        <a:ea typeface="Calibri" panose="020F0502020204030204"/>
                        <a:cs typeface="Mangal" panose="02040503050203030202"/>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r>
              <a:tr h="617995">
                <a:tc>
                  <a:txBody>
                    <a:bodyPr/>
                    <a:lstStyle/>
                    <a:p>
                      <a:pPr marL="0" marR="0">
                        <a:lnSpc>
                          <a:spcPct val="115000"/>
                        </a:lnSpc>
                        <a:spcBef>
                          <a:spcPts val="0"/>
                        </a:spcBef>
                        <a:spcAft>
                          <a:spcPts val="0"/>
                        </a:spcAft>
                      </a:pPr>
                      <a:r>
                        <a:rPr lang="en-US" sz="1200">
                          <a:latin typeface="Times New Roman" panose="02020603050405020304"/>
                          <a:ea typeface="Calibri" panose="020F0502020204030204"/>
                          <a:cs typeface="Mangal" panose="02040503050203030202"/>
                        </a:rPr>
                        <a:t>4</a:t>
                      </a:r>
                      <a:endParaRPr lang="en-US" sz="900">
                        <a:latin typeface="Calibri" panose="020F0502020204030204"/>
                        <a:ea typeface="Calibri" panose="020F0502020204030204"/>
                        <a:cs typeface="Mangal" panose="02040503050203030202"/>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panose="02020603050405020304"/>
                          <a:ea typeface="Calibri" panose="020F0502020204030204"/>
                          <a:cs typeface="Mangal" panose="02040503050203030202"/>
                        </a:rPr>
                        <a:t>Humidity</a:t>
                      </a:r>
                      <a:endParaRPr lang="en-US" sz="900">
                        <a:latin typeface="Calibri" panose="020F0502020204030204"/>
                        <a:ea typeface="Calibri" panose="020F0502020204030204"/>
                        <a:cs typeface="Mangal" panose="02040503050203030202"/>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panose="02020603050405020304"/>
                          <a:ea typeface="Calibri" panose="020F0502020204030204"/>
                          <a:cs typeface="Mangal" panose="02040503050203030202"/>
                        </a:rPr>
                        <a:t>integer</a:t>
                      </a:r>
                      <a:endParaRPr lang="en-US" sz="900">
                        <a:latin typeface="Calibri" panose="020F0502020204030204"/>
                        <a:ea typeface="Calibri" panose="020F0502020204030204"/>
                        <a:cs typeface="Mangal" panose="02040503050203030202"/>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panose="02020603050405020304"/>
                          <a:ea typeface="Calibri" panose="020F0502020204030204"/>
                          <a:cs typeface="Mangal" panose="02040503050203030202"/>
                        </a:rPr>
                        <a:t>20</a:t>
                      </a:r>
                      <a:endParaRPr lang="en-US" sz="900">
                        <a:latin typeface="Calibri" panose="020F0502020204030204"/>
                        <a:ea typeface="Calibri" panose="020F0502020204030204"/>
                        <a:cs typeface="Mangal" panose="02040503050203030202"/>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panose="02020603050405020304"/>
                          <a:ea typeface="Calibri" panose="020F0502020204030204"/>
                          <a:cs typeface="Mangal" panose="02040503050203030202"/>
                        </a:rPr>
                        <a:t>not null</a:t>
                      </a:r>
                      <a:endParaRPr lang="en-US" sz="900">
                        <a:latin typeface="Calibri" panose="020F0502020204030204"/>
                        <a:ea typeface="Calibri" panose="020F0502020204030204"/>
                        <a:cs typeface="Mangal" panose="02040503050203030202"/>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panose="02020603050405020304"/>
                          <a:ea typeface="Calibri" panose="020F0502020204030204"/>
                          <a:cs typeface="Mangal" panose="02040503050203030202"/>
                        </a:rPr>
                        <a:t>Humidity is a percentage formats</a:t>
                      </a:r>
                      <a:endParaRPr lang="en-US" sz="900">
                        <a:latin typeface="Calibri" panose="020F0502020204030204"/>
                        <a:ea typeface="Calibri" panose="020F0502020204030204"/>
                        <a:cs typeface="Mangal" panose="02040503050203030202"/>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r>
              <a:tr h="525005">
                <a:tc>
                  <a:txBody>
                    <a:bodyPr/>
                    <a:lstStyle/>
                    <a:p>
                      <a:pPr marL="0" marR="0">
                        <a:lnSpc>
                          <a:spcPct val="115000"/>
                        </a:lnSpc>
                        <a:spcBef>
                          <a:spcPts val="0"/>
                        </a:spcBef>
                        <a:spcAft>
                          <a:spcPts val="0"/>
                        </a:spcAft>
                      </a:pPr>
                      <a:r>
                        <a:rPr lang="en-US" sz="1200">
                          <a:latin typeface="Times New Roman" panose="02020603050405020304"/>
                          <a:ea typeface="Calibri" panose="020F0502020204030204"/>
                          <a:cs typeface="Mangal" panose="02040503050203030202"/>
                        </a:rPr>
                        <a:t>5</a:t>
                      </a:r>
                      <a:endParaRPr lang="en-US" sz="900">
                        <a:latin typeface="Calibri" panose="020F0502020204030204"/>
                        <a:ea typeface="Calibri" panose="020F0502020204030204"/>
                        <a:cs typeface="Mangal" panose="02040503050203030202"/>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panose="02020603050405020304"/>
                          <a:ea typeface="Calibri" panose="020F0502020204030204"/>
                          <a:cs typeface="Mangal" panose="02040503050203030202"/>
                        </a:rPr>
                        <a:t>H2S content</a:t>
                      </a:r>
                      <a:endParaRPr lang="en-US" sz="900">
                        <a:latin typeface="Calibri" panose="020F0502020204030204"/>
                        <a:ea typeface="Calibri" panose="020F0502020204030204"/>
                        <a:cs typeface="Mangal" panose="02040503050203030202"/>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panose="02020603050405020304"/>
                          <a:ea typeface="Calibri" panose="020F0502020204030204"/>
                          <a:cs typeface="Mangal" panose="02040503050203030202"/>
                        </a:rPr>
                        <a:t>integer</a:t>
                      </a:r>
                      <a:endParaRPr lang="en-US" sz="900">
                        <a:latin typeface="Calibri" panose="020F0502020204030204"/>
                        <a:ea typeface="Calibri" panose="020F0502020204030204"/>
                        <a:cs typeface="Mangal" panose="02040503050203030202"/>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panose="02020603050405020304"/>
                          <a:ea typeface="Calibri" panose="020F0502020204030204"/>
                          <a:cs typeface="Mangal" panose="02040503050203030202"/>
                        </a:rPr>
                        <a:t>10</a:t>
                      </a:r>
                      <a:endParaRPr lang="en-US" sz="900">
                        <a:latin typeface="Calibri" panose="020F0502020204030204"/>
                        <a:ea typeface="Calibri" panose="020F0502020204030204"/>
                        <a:cs typeface="Mangal" panose="02040503050203030202"/>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panose="02020603050405020304"/>
                          <a:ea typeface="Calibri" panose="020F0502020204030204"/>
                          <a:cs typeface="Mangal" panose="02040503050203030202"/>
                        </a:rPr>
                        <a:t>not null</a:t>
                      </a:r>
                      <a:endParaRPr lang="en-US" sz="900">
                        <a:latin typeface="Calibri" panose="020F0502020204030204"/>
                        <a:ea typeface="Calibri" panose="020F0502020204030204"/>
                        <a:cs typeface="Mangal" panose="02040503050203030202"/>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panose="02020603050405020304"/>
                          <a:ea typeface="Calibri" panose="020F0502020204030204"/>
                          <a:cs typeface="Mangal" panose="02040503050203030202"/>
                        </a:rPr>
                        <a:t>H2s gas content is a ppm</a:t>
                      </a:r>
                      <a:endParaRPr lang="en-US" sz="900">
                        <a:latin typeface="Calibri" panose="020F0502020204030204"/>
                        <a:ea typeface="Calibri" panose="020F0502020204030204"/>
                        <a:cs typeface="Mangal" panose="02040503050203030202"/>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r>
              <a:tr h="617995">
                <a:tc>
                  <a:txBody>
                    <a:bodyPr/>
                    <a:lstStyle/>
                    <a:p>
                      <a:pPr marL="0" marR="0">
                        <a:lnSpc>
                          <a:spcPct val="115000"/>
                        </a:lnSpc>
                        <a:spcBef>
                          <a:spcPts val="0"/>
                        </a:spcBef>
                        <a:spcAft>
                          <a:spcPts val="0"/>
                        </a:spcAft>
                      </a:pPr>
                      <a:r>
                        <a:rPr lang="en-US" sz="1200">
                          <a:latin typeface="Times New Roman" panose="02020603050405020304"/>
                          <a:ea typeface="Calibri" panose="020F0502020204030204"/>
                          <a:cs typeface="Mangal" panose="02040503050203030202"/>
                        </a:rPr>
                        <a:t>6</a:t>
                      </a:r>
                      <a:endParaRPr lang="en-US" sz="900">
                        <a:latin typeface="Calibri" panose="020F0502020204030204"/>
                        <a:ea typeface="Calibri" panose="020F0502020204030204"/>
                        <a:cs typeface="Mangal" panose="02040503050203030202"/>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panose="02020603050405020304"/>
                          <a:ea typeface="Calibri" panose="020F0502020204030204"/>
                          <a:cs typeface="Mangal" panose="02040503050203030202"/>
                        </a:rPr>
                        <a:t>Detected by (%of sensor)</a:t>
                      </a:r>
                      <a:endParaRPr lang="en-US" sz="900">
                        <a:latin typeface="Calibri" panose="020F0502020204030204"/>
                        <a:ea typeface="Calibri" panose="020F0502020204030204"/>
                        <a:cs typeface="Mangal" panose="02040503050203030202"/>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panose="02020603050405020304"/>
                          <a:ea typeface="Calibri" panose="020F0502020204030204"/>
                          <a:cs typeface="Mangal" panose="02040503050203030202"/>
                        </a:rPr>
                        <a:t>integer</a:t>
                      </a:r>
                      <a:endParaRPr lang="en-US" sz="900">
                        <a:latin typeface="Calibri" panose="020F0502020204030204"/>
                        <a:ea typeface="Calibri" panose="020F0502020204030204"/>
                        <a:cs typeface="Mangal" panose="02040503050203030202"/>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panose="02020603050405020304"/>
                          <a:ea typeface="Calibri" panose="020F0502020204030204"/>
                          <a:cs typeface="Mangal" panose="02040503050203030202"/>
                        </a:rPr>
                        <a:t>10</a:t>
                      </a:r>
                      <a:endParaRPr lang="en-US" sz="900">
                        <a:latin typeface="Calibri" panose="020F0502020204030204"/>
                        <a:ea typeface="Calibri" panose="020F0502020204030204"/>
                        <a:cs typeface="Mangal" panose="02040503050203030202"/>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panose="02020603050405020304"/>
                          <a:ea typeface="Calibri" panose="020F0502020204030204"/>
                          <a:cs typeface="Mangal" panose="02040503050203030202"/>
                        </a:rPr>
                        <a:t>Not null</a:t>
                      </a:r>
                      <a:endParaRPr lang="en-US" sz="900">
                        <a:latin typeface="Calibri" panose="020F0502020204030204"/>
                        <a:ea typeface="Calibri" panose="020F0502020204030204"/>
                        <a:cs typeface="Mangal" panose="02040503050203030202"/>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panose="02020603050405020304"/>
                          <a:ea typeface="Calibri" panose="020F0502020204030204"/>
                          <a:cs typeface="Mangal" panose="02040503050203030202"/>
                        </a:rPr>
                        <a:t>Detected is a percentage formats</a:t>
                      </a:r>
                      <a:endParaRPr lang="en-US" sz="900">
                        <a:latin typeface="Calibri" panose="020F0502020204030204"/>
                        <a:ea typeface="Calibri" panose="020F0502020204030204"/>
                        <a:cs typeface="Mangal" panose="02040503050203030202"/>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r>
              <a:tr h="533400">
                <a:tc>
                  <a:txBody>
                    <a:bodyPr/>
                    <a:lstStyle/>
                    <a:p>
                      <a:pPr marL="0" marR="0">
                        <a:lnSpc>
                          <a:spcPct val="115000"/>
                        </a:lnSpc>
                        <a:spcBef>
                          <a:spcPts val="0"/>
                        </a:spcBef>
                        <a:spcAft>
                          <a:spcPts val="0"/>
                        </a:spcAft>
                      </a:pPr>
                      <a:r>
                        <a:rPr lang="en-US" sz="1200">
                          <a:latin typeface="Times New Roman" panose="02020603050405020304"/>
                          <a:ea typeface="Calibri" panose="020F0502020204030204"/>
                          <a:cs typeface="Mangal" panose="02040503050203030202"/>
                        </a:rPr>
                        <a:t>7</a:t>
                      </a:r>
                      <a:endParaRPr lang="en-US" sz="900">
                        <a:latin typeface="Calibri" panose="020F0502020204030204"/>
                        <a:ea typeface="Calibri" panose="020F0502020204030204"/>
                        <a:cs typeface="Mangal" panose="02040503050203030202"/>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panose="02020603050405020304"/>
                          <a:ea typeface="Calibri" panose="020F0502020204030204"/>
                          <a:cs typeface="Mangal" panose="02040503050203030202"/>
                        </a:rPr>
                        <a:t>Superiority Index(0/1)</a:t>
                      </a:r>
                      <a:endParaRPr lang="en-US" sz="900">
                        <a:latin typeface="Calibri" panose="020F0502020204030204"/>
                        <a:ea typeface="Calibri" panose="020F0502020204030204"/>
                        <a:cs typeface="Mangal" panose="02040503050203030202"/>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panose="02020603050405020304"/>
                          <a:ea typeface="Calibri" panose="020F0502020204030204"/>
                          <a:cs typeface="Mangal" panose="02040503050203030202"/>
                        </a:rPr>
                        <a:t>integer</a:t>
                      </a:r>
                      <a:endParaRPr lang="en-US" sz="900">
                        <a:latin typeface="Calibri" panose="020F0502020204030204"/>
                        <a:ea typeface="Calibri" panose="020F0502020204030204"/>
                        <a:cs typeface="Mangal" panose="02040503050203030202"/>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panose="02020603050405020304"/>
                          <a:ea typeface="Calibri" panose="020F0502020204030204"/>
                          <a:cs typeface="Mangal" panose="02040503050203030202"/>
                        </a:rPr>
                        <a:t>10</a:t>
                      </a:r>
                      <a:endParaRPr lang="en-US" sz="900">
                        <a:latin typeface="Calibri" panose="020F0502020204030204"/>
                        <a:ea typeface="Calibri" panose="020F0502020204030204"/>
                        <a:cs typeface="Mangal" panose="02040503050203030202"/>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panose="02020603050405020304"/>
                          <a:ea typeface="Calibri" panose="020F0502020204030204"/>
                          <a:cs typeface="Mangal" panose="02040503050203030202"/>
                        </a:rPr>
                        <a:t>Not null</a:t>
                      </a:r>
                      <a:endParaRPr lang="en-US" sz="900">
                        <a:latin typeface="Calibri" panose="020F0502020204030204"/>
                        <a:ea typeface="Calibri" panose="020F0502020204030204"/>
                        <a:cs typeface="Mangal" panose="02040503050203030202"/>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latin typeface="Times New Roman" panose="02020603050405020304"/>
                          <a:ea typeface="Calibri" panose="020F0502020204030204"/>
                          <a:cs typeface="Mangal" panose="02040503050203030202"/>
                        </a:rPr>
                        <a:t>superiority represent danger or not danger</a:t>
                      </a:r>
                      <a:endParaRPr lang="en-US" sz="900" dirty="0">
                        <a:latin typeface="Calibri" panose="020F0502020204030204"/>
                        <a:ea typeface="Calibri" panose="020F0502020204030204"/>
                        <a:cs typeface="Mangal" panose="02040503050203030202"/>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7429552" cy="584775"/>
          </a:xfrm>
          <a:prstGeom prst="rect">
            <a:avLst/>
          </a:prstGeom>
          <a:noFill/>
          <a:ln w="9525">
            <a:noFill/>
            <a:miter lim="800000"/>
          </a:ln>
          <a:effectLst>
            <a:outerShdw dist="12700" dir="10800000" algn="ctr" rotWithShape="0">
              <a:schemeClr val="accent2"/>
            </a:outerShdw>
          </a:effectLst>
        </p:spPr>
        <p:txBody>
          <a:bodyPr wrap="square">
            <a:spAutoFit/>
          </a:bodyPr>
          <a:lstStyle/>
          <a:p>
            <a:pPr algn="just" eaLnBrk="1" hangingPunct="1">
              <a:defRPr/>
            </a:pPr>
            <a:r>
              <a:rPr lang="en-US" sz="3200" b="1" u="sng" dirty="0">
                <a:solidFill>
                  <a:schemeClr val="accent2">
                    <a:lumMod val="60000"/>
                    <a:lumOff val="40000"/>
                  </a:schemeClr>
                </a:solidFill>
                <a:latin typeface="+mn-lt"/>
              </a:rPr>
              <a:t>Drawbacks and </a:t>
            </a:r>
            <a:r>
              <a:rPr lang="en-US" sz="3200" b="1" u="sng" dirty="0" smtClean="0">
                <a:solidFill>
                  <a:schemeClr val="accent2">
                    <a:lumMod val="60000"/>
                    <a:lumOff val="40000"/>
                  </a:schemeClr>
                </a:solidFill>
                <a:latin typeface="+mn-lt"/>
              </a:rPr>
              <a:t>Limitations:</a:t>
            </a:r>
            <a:endParaRPr lang="zh-CN" altLang="en-US" sz="3200" b="1" u="sng" dirty="0">
              <a:solidFill>
                <a:schemeClr val="accent2">
                  <a:lumMod val="60000"/>
                  <a:lumOff val="40000"/>
                </a:schemeClr>
              </a:solidFill>
              <a:latin typeface="+mn-lt"/>
              <a:ea typeface="楷体_GB2312" pitchFamily="1" charset="-122"/>
              <a:cs typeface="幼圆"/>
            </a:endParaRPr>
          </a:p>
        </p:txBody>
      </p:sp>
      <p:sp>
        <p:nvSpPr>
          <p:cNvPr id="3" name="TextBox 2"/>
          <p:cNvSpPr txBox="1"/>
          <p:nvPr/>
        </p:nvSpPr>
        <p:spPr>
          <a:xfrm>
            <a:off x="214282" y="642918"/>
            <a:ext cx="8643998" cy="6894195"/>
          </a:xfrm>
          <a:prstGeom prst="rect">
            <a:avLst/>
          </a:prstGeom>
          <a:noFill/>
        </p:spPr>
        <p:txBody>
          <a:bodyPr wrap="square" rtlCol="0">
            <a:spAutoFit/>
          </a:bodyPr>
          <a:lstStyle/>
          <a:p>
            <a:pPr lvl="0">
              <a:buFont typeface="Wingdings" panose="05000000000000000000" pitchFamily="2" charset="2"/>
              <a:buChar char="Ø"/>
            </a:pPr>
            <a:endParaRPr lang="en-US" sz="2600" dirty="0" smtClean="0">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r>
              <a:rPr lang="en-US" sz="2600" dirty="0" smtClean="0">
                <a:latin typeface="Times New Roman" panose="02020603050405020304" pitchFamily="18" charset="0"/>
                <a:cs typeface="Times New Roman" panose="02020603050405020304" pitchFamily="18" charset="0"/>
              </a:rPr>
              <a:t>If </a:t>
            </a:r>
            <a:r>
              <a:rPr lang="en-US" sz="2600" dirty="0">
                <a:latin typeface="Times New Roman" panose="02020603050405020304" pitchFamily="18" charset="0"/>
                <a:cs typeface="Times New Roman" panose="02020603050405020304" pitchFamily="18" charset="0"/>
              </a:rPr>
              <a:t>chemical industry help to provide new dataset to the </a:t>
            </a:r>
            <a:r>
              <a:rPr lang="en-US" sz="2600" dirty="0" smtClean="0">
                <a:latin typeface="Times New Roman" panose="02020603050405020304" pitchFamily="18" charset="0"/>
                <a:cs typeface="Times New Roman" panose="02020603050405020304" pitchFamily="18" charset="0"/>
              </a:rPr>
              <a:t>    maintenance </a:t>
            </a:r>
            <a:r>
              <a:rPr lang="en-US" sz="2600" dirty="0">
                <a:latin typeface="Times New Roman" panose="02020603050405020304" pitchFamily="18" charset="0"/>
                <a:cs typeface="Times New Roman" panose="02020603050405020304" pitchFamily="18" charset="0"/>
              </a:rPr>
              <a:t>team they have to send it manually (now automatic reflection is not possible</a:t>
            </a:r>
            <a:r>
              <a:rPr lang="en-US" sz="2600" dirty="0" smtClean="0">
                <a:latin typeface="Times New Roman" panose="02020603050405020304" pitchFamily="18" charset="0"/>
                <a:cs typeface="Times New Roman" panose="02020603050405020304" pitchFamily="18" charset="0"/>
              </a:rPr>
              <a:t>).</a:t>
            </a:r>
            <a:endParaRPr lang="en-US" sz="2600" dirty="0" smtClean="0">
              <a:latin typeface="Times New Roman" panose="02020603050405020304" pitchFamily="18" charset="0"/>
              <a:cs typeface="Times New Roman" panose="02020603050405020304" pitchFamily="18" charset="0"/>
            </a:endParaRPr>
          </a:p>
          <a:p>
            <a:pPr lvl="0"/>
            <a:endParaRPr lang="en-US" sz="2600"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r>
              <a:rPr lang="en-US" sz="2600" dirty="0" smtClean="0">
                <a:latin typeface="Times New Roman" panose="02020603050405020304" pitchFamily="18" charset="0"/>
                <a:cs typeface="Times New Roman" panose="02020603050405020304" pitchFamily="18" charset="0"/>
              </a:rPr>
              <a:t>Each </a:t>
            </a:r>
            <a:r>
              <a:rPr lang="en-US" sz="2600" dirty="0">
                <a:latin typeface="Times New Roman" panose="02020603050405020304" pitchFamily="18" charset="0"/>
                <a:cs typeface="Times New Roman" panose="02020603050405020304" pitchFamily="18" charset="0"/>
              </a:rPr>
              <a:t>module do not gives the accurate result hence every module is not perfect but every module is good</a:t>
            </a:r>
            <a:r>
              <a:rPr lang="en-US" sz="2600" dirty="0" smtClean="0">
                <a:latin typeface="Times New Roman" panose="02020603050405020304" pitchFamily="18" charset="0"/>
                <a:cs typeface="Times New Roman" panose="02020603050405020304" pitchFamily="18" charset="0"/>
              </a:rPr>
              <a:t>.</a:t>
            </a:r>
            <a:endParaRPr lang="en-US" sz="2600" dirty="0" smtClean="0">
              <a:latin typeface="Times New Roman" panose="02020603050405020304" pitchFamily="18" charset="0"/>
              <a:cs typeface="Times New Roman" panose="02020603050405020304" pitchFamily="18" charset="0"/>
            </a:endParaRPr>
          </a:p>
          <a:p>
            <a:pPr lvl="0"/>
            <a:endParaRPr lang="en-US" sz="2600" dirty="0" smtClean="0">
              <a:latin typeface="Times New Roman" panose="02020603050405020304" pitchFamily="18" charset="0"/>
              <a:cs typeface="Times New Roman" panose="02020603050405020304" pitchFamily="18" charset="0"/>
            </a:endParaRPr>
          </a:p>
          <a:p>
            <a:r>
              <a:rPr lang="en-US" sz="2600" b="1" u="sng" dirty="0" smtClean="0">
                <a:solidFill>
                  <a:srgbClr val="00B050"/>
                </a:solidFill>
                <a:latin typeface="Times New Roman" panose="02020603050405020304" pitchFamily="18" charset="0"/>
                <a:cs typeface="Times New Roman" panose="02020603050405020304" pitchFamily="18" charset="0"/>
              </a:rPr>
              <a:t>Limitations:</a:t>
            </a:r>
            <a:endParaRPr lang="en-US" sz="2600" b="1" u="sng" dirty="0" smtClean="0">
              <a:solidFill>
                <a:srgbClr val="00B050"/>
              </a:solidFill>
              <a:latin typeface="Times New Roman" panose="02020603050405020304" pitchFamily="18" charset="0"/>
              <a:cs typeface="Times New Roman" panose="02020603050405020304" pitchFamily="18" charset="0"/>
            </a:endParaRPr>
          </a:p>
          <a:p>
            <a:endParaRPr lang="en-US" sz="2600" b="1" u="sng" dirty="0" smtClean="0">
              <a:solidFill>
                <a:srgbClr val="00B050"/>
              </a:solidFill>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r>
              <a:rPr lang="en-US" sz="2600" dirty="0" smtClean="0">
                <a:latin typeface="Times New Roman" panose="02020603050405020304" pitchFamily="18" charset="0"/>
                <a:cs typeface="Times New Roman" panose="02020603050405020304" pitchFamily="18" charset="0"/>
              </a:rPr>
              <a:t>The </a:t>
            </a:r>
            <a:r>
              <a:rPr lang="en-US" sz="2600" dirty="0">
                <a:latin typeface="Times New Roman" panose="02020603050405020304" pitchFamily="18" charset="0"/>
                <a:cs typeface="Times New Roman" panose="02020603050405020304" pitchFamily="18" charset="0"/>
              </a:rPr>
              <a:t>existing system has no machine learning algorithm</a:t>
            </a:r>
            <a:r>
              <a:rPr lang="en-US" sz="2600" dirty="0" smtClean="0">
                <a:latin typeface="Times New Roman" panose="02020603050405020304" pitchFamily="18" charset="0"/>
                <a:cs typeface="Times New Roman" panose="02020603050405020304" pitchFamily="18" charset="0"/>
              </a:rPr>
              <a:t>.</a:t>
            </a:r>
            <a:endParaRPr lang="en-US" sz="2600" dirty="0" smtClean="0">
              <a:latin typeface="Times New Roman" panose="02020603050405020304" pitchFamily="18" charset="0"/>
              <a:cs typeface="Times New Roman" panose="02020603050405020304" pitchFamily="18" charset="0"/>
            </a:endParaRPr>
          </a:p>
          <a:p>
            <a:pPr lvl="0"/>
            <a:endParaRPr lang="en-US" sz="2600"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It is Completely human based thus 99% of the times, the company incurs a cost to call the special team which sanitizes the entire manufacturing unit.</a:t>
            </a:r>
            <a:endParaRPr lang="en-US" sz="2600" dirty="0">
              <a:latin typeface="Times New Roman" panose="02020603050405020304" pitchFamily="18" charset="0"/>
              <a:cs typeface="Times New Roman" panose="02020603050405020304" pitchFamily="18" charset="0"/>
            </a:endParaRPr>
          </a:p>
          <a:p>
            <a:endParaRPr lang="en-US" sz="2600" dirty="0">
              <a:latin typeface="Times New Roman" panose="02020603050405020304" pitchFamily="18" charset="0"/>
              <a:cs typeface="Times New Roman" panose="02020603050405020304" pitchFamily="18" charset="0"/>
            </a:endParaRPr>
          </a:p>
          <a:p>
            <a:endParaRPr lang="en-US" sz="26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1428736"/>
            <a:ext cx="8429684" cy="2185214"/>
          </a:xfrm>
          <a:prstGeom prst="rect">
            <a:avLst/>
          </a:prstGeom>
          <a:noFill/>
        </p:spPr>
        <p:txBody>
          <a:bodyPr wrap="square" rtlCol="0">
            <a:spAutoFit/>
          </a:bodyPr>
          <a:lstStyle/>
          <a:p>
            <a:pPr lvl="0">
              <a:buFont typeface="Wingdings" panose="05000000000000000000" pitchFamily="2" charset="2"/>
              <a:buChar char="Ø"/>
            </a:pPr>
            <a:r>
              <a:rPr lang="en-US" sz="2600" dirty="0" smtClean="0">
                <a:latin typeface="Times New Roman" panose="02020603050405020304" pitchFamily="18" charset="0"/>
                <a:cs typeface="Times New Roman" panose="02020603050405020304" pitchFamily="18" charset="0"/>
              </a:rPr>
              <a:t>A lot of time is wasted, and the production is paused every time a leak is reported, since the team comes, and everyone is asked to vacate.</a:t>
            </a:r>
            <a:endParaRPr lang="en-US" sz="2600" dirty="0" smtClean="0">
              <a:latin typeface="Times New Roman" panose="02020603050405020304" pitchFamily="18" charset="0"/>
              <a:cs typeface="Times New Roman" panose="02020603050405020304" pitchFamily="18" charset="0"/>
            </a:endParaRPr>
          </a:p>
          <a:p>
            <a:endParaRPr lang="zh-CN" altLang="en-US" sz="2800" b="1" dirty="0">
              <a:solidFill>
                <a:schemeClr val="accent2">
                  <a:lumMod val="60000"/>
                  <a:lumOff val="40000"/>
                </a:schemeClr>
              </a:solidFill>
              <a:ea typeface="楷体_GB2312" pitchFamily="1" charset="-122"/>
              <a:cs typeface="幼圆"/>
            </a:endParaRPr>
          </a:p>
          <a:p>
            <a:pPr>
              <a:buFont typeface="Wingdings" panose="05000000000000000000" pitchFamily="2" charset="2"/>
              <a:buChar char="Ø"/>
            </a:pPr>
            <a:endParaRPr lang="en-US" sz="26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7158" y="137204"/>
            <a:ext cx="6072230" cy="1077218"/>
          </a:xfrm>
          <a:prstGeom prst="rect">
            <a:avLst/>
          </a:prstGeom>
          <a:noFill/>
        </p:spPr>
        <p:txBody>
          <a:bodyPr wrap="square" rtlCol="0">
            <a:spAutoFit/>
          </a:bodyPr>
          <a:lstStyle/>
          <a:p>
            <a:r>
              <a:rPr lang="en-GB" sz="3200" b="1" u="sng" dirty="0" smtClean="0">
                <a:solidFill>
                  <a:schemeClr val="accent2">
                    <a:lumMod val="60000"/>
                    <a:lumOff val="40000"/>
                  </a:schemeClr>
                </a:solidFill>
                <a:latin typeface="+mn-lt"/>
              </a:rPr>
              <a:t>Proposed Enhancements:</a:t>
            </a:r>
            <a:endParaRPr lang="zh-CN" altLang="en-US" sz="3200" b="1" u="sng" dirty="0" smtClean="0">
              <a:solidFill>
                <a:schemeClr val="accent2">
                  <a:lumMod val="60000"/>
                  <a:lumOff val="40000"/>
                </a:schemeClr>
              </a:solidFill>
              <a:latin typeface="+mn-lt"/>
              <a:ea typeface="楷体_GB2312" pitchFamily="1" charset="-122"/>
              <a:cs typeface="幼圆"/>
            </a:endParaRPr>
          </a:p>
          <a:p>
            <a:endParaRPr lang="en-US" sz="3200" u="sng" dirty="0">
              <a:latin typeface="+mn-lt"/>
            </a:endParaRPr>
          </a:p>
        </p:txBody>
      </p:sp>
      <p:sp>
        <p:nvSpPr>
          <p:cNvPr id="6" name="TextBox 5"/>
          <p:cNvSpPr txBox="1"/>
          <p:nvPr/>
        </p:nvSpPr>
        <p:spPr>
          <a:xfrm>
            <a:off x="214282" y="1071546"/>
            <a:ext cx="8572560" cy="6494085"/>
          </a:xfrm>
          <a:prstGeom prst="rect">
            <a:avLst/>
          </a:prstGeom>
          <a:noFill/>
        </p:spPr>
        <p:txBody>
          <a:bodyPr wrap="square" rtlCol="0">
            <a:spAutoFit/>
          </a:bodyPr>
          <a:lstStyle/>
          <a:p>
            <a:pPr>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Whenever the H2S gas is dangerous add that moment our system will given output by lighting the red </a:t>
            </a:r>
            <a:r>
              <a:rPr lang="en-US" sz="2600" dirty="0" smtClean="0">
                <a:latin typeface="Times New Roman" panose="02020603050405020304" pitchFamily="18" charset="0"/>
                <a:cs typeface="Times New Roman" panose="02020603050405020304" pitchFamily="18" charset="0"/>
              </a:rPr>
              <a:t>light. </a:t>
            </a:r>
            <a:r>
              <a:rPr lang="en-US" sz="2600" dirty="0">
                <a:latin typeface="Times New Roman" panose="02020603050405020304" pitchFamily="18" charset="0"/>
                <a:cs typeface="Times New Roman" panose="02020603050405020304" pitchFamily="18" charset="0"/>
              </a:rPr>
              <a:t>Else lighting the yellow light</a:t>
            </a:r>
            <a:r>
              <a:rPr lang="en-US" sz="2600" dirty="0" smtClean="0">
                <a:latin typeface="Times New Roman" panose="02020603050405020304" pitchFamily="18" charset="0"/>
                <a:cs typeface="Times New Roman" panose="02020603050405020304" pitchFamily="18" charset="0"/>
              </a:rPr>
              <a:t>.</a:t>
            </a:r>
            <a:endParaRPr lang="en-US" sz="26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The supporting system will get message only when H2S gas is dangerous</a:t>
            </a:r>
            <a:r>
              <a:rPr lang="en-US" sz="2600" dirty="0" smtClean="0">
                <a:latin typeface="Times New Roman" panose="02020603050405020304" pitchFamily="18" charset="0"/>
                <a:cs typeface="Times New Roman" panose="02020603050405020304" pitchFamily="18" charset="0"/>
              </a:rPr>
              <a:t>.</a:t>
            </a:r>
            <a:endParaRPr lang="en-US" sz="26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The no of parameters we are using now in the system to check whether the H2S gas is linking or no, in future we will increase the number of parameters to get the accurate result</a:t>
            </a:r>
            <a:r>
              <a:rPr lang="en-US" sz="2600" dirty="0" smtClean="0">
                <a:latin typeface="Times New Roman" panose="02020603050405020304" pitchFamily="18" charset="0"/>
                <a:cs typeface="Times New Roman" panose="02020603050405020304" pitchFamily="18" charset="0"/>
              </a:rPr>
              <a:t>.</a:t>
            </a:r>
            <a:endParaRPr lang="en-US" sz="26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In future we will provide such a functionality like chemical industry can directly  upload  new data set using admin panel to the maintains </a:t>
            </a:r>
            <a:r>
              <a:rPr lang="en-US" sz="2600" dirty="0" smtClean="0">
                <a:latin typeface="Times New Roman" panose="02020603050405020304" pitchFamily="18" charset="0"/>
                <a:cs typeface="Times New Roman" panose="02020603050405020304" pitchFamily="18" charset="0"/>
              </a:rPr>
              <a:t>team.</a:t>
            </a:r>
            <a:endParaRPr lang="en-US" sz="2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6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7429552" cy="584775"/>
          </a:xfrm>
          <a:prstGeom prst="rect">
            <a:avLst/>
          </a:prstGeom>
          <a:noFill/>
          <a:ln w="9525">
            <a:noFill/>
            <a:miter lim="800000"/>
          </a:ln>
          <a:effectLst>
            <a:outerShdw dist="12700" dir="10800000" algn="ctr" rotWithShape="0">
              <a:schemeClr val="accent2"/>
            </a:outerShdw>
          </a:effectLst>
        </p:spPr>
        <p:txBody>
          <a:bodyPr wrap="square">
            <a:spAutoFit/>
          </a:bodyPr>
          <a:lstStyle/>
          <a:p>
            <a:pPr algn="just" eaLnBrk="1" hangingPunct="1">
              <a:defRPr/>
            </a:pPr>
            <a:r>
              <a:rPr lang="en-US" sz="3200" b="1" u="sng" dirty="0" smtClean="0">
                <a:solidFill>
                  <a:schemeClr val="accent2">
                    <a:lumMod val="60000"/>
                    <a:lumOff val="40000"/>
                  </a:schemeClr>
                </a:solidFill>
                <a:latin typeface="+mn-lt"/>
              </a:rPr>
              <a:t>Conclusion:</a:t>
            </a:r>
            <a:endParaRPr lang="zh-CN" altLang="en-US" sz="3200" b="1" u="sng" dirty="0">
              <a:solidFill>
                <a:schemeClr val="accent2">
                  <a:lumMod val="60000"/>
                  <a:lumOff val="40000"/>
                </a:schemeClr>
              </a:solidFill>
              <a:latin typeface="+mn-lt"/>
              <a:ea typeface="楷体_GB2312" pitchFamily="1" charset="-122"/>
              <a:cs typeface="幼圆"/>
            </a:endParaRPr>
          </a:p>
        </p:txBody>
      </p:sp>
      <p:sp>
        <p:nvSpPr>
          <p:cNvPr id="3" name="TextBox 2"/>
          <p:cNvSpPr txBox="1"/>
          <p:nvPr/>
        </p:nvSpPr>
        <p:spPr>
          <a:xfrm>
            <a:off x="0" y="785794"/>
            <a:ext cx="9144000" cy="7837290"/>
          </a:xfrm>
          <a:prstGeom prst="rect">
            <a:avLst/>
          </a:prstGeom>
          <a:noFill/>
        </p:spPr>
        <p:txBody>
          <a:bodyPr wrap="square" rtlCol="0">
            <a:spAutoFit/>
          </a:bodyPr>
          <a:lstStyle/>
          <a:p>
            <a:pPr lvl="0">
              <a:buFont typeface="Wingdings" panose="05000000000000000000" pitchFamily="2" charset="2"/>
              <a:buChar char="Ø"/>
            </a:pPr>
            <a:r>
              <a:rPr lang="en-US" sz="2600" dirty="0" smtClean="0">
                <a:latin typeface="Times New Roman" panose="02020603050405020304" pitchFamily="18" charset="0"/>
                <a:cs typeface="Times New Roman" panose="02020603050405020304" pitchFamily="18" charset="0"/>
              </a:rPr>
              <a:t> Working </a:t>
            </a:r>
            <a:r>
              <a:rPr lang="en-US" sz="2600" dirty="0">
                <a:latin typeface="Times New Roman" panose="02020603050405020304" pitchFamily="18" charset="0"/>
                <a:cs typeface="Times New Roman" panose="02020603050405020304" pitchFamily="18" charset="0"/>
              </a:rPr>
              <a:t>on the project was good experience. I understand the important of planning and designing as a part of software </a:t>
            </a:r>
            <a:r>
              <a:rPr lang="en-US" sz="2600" dirty="0" smtClean="0">
                <a:latin typeface="Times New Roman" panose="02020603050405020304" pitchFamily="18" charset="0"/>
                <a:cs typeface="Times New Roman" panose="02020603050405020304" pitchFamily="18" charset="0"/>
              </a:rPr>
              <a:t>development. The </a:t>
            </a:r>
            <a:r>
              <a:rPr lang="en-US" sz="2600" dirty="0">
                <a:latin typeface="Times New Roman" panose="02020603050405020304" pitchFamily="18" charset="0"/>
                <a:cs typeface="Times New Roman" panose="02020603050405020304" pitchFamily="18" charset="0"/>
              </a:rPr>
              <a:t>system which I developed is very much useful for chemical industry who interested to properly detection  of H2S </a:t>
            </a:r>
            <a:r>
              <a:rPr lang="en-US" sz="2600" dirty="0" smtClean="0">
                <a:latin typeface="Times New Roman" panose="02020603050405020304" pitchFamily="18" charset="0"/>
                <a:cs typeface="Times New Roman" panose="02020603050405020304" pitchFamily="18" charset="0"/>
              </a:rPr>
              <a:t>gas. I </a:t>
            </a:r>
            <a:r>
              <a:rPr lang="en-US" sz="2600" dirty="0">
                <a:latin typeface="Times New Roman" panose="02020603050405020304" pitchFamily="18" charset="0"/>
                <a:cs typeface="Times New Roman" panose="02020603050405020304" pitchFamily="18" charset="0"/>
              </a:rPr>
              <a:t>am very satisfied with doing such project in technology like python with machine learning which provides me several features to make the user Interface and coding more attractive and easy to understand.</a:t>
            </a:r>
            <a:endParaRPr lang="en-US" sz="2600"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For implementing the system use technology like:</a:t>
            </a:r>
            <a:endParaRPr lang="en-US" sz="2600" dirty="0">
              <a:latin typeface="Times New Roman" panose="02020603050405020304" pitchFamily="18" charset="0"/>
              <a:cs typeface="Times New Roman" panose="02020603050405020304" pitchFamily="18" charset="0"/>
            </a:endParaRPr>
          </a:p>
          <a:p>
            <a:pPr lvl="2">
              <a:buFont typeface="Arial" panose="020B0604020202020204" pitchFamily="34" charset="0"/>
              <a:buChar char="•"/>
            </a:pPr>
            <a:r>
              <a:rPr lang="en-US" sz="2600" dirty="0" smtClean="0">
                <a:latin typeface="Times New Roman" panose="02020603050405020304" pitchFamily="18" charset="0"/>
                <a:cs typeface="Times New Roman" panose="02020603050405020304" pitchFamily="18" charset="0"/>
              </a:rPr>
              <a:t>Python	</a:t>
            </a:r>
            <a:endParaRPr lang="en-US" sz="2600" dirty="0" smtClean="0">
              <a:latin typeface="Times New Roman" panose="02020603050405020304" pitchFamily="18" charset="0"/>
              <a:cs typeface="Times New Roman" panose="02020603050405020304" pitchFamily="18" charset="0"/>
            </a:endParaRPr>
          </a:p>
          <a:p>
            <a:pPr lvl="2">
              <a:buFont typeface="Arial" panose="020B0604020202020204" pitchFamily="34" charset="0"/>
              <a:buChar char="•"/>
            </a:pPr>
            <a:r>
              <a:rPr lang="en-US" sz="2600" dirty="0" err="1" smtClean="0">
                <a:latin typeface="Times New Roman" panose="02020603050405020304" pitchFamily="18" charset="0"/>
                <a:cs typeface="Times New Roman" panose="02020603050405020304" pitchFamily="18" charset="0"/>
              </a:rPr>
              <a:t>NumPy</a:t>
            </a:r>
            <a:r>
              <a:rPr lang="en-US" sz="2600" dirty="0" smtClean="0">
                <a:latin typeface="Times New Roman" panose="02020603050405020304" pitchFamily="18" charset="0"/>
                <a:cs typeface="Times New Roman" panose="02020603050405020304" pitchFamily="18" charset="0"/>
              </a:rPr>
              <a:t>	</a:t>
            </a:r>
            <a:endParaRPr lang="en-US" sz="2600" dirty="0">
              <a:latin typeface="Times New Roman" panose="02020603050405020304" pitchFamily="18" charset="0"/>
              <a:cs typeface="Times New Roman" panose="02020603050405020304" pitchFamily="18" charset="0"/>
            </a:endParaRPr>
          </a:p>
          <a:p>
            <a:pPr lvl="2">
              <a:buFont typeface="Arial" panose="020B0604020202020204" pitchFamily="34" charset="0"/>
              <a:buChar char="•"/>
            </a:pPr>
            <a:r>
              <a:rPr lang="en-US" sz="2600" dirty="0" smtClean="0">
                <a:latin typeface="Times New Roman" panose="02020603050405020304" pitchFamily="18" charset="0"/>
                <a:cs typeface="Times New Roman" panose="02020603050405020304" pitchFamily="18" charset="0"/>
              </a:rPr>
              <a:t>Pandas	</a:t>
            </a:r>
            <a:endParaRPr lang="en-US" sz="2600" dirty="0">
              <a:latin typeface="Times New Roman" panose="02020603050405020304" pitchFamily="18" charset="0"/>
              <a:cs typeface="Times New Roman" panose="02020603050405020304" pitchFamily="18" charset="0"/>
            </a:endParaRPr>
          </a:p>
          <a:p>
            <a:pPr lvl="2">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Matplotlib</a:t>
            </a:r>
            <a:endParaRPr lang="en-US" sz="2600" dirty="0">
              <a:latin typeface="Times New Roman" panose="02020603050405020304" pitchFamily="18" charset="0"/>
              <a:cs typeface="Times New Roman" panose="02020603050405020304" pitchFamily="18" charset="0"/>
            </a:endParaRPr>
          </a:p>
          <a:p>
            <a:pPr lvl="2">
              <a:buFont typeface="Arial" panose="020B0604020202020204" pitchFamily="34" charset="0"/>
              <a:buChar char="•"/>
            </a:pPr>
            <a:r>
              <a:rPr lang="en-US" sz="2600" dirty="0" smtClean="0">
                <a:latin typeface="Times New Roman" panose="02020603050405020304" pitchFamily="18" charset="0"/>
                <a:cs typeface="Times New Roman" panose="02020603050405020304" pitchFamily="18" charset="0"/>
              </a:rPr>
              <a:t>Seaborn</a:t>
            </a:r>
            <a:endParaRPr lang="en-US" sz="2600" dirty="0" smtClean="0">
              <a:latin typeface="Times New Roman" panose="02020603050405020304" pitchFamily="18" charset="0"/>
              <a:cs typeface="Times New Roman" panose="02020603050405020304" pitchFamily="18" charset="0"/>
            </a:endParaRPr>
          </a:p>
          <a:p>
            <a:pPr lvl="2">
              <a:buFont typeface="Arial" panose="020B0604020202020204" pitchFamily="34" charset="0"/>
              <a:buChar char="•"/>
            </a:pPr>
            <a:r>
              <a:rPr lang="en-US" sz="2600" dirty="0" smtClean="0">
                <a:latin typeface="Times New Roman" panose="02020603050405020304" pitchFamily="18" charset="0"/>
                <a:cs typeface="Times New Roman" panose="02020603050405020304" pitchFamily="18" charset="0"/>
              </a:rPr>
              <a:t>Machine learning algorithm</a:t>
            </a:r>
            <a:endParaRPr lang="en-US" sz="2600" dirty="0" smtClean="0">
              <a:latin typeface="Times New Roman" panose="02020603050405020304" pitchFamily="18" charset="0"/>
              <a:cs typeface="Times New Roman" panose="02020603050405020304" pitchFamily="18" charset="0"/>
            </a:endParaRPr>
          </a:p>
          <a:p>
            <a:pPr lvl="2"/>
            <a:r>
              <a:rPr lang="en-US" sz="2600" dirty="0">
                <a:latin typeface="Times New Roman" panose="02020603050405020304" pitchFamily="18" charset="0"/>
                <a:cs typeface="Times New Roman" panose="02020603050405020304" pitchFamily="18" charset="0"/>
              </a:rPr>
              <a:t> </a:t>
            </a:r>
            <a:endParaRPr lang="en-US" sz="2600"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 </a:t>
            </a:r>
            <a:endParaRPr lang="en-US" sz="2600"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 </a:t>
            </a:r>
            <a:endParaRPr lang="en-US" sz="2600" dirty="0">
              <a:latin typeface="Times New Roman" panose="02020603050405020304" pitchFamily="18" charset="0"/>
              <a:cs typeface="Times New Roman" panose="02020603050405020304" pitchFamily="18" charset="0"/>
            </a:endParaRPr>
          </a:p>
          <a:p>
            <a:endParaRPr lang="en-US" sz="26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idx="1"/>
          </p:nvPr>
        </p:nvSpPr>
        <p:spPr>
          <a:xfrm>
            <a:off x="1" y="1285860"/>
            <a:ext cx="8699500" cy="4857765"/>
          </a:xfrm>
        </p:spPr>
        <p:txBody>
          <a:bodyPr>
            <a:noAutofit/>
          </a:bodyPr>
          <a:lstStyle/>
          <a:p>
            <a:pPr eaLnBrk="1" hangingPunct="1">
              <a:defRPr/>
            </a:pPr>
            <a:r>
              <a:rPr lang="en-US" sz="2600" dirty="0">
                <a:latin typeface="Times New Roman" panose="02020603050405020304" pitchFamily="18" charset="0"/>
                <a:cs typeface="Times New Roman" panose="02020603050405020304" pitchFamily="18" charset="0"/>
              </a:rPr>
              <a:t>The existing system involves a team to be called at the manufacturing unit and thus every time, there is a leak, the team comes and sanitizes the place</a:t>
            </a:r>
            <a:r>
              <a:rPr lang="en-US" sz="2600" dirty="0" smtClean="0">
                <a:latin typeface="Times New Roman" panose="02020603050405020304" pitchFamily="18" charset="0"/>
                <a:cs typeface="Times New Roman" panose="02020603050405020304" pitchFamily="18" charset="0"/>
              </a:rPr>
              <a:t>.</a:t>
            </a:r>
            <a:endParaRPr lang="en-US" sz="2600" dirty="0" smtClean="0">
              <a:latin typeface="Times New Roman" panose="02020603050405020304" pitchFamily="18" charset="0"/>
              <a:cs typeface="Times New Roman" panose="02020603050405020304" pitchFamily="18" charset="0"/>
            </a:endParaRPr>
          </a:p>
          <a:p>
            <a:pPr marL="0" indent="0" eaLnBrk="1" hangingPunct="1">
              <a:buFont typeface="Wingdings 2" panose="05020102010507070707" pitchFamily="18" charset="2"/>
              <a:buNone/>
              <a:defRPr/>
            </a:pPr>
            <a:endParaRPr lang="en-US" sz="2600" dirty="0" smtClean="0">
              <a:latin typeface="Times New Roman" panose="02020603050405020304" pitchFamily="18" charset="0"/>
              <a:cs typeface="Times New Roman" panose="02020603050405020304" pitchFamily="18" charset="0"/>
            </a:endParaRPr>
          </a:p>
          <a:p>
            <a:pPr eaLnBrk="1" hangingPunct="1">
              <a:defRPr/>
            </a:pPr>
            <a:r>
              <a:rPr lang="en-US" sz="2600" dirty="0" smtClean="0">
                <a:latin typeface="Times New Roman" panose="02020603050405020304" pitchFamily="18" charset="0"/>
                <a:cs typeface="Times New Roman" panose="02020603050405020304" pitchFamily="18" charset="0"/>
              </a:rPr>
              <a:t>There are various sensors already installed but even if one of them rings, the team is called for prevention measures.</a:t>
            </a:r>
            <a:endParaRPr lang="en-US" sz="2600" dirty="0" smtClean="0">
              <a:latin typeface="Times New Roman" panose="02020603050405020304" pitchFamily="18" charset="0"/>
              <a:cs typeface="Times New Roman" panose="02020603050405020304" pitchFamily="18" charset="0"/>
            </a:endParaRPr>
          </a:p>
          <a:p>
            <a:pPr eaLnBrk="1" hangingPunct="1">
              <a:defRPr/>
            </a:pPr>
            <a:endParaRPr lang="en-US" sz="2600" dirty="0" smtClean="0">
              <a:latin typeface="Times New Roman" panose="02020603050405020304" pitchFamily="18" charset="0"/>
              <a:cs typeface="Times New Roman" panose="02020603050405020304" pitchFamily="18" charset="0"/>
            </a:endParaRPr>
          </a:p>
          <a:p>
            <a:pPr>
              <a:defRPr/>
            </a:pPr>
            <a:r>
              <a:rPr lang="en-US" sz="2600" dirty="0" smtClean="0">
                <a:latin typeface="Times New Roman" panose="02020603050405020304" pitchFamily="18" charset="0"/>
                <a:cs typeface="Times New Roman" panose="02020603050405020304" pitchFamily="18" charset="0"/>
              </a:rPr>
              <a:t>For every alarm the industry calls a team, which sanitizes the place and check for the leak and this was  a big cost to the company.</a:t>
            </a:r>
            <a:endParaRPr lang="en-US" altLang="en-US" sz="2600" dirty="0" smtClean="0">
              <a:latin typeface="Times New Roman" panose="02020603050405020304" pitchFamily="18" charset="0"/>
              <a:ea typeface="幼圆"/>
              <a:cs typeface="Times New Roman" panose="02020603050405020304" pitchFamily="18" charset="0"/>
            </a:endParaRPr>
          </a:p>
          <a:p>
            <a:pPr eaLnBrk="1" hangingPunct="1">
              <a:buNone/>
              <a:defRPr/>
            </a:pPr>
            <a:endParaRPr lang="en-IN" sz="2600" dirty="0" smtClean="0">
              <a:latin typeface="Times New Roman" panose="02020603050405020304" pitchFamily="18" charset="0"/>
              <a:cs typeface="Times New Roman" panose="02020603050405020304" pitchFamily="18" charset="0"/>
            </a:endParaRPr>
          </a:p>
          <a:p>
            <a:pPr eaLnBrk="1" hangingPunct="1">
              <a:defRPr/>
            </a:pPr>
            <a:endParaRPr lang="en-US" altLang="en-US" sz="2600" dirty="0" smtClean="0">
              <a:latin typeface="Times New Roman" panose="02020603050405020304" pitchFamily="18" charset="0"/>
              <a:ea typeface="幼圆"/>
              <a:cs typeface="Times New Roman" panose="02020603050405020304" pitchFamily="18" charset="0"/>
            </a:endParaRPr>
          </a:p>
          <a:p>
            <a:pPr marL="0" indent="0" eaLnBrk="1" hangingPunct="1">
              <a:buFont typeface="Wingdings 2" panose="05020102010507070707" pitchFamily="18" charset="2"/>
              <a:buNone/>
              <a:defRPr/>
            </a:pPr>
            <a:r>
              <a:rPr lang="en-US" altLang="en-US" sz="2600" dirty="0" smtClean="0">
                <a:latin typeface="Times New Roman" panose="02020603050405020304" pitchFamily="18" charset="0"/>
                <a:ea typeface="幼圆"/>
                <a:cs typeface="Times New Roman" panose="02020603050405020304" pitchFamily="18" charset="0"/>
              </a:rPr>
              <a:t> </a:t>
            </a:r>
            <a:endParaRPr lang="en-US" altLang="en-US" sz="2600" dirty="0" smtClean="0">
              <a:latin typeface="Times New Roman" panose="02020603050405020304" pitchFamily="18" charset="0"/>
              <a:ea typeface="幼圆"/>
              <a:cs typeface="Times New Roman" panose="02020603050405020304" pitchFamily="18" charset="0"/>
            </a:endParaRPr>
          </a:p>
        </p:txBody>
      </p:sp>
      <p:sp>
        <p:nvSpPr>
          <p:cNvPr id="16387" name="Text Box 4"/>
          <p:cNvSpPr txBox="1">
            <a:spLocks noChangeArrowheads="1"/>
          </p:cNvSpPr>
          <p:nvPr/>
        </p:nvSpPr>
        <p:spPr bwMode="auto">
          <a:xfrm>
            <a:off x="395288" y="141288"/>
            <a:ext cx="3486852" cy="584775"/>
          </a:xfrm>
          <a:prstGeom prst="rect">
            <a:avLst/>
          </a:prstGeom>
          <a:noFill/>
          <a:ln w="9525">
            <a:noFill/>
            <a:miter lim="800000"/>
          </a:ln>
          <a:effectLst>
            <a:outerShdw dist="12700" dir="10800000" algn="ctr" rotWithShape="0">
              <a:schemeClr val="accent2"/>
            </a:outerShdw>
          </a:effectLst>
        </p:spPr>
        <p:txBody>
          <a:bodyPr wrap="none">
            <a:spAutoFit/>
          </a:bodyPr>
          <a:lstStyle/>
          <a:p>
            <a:pPr eaLnBrk="1" hangingPunct="1">
              <a:defRPr/>
            </a:pPr>
            <a:r>
              <a:rPr lang="en-US" altLang="zh-CN" sz="3200" b="1" u="sng" dirty="0">
                <a:solidFill>
                  <a:schemeClr val="accent2">
                    <a:lumMod val="60000"/>
                    <a:lumOff val="40000"/>
                  </a:schemeClr>
                </a:solidFill>
                <a:latin typeface="+mn-lt"/>
                <a:ea typeface="楷体_GB2312" pitchFamily="1" charset="-122"/>
                <a:cs typeface="幼圆"/>
              </a:rPr>
              <a:t>Existing</a:t>
            </a:r>
            <a:r>
              <a:rPr lang="en-US" altLang="zh-CN" sz="3200" b="1" u="sng" dirty="0">
                <a:solidFill>
                  <a:schemeClr val="accent2">
                    <a:lumMod val="60000"/>
                    <a:lumOff val="40000"/>
                  </a:schemeClr>
                </a:solidFill>
                <a:ea typeface="楷体_GB2312" pitchFamily="1" charset="-122"/>
                <a:cs typeface="幼圆"/>
              </a:rPr>
              <a:t> </a:t>
            </a:r>
            <a:r>
              <a:rPr lang="en-US" altLang="zh-CN" sz="3200" b="1" u="sng" dirty="0" smtClean="0">
                <a:solidFill>
                  <a:schemeClr val="accent2">
                    <a:lumMod val="60000"/>
                    <a:lumOff val="40000"/>
                  </a:schemeClr>
                </a:solidFill>
                <a:ea typeface="楷体_GB2312" pitchFamily="1" charset="-122"/>
                <a:cs typeface="幼圆"/>
              </a:rPr>
              <a:t>System:</a:t>
            </a:r>
            <a:endParaRPr lang="zh-CN" altLang="en-US" sz="3200" b="1" u="sng" dirty="0">
              <a:solidFill>
                <a:schemeClr val="accent2">
                  <a:lumMod val="60000"/>
                  <a:lumOff val="40000"/>
                </a:schemeClr>
              </a:solidFill>
              <a:ea typeface="楷体_GB2312" pitchFamily="1" charset="-122"/>
              <a:cs typeface="幼圆"/>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4" descr="未标题-1"/>
          <p:cNvPicPr>
            <a:picLocks noChangeAspect="1" noChangeArrowheads="1"/>
          </p:cNvPicPr>
          <p:nvPr/>
        </p:nvPicPr>
        <p:blipFill>
          <a:blip r:embed="rId1" cstate="print"/>
          <a:srcRect/>
          <a:stretch>
            <a:fillRect/>
          </a:stretch>
        </p:blipFill>
        <p:spPr bwMode="auto">
          <a:xfrm>
            <a:off x="0" y="0"/>
            <a:ext cx="9144000" cy="6858000"/>
          </a:xfrm>
          <a:prstGeom prst="rect">
            <a:avLst/>
          </a:prstGeom>
          <a:noFill/>
          <a:ln w="9525">
            <a:noFill/>
            <a:miter lim="800000"/>
            <a:headEnd/>
            <a:tailEnd/>
          </a:ln>
        </p:spPr>
      </p:pic>
      <p:pic>
        <p:nvPicPr>
          <p:cNvPr id="25603" name="Picture 5" descr="未标题-2"/>
          <p:cNvPicPr>
            <a:picLocks noChangeAspect="1" noChangeArrowheads="1"/>
          </p:cNvPicPr>
          <p:nvPr/>
        </p:nvPicPr>
        <p:blipFill>
          <a:blip r:embed="rId2" cstate="print"/>
          <a:srcRect/>
          <a:stretch>
            <a:fillRect/>
          </a:stretch>
        </p:blipFill>
        <p:spPr bwMode="auto">
          <a:xfrm rot="-844116">
            <a:off x="1000125" y="1700213"/>
            <a:ext cx="4286250" cy="2667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idx="1"/>
          </p:nvPr>
        </p:nvSpPr>
        <p:spPr>
          <a:xfrm>
            <a:off x="1" y="1285860"/>
            <a:ext cx="8699500" cy="4857765"/>
          </a:xfrm>
        </p:spPr>
        <p:txBody>
          <a:bodyPr>
            <a:noAutofit/>
          </a:bodyPr>
          <a:lstStyle/>
          <a:p>
            <a:pPr lvl="0"/>
            <a:r>
              <a:rPr lang="en-US" sz="2600" dirty="0" smtClean="0">
                <a:latin typeface="Times New Roman" panose="02020603050405020304" pitchFamily="18" charset="0"/>
                <a:cs typeface="Times New Roman" panose="02020603050405020304" pitchFamily="18" charset="0"/>
              </a:rPr>
              <a:t>Reduce the cost of supporting team.</a:t>
            </a:r>
            <a:endParaRPr lang="en-US" sz="2600" dirty="0" smtClean="0">
              <a:latin typeface="Times New Roman" panose="02020603050405020304" pitchFamily="18" charset="0"/>
              <a:cs typeface="Times New Roman" panose="02020603050405020304" pitchFamily="18" charset="0"/>
            </a:endParaRPr>
          </a:p>
          <a:p>
            <a:pPr lvl="0"/>
            <a:endParaRPr lang="en-US" sz="2600" dirty="0" smtClean="0">
              <a:latin typeface="Times New Roman" panose="02020603050405020304" pitchFamily="18" charset="0"/>
              <a:cs typeface="Times New Roman" panose="02020603050405020304" pitchFamily="18" charset="0"/>
            </a:endParaRPr>
          </a:p>
          <a:p>
            <a:pPr lvl="0"/>
            <a:r>
              <a:rPr lang="en-US" sz="2600" dirty="0" smtClean="0">
                <a:latin typeface="Times New Roman" panose="02020603050405020304" pitchFamily="18" charset="0"/>
                <a:cs typeface="Times New Roman" panose="02020603050405020304" pitchFamily="18" charset="0"/>
              </a:rPr>
              <a:t>When the supporting team used to come the labors had to wait out which used to affect the production as it used to go on hold as we wanted to increase our production.</a:t>
            </a:r>
            <a:endParaRPr lang="en-US" sz="2600" dirty="0" smtClean="0">
              <a:latin typeface="Times New Roman" panose="02020603050405020304" pitchFamily="18" charset="0"/>
              <a:cs typeface="Times New Roman" panose="02020603050405020304" pitchFamily="18" charset="0"/>
            </a:endParaRPr>
          </a:p>
          <a:p>
            <a:pPr lvl="0"/>
            <a:endParaRPr lang="en-US" sz="2600" dirty="0" smtClean="0">
              <a:latin typeface="Times New Roman" panose="02020603050405020304" pitchFamily="18" charset="0"/>
              <a:cs typeface="Times New Roman" panose="02020603050405020304" pitchFamily="18" charset="0"/>
            </a:endParaRPr>
          </a:p>
          <a:p>
            <a:pPr lvl="0"/>
            <a:r>
              <a:rPr lang="en-US" sz="2600" dirty="0" smtClean="0">
                <a:latin typeface="Times New Roman" panose="02020603050405020304" pitchFamily="18" charset="0"/>
                <a:cs typeface="Times New Roman" panose="02020603050405020304" pitchFamily="18" charset="0"/>
              </a:rPr>
              <a:t>When the alarm (bell) used to ring the labors used to get restless and everything used   to become more complex.</a:t>
            </a:r>
            <a:endParaRPr lang="en-US" sz="2600" dirty="0" smtClean="0">
              <a:latin typeface="Times New Roman" panose="02020603050405020304" pitchFamily="18" charset="0"/>
              <a:cs typeface="Times New Roman" panose="02020603050405020304" pitchFamily="18" charset="0"/>
            </a:endParaRPr>
          </a:p>
          <a:p>
            <a:pPr lvl="0"/>
            <a:endParaRPr lang="en-US" sz="2600" dirty="0" smtClean="0">
              <a:latin typeface="Times New Roman" panose="02020603050405020304" pitchFamily="18" charset="0"/>
              <a:cs typeface="Times New Roman" panose="02020603050405020304" pitchFamily="18" charset="0"/>
            </a:endParaRPr>
          </a:p>
          <a:p>
            <a:pPr lvl="0"/>
            <a:r>
              <a:rPr lang="en-US" sz="2400" dirty="0" smtClean="0"/>
              <a:t>Security of all the peoples which work in chemical industry.</a:t>
            </a:r>
            <a:endParaRPr lang="en-US" sz="2400" dirty="0" smtClean="0"/>
          </a:p>
          <a:p>
            <a:pPr>
              <a:buNone/>
              <a:defRPr/>
            </a:pPr>
            <a:endParaRPr lang="en-US" altLang="en-US" sz="2400" dirty="0" smtClean="0">
              <a:latin typeface="Times New Roman" panose="02020603050405020304" pitchFamily="18" charset="0"/>
              <a:ea typeface="幼圆"/>
              <a:cs typeface="Times New Roman" panose="02020603050405020304" pitchFamily="18" charset="0"/>
            </a:endParaRPr>
          </a:p>
          <a:p>
            <a:pPr>
              <a:buNone/>
              <a:defRPr/>
            </a:pPr>
            <a:endParaRPr lang="en-IN" sz="2400" dirty="0" smtClean="0">
              <a:latin typeface="Times New Roman" panose="02020603050405020304" pitchFamily="18" charset="0"/>
              <a:cs typeface="Times New Roman" panose="02020603050405020304" pitchFamily="18" charset="0"/>
            </a:endParaRPr>
          </a:p>
          <a:p>
            <a:pPr>
              <a:defRPr/>
            </a:pPr>
            <a:endParaRPr lang="en-US" altLang="en-US" sz="2400" dirty="0" smtClean="0">
              <a:latin typeface="Times New Roman" panose="02020603050405020304" pitchFamily="18" charset="0"/>
              <a:ea typeface="幼圆"/>
              <a:cs typeface="Times New Roman" panose="02020603050405020304" pitchFamily="18" charset="0"/>
            </a:endParaRPr>
          </a:p>
          <a:p>
            <a:pPr marL="0" indent="0">
              <a:buNone/>
              <a:defRPr/>
            </a:pPr>
            <a:r>
              <a:rPr lang="en-US" altLang="en-US" sz="2400" dirty="0" smtClean="0">
                <a:latin typeface="Times New Roman" panose="02020603050405020304" pitchFamily="18" charset="0"/>
                <a:ea typeface="幼圆"/>
                <a:cs typeface="Times New Roman" panose="02020603050405020304" pitchFamily="18" charset="0"/>
              </a:rPr>
              <a:t> </a:t>
            </a:r>
            <a:endParaRPr lang="en-US" altLang="en-US" sz="2400" dirty="0" smtClean="0">
              <a:latin typeface="Times New Roman" panose="02020603050405020304" pitchFamily="18" charset="0"/>
              <a:ea typeface="幼圆"/>
              <a:cs typeface="Times New Roman" panose="02020603050405020304" pitchFamily="18" charset="0"/>
            </a:endParaRPr>
          </a:p>
          <a:p>
            <a:pPr lvl="0"/>
            <a:endParaRPr lang="en-US" sz="2600" dirty="0" smtClean="0">
              <a:latin typeface="Times New Roman" panose="02020603050405020304" pitchFamily="18" charset="0"/>
              <a:cs typeface="Times New Roman" panose="02020603050405020304" pitchFamily="18" charset="0"/>
            </a:endParaRPr>
          </a:p>
        </p:txBody>
      </p:sp>
      <p:sp>
        <p:nvSpPr>
          <p:cNvPr id="16387" name="Text Box 4"/>
          <p:cNvSpPr txBox="1">
            <a:spLocks noChangeArrowheads="1"/>
          </p:cNvSpPr>
          <p:nvPr/>
        </p:nvSpPr>
        <p:spPr bwMode="auto">
          <a:xfrm>
            <a:off x="395288" y="141288"/>
            <a:ext cx="3509294" cy="584775"/>
          </a:xfrm>
          <a:prstGeom prst="rect">
            <a:avLst/>
          </a:prstGeom>
          <a:noFill/>
          <a:ln w="9525">
            <a:noFill/>
            <a:miter lim="800000"/>
          </a:ln>
          <a:effectLst>
            <a:outerShdw dist="12700" dir="10800000" algn="ctr" rotWithShape="0">
              <a:schemeClr val="accent2"/>
            </a:outerShdw>
          </a:effectLst>
        </p:spPr>
        <p:txBody>
          <a:bodyPr wrap="none">
            <a:spAutoFit/>
          </a:bodyPr>
          <a:lstStyle/>
          <a:p>
            <a:pPr eaLnBrk="1" hangingPunct="1">
              <a:defRPr/>
            </a:pPr>
            <a:r>
              <a:rPr lang="en-US" altLang="zh-CN" sz="3200" b="1" u="sng" dirty="0" smtClean="0">
                <a:solidFill>
                  <a:schemeClr val="accent2">
                    <a:lumMod val="60000"/>
                    <a:lumOff val="40000"/>
                  </a:schemeClr>
                </a:solidFill>
                <a:latin typeface="+mn-lt"/>
                <a:ea typeface="楷体_GB2312" pitchFamily="1" charset="-122"/>
                <a:cs typeface="幼圆"/>
              </a:rPr>
              <a:t>Need for</a:t>
            </a:r>
            <a:r>
              <a:rPr lang="en-US" altLang="zh-CN" sz="3200" b="1" u="sng" dirty="0" smtClean="0">
                <a:solidFill>
                  <a:schemeClr val="accent2">
                    <a:lumMod val="60000"/>
                    <a:lumOff val="40000"/>
                  </a:schemeClr>
                </a:solidFill>
                <a:ea typeface="楷体_GB2312" pitchFamily="1" charset="-122"/>
                <a:cs typeface="幼圆"/>
              </a:rPr>
              <a:t> system:</a:t>
            </a:r>
            <a:endParaRPr lang="zh-CN" altLang="en-US" sz="3200" b="1" u="sng" dirty="0">
              <a:solidFill>
                <a:schemeClr val="accent2">
                  <a:lumMod val="60000"/>
                  <a:lumOff val="40000"/>
                </a:schemeClr>
              </a:solidFill>
              <a:ea typeface="楷体_GB2312" pitchFamily="1" charset="-122"/>
              <a:cs typeface="幼圆"/>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idx="1"/>
          </p:nvPr>
        </p:nvSpPr>
        <p:spPr>
          <a:xfrm>
            <a:off x="1" y="785794"/>
            <a:ext cx="8699500" cy="6072206"/>
          </a:xfrm>
        </p:spPr>
        <p:txBody>
          <a:bodyPr>
            <a:noAutofit/>
          </a:bodyPr>
          <a:lstStyle/>
          <a:p>
            <a:r>
              <a:rPr lang="en-US" sz="2600" b="1" dirty="0" smtClean="0">
                <a:solidFill>
                  <a:srgbClr val="00B050"/>
                </a:solidFill>
                <a:latin typeface="Times New Roman" panose="02020603050405020304" pitchFamily="18" charset="0"/>
                <a:cs typeface="Times New Roman" panose="02020603050405020304" pitchFamily="18" charset="0"/>
              </a:rPr>
              <a:t>HARDWARE :</a:t>
            </a:r>
            <a:endParaRPr lang="en-US" sz="2600" dirty="0" smtClean="0">
              <a:solidFill>
                <a:srgbClr val="00B050"/>
              </a:solidFill>
              <a:latin typeface="Times New Roman" panose="02020603050405020304" pitchFamily="18" charset="0"/>
              <a:cs typeface="Times New Roman" panose="02020603050405020304" pitchFamily="18" charset="0"/>
            </a:endParaRPr>
          </a:p>
          <a:p>
            <a:pPr lvl="1"/>
            <a:r>
              <a:rPr lang="en-US" sz="2200" dirty="0" smtClean="0">
                <a:latin typeface="Times New Roman" panose="02020603050405020304" pitchFamily="18" charset="0"/>
                <a:cs typeface="Times New Roman" panose="02020603050405020304" pitchFamily="18" charset="0"/>
              </a:rPr>
              <a:t>Operating System : Windows 10</a:t>
            </a:r>
            <a:endParaRPr lang="en-US" sz="2200" dirty="0" smtClean="0">
              <a:latin typeface="Times New Roman" panose="02020603050405020304" pitchFamily="18" charset="0"/>
              <a:cs typeface="Times New Roman" panose="02020603050405020304" pitchFamily="18" charset="0"/>
            </a:endParaRPr>
          </a:p>
          <a:p>
            <a:pPr lvl="1"/>
            <a:r>
              <a:rPr lang="en-US" sz="2200" dirty="0" smtClean="0">
                <a:latin typeface="Times New Roman" panose="02020603050405020304" pitchFamily="18" charset="0"/>
                <a:cs typeface="Times New Roman" panose="02020603050405020304" pitchFamily="18" charset="0"/>
              </a:rPr>
              <a:t>RAM : 6 GB</a:t>
            </a:r>
            <a:endParaRPr lang="en-US" sz="2200" dirty="0" smtClean="0">
              <a:latin typeface="Times New Roman" panose="02020603050405020304" pitchFamily="18" charset="0"/>
              <a:cs typeface="Times New Roman" panose="02020603050405020304" pitchFamily="18" charset="0"/>
            </a:endParaRPr>
          </a:p>
          <a:p>
            <a:pPr lvl="1"/>
            <a:r>
              <a:rPr lang="en-US" sz="2200" dirty="0" smtClean="0">
                <a:latin typeface="Times New Roman" panose="02020603050405020304" pitchFamily="18" charset="0"/>
                <a:cs typeface="Times New Roman" panose="02020603050405020304" pitchFamily="18" charset="0"/>
              </a:rPr>
              <a:t>Processor : Intel Pentium Series and above</a:t>
            </a:r>
            <a:endParaRPr lang="en-US" sz="2200" dirty="0" smtClean="0">
              <a:latin typeface="Times New Roman" panose="02020603050405020304" pitchFamily="18" charset="0"/>
              <a:cs typeface="Times New Roman" panose="02020603050405020304" pitchFamily="18" charset="0"/>
            </a:endParaRPr>
          </a:p>
          <a:p>
            <a:pPr lvl="1"/>
            <a:r>
              <a:rPr lang="en-US" sz="2200" dirty="0" smtClean="0">
                <a:latin typeface="Times New Roman" panose="02020603050405020304" pitchFamily="18" charset="0"/>
                <a:cs typeface="Times New Roman" panose="02020603050405020304" pitchFamily="18" charset="0"/>
              </a:rPr>
              <a:t>Hard Disk : 2 GB</a:t>
            </a:r>
            <a:endParaRPr lang="en-US" sz="2200" dirty="0" smtClean="0">
              <a:latin typeface="Times New Roman" panose="02020603050405020304" pitchFamily="18" charset="0"/>
              <a:cs typeface="Times New Roman" panose="02020603050405020304" pitchFamily="18" charset="0"/>
            </a:endParaRPr>
          </a:p>
          <a:p>
            <a:pPr lvl="1">
              <a:buNone/>
            </a:pPr>
            <a:endParaRPr lang="en-US" sz="2200" dirty="0" smtClean="0">
              <a:latin typeface="Times New Roman" panose="02020603050405020304" pitchFamily="18" charset="0"/>
              <a:cs typeface="Times New Roman" panose="02020603050405020304" pitchFamily="18" charset="0"/>
            </a:endParaRPr>
          </a:p>
          <a:p>
            <a:r>
              <a:rPr lang="en-US" sz="2600" b="1" dirty="0" smtClean="0">
                <a:solidFill>
                  <a:srgbClr val="00B050"/>
                </a:solidFill>
                <a:latin typeface="Times New Roman" panose="02020603050405020304" pitchFamily="18" charset="0"/>
                <a:cs typeface="Times New Roman" panose="02020603050405020304" pitchFamily="18" charset="0"/>
              </a:rPr>
              <a:t>SOFTWARE :</a:t>
            </a:r>
            <a:endParaRPr lang="en-US" sz="2600" dirty="0" smtClean="0">
              <a:solidFill>
                <a:srgbClr val="00B050"/>
              </a:solidFill>
              <a:latin typeface="Times New Roman" panose="02020603050405020304" pitchFamily="18" charset="0"/>
              <a:cs typeface="Times New Roman" panose="02020603050405020304" pitchFamily="18" charset="0"/>
            </a:endParaRPr>
          </a:p>
          <a:p>
            <a:pPr lvl="1"/>
            <a:r>
              <a:rPr lang="en-US" sz="2200" dirty="0" smtClean="0">
                <a:latin typeface="Times New Roman" panose="02020603050405020304" pitchFamily="18" charset="0"/>
                <a:cs typeface="Times New Roman" panose="02020603050405020304" pitchFamily="18" charset="0"/>
              </a:rPr>
              <a:t>IDE :Pycharm.</a:t>
            </a:r>
            <a:endParaRPr lang="en-US" sz="2200" dirty="0" smtClean="0">
              <a:latin typeface="Times New Roman" panose="02020603050405020304" pitchFamily="18" charset="0"/>
              <a:cs typeface="Times New Roman" panose="02020603050405020304" pitchFamily="18" charset="0"/>
            </a:endParaRPr>
          </a:p>
          <a:p>
            <a:pPr lvl="1"/>
            <a:r>
              <a:rPr lang="en-US" sz="2200" dirty="0" smtClean="0">
                <a:latin typeface="Times New Roman" panose="02020603050405020304" pitchFamily="18" charset="0"/>
                <a:cs typeface="Times New Roman" panose="02020603050405020304" pitchFamily="18" charset="0"/>
              </a:rPr>
              <a:t>Browser : Chrome</a:t>
            </a:r>
            <a:endParaRPr lang="en-US" sz="2200" dirty="0" smtClean="0">
              <a:latin typeface="Times New Roman" panose="02020603050405020304" pitchFamily="18" charset="0"/>
              <a:cs typeface="Times New Roman" panose="02020603050405020304" pitchFamily="18" charset="0"/>
            </a:endParaRPr>
          </a:p>
          <a:p>
            <a:pPr lvl="1"/>
            <a:r>
              <a:rPr lang="en-US" sz="2200" dirty="0" smtClean="0">
                <a:latin typeface="Times New Roman" panose="02020603050405020304" pitchFamily="18" charset="0"/>
                <a:cs typeface="Times New Roman" panose="02020603050405020304" pitchFamily="18" charset="0"/>
              </a:rPr>
              <a:t>Server : Apache HTTP server</a:t>
            </a:r>
            <a:endParaRPr lang="en-US" sz="2200" dirty="0" smtClean="0">
              <a:latin typeface="Times New Roman" panose="02020603050405020304" pitchFamily="18" charset="0"/>
              <a:cs typeface="Times New Roman" panose="02020603050405020304" pitchFamily="18" charset="0"/>
            </a:endParaRPr>
          </a:p>
          <a:p>
            <a:pPr lvl="1"/>
            <a:r>
              <a:rPr lang="en-US" sz="2200" dirty="0" smtClean="0">
                <a:latin typeface="Times New Roman" panose="02020603050405020304" pitchFamily="18" charset="0"/>
                <a:cs typeface="Times New Roman" panose="02020603050405020304" pitchFamily="18" charset="0"/>
              </a:rPr>
              <a:t>Front End : HTML5, CSS3, JavaScript, Bootstrap </a:t>
            </a:r>
            <a:endParaRPr lang="en-US" sz="2200" dirty="0" smtClean="0">
              <a:latin typeface="Times New Roman" panose="02020603050405020304" pitchFamily="18" charset="0"/>
              <a:cs typeface="Times New Roman" panose="02020603050405020304" pitchFamily="18" charset="0"/>
            </a:endParaRPr>
          </a:p>
          <a:p>
            <a:pPr lvl="1"/>
            <a:r>
              <a:rPr lang="en-US" sz="2200" dirty="0" smtClean="0">
                <a:latin typeface="Times New Roman" panose="02020603050405020304" pitchFamily="18" charset="0"/>
                <a:cs typeface="Times New Roman" panose="02020603050405020304" pitchFamily="18" charset="0"/>
              </a:rPr>
              <a:t>Back End : SQLITE3</a:t>
            </a:r>
            <a:endParaRPr lang="en-US" sz="2200" dirty="0" smtClean="0">
              <a:latin typeface="Times New Roman" panose="02020603050405020304" pitchFamily="18" charset="0"/>
              <a:cs typeface="Times New Roman" panose="02020603050405020304" pitchFamily="18" charset="0"/>
            </a:endParaRPr>
          </a:p>
          <a:p>
            <a:pPr lvl="1"/>
            <a:r>
              <a:rPr lang="en-US" sz="2200" dirty="0" smtClean="0">
                <a:latin typeface="Times New Roman" panose="02020603050405020304" pitchFamily="18" charset="0"/>
                <a:cs typeface="Times New Roman" panose="02020603050405020304" pitchFamily="18" charset="0"/>
              </a:rPr>
              <a:t>Editor : Jupyter,Spyder</a:t>
            </a:r>
            <a:endParaRPr lang="en-US" sz="2200" dirty="0" smtClean="0">
              <a:latin typeface="Times New Roman" panose="02020603050405020304" pitchFamily="18" charset="0"/>
              <a:cs typeface="Times New Roman" panose="02020603050405020304" pitchFamily="18" charset="0"/>
            </a:endParaRPr>
          </a:p>
          <a:p>
            <a:pPr lvl="1"/>
            <a:r>
              <a:rPr lang="en-US" sz="2200" dirty="0" smtClean="0">
                <a:latin typeface="Times New Roman" panose="02020603050405020304" pitchFamily="18" charset="0"/>
                <a:cs typeface="Times New Roman" panose="02020603050405020304" pitchFamily="18" charset="0"/>
              </a:rPr>
              <a:t>Language : Python.</a:t>
            </a:r>
            <a:endParaRPr lang="en-US" sz="2200" dirty="0" smtClean="0">
              <a:latin typeface="Times New Roman" panose="02020603050405020304" pitchFamily="18" charset="0"/>
              <a:cs typeface="Times New Roman" panose="02020603050405020304" pitchFamily="18" charset="0"/>
            </a:endParaRPr>
          </a:p>
        </p:txBody>
      </p:sp>
      <p:sp>
        <p:nvSpPr>
          <p:cNvPr id="16387" name="Text Box 4"/>
          <p:cNvSpPr txBox="1">
            <a:spLocks noChangeArrowheads="1"/>
          </p:cNvSpPr>
          <p:nvPr/>
        </p:nvSpPr>
        <p:spPr bwMode="auto">
          <a:xfrm>
            <a:off x="395288" y="141288"/>
            <a:ext cx="4875053" cy="584775"/>
          </a:xfrm>
          <a:prstGeom prst="rect">
            <a:avLst/>
          </a:prstGeom>
          <a:noFill/>
          <a:ln w="9525">
            <a:noFill/>
            <a:miter lim="800000"/>
          </a:ln>
          <a:effectLst>
            <a:outerShdw dist="12700" dir="10800000" algn="ctr" rotWithShape="0">
              <a:schemeClr val="accent2"/>
            </a:outerShdw>
          </a:effectLst>
        </p:spPr>
        <p:txBody>
          <a:bodyPr wrap="none">
            <a:spAutoFit/>
          </a:bodyPr>
          <a:lstStyle/>
          <a:p>
            <a:pPr eaLnBrk="1" hangingPunct="1">
              <a:defRPr/>
            </a:pPr>
            <a:r>
              <a:rPr lang="en-US" sz="3200" b="1" u="sng" dirty="0">
                <a:solidFill>
                  <a:schemeClr val="accent2">
                    <a:lumMod val="60000"/>
                    <a:lumOff val="40000"/>
                  </a:schemeClr>
                </a:solidFill>
              </a:rPr>
              <a:t>Operating </a:t>
            </a:r>
            <a:r>
              <a:rPr lang="en-US" sz="3200" b="1" u="sng" dirty="0" smtClean="0">
                <a:solidFill>
                  <a:schemeClr val="accent2">
                    <a:lumMod val="60000"/>
                    <a:lumOff val="40000"/>
                  </a:schemeClr>
                </a:solidFill>
              </a:rPr>
              <a:t>Environment:</a:t>
            </a:r>
            <a:endParaRPr lang="zh-CN" altLang="en-US" sz="3200" b="1" u="sng" dirty="0">
              <a:solidFill>
                <a:schemeClr val="accent2">
                  <a:lumMod val="60000"/>
                  <a:lumOff val="40000"/>
                </a:schemeClr>
              </a:solidFill>
              <a:ea typeface="楷体_GB2312" pitchFamily="1" charset="-122"/>
              <a:cs typeface="幼圆"/>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idx="1"/>
          </p:nvPr>
        </p:nvSpPr>
        <p:spPr>
          <a:xfrm>
            <a:off x="0" y="642918"/>
            <a:ext cx="9143999" cy="6215082"/>
          </a:xfrm>
        </p:spPr>
        <p:txBody>
          <a:bodyPr>
            <a:noAutofit/>
          </a:bodyPr>
          <a:lstStyle/>
          <a:p>
            <a:endParaRPr lang="en-IN" sz="2600" b="1" dirty="0" smtClean="0">
              <a:latin typeface="Times New Roman" panose="02020603050405020304" pitchFamily="18" charset="0"/>
              <a:cs typeface="Times New Roman" panose="02020603050405020304" pitchFamily="18" charset="0"/>
            </a:endParaRPr>
          </a:p>
          <a:p>
            <a:r>
              <a:rPr lang="en-IN" sz="2600" b="1" dirty="0" smtClean="0">
                <a:solidFill>
                  <a:srgbClr val="00B050"/>
                </a:solidFill>
                <a:latin typeface="Times New Roman" panose="02020603050405020304" pitchFamily="18" charset="0"/>
                <a:cs typeface="Times New Roman" panose="02020603050405020304" pitchFamily="18" charset="0"/>
              </a:rPr>
              <a:t>HTML5</a:t>
            </a:r>
            <a:r>
              <a:rPr lang="en-IN" sz="2600" b="1" dirty="0" smtClean="0">
                <a:latin typeface="Times New Roman" panose="02020603050405020304" pitchFamily="18" charset="0"/>
                <a:cs typeface="Times New Roman" panose="02020603050405020304" pitchFamily="18" charset="0"/>
              </a:rPr>
              <a:t> :- </a:t>
            </a:r>
            <a:r>
              <a:rPr lang="en-US" sz="2600" dirty="0" smtClean="0">
                <a:latin typeface="Times New Roman" panose="02020603050405020304" pitchFamily="18" charset="0"/>
                <a:cs typeface="Times New Roman" panose="02020603050405020304" pitchFamily="18" charset="0"/>
              </a:rPr>
              <a:t>HTML is the standard markup language for creating</a:t>
            </a:r>
            <a:endParaRPr lang="en-US" sz="2600" dirty="0" smtClean="0">
              <a:latin typeface="Times New Roman" panose="02020603050405020304" pitchFamily="18" charset="0"/>
              <a:cs typeface="Times New Roman" panose="02020603050405020304" pitchFamily="18" charset="0"/>
            </a:endParaRPr>
          </a:p>
          <a:p>
            <a:pPr>
              <a:buNone/>
            </a:pPr>
            <a:r>
              <a:rPr lang="en-US" sz="2600" dirty="0" smtClean="0">
                <a:latin typeface="Times New Roman" panose="02020603050405020304" pitchFamily="18" charset="0"/>
                <a:cs typeface="Times New Roman" panose="02020603050405020304" pitchFamily="18" charset="0"/>
              </a:rPr>
              <a:t>	 Web pages.</a:t>
            </a:r>
            <a:endParaRPr lang="en-IN" sz="2600" dirty="0" smtClean="0">
              <a:latin typeface="Times New Roman" panose="02020603050405020304" pitchFamily="18" charset="0"/>
              <a:cs typeface="Times New Roman" panose="02020603050405020304" pitchFamily="18" charset="0"/>
            </a:endParaRPr>
          </a:p>
          <a:p>
            <a:pPr>
              <a:lnSpc>
                <a:spcPct val="160000"/>
              </a:lnSpc>
            </a:pPr>
            <a:r>
              <a:rPr lang="en-IN" sz="2600" b="1" dirty="0" smtClean="0">
                <a:solidFill>
                  <a:srgbClr val="00B050"/>
                </a:solidFill>
                <a:latin typeface="Times New Roman" panose="02020603050405020304" pitchFamily="18" charset="0"/>
                <a:cs typeface="Times New Roman" panose="02020603050405020304" pitchFamily="18" charset="0"/>
              </a:rPr>
              <a:t>CSS3</a:t>
            </a:r>
            <a:r>
              <a:rPr lang="en-IN" sz="2600" b="1" dirty="0" smtClean="0">
                <a:latin typeface="Times New Roman" panose="02020603050405020304" pitchFamily="18" charset="0"/>
                <a:cs typeface="Times New Roman" panose="02020603050405020304" pitchFamily="18" charset="0"/>
              </a:rPr>
              <a:t> :</a:t>
            </a:r>
            <a:r>
              <a:rPr lang="en-US" sz="2600" b="1" dirty="0" smtClean="0">
                <a:latin typeface="Times New Roman" panose="02020603050405020304" pitchFamily="18" charset="0"/>
                <a:cs typeface="Times New Roman" panose="02020603050405020304" pitchFamily="18" charset="0"/>
              </a:rPr>
              <a:t>- </a:t>
            </a:r>
            <a:r>
              <a:rPr lang="en-US" sz="2600" dirty="0" smtClean="0">
                <a:latin typeface="Times New Roman" panose="02020603050405020304" pitchFamily="18" charset="0"/>
                <a:cs typeface="Times New Roman" panose="02020603050405020304" pitchFamily="18" charset="0"/>
              </a:rPr>
              <a:t>CSS3 is the latest evolution of the Cascading Style Sheets language and it use for designing web pages. </a:t>
            </a:r>
            <a:endParaRPr lang="en-IN" sz="2600" dirty="0" smtClean="0">
              <a:latin typeface="Times New Roman" panose="02020603050405020304" pitchFamily="18" charset="0"/>
              <a:cs typeface="Times New Roman" panose="02020603050405020304" pitchFamily="18" charset="0"/>
            </a:endParaRPr>
          </a:p>
          <a:p>
            <a:pPr>
              <a:lnSpc>
                <a:spcPct val="170000"/>
              </a:lnSpc>
            </a:pPr>
            <a:r>
              <a:rPr lang="en-IN" sz="2600" b="1" dirty="0" smtClean="0">
                <a:solidFill>
                  <a:srgbClr val="00B050"/>
                </a:solidFill>
                <a:latin typeface="Times New Roman" panose="02020603050405020304" pitchFamily="18" charset="0"/>
                <a:cs typeface="Times New Roman" panose="02020603050405020304" pitchFamily="18" charset="0"/>
              </a:rPr>
              <a:t>Java Script </a:t>
            </a:r>
            <a:r>
              <a:rPr lang="en-IN" sz="2600" b="1" dirty="0" smtClean="0">
                <a:latin typeface="Times New Roman" panose="02020603050405020304" pitchFamily="18" charset="0"/>
                <a:cs typeface="Times New Roman" panose="02020603050405020304" pitchFamily="18" charset="0"/>
              </a:rPr>
              <a:t>:- </a:t>
            </a:r>
            <a:r>
              <a:rPr lang="en-US" sz="2600" dirty="0" smtClean="0">
                <a:latin typeface="Times New Roman" panose="02020603050405020304" pitchFamily="18" charset="0"/>
                <a:cs typeface="Times New Roman" panose="02020603050405020304" pitchFamily="18" charset="0"/>
              </a:rPr>
              <a:t>JavaScript is a lightweight, interpreted programming language and it use for validation purpose.</a:t>
            </a:r>
            <a:endParaRPr lang="en-US" sz="2600" dirty="0" smtClean="0">
              <a:latin typeface="Times New Roman" panose="02020603050405020304" pitchFamily="18" charset="0"/>
              <a:cs typeface="Times New Roman" panose="02020603050405020304" pitchFamily="18" charset="0"/>
            </a:endParaRPr>
          </a:p>
          <a:p>
            <a:pPr>
              <a:lnSpc>
                <a:spcPct val="170000"/>
              </a:lnSpc>
            </a:pPr>
            <a:r>
              <a:rPr lang="en-US" sz="2600" b="1" dirty="0" smtClean="0">
                <a:solidFill>
                  <a:srgbClr val="00B050"/>
                </a:solidFill>
                <a:latin typeface="Times New Roman" panose="02020603050405020304" pitchFamily="18" charset="0"/>
                <a:cs typeface="Times New Roman" panose="02020603050405020304" pitchFamily="18" charset="0"/>
              </a:rPr>
              <a:t>SQLITE3</a:t>
            </a:r>
            <a:r>
              <a:rPr lang="en-US" sz="2600" b="1" dirty="0" smtClean="0">
                <a:latin typeface="Times New Roman" panose="02020603050405020304" pitchFamily="18" charset="0"/>
                <a:cs typeface="Times New Roman" panose="02020603050405020304" pitchFamily="18" charset="0"/>
              </a:rPr>
              <a:t>: Sqlite</a:t>
            </a:r>
            <a:r>
              <a:rPr lang="en-US" sz="2600" dirty="0" smtClean="0">
                <a:latin typeface="Times New Roman" panose="02020603050405020304" pitchFamily="18" charset="0"/>
                <a:cs typeface="Times New Roman" panose="02020603050405020304" pitchFamily="18" charset="0"/>
              </a:rPr>
              <a:t> is a database, widely used for accessing querying, updating, and managing data in databases.</a:t>
            </a:r>
            <a:endParaRPr lang="en-US" sz="2600" dirty="0" smtClean="0">
              <a:latin typeface="Times New Roman" panose="02020603050405020304" pitchFamily="18" charset="0"/>
              <a:cs typeface="Times New Roman" panose="02020603050405020304" pitchFamily="18" charset="0"/>
            </a:endParaRPr>
          </a:p>
          <a:p>
            <a:pPr>
              <a:lnSpc>
                <a:spcPct val="170000"/>
              </a:lnSpc>
            </a:pPr>
            <a:endParaRPr lang="en-US" sz="2600" dirty="0" smtClean="0">
              <a:latin typeface="Times New Roman" panose="02020603050405020304" pitchFamily="18" charset="0"/>
              <a:cs typeface="Times New Roman" panose="02020603050405020304" pitchFamily="18" charset="0"/>
            </a:endParaRPr>
          </a:p>
        </p:txBody>
      </p:sp>
      <p:sp>
        <p:nvSpPr>
          <p:cNvPr id="16387" name="Text Box 4"/>
          <p:cNvSpPr txBox="1">
            <a:spLocks noChangeArrowheads="1"/>
          </p:cNvSpPr>
          <p:nvPr/>
        </p:nvSpPr>
        <p:spPr bwMode="auto">
          <a:xfrm>
            <a:off x="395288" y="141288"/>
            <a:ext cx="3703258" cy="584775"/>
          </a:xfrm>
          <a:prstGeom prst="rect">
            <a:avLst/>
          </a:prstGeom>
          <a:noFill/>
          <a:ln w="9525">
            <a:noFill/>
            <a:miter lim="800000"/>
          </a:ln>
          <a:effectLst>
            <a:outerShdw dist="12700" dir="10800000" algn="ctr" rotWithShape="0">
              <a:schemeClr val="accent2"/>
            </a:outerShdw>
          </a:effectLst>
        </p:spPr>
        <p:txBody>
          <a:bodyPr wrap="none">
            <a:spAutoFit/>
          </a:bodyPr>
          <a:lstStyle/>
          <a:p>
            <a:pPr eaLnBrk="1" hangingPunct="1">
              <a:defRPr/>
            </a:pPr>
            <a:r>
              <a:rPr lang="en-US" sz="3200" b="1" u="sng" dirty="0">
                <a:solidFill>
                  <a:schemeClr val="accent2">
                    <a:lumMod val="60000"/>
                    <a:lumOff val="40000"/>
                  </a:schemeClr>
                </a:solidFill>
                <a:latin typeface="+mn-lt"/>
              </a:rPr>
              <a:t>Technology </a:t>
            </a:r>
            <a:r>
              <a:rPr lang="en-US" sz="3200" b="1" u="sng" dirty="0" smtClean="0">
                <a:solidFill>
                  <a:schemeClr val="accent2">
                    <a:lumMod val="60000"/>
                    <a:lumOff val="40000"/>
                  </a:schemeClr>
                </a:solidFill>
                <a:latin typeface="+mn-lt"/>
              </a:rPr>
              <a:t>Used:</a:t>
            </a:r>
            <a:endParaRPr lang="zh-CN" altLang="en-US" sz="3200" b="1" u="sng" dirty="0">
              <a:solidFill>
                <a:schemeClr val="accent2">
                  <a:lumMod val="60000"/>
                  <a:lumOff val="40000"/>
                </a:schemeClr>
              </a:solidFill>
              <a:latin typeface="+mn-lt"/>
              <a:ea typeface="楷体_GB2312" pitchFamily="1" charset="-122"/>
              <a:cs typeface="幼圆"/>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idx="1"/>
          </p:nvPr>
        </p:nvSpPr>
        <p:spPr>
          <a:xfrm>
            <a:off x="0" y="1071546"/>
            <a:ext cx="9143999" cy="5214974"/>
          </a:xfrm>
        </p:spPr>
        <p:txBody>
          <a:bodyPr>
            <a:noAutofit/>
          </a:bodyPr>
          <a:lstStyle/>
          <a:p>
            <a:pPr>
              <a:lnSpc>
                <a:spcPct val="170000"/>
              </a:lnSpc>
            </a:pPr>
            <a:r>
              <a:rPr lang="en-US" sz="2600" b="1" dirty="0" smtClean="0">
                <a:solidFill>
                  <a:srgbClr val="00B050"/>
                </a:solidFill>
                <a:latin typeface="Times New Roman" panose="02020603050405020304" pitchFamily="18" charset="0"/>
                <a:cs typeface="Times New Roman" panose="02020603050405020304" pitchFamily="18" charset="0"/>
              </a:rPr>
              <a:t>Python with ML</a:t>
            </a:r>
            <a:r>
              <a:rPr lang="en-US" sz="2600" b="1" dirty="0" smtClean="0">
                <a:latin typeface="Times New Roman" panose="02020603050405020304" pitchFamily="18" charset="0"/>
                <a:cs typeface="Times New Roman" panose="02020603050405020304" pitchFamily="18" charset="0"/>
              </a:rPr>
              <a:t>:  : Python </a:t>
            </a:r>
            <a:r>
              <a:rPr lang="en-US" sz="2600" dirty="0" smtClean="0">
                <a:latin typeface="Times New Roman" panose="02020603050405020304" pitchFamily="18" charset="0"/>
                <a:cs typeface="Times New Roman" panose="02020603050405020304" pitchFamily="18" charset="0"/>
              </a:rPr>
              <a:t>is technology that allow software developers to create dynamically  web application. </a:t>
            </a:r>
            <a:endParaRPr lang="en-US" sz="2600" dirty="0" smtClean="0">
              <a:latin typeface="Times New Roman" panose="02020603050405020304" pitchFamily="18" charset="0"/>
              <a:cs typeface="Times New Roman" panose="02020603050405020304" pitchFamily="18" charset="0"/>
            </a:endParaRPr>
          </a:p>
          <a:p>
            <a:pPr>
              <a:lnSpc>
                <a:spcPct val="170000"/>
              </a:lnSpc>
            </a:pPr>
            <a:r>
              <a:rPr lang="en-US" sz="2600" b="1" dirty="0" smtClean="0">
                <a:solidFill>
                  <a:srgbClr val="00B050"/>
                </a:solidFill>
                <a:latin typeface="Times New Roman" panose="02020603050405020304" pitchFamily="18" charset="0"/>
                <a:cs typeface="Times New Roman" panose="02020603050405020304" pitchFamily="18" charset="0"/>
              </a:rPr>
              <a:t>Postman Tool</a:t>
            </a:r>
            <a:r>
              <a:rPr lang="en-US" sz="2600" dirty="0" smtClean="0">
                <a:latin typeface="Times New Roman" panose="02020603050405020304" pitchFamily="18" charset="0"/>
                <a:cs typeface="Times New Roman" panose="02020603050405020304" pitchFamily="18" charset="0"/>
              </a:rPr>
              <a:t>: Postman is currently one of the most popular tools used in API testing. </a:t>
            </a:r>
            <a:endParaRPr lang="en-US" sz="2600" dirty="0" smtClean="0">
              <a:latin typeface="Times New Roman" panose="02020603050405020304" pitchFamily="18" charset="0"/>
              <a:cs typeface="Times New Roman" panose="02020603050405020304" pitchFamily="18" charset="0"/>
            </a:endParaRPr>
          </a:p>
          <a:p>
            <a:pPr>
              <a:lnSpc>
                <a:spcPct val="170000"/>
              </a:lnSpc>
            </a:pPr>
            <a:r>
              <a:rPr lang="en-US" sz="2600" b="1" dirty="0" smtClean="0">
                <a:solidFill>
                  <a:srgbClr val="00B050"/>
                </a:solidFill>
                <a:latin typeface="Times New Roman" panose="02020603050405020304" pitchFamily="18" charset="0"/>
                <a:cs typeface="Times New Roman" panose="02020603050405020304" pitchFamily="18" charset="0"/>
              </a:rPr>
              <a:t>Rest API</a:t>
            </a:r>
            <a:r>
              <a:rPr lang="en-US" sz="2600" dirty="0" smtClean="0">
                <a:latin typeface="Times New Roman" panose="02020603050405020304" pitchFamily="18" charset="0"/>
                <a:cs typeface="Times New Roman" panose="02020603050405020304" pitchFamily="18" charset="0"/>
              </a:rPr>
              <a:t>: An application programming interface (API) is a protocol intended to be used as an interface by software components to communicate with each other. </a:t>
            </a:r>
            <a:endParaRPr lang="en-IN" sz="2600" dirty="0" smtClean="0">
              <a:latin typeface="Times New Roman" panose="02020603050405020304" pitchFamily="18" charset="0"/>
              <a:cs typeface="Times New Roman" panose="02020603050405020304" pitchFamily="18" charset="0"/>
            </a:endParaRPr>
          </a:p>
          <a:p>
            <a:endParaRPr lang="en-US" sz="26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idx="1"/>
          </p:nvPr>
        </p:nvSpPr>
        <p:spPr>
          <a:xfrm>
            <a:off x="0" y="1285860"/>
            <a:ext cx="8699501" cy="4857765"/>
          </a:xfrm>
        </p:spPr>
        <p:txBody>
          <a:bodyPr>
            <a:normAutofit/>
          </a:bodyPr>
          <a:lstStyle/>
          <a:p>
            <a:pPr eaLnBrk="1" hangingPunct="1">
              <a:defRPr/>
            </a:pPr>
            <a:r>
              <a:rPr lang="en-US" sz="2600" dirty="0">
                <a:latin typeface="Times New Roman" panose="02020603050405020304" pitchFamily="18" charset="0"/>
                <a:cs typeface="Times New Roman" panose="02020603050405020304" pitchFamily="18" charset="0"/>
              </a:rPr>
              <a:t>The existing system has no machine learning algorithm and is completely human based, thus 99% of the times, the company incurs a cost to call the special team which sanitizes the entire manufacturing unit</a:t>
            </a:r>
            <a:r>
              <a:rPr lang="en-US" sz="2600" dirty="0" smtClean="0">
                <a:latin typeface="Times New Roman" panose="02020603050405020304" pitchFamily="18" charset="0"/>
                <a:cs typeface="Times New Roman" panose="02020603050405020304" pitchFamily="18" charset="0"/>
              </a:rPr>
              <a:t>.</a:t>
            </a:r>
            <a:endParaRPr lang="en-US" sz="2600" dirty="0" smtClean="0">
              <a:latin typeface="Times New Roman" panose="02020603050405020304" pitchFamily="18" charset="0"/>
              <a:cs typeface="Times New Roman" panose="02020603050405020304" pitchFamily="18" charset="0"/>
            </a:endParaRPr>
          </a:p>
          <a:p>
            <a:pPr eaLnBrk="1" hangingPunct="1">
              <a:defRPr/>
            </a:pPr>
            <a:endParaRPr lang="en-US" sz="2600" dirty="0" smtClean="0">
              <a:latin typeface="Times New Roman" panose="02020603050405020304" pitchFamily="18" charset="0"/>
              <a:cs typeface="Times New Roman" panose="02020603050405020304" pitchFamily="18" charset="0"/>
            </a:endParaRPr>
          </a:p>
          <a:p>
            <a:pPr eaLnBrk="1" hangingPunct="1">
              <a:defRPr/>
            </a:pPr>
            <a:r>
              <a:rPr lang="en-US" sz="2600" dirty="0">
                <a:latin typeface="Times New Roman" panose="02020603050405020304" pitchFamily="18" charset="0"/>
                <a:cs typeface="Times New Roman" panose="02020603050405020304" pitchFamily="18" charset="0"/>
              </a:rPr>
              <a:t>Also, a lot of time is wasted, and the production is paused every time a leak is reported, since the team comes, and everyone is asked to vacate</a:t>
            </a:r>
            <a:r>
              <a:rPr lang="en-US" sz="2600" b="1" dirty="0">
                <a:latin typeface="Times New Roman" panose="02020603050405020304" pitchFamily="18" charset="0"/>
                <a:cs typeface="Times New Roman" panose="02020603050405020304" pitchFamily="18" charset="0"/>
              </a:rPr>
              <a:t>.</a:t>
            </a:r>
            <a:endParaRPr lang="en-IN" sz="2600" dirty="0">
              <a:latin typeface="Times New Roman" panose="02020603050405020304" pitchFamily="18" charset="0"/>
              <a:cs typeface="Times New Roman" panose="02020603050405020304" pitchFamily="18" charset="0"/>
            </a:endParaRPr>
          </a:p>
          <a:p>
            <a:pPr eaLnBrk="1" hangingPunct="1">
              <a:defRPr/>
            </a:pPr>
            <a:endParaRPr lang="en-US" altLang="en-US" sz="2600" dirty="0" smtClean="0">
              <a:latin typeface="Times New Roman" panose="02020603050405020304" pitchFamily="18" charset="0"/>
              <a:ea typeface="幼圆"/>
              <a:cs typeface="Times New Roman" panose="02020603050405020304" pitchFamily="18" charset="0"/>
            </a:endParaRPr>
          </a:p>
          <a:p>
            <a:pPr marL="0" indent="0" eaLnBrk="1" hangingPunct="1">
              <a:buFont typeface="Wingdings 2" panose="05020102010507070707" pitchFamily="18" charset="2"/>
              <a:buNone/>
              <a:defRPr/>
            </a:pPr>
            <a:endParaRPr lang="en-US" altLang="en-US" sz="2600" dirty="0" smtClean="0">
              <a:latin typeface="Times New Roman" panose="02020603050405020304" pitchFamily="18" charset="0"/>
              <a:ea typeface="幼圆"/>
              <a:cs typeface="Times New Roman" panose="02020603050405020304" pitchFamily="18" charset="0"/>
            </a:endParaRPr>
          </a:p>
          <a:p>
            <a:pPr marL="0" indent="0" eaLnBrk="1" hangingPunct="1">
              <a:buFont typeface="Wingdings 2" panose="05020102010507070707" pitchFamily="18" charset="2"/>
              <a:buNone/>
              <a:defRPr/>
            </a:pPr>
            <a:r>
              <a:rPr lang="en-US" altLang="en-US" sz="2600" dirty="0">
                <a:latin typeface="Times New Roman" panose="02020603050405020304" pitchFamily="18" charset="0"/>
                <a:ea typeface="幼圆"/>
                <a:cs typeface="Times New Roman" panose="02020603050405020304" pitchFamily="18" charset="0"/>
              </a:rPr>
              <a:t> </a:t>
            </a:r>
            <a:endParaRPr lang="en-US" altLang="en-US" sz="2600" dirty="0" smtClean="0">
              <a:latin typeface="Times New Roman" panose="02020603050405020304" pitchFamily="18" charset="0"/>
              <a:ea typeface="幼圆"/>
              <a:cs typeface="Times New Roman" panose="02020603050405020304" pitchFamily="18" charset="0"/>
            </a:endParaRPr>
          </a:p>
        </p:txBody>
      </p:sp>
      <p:sp>
        <p:nvSpPr>
          <p:cNvPr id="17411" name="Text Box 4"/>
          <p:cNvSpPr txBox="1">
            <a:spLocks noChangeArrowheads="1"/>
          </p:cNvSpPr>
          <p:nvPr/>
        </p:nvSpPr>
        <p:spPr bwMode="auto">
          <a:xfrm>
            <a:off x="395288" y="141288"/>
            <a:ext cx="6898042" cy="584775"/>
          </a:xfrm>
          <a:prstGeom prst="rect">
            <a:avLst/>
          </a:prstGeom>
          <a:noFill/>
          <a:ln w="9525">
            <a:noFill/>
            <a:miter lim="800000"/>
          </a:ln>
          <a:effectLst>
            <a:outerShdw dist="12700" dir="10800000" algn="ctr" rotWithShape="0">
              <a:schemeClr val="accent2"/>
            </a:outerShdw>
          </a:effectLst>
        </p:spPr>
        <p:txBody>
          <a:bodyPr wrap="none">
            <a:spAutoFit/>
          </a:bodyPr>
          <a:lstStyle/>
          <a:p>
            <a:pPr eaLnBrk="1" hangingPunct="1">
              <a:defRPr/>
            </a:pPr>
            <a:r>
              <a:rPr lang="en-US" sz="3200" b="1" u="sng" dirty="0">
                <a:solidFill>
                  <a:schemeClr val="accent2">
                    <a:lumMod val="60000"/>
                    <a:lumOff val="40000"/>
                  </a:schemeClr>
                </a:solidFill>
                <a:latin typeface="+mn-lt"/>
              </a:rPr>
              <a:t>Limitations in the existing </a:t>
            </a:r>
            <a:r>
              <a:rPr lang="en-US" sz="3200" b="1" u="sng" dirty="0" smtClean="0">
                <a:solidFill>
                  <a:schemeClr val="accent2">
                    <a:lumMod val="60000"/>
                    <a:lumOff val="40000"/>
                  </a:schemeClr>
                </a:solidFill>
                <a:latin typeface="+mn-lt"/>
              </a:rPr>
              <a:t>system:</a:t>
            </a:r>
            <a:endParaRPr lang="zh-CN" altLang="en-US" sz="3200" b="1" u="sng" dirty="0">
              <a:solidFill>
                <a:schemeClr val="accent2">
                  <a:lumMod val="60000"/>
                  <a:lumOff val="40000"/>
                </a:schemeClr>
              </a:solidFill>
              <a:latin typeface="+mn-lt"/>
              <a:ea typeface="楷体_GB2312" pitchFamily="1" charset="-122"/>
              <a:cs typeface="幼圆"/>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Technic</Template>
  <TotalTime>0</TotalTime>
  <Words>8651</Words>
  <Application>WPS Presentation</Application>
  <PresentationFormat>On-screen Show (4:3)</PresentationFormat>
  <Paragraphs>499</Paragraphs>
  <Slides>40</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40</vt:i4>
      </vt:variant>
    </vt:vector>
  </HeadingPairs>
  <TitlesOfParts>
    <vt:vector size="59" baseType="lpstr">
      <vt:lpstr>Arial</vt:lpstr>
      <vt:lpstr>SimSun</vt:lpstr>
      <vt:lpstr>Wingdings</vt:lpstr>
      <vt:lpstr>Wingdings 2</vt:lpstr>
      <vt:lpstr>Arial</vt:lpstr>
      <vt:lpstr>幼圆</vt:lpstr>
      <vt:lpstr>Cambria Math</vt:lpstr>
      <vt:lpstr>Times New Roman</vt:lpstr>
      <vt:lpstr>楷体_GB2312</vt:lpstr>
      <vt:lpstr>Wingdings 2</vt:lpstr>
      <vt:lpstr>NSimSun</vt:lpstr>
      <vt:lpstr>Microsoft YaHei</vt:lpstr>
      <vt:lpstr>Arial Unicode MS</vt:lpstr>
      <vt:lpstr>Franklin Gothic Book</vt:lpstr>
      <vt:lpstr>Calibri</vt:lpstr>
      <vt:lpstr>Times New Roman</vt:lpstr>
      <vt:lpstr>Calibri</vt:lpstr>
      <vt:lpstr>Mangal</vt:lpstr>
      <vt:lpstr>Technic</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Harshal Gosavi</dc:creator>
  <cp:lastModifiedBy>Nikhil</cp:lastModifiedBy>
  <cp:revision>11</cp:revision>
  <dcterms:created xsi:type="dcterms:W3CDTF">2019-04-15T08:06:00Z</dcterms:created>
  <dcterms:modified xsi:type="dcterms:W3CDTF">2019-09-26T11:48:56Z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1033-11.2.0.8970</vt:lpwstr>
  </property>
</Properties>
</file>