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1831" r:id="rId5"/>
    <p:sldId id="1832" r:id="rId6"/>
    <p:sldId id="1833" r:id="rId7"/>
    <p:sldId id="18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40CD5F-DCC2-F14D-DB61-C5734992DC49}" v="10" dt="2025-01-17T01:14:04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ssa Ling (COMPASS GROUP NADEVENT MANAGEM)" userId="S::v-mrinard@microsoft.com::0b67c8f1-bb77-4f70-963c-c32f718879a5" providerId="AD" clId="Web-{DC644D77-2E1A-4D21-23F9-F8F21B1C8086}"/>
    <pc:docChg chg="modSld">
      <pc:chgData name="Melissa Ling (COMPASS GROUP NADEVENT MANAGEM)" userId="S::v-mrinard@microsoft.com::0b67c8f1-bb77-4f70-963c-c32f718879a5" providerId="AD" clId="Web-{DC644D77-2E1A-4D21-23F9-F8F21B1C8086}" dt="2024-07-05T22:04:30.545" v="0" actId="20577"/>
      <pc:docMkLst>
        <pc:docMk/>
      </pc:docMkLst>
      <pc:sldChg chg="modSp">
        <pc:chgData name="Melissa Ling (COMPASS GROUP NADEVENT MANAGEM)" userId="S::v-mrinard@microsoft.com::0b67c8f1-bb77-4f70-963c-c32f718879a5" providerId="AD" clId="Web-{DC644D77-2E1A-4D21-23F9-F8F21B1C8086}" dt="2024-07-05T22:04:30.545" v="0" actId="20577"/>
        <pc:sldMkLst>
          <pc:docMk/>
          <pc:sldMk cId="3216323288" sldId="1830"/>
        </pc:sldMkLst>
        <pc:spChg chg="mod">
          <ac:chgData name="Melissa Ling (COMPASS GROUP NADEVENT MANAGEM)" userId="S::v-mrinard@microsoft.com::0b67c8f1-bb77-4f70-963c-c32f718879a5" providerId="AD" clId="Web-{DC644D77-2E1A-4D21-23F9-F8F21B1C8086}" dt="2024-07-05T22:04:30.545" v="0" actId="20577"/>
          <ac:spMkLst>
            <pc:docMk/>
            <pc:sldMk cId="3216323288" sldId="1830"/>
            <ac:spMk id="5" creationId="{50275F3C-FCCC-437A-A847-016F6FC4AD35}"/>
          </ac:spMkLst>
        </pc:spChg>
      </pc:sldChg>
    </pc:docChg>
  </pc:docChgLst>
  <pc:docChgLst>
    <pc:chgData name="Marilee Leon (COMPASS GROUP NADEVENT MANAGEM)" userId="S::v-leonma@microsoft.com::04afc9f3-210a-4eda-bbf4-ba2528965a04" providerId="AD" clId="Web-{15C7514A-BD6D-B8E2-BBC5-5AD81DD507A4}"/>
    <pc:docChg chg="addSld delSld">
      <pc:chgData name="Marilee Leon (COMPASS GROUP NADEVENT MANAGEM)" userId="S::v-leonma@microsoft.com::04afc9f3-210a-4eda-bbf4-ba2528965a04" providerId="AD" clId="Web-{15C7514A-BD6D-B8E2-BBC5-5AD81DD507A4}" dt="2023-12-18T16:52:48.822" v="15"/>
      <pc:docMkLst>
        <pc:docMk/>
      </pc:docMkLst>
      <pc:sldChg chg="del">
        <pc:chgData name="Marilee Leon (COMPASS GROUP NADEVENT MANAGEM)" userId="S::v-leonma@microsoft.com::04afc9f3-210a-4eda-bbf4-ba2528965a04" providerId="AD" clId="Web-{15C7514A-BD6D-B8E2-BBC5-5AD81DD507A4}" dt="2023-12-18T16:52:48.822" v="15"/>
        <pc:sldMkLst>
          <pc:docMk/>
          <pc:sldMk cId="1621464363" sldId="257"/>
        </pc:sldMkLst>
      </pc:sldChg>
      <pc:sldChg chg="del">
        <pc:chgData name="Marilee Leon (COMPASS GROUP NADEVENT MANAGEM)" userId="S::v-leonma@microsoft.com::04afc9f3-210a-4eda-bbf4-ba2528965a04" providerId="AD" clId="Web-{15C7514A-BD6D-B8E2-BBC5-5AD81DD507A4}" dt="2023-12-18T16:52:48.822" v="14"/>
        <pc:sldMkLst>
          <pc:docMk/>
          <pc:sldMk cId="866937663" sldId="1822"/>
        </pc:sldMkLst>
      </pc:sldChg>
      <pc:sldChg chg="del">
        <pc:chgData name="Marilee Leon (COMPASS GROUP NADEVENT MANAGEM)" userId="S::v-leonma@microsoft.com::04afc9f3-210a-4eda-bbf4-ba2528965a04" providerId="AD" clId="Web-{15C7514A-BD6D-B8E2-BBC5-5AD81DD507A4}" dt="2023-12-18T16:52:48.822" v="13"/>
        <pc:sldMkLst>
          <pc:docMk/>
          <pc:sldMk cId="1121727826" sldId="1823"/>
        </pc:sldMkLst>
      </pc:sldChg>
      <pc:sldChg chg="del">
        <pc:chgData name="Marilee Leon (COMPASS GROUP NADEVENT MANAGEM)" userId="S::v-leonma@microsoft.com::04afc9f3-210a-4eda-bbf4-ba2528965a04" providerId="AD" clId="Web-{15C7514A-BD6D-B8E2-BBC5-5AD81DD507A4}" dt="2023-12-18T16:52:48.807" v="12"/>
        <pc:sldMkLst>
          <pc:docMk/>
          <pc:sldMk cId="3310321584" sldId="1826"/>
        </pc:sldMkLst>
      </pc:sldChg>
      <pc:sldChg chg="add del">
        <pc:chgData name="Marilee Leon (COMPASS GROUP NADEVENT MANAGEM)" userId="S::v-leonma@microsoft.com::04afc9f3-210a-4eda-bbf4-ba2528965a04" providerId="AD" clId="Web-{15C7514A-BD6D-B8E2-BBC5-5AD81DD507A4}" dt="2023-12-18T16:52:38.181" v="10"/>
        <pc:sldMkLst>
          <pc:docMk/>
          <pc:sldMk cId="4202540445" sldId="1827"/>
        </pc:sldMkLst>
      </pc:sldChg>
      <pc:sldChg chg="add del">
        <pc:chgData name="Marilee Leon (COMPASS GROUP NADEVENT MANAGEM)" userId="S::v-leonma@microsoft.com::04afc9f3-210a-4eda-bbf4-ba2528965a04" providerId="AD" clId="Web-{15C7514A-BD6D-B8E2-BBC5-5AD81DD507A4}" dt="2023-12-18T16:52:37.947" v="9"/>
        <pc:sldMkLst>
          <pc:docMk/>
          <pc:sldMk cId="59551615" sldId="1828"/>
        </pc:sldMkLst>
      </pc:sldChg>
      <pc:sldChg chg="add del">
        <pc:chgData name="Marilee Leon (COMPASS GROUP NADEVENT MANAGEM)" userId="S::v-leonma@microsoft.com::04afc9f3-210a-4eda-bbf4-ba2528965a04" providerId="AD" clId="Web-{15C7514A-BD6D-B8E2-BBC5-5AD81DD507A4}" dt="2023-12-18T16:52:37.697" v="8"/>
        <pc:sldMkLst>
          <pc:docMk/>
          <pc:sldMk cId="2918493546" sldId="1829"/>
        </pc:sldMkLst>
      </pc:sldChg>
      <pc:sldChg chg="add del">
        <pc:chgData name="Marilee Leon (COMPASS GROUP NADEVENT MANAGEM)" userId="S::v-leonma@microsoft.com::04afc9f3-210a-4eda-bbf4-ba2528965a04" providerId="AD" clId="Web-{15C7514A-BD6D-B8E2-BBC5-5AD81DD507A4}" dt="2023-12-18T16:52:32.619" v="4"/>
        <pc:sldMkLst>
          <pc:docMk/>
          <pc:sldMk cId="2910107219" sldId="1830"/>
        </pc:sldMkLst>
      </pc:sldChg>
      <pc:sldChg chg="add">
        <pc:chgData name="Marilee Leon (COMPASS GROUP NADEVENT MANAGEM)" userId="S::v-leonma@microsoft.com::04afc9f3-210a-4eda-bbf4-ba2528965a04" providerId="AD" clId="Web-{15C7514A-BD6D-B8E2-BBC5-5AD81DD507A4}" dt="2023-12-18T16:52:38.275" v="11"/>
        <pc:sldMkLst>
          <pc:docMk/>
          <pc:sldMk cId="3216323288" sldId="1830"/>
        </pc:sldMkLst>
      </pc:sldChg>
    </pc:docChg>
  </pc:docChgLst>
  <pc:docChgLst>
    <pc:chgData name="Lainie Colburn (COMPASS GROUP NADEVENT MANAGEM)" userId="S::v-hcolburn@microsoft.com::dcec3b5b-9e04-418b-b3be-7083f43199f7" providerId="AD" clId="Web-{8440CD5F-DCC2-F14D-DB61-C5734992DC49}"/>
    <pc:docChg chg="addSld delSld modSld">
      <pc:chgData name="Lainie Colburn (COMPASS GROUP NADEVENT MANAGEM)" userId="S::v-hcolburn@microsoft.com::dcec3b5b-9e04-418b-b3be-7083f43199f7" providerId="AD" clId="Web-{8440CD5F-DCC2-F14D-DB61-C5734992DC49}" dt="2025-01-17T01:14:04.053" v="9"/>
      <pc:docMkLst>
        <pc:docMk/>
      </pc:docMkLst>
      <pc:sldChg chg="del">
        <pc:chgData name="Lainie Colburn (COMPASS GROUP NADEVENT MANAGEM)" userId="S::v-hcolburn@microsoft.com::dcec3b5b-9e04-418b-b3be-7083f43199f7" providerId="AD" clId="Web-{8440CD5F-DCC2-F14D-DB61-C5734992DC49}" dt="2025-01-17T01:13:07.364" v="5"/>
        <pc:sldMkLst>
          <pc:docMk/>
          <pc:sldMk cId="4202540445" sldId="1827"/>
        </pc:sldMkLst>
      </pc:sldChg>
      <pc:sldChg chg="del">
        <pc:chgData name="Lainie Colburn (COMPASS GROUP NADEVENT MANAGEM)" userId="S::v-hcolburn@microsoft.com::dcec3b5b-9e04-418b-b3be-7083f43199f7" providerId="AD" clId="Web-{8440CD5F-DCC2-F14D-DB61-C5734992DC49}" dt="2025-01-17T01:13:27.349" v="7"/>
        <pc:sldMkLst>
          <pc:docMk/>
          <pc:sldMk cId="59551615" sldId="1828"/>
        </pc:sldMkLst>
      </pc:sldChg>
      <pc:sldChg chg="del">
        <pc:chgData name="Lainie Colburn (COMPASS GROUP NADEVENT MANAGEM)" userId="S::v-hcolburn@microsoft.com::dcec3b5b-9e04-418b-b3be-7083f43199f7" providerId="AD" clId="Web-{8440CD5F-DCC2-F14D-DB61-C5734992DC49}" dt="2025-01-17T01:14:04.053" v="9"/>
        <pc:sldMkLst>
          <pc:docMk/>
          <pc:sldMk cId="2918493546" sldId="1829"/>
        </pc:sldMkLst>
      </pc:sldChg>
      <pc:sldChg chg="addSp delSp modSp del">
        <pc:chgData name="Lainie Colburn (COMPASS GROUP NADEVENT MANAGEM)" userId="S::v-hcolburn@microsoft.com::dcec3b5b-9e04-418b-b3be-7083f43199f7" providerId="AD" clId="Web-{8440CD5F-DCC2-F14D-DB61-C5734992DC49}" dt="2025-01-17T01:12:51.848" v="3"/>
        <pc:sldMkLst>
          <pc:docMk/>
          <pc:sldMk cId="3216323288" sldId="1830"/>
        </pc:sldMkLst>
        <pc:picChg chg="add del mod">
          <ac:chgData name="Lainie Colburn (COMPASS GROUP NADEVENT MANAGEM)" userId="S::v-hcolburn@microsoft.com::dcec3b5b-9e04-418b-b3be-7083f43199f7" providerId="AD" clId="Web-{8440CD5F-DCC2-F14D-DB61-C5734992DC49}" dt="2025-01-17T01:12:36.973" v="1"/>
          <ac:picMkLst>
            <pc:docMk/>
            <pc:sldMk cId="3216323288" sldId="1830"/>
            <ac:picMk id="3" creationId="{44277EC7-A060-38D0-1BAE-70C768543D03}"/>
          </ac:picMkLst>
        </pc:picChg>
      </pc:sldChg>
      <pc:sldChg chg="add">
        <pc:chgData name="Lainie Colburn (COMPASS GROUP NADEVENT MANAGEM)" userId="S::v-hcolburn@microsoft.com::dcec3b5b-9e04-418b-b3be-7083f43199f7" providerId="AD" clId="Web-{8440CD5F-DCC2-F14D-DB61-C5734992DC49}" dt="2025-01-17T01:12:48.208" v="2"/>
        <pc:sldMkLst>
          <pc:docMk/>
          <pc:sldMk cId="1174310240" sldId="1831"/>
        </pc:sldMkLst>
      </pc:sldChg>
      <pc:sldChg chg="add">
        <pc:chgData name="Lainie Colburn (COMPASS GROUP NADEVENT MANAGEM)" userId="S::v-hcolburn@microsoft.com::dcec3b5b-9e04-418b-b3be-7083f43199f7" providerId="AD" clId="Web-{8440CD5F-DCC2-F14D-DB61-C5734992DC49}" dt="2025-01-17T01:13:03.552" v="4"/>
        <pc:sldMkLst>
          <pc:docMk/>
          <pc:sldMk cId="657834128" sldId="1832"/>
        </pc:sldMkLst>
      </pc:sldChg>
      <pc:sldChg chg="add">
        <pc:chgData name="Lainie Colburn (COMPASS GROUP NADEVENT MANAGEM)" userId="S::v-hcolburn@microsoft.com::dcec3b5b-9e04-418b-b3be-7083f43199f7" providerId="AD" clId="Web-{8440CD5F-DCC2-F14D-DB61-C5734992DC49}" dt="2025-01-17T01:13:23.521" v="6"/>
        <pc:sldMkLst>
          <pc:docMk/>
          <pc:sldMk cId="2363575245" sldId="1833"/>
        </pc:sldMkLst>
      </pc:sldChg>
      <pc:sldChg chg="add">
        <pc:chgData name="Lainie Colburn (COMPASS GROUP NADEVENT MANAGEM)" userId="S::v-hcolburn@microsoft.com::dcec3b5b-9e04-418b-b3be-7083f43199f7" providerId="AD" clId="Web-{8440CD5F-DCC2-F14D-DB61-C5734992DC49}" dt="2025-01-17T01:13:43.553" v="8"/>
        <pc:sldMkLst>
          <pc:docMk/>
          <pc:sldMk cId="4028687989" sldId="18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75087-FB8A-4A86-9D37-8E30474BFD6A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B4E3B-3E71-4418-9442-04F5C72C6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E22E-1A94-4AA6-A81E-EC6B851D6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EF883-6F46-4583-A4E4-0EA97E25C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1228-46A9-480A-8F00-4E025A7A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D4B84-CA1C-4F8F-8605-0916F0603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D5AC8-1DF4-45CC-A6BF-6A495BCB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E87B-27A2-4999-9410-6CD0D02D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301FE-03D8-4905-83C8-5D487035A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61FA5-5FA9-4D74-81CF-A1D0E222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6288F-1935-434D-BE93-58C40A41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0F4B-DB3F-4FC6-89E7-DC05CF49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8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1FAEF2-EA6F-4F1B-80FC-F71E811A6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04E36-6DA1-44A5-BE12-5CAA7A029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3F06-7CB2-45FD-BFF8-7EEE26FDF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1A45-D727-46EA-A92A-8ACA1E15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C1FE-626E-4805-8A63-F5D55732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footerBand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216"/>
            <a:ext cx="5363275" cy="2462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060D75A-F303-6B48-89B2-E06405A887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6316" y="1461627"/>
            <a:ext cx="5360670" cy="7263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6242050" y="1461627"/>
            <a:ext cx="5360670" cy="7263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 descr="Full page orange colorway background">
            <a:extLst>
              <a:ext uri="{FF2B5EF4-FFF2-40B4-BE49-F238E27FC236}">
                <a16:creationId xmlns:a16="http://schemas.microsoft.com/office/drawing/2014/main" id="{211DAFE4-E43A-5A41-B645-BB8A1CC8D8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91412"/>
          <a:stretch/>
        </p:blipFill>
        <p:spPr>
          <a:xfrm>
            <a:off x="0" y="6269038"/>
            <a:ext cx="12192000" cy="5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60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C35E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C35EA4"/>
          </p15:clr>
        </p15:guide>
        <p15:guide id="17" pos="3932">
          <p15:clr>
            <a:srgbClr val="C35E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C35EA4"/>
          </p15:clr>
        </p15:guide>
        <p15:guide id="21" pos="5120">
          <p15:clr>
            <a:srgbClr val="C35E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20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1" pos="2743">
          <p15:clr>
            <a:srgbClr val="C35EA4"/>
          </p15:clr>
        </p15:guide>
        <p15:guide id="32" orient="horz" pos="1439">
          <p15:clr>
            <a:srgbClr val="C35EA4"/>
          </p15:clr>
        </p15:guide>
        <p15:guide id="33" orient="horz" pos="1625">
          <p15:clr>
            <a:srgbClr val="C35EA4"/>
          </p15:clr>
        </p15:guide>
        <p15:guide id="35" orient="horz" pos="2250">
          <p15:clr>
            <a:srgbClr val="C35EA4"/>
          </p15:clr>
        </p15:guide>
        <p15:guide id="36" orient="horz" pos="2066">
          <p15:clr>
            <a:srgbClr val="C35EA4"/>
          </p15:clr>
        </p15:guide>
        <p15:guide id="37" orient="horz" pos="2697">
          <p15:clr>
            <a:srgbClr val="C35EA4"/>
          </p15:clr>
        </p15:guide>
        <p15:guide id="38" orient="horz" pos="288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1128-AB61-4283-B95A-40C45A83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9E66-97FE-4250-9048-D0A5D305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C61E7-E990-4639-8DA2-D880F23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D2EB6-A2F4-47E4-85E5-7F2CF2F1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367D-1248-409E-BC02-63CD8B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4909-E8CC-497C-A55B-553577B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281D-65AE-43E3-B852-AF4200DD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E65D-28E7-4FE4-BFEF-E8131757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F44C-ABFF-4FB3-89E5-E3012B1C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011F-B3AF-446A-92A9-027F40C7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5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11E1B-B0D2-4A58-B5B8-0EAD3A78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8FC3-C550-4E5C-848C-D6CF483FF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B41C9-A0EC-4605-A391-A5D8B4F39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A7276-E756-4034-BD7B-FA297B69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60F6A-CEA5-4AF5-A0CB-EBC3485A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0D118-38A5-4869-958A-748C076E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8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254C-BB0A-4D3D-9AC0-86A9ACC2D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E6D4-A72A-4AE7-9344-4553F26C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E861F-D6E7-4F3C-9253-6B10B1DC5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06794-42DA-4187-B559-FAA319F543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6B3CB-EAB4-4E3E-95C4-E6B2565FB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3B689-5870-4EBF-B625-CC3D2AA3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F1FD6B-6CEA-4335-8FB0-71FA4ECF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81B40-E725-40B0-BF05-69D7FA21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3AF2-EC66-41C6-83E2-3D21EE70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F4A6-1AAE-4A4C-8835-2E7CD08D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21F03-DB16-4D11-A9A3-F0BAA53F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0A9BB-8C9C-42F3-82E5-3AC599BBE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6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594FC-A886-4760-BA43-FA342C496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4BB59-7BCD-4D9C-AA09-FA60CF4D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98217-279A-411C-A519-4F5DA71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2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AF02-F0EC-41B1-995C-08C916A0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05C2D-9025-4963-952F-170B5A24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FD13F-78F1-4306-A4F1-A2BC14EF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F9CD9-916E-420E-AB0E-2BC07A0E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C55CC-BC7E-4F56-A8CA-EB19881D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C0AE8-58FC-4F4F-85EB-A6F3FE77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9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6C94-0A08-44CB-B924-46A5E27A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3A372-7000-4FB3-807A-1AC8326A6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F7904-1A00-4731-B820-933FE3426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5C1E3-80FE-4AF5-A908-147E3F3B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484DC-253C-4A57-9B6B-F2F8F938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65B76-7CEC-4528-A6B6-F2295029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07E75-46EB-4754-9916-C8290EAC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E1962-4961-4B1B-BDE9-318BACF5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582FE-24AB-4590-8504-F8BD334FB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3B32-BFDD-46E5-8A48-5CA9266059D3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DB56-FBA4-473A-B146-33506337F0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A296-73D9-4DF8-AFE1-D9AEF7FC1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8AA91-8DB8-4640-A1C9-ED9B2B6D1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07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undergroundtour.com/about/" TargetMode="External"/><Relationship Id="rId13" Type="http://schemas.openxmlformats.org/officeDocument/2006/relationships/hyperlink" Target="http://www.seattleaquarium.org/" TargetMode="External"/><Relationship Id="rId18" Type="http://schemas.openxmlformats.org/officeDocument/2006/relationships/hyperlink" Target="http://seattleartmuseum.org/visit/olympic-sculpture-park" TargetMode="External"/><Relationship Id="rId3" Type="http://schemas.openxmlformats.org/officeDocument/2006/relationships/hyperlink" Target="http://www.waterwayscruises.com/" TargetMode="External"/><Relationship Id="rId21" Type="http://schemas.openxmlformats.org/officeDocument/2006/relationships/hyperlink" Target="http://seattleartmuseum.org/visit/asian-art-museum" TargetMode="External"/><Relationship Id="rId7" Type="http://schemas.openxmlformats.org/officeDocument/2006/relationships/hyperlink" Target="https://www.hottubboats.com/" TargetMode="External"/><Relationship Id="rId12" Type="http://schemas.openxmlformats.org/officeDocument/2006/relationships/hyperlink" Target="http://www.pioneersquare.org/" TargetMode="External"/><Relationship Id="rId17" Type="http://schemas.openxmlformats.org/officeDocument/2006/relationships/hyperlink" Target="http://www.seattleartmuseum.org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pacificsciencecenter.org/" TargetMode="External"/><Relationship Id="rId20" Type="http://schemas.openxmlformats.org/officeDocument/2006/relationships/hyperlink" Target="http://www.chihulygardenandgla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yviewobservatory.com/" TargetMode="External"/><Relationship Id="rId11" Type="http://schemas.openxmlformats.org/officeDocument/2006/relationships/hyperlink" Target="http://www.nps.gov/klse/" TargetMode="External"/><Relationship Id="rId24" Type="http://schemas.openxmlformats.org/officeDocument/2006/relationships/hyperlink" Target="https://www.seattle.gov/parks/find/parks/alki-beach-park" TargetMode="External"/><Relationship Id="rId5" Type="http://schemas.openxmlformats.org/officeDocument/2006/relationships/hyperlink" Target="http://www.mopop.org/" TargetMode="External"/><Relationship Id="rId15" Type="http://schemas.openxmlformats.org/officeDocument/2006/relationships/hyperlink" Target="http://www.smithtower.com/" TargetMode="External"/><Relationship Id="rId23" Type="http://schemas.openxmlformats.org/officeDocument/2006/relationships/hyperlink" Target="http://www.museumofflight.org/" TargetMode="External"/><Relationship Id="rId10" Type="http://schemas.openxmlformats.org/officeDocument/2006/relationships/hyperlink" Target="https://www.argosycruises.com/" TargetMode="External"/><Relationship Id="rId19" Type="http://schemas.openxmlformats.org/officeDocument/2006/relationships/hyperlink" Target="http://www.mohai.org/" TargetMode="External"/><Relationship Id="rId4" Type="http://schemas.openxmlformats.org/officeDocument/2006/relationships/hyperlink" Target="http://www.washington.edu/burkemuseum/" TargetMode="External"/><Relationship Id="rId9" Type="http://schemas.openxmlformats.org/officeDocument/2006/relationships/hyperlink" Target="https://fremont.com/" TargetMode="External"/><Relationship Id="rId14" Type="http://schemas.openxmlformats.org/officeDocument/2006/relationships/hyperlink" Target="https://ballardlocks.org/visitor-center-museum.html" TargetMode="External"/><Relationship Id="rId22" Type="http://schemas.openxmlformats.org/officeDocument/2006/relationships/hyperlink" Target="https://www.spaceneedle.com/experienc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timan.org/" TargetMode="External"/><Relationship Id="rId13" Type="http://schemas.openxmlformats.org/officeDocument/2006/relationships/hyperlink" Target="http://www.acttheatre.org/" TargetMode="External"/><Relationship Id="rId18" Type="http://schemas.openxmlformats.org/officeDocument/2006/relationships/hyperlink" Target="http://www.zoo.org/" TargetMode="External"/><Relationship Id="rId3" Type="http://schemas.openxmlformats.org/officeDocument/2006/relationships/hyperlink" Target="http://depts.washington.edu/wpa/" TargetMode="External"/><Relationship Id="rId21" Type="http://schemas.openxmlformats.org/officeDocument/2006/relationships/hyperlink" Target="https://owenbargreen.com/blog/2018/4/12/os-winery-1" TargetMode="External"/><Relationship Id="rId7" Type="http://schemas.openxmlformats.org/officeDocument/2006/relationships/hyperlink" Target="http://www.gameworks.com/" TargetMode="External"/><Relationship Id="rId12" Type="http://schemas.openxmlformats.org/officeDocument/2006/relationships/hyperlink" Target="https://climatepledgearena.com/" TargetMode="External"/><Relationship Id="rId17" Type="http://schemas.openxmlformats.org/officeDocument/2006/relationships/hyperlink" Target="http://www.pikeplacemarket.org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pikebrewing.com/" TargetMode="External"/><Relationship Id="rId20" Type="http://schemas.openxmlformats.org/officeDocument/2006/relationships/hyperlink" Target="https://www.mlb.com/mariners/ballpa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attleopera.org/about/hall/index.aspx" TargetMode="External"/><Relationship Id="rId11" Type="http://schemas.openxmlformats.org/officeDocument/2006/relationships/hyperlink" Target="http://www.seattlecenter.com/" TargetMode="External"/><Relationship Id="rId24" Type="http://schemas.openxmlformats.org/officeDocument/2006/relationships/hyperlink" Target="http://www.chambersbaygolf.com/" TargetMode="External"/><Relationship Id="rId5" Type="http://schemas.openxmlformats.org/officeDocument/2006/relationships/hyperlink" Target="http://www.pacificplaceseattle.com/" TargetMode="External"/><Relationship Id="rId15" Type="http://schemas.openxmlformats.org/officeDocument/2006/relationships/hyperlink" Target="https://www.thetripledoor.net/" TargetMode="External"/><Relationship Id="rId23" Type="http://schemas.openxmlformats.org/officeDocument/2006/relationships/hyperlink" Target="https://notabenecellars.com/" TargetMode="External"/><Relationship Id="rId10" Type="http://schemas.openxmlformats.org/officeDocument/2006/relationships/hyperlink" Target="http://www.5thavenue.org/" TargetMode="External"/><Relationship Id="rId19" Type="http://schemas.openxmlformats.org/officeDocument/2006/relationships/hyperlink" Target="https://www.lumenfield.com/" TargetMode="External"/><Relationship Id="rId4" Type="http://schemas.openxmlformats.org/officeDocument/2006/relationships/hyperlink" Target="http://www.theparamount.com/" TargetMode="External"/><Relationship Id="rId9" Type="http://schemas.openxmlformats.org/officeDocument/2006/relationships/hyperlink" Target="http://www.westlakecenter.com/" TargetMode="External"/><Relationship Id="rId14" Type="http://schemas.openxmlformats.org/officeDocument/2006/relationships/hyperlink" Target="https://seattlesymphony.org/benaroyahall?%40%40item_date=%3E11%2F29%2F2022" TargetMode="External"/><Relationship Id="rId22" Type="http://schemas.openxmlformats.org/officeDocument/2006/relationships/hyperlink" Target="http://cadencewinery.com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emiumoutlets.com/outlets/outlet.asp?id=71" TargetMode="External"/><Relationship Id="rId13" Type="http://schemas.openxmlformats.org/officeDocument/2006/relationships/hyperlink" Target="https://www.luckystrikeent.com/locations/bellevue/?utm_source=gbp&amp;utm_medium=yext" TargetMode="External"/><Relationship Id="rId18" Type="http://schemas.openxmlformats.org/officeDocument/2006/relationships/hyperlink" Target="http://www.macandjacks.com/" TargetMode="External"/><Relationship Id="rId3" Type="http://schemas.openxmlformats.org/officeDocument/2006/relationships/hyperlink" Target="http://www.boeing.com/company/tours/" TargetMode="External"/><Relationship Id="rId21" Type="http://schemas.openxmlformats.org/officeDocument/2006/relationships/hyperlink" Target="http://sparkmancellars.com/" TargetMode="External"/><Relationship Id="rId7" Type="http://schemas.openxmlformats.org/officeDocument/2006/relationships/hyperlink" Target="http://www.tulalipcasino.com/" TargetMode="External"/><Relationship Id="rId12" Type="http://schemas.openxmlformats.org/officeDocument/2006/relationships/hyperlink" Target="http://www.bellevuepgc.com/" TargetMode="External"/><Relationship Id="rId17" Type="http://schemas.openxmlformats.org/officeDocument/2006/relationships/hyperlink" Target="https://www.ipictheaters.com/#/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redmondridgegolf.com/" TargetMode="External"/><Relationship Id="rId20" Type="http://schemas.openxmlformats.org/officeDocument/2006/relationships/hyperlink" Target="https://matthewswiner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meralddowns.com/" TargetMode="External"/><Relationship Id="rId11" Type="http://schemas.openxmlformats.org/officeDocument/2006/relationships/hyperlink" Target="http://www.bellevuecollection.com/" TargetMode="External"/><Relationship Id="rId24" Type="http://schemas.openxmlformats.org/officeDocument/2006/relationships/hyperlink" Target="http://www.newcastlegolf.com/" TargetMode="External"/><Relationship Id="rId5" Type="http://schemas.openxmlformats.org/officeDocument/2006/relationships/hyperlink" Target="http://www.snoqualmiefalls.com/" TargetMode="External"/><Relationship Id="rId15" Type="http://schemas.openxmlformats.org/officeDocument/2006/relationships/hyperlink" Target="http://plateauclub.com/" TargetMode="External"/><Relationship Id="rId23" Type="http://schemas.openxmlformats.org/officeDocument/2006/relationships/hyperlink" Target="https://jmcellars.com/" TargetMode="External"/><Relationship Id="rId10" Type="http://schemas.openxmlformats.org/officeDocument/2006/relationships/hyperlink" Target="http://fairwindswinery.com/" TargetMode="External"/><Relationship Id="rId19" Type="http://schemas.openxmlformats.org/officeDocument/2006/relationships/hyperlink" Target="http://www.ste-michelle.com/" TargetMode="External"/><Relationship Id="rId4" Type="http://schemas.openxmlformats.org/officeDocument/2006/relationships/hyperlink" Target="http://www.museumofglass.org/" TargetMode="External"/><Relationship Id="rId9" Type="http://schemas.openxmlformats.org/officeDocument/2006/relationships/hyperlink" Target="http://www.bainbridgevineyards.com/" TargetMode="External"/><Relationship Id="rId14" Type="http://schemas.openxmlformats.org/officeDocument/2006/relationships/hyperlink" Target="https://www.forumsocialhouse.com/" TargetMode="External"/><Relationship Id="rId22" Type="http://schemas.openxmlformats.org/officeDocument/2006/relationships/hyperlink" Target="http://markryanwinery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89ACA-94DD-4AB3-8C4E-B60248C5F05A}"/>
              </a:ext>
            </a:extLst>
          </p:cNvPr>
          <p:cNvSpPr txBox="1"/>
          <p:nvPr/>
        </p:nvSpPr>
        <p:spPr>
          <a:xfrm>
            <a:off x="360726" y="1677798"/>
            <a:ext cx="421127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EBC Executive Center </a:t>
            </a:r>
          </a:p>
          <a:p>
            <a:r>
              <a:rPr lang="en-US" sz="29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Redmond, Washington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14A2BFF-1EFF-43FF-AA5D-60AFF690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98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9CF1E3-6066-4E32-B056-ECF65AB7D1C2}"/>
              </a:ext>
            </a:extLst>
          </p:cNvPr>
          <p:cNvSpPr txBox="1"/>
          <p:nvPr/>
        </p:nvSpPr>
        <p:spPr>
          <a:xfrm>
            <a:off x="714341" y="2350416"/>
            <a:ext cx="570513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egoe UI Semibold"/>
                <a:cs typeface="Segoe UI Semibold"/>
              </a:rPr>
              <a:t>Executive Briefing Center </a:t>
            </a:r>
            <a:endParaRPr lang="en-US" sz="29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Segoe UI"/>
                <a:cs typeface="Segoe UI Semibold"/>
              </a:rPr>
              <a:t>Redmond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75F3C-FCCC-437A-A847-016F6FC4AD35}"/>
              </a:ext>
            </a:extLst>
          </p:cNvPr>
          <p:cNvSpPr txBox="1"/>
          <p:nvPr/>
        </p:nvSpPr>
        <p:spPr>
          <a:xfrm>
            <a:off x="714341" y="3722047"/>
            <a:ext cx="2994870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January 2025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7C5AE-A9EA-48B8-BA3F-80EEF44801FF}"/>
              </a:ext>
            </a:extLst>
          </p:cNvPr>
          <p:cNvSpPr txBox="1"/>
          <p:nvPr/>
        </p:nvSpPr>
        <p:spPr>
          <a:xfrm>
            <a:off x="714342" y="5433135"/>
            <a:ext cx="3758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Recommended Local Area Attractions in the surrounding area </a:t>
            </a:r>
          </a:p>
        </p:txBody>
      </p:sp>
    </p:spTree>
    <p:extLst>
      <p:ext uri="{BB962C8B-B14F-4D97-AF65-F5344CB8AC3E}">
        <p14:creationId xmlns:p14="http://schemas.microsoft.com/office/powerpoint/2010/main" val="117431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17540AB-C8BB-425B-B2B8-F0EA2CCF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7926" y="-1"/>
            <a:ext cx="12349926" cy="69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F71A2-BB6B-44A6-A662-5B674405EDDB}"/>
              </a:ext>
            </a:extLst>
          </p:cNvPr>
          <p:cNvSpPr txBox="1"/>
          <p:nvPr/>
        </p:nvSpPr>
        <p:spPr>
          <a:xfrm>
            <a:off x="315781" y="154953"/>
            <a:ext cx="424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Seattle Metropolitan Area 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210F7C1-8285-471F-8E83-36EC2009A591}"/>
              </a:ext>
            </a:extLst>
          </p:cNvPr>
          <p:cNvGraphicFramePr>
            <a:graphicFrameLocks noGrp="1"/>
          </p:cNvGraphicFramePr>
          <p:nvPr/>
        </p:nvGraphicFramePr>
        <p:xfrm>
          <a:off x="250785" y="621174"/>
          <a:ext cx="11717434" cy="5522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78">
                  <a:extLst>
                    <a:ext uri="{9D8B030D-6E8A-4147-A177-3AD203B41FA5}">
                      <a16:colId xmlns:a16="http://schemas.microsoft.com/office/drawing/2014/main" val="3068396907"/>
                    </a:ext>
                  </a:extLst>
                </a:gridCol>
                <a:gridCol w="3546894">
                  <a:extLst>
                    <a:ext uri="{9D8B030D-6E8A-4147-A177-3AD203B41FA5}">
                      <a16:colId xmlns:a16="http://schemas.microsoft.com/office/drawing/2014/main" val="1891065335"/>
                    </a:ext>
                  </a:extLst>
                </a:gridCol>
                <a:gridCol w="1155475">
                  <a:extLst>
                    <a:ext uri="{9D8B030D-6E8A-4147-A177-3AD203B41FA5}">
                      <a16:colId xmlns:a16="http://schemas.microsoft.com/office/drawing/2014/main" val="703737575"/>
                    </a:ext>
                  </a:extLst>
                </a:gridCol>
                <a:gridCol w="2631923">
                  <a:extLst>
                    <a:ext uri="{9D8B030D-6E8A-4147-A177-3AD203B41FA5}">
                      <a16:colId xmlns:a16="http://schemas.microsoft.com/office/drawing/2014/main" val="4213607360"/>
                    </a:ext>
                  </a:extLst>
                </a:gridCol>
                <a:gridCol w="4355564">
                  <a:extLst>
                    <a:ext uri="{9D8B030D-6E8A-4147-A177-3AD203B41FA5}">
                      <a16:colId xmlns:a16="http://schemas.microsoft.com/office/drawing/2014/main" val="4229645356"/>
                    </a:ext>
                  </a:extLst>
                </a:gridCol>
              </a:tblGrid>
              <a:tr h="28470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100">
                        <a:solidFill>
                          <a:schemeClr val="tx1"/>
                        </a:solidFill>
                        <a:latin typeface="+mn-lt"/>
                        <a:cs typeface="Segoe Pro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Seattle Area Attractions 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Distance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lang="en-US" sz="1000" b="1" spc="-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EBC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Phone</a:t>
                      </a:r>
                      <a:endParaRPr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Address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61480"/>
                  </a:ext>
                </a:extLst>
              </a:tr>
              <a:tr h="264351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3"/>
                        </a:rPr>
                        <a:t>Waterway Cruises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11.9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233-2060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901 Fairview Avenue North, Seattle 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84279"/>
                  </a:ext>
                </a:extLst>
              </a:tr>
              <a:tr h="220022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4"/>
                        </a:rPr>
                        <a:t>Burke Museum of Natural History and Culture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12.1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543-5590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4303 Memorial Way NE, Seattle, WA 98195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93222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5"/>
                        </a:rPr>
                        <a:t>Museum of Pop Culture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770-2700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325 5th Ave N, Seattle WA,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00287"/>
                  </a:ext>
                </a:extLst>
              </a:tr>
              <a:tr h="234066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6"/>
                        </a:rPr>
                        <a:t>Sky View Observatory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386-5564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701 Fifth Ave, 73rd Floor,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122555"/>
                  </a:ext>
                </a:extLst>
              </a:tr>
              <a:tr h="279734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7"/>
                        </a:rPr>
                        <a:t>Hot Tub Boats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13.7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771 9883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2520 Westlake Ave N, Seattle, WA 98019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04718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 kern="120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8"/>
                        </a:rPr>
                        <a:t>Bill Speidel's Underground Tour</a:t>
                      </a:r>
                      <a:r>
                        <a:rPr lang="en-US" sz="1000" b="0" i="0" u="sng" strike="noStrike" dirty="0">
                          <a:solidFill>
                            <a:srgbClr val="0070C0"/>
                          </a:solidFill>
                          <a:effectLst/>
                          <a:latin typeface="Segoe UI"/>
                        </a:rPr>
                        <a:t> 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682-4646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614 1st Ave Pioneer Square,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997836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 dirty="0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kern="1200" dirty="0">
                          <a:solidFill>
                            <a:srgbClr val="0070C0"/>
                          </a:solidFill>
                          <a:effectLst/>
                          <a:latin typeface="Segoe UI"/>
                          <a:ea typeface="+mn-ea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Fremont Troll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N/A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880 N 36th St, Seattle, WA 98103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8615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0"/>
                        </a:rPr>
                        <a:t>Argosy Cruises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623-1445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1101 Alaskan Way,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492390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1"/>
                        </a:rPr>
                        <a:t>Klondike Gold Rush National Historical Park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220-4240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319 2nd Ave S,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86191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2"/>
                        </a:rPr>
                        <a:t>Pioneer Square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15.2  miles 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667-0687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219 2nd Ave S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96790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3"/>
                        </a:rPr>
                        <a:t>Seattle Aquarium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15.6 miles 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386-4300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1483 Alaskan Way Pier 59,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435018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 dirty="0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4"/>
                        </a:rPr>
                        <a:t>Ballard Locks</a:t>
                      </a:r>
                      <a:endParaRPr lang="en-US" sz="1000" b="0" i="0" u="sng" strike="noStrike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16.0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780-2500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3015 NW 54th St, Seattle, WA 98107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435552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5"/>
                        </a:rPr>
                        <a:t>The Smith Tower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624-0414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506 Second Ave., Suite 220, Seattle, WA 98104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812916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6"/>
                        </a:rPr>
                        <a:t>Pacific Science Center</a:t>
                      </a:r>
                      <a:endParaRPr lang="en-US" sz="1000" b="0" i="0" u="sng" strike="noStrike" dirty="0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16.4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443-2001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200 2nd AVE N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122667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7"/>
                        </a:rPr>
                        <a:t>Seattle Art Museum -SAM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654-3100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1300 1st Ave Union Street,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602219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8"/>
                        </a:rPr>
                        <a:t>Olympic Sculpture Park - SAM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17.8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654-3100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2901 Western Ave, Seattle, WA 98121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688916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9"/>
                        </a:rPr>
                        <a:t>Museum of History and Industry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324-1126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860 Terry Ave N, Seattle WA,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914503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0"/>
                        </a:rPr>
                        <a:t>Chihuly Garden and Glass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753-4940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305 Harrison St, Seattle, WA 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545275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1"/>
                        </a:rPr>
                        <a:t>Seattle Asian Art Museum -SAM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18.4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654-3210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1400 East Prospect St, Volunteer Park, Seattle, WA 98112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9564887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2"/>
                        </a:rPr>
                        <a:t>Space Needle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(800) 937-9582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400 Broad St,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483701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3"/>
                        </a:rPr>
                        <a:t>Museum of Flight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764-5700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9404 E Marginal Way S, Seattle, WA 98108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61673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4"/>
                        </a:rPr>
                        <a:t>Alki Beach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20.8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684-4075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1702 Alki Ave SW, Seattle, WA 98116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453395"/>
                  </a:ext>
                </a:extLst>
              </a:tr>
              <a:tr h="22250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>
                        <a:solidFill>
                          <a:srgbClr val="0000FF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44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83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17540AB-C8BB-425B-B2B8-F0EA2CCF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36" y="-293850"/>
            <a:ext cx="12196636" cy="715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F71A2-BB6B-44A6-A662-5B674405EDDB}"/>
              </a:ext>
            </a:extLst>
          </p:cNvPr>
          <p:cNvSpPr txBox="1"/>
          <p:nvPr/>
        </p:nvSpPr>
        <p:spPr>
          <a:xfrm>
            <a:off x="315781" y="94581"/>
            <a:ext cx="424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Seattle Metropolitan Area 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210F7C1-8285-471F-8E83-36EC2009A591}"/>
              </a:ext>
            </a:extLst>
          </p:cNvPr>
          <p:cNvGraphicFramePr>
            <a:graphicFrameLocks noGrp="1"/>
          </p:cNvGraphicFramePr>
          <p:nvPr/>
        </p:nvGraphicFramePr>
        <p:xfrm>
          <a:off x="413775" y="461730"/>
          <a:ext cx="11519723" cy="5150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0">
                  <a:extLst>
                    <a:ext uri="{9D8B030D-6E8A-4147-A177-3AD203B41FA5}">
                      <a16:colId xmlns:a16="http://schemas.microsoft.com/office/drawing/2014/main" val="3068396907"/>
                    </a:ext>
                  </a:extLst>
                </a:gridCol>
                <a:gridCol w="3486140">
                  <a:extLst>
                    <a:ext uri="{9D8B030D-6E8A-4147-A177-3AD203B41FA5}">
                      <a16:colId xmlns:a16="http://schemas.microsoft.com/office/drawing/2014/main" val="1891065335"/>
                    </a:ext>
                  </a:extLst>
                </a:gridCol>
                <a:gridCol w="1393192">
                  <a:extLst>
                    <a:ext uri="{9D8B030D-6E8A-4147-A177-3AD203B41FA5}">
                      <a16:colId xmlns:a16="http://schemas.microsoft.com/office/drawing/2014/main" val="703737575"/>
                    </a:ext>
                  </a:extLst>
                </a:gridCol>
                <a:gridCol w="2275622">
                  <a:extLst>
                    <a:ext uri="{9D8B030D-6E8A-4147-A177-3AD203B41FA5}">
                      <a16:colId xmlns:a16="http://schemas.microsoft.com/office/drawing/2014/main" val="4213607360"/>
                    </a:ext>
                  </a:extLst>
                </a:gridCol>
                <a:gridCol w="4334669">
                  <a:extLst>
                    <a:ext uri="{9D8B030D-6E8A-4147-A177-3AD203B41FA5}">
                      <a16:colId xmlns:a16="http://schemas.microsoft.com/office/drawing/2014/main" val="4229645356"/>
                    </a:ext>
                  </a:extLst>
                </a:gridCol>
              </a:tblGrid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lang="en-US" sz="1100">
                        <a:solidFill>
                          <a:schemeClr val="tx1"/>
                        </a:solidFill>
                        <a:latin typeface="+mn-lt"/>
                        <a:cs typeface="Segoe Pro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Seattle Area Attractions 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Distance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lang="en-US" sz="1000" b="1" spc="-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EBC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Phone</a:t>
                      </a:r>
                      <a:endParaRPr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Address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61480"/>
                  </a:ext>
                </a:extLst>
              </a:tr>
              <a:tr h="263899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3"/>
                        </a:rPr>
                        <a:t>Washington Park Arboretum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10.2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543-8800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2300 Arboretum Dr E, Seattle, WA 98195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84279"/>
                  </a:ext>
                </a:extLst>
              </a:tr>
              <a:tr h="219646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4"/>
                        </a:rPr>
                        <a:t>The Paramount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13.0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682-1414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911 Pine Street,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93222"/>
                  </a:ext>
                </a:extLst>
              </a:tr>
              <a:tr h="233667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5"/>
                        </a:rPr>
                        <a:t>Pacific Place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405-2655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600 Pine St,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00287"/>
                  </a:ext>
                </a:extLst>
              </a:tr>
              <a:tr h="233667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6"/>
                        </a:rPr>
                        <a:t>Seattle Opera - McCaw Hall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389-7676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321 Mercer St,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122555"/>
                  </a:ext>
                </a:extLst>
              </a:tr>
              <a:tr h="271054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7"/>
                        </a:rPr>
                        <a:t>Game Works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521-0952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1511 7th Ave,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04718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0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8"/>
                        </a:rPr>
                        <a:t>Intiman Theatre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13.2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441-7178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201 Mercer St,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997836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9"/>
                        </a:rPr>
                        <a:t>Westlake Center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13.3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467-1600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400 Pine Street,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8615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0"/>
                        </a:rPr>
                        <a:t>5th Avenue Theatre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13.3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625-1900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1308 5th Ave,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492390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1"/>
                        </a:rPr>
                        <a:t>Seattle Center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13.4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684-7200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305 Harrison St,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86191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2"/>
                        </a:rPr>
                        <a:t>Climate Pledge Arena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13.4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684-7200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305 Harrison Street, Seattle, WA 98109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96790"/>
                  </a:ext>
                </a:extLst>
              </a:tr>
              <a:tr h="16866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3"/>
                        </a:rPr>
                        <a:t>A Contemporary Theatre - ACT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13.5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956-8063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700 Union St,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435018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4"/>
                        </a:rPr>
                        <a:t>Benaroya Hall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13.5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215-4747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200 University St,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435552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5"/>
                        </a:rPr>
                        <a:t>The Triple Door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838-4333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216 Union St., Seattle, WA 98101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812916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6"/>
                        </a:rPr>
                        <a:t>Pike Brewing Company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13.7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622-6044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1415 First Ave, Seattle, WA 98105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122667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7"/>
                        </a:rPr>
                        <a:t>Pike Place Market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682-7453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85 Pike Street, Seattle, WA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44628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18"/>
                        </a:rPr>
                        <a:t>Woodland Park Zoo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14.1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548-2500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5500 Phinney Ave N, Seattle, WA 98103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131851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0" i="0" u="sng" strike="noStrike" kern="1200" dirty="0">
                        <a:solidFill>
                          <a:srgbClr val="467886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kern="1200" dirty="0">
                          <a:solidFill>
                            <a:srgbClr val="467886"/>
                          </a:solidFill>
                          <a:effectLst/>
                          <a:latin typeface="Segoe UI"/>
                          <a:ea typeface="+mn-ea"/>
                          <a:cs typeface="+mn-cs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Lumen Field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14.5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381-7582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800 Occidental Ave S, Seattle, WA 98134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780458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0"/>
                        </a:rPr>
                        <a:t>T-Mobile Park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15.3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346-4001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1250 First Ave S, Seattle, WA 98134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31675"/>
                  </a:ext>
                </a:extLst>
              </a:tr>
              <a:tr h="2268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1"/>
                        </a:rPr>
                        <a:t>O S Winery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17.6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243 3427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5319 4th Ave, Seattle, WA 98108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19554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2"/>
                        </a:rPr>
                        <a:t>Cadence Winery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381-9507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9320 15th Ave S Unit CF, Seattle, WA 98108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26307"/>
                  </a:ext>
                </a:extLst>
              </a:tr>
              <a:tr h="20079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3"/>
                        </a:rPr>
                        <a:t>Nota Bene Cellars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20.9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459-2785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9320 15th Ave South Unit CC, Seattle, WA 98108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957709"/>
                  </a:ext>
                </a:extLst>
              </a:tr>
              <a:tr h="22212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lang="en-US" sz="1000" b="1" u="none">
                        <a:solidFill>
                          <a:schemeClr val="tx1"/>
                        </a:solidFill>
                        <a:latin typeface="+mn-lt"/>
                        <a:cs typeface="Segoe Pro Semibold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sng" strike="noStrike" dirty="0">
                          <a:solidFill>
                            <a:srgbClr val="467886"/>
                          </a:solidFill>
                          <a:effectLst/>
                          <a:latin typeface="Segoe UI"/>
                          <a:hlinkClick r:id="rId24"/>
                        </a:rPr>
                        <a:t>Chambers Bay Golf</a:t>
                      </a:r>
                      <a:endParaRPr lang="en-US" sz="1000" b="0" i="0" u="sng" strike="noStrike" dirty="0">
                        <a:solidFill>
                          <a:srgbClr val="467886"/>
                        </a:solidFill>
                        <a:effectLst/>
                        <a:latin typeface="Segoe UI"/>
                      </a:endParaRP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47.7 miles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(253) 460-4653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6320 Grandview Dr W, University Place, WA 98467</a:t>
                      </a:r>
                    </a:p>
                  </a:txBody>
                  <a:tcPr marL="3810" marR="3810" marT="381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030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575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17540AB-C8BB-425B-B2B8-F0EA2CCFC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93851"/>
            <a:ext cx="12192000" cy="715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CF71A2-BB6B-44A6-A662-5B674405EDDB}"/>
              </a:ext>
            </a:extLst>
          </p:cNvPr>
          <p:cNvSpPr txBox="1"/>
          <p:nvPr/>
        </p:nvSpPr>
        <p:spPr>
          <a:xfrm>
            <a:off x="315781" y="94581"/>
            <a:ext cx="42435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Seattle Metropolitan Area </a:t>
            </a:r>
          </a:p>
        </p:txBody>
      </p:sp>
      <p:graphicFrame>
        <p:nvGraphicFramePr>
          <p:cNvPr id="5" name="Table 12">
            <a:extLst>
              <a:ext uri="{FF2B5EF4-FFF2-40B4-BE49-F238E27FC236}">
                <a16:creationId xmlns:a16="http://schemas.microsoft.com/office/drawing/2014/main" id="{5210F7C1-8285-471F-8E83-36EC2009A591}"/>
              </a:ext>
            </a:extLst>
          </p:cNvPr>
          <p:cNvGraphicFramePr>
            <a:graphicFrameLocks noGrp="1"/>
          </p:cNvGraphicFramePr>
          <p:nvPr/>
        </p:nvGraphicFramePr>
        <p:xfrm>
          <a:off x="413775" y="658500"/>
          <a:ext cx="11232356" cy="5467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67">
                  <a:extLst>
                    <a:ext uri="{9D8B030D-6E8A-4147-A177-3AD203B41FA5}">
                      <a16:colId xmlns:a16="http://schemas.microsoft.com/office/drawing/2014/main" val="2591501082"/>
                    </a:ext>
                  </a:extLst>
                </a:gridCol>
                <a:gridCol w="2796789">
                  <a:extLst>
                    <a:ext uri="{9D8B030D-6E8A-4147-A177-3AD203B41FA5}">
                      <a16:colId xmlns:a16="http://schemas.microsoft.com/office/drawing/2014/main" val="1891065335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703737575"/>
                    </a:ext>
                  </a:extLst>
                </a:gridCol>
                <a:gridCol w="1354975">
                  <a:extLst>
                    <a:ext uri="{9D8B030D-6E8A-4147-A177-3AD203B41FA5}">
                      <a16:colId xmlns:a16="http://schemas.microsoft.com/office/drawing/2014/main" val="4213607360"/>
                    </a:ext>
                  </a:extLst>
                </a:gridCol>
                <a:gridCol w="4584469">
                  <a:extLst>
                    <a:ext uri="{9D8B030D-6E8A-4147-A177-3AD203B41FA5}">
                      <a16:colId xmlns:a16="http://schemas.microsoft.com/office/drawing/2014/main" val="4229645356"/>
                    </a:ext>
                  </a:extLst>
                </a:gridCol>
              </a:tblGrid>
              <a:tr h="222455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Area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Segoe UI"/>
                          <a:cs typeface="Segoe UI"/>
                        </a:rPr>
                        <a:t>Local Attractions </a:t>
                      </a:r>
                      <a:endParaRPr lang="en-US" sz="10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795" indent="0"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/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Distance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to</a:t>
                      </a:r>
                      <a:r>
                        <a:rPr lang="en-US" sz="1000" b="1" spc="-2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EBC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lang="en-US" sz="1000" b="1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Phone</a:t>
                      </a:r>
                      <a:endParaRPr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000" b="1" spc="-5" dirty="0">
                          <a:solidFill>
                            <a:srgbClr val="231F20"/>
                          </a:solidFill>
                          <a:latin typeface="Segoe UI"/>
                          <a:cs typeface="Segoe UI"/>
                        </a:rPr>
                        <a:t>Address</a:t>
                      </a:r>
                      <a:endParaRPr lang="en-US" sz="1000" dirty="0">
                        <a:latin typeface="Segoe UI"/>
                        <a:cs typeface="Segoe UI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61480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Mukilteo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Future of Flight Aviation Center &amp; Boeing Tour</a:t>
                      </a: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3"/>
                        </a:rPr>
                        <a:t> 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26.5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438-8100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8415 Paine Field Blvd, Mukilteo, WA 98275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84279"/>
                  </a:ext>
                </a:extLst>
              </a:tr>
              <a:tr h="219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Tacoma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Museum of Glass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41.3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(866) 468-7386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1801 Dock St, Tacoma, WA 98402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93222"/>
                  </a:ext>
                </a:extLst>
              </a:tr>
              <a:tr h="23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Snoqualmie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Snoqualmie Falls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21.6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326-2563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6501 Railroad Ave SE, Snoqualmie, WA 98065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200287"/>
                  </a:ext>
                </a:extLst>
              </a:tr>
              <a:tr h="2340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Auburn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Emerald Downs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27.9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(253) 288-7000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2300 Emerald Downs Dr, Auburn, WA 98001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2122555"/>
                  </a:ext>
                </a:extLst>
              </a:tr>
              <a:tr h="2714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Tulalip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Tulalip Casino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38.9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(360) 716-6000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10200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Quil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 Ceda Blvd, Tulalip, WA 98271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804718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Seattle Premium Outlets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39.3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(360) 654-3000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10600 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Quil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 Ceda Blvd, Tulalip, WA 98271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997836"/>
                  </a:ext>
                </a:extLst>
              </a:tr>
              <a:tr h="2192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Bainbridge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Bainbridge Vineyards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27.0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(206) 842-9463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8989 NE Day Road East, Bainbridge Island, WA 98110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58615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marL="0" marR="0" lvl="0" indent="0" algn="l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Port Townsend 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FairWinds Winery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69.5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(360) 385-6899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1984 Hastings Ave W, Port Townsend, WA 98368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492390"/>
                  </a:ext>
                </a:extLst>
              </a:tr>
              <a:tr h="20966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Bellevue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Bellevue Collection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5.5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454-8096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575 Bellevue Way NE, Bellevue, WA 98004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86191"/>
                  </a:ext>
                </a:extLst>
              </a:tr>
              <a:tr h="204486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Bellevue Golf Course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2.4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452-7250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5450 140th NE, Bellevue, WA 98005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296790"/>
                  </a:ext>
                </a:extLst>
              </a:tr>
              <a:tr h="2044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1" kern="1200">
                        <a:solidFill>
                          <a:schemeClr val="tx1"/>
                        </a:solidFill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3"/>
                        </a:rPr>
                        <a:t>Lucky Strike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6.0 miles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453- 5137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700 Bellevue Way NE Ste 250, Bellevue, WA, 98004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304088"/>
                  </a:ext>
                </a:extLst>
              </a:tr>
              <a:tr h="2044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1" kern="1200">
                        <a:solidFill>
                          <a:schemeClr val="tx1"/>
                        </a:solidFill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4"/>
                        </a:rPr>
                        <a:t>Forum Social House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6.1 miles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658-0500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Lincoln Square North Tower, 700 Bellevue Way NE Ste 300, Bellevue, WA, 98004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029291"/>
                  </a:ext>
                </a:extLst>
              </a:tr>
              <a:tr h="22763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Redmond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The Plateau Club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/>
                        </a:rPr>
                        <a:t>11.9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 (425) 868-6063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25625 East Plateau Dr, Redmond, WA 98074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435018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Trilogy Golf Club -</a:t>
                      </a: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6"/>
                        </a:rPr>
                        <a:t> </a:t>
                      </a:r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Redmond Ridge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8.8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836-1510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11825 Trilogy Parkway NE, Redmond, WA 98053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435552"/>
                  </a:ext>
                </a:extLst>
              </a:tr>
              <a:tr h="241384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iPic Theater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3.2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636-5601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16451 NE 74th St. Second Level, Redmond, WA 98052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812916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1" kern="120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Mac and Jack’s Brewery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4.4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558-9697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17825 NE 65th St, Redmond, WA 98052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122667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Woodinville 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Chateau Ste Michelle Winery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7.9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488-1133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14111 NE 145th St, Woodinville, WA 98072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044628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sng" strike="noStrike" kern="1200" noProof="0" dirty="0">
                          <a:solidFill>
                            <a:srgbClr val="0070C0"/>
                          </a:solidFill>
                          <a:effectLst/>
                          <a:latin typeface="Segoe UI"/>
                          <a:ea typeface="+mn-ea"/>
                          <a:cs typeface="+mn-cs"/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Matthews</a:t>
                      </a:r>
                      <a:r>
                        <a:rPr lang="en-US" sz="1000" b="0" i="0" u="sng" strike="noStrike" kern="1200" noProof="0" dirty="0">
                          <a:solidFill>
                            <a:srgbClr val="0070C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 Winery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8.6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(425) 487-9810</a:t>
                      </a:r>
                      <a:endParaRPr lang="en-US" sz="1000" b="0" i="0" u="none" strike="noStrike" kern="1200">
                        <a:solidFill>
                          <a:srgbClr val="000000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16116 140th Pl NE, Woodinville, WA 98072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780458"/>
                  </a:ext>
                </a:extLst>
              </a:tr>
              <a:tr h="23122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sng" strike="noStrike" noProof="0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21"/>
                        </a:rPr>
                        <a:t>Sparkman Cellars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8.2 miles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398-1045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14300 NE 145th St, #102, Woodinville, WA, 98072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>
                      <a:solidFill>
                        <a:srgbClr val="737473"/>
                      </a:solidFill>
                    </a:lnT>
                    <a:lnB w="6350">
                      <a:solidFill>
                        <a:srgbClr val="737473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903233"/>
                  </a:ext>
                </a:extLst>
              </a:tr>
              <a:tr h="310712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sz="1000" b="1" kern="1200">
                        <a:solidFill>
                          <a:schemeClr val="tx1"/>
                        </a:solidFill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sng" strike="noStrike" kern="1200">
                          <a:solidFill>
                            <a:srgbClr val="0070C0"/>
                          </a:solidFill>
                          <a:effectLst/>
                          <a:latin typeface="Segoe UI"/>
                          <a:ea typeface="+mn-ea"/>
                          <a:cs typeface="+mn-cs"/>
                          <a:hlinkClick r:id="rId2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Mark Ryan Winery</a:t>
                      </a:r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7.4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(425) 415-3865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000" b="0" i="0" u="none" strike="noStrike" kern="1200">
                          <a:solidFill>
                            <a:srgbClr val="000000"/>
                          </a:solidFill>
                          <a:effectLst/>
                          <a:latin typeface="Segoe UI"/>
                          <a:ea typeface="+mn-ea"/>
                          <a:cs typeface="+mn-cs"/>
                        </a:rPr>
                        <a:t>14475 Woodinville Redmond Rd NE, Woodinville, WA 98072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231675"/>
                  </a:ext>
                </a:extLst>
              </a:tr>
              <a:tr h="187872">
                <a:tc>
                  <a:txBody>
                    <a:bodyPr/>
                    <a:lstStyle/>
                    <a:p>
                      <a:pPr marL="0" lvl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80"/>
                        </a:spcBef>
                        <a:buNone/>
                      </a:pPr>
                      <a:endParaRPr lang="en-US" sz="1000" b="1" kern="1200">
                        <a:solidFill>
                          <a:schemeClr val="tx1"/>
                        </a:solidFill>
                        <a:latin typeface="Segoe UI"/>
                        <a:ea typeface="+mn-ea"/>
                        <a:cs typeface="Segoe UI"/>
                      </a:endParaRPr>
                    </a:p>
                  </a:txBody>
                  <a:tcPr marL="7620" marR="7620" marT="762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sng" strike="noStrike" noProof="0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23"/>
                        </a:rPr>
                        <a:t>JM Cellars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8.5 miles</a:t>
                      </a:r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485-6508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14404 137th Pl NE, Woodinville, WA, 98072</a:t>
                      </a:r>
                      <a:endParaRPr lang="en-US"/>
                    </a:p>
                  </a:txBody>
                  <a:tcPr marL="7620" marR="7620" marT="7620" marB="0" anchor="ctr">
                    <a:lnL w="0">
                      <a:noFill/>
                    </a:lnL>
                    <a:lnR w="0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2">
                          <a:lumMod val="75000"/>
                        </a:schemeClr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002933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kern="1200">
                          <a:solidFill>
                            <a:schemeClr val="tx1"/>
                          </a:solidFill>
                          <a:latin typeface="Segoe UI"/>
                          <a:ea typeface="+mn-ea"/>
                          <a:cs typeface="Segoe UI"/>
                        </a:rPr>
                        <a:t>Newcastle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sng" strike="noStrike">
                          <a:solidFill>
                            <a:srgbClr val="0070C0"/>
                          </a:solidFill>
                          <a:effectLst/>
                          <a:latin typeface="Segoe UI"/>
                          <a:hlinkClick r:id="rId2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Golf Club at Newcastle</a:t>
                      </a:r>
                      <a:endParaRPr lang="en-US" sz="1000" b="0" i="0" u="sng" strike="noStrike">
                        <a:solidFill>
                          <a:srgbClr val="0070C0"/>
                        </a:solidFill>
                        <a:effectLst/>
                        <a:latin typeface="Segoe UI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13.6 miles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(425) 793-5566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/>
                        </a:rPr>
                        <a:t>15500 Six Penny Lane, Newcastle, WA 98509</a:t>
                      </a: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>
                      <a:solidFill>
                        <a:schemeClr val="bg2">
                          <a:lumMod val="75000"/>
                        </a:schemeClr>
                      </a:solidFill>
                    </a:lnT>
                    <a:lnB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826307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sng" strike="noStrike" kern="1200">
                        <a:solidFill>
                          <a:srgbClr val="0070C0"/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081" marR="7081" marT="708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7374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85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68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lcf76f155ced4ddcb4097134ff3c332f xmlns="58354c3b-c54b-4b18-81ad-6a2657b711c3">
      <Terms xmlns="http://schemas.microsoft.com/office/infopath/2007/PartnerControls"/>
    </lcf76f155ced4ddcb4097134ff3c332f>
    <Status xmlns="58354c3b-c54b-4b18-81ad-6a2657b711c3">Draft</Status>
    <Approver xmlns="58354c3b-c54b-4b18-81ad-6a2657b711c3">
      <UserInfo>
        <DisplayName/>
        <AccountId xsi:nil="true"/>
        <AccountType/>
      </UserInfo>
    </Approv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7F52D23C9E640A6C5CDE46B645FE6" ma:contentTypeVersion="24" ma:contentTypeDescription="Create a new document." ma:contentTypeScope="" ma:versionID="8f3f9204cf967dc6edd80b26c53bc005">
  <xsd:schema xmlns:xsd="http://www.w3.org/2001/XMLSchema" xmlns:xs="http://www.w3.org/2001/XMLSchema" xmlns:p="http://schemas.microsoft.com/office/2006/metadata/properties" xmlns:ns1="http://schemas.microsoft.com/sharepoint/v3" xmlns:ns2="58354c3b-c54b-4b18-81ad-6a2657b711c3" xmlns:ns3="bb7c4742-fc54-4f86-aa0c-820f1f4bf305" xmlns:ns4="230e9df3-be65-4c73-a93b-d1236ebd677e" targetNamespace="http://schemas.microsoft.com/office/2006/metadata/properties" ma:root="true" ma:fieldsID="60fa3fac0e456115239e82d2c796009c" ns1:_="" ns2:_="" ns3:_="" ns4:_="">
    <xsd:import namespace="http://schemas.microsoft.com/sharepoint/v3"/>
    <xsd:import namespace="58354c3b-c54b-4b18-81ad-6a2657b711c3"/>
    <xsd:import namespace="bb7c4742-fc54-4f86-aa0c-820f1f4bf305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Approver" minOccurs="0"/>
                <xsd:element ref="ns2:Statu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54c3b-c54b-4b18-81ad-6a2657b711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6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Approver" ma:index="28" nillable="true" ma:displayName="Approver" ma:format="Dropdown" ma:list="UserInfo" ma:SharePointGroup="0" ma:internalName="Approv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tus" ma:index="29" nillable="true" ma:displayName="Status" ma:default="Draft" ma:format="Dropdown" ma:internalName="Status">
      <xsd:simpleType>
        <xsd:restriction base="dms:Choice">
          <xsd:enumeration value="Draft"/>
          <xsd:enumeration value="New"/>
          <xsd:enumeration value="In Review"/>
          <xsd:enumeration value="Internal Approved"/>
          <xsd:enumeration value="Approved"/>
          <xsd:enumeration value="Remediation Needed"/>
        </xsd:restriction>
      </xsd:simpleType>
    </xsd:element>
    <xsd:element name="MediaServiceBillingMetadata" ma:index="30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7c4742-fc54-4f86-aa0c-820f1f4bf30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98fe47fa-b112-4bb1-8f6a-39fee1f3e492}" ma:internalName="TaxCatchAll" ma:showField="CatchAllData" ma:web="bb7c4742-fc54-4f86-aa0c-820f1f4bf3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B8F703-301D-45EA-BF76-CD69441347FD}">
  <ds:schemaRefs>
    <ds:schemaRef ds:uri="http://purl.org/dc/elements/1.1/"/>
    <ds:schemaRef ds:uri="4b7c3530-4666-4a03-89fb-f08ba36377a9"/>
    <ds:schemaRef ds:uri="http://schemas.microsoft.com/office/2006/metadata/properties"/>
    <ds:schemaRef ds:uri="c4bc545a-2824-4f0c-a008-b4e86fdcf14b"/>
    <ds:schemaRef ds:uri="http://purl.org/dc/dcmitype/"/>
    <ds:schemaRef ds:uri="http://schemas.microsoft.com/office/2006/documentManagement/types"/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www.w3.org/XML/1998/namespace"/>
    <ds:schemaRef ds:uri="fb39d970-08ca-4f3d-b2d7-d9fe2a1988ef"/>
  </ds:schemaRefs>
</ds:datastoreItem>
</file>

<file path=customXml/itemProps2.xml><?xml version="1.0" encoding="utf-8"?>
<ds:datastoreItem xmlns:ds="http://schemas.openxmlformats.org/officeDocument/2006/customXml" ds:itemID="{FF9DF264-798D-4B6B-9B2F-012764872E0F}"/>
</file>

<file path=customXml/itemProps3.xml><?xml version="1.0" encoding="utf-8"?>
<ds:datastoreItem xmlns:ds="http://schemas.openxmlformats.org/officeDocument/2006/customXml" ds:itemID="{79DF5469-FA2A-4B27-9FFE-5C172F7DDF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Microsoft Office PowerPoint</Application>
  <PresentationFormat>Widescreen</PresentationFormat>
  <Paragraphs>294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Katarina Puchkarev</dc:creator>
  <cp:lastModifiedBy>Marilee Leon</cp:lastModifiedBy>
  <cp:revision>29</cp:revision>
  <dcterms:created xsi:type="dcterms:W3CDTF">2021-04-21T15:50:14Z</dcterms:created>
  <dcterms:modified xsi:type="dcterms:W3CDTF">2025-01-17T01:14:04Z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0x0101003307F52D23C9E640A6C5CDE46B645FE6</vt:lpwstr>
  </property>
  <property fmtid="{D5CDD505-2E9C-101B-9397-08002B2CF9AE}" pid="3" name="MediaServiceImageTags">
    <vt:lpwstr/>
  </property>
</Properties>
</file>