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Black Han Sans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C16A5D-D833-49DF-AA20-703E1B24B6AB}">
  <a:tblStyle styleId="{54C16A5D-D833-49DF-AA20-703E1B24B6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BlackHanSans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7c7ba47f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4b7c7ba47f_2_75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b7c7ba47f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환, 포, 정, 캡슐이 들어있는 상품명의 경우 개수가 여러개여도 하나의 단일 상품으로 처리(단, 옆에 x개가 붙어 여러개를 판매한 경우는 묶음 상품으로 처리)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이름에 BOX가 붙은 상품의 경우 여러 상품을 묶어서 판매하는 묶음 상품으로 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4b7c7ba47f_8_7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b7c7ba47f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4b7c7ba47f_8_17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c14e2416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4c14e24161_0_67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c14e24161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(3,4,6,7), (1,4,5,7), (1,4,5,6), </a:t>
            </a:r>
            <a:endParaRPr/>
          </a:p>
        </p:txBody>
      </p:sp>
      <p:sp>
        <p:nvSpPr>
          <p:cNvPr id="279" name="Google Shape;279;g24c14e24161_2_60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c14e24161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(1,4,5,7)</a:t>
            </a:r>
            <a:endParaRPr/>
          </a:p>
        </p:txBody>
      </p:sp>
      <p:sp>
        <p:nvSpPr>
          <p:cNvPr id="294" name="Google Shape;294;g24c14e24161_3_40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b7c7ba47f_8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4b7c7ba47f_8_37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c14e2416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전체, employee, customer에서 net_order_amt는 모두 정규분포와 유사한 형태의 분포가 나타남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-&gt; min-max, max-abs제외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net_order_qty는 오른쪽으로 꼬리가 매우 긴(즉, 왜도가 매우 큰) 분포가 나타남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박기정</a:t>
            </a:r>
            <a:endParaRPr/>
          </a:p>
        </p:txBody>
      </p:sp>
      <p:sp>
        <p:nvSpPr>
          <p:cNvPr id="318" name="Google Shape;318;g24c14e24161_1_13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5df37605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25df376059_1_46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5df37605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25df376059_1_61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c14e2416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4c14e24161_1_7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b7c7ba47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4b7c7ba47f_2_84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5df37605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25df376059_1_77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4c14e24161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4c14e24161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c14e24161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4c14e24161_3_88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4d4877c0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4d4877c0ce_0_0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4b7c7ba47f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4b7c7ba47f_6_23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4c14e24161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24c14e24161_3_76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4b7c7ba47f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24b7c7ba47f_6_31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4c14e2416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24c14e24161_2_45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4b7c7ba47f_6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24b7c7ba47f_6_47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4b7c7ba47f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4b7c7ba47f_2_219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b7c7ba47f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4b7c7ba47f_6_8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c14e241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4c14e24161_0_4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c14e2416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24c14e24161_0_73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c14e241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4c14e24161_0_28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c14e2416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4c14e24161_0_43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c14e24161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4c14e24161_2_121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c14e241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4c14e24161_0_61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�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�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�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5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41.png"/><Relationship Id="rId6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43.png"/><Relationship Id="rId6" Type="http://schemas.openxmlformats.org/officeDocument/2006/relationships/image" Target="../media/image4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74.png"/><Relationship Id="rId6" Type="http://schemas.openxmlformats.org/officeDocument/2006/relationships/image" Target="../media/image7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77.png"/><Relationship Id="rId6" Type="http://schemas.openxmlformats.org/officeDocument/2006/relationships/image" Target="../media/image5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39.png"/><Relationship Id="rId6" Type="http://schemas.openxmlformats.org/officeDocument/2006/relationships/image" Target="../media/image47.png"/><Relationship Id="rId7" Type="http://schemas.openxmlformats.org/officeDocument/2006/relationships/image" Target="../media/image45.png"/><Relationship Id="rId8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7" Type="http://schemas.openxmlformats.org/officeDocument/2006/relationships/image" Target="../media/image5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48.png"/><Relationship Id="rId6" Type="http://schemas.openxmlformats.org/officeDocument/2006/relationships/image" Target="../media/image65.png"/><Relationship Id="rId7" Type="http://schemas.openxmlformats.org/officeDocument/2006/relationships/image" Target="../media/image55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4.png"/><Relationship Id="rId13" Type="http://schemas.openxmlformats.org/officeDocument/2006/relationships/image" Target="../media/image10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15" Type="http://schemas.openxmlformats.org/officeDocument/2006/relationships/image" Target="../media/image21.png"/><Relationship Id="rId14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1.png"/><Relationship Id="rId5" Type="http://schemas.openxmlformats.org/officeDocument/2006/relationships/image" Target="../media/image9.png"/><Relationship Id="rId19" Type="http://schemas.openxmlformats.org/officeDocument/2006/relationships/image" Target="../media/image17.png"/><Relationship Id="rId6" Type="http://schemas.openxmlformats.org/officeDocument/2006/relationships/image" Target="../media/image11.png"/><Relationship Id="rId18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50.png"/><Relationship Id="rId5" Type="http://schemas.openxmlformats.org/officeDocument/2006/relationships/image" Target="../media/image59.png"/><Relationship Id="rId6" Type="http://schemas.openxmlformats.org/officeDocument/2006/relationships/image" Target="../media/image52.png"/><Relationship Id="rId7" Type="http://schemas.openxmlformats.org/officeDocument/2006/relationships/image" Target="../media/image58.png"/><Relationship Id="rId8" Type="http://schemas.openxmlformats.org/officeDocument/2006/relationships/image" Target="../media/image5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4.png"/><Relationship Id="rId4" Type="http://schemas.openxmlformats.org/officeDocument/2006/relationships/image" Target="../media/image57.png"/><Relationship Id="rId5" Type="http://schemas.openxmlformats.org/officeDocument/2006/relationships/image" Target="../media/image67.png"/><Relationship Id="rId6" Type="http://schemas.openxmlformats.org/officeDocument/2006/relationships/image" Target="../media/image61.png"/><Relationship Id="rId7" Type="http://schemas.openxmlformats.org/officeDocument/2006/relationships/image" Target="../media/image25.png"/><Relationship Id="rId8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63.png"/><Relationship Id="rId6" Type="http://schemas.openxmlformats.org/officeDocument/2006/relationships/image" Target="../media/image6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70.png"/><Relationship Id="rId6" Type="http://schemas.openxmlformats.org/officeDocument/2006/relationships/image" Target="../media/image6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78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62.png"/><Relationship Id="rId8" Type="http://schemas.openxmlformats.org/officeDocument/2006/relationships/image" Target="../media/image7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1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34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38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Relationship Id="rId7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2CD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6526" y="-905461"/>
            <a:ext cx="4686123" cy="4686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981" y="1617919"/>
            <a:ext cx="4248393" cy="76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661" y="1414699"/>
            <a:ext cx="2114714" cy="2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991" y="2974991"/>
            <a:ext cx="2735825" cy="32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3748" y="1344762"/>
            <a:ext cx="4925839" cy="424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2. 데이터 전처리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3-1) product_name -&gt; set_yn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4711025" y="2263625"/>
            <a:ext cx="45720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개별 상품인지 여러개의 상품을 묶어서 판매한 상품인지 여부를 파악한 파생변수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총 3104개의 unique한 product에 대해서 </a:t>
            </a:r>
            <a:endParaRPr sz="13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제품이 묶음상품이면 1, 개별상품이면 0으로 설정</a:t>
            </a:r>
            <a:endParaRPr sz="1300"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875" y="1614725"/>
            <a:ext cx="4300349" cy="29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/>
        </p:nvSpPr>
        <p:spPr>
          <a:xfrm>
            <a:off x="5922875" y="1779175"/>
            <a:ext cx="179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set_yn 변수 생성  </a:t>
            </a:r>
            <a:endParaRPr b="1" sz="1600"/>
          </a:p>
        </p:txBody>
      </p:sp>
      <p:sp>
        <p:nvSpPr>
          <p:cNvPr id="242" name="Google Shape;242;p34"/>
          <p:cNvSpPr/>
          <p:nvPr/>
        </p:nvSpPr>
        <p:spPr>
          <a:xfrm>
            <a:off x="3673350" y="1838148"/>
            <a:ext cx="244500" cy="18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4163727" y="1838148"/>
            <a:ext cx="244500" cy="18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/>
        </p:nvSpPr>
        <p:spPr>
          <a:xfrm>
            <a:off x="825450" y="3905475"/>
            <a:ext cx="734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EF151E"/>
                </a:solidFill>
              </a:rPr>
              <a:t>Employee</a:t>
            </a:r>
            <a:r>
              <a:rPr lang="en" sz="1200"/>
              <a:t>의 경우 프라임 회원의 </a:t>
            </a:r>
            <a:r>
              <a:rPr lang="en" sz="1200">
                <a:solidFill>
                  <a:srgbClr val="EF151E"/>
                </a:solidFill>
              </a:rPr>
              <a:t>묶음상품</a:t>
            </a:r>
            <a:r>
              <a:rPr lang="en" sz="1200"/>
              <a:t> 구매비율이 비프라임 회원에 비해 상대적으로 높음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EF151E"/>
                </a:solidFill>
              </a:rPr>
              <a:t>Customer</a:t>
            </a:r>
            <a:r>
              <a:rPr lang="en" sz="1200"/>
              <a:t>의 경우 프라임 회원의 </a:t>
            </a:r>
            <a:r>
              <a:rPr lang="en" sz="1200">
                <a:solidFill>
                  <a:srgbClr val="EF151E"/>
                </a:solidFill>
              </a:rPr>
              <a:t>개별상품</a:t>
            </a:r>
            <a:r>
              <a:rPr lang="en" sz="1200"/>
              <a:t> 구매비율이 비프라임 회원에 비해 상대적으로 높음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하지만 프라임/비프라임 회원 간의 묶음상품 구매비율의 차이가 </a:t>
            </a:r>
            <a:r>
              <a:rPr lang="en" sz="1200">
                <a:solidFill>
                  <a:srgbClr val="EF151E"/>
                </a:solidFill>
              </a:rPr>
              <a:t>유의미하게 나타나지 않음</a:t>
            </a:r>
            <a:endParaRPr sz="1200">
              <a:solidFill>
                <a:srgbClr val="EF151E"/>
              </a:solidFill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967" y="1233900"/>
            <a:ext cx="3630025" cy="25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8497" y="1233900"/>
            <a:ext cx="3630025" cy="250893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/>
        </p:nvSpPr>
        <p:spPr>
          <a:xfrm>
            <a:off x="1141694" y="640150"/>
            <a:ext cx="680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직원 / 고객 데이터 각각의 프라임 회원 여부에 따른 묶음상품 여부의 비율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2. 데이터 전처리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3-2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) product_name -&gt; category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5">
            <a:alphaModFix/>
          </a:blip>
          <a:srcRect b="0" l="19987" r="21019" t="20261"/>
          <a:stretch/>
        </p:blipFill>
        <p:spPr>
          <a:xfrm>
            <a:off x="634400" y="1513625"/>
            <a:ext cx="2312700" cy="346307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3468975" y="4301625"/>
            <a:ext cx="6141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13 : 스팸 &amp; 오일 선물세트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 : 상품이 혼합되어 특정 카테고리로 분류가 불가능한 상품인 경우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ex) 임직원생일선물, 투썸스페셜 기프트세트, 한정set (쯔란갈비/마장반면)</a:t>
            </a:r>
            <a:endParaRPr sz="1000"/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2150" y="1312213"/>
            <a:ext cx="4874775" cy="280651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/>
          <p:nvPr/>
        </p:nvSpPr>
        <p:spPr>
          <a:xfrm>
            <a:off x="2044725" y="1837150"/>
            <a:ext cx="915000" cy="3139500"/>
          </a:xfrm>
          <a:prstGeom prst="rect">
            <a:avLst/>
          </a:prstGeom>
          <a:solidFill>
            <a:srgbClr val="FF9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2044725" y="4606785"/>
            <a:ext cx="3510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15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/>
          <p:nvPr/>
        </p:nvSpPr>
        <p:spPr>
          <a:xfrm>
            <a:off x="2044725" y="2160727"/>
            <a:ext cx="3510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15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6"/>
          <p:cNvSpPr/>
          <p:nvPr/>
        </p:nvSpPr>
        <p:spPr>
          <a:xfrm>
            <a:off x="2044725" y="2401268"/>
            <a:ext cx="3510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15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/>
          <p:nvPr/>
        </p:nvSpPr>
        <p:spPr>
          <a:xfrm>
            <a:off x="2044725" y="2618887"/>
            <a:ext cx="3510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15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2356760" y="4652712"/>
            <a:ext cx="4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2395699" y="2777428"/>
            <a:ext cx="3510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2395699" y="2496543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2395699" y="2278925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2395684" y="2038384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2044725" y="4771223"/>
            <a:ext cx="3510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15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2356804" y="4474725"/>
            <a:ext cx="4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6"/>
          <p:cNvSpPr/>
          <p:nvPr/>
        </p:nvSpPr>
        <p:spPr>
          <a:xfrm rot="5400000">
            <a:off x="6669025" y="2298475"/>
            <a:ext cx="2794200" cy="834000"/>
          </a:xfrm>
          <a:prstGeom prst="rect">
            <a:avLst/>
          </a:prstGeom>
          <a:noFill/>
          <a:ln cap="flat" cmpd="sng" w="19050">
            <a:solidFill>
              <a:srgbClr val="EF15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2. 데이터 전처리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3-2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) category - Apriori 분석 (임직원)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84" name="Google Shape;2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775" y="1572713"/>
            <a:ext cx="3973573" cy="27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500" y="1626150"/>
            <a:ext cx="3962436" cy="264812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/>
          <p:nvPr/>
        </p:nvSpPr>
        <p:spPr>
          <a:xfrm>
            <a:off x="486725" y="3167275"/>
            <a:ext cx="3895800" cy="109500"/>
          </a:xfrm>
          <a:prstGeom prst="rect">
            <a:avLst/>
          </a:prstGeom>
          <a:noFill/>
          <a:ln cap="flat" cmpd="sng" w="9525">
            <a:solidFill>
              <a:srgbClr val="EF15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/>
          <p:nvPr/>
        </p:nvSpPr>
        <p:spPr>
          <a:xfrm>
            <a:off x="4726300" y="2271888"/>
            <a:ext cx="3925200" cy="109500"/>
          </a:xfrm>
          <a:prstGeom prst="rect">
            <a:avLst/>
          </a:prstGeom>
          <a:noFill/>
          <a:ln cap="flat" cmpd="sng" w="9525">
            <a:solidFill>
              <a:srgbClr val="EF15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"/>
          <p:cNvSpPr/>
          <p:nvPr/>
        </p:nvSpPr>
        <p:spPr>
          <a:xfrm>
            <a:off x="486725" y="2805325"/>
            <a:ext cx="3895800" cy="109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4727925" y="2157625"/>
            <a:ext cx="3925200" cy="109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481900" y="3657800"/>
            <a:ext cx="3895800" cy="109500"/>
          </a:xfrm>
          <a:prstGeom prst="rect">
            <a:avLst/>
          </a:prstGeom>
          <a:noFill/>
          <a:ln cap="flat" cmpd="sng" w="9525">
            <a:solidFill>
              <a:srgbClr val="FF9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4726300" y="2038600"/>
            <a:ext cx="3925200" cy="109500"/>
          </a:xfrm>
          <a:prstGeom prst="rect">
            <a:avLst/>
          </a:prstGeom>
          <a:noFill/>
          <a:ln cap="flat" cmpd="sng" w="9525">
            <a:solidFill>
              <a:srgbClr val="FF9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2. 데이터 전처리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3-2) category - Apriori 분석 (고객)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800" y="1513625"/>
            <a:ext cx="4114500" cy="294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8250" y="2305700"/>
            <a:ext cx="4529601" cy="135852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/>
          <p:nvPr/>
        </p:nvSpPr>
        <p:spPr>
          <a:xfrm>
            <a:off x="229604" y="4310277"/>
            <a:ext cx="4084500" cy="136500"/>
          </a:xfrm>
          <a:prstGeom prst="rect">
            <a:avLst/>
          </a:prstGeom>
          <a:noFill/>
          <a:ln cap="flat" cmpd="sng" w="9525">
            <a:solidFill>
              <a:srgbClr val="EF15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4502774" y="3348419"/>
            <a:ext cx="4451700" cy="120900"/>
          </a:xfrm>
          <a:prstGeom prst="rect">
            <a:avLst/>
          </a:prstGeom>
          <a:noFill/>
          <a:ln cap="flat" cmpd="sng" w="9525">
            <a:solidFill>
              <a:srgbClr val="EF15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9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2. 데이터 전처리                                 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4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) scd -&gt; scd_count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4452225" y="1497775"/>
            <a:ext cx="47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4951700" y="3484250"/>
            <a:ext cx="436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p</a:t>
            </a:r>
            <a:r>
              <a:rPr lang="en" sz="1200"/>
              <a:t>roduct의 수가 </a:t>
            </a:r>
            <a:r>
              <a:rPr lang="en" sz="1200">
                <a:solidFill>
                  <a:srgbClr val="FF0000"/>
                </a:solidFill>
              </a:rPr>
              <a:t>적을</a:t>
            </a:r>
            <a:r>
              <a:rPr lang="en" sz="1200"/>
              <a:t> 때 : </a:t>
            </a:r>
            <a:r>
              <a:rPr lang="en" sz="1200">
                <a:solidFill>
                  <a:srgbClr val="FF0000"/>
                </a:solidFill>
              </a:rPr>
              <a:t>비프라임</a:t>
            </a:r>
            <a:r>
              <a:rPr lang="en" sz="1200"/>
              <a:t> 회원의 비율 높음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product의 수가 </a:t>
            </a:r>
            <a:r>
              <a:rPr lang="en" sz="1200">
                <a:solidFill>
                  <a:srgbClr val="FF0000"/>
                </a:solidFill>
              </a:rPr>
              <a:t>많을</a:t>
            </a:r>
            <a:r>
              <a:rPr lang="en" sz="1200"/>
              <a:t> 때 :  </a:t>
            </a:r>
            <a:r>
              <a:rPr lang="en" sz="1200">
                <a:solidFill>
                  <a:srgbClr val="FF0000"/>
                </a:solidFill>
              </a:rPr>
              <a:t>프라임</a:t>
            </a:r>
            <a:r>
              <a:rPr lang="en" sz="1200"/>
              <a:t> 회원의 비율 높음</a:t>
            </a:r>
            <a:endParaRPr sz="1200"/>
          </a:p>
        </p:txBody>
      </p:sp>
      <p:pic>
        <p:nvPicPr>
          <p:cNvPr id="312" name="Google Shape;31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875" y="1387100"/>
            <a:ext cx="4730077" cy="36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/>
        </p:nvSpPr>
        <p:spPr>
          <a:xfrm>
            <a:off x="4570700" y="1915275"/>
            <a:ext cx="42711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하나의 주문번호에 따른 구매 품목의 개수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주문할 때 한번에 몇 개의 상품을 구매하는지  확인</a:t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  </a:t>
            </a:r>
            <a:endParaRPr b="1" sz="1300"/>
          </a:p>
        </p:txBody>
      </p:sp>
      <p:sp>
        <p:nvSpPr>
          <p:cNvPr id="314" name="Google Shape;314;p39"/>
          <p:cNvSpPr txBox="1"/>
          <p:nvPr/>
        </p:nvSpPr>
        <p:spPr>
          <a:xfrm>
            <a:off x="5498800" y="1702050"/>
            <a:ext cx="205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     scd_count 변수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5498800" y="3279075"/>
            <a:ext cx="205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             시각화 결과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2. 데이터 전처리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5) net_order_amt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323" name="Google Shape;32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147" y="1311250"/>
            <a:ext cx="3282696" cy="18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7150" y="3138538"/>
            <a:ext cx="3282696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6238" y="1310500"/>
            <a:ext cx="3282696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6238" y="3138538"/>
            <a:ext cx="3282696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1"/>
          <p:cNvPicPr preferRelativeResize="0"/>
          <p:nvPr/>
        </p:nvPicPr>
        <p:blipFill rotWithShape="1">
          <a:blip r:embed="rId5">
            <a:alphaModFix/>
          </a:blip>
          <a:srcRect b="0" l="-3980" r="3980" t="0"/>
          <a:stretch/>
        </p:blipFill>
        <p:spPr>
          <a:xfrm>
            <a:off x="0" y="1106717"/>
            <a:ext cx="2939012" cy="212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0710" y="1105475"/>
            <a:ext cx="3076909" cy="22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52" y="1105475"/>
            <a:ext cx="2938997" cy="22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1"/>
          <p:cNvSpPr txBox="1"/>
          <p:nvPr/>
        </p:nvSpPr>
        <p:spPr>
          <a:xfrm>
            <a:off x="180875" y="3382050"/>
            <a:ext cx="86166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en" sz="1100"/>
              <a:t>Standard와 Robust </a:t>
            </a:r>
            <a:r>
              <a:rPr lang="en" sz="1100">
                <a:solidFill>
                  <a:schemeClr val="dk1"/>
                </a:solidFill>
              </a:rPr>
              <a:t>Scaling의 경우</a:t>
            </a:r>
            <a:r>
              <a:rPr lang="en" sz="1100">
                <a:solidFill>
                  <a:schemeClr val="dk1"/>
                </a:solidFill>
              </a:rPr>
              <a:t> 변환 전 데이터의 통계량을 정확히 알 수 없음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en" sz="1100">
                <a:solidFill>
                  <a:schemeClr val="dk1"/>
                </a:solidFill>
              </a:rPr>
              <a:t>임의의 가중치를 각 통계량에 랜덤으로 부여하고 반복적으로 수행하면서 역변환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en" sz="1100">
                <a:solidFill>
                  <a:schemeClr val="dk1"/>
                </a:solidFill>
              </a:rPr>
              <a:t>그 결과, 분포의 형태 자체는 변하지 않음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en" sz="1100"/>
              <a:t>반면, </a:t>
            </a:r>
            <a:r>
              <a:rPr lang="en" sz="1100">
                <a:solidFill>
                  <a:schemeClr val="dk1"/>
                </a:solidFill>
              </a:rPr>
              <a:t>로그변환의 역변환인 exponential을 적용한 그래프는 net_order_qty와 유사하게 왜도가 매우 큰 분포로 나타남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151E"/>
              </a:buClr>
              <a:buSzPts val="1100"/>
              <a:buChar char="➔"/>
            </a:pPr>
            <a:r>
              <a:rPr b="1" lang="en" sz="1100">
                <a:solidFill>
                  <a:srgbClr val="EF151E"/>
                </a:solidFill>
              </a:rPr>
              <a:t>따라서 net_order_amt 변수에</a:t>
            </a:r>
            <a:r>
              <a:rPr b="1" lang="en" sz="1100">
                <a:solidFill>
                  <a:srgbClr val="EF151E"/>
                </a:solidFill>
              </a:rPr>
              <a:t> 로그변환이 적용됐을 가능성 높음</a:t>
            </a:r>
            <a:endParaRPr b="1" sz="1100">
              <a:solidFill>
                <a:srgbClr val="EF151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2272200" y="549075"/>
            <a:ext cx="459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&lt; net_order_amt 변수에 사용된 스케일러 유추 &gt;</a:t>
            </a:r>
            <a:endParaRPr b="1"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 rotWithShape="1">
          <a:blip r:embed="rId5">
            <a:alphaModFix/>
          </a:blip>
          <a:srcRect b="6742" l="0" r="1273" t="0"/>
          <a:stretch/>
        </p:blipFill>
        <p:spPr>
          <a:xfrm>
            <a:off x="175875" y="1278750"/>
            <a:ext cx="4817775" cy="26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2"/>
          <p:cNvSpPr txBox="1"/>
          <p:nvPr/>
        </p:nvSpPr>
        <p:spPr>
          <a:xfrm>
            <a:off x="4993650" y="1617350"/>
            <a:ext cx="4511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dif_price : 실제 가격과 로그 역변환 후 얻은 상품의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한 단위 당 가격의 차이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로그 변환한 값이 실제 가격과 거의 일치하는 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데이터가 상당 부분 존재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할인율(discount_rate)의 경우 최대가 약 45%인 것으로 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보아 1월 행사가 적용된 것으로 보임</a:t>
            </a:r>
            <a:endParaRPr sz="1100"/>
          </a:p>
        </p:txBody>
      </p:sp>
      <p:sp>
        <p:nvSpPr>
          <p:cNvPr id="346" name="Google Shape;346;p42"/>
          <p:cNvSpPr txBox="1"/>
          <p:nvPr/>
        </p:nvSpPr>
        <p:spPr>
          <a:xfrm>
            <a:off x="2271625" y="625275"/>
            <a:ext cx="4599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&lt; </a:t>
            </a:r>
            <a:r>
              <a:rPr b="1" lang="en" sz="1500">
                <a:solidFill>
                  <a:schemeClr val="dk1"/>
                </a:solidFill>
              </a:rPr>
              <a:t>로그 변환 추가 증명 :  실제 가격 데이터 사용 &gt;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47" name="Google Shape;347;p42"/>
          <p:cNvSpPr/>
          <p:nvPr/>
        </p:nvSpPr>
        <p:spPr>
          <a:xfrm>
            <a:off x="499800" y="4028875"/>
            <a:ext cx="87315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EF151E"/>
                </a:solidFill>
              </a:rPr>
              <a:t>요약 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로그 변환이 적용되었을 것이라는 가정에 대한 근거가 충분하므로 net_order_amt를 exponential 변환 후 net_order_qty로 나누어  price_per_unit을 얻고, 이를 상품 한 단위 당 가격으로 간주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3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2. 데이터 전처리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5) net_order_amt -&gt; price_per_unit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355" name="Google Shape;35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875" y="3468325"/>
            <a:ext cx="2637950" cy="16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0425" y="649450"/>
            <a:ext cx="4704900" cy="305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43"/>
          <p:cNvCxnSpPr/>
          <p:nvPr/>
        </p:nvCxnSpPr>
        <p:spPr>
          <a:xfrm flipH="1" rot="10800000">
            <a:off x="2775650" y="877150"/>
            <a:ext cx="2193600" cy="271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3"/>
          <p:cNvCxnSpPr/>
          <p:nvPr/>
        </p:nvCxnSpPr>
        <p:spPr>
          <a:xfrm flipH="1" rot="10800000">
            <a:off x="2757525" y="3479575"/>
            <a:ext cx="2202000" cy="154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43"/>
          <p:cNvSpPr txBox="1"/>
          <p:nvPr/>
        </p:nvSpPr>
        <p:spPr>
          <a:xfrm>
            <a:off x="4728975" y="3981750"/>
            <a:ext cx="44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같은 상품 내 프라임 회원의 구매 금액 평균이 </a:t>
            </a:r>
            <a:endParaRPr b="1" sz="1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비프라임 회원에 비해 전체적으로 더 낮으므로 모델에 사용</a:t>
            </a:r>
            <a:endParaRPr b="1" sz="1200"/>
          </a:p>
        </p:txBody>
      </p:sp>
      <p:pic>
        <p:nvPicPr>
          <p:cNvPr id="360" name="Google Shape;360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750" y="1365175"/>
            <a:ext cx="2470075" cy="2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899" y="4092463"/>
            <a:ext cx="3361606" cy="655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6508" y="131805"/>
            <a:ext cx="1367813" cy="16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1496" y="-22342"/>
            <a:ext cx="1759932" cy="519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54790" y="-38095"/>
            <a:ext cx="2151528" cy="52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1332" y="-33333"/>
            <a:ext cx="2151528" cy="52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30124" y="-28572"/>
            <a:ext cx="2151529" cy="52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33333" y="-23810"/>
            <a:ext cx="2151529" cy="51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4364" y="1714993"/>
            <a:ext cx="472355" cy="54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21430" y="1714993"/>
            <a:ext cx="543311" cy="54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696706" y="2912177"/>
            <a:ext cx="1493049" cy="41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54232" y="2912177"/>
            <a:ext cx="1516787" cy="69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-14181" y="2912177"/>
            <a:ext cx="1375549" cy="41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59620" y="2912177"/>
            <a:ext cx="1389115" cy="41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400716" y="2912177"/>
            <a:ext cx="1462677" cy="43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120007" y="1686474"/>
            <a:ext cx="342911" cy="54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143616" y="1686474"/>
            <a:ext cx="581451" cy="573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146672" y="1562632"/>
            <a:ext cx="849513" cy="84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4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2. 데이터 전처리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6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) gender &amp; age_group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368" name="Google Shape;36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75" y="1387450"/>
            <a:ext cx="4199823" cy="315342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4"/>
          <p:cNvSpPr txBox="1"/>
          <p:nvPr/>
        </p:nvSpPr>
        <p:spPr>
          <a:xfrm>
            <a:off x="1865360" y="4596675"/>
            <a:ext cx="91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gender</a:t>
            </a:r>
            <a:endParaRPr b="1" sz="1300"/>
          </a:p>
        </p:txBody>
      </p:sp>
      <p:pic>
        <p:nvPicPr>
          <p:cNvPr id="370" name="Google Shape;37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510850"/>
            <a:ext cx="1997175" cy="18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4"/>
          <p:cNvSpPr txBox="1"/>
          <p:nvPr/>
        </p:nvSpPr>
        <p:spPr>
          <a:xfrm>
            <a:off x="4930575" y="2435900"/>
            <a:ext cx="232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&lt; 임직원</a:t>
            </a:r>
            <a:r>
              <a:rPr b="1" lang="en" sz="600">
                <a:solidFill>
                  <a:schemeClr val="dk1"/>
                </a:solidFill>
              </a:rPr>
              <a:t>-프라임 - Age Group 3 &gt;</a:t>
            </a:r>
            <a:endParaRPr b="1" sz="600"/>
          </a:p>
        </p:txBody>
      </p:sp>
      <p:sp>
        <p:nvSpPr>
          <p:cNvPr id="372" name="Google Shape;372;p44"/>
          <p:cNvSpPr txBox="1"/>
          <p:nvPr/>
        </p:nvSpPr>
        <p:spPr>
          <a:xfrm>
            <a:off x="7178776" y="2435888"/>
            <a:ext cx="258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&lt; 임직원-비프라임-Age Group 3 &gt;</a:t>
            </a:r>
            <a:endParaRPr b="1" sz="600"/>
          </a:p>
        </p:txBody>
      </p:sp>
      <p:pic>
        <p:nvPicPr>
          <p:cNvPr id="373" name="Google Shape;373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5650" y="500125"/>
            <a:ext cx="1997175" cy="1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3025" y="2856275"/>
            <a:ext cx="1993400" cy="1892808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4"/>
          <p:cNvSpPr txBox="1"/>
          <p:nvPr/>
        </p:nvSpPr>
        <p:spPr>
          <a:xfrm>
            <a:off x="4954025" y="4798650"/>
            <a:ext cx="232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&lt; 임직원-프라임-Age Group 5 &gt;</a:t>
            </a:r>
            <a:endParaRPr b="1" sz="600"/>
          </a:p>
        </p:txBody>
      </p:sp>
      <p:pic>
        <p:nvPicPr>
          <p:cNvPr id="376" name="Google Shape;376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47538" y="2856275"/>
            <a:ext cx="1993392" cy="189280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4"/>
          <p:cNvSpPr txBox="1"/>
          <p:nvPr/>
        </p:nvSpPr>
        <p:spPr>
          <a:xfrm>
            <a:off x="7178776" y="4785450"/>
            <a:ext cx="258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&lt; 임직원-비프라임-Age Group 5 &gt;</a:t>
            </a:r>
            <a:endParaRPr b="1" sz="600"/>
          </a:p>
        </p:txBody>
      </p:sp>
      <p:sp>
        <p:nvSpPr>
          <p:cNvPr id="378" name="Google Shape;378;p44"/>
          <p:cNvSpPr/>
          <p:nvPr/>
        </p:nvSpPr>
        <p:spPr>
          <a:xfrm rot="5403159">
            <a:off x="4130375" y="1288650"/>
            <a:ext cx="1959001" cy="327000"/>
          </a:xfrm>
          <a:prstGeom prst="rect">
            <a:avLst/>
          </a:prstGeom>
          <a:noFill/>
          <a:ln cap="flat" cmpd="sng" w="9525">
            <a:solidFill>
              <a:srgbClr val="EF15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4"/>
          <p:cNvSpPr/>
          <p:nvPr/>
        </p:nvSpPr>
        <p:spPr>
          <a:xfrm rot="5403159">
            <a:off x="6439875" y="1283025"/>
            <a:ext cx="1959001" cy="327000"/>
          </a:xfrm>
          <a:prstGeom prst="rect">
            <a:avLst/>
          </a:prstGeom>
          <a:noFill/>
          <a:ln cap="flat" cmpd="sng" w="9525">
            <a:solidFill>
              <a:srgbClr val="EF15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4"/>
          <p:cNvSpPr/>
          <p:nvPr/>
        </p:nvSpPr>
        <p:spPr>
          <a:xfrm rot="5400000">
            <a:off x="4131425" y="3638125"/>
            <a:ext cx="1956900" cy="329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4"/>
          <p:cNvSpPr/>
          <p:nvPr/>
        </p:nvSpPr>
        <p:spPr>
          <a:xfrm rot="5400000">
            <a:off x="6440925" y="3638125"/>
            <a:ext cx="1956900" cy="329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00" y="903900"/>
            <a:ext cx="1993400" cy="34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825" y="895350"/>
            <a:ext cx="1993392" cy="341985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5"/>
          <p:cNvSpPr txBox="1"/>
          <p:nvPr/>
        </p:nvSpPr>
        <p:spPr>
          <a:xfrm>
            <a:off x="381419" y="4525675"/>
            <a:ext cx="232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&lt; 고객</a:t>
            </a:r>
            <a:r>
              <a:rPr b="1" lang="en" sz="1000"/>
              <a:t>-프라임-Age Group 3 &gt;</a:t>
            </a:r>
            <a:endParaRPr b="1" sz="1000"/>
          </a:p>
        </p:txBody>
      </p:sp>
      <p:sp>
        <p:nvSpPr>
          <p:cNvPr id="389" name="Google Shape;389;p45"/>
          <p:cNvSpPr txBox="1"/>
          <p:nvPr/>
        </p:nvSpPr>
        <p:spPr>
          <a:xfrm>
            <a:off x="7088743" y="4525675"/>
            <a:ext cx="250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&lt; </a:t>
            </a:r>
            <a:r>
              <a:rPr b="1" lang="en" sz="1000">
                <a:solidFill>
                  <a:schemeClr val="dk1"/>
                </a:solidFill>
              </a:rPr>
              <a:t>고객-비프라임-Age Group 5 &gt;</a:t>
            </a:r>
            <a:endParaRPr b="1" sz="1000"/>
          </a:p>
        </p:txBody>
      </p:sp>
      <p:pic>
        <p:nvPicPr>
          <p:cNvPr id="390" name="Google Shape;39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1351" y="915250"/>
            <a:ext cx="1993392" cy="341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7913" y="890600"/>
            <a:ext cx="1993392" cy="341985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5"/>
          <p:cNvSpPr txBox="1"/>
          <p:nvPr/>
        </p:nvSpPr>
        <p:spPr>
          <a:xfrm>
            <a:off x="2488327" y="4514550"/>
            <a:ext cx="250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&lt; </a:t>
            </a:r>
            <a:r>
              <a:rPr b="1" lang="en" sz="1000">
                <a:solidFill>
                  <a:schemeClr val="dk1"/>
                </a:solidFill>
              </a:rPr>
              <a:t>고객-비프라임-Age Group 3 &gt;</a:t>
            </a:r>
            <a:endParaRPr b="1" sz="1000"/>
          </a:p>
        </p:txBody>
      </p:sp>
      <p:sp>
        <p:nvSpPr>
          <p:cNvPr id="393" name="Google Shape;393;p45"/>
          <p:cNvSpPr txBox="1"/>
          <p:nvPr/>
        </p:nvSpPr>
        <p:spPr>
          <a:xfrm>
            <a:off x="4806294" y="4514550"/>
            <a:ext cx="232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&lt; </a:t>
            </a:r>
            <a:r>
              <a:rPr b="1" lang="en" sz="1000">
                <a:solidFill>
                  <a:schemeClr val="dk1"/>
                </a:solidFill>
              </a:rPr>
              <a:t>고객-프라임-Age Group 5 &gt;</a:t>
            </a:r>
            <a:endParaRPr b="1" sz="1000"/>
          </a:p>
        </p:txBody>
      </p:sp>
      <p:pic>
        <p:nvPicPr>
          <p:cNvPr id="394" name="Google Shape;394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5"/>
          <p:cNvSpPr/>
          <p:nvPr/>
        </p:nvSpPr>
        <p:spPr>
          <a:xfrm rot="5403023">
            <a:off x="-907276" y="2431600"/>
            <a:ext cx="3411901" cy="379200"/>
          </a:xfrm>
          <a:prstGeom prst="rect">
            <a:avLst/>
          </a:prstGeom>
          <a:noFill/>
          <a:ln cap="flat" cmpd="sng" w="9525">
            <a:solidFill>
              <a:srgbClr val="EF15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5"/>
          <p:cNvSpPr/>
          <p:nvPr/>
        </p:nvSpPr>
        <p:spPr>
          <a:xfrm rot="5403023">
            <a:off x="1190974" y="2431600"/>
            <a:ext cx="3411901" cy="379200"/>
          </a:xfrm>
          <a:prstGeom prst="rect">
            <a:avLst/>
          </a:prstGeom>
          <a:noFill/>
          <a:ln cap="flat" cmpd="sng" w="9525">
            <a:solidFill>
              <a:srgbClr val="EF15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5"/>
          <p:cNvSpPr/>
          <p:nvPr/>
        </p:nvSpPr>
        <p:spPr>
          <a:xfrm rot="5403023">
            <a:off x="3428574" y="2431600"/>
            <a:ext cx="3411901" cy="37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5"/>
          <p:cNvSpPr/>
          <p:nvPr/>
        </p:nvSpPr>
        <p:spPr>
          <a:xfrm rot="5403023">
            <a:off x="5729374" y="2431600"/>
            <a:ext cx="3411901" cy="37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6"/>
          <p:cNvSpPr txBox="1"/>
          <p:nvPr/>
        </p:nvSpPr>
        <p:spPr>
          <a:xfrm>
            <a:off x="175875" y="510850"/>
            <a:ext cx="6393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3. 모델링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1) 모델 선택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	각 모델의 f1-score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3911688" y="422600"/>
            <a:ext cx="5115600" cy="10314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[</a:t>
            </a:r>
            <a:r>
              <a:rPr b="1" lang="en" sz="1100"/>
              <a:t>변수 선택]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제거할 변수 : scd, product_name, order_date, holiday, set_yn, 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데이터 분리 기준 : employee_yn(model), prime_yn(target)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모델 변수(feature) : net_order_qty, net_order_amt, gender, age_grp</a:t>
            </a:r>
            <a:r>
              <a:rPr b="1" lang="en" sz="1100"/>
              <a:t>, </a:t>
            </a:r>
            <a:endParaRPr b="1" sz="11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  </a:t>
            </a:r>
            <a:r>
              <a:rPr b="1" lang="en" sz="1100"/>
              <a:t>category, price_per_unit, scd_count</a:t>
            </a:r>
            <a:endParaRPr b="1" sz="1100"/>
          </a:p>
        </p:txBody>
      </p:sp>
      <p:graphicFrame>
        <p:nvGraphicFramePr>
          <p:cNvPr id="408" name="Google Shape;408;p46"/>
          <p:cNvGraphicFramePr/>
          <p:nvPr/>
        </p:nvGraphicFramePr>
        <p:xfrm>
          <a:off x="1003941" y="16838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{54C16A5D-D833-49DF-AA20-703E1B24B6AB}</a:tableStyleId>
              </a:tblPr>
              <a:tblGrid>
                <a:gridCol w="491150"/>
                <a:gridCol w="1408450"/>
                <a:gridCol w="1245875"/>
              </a:tblGrid>
              <a:tr h="3443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Employee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0.7133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Random Forest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0.7398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0.7703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SGD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0.4630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0.7709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0.7037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XGBoost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0.8465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0.8415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9" name="Google Shape;409;p46"/>
          <p:cNvGraphicFramePr/>
          <p:nvPr/>
        </p:nvGraphicFramePr>
        <p:xfrm>
          <a:off x="4820541" y="16838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{54C16A5D-D833-49DF-AA20-703E1B24B6AB}</a:tableStyleId>
              </a:tblPr>
              <a:tblGrid>
                <a:gridCol w="491150"/>
                <a:gridCol w="1408450"/>
                <a:gridCol w="1245875"/>
              </a:tblGrid>
              <a:tr h="3443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0.7009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Random Forest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0.6447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SVM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0.3890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SGD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0.4287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0.4683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0.5894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XGBoost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EF151E"/>
                          </a:solidFill>
                        </a:rPr>
                        <a:t>0.7860</a:t>
                      </a:r>
                      <a:endParaRPr b="1" sz="1000">
                        <a:solidFill>
                          <a:srgbClr val="EF151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0.7416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7"/>
          <p:cNvSpPr txBox="1"/>
          <p:nvPr/>
        </p:nvSpPr>
        <p:spPr>
          <a:xfrm>
            <a:off x="175875" y="510850"/>
            <a:ext cx="639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3. 모델링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17" name="Google Shape;417;p47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3. 모델링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2) 하이퍼 파라미터 튜닝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18" name="Google Shape;418;p47"/>
          <p:cNvSpPr/>
          <p:nvPr/>
        </p:nvSpPr>
        <p:spPr>
          <a:xfrm>
            <a:off x="389369" y="1464511"/>
            <a:ext cx="4037400" cy="142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7"/>
          <p:cNvSpPr/>
          <p:nvPr/>
        </p:nvSpPr>
        <p:spPr>
          <a:xfrm>
            <a:off x="401650" y="2949175"/>
            <a:ext cx="4037400" cy="100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7"/>
          <p:cNvSpPr/>
          <p:nvPr/>
        </p:nvSpPr>
        <p:spPr>
          <a:xfrm>
            <a:off x="4745050" y="1462050"/>
            <a:ext cx="4037400" cy="327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7"/>
          <p:cNvSpPr txBox="1"/>
          <p:nvPr/>
        </p:nvSpPr>
        <p:spPr>
          <a:xfrm>
            <a:off x="411475" y="1486625"/>
            <a:ext cx="39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</a:t>
            </a:r>
            <a:r>
              <a:rPr b="1" lang="en"/>
              <a:t>l</a:t>
            </a:r>
            <a:r>
              <a:rPr b="1" lang="en"/>
              <a:t>earning_rate와 estimator 고정</a:t>
            </a:r>
            <a:endParaRPr b="1"/>
          </a:p>
        </p:txBody>
      </p:sp>
      <p:sp>
        <p:nvSpPr>
          <p:cNvPr id="422" name="Google Shape;422;p47"/>
          <p:cNvSpPr/>
          <p:nvPr/>
        </p:nvSpPr>
        <p:spPr>
          <a:xfrm>
            <a:off x="4439050" y="2014425"/>
            <a:ext cx="306000" cy="304800"/>
          </a:xfrm>
          <a:prstGeom prst="rightArrow">
            <a:avLst>
              <a:gd fmla="val 50000" name="adj1"/>
              <a:gd fmla="val 63526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7"/>
          <p:cNvSpPr/>
          <p:nvPr/>
        </p:nvSpPr>
        <p:spPr>
          <a:xfrm rot="10678599">
            <a:off x="4439102" y="3278350"/>
            <a:ext cx="305891" cy="304691"/>
          </a:xfrm>
          <a:prstGeom prst="rightArrow">
            <a:avLst>
              <a:gd fmla="val 50000" name="adj1"/>
              <a:gd fmla="val 63526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7"/>
          <p:cNvSpPr txBox="1"/>
          <p:nvPr/>
        </p:nvSpPr>
        <p:spPr>
          <a:xfrm>
            <a:off x="431140" y="1806173"/>
            <a:ext cx="39711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 ① </a:t>
            </a:r>
            <a:r>
              <a:rPr lang="en" sz="1300">
                <a:solidFill>
                  <a:schemeClr val="dk1"/>
                </a:solidFill>
              </a:rPr>
              <a:t>learning_rate = 0.1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 </a:t>
            </a:r>
            <a:r>
              <a:rPr lang="en" sz="1300">
                <a:solidFill>
                  <a:schemeClr val="dk1"/>
                </a:solidFill>
              </a:rPr>
              <a:t>➢ 학습률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</a:t>
            </a:r>
            <a:r>
              <a:rPr lang="en" sz="1300">
                <a:solidFill>
                  <a:schemeClr val="dk1"/>
                </a:solidFill>
              </a:rPr>
              <a:t>② </a:t>
            </a:r>
            <a:r>
              <a:rPr lang="en" sz="1300">
                <a:solidFill>
                  <a:schemeClr val="dk1"/>
                </a:solidFill>
              </a:rPr>
              <a:t>n_estimators = 1000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 </a:t>
            </a:r>
            <a:r>
              <a:rPr lang="en" sz="1300">
                <a:solidFill>
                  <a:schemeClr val="dk1"/>
                </a:solidFill>
              </a:rPr>
              <a:t>➢ 반복 수행 횟수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25" name="Google Shape;425;p47"/>
          <p:cNvSpPr txBox="1"/>
          <p:nvPr/>
        </p:nvSpPr>
        <p:spPr>
          <a:xfrm>
            <a:off x="4774540" y="1464502"/>
            <a:ext cx="39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Tree-specific parameter 수정</a:t>
            </a:r>
            <a:endParaRPr b="1"/>
          </a:p>
        </p:txBody>
      </p:sp>
      <p:sp>
        <p:nvSpPr>
          <p:cNvPr id="426" name="Google Shape;426;p47"/>
          <p:cNvSpPr txBox="1"/>
          <p:nvPr/>
        </p:nvSpPr>
        <p:spPr>
          <a:xfrm>
            <a:off x="405326" y="2977450"/>
            <a:ext cx="3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3. Regularization parameter 수정</a:t>
            </a:r>
            <a:endParaRPr b="1"/>
          </a:p>
        </p:txBody>
      </p:sp>
      <p:sp>
        <p:nvSpPr>
          <p:cNvPr id="427" name="Google Shape;427;p47"/>
          <p:cNvSpPr txBox="1"/>
          <p:nvPr/>
        </p:nvSpPr>
        <p:spPr>
          <a:xfrm>
            <a:off x="424995" y="3340006"/>
            <a:ext cx="3971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</a:t>
            </a:r>
            <a:r>
              <a:rPr lang="en" sz="1300">
                <a:solidFill>
                  <a:schemeClr val="dk1"/>
                </a:solidFill>
              </a:rPr>
              <a:t>① </a:t>
            </a:r>
            <a:r>
              <a:rPr lang="en" sz="1300">
                <a:solidFill>
                  <a:schemeClr val="dk1"/>
                </a:solidFill>
              </a:rPr>
              <a:t>reg_alpha = 0 (default)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</a:t>
            </a:r>
            <a:r>
              <a:rPr lang="en" sz="1300">
                <a:solidFill>
                  <a:schemeClr val="dk1"/>
                </a:solidFill>
              </a:rPr>
              <a:t>➢ </a:t>
            </a:r>
            <a:r>
              <a:rPr lang="en" sz="1300">
                <a:solidFill>
                  <a:schemeClr val="dk1"/>
                </a:solidFill>
              </a:rPr>
              <a:t> L1 정규화 규제 파라미터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28" name="Google Shape;428;p47"/>
          <p:cNvSpPr txBox="1"/>
          <p:nvPr/>
        </p:nvSpPr>
        <p:spPr>
          <a:xfrm>
            <a:off x="4659075" y="1904575"/>
            <a:ext cx="4481100" cy="26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   ① max_depth = 5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➢ 트리의 최대 깊이를 설정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② min_child_weight = 1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➢ leaf node 에 포함되는 최소 관측치의 수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③ gamma  = 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➢ leaf node의 추가분할을 결정할 최소손실 감소값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④ subsample = 0.8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➢ 학습시 데이터 샘플링 비율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⑤ colsample_bytruee = 0.8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   ➢ 트리생성에 필요한 feature의 샘플링 비율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7"/>
          <p:cNvSpPr/>
          <p:nvPr/>
        </p:nvSpPr>
        <p:spPr>
          <a:xfrm>
            <a:off x="401650" y="4338993"/>
            <a:ext cx="40374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7"/>
          <p:cNvSpPr txBox="1"/>
          <p:nvPr/>
        </p:nvSpPr>
        <p:spPr>
          <a:xfrm>
            <a:off x="424995" y="4326172"/>
            <a:ext cx="39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4. learning_rate 낮추고 반복</a:t>
            </a:r>
            <a:endParaRPr b="1"/>
          </a:p>
        </p:txBody>
      </p:sp>
      <p:sp>
        <p:nvSpPr>
          <p:cNvPr id="431" name="Google Shape;431;p47"/>
          <p:cNvSpPr/>
          <p:nvPr/>
        </p:nvSpPr>
        <p:spPr>
          <a:xfrm rot="5400000">
            <a:off x="2168814" y="3980151"/>
            <a:ext cx="306000" cy="304800"/>
          </a:xfrm>
          <a:prstGeom prst="rightArrow">
            <a:avLst>
              <a:gd fmla="val 50000" name="adj1"/>
              <a:gd fmla="val 63526" name="adj2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8"/>
          <p:cNvSpPr txBox="1"/>
          <p:nvPr/>
        </p:nvSpPr>
        <p:spPr>
          <a:xfrm>
            <a:off x="175875" y="510850"/>
            <a:ext cx="639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3. 모델링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39" name="Google Shape;439;p48"/>
          <p:cNvSpPr txBox="1"/>
          <p:nvPr/>
        </p:nvSpPr>
        <p:spPr>
          <a:xfrm>
            <a:off x="703310" y="1382476"/>
            <a:ext cx="52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</a:t>
            </a:r>
            <a:r>
              <a:rPr b="1" lang="en"/>
              <a:t>employee]</a:t>
            </a:r>
            <a:endParaRPr b="1"/>
          </a:p>
        </p:txBody>
      </p:sp>
      <p:sp>
        <p:nvSpPr>
          <p:cNvPr id="440" name="Google Shape;440;p48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3. 모델링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2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) 하이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퍼 파라미터 튜닝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441" name="Google Shape;44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341" y="1783401"/>
            <a:ext cx="3192694" cy="291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8810" y="1643977"/>
            <a:ext cx="3089125" cy="318958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/>
          <p:nvPr/>
        </p:nvSpPr>
        <p:spPr>
          <a:xfrm>
            <a:off x="4175435" y="2956776"/>
            <a:ext cx="840600" cy="5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8"/>
          <p:cNvSpPr/>
          <p:nvPr/>
        </p:nvSpPr>
        <p:spPr>
          <a:xfrm>
            <a:off x="5665598" y="1942775"/>
            <a:ext cx="1557300" cy="18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8"/>
          <p:cNvSpPr/>
          <p:nvPr/>
        </p:nvSpPr>
        <p:spPr>
          <a:xfrm>
            <a:off x="5665602" y="2349416"/>
            <a:ext cx="929100" cy="18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8"/>
          <p:cNvSpPr/>
          <p:nvPr/>
        </p:nvSpPr>
        <p:spPr>
          <a:xfrm>
            <a:off x="5674714" y="2747001"/>
            <a:ext cx="763200" cy="18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8"/>
          <p:cNvSpPr/>
          <p:nvPr/>
        </p:nvSpPr>
        <p:spPr>
          <a:xfrm>
            <a:off x="5674725" y="2948575"/>
            <a:ext cx="1192500" cy="18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8"/>
          <p:cNvSpPr/>
          <p:nvPr/>
        </p:nvSpPr>
        <p:spPr>
          <a:xfrm>
            <a:off x="5665599" y="3144600"/>
            <a:ext cx="1155900" cy="18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8"/>
          <p:cNvSpPr/>
          <p:nvPr/>
        </p:nvSpPr>
        <p:spPr>
          <a:xfrm>
            <a:off x="5665598" y="3351077"/>
            <a:ext cx="1633500" cy="18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9"/>
          <p:cNvSpPr txBox="1"/>
          <p:nvPr/>
        </p:nvSpPr>
        <p:spPr>
          <a:xfrm>
            <a:off x="175875" y="510850"/>
            <a:ext cx="639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3. 모델링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57" name="Google Shape;457;p49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3. 모델링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2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) 하이퍼 파라미터 튜닝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58" name="Google Shape;458;p49"/>
          <p:cNvSpPr txBox="1"/>
          <p:nvPr/>
        </p:nvSpPr>
        <p:spPr>
          <a:xfrm>
            <a:off x="679162" y="1394550"/>
            <a:ext cx="52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</a:t>
            </a:r>
            <a:r>
              <a:rPr b="1" lang="en"/>
              <a:t>customer]</a:t>
            </a:r>
            <a:endParaRPr b="1"/>
          </a:p>
        </p:txBody>
      </p:sp>
      <p:pic>
        <p:nvPicPr>
          <p:cNvPr id="459" name="Google Shape;45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162" y="1796950"/>
            <a:ext cx="3191256" cy="29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9"/>
          <p:cNvPicPr preferRelativeResize="0"/>
          <p:nvPr/>
        </p:nvPicPr>
        <p:blipFill rotWithShape="1">
          <a:blip r:embed="rId6">
            <a:alphaModFix/>
          </a:blip>
          <a:srcRect b="0" l="2202" r="11074" t="0"/>
          <a:stretch/>
        </p:blipFill>
        <p:spPr>
          <a:xfrm>
            <a:off x="5345212" y="1664950"/>
            <a:ext cx="3030776" cy="31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9"/>
          <p:cNvSpPr/>
          <p:nvPr/>
        </p:nvSpPr>
        <p:spPr>
          <a:xfrm>
            <a:off x="4187512" y="2968850"/>
            <a:ext cx="840600" cy="5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9"/>
          <p:cNvSpPr/>
          <p:nvPr/>
        </p:nvSpPr>
        <p:spPr>
          <a:xfrm>
            <a:off x="4175435" y="2956776"/>
            <a:ext cx="840600" cy="5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9"/>
          <p:cNvSpPr/>
          <p:nvPr/>
        </p:nvSpPr>
        <p:spPr>
          <a:xfrm>
            <a:off x="5665602" y="2382600"/>
            <a:ext cx="929100" cy="18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9"/>
          <p:cNvSpPr/>
          <p:nvPr/>
        </p:nvSpPr>
        <p:spPr>
          <a:xfrm>
            <a:off x="5665600" y="2774650"/>
            <a:ext cx="708000" cy="17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9"/>
          <p:cNvSpPr/>
          <p:nvPr/>
        </p:nvSpPr>
        <p:spPr>
          <a:xfrm>
            <a:off x="5665625" y="2951350"/>
            <a:ext cx="1080900" cy="18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9"/>
          <p:cNvSpPr/>
          <p:nvPr/>
        </p:nvSpPr>
        <p:spPr>
          <a:xfrm>
            <a:off x="5665600" y="3155674"/>
            <a:ext cx="1080900" cy="18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0"/>
          <p:cNvSpPr txBox="1"/>
          <p:nvPr/>
        </p:nvSpPr>
        <p:spPr>
          <a:xfrm>
            <a:off x="175875" y="510850"/>
            <a:ext cx="639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4</a:t>
            </a: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. 결과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74" name="Google Shape;474;p50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4. 결과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1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) f1 score 기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반 모델 결과 설명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475" name="Google Shape;47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228" y="1687550"/>
            <a:ext cx="3866229" cy="14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1228" y="3162250"/>
            <a:ext cx="3939829" cy="14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0"/>
          <p:cNvSpPr txBox="1"/>
          <p:nvPr/>
        </p:nvSpPr>
        <p:spPr>
          <a:xfrm>
            <a:off x="162653" y="3160650"/>
            <a:ext cx="10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customer]</a:t>
            </a:r>
            <a:endParaRPr/>
          </a:p>
        </p:txBody>
      </p:sp>
      <p:sp>
        <p:nvSpPr>
          <p:cNvPr id="478" name="Google Shape;478;p50"/>
          <p:cNvSpPr txBox="1"/>
          <p:nvPr/>
        </p:nvSpPr>
        <p:spPr>
          <a:xfrm>
            <a:off x="169278" y="1668125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[employee]</a:t>
            </a:r>
            <a:endParaRPr/>
          </a:p>
        </p:txBody>
      </p:sp>
      <p:pic>
        <p:nvPicPr>
          <p:cNvPr id="479" name="Google Shape;479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5383" y="2013019"/>
            <a:ext cx="3034821" cy="1992912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0"/>
          <p:cNvSpPr/>
          <p:nvPr/>
        </p:nvSpPr>
        <p:spPr>
          <a:xfrm>
            <a:off x="5072925" y="2782775"/>
            <a:ext cx="709500" cy="54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50"/>
          <p:cNvPicPr preferRelativeResize="0"/>
          <p:nvPr/>
        </p:nvPicPr>
        <p:blipFill rotWithShape="1">
          <a:blip r:embed="rId8">
            <a:alphaModFix/>
          </a:blip>
          <a:srcRect b="-45486" l="5716" r="5521" t="85031"/>
          <a:stretch/>
        </p:blipFill>
        <p:spPr>
          <a:xfrm>
            <a:off x="6039000" y="2311550"/>
            <a:ext cx="117515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0"/>
          <p:cNvPicPr preferRelativeResize="0"/>
          <p:nvPr/>
        </p:nvPicPr>
        <p:blipFill rotWithShape="1">
          <a:blip r:embed="rId8">
            <a:alphaModFix/>
          </a:blip>
          <a:srcRect b="19648" l="7174" r="7114" t="19896"/>
          <a:stretch/>
        </p:blipFill>
        <p:spPr>
          <a:xfrm rot="-1602463">
            <a:off x="5855825" y="2465450"/>
            <a:ext cx="69836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0"/>
          <p:cNvPicPr preferRelativeResize="0"/>
          <p:nvPr/>
        </p:nvPicPr>
        <p:blipFill rotWithShape="1">
          <a:blip r:embed="rId9">
            <a:alphaModFix/>
          </a:blip>
          <a:srcRect b="19327" l="0" r="0" t="26865"/>
          <a:stretch/>
        </p:blipFill>
        <p:spPr>
          <a:xfrm>
            <a:off x="6229775" y="3111950"/>
            <a:ext cx="2582924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0"/>
          <p:cNvSpPr/>
          <p:nvPr/>
        </p:nvSpPr>
        <p:spPr>
          <a:xfrm>
            <a:off x="3563950" y="1988200"/>
            <a:ext cx="960900" cy="21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0"/>
          <p:cNvSpPr/>
          <p:nvPr/>
        </p:nvSpPr>
        <p:spPr>
          <a:xfrm>
            <a:off x="3683166" y="3479016"/>
            <a:ext cx="960900" cy="21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1"/>
          <p:cNvSpPr txBox="1"/>
          <p:nvPr/>
        </p:nvSpPr>
        <p:spPr>
          <a:xfrm>
            <a:off x="463681" y="1240350"/>
            <a:ext cx="8063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en" sz="1100">
                <a:solidFill>
                  <a:schemeClr val="dk1"/>
                </a:solidFill>
              </a:rPr>
              <a:t>category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카테고리별 구매 특성 파악(ex. 장바구니 분석 등)을 통해 프라임 회원 예측 가능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 해당 카테고리 상품들을 묶어서 판매하는 등의 마케팅적 인사이트도 얻을 수 있을 것으로 기대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en" sz="1100">
                <a:solidFill>
                  <a:schemeClr val="dk1"/>
                </a:solidFill>
              </a:rPr>
              <a:t>price_per_unit &amp; </a:t>
            </a:r>
            <a:r>
              <a:rPr b="1" lang="en" sz="1100">
                <a:solidFill>
                  <a:schemeClr val="dk1"/>
                </a:solidFill>
              </a:rPr>
              <a:t>scd_count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 프라임 회원 여부 예측에 큰 도움이 될 것으로 기대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en" sz="1100">
                <a:solidFill>
                  <a:schemeClr val="dk1"/>
                </a:solidFill>
              </a:rPr>
              <a:t>gender &amp; age_grp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 상대적으로 프라임 회원의 비율이 적은 그룹에 특화된 마케팅 전략을 수립한다면 프라임 회원 수를 늘리는데 도움이 될 것으로 보임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en" sz="1100">
                <a:solidFill>
                  <a:schemeClr val="dk1"/>
                </a:solidFill>
              </a:rPr>
              <a:t>set_yn, holiday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 프라임 회원 여부 예측에 크게 작용하지 않을 것으로 보임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 프라임 회원에 대한 마케팅 전략 수립 시 이를 참고하여 비용 및 시간을 절감할 수 있을 것이라 예상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51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4. 결과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2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) 예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상 기대효과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94" name="Google Shape;494;p51"/>
          <p:cNvSpPr txBox="1"/>
          <p:nvPr/>
        </p:nvSpPr>
        <p:spPr>
          <a:xfrm>
            <a:off x="837471" y="4082100"/>
            <a:ext cx="7467900" cy="985200"/>
          </a:xfrm>
          <a:prstGeom prst="rect">
            <a:avLst/>
          </a:prstGeom>
          <a:noFill/>
          <a:ln cap="flat" cmpd="sng" w="28575">
            <a:solidFill>
              <a:srgbClr val="EF15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전략적 마케팅을 통해 기존 프라임 고객도 유지하면서 새로운 프라임 회원 또한 확보할 수 있을 것이다. 이는 위에서 언급했던 반복구매 고객의 수의 증가로 이어질 것이고, 궁극적으로 매출 증가로도 이어질 수 있을 것으로 기대된다.</a:t>
            </a:r>
            <a:endParaRPr b="1"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 txBox="1"/>
          <p:nvPr/>
        </p:nvSpPr>
        <p:spPr>
          <a:xfrm>
            <a:off x="2176950" y="1709850"/>
            <a:ext cx="4790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0062C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Q</a:t>
            </a:r>
            <a:r>
              <a:rPr lang="en" sz="10000"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b="1" lang="en" sz="10000">
                <a:solidFill>
                  <a:srgbClr val="FF9700"/>
                </a:solidFill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b="1" lang="en" sz="10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0">
                <a:solidFill>
                  <a:srgbClr val="EF151E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A</a:t>
            </a:r>
            <a:endParaRPr sz="10000">
              <a:solidFill>
                <a:srgbClr val="EF151E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2CD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53037" y="-2159802"/>
            <a:ext cx="5344194" cy="5344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31667" y="680569"/>
            <a:ext cx="3448270" cy="500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6975" y="1716596"/>
            <a:ext cx="3353634" cy="89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175875" y="510850"/>
            <a:ext cx="8399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lack Han Sans"/>
              <a:buAutoNum type="arabicPeriod"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개요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1) 분석 목적 및 필요성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499" y="1369538"/>
            <a:ext cx="3851025" cy="240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4950" y="1369550"/>
            <a:ext cx="4639199" cy="24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302400" y="4123904"/>
            <a:ext cx="8539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CJ더마켓의 ‘the 프라임’ 가입 고객 수를 증가시켜 반복구매자 및 VIP 고객을 확보하고 궁극적으로 매출의 증대를 꾀하고자 한다.</a:t>
            </a:r>
            <a:endParaRPr b="1" sz="900"/>
          </a:p>
        </p:txBody>
      </p:sp>
      <p:sp>
        <p:nvSpPr>
          <p:cNvPr id="165" name="Google Shape;165;p27"/>
          <p:cNvSpPr txBox="1"/>
          <p:nvPr/>
        </p:nvSpPr>
        <p:spPr>
          <a:xfrm>
            <a:off x="7548893" y="3621700"/>
            <a:ext cx="142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 출처 : www.opensurvey.co.kr</a:t>
            </a:r>
            <a:endParaRPr sz="7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30255" y="3567324"/>
            <a:ext cx="32496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 출처:</a:t>
            </a:r>
            <a:r>
              <a:rPr lang="en" sz="7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https://blog.dighty.com/recipe/?q=YToyOntzOjEyOiJrZXl3b3JkX3R5cGUiO3M6MzoiYWxsIjtzOjQ6InBhZ2UiO2k6MTt9&amp;bmode=view&amp;idx=11207416&amp;t=board</a:t>
            </a:r>
            <a:endParaRPr sz="700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175875" y="493800"/>
            <a:ext cx="8399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lack Han Sans"/>
              <a:buAutoNum type="arabicPeriod"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개요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2) 데이터 파악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25" y="1303625"/>
            <a:ext cx="3938525" cy="34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1939" y="1303625"/>
            <a:ext cx="3699900" cy="25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0877" y="3880057"/>
            <a:ext cx="3654900" cy="9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175875" y="493800"/>
            <a:ext cx="839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lack Han Sans"/>
              <a:buAutoNum type="arabicPeriod"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개요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3) 가설설정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600" y="2311350"/>
            <a:ext cx="9142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“</a:t>
            </a:r>
            <a:r>
              <a:rPr b="1" lang="en" sz="2200"/>
              <a:t>일반회원과 임직원의 프라임/비프라임 회원 간</a:t>
            </a:r>
            <a:endParaRPr b="1" sz="2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구매 특성에 차이가 있을 것이다.”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225" y="166173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63" y="166173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2. 데이터 전처리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1) EDA - employee_yn, prime_yn 파악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433600" y="1311250"/>
            <a:ext cx="47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832402" y="4318375"/>
            <a:ext cx="16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employee_yn 비율</a:t>
            </a:r>
            <a:endParaRPr b="1" sz="1200"/>
          </a:p>
        </p:txBody>
      </p:sp>
      <p:sp>
        <p:nvSpPr>
          <p:cNvPr id="196" name="Google Shape;196;p30"/>
          <p:cNvSpPr txBox="1"/>
          <p:nvPr/>
        </p:nvSpPr>
        <p:spPr>
          <a:xfrm>
            <a:off x="3490024" y="4318375"/>
            <a:ext cx="23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prime_yn 비율  in employee</a:t>
            </a:r>
            <a:endParaRPr b="1" sz="1200"/>
          </a:p>
        </p:txBody>
      </p:sp>
      <p:sp>
        <p:nvSpPr>
          <p:cNvPr id="197" name="Google Shape;197;p30"/>
          <p:cNvSpPr txBox="1"/>
          <p:nvPr/>
        </p:nvSpPr>
        <p:spPr>
          <a:xfrm>
            <a:off x="6431600" y="4318375"/>
            <a:ext cx="23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prime_yn 비율  in customer</a:t>
            </a:r>
            <a:endParaRPr b="1" sz="1200"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8025" y="1692250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2. 데이터 전처리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1)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EDA -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이상치 확인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433600" y="1311250"/>
            <a:ext cx="47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175" y="1399275"/>
            <a:ext cx="4250850" cy="306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825" y="1311250"/>
            <a:ext cx="4250849" cy="31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1853250" y="4462550"/>
            <a:ext cx="10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</a:t>
            </a:r>
            <a:endParaRPr b="1"/>
          </a:p>
        </p:txBody>
      </p:sp>
      <p:sp>
        <p:nvSpPr>
          <p:cNvPr id="210" name="Google Shape;210;p31"/>
          <p:cNvSpPr txBox="1"/>
          <p:nvPr/>
        </p:nvSpPr>
        <p:spPr>
          <a:xfrm>
            <a:off x="6569175" y="4462550"/>
            <a:ext cx="10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employee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2. 데이터 전처리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1) EDA - 이상치 파악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433600" y="1311250"/>
            <a:ext cx="47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9" name="Google Shape;219;p32"/>
          <p:cNvGraphicFramePr/>
          <p:nvPr/>
        </p:nvGraphicFramePr>
        <p:xfrm>
          <a:off x="718587" y="1566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{54C16A5D-D833-49DF-AA20-703E1B24B6AB}</a:tableStyleId>
              </a:tblPr>
              <a:tblGrid>
                <a:gridCol w="1225100"/>
                <a:gridCol w="4927850"/>
                <a:gridCol w="1692675"/>
              </a:tblGrid>
              <a:tr h="43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</a:t>
                      </a:r>
                      <a:r>
                        <a:rPr b="1" lang="en"/>
                        <a:t>데이터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이상치 후보 판단 기준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이상치 후보 개수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Employee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Z-score 3 이상 &amp; Q1, Q3 기준 1.5*IQR 벗어나는 경우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Z-score 3 이상 &amp; Q1, Q3 기준 3*IQR 벗어나는 경우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Customer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Z-score 3 이상 &amp; Q1, Q3 기준 1.5*IQR 벗어나는 경우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Z-score 3 이상 &amp; Q1, Q3 기준 3*IQR 벗어나는 경우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" name="Google Shape;220;p32"/>
          <p:cNvSpPr txBox="1"/>
          <p:nvPr/>
        </p:nvSpPr>
        <p:spPr>
          <a:xfrm>
            <a:off x="1139900" y="4061725"/>
            <a:ext cx="64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652725" y="3872300"/>
            <a:ext cx="866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위에서 나온 이상치 후보들은 상품을 여러 개 구매하였기 때문에 발생했다고 판단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상품을 여러 개 구매한 사람은 선물세트를 구매한 고객으로, 1월에 명절 선물로 구매하는 주 고객층이라고 판단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" sz="1200" u="sng"/>
              <a:t>따라서 이상치로 판단하지 않고 분석에 사용함</a:t>
            </a:r>
            <a:endParaRPr b="1" sz="12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858" cy="3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869" y="131805"/>
            <a:ext cx="1424756" cy="1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175875" y="510850"/>
            <a:ext cx="639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2. 데이터 전처리</a:t>
            </a:r>
            <a:endParaRPr sz="2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ack Han Sans"/>
                <a:ea typeface="Black Han Sans"/>
                <a:cs typeface="Black Han Sans"/>
                <a:sym typeface="Black Han Sans"/>
              </a:rPr>
              <a:t>  </a:t>
            </a:r>
            <a:r>
              <a:rPr lang="en" sz="1000"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2</a:t>
            </a:r>
            <a:r>
              <a:rPr lang="en" sz="1500">
                <a:latin typeface="Black Han Sans"/>
                <a:ea typeface="Black Han Sans"/>
                <a:cs typeface="Black Han Sans"/>
                <a:sym typeface="Black Han Sans"/>
              </a:rPr>
              <a:t>) order_date -&gt; holiday</a:t>
            </a:r>
            <a:endParaRPr sz="1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671925" y="4053225"/>
            <a:ext cx="717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order_date 컬럼에서 해당 날짜가 비영업일이면 1, 영업일이면 0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151E"/>
              </a:buClr>
              <a:buSzPts val="1100"/>
              <a:buChar char="➔"/>
            </a:pPr>
            <a:r>
              <a:rPr b="1" lang="en" sz="1100">
                <a:solidFill>
                  <a:srgbClr val="EF151E"/>
                </a:solidFill>
              </a:rPr>
              <a:t>Employee와 Customer에서 영업일별로 각각 반대의 결과 나타남</a:t>
            </a:r>
            <a:endParaRPr b="1" sz="1100">
              <a:solidFill>
                <a:srgbClr val="EF151E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F151E"/>
                </a:solidFill>
              </a:rPr>
              <a:t>하지만 같은 데이터 내 프라임과 비프라임 회원과의 차이에서는 같은 경향 보임</a:t>
            </a:r>
            <a:endParaRPr b="1" sz="1100">
              <a:solidFill>
                <a:srgbClr val="EF151E"/>
              </a:solidFill>
            </a:endParaRPr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900" y="1411762"/>
            <a:ext cx="3815150" cy="264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6125" y="1411750"/>
            <a:ext cx="3960526" cy="2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