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94" r:id="rId3"/>
    <p:sldId id="261" r:id="rId4"/>
    <p:sldId id="258" r:id="rId5"/>
    <p:sldId id="264" r:id="rId6"/>
    <p:sldId id="285" r:id="rId7"/>
    <p:sldId id="286" r:id="rId8"/>
    <p:sldId id="298" r:id="rId9"/>
    <p:sldId id="269" r:id="rId10"/>
    <p:sldId id="297" r:id="rId11"/>
    <p:sldId id="273" r:id="rId12"/>
    <p:sldId id="276" r:id="rId13"/>
    <p:sldId id="274" r:id="rId14"/>
    <p:sldId id="282" r:id="rId15"/>
    <p:sldId id="279" r:id="rId16"/>
    <p:sldId id="281" r:id="rId17"/>
    <p:sldId id="287" r:id="rId18"/>
    <p:sldId id="288" r:id="rId19"/>
    <p:sldId id="284" r:id="rId20"/>
    <p:sldId id="278" r:id="rId21"/>
    <p:sldId id="291" r:id="rId22"/>
    <p:sldId id="290" r:id="rId23"/>
    <p:sldId id="296" r:id="rId24"/>
    <p:sldId id="29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87B70-7449-4823-AA8C-5EAC60AD0F05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FCE617B8-89A5-4134-94EB-B86EF70ECB0A}">
      <dgm:prSet phldrT="[Texto]"/>
      <dgm:spPr>
        <a:xfrm>
          <a:off x="2445" y="263479"/>
          <a:ext cx="2176917" cy="870766"/>
        </a:xfrm>
        <a:prstGeom prst="chevron">
          <a:avLst/>
        </a:prstGeom>
        <a:solidFill>
          <a:srgbClr val="D64A3B">
            <a:hueOff val="0"/>
            <a:satOff val="0"/>
            <a:lumOff val="0"/>
            <a:alphaOff val="0"/>
          </a:srgbClr>
        </a:solidFill>
        <a:ln w="1587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s-ES" dirty="0">
              <a:solidFill>
                <a:sysClr val="window" lastClr="FFFFFF"/>
              </a:solidFill>
              <a:latin typeface="Corbel" panose="020B0503020204020204"/>
              <a:ea typeface="+mn-ea"/>
              <a:cs typeface="+mn-cs"/>
            </a:rPr>
            <a:t>Análisis de viabilidad</a:t>
          </a:r>
        </a:p>
      </dgm:t>
    </dgm:pt>
    <dgm:pt modelId="{B742B5A3-4713-4BE2-A091-59EC801C3B4F}" type="parTrans" cxnId="{AE53CB1D-AFBC-4BDB-99E8-E1477DBD132E}">
      <dgm:prSet/>
      <dgm:spPr/>
      <dgm:t>
        <a:bodyPr/>
        <a:lstStyle/>
        <a:p>
          <a:endParaRPr lang="es-ES"/>
        </a:p>
      </dgm:t>
    </dgm:pt>
    <dgm:pt modelId="{35D98E9E-2B87-4297-B86D-358F85037BAD}" type="sibTrans" cxnId="{AE53CB1D-AFBC-4BDB-99E8-E1477DBD132E}">
      <dgm:prSet/>
      <dgm:spPr/>
      <dgm:t>
        <a:bodyPr/>
        <a:lstStyle/>
        <a:p>
          <a:endParaRPr lang="es-ES"/>
        </a:p>
      </dgm:t>
    </dgm:pt>
    <dgm:pt modelId="{B83A4F08-E8C4-439F-A735-5E98CD0B4C4A}">
      <dgm:prSet phldrT="[Texto]"/>
      <dgm:spPr>
        <a:xfrm>
          <a:off x="1961671" y="263479"/>
          <a:ext cx="2176917" cy="870766"/>
        </a:xfrm>
        <a:prstGeom prst="chevron">
          <a:avLst/>
        </a:prstGeom>
        <a:solidFill>
          <a:srgbClr val="D64A3B">
            <a:hueOff val="0"/>
            <a:satOff val="0"/>
            <a:lumOff val="0"/>
            <a:alphaOff val="0"/>
          </a:srgbClr>
        </a:solidFill>
        <a:ln w="1587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s-ES" dirty="0">
              <a:solidFill>
                <a:sysClr val="window" lastClr="FFFFFF"/>
              </a:solidFill>
              <a:latin typeface="Corbel" panose="020B0503020204020204"/>
              <a:ea typeface="+mn-ea"/>
              <a:cs typeface="+mn-cs"/>
            </a:rPr>
            <a:t>Planificación </a:t>
          </a:r>
        </a:p>
      </dgm:t>
    </dgm:pt>
    <dgm:pt modelId="{A8214FF8-1109-443D-B3BA-EC7232037821}" type="parTrans" cxnId="{2A997218-5C6D-410C-8F56-30D43153E999}">
      <dgm:prSet/>
      <dgm:spPr/>
      <dgm:t>
        <a:bodyPr/>
        <a:lstStyle/>
        <a:p>
          <a:endParaRPr lang="es-ES"/>
        </a:p>
      </dgm:t>
    </dgm:pt>
    <dgm:pt modelId="{4FFB2C8E-6B07-4B31-B8E3-837E2F00C60B}" type="sibTrans" cxnId="{2A997218-5C6D-410C-8F56-30D43153E999}">
      <dgm:prSet/>
      <dgm:spPr/>
      <dgm:t>
        <a:bodyPr/>
        <a:lstStyle/>
        <a:p>
          <a:endParaRPr lang="es-ES"/>
        </a:p>
      </dgm:t>
    </dgm:pt>
    <dgm:pt modelId="{AD223FC7-FD4A-4EB3-B41F-1625F7CD37D7}">
      <dgm:prSet phldrT="[Texto]"/>
      <dgm:spPr>
        <a:xfrm>
          <a:off x="3907833" y="263479"/>
          <a:ext cx="2176917" cy="870766"/>
        </a:xfrm>
        <a:prstGeom prst="chevron">
          <a:avLst/>
        </a:prstGeom>
        <a:solidFill>
          <a:srgbClr val="D64A3B">
            <a:hueOff val="0"/>
            <a:satOff val="0"/>
            <a:lumOff val="0"/>
            <a:alphaOff val="0"/>
          </a:srgbClr>
        </a:solidFill>
        <a:ln w="1587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s-ES" dirty="0">
              <a:solidFill>
                <a:sysClr val="window" lastClr="FFFFFF"/>
              </a:solidFill>
              <a:latin typeface="Corbel" panose="020B0503020204020204"/>
              <a:ea typeface="+mn-ea"/>
              <a:cs typeface="+mn-cs"/>
            </a:rPr>
            <a:t>Ejecución</a:t>
          </a:r>
        </a:p>
      </dgm:t>
    </dgm:pt>
    <dgm:pt modelId="{4B92483F-3378-4E40-A696-19018242A07B}" type="parTrans" cxnId="{56FCF0C3-00C5-472E-9A08-DB66CD692142}">
      <dgm:prSet/>
      <dgm:spPr/>
      <dgm:t>
        <a:bodyPr/>
        <a:lstStyle/>
        <a:p>
          <a:endParaRPr lang="es-ES"/>
        </a:p>
      </dgm:t>
    </dgm:pt>
    <dgm:pt modelId="{5FA23886-5911-42C4-8B43-94576A165D14}" type="sibTrans" cxnId="{56FCF0C3-00C5-472E-9A08-DB66CD692142}">
      <dgm:prSet/>
      <dgm:spPr/>
      <dgm:t>
        <a:bodyPr/>
        <a:lstStyle/>
        <a:p>
          <a:endParaRPr lang="es-ES"/>
        </a:p>
      </dgm:t>
    </dgm:pt>
    <dgm:pt modelId="{E2F00507-91C8-4717-9B1B-C659EE3EA1DA}">
      <dgm:prSet phldrT="[Texto]"/>
      <dgm:spPr>
        <a:xfrm>
          <a:off x="5880122" y="263479"/>
          <a:ext cx="2176917" cy="870766"/>
        </a:xfrm>
        <a:prstGeom prst="chevron">
          <a:avLst/>
        </a:prstGeom>
        <a:solidFill>
          <a:srgbClr val="D64A3B">
            <a:hueOff val="0"/>
            <a:satOff val="0"/>
            <a:lumOff val="0"/>
            <a:alphaOff val="0"/>
          </a:srgbClr>
        </a:solidFill>
        <a:ln w="1587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s-ES" dirty="0">
              <a:solidFill>
                <a:sysClr val="window" lastClr="FFFFFF"/>
              </a:solidFill>
              <a:latin typeface="Corbel" panose="020B0503020204020204"/>
              <a:ea typeface="+mn-ea"/>
              <a:cs typeface="+mn-cs"/>
            </a:rPr>
            <a:t>Seguimiento y control</a:t>
          </a:r>
        </a:p>
      </dgm:t>
    </dgm:pt>
    <dgm:pt modelId="{32E6E7AC-78FD-4047-AC79-E7561F44E965}" type="parTrans" cxnId="{7B6F0FD3-F4D2-46D5-8498-D5AD0E807DA7}">
      <dgm:prSet/>
      <dgm:spPr/>
      <dgm:t>
        <a:bodyPr/>
        <a:lstStyle/>
        <a:p>
          <a:endParaRPr lang="es-ES"/>
        </a:p>
      </dgm:t>
    </dgm:pt>
    <dgm:pt modelId="{5953A700-57E1-438B-9AB3-923560AD40DE}" type="sibTrans" cxnId="{7B6F0FD3-F4D2-46D5-8498-D5AD0E807DA7}">
      <dgm:prSet/>
      <dgm:spPr/>
      <dgm:t>
        <a:bodyPr/>
        <a:lstStyle/>
        <a:p>
          <a:endParaRPr lang="es-ES"/>
        </a:p>
      </dgm:t>
    </dgm:pt>
    <dgm:pt modelId="{6BC2B109-2EB5-4B72-A3D9-F74A330ACD17}">
      <dgm:prSet phldrT="[Texto]"/>
      <dgm:spPr>
        <a:xfrm>
          <a:off x="7839348" y="263479"/>
          <a:ext cx="2176917" cy="870766"/>
        </a:xfrm>
        <a:prstGeom prst="chevron">
          <a:avLst/>
        </a:prstGeom>
        <a:solidFill>
          <a:srgbClr val="D64A3B">
            <a:hueOff val="0"/>
            <a:satOff val="0"/>
            <a:lumOff val="0"/>
            <a:alphaOff val="0"/>
          </a:srgbClr>
        </a:solidFill>
        <a:ln w="1587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s-ES" dirty="0">
              <a:solidFill>
                <a:sysClr val="window" lastClr="FFFFFF"/>
              </a:solidFill>
              <a:latin typeface="Corbel" panose="020B0503020204020204"/>
              <a:ea typeface="+mn-ea"/>
              <a:cs typeface="+mn-cs"/>
            </a:rPr>
            <a:t>Cierre</a:t>
          </a:r>
        </a:p>
      </dgm:t>
    </dgm:pt>
    <dgm:pt modelId="{FCA13C2B-051C-422B-8920-51AF009C043C}" type="parTrans" cxnId="{9C2041A7-051A-46C6-A87A-1EBB41E86282}">
      <dgm:prSet/>
      <dgm:spPr/>
      <dgm:t>
        <a:bodyPr/>
        <a:lstStyle/>
        <a:p>
          <a:endParaRPr lang="es-ES"/>
        </a:p>
      </dgm:t>
    </dgm:pt>
    <dgm:pt modelId="{5A40C08F-B52E-4B80-B751-B82B1003DF59}" type="sibTrans" cxnId="{9C2041A7-051A-46C6-A87A-1EBB41E86282}">
      <dgm:prSet/>
      <dgm:spPr/>
      <dgm:t>
        <a:bodyPr/>
        <a:lstStyle/>
        <a:p>
          <a:endParaRPr lang="es-ES"/>
        </a:p>
      </dgm:t>
    </dgm:pt>
    <dgm:pt modelId="{5F95FFA2-FB52-4493-B2D3-3028C6F2443D}" type="pres">
      <dgm:prSet presAssocID="{8CA87B70-7449-4823-AA8C-5EAC60AD0F05}" presName="Name0" presStyleCnt="0">
        <dgm:presLayoutVars>
          <dgm:dir/>
          <dgm:animLvl val="lvl"/>
          <dgm:resizeHandles val="exact"/>
        </dgm:presLayoutVars>
      </dgm:prSet>
      <dgm:spPr/>
    </dgm:pt>
    <dgm:pt modelId="{C945B3DD-B6B8-4B96-89A4-8A447284E92E}" type="pres">
      <dgm:prSet presAssocID="{FCE617B8-89A5-4134-94EB-B86EF70ECB0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FE330A-8BEF-4C11-982A-F0B7177DAD31}" type="pres">
      <dgm:prSet presAssocID="{35D98E9E-2B87-4297-B86D-358F85037BAD}" presName="parTxOnlySpace" presStyleCnt="0"/>
      <dgm:spPr/>
    </dgm:pt>
    <dgm:pt modelId="{ED33496E-0BDB-40DD-B9DE-15AA4B498849}" type="pres">
      <dgm:prSet presAssocID="{B83A4F08-E8C4-439F-A735-5E98CD0B4C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32D55E-7AA4-4F48-A385-AFB13142BD74}" type="pres">
      <dgm:prSet presAssocID="{4FFB2C8E-6B07-4B31-B8E3-837E2F00C60B}" presName="parTxOnlySpace" presStyleCnt="0"/>
      <dgm:spPr/>
    </dgm:pt>
    <dgm:pt modelId="{30E73139-A4BA-4FA3-9A00-AAEF19645B37}" type="pres">
      <dgm:prSet presAssocID="{AD223FC7-FD4A-4EB3-B41F-1625F7CD37D7}" presName="parTxOnly" presStyleLbl="node1" presStyleIdx="2" presStyleCnt="5" custLinFactNeighborX="-60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1BC760-8FDB-4F60-B20B-95538D21A86F}" type="pres">
      <dgm:prSet presAssocID="{5FA23886-5911-42C4-8B43-94576A165D14}" presName="parTxOnlySpace" presStyleCnt="0"/>
      <dgm:spPr/>
    </dgm:pt>
    <dgm:pt modelId="{DADCB821-A0BC-492B-8075-F39917A3753B}" type="pres">
      <dgm:prSet presAssocID="{E2F00507-91C8-4717-9B1B-C659EE3EA1D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4D0B68-C975-42F4-9D5D-2D79FDFF0FD3}" type="pres">
      <dgm:prSet presAssocID="{5953A700-57E1-438B-9AB3-923560AD40DE}" presName="parTxOnlySpace" presStyleCnt="0"/>
      <dgm:spPr/>
    </dgm:pt>
    <dgm:pt modelId="{AEBA1E4A-7646-425C-BF78-B1DC93F26984}" type="pres">
      <dgm:prSet presAssocID="{6BC2B109-2EB5-4B72-A3D9-F74A330ACD1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03575B9-DEF0-4643-88D4-E6ED7FE7F9DE}" type="presOf" srcId="{AD223FC7-FD4A-4EB3-B41F-1625F7CD37D7}" destId="{30E73139-A4BA-4FA3-9A00-AAEF19645B37}" srcOrd="0" destOrd="0" presId="urn:microsoft.com/office/officeart/2005/8/layout/chevron1"/>
    <dgm:cxn modelId="{E336A7E9-5991-45DD-9910-8FC80B50151D}" type="presOf" srcId="{8CA87B70-7449-4823-AA8C-5EAC60AD0F05}" destId="{5F95FFA2-FB52-4493-B2D3-3028C6F2443D}" srcOrd="0" destOrd="0" presId="urn:microsoft.com/office/officeart/2005/8/layout/chevron1"/>
    <dgm:cxn modelId="{EB690F34-2B3C-43C5-8EEE-E74701863321}" type="presOf" srcId="{FCE617B8-89A5-4134-94EB-B86EF70ECB0A}" destId="{C945B3DD-B6B8-4B96-89A4-8A447284E92E}" srcOrd="0" destOrd="0" presId="urn:microsoft.com/office/officeart/2005/8/layout/chevron1"/>
    <dgm:cxn modelId="{85D25EDE-0DAF-4BF5-83F6-22BB10D3F670}" type="presOf" srcId="{E2F00507-91C8-4717-9B1B-C659EE3EA1DA}" destId="{DADCB821-A0BC-492B-8075-F39917A3753B}" srcOrd="0" destOrd="0" presId="urn:microsoft.com/office/officeart/2005/8/layout/chevron1"/>
    <dgm:cxn modelId="{AE53CB1D-AFBC-4BDB-99E8-E1477DBD132E}" srcId="{8CA87B70-7449-4823-AA8C-5EAC60AD0F05}" destId="{FCE617B8-89A5-4134-94EB-B86EF70ECB0A}" srcOrd="0" destOrd="0" parTransId="{B742B5A3-4713-4BE2-A091-59EC801C3B4F}" sibTransId="{35D98E9E-2B87-4297-B86D-358F85037BAD}"/>
    <dgm:cxn modelId="{7B6F0FD3-F4D2-46D5-8498-D5AD0E807DA7}" srcId="{8CA87B70-7449-4823-AA8C-5EAC60AD0F05}" destId="{E2F00507-91C8-4717-9B1B-C659EE3EA1DA}" srcOrd="3" destOrd="0" parTransId="{32E6E7AC-78FD-4047-AC79-E7561F44E965}" sibTransId="{5953A700-57E1-438B-9AB3-923560AD40DE}"/>
    <dgm:cxn modelId="{2A997218-5C6D-410C-8F56-30D43153E999}" srcId="{8CA87B70-7449-4823-AA8C-5EAC60AD0F05}" destId="{B83A4F08-E8C4-439F-A735-5E98CD0B4C4A}" srcOrd="1" destOrd="0" parTransId="{A8214FF8-1109-443D-B3BA-EC7232037821}" sibTransId="{4FFB2C8E-6B07-4B31-B8E3-837E2F00C60B}"/>
    <dgm:cxn modelId="{1AA46EE7-9457-4636-8A97-A14E561007BB}" type="presOf" srcId="{6BC2B109-2EB5-4B72-A3D9-F74A330ACD17}" destId="{AEBA1E4A-7646-425C-BF78-B1DC93F26984}" srcOrd="0" destOrd="0" presId="urn:microsoft.com/office/officeart/2005/8/layout/chevron1"/>
    <dgm:cxn modelId="{013DFF5C-5F16-4E61-84BE-8DBEEFA0519A}" type="presOf" srcId="{B83A4F08-E8C4-439F-A735-5E98CD0B4C4A}" destId="{ED33496E-0BDB-40DD-B9DE-15AA4B498849}" srcOrd="0" destOrd="0" presId="urn:microsoft.com/office/officeart/2005/8/layout/chevron1"/>
    <dgm:cxn modelId="{9C2041A7-051A-46C6-A87A-1EBB41E86282}" srcId="{8CA87B70-7449-4823-AA8C-5EAC60AD0F05}" destId="{6BC2B109-2EB5-4B72-A3D9-F74A330ACD17}" srcOrd="4" destOrd="0" parTransId="{FCA13C2B-051C-422B-8920-51AF009C043C}" sibTransId="{5A40C08F-B52E-4B80-B751-B82B1003DF59}"/>
    <dgm:cxn modelId="{56FCF0C3-00C5-472E-9A08-DB66CD692142}" srcId="{8CA87B70-7449-4823-AA8C-5EAC60AD0F05}" destId="{AD223FC7-FD4A-4EB3-B41F-1625F7CD37D7}" srcOrd="2" destOrd="0" parTransId="{4B92483F-3378-4E40-A696-19018242A07B}" sibTransId="{5FA23886-5911-42C4-8B43-94576A165D14}"/>
    <dgm:cxn modelId="{87756B25-F930-4AD4-9157-B13D1CD6534B}" type="presParOf" srcId="{5F95FFA2-FB52-4493-B2D3-3028C6F2443D}" destId="{C945B3DD-B6B8-4B96-89A4-8A447284E92E}" srcOrd="0" destOrd="0" presId="urn:microsoft.com/office/officeart/2005/8/layout/chevron1"/>
    <dgm:cxn modelId="{B9F624D2-73BF-4DE8-B4B5-B9BBE3A461F3}" type="presParOf" srcId="{5F95FFA2-FB52-4493-B2D3-3028C6F2443D}" destId="{BEFE330A-8BEF-4C11-982A-F0B7177DAD31}" srcOrd="1" destOrd="0" presId="urn:microsoft.com/office/officeart/2005/8/layout/chevron1"/>
    <dgm:cxn modelId="{A4C3D9B7-2AB8-4FAE-9A2C-93F41F40E330}" type="presParOf" srcId="{5F95FFA2-FB52-4493-B2D3-3028C6F2443D}" destId="{ED33496E-0BDB-40DD-B9DE-15AA4B498849}" srcOrd="2" destOrd="0" presId="urn:microsoft.com/office/officeart/2005/8/layout/chevron1"/>
    <dgm:cxn modelId="{6B347312-0223-488B-AABF-457F32439AA2}" type="presParOf" srcId="{5F95FFA2-FB52-4493-B2D3-3028C6F2443D}" destId="{1F32D55E-7AA4-4F48-A385-AFB13142BD74}" srcOrd="3" destOrd="0" presId="urn:microsoft.com/office/officeart/2005/8/layout/chevron1"/>
    <dgm:cxn modelId="{966C4109-26D0-4B1C-9A13-FE1576309C69}" type="presParOf" srcId="{5F95FFA2-FB52-4493-B2D3-3028C6F2443D}" destId="{30E73139-A4BA-4FA3-9A00-AAEF19645B37}" srcOrd="4" destOrd="0" presId="urn:microsoft.com/office/officeart/2005/8/layout/chevron1"/>
    <dgm:cxn modelId="{5E26B6CE-D0A3-40DC-B198-0A075F5ABC35}" type="presParOf" srcId="{5F95FFA2-FB52-4493-B2D3-3028C6F2443D}" destId="{D71BC760-8FDB-4F60-B20B-95538D21A86F}" srcOrd="5" destOrd="0" presId="urn:microsoft.com/office/officeart/2005/8/layout/chevron1"/>
    <dgm:cxn modelId="{C233B8E1-2C8F-4854-B3B6-6738A9E2627F}" type="presParOf" srcId="{5F95FFA2-FB52-4493-B2D3-3028C6F2443D}" destId="{DADCB821-A0BC-492B-8075-F39917A3753B}" srcOrd="6" destOrd="0" presId="urn:microsoft.com/office/officeart/2005/8/layout/chevron1"/>
    <dgm:cxn modelId="{E1618DDA-28D4-4125-8B6F-022BD015FD50}" type="presParOf" srcId="{5F95FFA2-FB52-4493-B2D3-3028C6F2443D}" destId="{A54D0B68-C975-42F4-9D5D-2D79FDFF0FD3}" srcOrd="7" destOrd="0" presId="urn:microsoft.com/office/officeart/2005/8/layout/chevron1"/>
    <dgm:cxn modelId="{8932ADC6-21A5-4B47-8DAC-0532A7EB9C1D}" type="presParOf" srcId="{5F95FFA2-FB52-4493-B2D3-3028C6F2443D}" destId="{AEBA1E4A-7646-425C-BF78-B1DC93F2698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5B3DD-B6B8-4B96-89A4-8A447284E92E}">
      <dsp:nvSpPr>
        <dsp:cNvPr id="0" name=""/>
        <dsp:cNvSpPr/>
      </dsp:nvSpPr>
      <dsp:spPr>
        <a:xfrm>
          <a:off x="2315" y="454467"/>
          <a:ext cx="2061094" cy="824437"/>
        </a:xfrm>
        <a:prstGeom prst="chevron">
          <a:avLst/>
        </a:prstGeom>
        <a:solidFill>
          <a:srgbClr val="D64A3B">
            <a:hueOff val="0"/>
            <a:satOff val="0"/>
            <a:lumOff val="0"/>
            <a:alphaOff val="0"/>
          </a:srgbClr>
        </a:solidFill>
        <a:ln w="1587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>
              <a:solidFill>
                <a:sysClr val="window" lastClr="FFFFFF"/>
              </a:solidFill>
              <a:latin typeface="Corbel" panose="020B0503020204020204"/>
              <a:ea typeface="+mn-ea"/>
              <a:cs typeface="+mn-cs"/>
            </a:rPr>
            <a:t>Análisis de viabilidad</a:t>
          </a:r>
        </a:p>
      </dsp:txBody>
      <dsp:txXfrm>
        <a:off x="414534" y="454467"/>
        <a:ext cx="1236657" cy="824437"/>
      </dsp:txXfrm>
    </dsp:sp>
    <dsp:sp modelId="{ED33496E-0BDB-40DD-B9DE-15AA4B498849}">
      <dsp:nvSpPr>
        <dsp:cNvPr id="0" name=""/>
        <dsp:cNvSpPr/>
      </dsp:nvSpPr>
      <dsp:spPr>
        <a:xfrm>
          <a:off x="1857300" y="454467"/>
          <a:ext cx="2061094" cy="824437"/>
        </a:xfrm>
        <a:prstGeom prst="chevron">
          <a:avLst/>
        </a:prstGeom>
        <a:solidFill>
          <a:srgbClr val="D64A3B">
            <a:hueOff val="0"/>
            <a:satOff val="0"/>
            <a:lumOff val="0"/>
            <a:alphaOff val="0"/>
          </a:srgbClr>
        </a:solidFill>
        <a:ln w="1587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>
              <a:solidFill>
                <a:sysClr val="window" lastClr="FFFFFF"/>
              </a:solidFill>
              <a:latin typeface="Corbel" panose="020B0503020204020204"/>
              <a:ea typeface="+mn-ea"/>
              <a:cs typeface="+mn-cs"/>
            </a:rPr>
            <a:t>Planificación </a:t>
          </a:r>
        </a:p>
      </dsp:txBody>
      <dsp:txXfrm>
        <a:off x="2269519" y="454467"/>
        <a:ext cx="1236657" cy="824437"/>
      </dsp:txXfrm>
    </dsp:sp>
    <dsp:sp modelId="{30E73139-A4BA-4FA3-9A00-AAEF19645B37}">
      <dsp:nvSpPr>
        <dsp:cNvPr id="0" name=""/>
        <dsp:cNvSpPr/>
      </dsp:nvSpPr>
      <dsp:spPr>
        <a:xfrm>
          <a:off x="3699916" y="454467"/>
          <a:ext cx="2061094" cy="824437"/>
        </a:xfrm>
        <a:prstGeom prst="chevron">
          <a:avLst/>
        </a:prstGeom>
        <a:solidFill>
          <a:srgbClr val="D64A3B">
            <a:hueOff val="0"/>
            <a:satOff val="0"/>
            <a:lumOff val="0"/>
            <a:alphaOff val="0"/>
          </a:srgbClr>
        </a:solidFill>
        <a:ln w="1587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>
              <a:solidFill>
                <a:sysClr val="window" lastClr="FFFFFF"/>
              </a:solidFill>
              <a:latin typeface="Corbel" panose="020B0503020204020204"/>
              <a:ea typeface="+mn-ea"/>
              <a:cs typeface="+mn-cs"/>
            </a:rPr>
            <a:t>Ejecución</a:t>
          </a:r>
        </a:p>
      </dsp:txBody>
      <dsp:txXfrm>
        <a:off x="4112135" y="454467"/>
        <a:ext cx="1236657" cy="824437"/>
      </dsp:txXfrm>
    </dsp:sp>
    <dsp:sp modelId="{DADCB821-A0BC-492B-8075-F39917A3753B}">
      <dsp:nvSpPr>
        <dsp:cNvPr id="0" name=""/>
        <dsp:cNvSpPr/>
      </dsp:nvSpPr>
      <dsp:spPr>
        <a:xfrm>
          <a:off x="5567270" y="454467"/>
          <a:ext cx="2061094" cy="824437"/>
        </a:xfrm>
        <a:prstGeom prst="chevron">
          <a:avLst/>
        </a:prstGeom>
        <a:solidFill>
          <a:srgbClr val="D64A3B">
            <a:hueOff val="0"/>
            <a:satOff val="0"/>
            <a:lumOff val="0"/>
            <a:alphaOff val="0"/>
          </a:srgbClr>
        </a:solidFill>
        <a:ln w="1587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>
              <a:solidFill>
                <a:sysClr val="window" lastClr="FFFFFF"/>
              </a:solidFill>
              <a:latin typeface="Corbel" panose="020B0503020204020204"/>
              <a:ea typeface="+mn-ea"/>
              <a:cs typeface="+mn-cs"/>
            </a:rPr>
            <a:t>Seguimiento y control</a:t>
          </a:r>
        </a:p>
      </dsp:txBody>
      <dsp:txXfrm>
        <a:off x="5979489" y="454467"/>
        <a:ext cx="1236657" cy="824437"/>
      </dsp:txXfrm>
    </dsp:sp>
    <dsp:sp modelId="{AEBA1E4A-7646-425C-BF78-B1DC93F26984}">
      <dsp:nvSpPr>
        <dsp:cNvPr id="0" name=""/>
        <dsp:cNvSpPr/>
      </dsp:nvSpPr>
      <dsp:spPr>
        <a:xfrm>
          <a:off x="7422254" y="454467"/>
          <a:ext cx="2061094" cy="824437"/>
        </a:xfrm>
        <a:prstGeom prst="chevron">
          <a:avLst/>
        </a:prstGeom>
        <a:solidFill>
          <a:srgbClr val="D64A3B">
            <a:hueOff val="0"/>
            <a:satOff val="0"/>
            <a:lumOff val="0"/>
            <a:alphaOff val="0"/>
          </a:srgbClr>
        </a:solidFill>
        <a:ln w="15875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>
              <a:solidFill>
                <a:sysClr val="window" lastClr="FFFFFF"/>
              </a:solidFill>
              <a:latin typeface="Corbel" panose="020B0503020204020204"/>
              <a:ea typeface="+mn-ea"/>
              <a:cs typeface="+mn-cs"/>
            </a:rPr>
            <a:t>Cierre</a:t>
          </a:r>
        </a:p>
      </dsp:txBody>
      <dsp:txXfrm>
        <a:off x="7834473" y="454467"/>
        <a:ext cx="1236657" cy="824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054B6D-8114-44AF-ADE9-0B9ADDA1E731}" type="datetimeFigureOut">
              <a:rPr lang="es-MX" smtClean="0"/>
              <a:t>12/11/2020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979CB0-C7B7-4EE9-8909-11FE24D73BFF}" type="slidenum">
              <a:rPr lang="es-MX" smtClean="0"/>
              <a:t>‹Nº›</a:t>
            </a:fld>
            <a:endParaRPr lang="es-MX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08050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4B6D-8114-44AF-ADE9-0B9ADDA1E731}" type="datetimeFigureOut">
              <a:rPr lang="es-MX" smtClean="0"/>
              <a:t>12/11/2020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9CB0-C7B7-4EE9-8909-11FE24D73B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706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4B6D-8114-44AF-ADE9-0B9ADDA1E731}" type="datetimeFigureOut">
              <a:rPr lang="es-MX" smtClean="0"/>
              <a:t>12/11/2020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9CB0-C7B7-4EE9-8909-11FE24D73B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453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4B6D-8114-44AF-ADE9-0B9ADDA1E731}" type="datetimeFigureOut">
              <a:rPr lang="es-MX" smtClean="0"/>
              <a:t>12/11/2020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9CB0-C7B7-4EE9-8909-11FE24D73B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287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054B6D-8114-44AF-ADE9-0B9ADDA1E731}" type="datetimeFigureOut">
              <a:rPr lang="es-MX" smtClean="0"/>
              <a:t>12/11/2020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979CB0-C7B7-4EE9-8909-11FE24D73BFF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44741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4B6D-8114-44AF-ADE9-0B9ADDA1E731}" type="datetimeFigureOut">
              <a:rPr lang="es-MX" smtClean="0"/>
              <a:t>12/11/2020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9CB0-C7B7-4EE9-8909-11FE24D73B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128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4B6D-8114-44AF-ADE9-0B9ADDA1E731}" type="datetimeFigureOut">
              <a:rPr lang="es-MX" smtClean="0"/>
              <a:t>12/11/2020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9CB0-C7B7-4EE9-8909-11FE24D73B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57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4B6D-8114-44AF-ADE9-0B9ADDA1E731}" type="datetimeFigureOut">
              <a:rPr lang="es-MX" smtClean="0"/>
              <a:t>12/11/2020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9CB0-C7B7-4EE9-8909-11FE24D73B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011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4B6D-8114-44AF-ADE9-0B9ADDA1E731}" type="datetimeFigureOut">
              <a:rPr lang="es-MX" smtClean="0"/>
              <a:t>12/11/2020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9CB0-C7B7-4EE9-8909-11FE24D73B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62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054B6D-8114-44AF-ADE9-0B9ADDA1E731}" type="datetimeFigureOut">
              <a:rPr lang="es-MX" smtClean="0"/>
              <a:t>12/11/2020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979CB0-C7B7-4EE9-8909-11FE24D73BFF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530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054B6D-8114-44AF-ADE9-0B9ADDA1E731}" type="datetimeFigureOut">
              <a:rPr lang="es-MX" smtClean="0"/>
              <a:t>12/11/2020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979CB0-C7B7-4EE9-8909-11FE24D73BFF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054B6D-8114-44AF-ADE9-0B9ADDA1E731}" type="datetimeFigureOut">
              <a:rPr lang="es-MX" smtClean="0"/>
              <a:t>12/11/2020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1979CB0-C7B7-4EE9-8909-11FE24D73BFF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31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7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48F9B07-454A-4CA7-AC50-5D6D47E34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b="22352"/>
          <a:stretch/>
        </p:blipFill>
        <p:spPr>
          <a:xfrm>
            <a:off x="1707891" y="2268577"/>
            <a:ext cx="8776217" cy="2320846"/>
          </a:xfrm>
          <a:prstGeom prst="rect">
            <a:avLst/>
          </a:prstGeom>
        </p:spPr>
      </p:pic>
      <p:sp>
        <p:nvSpPr>
          <p:cNvPr id="3" name="Flecha: pentágono 2">
            <a:extLst>
              <a:ext uri="{FF2B5EF4-FFF2-40B4-BE49-F238E27FC236}">
                <a16:creationId xmlns:a16="http://schemas.microsoft.com/office/drawing/2014/main" id="{F169502E-AAD3-4DBA-A3B2-21947A95395D}"/>
              </a:ext>
            </a:extLst>
          </p:cNvPr>
          <p:cNvSpPr/>
          <p:nvPr/>
        </p:nvSpPr>
        <p:spPr>
          <a:xfrm flipH="1">
            <a:off x="9673590" y="186431"/>
            <a:ext cx="2518410" cy="621437"/>
          </a:xfrm>
          <a:prstGeom prst="homePlate">
            <a:avLst>
              <a:gd name="adj" fmla="val 47767"/>
            </a:avLst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337626-7554-46A3-A0BC-30FF1D947C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218" y="355600"/>
            <a:ext cx="620504" cy="2823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66D802-1CD2-46B8-BCED-486D9B9714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7" b="19944"/>
          <a:stretch/>
        </p:blipFill>
        <p:spPr>
          <a:xfrm>
            <a:off x="10126212" y="240098"/>
            <a:ext cx="1251883" cy="4415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79A45F3-328C-41EC-8CF8-405C1CD07F76}"/>
              </a:ext>
            </a:extLst>
          </p:cNvPr>
          <p:cNvSpPr txBox="1"/>
          <p:nvPr/>
        </p:nvSpPr>
        <p:spPr>
          <a:xfrm>
            <a:off x="1707891" y="5197856"/>
            <a:ext cx="3312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400" dirty="0">
                <a:solidFill>
                  <a:srgbClr val="2B2E3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Raymundo Cabrera Mena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400" dirty="0">
                <a:solidFill>
                  <a:srgbClr val="2B2E3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José Angel Ramirez Sánchez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400" dirty="0">
                <a:solidFill>
                  <a:srgbClr val="2B2E3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Sixto Alejandro Olguin Martínez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400" dirty="0">
                <a:solidFill>
                  <a:srgbClr val="2B2E3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Ricardo Domingo Cabrera Alcántara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16540C-4AB7-46B9-BF27-F530647165AD}"/>
              </a:ext>
            </a:extLst>
          </p:cNvPr>
          <p:cNvSpPr/>
          <p:nvPr/>
        </p:nvSpPr>
        <p:spPr>
          <a:xfrm>
            <a:off x="762000" y="6085840"/>
            <a:ext cx="406400" cy="77216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65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Factibilidad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1" y="1289609"/>
            <a:ext cx="3734386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4843542" y="1213495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C7A19E-85D3-48AA-A884-5708CD3C1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07" y="2091009"/>
            <a:ext cx="6584726" cy="717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C21D75-B009-4180-8CCE-AF80908AB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63" y="1768245"/>
            <a:ext cx="1824292" cy="26197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7755210-F540-4512-97C1-AB83AADEC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719" y="3216130"/>
            <a:ext cx="5434687" cy="185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1A8B4E2-57F1-4666-B7C3-4976E19051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838"/>
          <a:stretch/>
        </p:blipFill>
        <p:spPr>
          <a:xfrm>
            <a:off x="1530542" y="5480511"/>
            <a:ext cx="5110040" cy="834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2" descr="Taller de Síntesis Diseño Gráfico 7 Factibilidad y Fundamentación: Factibilidad  Económica">
            <a:extLst>
              <a:ext uri="{FF2B5EF4-FFF2-40B4-BE49-F238E27FC236}">
                <a16:creationId xmlns:a16="http://schemas.microsoft.com/office/drawing/2014/main" id="{EE4C918E-6182-40E3-8EAD-3A209FE21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33" b="90000" l="10000" r="90000">
                        <a14:foregroundMark x1="52400" y1="4333" x2="52400" y2="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448" y="328198"/>
            <a:ext cx="3204704" cy="192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53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Metodología de desarrollo  PMI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289609"/>
            <a:ext cx="8341099" cy="48199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9412927" y="120614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Diagrama 7"/>
          <p:cNvGraphicFramePr/>
          <p:nvPr/>
        </p:nvGraphicFramePr>
        <p:xfrm>
          <a:off x="1606858" y="5124629"/>
          <a:ext cx="9485665" cy="173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4" name="Grupo 33">
            <a:extLst>
              <a:ext uri="{FF2B5EF4-FFF2-40B4-BE49-F238E27FC236}">
                <a16:creationId xmlns:a16="http://schemas.microsoft.com/office/drawing/2014/main" id="{E26A9ACA-177C-4A6B-BD85-24A0059F1F87}"/>
              </a:ext>
            </a:extLst>
          </p:cNvPr>
          <p:cNvGrpSpPr/>
          <p:nvPr/>
        </p:nvGrpSpPr>
        <p:grpSpPr>
          <a:xfrm>
            <a:off x="1606857" y="1745545"/>
            <a:ext cx="9485666" cy="3362786"/>
            <a:chOff x="287385" y="1459132"/>
            <a:chExt cx="11834949" cy="4288469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DC1B4A8-64AE-4C35-A485-49DC576B8C5B}"/>
                </a:ext>
              </a:extLst>
            </p:cNvPr>
            <p:cNvSpPr txBox="1"/>
            <p:nvPr/>
          </p:nvSpPr>
          <p:spPr>
            <a:xfrm>
              <a:off x="1371600" y="2069839"/>
              <a:ext cx="8962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16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15055A52-F9F9-4650-8A4E-D0D1075AE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386" y="1539188"/>
              <a:ext cx="11834948" cy="4208413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39B52162-4C1F-43E7-95FC-6019D5994BCC}"/>
                </a:ext>
              </a:extLst>
            </p:cNvPr>
            <p:cNvSpPr/>
            <p:nvPr/>
          </p:nvSpPr>
          <p:spPr>
            <a:xfrm>
              <a:off x="287385" y="1459197"/>
              <a:ext cx="2654789" cy="3615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Agosto 2020</a:t>
              </a:r>
            </a:p>
          </p:txBody>
        </p:sp>
        <p:sp>
          <p:nvSpPr>
            <p:cNvPr id="19" name="Pentágono 13">
              <a:extLst>
                <a:ext uri="{FF2B5EF4-FFF2-40B4-BE49-F238E27FC236}">
                  <a16:creationId xmlns:a16="http://schemas.microsoft.com/office/drawing/2014/main" id="{B6E150B2-D36F-4669-8874-8DBA71F1D3CD}"/>
                </a:ext>
              </a:extLst>
            </p:cNvPr>
            <p:cNvSpPr/>
            <p:nvPr/>
          </p:nvSpPr>
          <p:spPr>
            <a:xfrm>
              <a:off x="1881051" y="2000181"/>
              <a:ext cx="1463040" cy="339634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Análisis</a:t>
              </a:r>
            </a:p>
          </p:txBody>
        </p:sp>
        <p:sp>
          <p:nvSpPr>
            <p:cNvPr id="21" name="Pentágono 14">
              <a:extLst>
                <a:ext uri="{FF2B5EF4-FFF2-40B4-BE49-F238E27FC236}">
                  <a16:creationId xmlns:a16="http://schemas.microsoft.com/office/drawing/2014/main" id="{EB7E7EEB-4D5A-425B-8007-D9230FF0FE14}"/>
                </a:ext>
              </a:extLst>
            </p:cNvPr>
            <p:cNvSpPr/>
            <p:nvPr/>
          </p:nvSpPr>
          <p:spPr>
            <a:xfrm>
              <a:off x="3148148" y="2519293"/>
              <a:ext cx="2664823" cy="338400"/>
            </a:xfrm>
            <a:prstGeom prst="homePlat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Planificación</a:t>
              </a:r>
            </a:p>
          </p:txBody>
        </p:sp>
        <p:sp>
          <p:nvSpPr>
            <p:cNvPr id="23" name="Pentágono 15">
              <a:extLst>
                <a:ext uri="{FF2B5EF4-FFF2-40B4-BE49-F238E27FC236}">
                  <a16:creationId xmlns:a16="http://schemas.microsoft.com/office/drawing/2014/main" id="{E01D63DD-7755-4966-8A1A-675A5EDD7C8C}"/>
                </a:ext>
              </a:extLst>
            </p:cNvPr>
            <p:cNvSpPr/>
            <p:nvPr/>
          </p:nvSpPr>
          <p:spPr>
            <a:xfrm>
              <a:off x="5776996" y="3174178"/>
              <a:ext cx="4046273" cy="338400"/>
            </a:xfrm>
            <a:prstGeom prst="homePlat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Ejecución</a:t>
              </a:r>
            </a:p>
          </p:txBody>
        </p:sp>
        <p:sp>
          <p:nvSpPr>
            <p:cNvPr id="25" name="Pentágono 16">
              <a:extLst>
                <a:ext uri="{FF2B5EF4-FFF2-40B4-BE49-F238E27FC236}">
                  <a16:creationId xmlns:a16="http://schemas.microsoft.com/office/drawing/2014/main" id="{CC3C9981-71DD-4E2D-AFF9-2A901D2E0EC3}"/>
                </a:ext>
              </a:extLst>
            </p:cNvPr>
            <p:cNvSpPr/>
            <p:nvPr/>
          </p:nvSpPr>
          <p:spPr>
            <a:xfrm>
              <a:off x="7270040" y="3950252"/>
              <a:ext cx="2826503" cy="338400"/>
            </a:xfrm>
            <a:prstGeom prst="homePlat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Codificación</a:t>
              </a:r>
            </a:p>
          </p:txBody>
        </p:sp>
        <p:sp>
          <p:nvSpPr>
            <p:cNvPr id="27" name="Pentágono 17">
              <a:extLst>
                <a:ext uri="{FF2B5EF4-FFF2-40B4-BE49-F238E27FC236}">
                  <a16:creationId xmlns:a16="http://schemas.microsoft.com/office/drawing/2014/main" id="{372A9049-7A3B-4F85-89CB-CA0D3B78E817}"/>
                </a:ext>
              </a:extLst>
            </p:cNvPr>
            <p:cNvSpPr/>
            <p:nvPr/>
          </p:nvSpPr>
          <p:spPr>
            <a:xfrm>
              <a:off x="9745256" y="4920816"/>
              <a:ext cx="1652452" cy="338400"/>
            </a:xfrm>
            <a:prstGeom prst="homePlat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Cierre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A4542826-04DC-4F68-A976-230F7A86E5D2}"/>
                </a:ext>
              </a:extLst>
            </p:cNvPr>
            <p:cNvSpPr/>
            <p:nvPr/>
          </p:nvSpPr>
          <p:spPr>
            <a:xfrm>
              <a:off x="2893421" y="1459132"/>
              <a:ext cx="2528255" cy="3615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Septiembre  2020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F67B397-7BA9-4E14-8899-931B08560E5C}"/>
                </a:ext>
              </a:extLst>
            </p:cNvPr>
            <p:cNvSpPr/>
            <p:nvPr/>
          </p:nvSpPr>
          <p:spPr>
            <a:xfrm>
              <a:off x="5452978" y="1459132"/>
              <a:ext cx="3809247" cy="3615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Octubre 2020</a:t>
              </a: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AC873578-94CF-486C-8FB1-B516E0CA6886}"/>
                </a:ext>
              </a:extLst>
            </p:cNvPr>
            <p:cNvSpPr/>
            <p:nvPr/>
          </p:nvSpPr>
          <p:spPr>
            <a:xfrm>
              <a:off x="9261568" y="1459132"/>
              <a:ext cx="2860765" cy="3615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Noviembre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8592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Planeación del proyecto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289609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120614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7164" t="31874" r="44845" b="17054"/>
          <a:stretch/>
        </p:blipFill>
        <p:spPr>
          <a:xfrm>
            <a:off x="7725976" y="3225766"/>
            <a:ext cx="4233805" cy="2533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7335D9-3568-41E5-9810-2D1FCCFEE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76155"/>
            <a:ext cx="6055104" cy="270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A55B8A6-4E5D-47E0-997D-241DD6011EB8}"/>
              </a:ext>
            </a:extLst>
          </p:cNvPr>
          <p:cNvSpPr txBox="1"/>
          <p:nvPr/>
        </p:nvSpPr>
        <p:spPr>
          <a:xfrm>
            <a:off x="1524000" y="2222239"/>
            <a:ext cx="896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 descr="Planeación Proyecto">
            <a:extLst>
              <a:ext uri="{FF2B5EF4-FFF2-40B4-BE49-F238E27FC236}">
                <a16:creationId xmlns:a16="http://schemas.microsoft.com/office/drawing/2014/main" id="{536B874E-6A23-4305-AB8F-D80CCF6C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113" y="-133769"/>
            <a:ext cx="3369287" cy="33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7108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538499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Diseño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199456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1128870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51216D-2BBB-4D0C-B056-31F19B60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93" y="1451412"/>
            <a:ext cx="9673607" cy="48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146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6096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Diseño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916120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871290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881596-1C3A-41CD-9A9B-F4FFF0C9C612}"/>
              </a:ext>
            </a:extLst>
          </p:cNvPr>
          <p:cNvSpPr txBox="1"/>
          <p:nvPr/>
        </p:nvSpPr>
        <p:spPr>
          <a:xfrm>
            <a:off x="1371600" y="1257354"/>
            <a:ext cx="896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Colorimetría del Sistema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80A353-767F-4138-8A7E-485513C7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11" y="1587508"/>
            <a:ext cx="6750290" cy="26032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EFEF41F-4E8D-42FA-AD65-B23CBB0A968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0" b="23953"/>
          <a:stretch/>
        </p:blipFill>
        <p:spPr bwMode="auto">
          <a:xfrm>
            <a:off x="8780012" y="2088950"/>
            <a:ext cx="2804847" cy="8312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A4B00E4-5372-44D7-857D-B33FF8D4182D}"/>
              </a:ext>
            </a:extLst>
          </p:cNvPr>
          <p:cNvSpPr txBox="1"/>
          <p:nvPr/>
        </p:nvSpPr>
        <p:spPr>
          <a:xfrm>
            <a:off x="8805723" y="2892418"/>
            <a:ext cx="2875208" cy="676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Principalmente se usaron 2 colores para el desarrollo del sistema lo que es el color </a:t>
            </a:r>
            <a:r>
              <a:rPr lang="es-MX" sz="12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Blizzard Blue y Back Rock</a:t>
            </a:r>
            <a:r>
              <a:rPr lang="es-MX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         </a:t>
            </a:r>
            <a:endParaRPr lang="en-US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2FEA19-C0C2-46EF-A088-CADA939C49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31"/>
          <a:stretch/>
        </p:blipFill>
        <p:spPr>
          <a:xfrm>
            <a:off x="7605346" y="4831835"/>
            <a:ext cx="4286600" cy="15376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E2179FB-6DBE-4E47-A7DE-3523D47182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8" r="7838" b="1574"/>
          <a:stretch/>
        </p:blipFill>
        <p:spPr>
          <a:xfrm>
            <a:off x="1850743" y="4450198"/>
            <a:ext cx="4550057" cy="23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798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6397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Diseño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057788"/>
            <a:ext cx="2694432" cy="45719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3822192" y="967617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0795177-D71E-4754-AA91-A87E802228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338" y="1773471"/>
            <a:ext cx="1838101" cy="115411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9242ACD-682A-46DE-A0BE-68F9D573E6B2}"/>
              </a:ext>
            </a:extLst>
          </p:cNvPr>
          <p:cNvSpPr txBox="1"/>
          <p:nvPr/>
        </p:nvSpPr>
        <p:spPr>
          <a:xfrm>
            <a:off x="1541905" y="1946192"/>
            <a:ext cx="150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Diseño de iconos.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CA377-38CC-48EF-AB8A-01F91C1E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25" y="1403149"/>
            <a:ext cx="6235433" cy="1804082"/>
          </a:xfrm>
          <a:prstGeom prst="rect">
            <a:avLst/>
          </a:prstGeom>
        </p:spPr>
      </p:pic>
      <p:sp>
        <p:nvSpPr>
          <p:cNvPr id="10" name="CuadroTexto 1">
            <a:extLst>
              <a:ext uri="{FF2B5EF4-FFF2-40B4-BE49-F238E27FC236}">
                <a16:creationId xmlns:a16="http://schemas.microsoft.com/office/drawing/2014/main" id="{931A8D85-16CE-43AF-BE5C-DF9A38554AA3}"/>
              </a:ext>
            </a:extLst>
          </p:cNvPr>
          <p:cNvSpPr txBox="1"/>
          <p:nvPr/>
        </p:nvSpPr>
        <p:spPr>
          <a:xfrm>
            <a:off x="9776682" y="1496472"/>
            <a:ext cx="165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Adobe Photoshop</a:t>
            </a:r>
          </a:p>
        </p:txBody>
      </p:sp>
      <p:sp>
        <p:nvSpPr>
          <p:cNvPr id="14" name="CuadroTexto 2">
            <a:extLst>
              <a:ext uri="{FF2B5EF4-FFF2-40B4-BE49-F238E27FC236}">
                <a16:creationId xmlns:a16="http://schemas.microsoft.com/office/drawing/2014/main" id="{40799F6C-6127-45B1-9E28-752EAEE5078C}"/>
              </a:ext>
            </a:extLst>
          </p:cNvPr>
          <p:cNvSpPr txBox="1"/>
          <p:nvPr/>
        </p:nvSpPr>
        <p:spPr>
          <a:xfrm>
            <a:off x="2955761" y="5468680"/>
            <a:ext cx="2157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Tipografía del Sistema.</a:t>
            </a:r>
          </a:p>
        </p:txBody>
      </p:sp>
      <p:sp>
        <p:nvSpPr>
          <p:cNvPr id="18" name="CuadroTexto 14">
            <a:extLst>
              <a:ext uri="{FF2B5EF4-FFF2-40B4-BE49-F238E27FC236}">
                <a16:creationId xmlns:a16="http://schemas.microsoft.com/office/drawing/2014/main" id="{6E158337-BE4E-4DD0-AE22-38286490C1D0}"/>
              </a:ext>
            </a:extLst>
          </p:cNvPr>
          <p:cNvSpPr txBox="1"/>
          <p:nvPr/>
        </p:nvSpPr>
        <p:spPr>
          <a:xfrm>
            <a:off x="9666664" y="4812432"/>
            <a:ext cx="2525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Candara, 19.8pt, style=Bold</a:t>
            </a:r>
          </a:p>
        </p:txBody>
      </p:sp>
      <p:pic>
        <p:nvPicPr>
          <p:cNvPr id="22" name="Imagen 17">
            <a:extLst>
              <a:ext uri="{FF2B5EF4-FFF2-40B4-BE49-F238E27FC236}">
                <a16:creationId xmlns:a16="http://schemas.microsoft.com/office/drawing/2014/main" id="{0A8630AE-9BF9-4E5D-BABD-A11A0D9D8F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32" t="-11838" r="4146" b="24473"/>
          <a:stretch/>
        </p:blipFill>
        <p:spPr>
          <a:xfrm>
            <a:off x="5209785" y="4589974"/>
            <a:ext cx="4310553" cy="444916"/>
          </a:xfrm>
          <a:prstGeom prst="rect">
            <a:avLst/>
          </a:prstGeom>
        </p:spPr>
      </p:pic>
      <p:pic>
        <p:nvPicPr>
          <p:cNvPr id="24" name="Imagen 19">
            <a:extLst>
              <a:ext uri="{FF2B5EF4-FFF2-40B4-BE49-F238E27FC236}">
                <a16:creationId xmlns:a16="http://schemas.microsoft.com/office/drawing/2014/main" id="{B88BE00B-F786-4767-BF79-9DAC59272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306" y="5071947"/>
            <a:ext cx="4440070" cy="17377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249E1B-E392-4BD3-A6CB-AB8051EA6BC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89" y="3287034"/>
            <a:ext cx="2157546" cy="1213620"/>
          </a:xfrm>
          <a:prstGeom prst="rect">
            <a:avLst/>
          </a:prstGeom>
        </p:spPr>
      </p:pic>
      <p:sp>
        <p:nvSpPr>
          <p:cNvPr id="20" name="CuadroTexto 16">
            <a:extLst>
              <a:ext uri="{FF2B5EF4-FFF2-40B4-BE49-F238E27FC236}">
                <a16:creationId xmlns:a16="http://schemas.microsoft.com/office/drawing/2014/main" id="{01562B59-ED0A-43D9-B0C7-AEDB0471884D}"/>
              </a:ext>
            </a:extLst>
          </p:cNvPr>
          <p:cNvSpPr txBox="1"/>
          <p:nvPr/>
        </p:nvSpPr>
        <p:spPr>
          <a:xfrm>
            <a:off x="9520338" y="5659595"/>
            <a:ext cx="2525336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Microsoft Sans Serif, 12pt, style=Bold</a:t>
            </a:r>
          </a:p>
        </p:txBody>
      </p:sp>
      <p:sp>
        <p:nvSpPr>
          <p:cNvPr id="28" name="CuadroTexto 2">
            <a:extLst>
              <a:ext uri="{FF2B5EF4-FFF2-40B4-BE49-F238E27FC236}">
                <a16:creationId xmlns:a16="http://schemas.microsoft.com/office/drawing/2014/main" id="{F54022B4-EEC1-4D45-A5DF-FECBCF7C7EAB}"/>
              </a:ext>
            </a:extLst>
          </p:cNvPr>
          <p:cNvSpPr txBox="1"/>
          <p:nvPr/>
        </p:nvSpPr>
        <p:spPr>
          <a:xfrm>
            <a:off x="2546974" y="3774303"/>
            <a:ext cx="2157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Logo del Sistema.</a:t>
            </a:r>
          </a:p>
        </p:txBody>
      </p:sp>
    </p:spTree>
    <p:extLst>
      <p:ext uri="{BB962C8B-B14F-4D97-AF65-F5344CB8AC3E}">
        <p14:creationId xmlns:p14="http://schemas.microsoft.com/office/powerpoint/2010/main" val="173575557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741" y="256759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Diseño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 flipV="1">
            <a:off x="1127760" y="840237"/>
            <a:ext cx="2521521" cy="45719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3597430" y="750066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881596-1C3A-41CD-9A9B-F4FFF0C9C612}"/>
              </a:ext>
            </a:extLst>
          </p:cNvPr>
          <p:cNvSpPr txBox="1"/>
          <p:nvPr/>
        </p:nvSpPr>
        <p:spPr>
          <a:xfrm>
            <a:off x="1381589" y="1770057"/>
            <a:ext cx="2322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Maquetado del Sistema.</a:t>
            </a:r>
          </a:p>
        </p:txBody>
      </p:sp>
      <p:pic>
        <p:nvPicPr>
          <p:cNvPr id="9" name="Imagen 31">
            <a:extLst>
              <a:ext uri="{FF2B5EF4-FFF2-40B4-BE49-F238E27FC236}">
                <a16:creationId xmlns:a16="http://schemas.microsoft.com/office/drawing/2014/main" id="{EAA74E47-4402-4D5C-8ADC-2D433E3649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81" y="1020317"/>
            <a:ext cx="3568142" cy="1894132"/>
          </a:xfrm>
          <a:prstGeom prst="rect">
            <a:avLst/>
          </a:prstGeom>
        </p:spPr>
      </p:pic>
      <p:pic>
        <p:nvPicPr>
          <p:cNvPr id="10" name="Imagen 57">
            <a:extLst>
              <a:ext uri="{FF2B5EF4-FFF2-40B4-BE49-F238E27FC236}">
                <a16:creationId xmlns:a16="http://schemas.microsoft.com/office/drawing/2014/main" id="{E96D9614-C38B-4265-96F1-5AC6493195A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43" y="1012697"/>
            <a:ext cx="3484606" cy="1894132"/>
          </a:xfrm>
          <a:prstGeom prst="rect">
            <a:avLst/>
          </a:prstGeom>
        </p:spPr>
      </p:pic>
      <p:sp>
        <p:nvSpPr>
          <p:cNvPr id="2" name="CuadroTexto 2">
            <a:extLst>
              <a:ext uri="{FF2B5EF4-FFF2-40B4-BE49-F238E27FC236}">
                <a16:creationId xmlns:a16="http://schemas.microsoft.com/office/drawing/2014/main" id="{A0656F98-66DD-449C-AFFF-968BAE51369A}"/>
              </a:ext>
            </a:extLst>
          </p:cNvPr>
          <p:cNvSpPr txBox="1"/>
          <p:nvPr/>
        </p:nvSpPr>
        <p:spPr>
          <a:xfrm>
            <a:off x="1719220" y="3140969"/>
            <a:ext cx="1984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de Versiones del Sistema.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7D6AF8-A627-4266-9008-C3B402163E1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4" t="18760" r="14096" b="12950"/>
          <a:stretch/>
        </p:blipFill>
        <p:spPr>
          <a:xfrm>
            <a:off x="3656901" y="2980582"/>
            <a:ext cx="3568142" cy="920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058F72-D30C-428C-9783-184C029AC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620" y="4037076"/>
            <a:ext cx="5728868" cy="2702602"/>
          </a:xfrm>
          <a:prstGeom prst="rect">
            <a:avLst/>
          </a:prstGeom>
        </p:spPr>
      </p:pic>
      <p:sp>
        <p:nvSpPr>
          <p:cNvPr id="11" name="CuadroTexto 2">
            <a:extLst>
              <a:ext uri="{FF2B5EF4-FFF2-40B4-BE49-F238E27FC236}">
                <a16:creationId xmlns:a16="http://schemas.microsoft.com/office/drawing/2014/main" id="{843129B8-F9A5-41CE-B2C1-B05A5CEA89CC}"/>
              </a:ext>
            </a:extLst>
          </p:cNvPr>
          <p:cNvSpPr txBox="1"/>
          <p:nvPr/>
        </p:nvSpPr>
        <p:spPr>
          <a:xfrm>
            <a:off x="2266661" y="4964678"/>
            <a:ext cx="1930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Resultado Final del Sistema ASIST-PROY</a:t>
            </a:r>
          </a:p>
        </p:txBody>
      </p:sp>
    </p:spTree>
    <p:extLst>
      <p:ext uri="{BB962C8B-B14F-4D97-AF65-F5344CB8AC3E}">
        <p14:creationId xmlns:p14="http://schemas.microsoft.com/office/powerpoint/2010/main" val="41865630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Arquitectura del sistema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335329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125186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20.png">
            <a:extLst>
              <a:ext uri="{FF2B5EF4-FFF2-40B4-BE49-F238E27FC236}">
                <a16:creationId xmlns:a16="http://schemas.microsoft.com/office/drawing/2014/main" id="{BA017C7E-E570-4146-9C27-758E33959267}"/>
              </a:ext>
            </a:extLst>
          </p:cNvPr>
          <p:cNvPicPr/>
          <p:nvPr/>
        </p:nvPicPr>
        <p:blipFill rotWithShape="1">
          <a:blip r:embed="rId2"/>
          <a:srcRect l="25102" t="21460" r="23368" b="20276"/>
          <a:stretch/>
        </p:blipFill>
        <p:spPr bwMode="auto">
          <a:xfrm>
            <a:off x="3190011" y="1923996"/>
            <a:ext cx="6944177" cy="44044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6893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2372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Diseño Base de datos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993045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909581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1442760"/>
            <a:ext cx="10832752" cy="433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86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9462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Sistematización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 flipV="1">
            <a:off x="1127760" y="1037941"/>
            <a:ext cx="4569655" cy="45719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08CA1-B722-4B8D-B27C-DFFA558B4D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20" y="1211371"/>
            <a:ext cx="11202224" cy="547110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5687255" y="943096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8354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Abstrac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 flipV="1">
            <a:off x="1087120" y="1348740"/>
            <a:ext cx="2672081" cy="76375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3732825" y="1268373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CBDEFB4-A559-491B-B013-46A04CB6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28195" r="7373" b="25757"/>
          <a:stretch/>
        </p:blipFill>
        <p:spPr>
          <a:xfrm>
            <a:off x="1249071" y="1831019"/>
            <a:ext cx="4455387" cy="1385680"/>
          </a:xfrm>
          <a:prstGeom prst="rect">
            <a:avLst/>
          </a:prstGeom>
        </p:spPr>
      </p:pic>
      <p:pic>
        <p:nvPicPr>
          <p:cNvPr id="2" name="Picture 2" descr="Desarrollo de Software para Empresas | D&amp;A Code Projects">
            <a:extLst>
              <a:ext uri="{FF2B5EF4-FFF2-40B4-BE49-F238E27FC236}">
                <a16:creationId xmlns:a16="http://schemas.microsoft.com/office/drawing/2014/main" id="{DC80A534-5D6A-4D21-A5F2-D530035C9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66" y="4535848"/>
            <a:ext cx="3909134" cy="227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0DB429-BAD3-498B-84D9-AE33356AE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324" y="3641302"/>
            <a:ext cx="3537751" cy="10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9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4883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Herramientas de desarrollo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057787"/>
            <a:ext cx="7407239" cy="45719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8428190" y="965530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426E47-8BB5-4DBF-8796-205C9CD64A0C}"/>
              </a:ext>
            </a:extLst>
          </p:cNvPr>
          <p:cNvSpPr txBox="1"/>
          <p:nvPr/>
        </p:nvSpPr>
        <p:spPr>
          <a:xfrm>
            <a:off x="1440271" y="3563785"/>
            <a:ext cx="7297928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Herramienta con Acceso a todas las librerías de desarrollo, lenguajes y soporte.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Lenguaje sencillo, mas información y documentación.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 de datos gratuita, uso fácil y pocos requerimientos.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Entorno amigable y sencillo, entorno familiarizado a RAXE-TECH.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Herramienta profesional de diseño.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ES" sz="16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39C152-5B00-49EE-8088-759DC9A48AEF}"/>
              </a:ext>
            </a:extLst>
          </p:cNvPr>
          <p:cNvSpPr txBox="1"/>
          <p:nvPr/>
        </p:nvSpPr>
        <p:spPr>
          <a:xfrm>
            <a:off x="1440271" y="2148950"/>
            <a:ext cx="6737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RAXE-TECH ya cuenta con las licencias profesionales completas de los software, así mismo se requiere aprovechar los recursos con los que ya cuenta la empresa.</a:t>
            </a:r>
            <a:endParaRPr lang="en-U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FAD60EC-F161-45C0-9EAB-26A36924B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1" r="37688" b="14930"/>
          <a:stretch/>
        </p:blipFill>
        <p:spPr>
          <a:xfrm>
            <a:off x="8738199" y="-1"/>
            <a:ext cx="3453801" cy="6858001"/>
          </a:xfrm>
          <a:prstGeom prst="rect">
            <a:avLst/>
          </a:prstGeom>
        </p:spPr>
      </p:pic>
      <p:pic>
        <p:nvPicPr>
          <p:cNvPr id="24" name="Imagen 23" descr="Descargue Visual Studio 2019 y pruebe las nuevas funciones hoy mismo -  Mundowin">
            <a:extLst>
              <a:ext uri="{FF2B5EF4-FFF2-40B4-BE49-F238E27FC236}">
                <a16:creationId xmlns:a16="http://schemas.microsoft.com/office/drawing/2014/main" id="{CFF004B1-8061-4FA8-A82A-FE392FAECEE2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0" b="23799"/>
          <a:stretch/>
        </p:blipFill>
        <p:spPr bwMode="auto">
          <a:xfrm>
            <a:off x="10281529" y="516116"/>
            <a:ext cx="1264447" cy="54167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Imagen 24" descr="Cursos de .NET | TechEra">
            <a:extLst>
              <a:ext uri="{FF2B5EF4-FFF2-40B4-BE49-F238E27FC236}">
                <a16:creationId xmlns:a16="http://schemas.microsoft.com/office/drawing/2014/main" id="{EBF5EB01-FFCF-4FE2-B821-BE9818EDF9CA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91" y="1466047"/>
            <a:ext cx="916217" cy="8194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99D66D92-D097-4187-B9B9-F7076AE3308E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596" y="1787547"/>
            <a:ext cx="1065446" cy="6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" descr="Ins-Power BI - Ingeniería de los Sistemas Sociales - UVa">
            <a:extLst>
              <a:ext uri="{FF2B5EF4-FFF2-40B4-BE49-F238E27FC236}">
                <a16:creationId xmlns:a16="http://schemas.microsoft.com/office/drawing/2014/main" id="{1F03871E-DC6E-48E3-91C9-09BA4564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179" y="4002196"/>
            <a:ext cx="673750" cy="673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Tableau Software">
            <a:extLst>
              <a:ext uri="{FF2B5EF4-FFF2-40B4-BE49-F238E27FC236}">
                <a16:creationId xmlns:a16="http://schemas.microsoft.com/office/drawing/2014/main" id="{177E0B2F-397D-4489-B60D-69185743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780" y="3153328"/>
            <a:ext cx="1240020" cy="25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2C4FC365-2F41-4F24-98BD-2F6F7991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135" y="4347615"/>
            <a:ext cx="715328" cy="702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40C583B-999E-4F24-A7FD-113F9AC6C2DF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790" y="5776272"/>
            <a:ext cx="620010" cy="6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787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Requisitos del sistema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289609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120614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DAF49BE-F038-45EA-9668-79863698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36200"/>
              </p:ext>
            </p:extLst>
          </p:nvPr>
        </p:nvGraphicFramePr>
        <p:xfrm>
          <a:off x="1168400" y="1856104"/>
          <a:ext cx="9284746" cy="2247265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3713728">
                  <a:extLst>
                    <a:ext uri="{9D8B030D-6E8A-4147-A177-3AD203B41FA5}">
                      <a16:colId xmlns:a16="http://schemas.microsoft.com/office/drawing/2014/main" val="3321909736"/>
                    </a:ext>
                  </a:extLst>
                </a:gridCol>
                <a:gridCol w="2785509">
                  <a:extLst>
                    <a:ext uri="{9D8B030D-6E8A-4147-A177-3AD203B41FA5}">
                      <a16:colId xmlns:a16="http://schemas.microsoft.com/office/drawing/2014/main" val="738328188"/>
                    </a:ext>
                  </a:extLst>
                </a:gridCol>
                <a:gridCol w="2785509">
                  <a:extLst>
                    <a:ext uri="{9D8B030D-6E8A-4147-A177-3AD203B41FA5}">
                      <a16:colId xmlns:a16="http://schemas.microsoft.com/office/drawing/2014/main" val="503463296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Mínimo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Recomendado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79331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Sistema Operativo 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Windows 7,8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Windows 10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92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Memoria RAM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2GB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4GB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911989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Almacenamiento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1GB de disco duro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4GB de disco duro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058086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Procesador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Intel / AMD 1.5Ghz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Intel / AMD 2.2Ghz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751311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Resolución de Pantalla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1024x768px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1280x1024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90462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Transferencia de Datos (Red)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10 Mbps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10 Mbps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964428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47E7D2CC-43FE-45AE-A7A2-4F23B2B57C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185984" y="1898888"/>
            <a:ext cx="1346200" cy="355830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945856AF-DA6C-494D-BDBC-F24217760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24163"/>
              </p:ext>
            </p:extLst>
          </p:nvPr>
        </p:nvGraphicFramePr>
        <p:xfrm>
          <a:off x="1168400" y="4357052"/>
          <a:ext cx="6499237" cy="19431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3713728">
                  <a:extLst>
                    <a:ext uri="{9D8B030D-6E8A-4147-A177-3AD203B41FA5}">
                      <a16:colId xmlns:a16="http://schemas.microsoft.com/office/drawing/2014/main" val="3321909736"/>
                    </a:ext>
                  </a:extLst>
                </a:gridCol>
                <a:gridCol w="2785509">
                  <a:extLst>
                    <a:ext uri="{9D8B030D-6E8A-4147-A177-3AD203B41FA5}">
                      <a16:colId xmlns:a16="http://schemas.microsoft.com/office/drawing/2014/main" val="738328188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 Equipo empresarial básico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Especificaciones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79331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Sistema Operativo 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Windows 7,8, 10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92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Memoria RAM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GB a 8 GB</a:t>
                      </a:r>
                      <a:endParaRPr lang="es-MX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911989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Almacenamiento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GB </a:t>
                      </a:r>
                      <a:r>
                        <a:rPr lang="es-MX" sz="1200" dirty="0">
                          <a:effectLst/>
                        </a:rPr>
                        <a:t>de disco duro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4058086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Procesador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i3</a:t>
                      </a:r>
                      <a:endParaRPr lang="es-MX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751311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Resolución de Pantalla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13″ a 15″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904622"/>
                  </a:ext>
                </a:extLst>
              </a:tr>
            </a:tbl>
          </a:graphicData>
        </a:graphic>
      </p:graphicFrame>
      <p:pic>
        <p:nvPicPr>
          <p:cNvPr id="1026" name="Picture 2" descr="Informática Básica: Diferencias entre un equipo PC y un MAC">
            <a:extLst>
              <a:ext uri="{FF2B5EF4-FFF2-40B4-BE49-F238E27FC236}">
                <a16:creationId xmlns:a16="http://schemas.microsoft.com/office/drawing/2014/main" id="{DC198F8E-174E-469C-BB1E-C2147E6E8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915" b="71686" l="47559" r="87305">
                        <a14:foregroundMark x1="47656" y1="53191" x2="47656" y2="53191"/>
                        <a14:foregroundMark x1="63086" y1="64975" x2="63086" y2="64975"/>
                        <a14:foregroundMark x1="65625" y1="65957" x2="65625" y2="65957"/>
                        <a14:foregroundMark x1="65625" y1="65957" x2="65625" y2="65957"/>
                        <a14:foregroundMark x1="67578" y1="65630" x2="67578" y2="65630"/>
                        <a14:foregroundMark x1="69531" y1="65466" x2="69531" y2="65466"/>
                        <a14:foregroundMark x1="69629" y1="65794" x2="69629" y2="65794"/>
                        <a14:foregroundMark x1="69727" y1="65957" x2="69727" y2="65957"/>
                        <a14:foregroundMark x1="83105" y1="59083" x2="83105" y2="59083"/>
                        <a14:foregroundMark x1="87305" y1="46481" x2="87305" y2="46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390" t="26981" r="9555" b="23260"/>
          <a:stretch/>
        </p:blipFill>
        <p:spPr bwMode="auto">
          <a:xfrm>
            <a:off x="8282354" y="4421081"/>
            <a:ext cx="3261038" cy="20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11364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Pruebas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289609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120614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7B354C-34A4-444A-859B-18DF27E3D4D1}"/>
              </a:ext>
            </a:extLst>
          </p:cNvPr>
          <p:cNvSpPr txBox="1"/>
          <p:nvPr/>
        </p:nvSpPr>
        <p:spPr>
          <a:xfrm>
            <a:off x="1309702" y="2401715"/>
            <a:ext cx="3186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Pruebas Unitarias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Pruebas de Integración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Pruebas de regresión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Pruebas de rendimiento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16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Pruebas de Humo y Aceptación: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80ABB14-D74E-4624-B44B-4A817441CC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28195" r="7373" b="25757"/>
          <a:stretch/>
        </p:blipFill>
        <p:spPr>
          <a:xfrm>
            <a:off x="4604707" y="4931800"/>
            <a:ext cx="2637692" cy="820354"/>
          </a:xfrm>
          <a:prstGeom prst="rect">
            <a:avLst/>
          </a:prstGeom>
        </p:spPr>
      </p:pic>
      <p:pic>
        <p:nvPicPr>
          <p:cNvPr id="2052" name="Picture 4" descr="Apreton De Manos Vectores, Ilustraciones Y Gráficos - 123RF">
            <a:extLst>
              <a:ext uri="{FF2B5EF4-FFF2-40B4-BE49-F238E27FC236}">
                <a16:creationId xmlns:a16="http://schemas.microsoft.com/office/drawing/2014/main" id="{D8A7ECBC-3F00-4208-B039-4837B0B1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5" b="19953"/>
          <a:stretch/>
        </p:blipFill>
        <p:spPr bwMode="auto">
          <a:xfrm>
            <a:off x="3212046" y="4931800"/>
            <a:ext cx="1451002" cy="91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71FCBCB-2904-4645-8ACC-38258D0321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3" t="42886" r="40588" b="40025"/>
          <a:stretch/>
        </p:blipFill>
        <p:spPr>
          <a:xfrm>
            <a:off x="1309702" y="4834931"/>
            <a:ext cx="1960685" cy="11121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D3843B-AA27-4996-8F9B-950D9B96A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177" y="217611"/>
            <a:ext cx="3186917" cy="2262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707588D-AB62-45D0-89CD-C576CA0BDAE3}"/>
              </a:ext>
            </a:extLst>
          </p:cNvPr>
          <p:cNvPicPr/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838" y="3337554"/>
            <a:ext cx="3095597" cy="592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28">
            <a:extLst>
              <a:ext uri="{FF2B5EF4-FFF2-40B4-BE49-F238E27FC236}">
                <a16:creationId xmlns:a16="http://schemas.microsoft.com/office/drawing/2014/main" id="{67B37AD6-47C4-48D2-A664-6029A912741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1" t="13428" r="1968" b="28987"/>
          <a:stretch>
            <a:fillRect/>
          </a:stretch>
        </p:blipFill>
        <p:spPr bwMode="auto">
          <a:xfrm>
            <a:off x="9298057" y="4252585"/>
            <a:ext cx="1785155" cy="2387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FFF2787-2C85-4B1B-BEDD-6C1C90EA7CB0}"/>
              </a:ext>
            </a:extLst>
          </p:cNvPr>
          <p:cNvSpPr txBox="1"/>
          <p:nvPr/>
        </p:nvSpPr>
        <p:spPr>
          <a:xfrm>
            <a:off x="2159075" y="6225540"/>
            <a:ext cx="563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Víctor Vázquez Esperilla /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s-ES" sz="14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Consultor Soluciones BI</a:t>
            </a:r>
            <a:endParaRPr lang="es-E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335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A futuro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289609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120614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5E4965B-B48B-4697-9F10-0D9BFAB3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6415"/>
            <a:ext cx="4360985" cy="436098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518A431-27F5-48B0-8EDF-63E6707C0089}"/>
              </a:ext>
            </a:extLst>
          </p:cNvPr>
          <p:cNvSpPr txBox="1"/>
          <p:nvPr/>
        </p:nvSpPr>
        <p:spPr>
          <a:xfrm>
            <a:off x="6180992" y="2479431"/>
            <a:ext cx="586447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Mejoras visuales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Extensión de </a:t>
            </a:r>
            <a:r>
              <a:rPr lang="es-ES" sz="16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planes</a:t>
            </a:r>
            <a:endParaRPr lang="es-E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Optimización de </a:t>
            </a:r>
            <a:r>
              <a:rPr lang="es-ES" sz="16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módulos </a:t>
            </a: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 </a:t>
            </a:r>
            <a:r>
              <a:rPr lang="es-ES" sz="16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procesos </a:t>
            </a: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(Software)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Extender herramientas para el usuario.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Herramientas de </a:t>
            </a:r>
            <a:r>
              <a:rPr lang="es-ES" sz="16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visualización </a:t>
            </a: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 accesibles dentro del software.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Software capaz de dirigir proyectos</a:t>
            </a:r>
            <a:r>
              <a:rPr lang="es-ES" sz="16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Manejo de versiones para la gestión de proyectos</a:t>
            </a:r>
            <a:endParaRPr lang="es-E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Expansión a diversas plataformas, en privilegio web y móvil.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09E1485-976C-4F97-A693-B801D420B0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28195" r="7373" b="25757"/>
          <a:stretch/>
        </p:blipFill>
        <p:spPr>
          <a:xfrm>
            <a:off x="8231241" y="879432"/>
            <a:ext cx="2637692" cy="820354"/>
          </a:xfrm>
          <a:prstGeom prst="rect">
            <a:avLst/>
          </a:prstGeom>
        </p:spPr>
      </p:pic>
      <p:pic>
        <p:nvPicPr>
          <p:cNvPr id="3074" name="Picture 2" descr="Green Check In Green Circle transparent PNG - StickPNG">
            <a:extLst>
              <a:ext uri="{FF2B5EF4-FFF2-40B4-BE49-F238E27FC236}">
                <a16:creationId xmlns:a16="http://schemas.microsoft.com/office/drawing/2014/main" id="{E41FE5FB-5CB9-48E1-AD4E-755154E61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076" y="817880"/>
            <a:ext cx="219014" cy="2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929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Conclusión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289609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120614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0104277-9A57-429D-A3FF-A49AF2B9E63F}"/>
              </a:ext>
            </a:extLst>
          </p:cNvPr>
          <p:cNvSpPr txBox="1"/>
          <p:nvPr/>
        </p:nvSpPr>
        <p:spPr>
          <a:xfrm>
            <a:off x="1494692" y="2101362"/>
            <a:ext cx="9478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 software para la gestión de proyectos es una herramienta muy fuerte para las empresas, que es una ventaja sobre sus competidores, ya que una mala gestión u organización de un proyecto trae consecuencias y perdidas millonarias, </a:t>
            </a:r>
            <a:r>
              <a:rPr lang="es-ES" sz="1600" dirty="0" err="1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Asist-Proy</a:t>
            </a:r>
            <a:r>
              <a:rPr lang="es-ES" sz="16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contrarresta este tipo de situaciones, cumple su función enfocada a las </a:t>
            </a:r>
            <a:r>
              <a:rPr lang="es-ES" sz="1600" dirty="0" err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PyME</a:t>
            </a: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 incluso a las grandes empresas, el mercado es extenso en cuanto a software, sin embargo, “Soluciones Tecnológicas RRSJ – RAXE-TECH”  ha desarrollado este proyecto para ser una excelente opción en el mercado frente a diversas empresas.</a:t>
            </a:r>
            <a:endParaRPr lang="es-MX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10E68E5-5310-4128-AD61-E76E1CBD3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28195" r="7373" b="25757"/>
          <a:stretch/>
        </p:blipFill>
        <p:spPr>
          <a:xfrm>
            <a:off x="6895632" y="4149285"/>
            <a:ext cx="4077168" cy="12680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1D0E501-D98D-40D5-AB5C-B1252218F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763" y="6225540"/>
            <a:ext cx="1612691" cy="5141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C975E7-0912-415A-A8B6-45E8C29F3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937" y="6225540"/>
            <a:ext cx="2305372" cy="5811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291777-4E51-40EE-B22A-4D111ECD9B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b="22352"/>
          <a:stretch/>
        </p:blipFill>
        <p:spPr>
          <a:xfrm>
            <a:off x="1760646" y="4244211"/>
            <a:ext cx="4077168" cy="10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369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 fontScale="90000"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Datos de la empresa de desarrollo de software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087120" y="1768828"/>
            <a:ext cx="7345680" cy="5842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8432800" y="167675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81FED4-62F3-44D4-A293-531FFD6C4D35}"/>
              </a:ext>
            </a:extLst>
          </p:cNvPr>
          <p:cNvSpPr txBox="1"/>
          <p:nvPr/>
        </p:nvSpPr>
        <p:spPr>
          <a:xfrm>
            <a:off x="1087120" y="2286138"/>
            <a:ext cx="7838662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s-MX" sz="1600" i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RAXE-TECH es una empresa dedicada al desarrollo y soluciones de software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endParaRPr lang="es-MX" sz="1600" i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s-MX" sz="1600" i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Empresa orgullosamente mexicana con la meta de construir y distribuir sistemas en talla nacional e internacional.</a:t>
            </a:r>
          </a:p>
          <a:p>
            <a:pPr algn="just"/>
            <a:endParaRPr lang="es-MX" sz="12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426E47-8BB5-4DBF-8796-205C9CD64A0C}"/>
              </a:ext>
            </a:extLst>
          </p:cNvPr>
          <p:cNvSpPr txBox="1"/>
          <p:nvPr/>
        </p:nvSpPr>
        <p:spPr>
          <a:xfrm>
            <a:off x="3036781" y="5621966"/>
            <a:ext cx="7010938" cy="5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0352" lvl="1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</a:pPr>
            <a:r>
              <a:rPr lang="es-MX" sz="1600" i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Soluciones en desarrollo, uso de herramientas de inteligencia de negocios, administración, implantación, seguridad, soporte de software y hardware.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CBDEFB4-A559-491B-B013-46A04CB6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28195" r="7373" b="25757"/>
          <a:stretch/>
        </p:blipFill>
        <p:spPr>
          <a:xfrm>
            <a:off x="4267340" y="3875813"/>
            <a:ext cx="4549819" cy="141504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7CE3164-4722-4662-B0FF-CB1DD1B18F7B}"/>
              </a:ext>
            </a:extLst>
          </p:cNvPr>
          <p:cNvSpPr txBox="1"/>
          <p:nvPr/>
        </p:nvSpPr>
        <p:spPr>
          <a:xfrm>
            <a:off x="1218930" y="6374740"/>
            <a:ext cx="783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77F00-4B4C-435C-8C0F-3A1426D5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/>
          <a:lstStyle/>
          <a:p>
            <a:r>
              <a:rPr lang="es-MX" dirty="0">
                <a:latin typeface="Arial Rounded MT Bold" panose="020F0704030504030204" pitchFamily="34" charset="0"/>
              </a:rPr>
              <a:t>Introducción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773D7F-F694-4316-9F3C-3C53EC6D1D00}"/>
              </a:ext>
            </a:extLst>
          </p:cNvPr>
          <p:cNvSpPr/>
          <p:nvPr/>
        </p:nvSpPr>
        <p:spPr>
          <a:xfrm>
            <a:off x="1087120" y="1348740"/>
            <a:ext cx="4226560" cy="72390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CB02C4F-7279-46A6-BE24-8BE9DBD3D84F}"/>
              </a:ext>
            </a:extLst>
          </p:cNvPr>
          <p:cNvSpPr/>
          <p:nvPr/>
        </p:nvSpPr>
        <p:spPr>
          <a:xfrm>
            <a:off x="5303520" y="1266825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sarrollo de Software para Empresas | D&amp;A Code Projects">
            <a:extLst>
              <a:ext uri="{FF2B5EF4-FFF2-40B4-BE49-F238E27FC236}">
                <a16:creationId xmlns:a16="http://schemas.microsoft.com/office/drawing/2014/main" id="{1B7CF3A0-D392-4C39-AE40-1AC3945D4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60" y="3909381"/>
            <a:ext cx="4742180" cy="2765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urociencia y educación: aprende a aprender│Capital Humano">
            <a:extLst>
              <a:ext uri="{FF2B5EF4-FFF2-40B4-BE49-F238E27FC236}">
                <a16:creationId xmlns:a16="http://schemas.microsoft.com/office/drawing/2014/main" id="{261C5CCC-B917-49F2-B23E-DF5D9B03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25" y="3899346"/>
            <a:ext cx="2966655" cy="2640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4900E6E-62AA-45F7-926A-04F9E511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625" y="1762743"/>
            <a:ext cx="3650055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¿Qué es gestión de un proyecto?</a:t>
            </a:r>
          </a:p>
          <a:p>
            <a:pPr lvl="1"/>
            <a:r>
              <a:rPr lang="es-E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Planear, organizar, dirigir y controlar actividades</a:t>
            </a:r>
          </a:p>
          <a:p>
            <a:pPr lvl="1"/>
            <a:r>
              <a:rPr lang="es-E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Llegar a un objetivo especifico</a:t>
            </a:r>
          </a:p>
          <a:p>
            <a:pPr lvl="1"/>
            <a:r>
              <a:rPr lang="es-E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Tomar en cuenta los recursos existentes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458948" y="1709990"/>
            <a:ext cx="5288280" cy="2251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Importancia de un software para la gestión de proyectos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s-ES" sz="1600" i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Trabajo en equipo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s-ES" sz="1600" i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Coordinación de los diferentes proyectos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s-ES" sz="1600" i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y optimización de  tiempos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s-ES" sz="1600" i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Supervisión de actividades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s-ES" sz="1600" i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Visualización del avance 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s-ES" sz="1600" i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Evaluación de resultados</a:t>
            </a:r>
          </a:p>
        </p:txBody>
      </p:sp>
    </p:spTree>
    <p:extLst>
      <p:ext uri="{BB962C8B-B14F-4D97-AF65-F5344CB8AC3E}">
        <p14:creationId xmlns:p14="http://schemas.microsoft.com/office/powerpoint/2010/main" val="5218756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 fontScale="90000"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Planteamiento del problema</a:t>
            </a:r>
            <a:r>
              <a:rPr lang="es-MX" b="1" dirty="0"/>
              <a:t/>
            </a:r>
            <a:br>
              <a:rPr lang="es-MX" b="1" dirty="0"/>
            </a:br>
            <a:endParaRPr lang="es-MX" sz="4000" dirty="0">
              <a:latin typeface="Arial Rounded MT Bold" panose="020F07040305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289609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120614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127A1F-7DB9-481A-B178-AAAB8307A005}"/>
              </a:ext>
            </a:extLst>
          </p:cNvPr>
          <p:cNvSpPr txBox="1"/>
          <p:nvPr/>
        </p:nvSpPr>
        <p:spPr>
          <a:xfrm>
            <a:off x="1371600" y="1668853"/>
            <a:ext cx="6493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Falta de organización.</a:t>
            </a:r>
            <a:endParaRPr lang="es-MX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Déficits en los costes de proyecto.</a:t>
            </a:r>
            <a:endParaRPr lang="es-MX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contar con un control del equipo de trabajo involucrado en el proyecto.</a:t>
            </a:r>
            <a:endParaRPr lang="es-MX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Falta de control en las tareas a realizar.</a:t>
            </a:r>
            <a:endParaRPr lang="es-MX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Asignación inadecuada de recursos.</a:t>
            </a:r>
            <a:endParaRPr lang="es-MX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122" name="Picture 2" descr="PYMES - eTax">
            <a:extLst>
              <a:ext uri="{FF2B5EF4-FFF2-40B4-BE49-F238E27FC236}">
                <a16:creationId xmlns:a16="http://schemas.microsoft.com/office/drawing/2014/main" id="{7358A9EB-1B09-4C69-A128-C2FD513EF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81" y="1289609"/>
            <a:ext cx="3269879" cy="260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882640" y="4255965"/>
            <a:ext cx="6096000" cy="19421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Incumplimiento de fechas de entrega de proyectos (retardos).</a:t>
            </a:r>
            <a:endParaRPr lang="es-MX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Poca integración para solución de problemas existentes en el proyecto.</a:t>
            </a:r>
            <a:endParaRPr lang="es-MX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Desventaja competitiva.</a:t>
            </a:r>
            <a:endParaRPr lang="es-MX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Pérdida de oportunidades de toma de decisiones</a:t>
            </a:r>
            <a:r>
              <a:rPr lang="es-E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s-MX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66" y="4297290"/>
            <a:ext cx="3709315" cy="21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239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Propuesta de solución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289609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120614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1127760" y="1432204"/>
            <a:ext cx="7184571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Creación de un sistema de administración de proyectos con la finalidad de: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49679" y="2053077"/>
            <a:ext cx="649388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un software con interfaz amigable, intuitiva, optimizada, herramientas de apoyo y fácil uso.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Creación de Views y Triggers en una base de datos en MySQL.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y seguridad de visualización de la información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6708593" y="4606671"/>
            <a:ext cx="5368835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Implementación BI en reportes y dashboard</a:t>
            </a:r>
          </a:p>
          <a:p>
            <a:pPr marL="285750" lvl="1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Creación de gráficos comparativos 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Implementar un sistema de arquitectura cliente-servidor.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456" y="1515668"/>
            <a:ext cx="4335236" cy="270189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168" y="3876207"/>
            <a:ext cx="3743552" cy="2656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44741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Beneficios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289609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120614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3D5986-3009-4DB0-AEE4-334D44F14037}"/>
              </a:ext>
            </a:extLst>
          </p:cNvPr>
          <p:cNvSpPr txBox="1"/>
          <p:nvPr/>
        </p:nvSpPr>
        <p:spPr>
          <a:xfrm>
            <a:off x="1168400" y="1508885"/>
            <a:ext cx="6416861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Gracias al sistema ASIST-PROY las empresas será capaces de:</a:t>
            </a:r>
            <a:endParaRPr lang="es-E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20800" y="1878217"/>
            <a:ext cx="577233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Administrar y coordinar diferentes proyectos.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Almacenamiento de datos local o en la nube.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Portabilidad al acceso y manejo de información.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Visualización del avance de proyectos (cronograma de actividades).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y seguridad de la información almacenada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41" y="1304038"/>
            <a:ext cx="3670034" cy="23809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ángulo 9"/>
          <p:cNvSpPr/>
          <p:nvPr/>
        </p:nvSpPr>
        <p:spPr>
          <a:xfrm>
            <a:off x="6871239" y="3940973"/>
            <a:ext cx="5320761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Capacidad de importación y exportación de datos.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Flexibilidad de graficas con información de calidad.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 Multi-Usuario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Manejo de variables base para la administración de un proyecto.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90" y="4485241"/>
            <a:ext cx="3604889" cy="22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6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 smtClean="0">
                <a:latin typeface="Arial Rounded MT Bold" panose="020F0704030504030204" pitchFamily="34" charset="0"/>
              </a:rPr>
              <a:t>Propuesta de valor</a:t>
            </a:r>
            <a:endParaRPr lang="es-MX" sz="4000" dirty="0">
              <a:latin typeface="Arial Rounded MT Bold" panose="020F07040305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0" y="1289609"/>
            <a:ext cx="6737721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7865481" y="120614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3D5986-3009-4DB0-AEE4-334D44F14037}"/>
              </a:ext>
            </a:extLst>
          </p:cNvPr>
          <p:cNvSpPr txBox="1"/>
          <p:nvPr/>
        </p:nvSpPr>
        <p:spPr>
          <a:xfrm>
            <a:off x="1245325" y="1421114"/>
            <a:ext cx="6416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</a:pPr>
            <a:r>
              <a:rPr lang="es-MX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¿Por qué escoger el sistema Asist-Proy y no sistemas ya existentes en el mercado?</a:t>
            </a:r>
            <a:endParaRPr lang="es-ES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419669" y="2005888"/>
            <a:ext cx="57723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Herramienta optimizada con variables básicas para la gestión de proyectos.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Menor costo de adquisición del sistema.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Oportunidad de mercado mas extenso a empresas grandes y pymes.</a:t>
            </a:r>
            <a:endParaRPr lang="es-MX" sz="1600" dirty="0" smtClean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1371600" y="4806653"/>
            <a:ext cx="53207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Herramientas de apoyo de importación y exportación de datos desde el sistema.</a:t>
            </a: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s-MX" sz="1600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Flexibilidad de visualización de resultados o evaluación de proceso en diferentes herramientas de BI.</a:t>
            </a:r>
            <a:endParaRPr lang="es-MX" sz="1600" dirty="0" smtClean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es-MX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80" y="3904895"/>
            <a:ext cx="4107180" cy="2640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6" name="Picture 8" descr="Recursos Humanos; Oportunidad de crecimiento rentable – Veritas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2" y="2294269"/>
            <a:ext cx="4563723" cy="24496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24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4ECCD6-7D46-4A0D-856A-1B8860BE6F2D}"/>
              </a:ext>
            </a:extLst>
          </p:cNvPr>
          <p:cNvSpPr/>
          <p:nvPr/>
        </p:nvSpPr>
        <p:spPr>
          <a:xfrm>
            <a:off x="762000" y="0"/>
            <a:ext cx="406400" cy="6858000"/>
          </a:xfrm>
          <a:prstGeom prst="rect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182526-9493-467C-BF29-9E1B2109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32460"/>
            <a:ext cx="9601200" cy="71628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Factibilidad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461F06-50D9-407C-AE66-D2983F5B2939}"/>
              </a:ext>
            </a:extLst>
          </p:cNvPr>
          <p:cNvSpPr/>
          <p:nvPr/>
        </p:nvSpPr>
        <p:spPr>
          <a:xfrm>
            <a:off x="1127761" y="1289609"/>
            <a:ext cx="3716802" cy="59131"/>
          </a:xfrm>
          <a:prstGeom prst="rect">
            <a:avLst/>
          </a:prstGeom>
          <a:solidFill>
            <a:srgbClr val="2B2E3A"/>
          </a:solidFill>
          <a:ln>
            <a:solidFill>
              <a:srgbClr val="2B2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E6D900F-63BB-4727-A440-72A4F092C4AD}"/>
              </a:ext>
            </a:extLst>
          </p:cNvPr>
          <p:cNvSpPr/>
          <p:nvPr/>
        </p:nvSpPr>
        <p:spPr>
          <a:xfrm>
            <a:off x="4834403" y="1209334"/>
            <a:ext cx="213360" cy="226060"/>
          </a:xfrm>
          <a:prstGeom prst="ellipse">
            <a:avLst/>
          </a:prstGeom>
          <a:solidFill>
            <a:srgbClr val="2B2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426E47-8BB5-4DBF-8796-205C9CD64A0C}"/>
              </a:ext>
            </a:extLst>
          </p:cNvPr>
          <p:cNvSpPr txBox="1"/>
          <p:nvPr/>
        </p:nvSpPr>
        <p:spPr>
          <a:xfrm>
            <a:off x="1371600" y="2069839"/>
            <a:ext cx="89620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Factibilidad Operacional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Factibilidad Técnica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ES" sz="16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Factibilidad Económica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 descr="Estudio de factibilidad">
            <a:extLst>
              <a:ext uri="{FF2B5EF4-FFF2-40B4-BE49-F238E27FC236}">
                <a16:creationId xmlns:a16="http://schemas.microsoft.com/office/drawing/2014/main" id="{C788046F-EA81-4F9F-9926-8E190DD1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052" y="27120"/>
            <a:ext cx="1985535" cy="23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CA6A96-6524-47D9-A2D8-20F66355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96911"/>
            <a:ext cx="4966070" cy="1375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93311E-6A6C-4BB7-B680-F3669E81F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02" y="2702319"/>
            <a:ext cx="4560585" cy="3369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675F79F-714E-48D5-B3CD-13A198DFF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00" y="6339736"/>
            <a:ext cx="1833165" cy="395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1843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corte">
  <a:themeElements>
    <a:clrScheme name="Personalizado 3">
      <a:dk1>
        <a:srgbClr val="000000"/>
      </a:dk1>
      <a:lt1>
        <a:sysClr val="window" lastClr="FFFFFF"/>
      </a:lt1>
      <a:dk2>
        <a:srgbClr val="2B2E3A"/>
      </a:dk2>
      <a:lt2>
        <a:srgbClr val="CCDDEA"/>
      </a:lt2>
      <a:accent1>
        <a:srgbClr val="9FEAF9"/>
      </a:accent1>
      <a:accent2>
        <a:srgbClr val="2B2E3A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880</Words>
  <Application>Microsoft Office PowerPoint</Application>
  <PresentationFormat>Panorámica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Arial Rounded MT Bold</vt:lpstr>
      <vt:lpstr>Calibri</vt:lpstr>
      <vt:lpstr>Calibri Light</vt:lpstr>
      <vt:lpstr>Corbel</vt:lpstr>
      <vt:lpstr>Franklin Gothic Book</vt:lpstr>
      <vt:lpstr>Times New Roman</vt:lpstr>
      <vt:lpstr>Wingdings</vt:lpstr>
      <vt:lpstr>Recorte</vt:lpstr>
      <vt:lpstr>Presentación de PowerPoint</vt:lpstr>
      <vt:lpstr>Abstrac</vt:lpstr>
      <vt:lpstr>Datos de la empresa de desarrollo de software</vt:lpstr>
      <vt:lpstr>Introducción</vt:lpstr>
      <vt:lpstr>Planteamiento del problema </vt:lpstr>
      <vt:lpstr>Propuesta de solución </vt:lpstr>
      <vt:lpstr>Beneficios</vt:lpstr>
      <vt:lpstr>Propuesta de valor</vt:lpstr>
      <vt:lpstr>Factibilidad</vt:lpstr>
      <vt:lpstr>Factibilidad</vt:lpstr>
      <vt:lpstr>Metodología de desarrollo  PMI</vt:lpstr>
      <vt:lpstr>Planeación del proyecto</vt:lpstr>
      <vt:lpstr>Diseño</vt:lpstr>
      <vt:lpstr>Diseño</vt:lpstr>
      <vt:lpstr>Diseño</vt:lpstr>
      <vt:lpstr>Diseño</vt:lpstr>
      <vt:lpstr>Arquitectura del sistema</vt:lpstr>
      <vt:lpstr>Diseño Base de datos</vt:lpstr>
      <vt:lpstr>Sistematización</vt:lpstr>
      <vt:lpstr>Herramientas de desarrollo </vt:lpstr>
      <vt:lpstr>Requisitos del sistema</vt:lpstr>
      <vt:lpstr>Pruebas</vt:lpstr>
      <vt:lpstr>A futuro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Ramirez</dc:creator>
  <cp:lastModifiedBy>Ricardo</cp:lastModifiedBy>
  <cp:revision>74</cp:revision>
  <dcterms:created xsi:type="dcterms:W3CDTF">2020-10-05T23:49:03Z</dcterms:created>
  <dcterms:modified xsi:type="dcterms:W3CDTF">2020-11-13T06:18:08Z</dcterms:modified>
</cp:coreProperties>
</file>