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56" r:id="rId7"/>
    <p:sldId id="257" r:id="rId8"/>
    <p:sldId id="273" r:id="rId9"/>
    <p:sldId id="258" r:id="rId10"/>
    <p:sldId id="259" r:id="rId11"/>
    <p:sldId id="260" r:id="rId12"/>
    <p:sldId id="278" r:id="rId13"/>
    <p:sldId id="261" r:id="rId14"/>
    <p:sldId id="269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65"/>
    <a:srgbClr val="FF7C80"/>
    <a:srgbClr val="F28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87B70-7449-4823-AA8C-5EAC60AD0F05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FCE617B8-89A5-4134-94EB-B86EF70ECB0A}">
      <dgm:prSet phldrT="[Texto]"/>
      <dgm:spPr/>
      <dgm:t>
        <a:bodyPr/>
        <a:lstStyle/>
        <a:p>
          <a:r>
            <a:rPr lang="es-ES" dirty="0"/>
            <a:t>Análisis de viabilidad</a:t>
          </a:r>
        </a:p>
      </dgm:t>
    </dgm:pt>
    <dgm:pt modelId="{B742B5A3-4713-4BE2-A091-59EC801C3B4F}" type="parTrans" cxnId="{AE53CB1D-AFBC-4BDB-99E8-E1477DBD132E}">
      <dgm:prSet/>
      <dgm:spPr/>
      <dgm:t>
        <a:bodyPr/>
        <a:lstStyle/>
        <a:p>
          <a:endParaRPr lang="es-ES"/>
        </a:p>
      </dgm:t>
    </dgm:pt>
    <dgm:pt modelId="{35D98E9E-2B87-4297-B86D-358F85037BAD}" type="sibTrans" cxnId="{AE53CB1D-AFBC-4BDB-99E8-E1477DBD132E}">
      <dgm:prSet/>
      <dgm:spPr/>
      <dgm:t>
        <a:bodyPr/>
        <a:lstStyle/>
        <a:p>
          <a:endParaRPr lang="es-ES"/>
        </a:p>
      </dgm:t>
    </dgm:pt>
    <dgm:pt modelId="{B83A4F08-E8C4-439F-A735-5E98CD0B4C4A}">
      <dgm:prSet phldrT="[Texto]"/>
      <dgm:spPr/>
      <dgm:t>
        <a:bodyPr/>
        <a:lstStyle/>
        <a:p>
          <a:r>
            <a:rPr lang="es-ES" dirty="0"/>
            <a:t>Planificación </a:t>
          </a:r>
        </a:p>
      </dgm:t>
    </dgm:pt>
    <dgm:pt modelId="{A8214FF8-1109-443D-B3BA-EC7232037821}" type="parTrans" cxnId="{2A997218-5C6D-410C-8F56-30D43153E999}">
      <dgm:prSet/>
      <dgm:spPr/>
      <dgm:t>
        <a:bodyPr/>
        <a:lstStyle/>
        <a:p>
          <a:endParaRPr lang="es-ES"/>
        </a:p>
      </dgm:t>
    </dgm:pt>
    <dgm:pt modelId="{4FFB2C8E-6B07-4B31-B8E3-837E2F00C60B}" type="sibTrans" cxnId="{2A997218-5C6D-410C-8F56-30D43153E999}">
      <dgm:prSet/>
      <dgm:spPr/>
      <dgm:t>
        <a:bodyPr/>
        <a:lstStyle/>
        <a:p>
          <a:endParaRPr lang="es-ES"/>
        </a:p>
      </dgm:t>
    </dgm:pt>
    <dgm:pt modelId="{AD223FC7-FD4A-4EB3-B41F-1625F7CD37D7}">
      <dgm:prSet phldrT="[Texto]"/>
      <dgm:spPr/>
      <dgm:t>
        <a:bodyPr/>
        <a:lstStyle/>
        <a:p>
          <a:r>
            <a:rPr lang="es-ES" dirty="0"/>
            <a:t>Ejecución</a:t>
          </a:r>
        </a:p>
      </dgm:t>
    </dgm:pt>
    <dgm:pt modelId="{4B92483F-3378-4E40-A696-19018242A07B}" type="parTrans" cxnId="{56FCF0C3-00C5-472E-9A08-DB66CD692142}">
      <dgm:prSet/>
      <dgm:spPr/>
      <dgm:t>
        <a:bodyPr/>
        <a:lstStyle/>
        <a:p>
          <a:endParaRPr lang="es-ES"/>
        </a:p>
      </dgm:t>
    </dgm:pt>
    <dgm:pt modelId="{5FA23886-5911-42C4-8B43-94576A165D14}" type="sibTrans" cxnId="{56FCF0C3-00C5-472E-9A08-DB66CD692142}">
      <dgm:prSet/>
      <dgm:spPr/>
      <dgm:t>
        <a:bodyPr/>
        <a:lstStyle/>
        <a:p>
          <a:endParaRPr lang="es-ES"/>
        </a:p>
      </dgm:t>
    </dgm:pt>
    <dgm:pt modelId="{E2F00507-91C8-4717-9B1B-C659EE3EA1DA}">
      <dgm:prSet phldrT="[Texto]"/>
      <dgm:spPr/>
      <dgm:t>
        <a:bodyPr/>
        <a:lstStyle/>
        <a:p>
          <a:r>
            <a:rPr lang="es-ES" dirty="0"/>
            <a:t>Seguimiento y control</a:t>
          </a:r>
        </a:p>
      </dgm:t>
    </dgm:pt>
    <dgm:pt modelId="{32E6E7AC-78FD-4047-AC79-E7561F44E965}" type="parTrans" cxnId="{7B6F0FD3-F4D2-46D5-8498-D5AD0E807DA7}">
      <dgm:prSet/>
      <dgm:spPr/>
      <dgm:t>
        <a:bodyPr/>
        <a:lstStyle/>
        <a:p>
          <a:endParaRPr lang="es-ES"/>
        </a:p>
      </dgm:t>
    </dgm:pt>
    <dgm:pt modelId="{5953A700-57E1-438B-9AB3-923560AD40DE}" type="sibTrans" cxnId="{7B6F0FD3-F4D2-46D5-8498-D5AD0E807DA7}">
      <dgm:prSet/>
      <dgm:spPr/>
      <dgm:t>
        <a:bodyPr/>
        <a:lstStyle/>
        <a:p>
          <a:endParaRPr lang="es-ES"/>
        </a:p>
      </dgm:t>
    </dgm:pt>
    <dgm:pt modelId="{6BC2B109-2EB5-4B72-A3D9-F74A330ACD17}">
      <dgm:prSet phldrT="[Texto]"/>
      <dgm:spPr/>
      <dgm:t>
        <a:bodyPr/>
        <a:lstStyle/>
        <a:p>
          <a:r>
            <a:rPr lang="es-ES" dirty="0"/>
            <a:t>Cierre</a:t>
          </a:r>
        </a:p>
      </dgm:t>
    </dgm:pt>
    <dgm:pt modelId="{FCA13C2B-051C-422B-8920-51AF009C043C}" type="parTrans" cxnId="{9C2041A7-051A-46C6-A87A-1EBB41E86282}">
      <dgm:prSet/>
      <dgm:spPr/>
      <dgm:t>
        <a:bodyPr/>
        <a:lstStyle/>
        <a:p>
          <a:endParaRPr lang="es-ES"/>
        </a:p>
      </dgm:t>
    </dgm:pt>
    <dgm:pt modelId="{5A40C08F-B52E-4B80-B751-B82B1003DF59}" type="sibTrans" cxnId="{9C2041A7-051A-46C6-A87A-1EBB41E86282}">
      <dgm:prSet/>
      <dgm:spPr/>
      <dgm:t>
        <a:bodyPr/>
        <a:lstStyle/>
        <a:p>
          <a:endParaRPr lang="es-ES"/>
        </a:p>
      </dgm:t>
    </dgm:pt>
    <dgm:pt modelId="{5F95FFA2-FB52-4493-B2D3-3028C6F2443D}" type="pres">
      <dgm:prSet presAssocID="{8CA87B70-7449-4823-AA8C-5EAC60AD0F05}" presName="Name0" presStyleCnt="0">
        <dgm:presLayoutVars>
          <dgm:dir/>
          <dgm:animLvl val="lvl"/>
          <dgm:resizeHandles val="exact"/>
        </dgm:presLayoutVars>
      </dgm:prSet>
      <dgm:spPr/>
    </dgm:pt>
    <dgm:pt modelId="{C945B3DD-B6B8-4B96-89A4-8A447284E92E}" type="pres">
      <dgm:prSet presAssocID="{FCE617B8-89A5-4134-94EB-B86EF70ECB0A}" presName="parTxOnly" presStyleLbl="node1" presStyleIdx="0" presStyleCnt="5" custLinFactNeighborX="-9662" custLinFactNeighborY="12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EFE330A-8BEF-4C11-982A-F0B7177DAD31}" type="pres">
      <dgm:prSet presAssocID="{35D98E9E-2B87-4297-B86D-358F85037BAD}" presName="parTxOnlySpace" presStyleCnt="0"/>
      <dgm:spPr/>
    </dgm:pt>
    <dgm:pt modelId="{ED33496E-0BDB-40DD-B9DE-15AA4B498849}" type="pres">
      <dgm:prSet presAssocID="{B83A4F08-E8C4-439F-A735-5E98CD0B4C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F32D55E-7AA4-4F48-A385-AFB13142BD74}" type="pres">
      <dgm:prSet presAssocID="{4FFB2C8E-6B07-4B31-B8E3-837E2F00C60B}" presName="parTxOnlySpace" presStyleCnt="0"/>
      <dgm:spPr/>
    </dgm:pt>
    <dgm:pt modelId="{30E73139-A4BA-4FA3-9A00-AAEF19645B37}" type="pres">
      <dgm:prSet presAssocID="{AD223FC7-FD4A-4EB3-B41F-1625F7CD37D7}" presName="parTxOnly" presStyleLbl="node1" presStyleIdx="2" presStyleCnt="5" custLinFactNeighborX="-60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1BC760-8FDB-4F60-B20B-95538D21A86F}" type="pres">
      <dgm:prSet presAssocID="{5FA23886-5911-42C4-8B43-94576A165D14}" presName="parTxOnlySpace" presStyleCnt="0"/>
      <dgm:spPr/>
    </dgm:pt>
    <dgm:pt modelId="{DADCB821-A0BC-492B-8075-F39917A3753B}" type="pres">
      <dgm:prSet presAssocID="{E2F00507-91C8-4717-9B1B-C659EE3EA1D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4D0B68-C975-42F4-9D5D-2D79FDFF0FD3}" type="pres">
      <dgm:prSet presAssocID="{5953A700-57E1-438B-9AB3-923560AD40DE}" presName="parTxOnlySpace" presStyleCnt="0"/>
      <dgm:spPr/>
    </dgm:pt>
    <dgm:pt modelId="{AEBA1E4A-7646-425C-BF78-B1DC93F26984}" type="pres">
      <dgm:prSet presAssocID="{6BC2B109-2EB5-4B72-A3D9-F74A330ACD1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03575B9-DEF0-4643-88D4-E6ED7FE7F9DE}" type="presOf" srcId="{AD223FC7-FD4A-4EB3-B41F-1625F7CD37D7}" destId="{30E73139-A4BA-4FA3-9A00-AAEF19645B37}" srcOrd="0" destOrd="0" presId="urn:microsoft.com/office/officeart/2005/8/layout/chevron1"/>
    <dgm:cxn modelId="{E336A7E9-5991-45DD-9910-8FC80B50151D}" type="presOf" srcId="{8CA87B70-7449-4823-AA8C-5EAC60AD0F05}" destId="{5F95FFA2-FB52-4493-B2D3-3028C6F2443D}" srcOrd="0" destOrd="0" presId="urn:microsoft.com/office/officeart/2005/8/layout/chevron1"/>
    <dgm:cxn modelId="{EB690F34-2B3C-43C5-8EEE-E74701863321}" type="presOf" srcId="{FCE617B8-89A5-4134-94EB-B86EF70ECB0A}" destId="{C945B3DD-B6B8-4B96-89A4-8A447284E92E}" srcOrd="0" destOrd="0" presId="urn:microsoft.com/office/officeart/2005/8/layout/chevron1"/>
    <dgm:cxn modelId="{85D25EDE-0DAF-4BF5-83F6-22BB10D3F670}" type="presOf" srcId="{E2F00507-91C8-4717-9B1B-C659EE3EA1DA}" destId="{DADCB821-A0BC-492B-8075-F39917A3753B}" srcOrd="0" destOrd="0" presId="urn:microsoft.com/office/officeart/2005/8/layout/chevron1"/>
    <dgm:cxn modelId="{AE53CB1D-AFBC-4BDB-99E8-E1477DBD132E}" srcId="{8CA87B70-7449-4823-AA8C-5EAC60AD0F05}" destId="{FCE617B8-89A5-4134-94EB-B86EF70ECB0A}" srcOrd="0" destOrd="0" parTransId="{B742B5A3-4713-4BE2-A091-59EC801C3B4F}" sibTransId="{35D98E9E-2B87-4297-B86D-358F85037BAD}"/>
    <dgm:cxn modelId="{7B6F0FD3-F4D2-46D5-8498-D5AD0E807DA7}" srcId="{8CA87B70-7449-4823-AA8C-5EAC60AD0F05}" destId="{E2F00507-91C8-4717-9B1B-C659EE3EA1DA}" srcOrd="3" destOrd="0" parTransId="{32E6E7AC-78FD-4047-AC79-E7561F44E965}" sibTransId="{5953A700-57E1-438B-9AB3-923560AD40DE}"/>
    <dgm:cxn modelId="{2A997218-5C6D-410C-8F56-30D43153E999}" srcId="{8CA87B70-7449-4823-AA8C-5EAC60AD0F05}" destId="{B83A4F08-E8C4-439F-A735-5E98CD0B4C4A}" srcOrd="1" destOrd="0" parTransId="{A8214FF8-1109-443D-B3BA-EC7232037821}" sibTransId="{4FFB2C8E-6B07-4B31-B8E3-837E2F00C60B}"/>
    <dgm:cxn modelId="{1AA46EE7-9457-4636-8A97-A14E561007BB}" type="presOf" srcId="{6BC2B109-2EB5-4B72-A3D9-F74A330ACD17}" destId="{AEBA1E4A-7646-425C-BF78-B1DC93F26984}" srcOrd="0" destOrd="0" presId="urn:microsoft.com/office/officeart/2005/8/layout/chevron1"/>
    <dgm:cxn modelId="{013DFF5C-5F16-4E61-84BE-8DBEEFA0519A}" type="presOf" srcId="{B83A4F08-E8C4-439F-A735-5E98CD0B4C4A}" destId="{ED33496E-0BDB-40DD-B9DE-15AA4B498849}" srcOrd="0" destOrd="0" presId="urn:microsoft.com/office/officeart/2005/8/layout/chevron1"/>
    <dgm:cxn modelId="{9C2041A7-051A-46C6-A87A-1EBB41E86282}" srcId="{8CA87B70-7449-4823-AA8C-5EAC60AD0F05}" destId="{6BC2B109-2EB5-4B72-A3D9-F74A330ACD17}" srcOrd="4" destOrd="0" parTransId="{FCA13C2B-051C-422B-8920-51AF009C043C}" sibTransId="{5A40C08F-B52E-4B80-B751-B82B1003DF59}"/>
    <dgm:cxn modelId="{56FCF0C3-00C5-472E-9A08-DB66CD692142}" srcId="{8CA87B70-7449-4823-AA8C-5EAC60AD0F05}" destId="{AD223FC7-FD4A-4EB3-B41F-1625F7CD37D7}" srcOrd="2" destOrd="0" parTransId="{4B92483F-3378-4E40-A696-19018242A07B}" sibTransId="{5FA23886-5911-42C4-8B43-94576A165D14}"/>
    <dgm:cxn modelId="{87756B25-F930-4AD4-9157-B13D1CD6534B}" type="presParOf" srcId="{5F95FFA2-FB52-4493-B2D3-3028C6F2443D}" destId="{C945B3DD-B6B8-4B96-89A4-8A447284E92E}" srcOrd="0" destOrd="0" presId="urn:microsoft.com/office/officeart/2005/8/layout/chevron1"/>
    <dgm:cxn modelId="{B9F624D2-73BF-4DE8-B4B5-B9BBE3A461F3}" type="presParOf" srcId="{5F95FFA2-FB52-4493-B2D3-3028C6F2443D}" destId="{BEFE330A-8BEF-4C11-982A-F0B7177DAD31}" srcOrd="1" destOrd="0" presId="urn:microsoft.com/office/officeart/2005/8/layout/chevron1"/>
    <dgm:cxn modelId="{A4C3D9B7-2AB8-4FAE-9A2C-93F41F40E330}" type="presParOf" srcId="{5F95FFA2-FB52-4493-B2D3-3028C6F2443D}" destId="{ED33496E-0BDB-40DD-B9DE-15AA4B498849}" srcOrd="2" destOrd="0" presId="urn:microsoft.com/office/officeart/2005/8/layout/chevron1"/>
    <dgm:cxn modelId="{6B347312-0223-488B-AABF-457F32439AA2}" type="presParOf" srcId="{5F95FFA2-FB52-4493-B2D3-3028C6F2443D}" destId="{1F32D55E-7AA4-4F48-A385-AFB13142BD74}" srcOrd="3" destOrd="0" presId="urn:microsoft.com/office/officeart/2005/8/layout/chevron1"/>
    <dgm:cxn modelId="{966C4109-26D0-4B1C-9A13-FE1576309C69}" type="presParOf" srcId="{5F95FFA2-FB52-4493-B2D3-3028C6F2443D}" destId="{30E73139-A4BA-4FA3-9A00-AAEF19645B37}" srcOrd="4" destOrd="0" presId="urn:microsoft.com/office/officeart/2005/8/layout/chevron1"/>
    <dgm:cxn modelId="{5E26B6CE-D0A3-40DC-B198-0A075F5ABC35}" type="presParOf" srcId="{5F95FFA2-FB52-4493-B2D3-3028C6F2443D}" destId="{D71BC760-8FDB-4F60-B20B-95538D21A86F}" srcOrd="5" destOrd="0" presId="urn:microsoft.com/office/officeart/2005/8/layout/chevron1"/>
    <dgm:cxn modelId="{C233B8E1-2C8F-4854-B3B6-6738A9E2627F}" type="presParOf" srcId="{5F95FFA2-FB52-4493-B2D3-3028C6F2443D}" destId="{DADCB821-A0BC-492B-8075-F39917A3753B}" srcOrd="6" destOrd="0" presId="urn:microsoft.com/office/officeart/2005/8/layout/chevron1"/>
    <dgm:cxn modelId="{E1618DDA-28D4-4125-8B6F-022BD015FD50}" type="presParOf" srcId="{5F95FFA2-FB52-4493-B2D3-3028C6F2443D}" destId="{A54D0B68-C975-42F4-9D5D-2D79FDFF0FD3}" srcOrd="7" destOrd="0" presId="urn:microsoft.com/office/officeart/2005/8/layout/chevron1"/>
    <dgm:cxn modelId="{8932ADC6-21A5-4B47-8DAC-0532A7EB9C1D}" type="presParOf" srcId="{5F95FFA2-FB52-4493-B2D3-3028C6F2443D}" destId="{AEBA1E4A-7646-425C-BF78-B1DC93F269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5B3DD-B6B8-4B96-89A4-8A447284E92E}">
      <dsp:nvSpPr>
        <dsp:cNvPr id="0" name=""/>
        <dsp:cNvSpPr/>
      </dsp:nvSpPr>
      <dsp:spPr>
        <a:xfrm>
          <a:off x="0" y="258892"/>
          <a:ext cx="2257276" cy="902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Análisis de viabilidad</a:t>
          </a:r>
        </a:p>
      </dsp:txBody>
      <dsp:txXfrm>
        <a:off x="451455" y="258892"/>
        <a:ext cx="1354366" cy="902910"/>
      </dsp:txXfrm>
    </dsp:sp>
    <dsp:sp modelId="{ED33496E-0BDB-40DD-B9DE-15AA4B498849}">
      <dsp:nvSpPr>
        <dsp:cNvPr id="0" name=""/>
        <dsp:cNvSpPr/>
      </dsp:nvSpPr>
      <dsp:spPr>
        <a:xfrm>
          <a:off x="2034084" y="247407"/>
          <a:ext cx="2257276" cy="902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Planificación </a:t>
          </a:r>
        </a:p>
      </dsp:txBody>
      <dsp:txXfrm>
        <a:off x="2485539" y="247407"/>
        <a:ext cx="1354366" cy="902910"/>
      </dsp:txXfrm>
    </dsp:sp>
    <dsp:sp modelId="{30E73139-A4BA-4FA3-9A00-AAEF19645B37}">
      <dsp:nvSpPr>
        <dsp:cNvPr id="0" name=""/>
        <dsp:cNvSpPr/>
      </dsp:nvSpPr>
      <dsp:spPr>
        <a:xfrm>
          <a:off x="4052087" y="247407"/>
          <a:ext cx="2257276" cy="902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Ejecución</a:t>
          </a:r>
        </a:p>
      </dsp:txBody>
      <dsp:txXfrm>
        <a:off x="4503542" y="247407"/>
        <a:ext cx="1354366" cy="902910"/>
      </dsp:txXfrm>
    </dsp:sp>
    <dsp:sp modelId="{DADCB821-A0BC-492B-8075-F39917A3753B}">
      <dsp:nvSpPr>
        <dsp:cNvPr id="0" name=""/>
        <dsp:cNvSpPr/>
      </dsp:nvSpPr>
      <dsp:spPr>
        <a:xfrm>
          <a:off x="6097181" y="247407"/>
          <a:ext cx="2257276" cy="902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Seguimiento y control</a:t>
          </a:r>
        </a:p>
      </dsp:txBody>
      <dsp:txXfrm>
        <a:off x="6548636" y="247407"/>
        <a:ext cx="1354366" cy="902910"/>
      </dsp:txXfrm>
    </dsp:sp>
    <dsp:sp modelId="{AEBA1E4A-7646-425C-BF78-B1DC93F26984}">
      <dsp:nvSpPr>
        <dsp:cNvPr id="0" name=""/>
        <dsp:cNvSpPr/>
      </dsp:nvSpPr>
      <dsp:spPr>
        <a:xfrm>
          <a:off x="8128730" y="247407"/>
          <a:ext cx="2257276" cy="9029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Cierre</a:t>
          </a:r>
        </a:p>
      </dsp:txBody>
      <dsp:txXfrm>
        <a:off x="8580185" y="247407"/>
        <a:ext cx="1354366" cy="902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4F9E-253C-4C6F-9D4B-4067B7F782B7}" type="datetimeFigureOut">
              <a:rPr lang="es-MX" smtClean="0"/>
              <a:t>2019-11-12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FA72-4D44-4A81-B5DB-041C3117BC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75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3C15-D08C-418A-B482-F841A9E12D7E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13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367-EFAE-48C1-A5D2-5C0339B4F08E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8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F30F-66B6-430C-960B-0B4C30B335EA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42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88E7-57D9-4F2D-94FF-FF0C52752651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9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FA68-C2A1-4ADA-991F-911C2540984B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14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5FB-1FFA-4C31-9C70-83B87E8972D3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19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ABC-39CD-4791-B715-248A17A68C61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48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0FE-067B-4DDC-925B-3E6097AE1DDB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6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8E91-F8DC-450B-9A35-45715103F70A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85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CDF-72D3-48CF-A38A-C5DF8F6108F5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6BA3-D520-4078-B668-C8A53A020241}" type="datetime1">
              <a:rPr lang="es-MX" smtClean="0"/>
              <a:t>2019-11-12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7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5BFB-5363-4532-B98F-598A148914F0}" type="datetime1">
              <a:rPr lang="es-MX" smtClean="0"/>
              <a:t>2019-11-12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528E-2729-4C31-B3EC-EC15B044BB3A}" type="datetime1">
              <a:rPr lang="es-MX" smtClean="0"/>
              <a:t>2019-11-12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8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38DD-3AE1-4D2F-95BF-12D707E0E910}" type="datetime1">
              <a:rPr lang="es-MX" smtClean="0"/>
              <a:t>2019-11-12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54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4558-0345-461F-B809-B133555B068E}" type="datetime1">
              <a:rPr lang="es-MX" smtClean="0"/>
              <a:t>2019-11-12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Proyecto Radix Aguas, Bonafont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BE64-F830-4DAB-BFBD-70016EA40644}" type="datetime1">
              <a:rPr lang="es-MX" smtClean="0"/>
              <a:t>2019-11-12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A687-0620-4AE9-8A88-B361D74D3D14}" type="datetime1">
              <a:rPr lang="es-MX" smtClean="0"/>
              <a:t>2019-11-12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/>
              <a:t>Proyecto Radix Aguas, Bonafont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9A873B-4B32-4483-83C8-035CB544B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77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jp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85851" y="491764"/>
            <a:ext cx="4324044" cy="2555806"/>
          </a:xfrm>
        </p:spPr>
        <p:txBody>
          <a:bodyPr>
            <a:normAutofit/>
          </a:bodyPr>
          <a:lstStyle/>
          <a:p>
            <a:r>
              <a:rPr lang="es-MX" sz="5400" b="1" dirty="0">
                <a:latin typeface="Arial" panose="020B0604020202020204" pitchFamily="34" charset="0"/>
                <a:cs typeface="Arial" panose="020B0604020202020204" pitchFamily="34" charset="0"/>
              </a:rPr>
              <a:t>Project CMO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1D2BF7-0CF6-47E1-8030-2DB6EAE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6036" y="6316503"/>
            <a:ext cx="1520641" cy="365125"/>
          </a:xfrm>
        </p:spPr>
        <p:txBody>
          <a:bodyPr/>
          <a:lstStyle/>
          <a:p>
            <a:fld id="{97693861-9B3B-46E2-B112-2A8A5A4E9566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4A3F7-2FA7-45C1-9A53-15D1D162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3308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Project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F7CF0-6112-443E-A459-D625DB3A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070" y="6316502"/>
            <a:ext cx="551167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1</a:t>
            </a:fld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9765" y="3959343"/>
            <a:ext cx="77070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Students</a:t>
            </a:r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Cabrera Domingo Alcántara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Raymundo Cabrera Mena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Sixto Alejandro Olguín Martínez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Ángel Ramírez Sánchez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11" y="5967015"/>
            <a:ext cx="1135984" cy="761916"/>
          </a:xfrm>
          <a:prstGeom prst="rect">
            <a:avLst/>
          </a:prstGeom>
        </p:spPr>
      </p:pic>
      <p:pic>
        <p:nvPicPr>
          <p:cNvPr id="1026" name="Picture 2" descr="Resultado de imagen para uaeh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94" y="5967015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110" r="100000">
                        <a14:foregroundMark x1="40925" y1="89041" x2="40925" y2="89041"/>
                        <a14:foregroundMark x1="52055" y1="84932" x2="52055" y2="84932"/>
                        <a14:foregroundMark x1="64041" y1="92123" x2="64041" y2="92123"/>
                        <a14:foregroundMark x1="65068" y1="82877" x2="65068" y2="82877"/>
                        <a14:foregroundMark x1="71575" y1="86986" x2="71575" y2="86986"/>
                        <a14:foregroundMark x1="70034" y1="95205" x2="70034" y2="95205"/>
                        <a14:foregroundMark x1="73116" y1="95890" x2="73116" y2="95890"/>
                        <a14:foregroundMark x1="77568" y1="83904" x2="77568" y2="83904"/>
                        <a14:foregroundMark x1="77055" y1="88014" x2="77055" y2="88014"/>
                        <a14:foregroundMark x1="83219" y1="84932" x2="83219" y2="84932"/>
                        <a14:foregroundMark x1="82192" y1="91096" x2="82192" y2="91096"/>
                        <a14:foregroundMark x1="88185" y1="86986" x2="88185" y2="86986"/>
                        <a14:foregroundMark x1="92637" y1="86986" x2="92637" y2="86986"/>
                        <a14:foregroundMark x1="60103" y1="89041" x2="60103" y2="89041"/>
                        <a14:foregroundMark x1="58562" y1="83904" x2="58562" y2="83904"/>
                        <a14:foregroundMark x1="54623" y1="91096" x2="54623" y2="91096"/>
                        <a14:foregroundMark x1="58562" y1="95205" x2="58562" y2="95205"/>
                        <a14:foregroundMark x1="65068" y1="79110" x2="65068" y2="79110"/>
                        <a14:foregroundMark x1="47945" y1="85959" x2="47945" y2="85959"/>
                        <a14:foregroundMark x1="50000" y1="80137" x2="50000" y2="80137"/>
                        <a14:foregroundMark x1="73116" y1="81849" x2="73116" y2="81849"/>
                        <a14:foregroundMark x1="71918" y1="82534" x2="71918" y2="82534"/>
                        <a14:foregroundMark x1="76884" y1="77055" x2="76884" y2="77055"/>
                        <a14:foregroundMark x1="47774" y1="79110" x2="47774" y2="79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6" y="443551"/>
            <a:ext cx="2315111" cy="115533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110" r="100000">
                        <a14:foregroundMark x1="40925" y1="89041" x2="40925" y2="89041"/>
                        <a14:foregroundMark x1="52055" y1="84932" x2="52055" y2="84932"/>
                        <a14:foregroundMark x1="64041" y1="92123" x2="64041" y2="92123"/>
                        <a14:foregroundMark x1="65068" y1="82877" x2="65068" y2="82877"/>
                        <a14:foregroundMark x1="71575" y1="86986" x2="71575" y2="86986"/>
                        <a14:foregroundMark x1="70034" y1="95205" x2="70034" y2="95205"/>
                        <a14:foregroundMark x1="73116" y1="95890" x2="73116" y2="95890"/>
                        <a14:foregroundMark x1="77568" y1="83904" x2="77568" y2="83904"/>
                        <a14:foregroundMark x1="77055" y1="88014" x2="77055" y2="88014"/>
                        <a14:foregroundMark x1="83219" y1="84932" x2="83219" y2="84932"/>
                        <a14:foregroundMark x1="82192" y1="91096" x2="82192" y2="91096"/>
                        <a14:foregroundMark x1="88185" y1="86986" x2="88185" y2="86986"/>
                        <a14:foregroundMark x1="92637" y1="86986" x2="92637" y2="86986"/>
                        <a14:foregroundMark x1="60103" y1="89041" x2="60103" y2="89041"/>
                        <a14:foregroundMark x1="58562" y1="83904" x2="58562" y2="83904"/>
                        <a14:foregroundMark x1="54623" y1="91096" x2="54623" y2="91096"/>
                        <a14:foregroundMark x1="58562" y1="95205" x2="58562" y2="95205"/>
                        <a14:foregroundMark x1="65068" y1="79110" x2="65068" y2="79110"/>
                        <a14:foregroundMark x1="47945" y1="85959" x2="47945" y2="85959"/>
                        <a14:foregroundMark x1="50000" y1="80137" x2="50000" y2="80137"/>
                        <a14:foregroundMark x1="73116" y1="81849" x2="73116" y2="81849"/>
                        <a14:foregroundMark x1="71918" y1="82534" x2="71918" y2="82534"/>
                        <a14:foregroundMark x1="76884" y1="77055" x2="76884" y2="77055"/>
                        <a14:foregroundMark x1="47774" y1="79110" x2="47774" y2="79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" y="5991009"/>
            <a:ext cx="1383886" cy="6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1073" y="859377"/>
            <a:ext cx="10018713" cy="1752599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486" y="2603712"/>
            <a:ext cx="8367713" cy="3001143"/>
          </a:xfrm>
        </p:spPr>
        <p:txBody>
          <a:bodyPr>
            <a:normAutofit/>
          </a:bodyPr>
          <a:lstStyle/>
          <a:p>
            <a:r>
              <a:rPr lang="es-MX" dirty="0" smtClean="0"/>
              <a:t>Realizar proyecciones de mano de obra (RFC).</a:t>
            </a:r>
          </a:p>
          <a:p>
            <a:r>
              <a:rPr lang="es-MX" dirty="0" smtClean="0"/>
              <a:t>Convertir la información a indicadores técnicos generados en esta herramienta.</a:t>
            </a:r>
          </a:p>
          <a:p>
            <a:r>
              <a:rPr lang="es-MX" dirty="0" smtClean="0"/>
              <a:t>Reducción en </a:t>
            </a:r>
            <a:r>
              <a:rPr lang="es-MX" dirty="0"/>
              <a:t>tiempos de técnicas de costeo.</a:t>
            </a:r>
          </a:p>
          <a:p>
            <a:r>
              <a:rPr lang="es-MX" dirty="0"/>
              <a:t>Creación de graficas comparativas para la visualización del costeos.</a:t>
            </a:r>
          </a:p>
          <a:p>
            <a:r>
              <a:rPr lang="es-MX" dirty="0" smtClean="0"/>
              <a:t>Generar modulo del control de captura y visualización de datos.</a:t>
            </a:r>
          </a:p>
          <a:p>
            <a:r>
              <a:rPr lang="es-MX" dirty="0" smtClean="0"/>
              <a:t>Acceso por usuario y contraseña para la visualización de información de los empleados.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B4D21-2715-47B2-80B2-93063661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121" y="6519071"/>
            <a:ext cx="1625083" cy="365125"/>
          </a:xfrm>
        </p:spPr>
        <p:txBody>
          <a:bodyPr/>
          <a:lstStyle/>
          <a:p>
            <a:fld id="{10C505D3-8540-4DCF-8DE1-93677C08CCBF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BA914A-8FBD-45B8-A13C-9DFE364B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8607" y="6454714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10</a:t>
            </a:fld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46" y="6205457"/>
            <a:ext cx="1035918" cy="69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99" y="3651274"/>
            <a:ext cx="3544390" cy="2153709"/>
          </a:xfrm>
          <a:prstGeom prst="rect">
            <a:avLst/>
          </a:prstGeom>
        </p:spPr>
      </p:pic>
      <p:pic>
        <p:nvPicPr>
          <p:cNvPr id="1028" name="Picture 4" descr="Resultado de imagen para tecnicas de coste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944464"/>
            <a:ext cx="3600000" cy="20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uaeh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9" y="6070851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9034" y="631009"/>
            <a:ext cx="5182716" cy="1752599"/>
          </a:xfrm>
        </p:spPr>
        <p:txBody>
          <a:bodyPr/>
          <a:lstStyle/>
          <a:p>
            <a:r>
              <a:rPr lang="es-MX" b="1" dirty="0">
                <a:latin typeface="Arial Black" panose="020B0A04020102020204" pitchFamily="34" charset="0"/>
              </a:rPr>
              <a:t>Propuesta de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4275" y="2481865"/>
            <a:ext cx="10018713" cy="388880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Creación de </a:t>
            </a:r>
            <a:r>
              <a:rPr lang="es-MX" dirty="0" smtClean="0">
                <a:solidFill>
                  <a:schemeClr val="tx1"/>
                </a:solidFill>
              </a:rPr>
              <a:t>interfaz de </a:t>
            </a:r>
            <a:r>
              <a:rPr lang="es-MX" dirty="0">
                <a:solidFill>
                  <a:schemeClr val="tx1"/>
                </a:solidFill>
              </a:rPr>
              <a:t>manera intuitiva, sencilla y fácil de utilizar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Creación de una base de datos en </a:t>
            </a:r>
            <a:r>
              <a:rPr lang="es-MX" dirty="0" err="1">
                <a:solidFill>
                  <a:schemeClr val="tx1"/>
                </a:solidFill>
              </a:rPr>
              <a:t>Mysql</a:t>
            </a:r>
            <a:r>
              <a:rPr lang="es-MX" dirty="0">
                <a:solidFill>
                  <a:schemeClr val="tx1"/>
                </a:solidFill>
              </a:rPr>
              <a:t> donde se almacene información de las formulas de costeo.</a:t>
            </a:r>
          </a:p>
          <a:p>
            <a:r>
              <a:rPr lang="es-MX" dirty="0">
                <a:solidFill>
                  <a:schemeClr val="tx1"/>
                </a:solidFill>
              </a:rPr>
              <a:t>Seguridad en uso y visualización de la información encontrada en el sistema.</a:t>
            </a:r>
          </a:p>
          <a:p>
            <a:r>
              <a:rPr lang="es-MX" dirty="0">
                <a:solidFill>
                  <a:schemeClr val="tx1"/>
                </a:solidFill>
              </a:rPr>
              <a:t> Generar de manera optima la implementación de los Rolling </a:t>
            </a:r>
            <a:r>
              <a:rPr lang="es-MX" dirty="0" err="1">
                <a:solidFill>
                  <a:schemeClr val="tx1"/>
                </a:solidFill>
              </a:rPr>
              <a:t>Forecast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Creación de graficas comparativas.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Creación de diferentes </a:t>
            </a:r>
            <a:r>
              <a:rPr lang="es-MX" dirty="0" smtClean="0">
                <a:solidFill>
                  <a:schemeClr val="tx1"/>
                </a:solidFill>
              </a:rPr>
              <a:t>indicadores técnicos (</a:t>
            </a:r>
            <a:r>
              <a:rPr lang="es-MX" dirty="0" err="1" smtClean="0">
                <a:solidFill>
                  <a:schemeClr val="tx1"/>
                </a:solidFill>
              </a:rPr>
              <a:t>KPI’s</a:t>
            </a:r>
            <a:r>
              <a:rPr lang="es-MX" dirty="0" smtClean="0">
                <a:solidFill>
                  <a:schemeClr val="tx1"/>
                </a:solidFill>
              </a:rPr>
              <a:t>).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Implementación de arquitectura Cliente-Servidor.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11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Resultado de imagen para optimizaciÃ³n de tiemp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1564414"/>
            <a:ext cx="2122008" cy="24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optimizaciÃ³n de tiemp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34" y="411738"/>
            <a:ext cx="4269660" cy="15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82" y="6165493"/>
            <a:ext cx="1035918" cy="69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5" name="Picture 2" descr="Resultado de imagen para uaeh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4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9034" y="631010"/>
            <a:ext cx="5182716" cy="662214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atin typeface="Arial Black" panose="020B0A04020102020204" pitchFamily="34" charset="0"/>
              </a:rPr>
              <a:t>A futuro</a:t>
            </a:r>
            <a:br>
              <a:rPr lang="es-MX" b="1" dirty="0">
                <a:latin typeface="Arial Black" panose="020B0A04020102020204" pitchFamily="34" charset="0"/>
              </a:rPr>
            </a:b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DDB5E-E9FC-4EC0-8448-8BF95B2A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51" y="1677261"/>
            <a:ext cx="8596668" cy="3880773"/>
          </a:xfrm>
        </p:spPr>
        <p:txBody>
          <a:bodyPr/>
          <a:lstStyle/>
          <a:p>
            <a:r>
              <a:rPr lang="es-ES" dirty="0"/>
              <a:t>El sistema se encargara de todas las operaciones de consulta de mano de obra futuras, administrando lo almacenado en la base de datos.</a:t>
            </a:r>
          </a:p>
          <a:p>
            <a:r>
              <a:rPr lang="es-ES" dirty="0"/>
              <a:t>El sistema planea ser convertido en un sistema CRM para ser adaptado en diferentes empresas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Implementación de nuevos campos de estimación de costeo utilizados en la empresa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12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76" y="6123316"/>
            <a:ext cx="1035918" cy="69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ervidor clou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33" b="97000" l="6000" r="93000">
                        <a14:foregroundMark x1="35333" y1="32333" x2="35333" y2="32333"/>
                        <a14:foregroundMark x1="32333" y1="27667" x2="32333" y2="27667"/>
                        <a14:foregroundMark x1="40333" y1="29333" x2="40333" y2="29333"/>
                        <a14:foregroundMark x1="43333" y1="31333" x2="43333" y2="31333"/>
                        <a14:foregroundMark x1="51000" y1="31000" x2="51000" y2="31000"/>
                        <a14:foregroundMark x1="55000" y1="30667" x2="55000" y2="30667"/>
                        <a14:foregroundMark x1="58667" y1="31333" x2="58667" y2="31333"/>
                        <a14:foregroundMark x1="62667" y1="29000" x2="62667" y2="29000"/>
                        <a14:foregroundMark x1="58000" y1="32000" x2="58000" y2="32000"/>
                        <a14:foregroundMark x1="18333" y1="85333" x2="18333" y2="85333"/>
                        <a14:foregroundMark x1="15333" y1="80333" x2="15333" y2="80333"/>
                        <a14:foregroundMark x1="19333" y1="73333" x2="19333" y2="73333"/>
                        <a14:foregroundMark x1="42667" y1="90333" x2="42667" y2="90333"/>
                        <a14:foregroundMark x1="37333" y1="90667" x2="37333" y2="90667"/>
                        <a14:foregroundMark x1="37000" y1="89000" x2="37000" y2="89000"/>
                        <a14:foregroundMark x1="33667" y1="90000" x2="33667" y2="90000"/>
                        <a14:foregroundMark x1="33000" y1="91000" x2="33000" y2="91000"/>
                        <a14:foregroundMark x1="41333" y1="88667" x2="41333" y2="88667"/>
                        <a14:foregroundMark x1="59667" y1="81667" x2="59667" y2="81667"/>
                        <a14:foregroundMark x1="57667" y1="82667" x2="57667" y2="82667"/>
                        <a14:foregroundMark x1="79667" y1="90000" x2="79667" y2="90000"/>
                        <a14:foregroundMark x1="79333" y1="91667" x2="79333" y2="91667"/>
                        <a14:foregroundMark x1="84000" y1="91667" x2="84000" y2="91667"/>
                        <a14:foregroundMark x1="87000" y1="92000" x2="87000" y2="92000"/>
                        <a14:foregroundMark x1="76000" y1="92333" x2="76000" y2="92333"/>
                        <a14:foregroundMark x1="40333" y1="92667" x2="40333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18" y="298156"/>
            <a:ext cx="3429849" cy="34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istema CR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397" y="3877690"/>
            <a:ext cx="4113562" cy="1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2240" y="609007"/>
            <a:ext cx="10018713" cy="1752599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Beneficios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C67F27-3CD6-4371-8D82-AB6F191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2763" y="6295090"/>
            <a:ext cx="1520856" cy="365125"/>
          </a:xfrm>
        </p:spPr>
        <p:txBody>
          <a:bodyPr/>
          <a:lstStyle/>
          <a:p>
            <a:fld id="{D57A4F74-7106-439A-8288-95BD71EF54D7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AFA7E-818B-4D4B-AE10-E4CF5448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40" y="6295091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13</a:t>
            </a:fld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50" y="6075103"/>
            <a:ext cx="1035918" cy="6948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8F370A-CE8E-441D-BBAF-AB51531BE760}"/>
              </a:ext>
            </a:extLst>
          </p:cNvPr>
          <p:cNvSpPr txBox="1"/>
          <p:nvPr/>
        </p:nvSpPr>
        <p:spPr>
          <a:xfrm>
            <a:off x="262936" y="1638811"/>
            <a:ext cx="8071167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Cálculos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basados en todas las variables controlables.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Asociación con las tablas de terceros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Multi-Usuario.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base de datos se encuentra en la nube.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Mejora en tiempos de respuesta de tomas de decisiones de proyectos a futuro.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y seguridad de la información almacenada.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Portabilidad del acceso y manejo de la información.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 graficas complementarias para visualizar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0" name="Picture 2" descr="Resultado de imagen para sistema multiusuar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12" y="609007"/>
            <a:ext cx="3787814" cy="22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graficos comparativ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596" y="3030236"/>
            <a:ext cx="3015157" cy="30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629990"/>
            <a:ext cx="12192000" cy="56349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932" y="30655"/>
            <a:ext cx="7739880" cy="1752599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Sistematización 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9D6B003-38CE-4DFE-88A5-4103D1D4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9709" y="6502933"/>
            <a:ext cx="1400954" cy="365125"/>
          </a:xfrm>
        </p:spPr>
        <p:txBody>
          <a:bodyPr/>
          <a:lstStyle/>
          <a:p>
            <a:fld id="{ED437DE6-155B-4662-AFFB-4A115BA32986}" type="datetime1">
              <a:rPr lang="es-MX" sz="16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460195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C81D9317-DDDE-475A-8915-7B7F8536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552" y="640522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1600" smtClean="0">
                <a:solidFill>
                  <a:schemeClr val="tx1"/>
                </a:solidFill>
              </a:rPr>
              <a:t>14</a:t>
            </a:fld>
            <a:endParaRPr lang="es-MX" sz="160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5" y="6209693"/>
            <a:ext cx="1110161" cy="74459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" y="4529"/>
            <a:ext cx="2111169" cy="1053562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202149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1642348" y="5390748"/>
          <a:ext cx="10388543" cy="139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9D6B003-38CE-4DFE-88A5-4103D1D4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9709" y="6502933"/>
            <a:ext cx="1400954" cy="365125"/>
          </a:xfrm>
        </p:spPr>
        <p:txBody>
          <a:bodyPr/>
          <a:lstStyle/>
          <a:p>
            <a:fld id="{ED437DE6-155B-4662-AFFB-4A115BA32986}" type="datetime1">
              <a:rPr lang="es-MX" sz="16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972" y="6512446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C81D9317-DDDE-475A-8915-7B7F8536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552" y="640522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1600" smtClean="0">
                <a:solidFill>
                  <a:schemeClr val="tx1"/>
                </a:solidFill>
              </a:rPr>
              <a:t>15</a:t>
            </a:fld>
            <a:endParaRPr lang="es-MX" sz="16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5B33FA-14EC-4201-BC51-E10A7521D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22217" y="1421621"/>
            <a:ext cx="12514217" cy="420841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322217" y="1341630"/>
            <a:ext cx="3081509" cy="3615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Agosto </a:t>
            </a:r>
            <a:r>
              <a:rPr lang="es-MX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2" name="Pentágono 11"/>
          <p:cNvSpPr/>
          <p:nvPr/>
        </p:nvSpPr>
        <p:spPr>
          <a:xfrm>
            <a:off x="561695" y="1778110"/>
            <a:ext cx="2655322" cy="339634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</a:t>
            </a:r>
          </a:p>
        </p:txBody>
      </p:sp>
      <p:sp>
        <p:nvSpPr>
          <p:cNvPr id="3" name="Pentágono 2"/>
          <p:cNvSpPr/>
          <p:nvPr/>
        </p:nvSpPr>
        <p:spPr>
          <a:xfrm>
            <a:off x="3217017" y="2160653"/>
            <a:ext cx="1777860" cy="366647"/>
          </a:xfrm>
          <a:prstGeom prst="homePlat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Diseño de BD</a:t>
            </a:r>
          </a:p>
        </p:txBody>
      </p:sp>
      <p:sp>
        <p:nvSpPr>
          <p:cNvPr id="7" name="Pentágono 6"/>
          <p:cNvSpPr/>
          <p:nvPr/>
        </p:nvSpPr>
        <p:spPr>
          <a:xfrm>
            <a:off x="4565462" y="2604338"/>
            <a:ext cx="2795452" cy="317026"/>
          </a:xfrm>
          <a:prstGeom prst="homePlat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del sistema</a:t>
            </a:r>
          </a:p>
        </p:txBody>
      </p:sp>
      <p:sp>
        <p:nvSpPr>
          <p:cNvPr id="8" name="Pentágono 7"/>
          <p:cNvSpPr/>
          <p:nvPr/>
        </p:nvSpPr>
        <p:spPr>
          <a:xfrm>
            <a:off x="9761886" y="4127712"/>
            <a:ext cx="2060000" cy="492219"/>
          </a:xfrm>
          <a:prstGeom prst="homePlat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de </a:t>
            </a:r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 y técnico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7149658" y="3051205"/>
            <a:ext cx="1580605" cy="492217"/>
          </a:xfrm>
          <a:prstGeom prst="homePlat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 y reportes</a:t>
            </a:r>
          </a:p>
        </p:txBody>
      </p:sp>
      <p:sp>
        <p:nvSpPr>
          <p:cNvPr id="15" name="Pentágono 14"/>
          <p:cNvSpPr/>
          <p:nvPr/>
        </p:nvSpPr>
        <p:spPr>
          <a:xfrm>
            <a:off x="11656000" y="5266092"/>
            <a:ext cx="973671" cy="35269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>
                  <a:prstDash val="sysDash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Cierre</a:t>
            </a:r>
            <a:endParaRPr lang="es-MX" dirty="0">
              <a:ln w="0">
                <a:prstDash val="sysDash"/>
              </a:ln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8595360" y="3583041"/>
            <a:ext cx="1397726" cy="492219"/>
          </a:xfrm>
          <a:prstGeom prst="homePlat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Pruebas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10995660" y="4792779"/>
            <a:ext cx="1652452" cy="288857"/>
          </a:xfrm>
          <a:prstGeom prst="homePlat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Capacitación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710539" y="1341565"/>
            <a:ext cx="2528255" cy="3615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Septiembre  </a:t>
            </a:r>
            <a:r>
              <a:rPr lang="es-MX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270096" y="1341565"/>
            <a:ext cx="3809247" cy="3615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Octubre </a:t>
            </a:r>
            <a:r>
              <a:rPr lang="es-MX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078686" y="1341565"/>
            <a:ext cx="3076468" cy="3615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Noviembre </a:t>
            </a:r>
            <a:r>
              <a:rPr lang="es-MX" dirty="0">
                <a:solidFill>
                  <a:schemeClr val="bg1"/>
                </a:solidFill>
              </a:rPr>
              <a:t>2019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60" y="6191794"/>
            <a:ext cx="1000512" cy="671053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" y="42960"/>
            <a:ext cx="2442723" cy="1219022"/>
          </a:xfrm>
          <a:prstGeom prst="rect">
            <a:avLst/>
          </a:prstGeom>
        </p:spPr>
      </p:pic>
      <p:pic>
        <p:nvPicPr>
          <p:cNvPr id="31" name="Picture 2" descr="Resultado de imagen para uaeh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09" y="6103357"/>
            <a:ext cx="984236" cy="6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/>
          <p:cNvSpPr txBox="1">
            <a:spLocks/>
          </p:cNvSpPr>
          <p:nvPr/>
        </p:nvSpPr>
        <p:spPr>
          <a:xfrm>
            <a:off x="3595332" y="47466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mtClean="0"/>
              <a:t>Planeación de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5332" y="474664"/>
            <a:ext cx="8596668" cy="1320800"/>
          </a:xfrm>
        </p:spPr>
        <p:txBody>
          <a:bodyPr/>
          <a:lstStyle/>
          <a:p>
            <a:r>
              <a:rPr lang="es-MX" dirty="0" smtClean="0"/>
              <a:t>Costo de la inversión</a:t>
            </a:r>
            <a:endParaRPr lang="en-US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48164"/>
              </p:ext>
            </p:extLst>
          </p:nvPr>
        </p:nvGraphicFramePr>
        <p:xfrm>
          <a:off x="244726" y="1858381"/>
          <a:ext cx="4784475" cy="247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25">
                  <a:extLst>
                    <a:ext uri="{9D8B030D-6E8A-4147-A177-3AD203B41FA5}">
                      <a16:colId xmlns:a16="http://schemas.microsoft.com/office/drawing/2014/main" val="1969072845"/>
                    </a:ext>
                  </a:extLst>
                </a:gridCol>
                <a:gridCol w="1594825">
                  <a:extLst>
                    <a:ext uri="{9D8B030D-6E8A-4147-A177-3AD203B41FA5}">
                      <a16:colId xmlns:a16="http://schemas.microsoft.com/office/drawing/2014/main" val="1756265382"/>
                    </a:ext>
                  </a:extLst>
                </a:gridCol>
                <a:gridCol w="1594825">
                  <a:extLst>
                    <a:ext uri="{9D8B030D-6E8A-4147-A177-3AD203B41FA5}">
                      <a16:colId xmlns:a16="http://schemas.microsoft.com/office/drawing/2014/main" val="2713950570"/>
                    </a:ext>
                  </a:extLst>
                </a:gridCol>
              </a:tblGrid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Actividad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Duración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 MXN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7647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Análisis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34.5 </a:t>
                      </a:r>
                      <a:r>
                        <a:rPr lang="es-MX" dirty="0" err="1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$4,433.69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21651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Diseño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76.5 </a:t>
                      </a:r>
                      <a:r>
                        <a:rPr lang="es-MX" dirty="0" err="1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$6,808.36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32410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Desarrollo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$16,745.70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3226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Conclusión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$6,941.99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266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algn="ctr"/>
                      <a:r>
                        <a:rPr lang="es-MX" b="1" u="none" dirty="0"/>
                        <a:t>TOTAL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321</a:t>
                      </a:r>
                      <a:r>
                        <a:rPr lang="es-MX" baseline="0" dirty="0"/>
                        <a:t> 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$34,929.74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0499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205133" y="6242973"/>
            <a:ext cx="1731603" cy="365125"/>
          </a:xfrm>
        </p:spPr>
        <p:txBody>
          <a:bodyPr/>
          <a:lstStyle/>
          <a:p>
            <a:fld id="{B4148E91-F8DC-450B-9A35-45715103F70A}" type="datetime1">
              <a:rPr lang="es-MX" sz="2000">
                <a:solidFill>
                  <a:schemeClr val="tx1"/>
                </a:solidFill>
              </a:rPr>
              <a:t>2019-11-12</a:t>
            </a:fld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10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1374" y="6394880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>
                <a:solidFill>
                  <a:schemeClr val="tx1"/>
                </a:solidFill>
              </a:rPr>
              <a:t>16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5" y="6118252"/>
            <a:ext cx="1110161" cy="7445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" y="42959"/>
            <a:ext cx="3060192" cy="1527164"/>
          </a:xfrm>
          <a:prstGeom prst="rect">
            <a:avLst/>
          </a:prstGeom>
        </p:spPr>
      </p:pic>
      <p:pic>
        <p:nvPicPr>
          <p:cNvPr id="11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Marcador de contenid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060010"/>
              </p:ext>
            </p:extLst>
          </p:nvPr>
        </p:nvGraphicFramePr>
        <p:xfrm>
          <a:off x="7170238" y="1239856"/>
          <a:ext cx="4784475" cy="37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75">
                  <a:extLst>
                    <a:ext uri="{9D8B030D-6E8A-4147-A177-3AD203B41FA5}">
                      <a16:colId xmlns:a16="http://schemas.microsoft.com/office/drawing/2014/main" val="1969072845"/>
                    </a:ext>
                  </a:extLst>
                </a:gridCol>
              </a:tblGrid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Talento</a:t>
                      </a:r>
                      <a:r>
                        <a:rPr lang="es-MX" baseline="0" dirty="0"/>
                        <a:t> humano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7647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Líder del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21651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Documentador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32410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Programador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3226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r>
                        <a:rPr lang="es-MX" dirty="0"/>
                        <a:t>Diseñador</a:t>
                      </a:r>
                      <a:r>
                        <a:rPr lang="es-MX" baseline="0" dirty="0"/>
                        <a:t> grafico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266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Desarrollador de base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0499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algn="l"/>
                      <a:r>
                        <a:rPr lang="es-MX" b="1" u="none" dirty="0" err="1"/>
                        <a:t>Tester</a:t>
                      </a:r>
                      <a:r>
                        <a:rPr lang="es-MX" b="1" u="non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18380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algn="l"/>
                      <a:r>
                        <a:rPr lang="es-MX" b="1" u="none" dirty="0"/>
                        <a:t>Analista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00682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algn="l"/>
                      <a:r>
                        <a:rPr lang="es-MX" b="1" u="none" dirty="0"/>
                        <a:t>Capturista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90928"/>
                  </a:ext>
                </a:extLst>
              </a:tr>
            </a:tbl>
          </a:graphicData>
        </a:graphic>
      </p:graphicFrame>
      <p:pic>
        <p:nvPicPr>
          <p:cNvPr id="16" name="Picture 2" descr="Resultado de imagen para calculos financiero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 bwMode="auto">
          <a:xfrm>
            <a:off x="5085711" y="1981230"/>
            <a:ext cx="2084527" cy="266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5255" y="437825"/>
            <a:ext cx="5182716" cy="6622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s-MX" b="1" dirty="0">
                <a:latin typeface="Arial Black" panose="020B0A04020102020204" pitchFamily="34" charset="0"/>
              </a:rPr>
              <a:t/>
            </a:r>
            <a:br>
              <a:rPr lang="es-MX" b="1" dirty="0">
                <a:latin typeface="Arial Black" panose="020B0A04020102020204" pitchFamily="34" charset="0"/>
              </a:rPr>
            </a:br>
            <a:endParaRPr lang="es-MX" b="1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Resultado de imagen para holcim">
            <a:extLst>
              <a:ext uri="{FF2B5EF4-FFF2-40B4-BE49-F238E27FC236}">
                <a16:creationId xmlns:a16="http://schemas.microsoft.com/office/drawing/2014/main" id="{7D9F5BEB-298F-459A-B5B9-E514AB1CC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0" y="1593656"/>
            <a:ext cx="4577351" cy="30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2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76" y="6123316"/>
            <a:ext cx="1035918" cy="694800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51F957-5CBD-4D42-9B54-B38AD94A8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" y="97996"/>
            <a:ext cx="1767419" cy="882016"/>
          </a:xfrm>
          <a:prstGeom prst="rect">
            <a:avLst/>
          </a:prstGeom>
        </p:spPr>
      </p:pic>
      <p:pic>
        <p:nvPicPr>
          <p:cNvPr id="3076" name="Picture 4" descr="Resultado de imagen para holcim">
            <a:extLst>
              <a:ext uri="{FF2B5EF4-FFF2-40B4-BE49-F238E27FC236}">
                <a16:creationId xmlns:a16="http://schemas.microsoft.com/office/drawing/2014/main" id="{2C58263E-1176-4CD5-BB2E-C92F0AD2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15" y="1371148"/>
            <a:ext cx="4898010" cy="23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736FAC39-20F2-4A51-AE47-BBA755E5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19" y="4351113"/>
            <a:ext cx="3413422" cy="227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5668" y="700286"/>
            <a:ext cx="5182716" cy="6622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CMO</a:t>
            </a:r>
            <a:r>
              <a:rPr lang="en-US" dirty="0"/>
              <a:t/>
            </a:r>
            <a:br>
              <a:rPr lang="en-US" dirty="0"/>
            </a:br>
            <a:r>
              <a:rPr lang="es-MX" b="1" dirty="0">
                <a:latin typeface="Arial Black" panose="020B0A04020102020204" pitchFamily="34" charset="0"/>
              </a:rPr>
              <a:t/>
            </a:r>
            <a:br>
              <a:rPr lang="es-MX" b="1" dirty="0">
                <a:latin typeface="Arial Black" panose="020B0A04020102020204" pitchFamily="34" charset="0"/>
              </a:rPr>
            </a:br>
            <a:endParaRPr lang="es-MX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Resultado de imagen para costeo de mano de obra">
            <a:extLst>
              <a:ext uri="{FF2B5EF4-FFF2-40B4-BE49-F238E27FC236}">
                <a16:creationId xmlns:a16="http://schemas.microsoft.com/office/drawing/2014/main" id="{E22A5E94-3A97-4B95-848D-A9AF6B83D4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4" y="3804908"/>
            <a:ext cx="3048000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3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76" y="6123316"/>
            <a:ext cx="1035918" cy="694800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0BD84E5-C351-4012-A92F-87FFC46E5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9" y="176373"/>
            <a:ext cx="2237990" cy="1116851"/>
          </a:xfrm>
          <a:prstGeom prst="rect">
            <a:avLst/>
          </a:prstGeom>
        </p:spPr>
      </p:pic>
      <p:pic>
        <p:nvPicPr>
          <p:cNvPr id="2052" name="Picture 4" descr="Resultado de imagen para database logo">
            <a:extLst>
              <a:ext uri="{FF2B5EF4-FFF2-40B4-BE49-F238E27FC236}">
                <a16:creationId xmlns:a16="http://schemas.microsoft.com/office/drawing/2014/main" id="{C1A43BE3-1923-4851-A990-798DF0552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64" y="1721044"/>
            <a:ext cx="1754659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osteo">
            <a:extLst>
              <a:ext uri="{FF2B5EF4-FFF2-40B4-BE49-F238E27FC236}">
                <a16:creationId xmlns:a16="http://schemas.microsoft.com/office/drawing/2014/main" id="{921F1167-7C73-4A79-88A3-DFC389F1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18" y="1362709"/>
            <a:ext cx="3056307" cy="17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>
            <a:extLst>
              <a:ext uri="{FF2B5EF4-FFF2-40B4-BE49-F238E27FC236}">
                <a16:creationId xmlns:a16="http://schemas.microsoft.com/office/drawing/2014/main" id="{F8E0196D-2021-41C5-9CBC-4B13CBCB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60" y="3535839"/>
            <a:ext cx="4191501" cy="23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4642" y="372375"/>
            <a:ext cx="5182716" cy="662214"/>
          </a:xfrm>
        </p:spPr>
        <p:txBody>
          <a:bodyPr>
            <a:normAutofit/>
          </a:bodyPr>
          <a:lstStyle/>
          <a:p>
            <a:r>
              <a:rPr lang="es-MX" b="1" dirty="0">
                <a:latin typeface="Arial Black" panose="020B0A04020102020204" pitchFamily="34" charset="0"/>
              </a:rPr>
              <a:t>Tools and Software</a:t>
            </a:r>
          </a:p>
        </p:txBody>
      </p:sp>
      <p:pic>
        <p:nvPicPr>
          <p:cNvPr id="1026" name="Picture 2" descr="Resultado de imagen para mysql database logo">
            <a:extLst>
              <a:ext uri="{FF2B5EF4-FFF2-40B4-BE49-F238E27FC236}">
                <a16:creationId xmlns:a16="http://schemas.microsoft.com/office/drawing/2014/main" id="{9EB451BE-CF83-41E1-BC28-2048E3D02D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4" y="1779759"/>
            <a:ext cx="3209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4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76" y="6123316"/>
            <a:ext cx="1035918" cy="694800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CCD3CE9-5399-48DF-8589-9FA578F9E0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73150" cy="1034589"/>
          </a:xfrm>
          <a:prstGeom prst="rect">
            <a:avLst/>
          </a:prstGeom>
        </p:spPr>
      </p:pic>
      <p:pic>
        <p:nvPicPr>
          <p:cNvPr id="1028" name="Picture 4" descr="Resultado de imagen para visual studio">
            <a:extLst>
              <a:ext uri="{FF2B5EF4-FFF2-40B4-BE49-F238E27FC236}">
                <a16:creationId xmlns:a16="http://schemas.microsoft.com/office/drawing/2014/main" id="{028F15BC-7EB7-4EE5-99D8-9CBEFFCA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39" y="3473055"/>
            <a:ext cx="4395722" cy="21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excel pivot logo">
            <a:extLst>
              <a:ext uri="{FF2B5EF4-FFF2-40B4-BE49-F238E27FC236}">
                <a16:creationId xmlns:a16="http://schemas.microsoft.com/office/drawing/2014/main" id="{B60E2603-53A7-4D0E-9B9D-2636C44B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61" y="1477683"/>
            <a:ext cx="2197862" cy="21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6003" y="821975"/>
            <a:ext cx="5182716" cy="662214"/>
          </a:xfrm>
        </p:spPr>
        <p:txBody>
          <a:bodyPr>
            <a:normAutofit fontScale="90000"/>
          </a:bodyPr>
          <a:lstStyle/>
          <a:p>
            <a:r>
              <a:rPr lang="es-MX" b="1" dirty="0" err="1">
                <a:latin typeface="Arial Black" panose="020B0A04020102020204" pitchFamily="34" charset="0"/>
              </a:rPr>
              <a:t>Conclusions</a:t>
            </a:r>
            <a:r>
              <a:rPr lang="es-MX" b="1" dirty="0">
                <a:latin typeface="Arial Black" panose="020B0A04020102020204" pitchFamily="34" charset="0"/>
              </a:rPr>
              <a:t/>
            </a:r>
            <a:br>
              <a:rPr lang="es-MX" b="1" dirty="0">
                <a:latin typeface="Arial Black" panose="020B0A04020102020204" pitchFamily="34" charset="0"/>
              </a:rPr>
            </a:br>
            <a:endParaRPr lang="es-MX" b="1" dirty="0">
              <a:latin typeface="Arial Black" panose="020B0A04020102020204" pitchFamily="34" charset="0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8F131-A3BC-48F8-884F-0A090DB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23551" y="6370673"/>
            <a:ext cx="1589243" cy="365125"/>
          </a:xfrm>
        </p:spPr>
        <p:txBody>
          <a:bodyPr/>
          <a:lstStyle/>
          <a:p>
            <a:fld id="{50728998-6CB4-4F56-9C88-85A727BDA589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7F60-1878-42DA-B99A-696E622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55" y="637067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5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76" y="6123316"/>
            <a:ext cx="1035918" cy="69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9" y="176373"/>
            <a:ext cx="2237990" cy="1116851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istema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3" y="2259875"/>
            <a:ext cx="4808994" cy="27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rabajo en equip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7" b="94000" l="4063" r="96438">
                        <a14:foregroundMark x1="83375" y1="10333" x2="83375" y2="1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77" y="1705510"/>
            <a:ext cx="3469514" cy="26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15000">
              <a:schemeClr val="bg1"/>
            </a:gs>
            <a:gs pos="0">
              <a:schemeClr val="accent3">
                <a:lumMod val="60000"/>
                <a:lumOff val="4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714" y="1622789"/>
            <a:ext cx="9949686" cy="2555806"/>
          </a:xfrm>
        </p:spPr>
        <p:txBody>
          <a:bodyPr>
            <a:normAutofit fontScale="90000"/>
          </a:bodyPr>
          <a:lstStyle/>
          <a:p>
            <a:r>
              <a:rPr lang="es-MX" sz="5400" b="1" dirty="0">
                <a:latin typeface="Arial" panose="020B0604020202020204" pitchFamily="34" charset="0"/>
                <a:cs typeface="Arial" panose="020B0604020202020204" pitchFamily="34" charset="0"/>
              </a:rPr>
              <a:t>Proyecto Costeo de Mano de Obra</a:t>
            </a:r>
            <a:br>
              <a:rPr lang="es-MX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Grupo </a:t>
            </a:r>
            <a:r>
              <a:rPr lang="es-MX" sz="5400" b="1" dirty="0">
                <a:latin typeface="Arial" panose="020B0604020202020204" pitchFamily="34" charset="0"/>
                <a:cs typeface="Arial" panose="020B0604020202020204" pitchFamily="34" charset="0"/>
              </a:rPr>
              <a:t>Holcim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1D2BF7-0CF6-47E1-8030-2DB6EAE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6036" y="6316503"/>
            <a:ext cx="1520641" cy="365125"/>
          </a:xfrm>
        </p:spPr>
        <p:txBody>
          <a:bodyPr/>
          <a:lstStyle/>
          <a:p>
            <a:fld id="{97693861-9B3B-46E2-B112-2A8A5A4E9566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4A3F7-2FA7-45C1-9A53-15D1D162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3308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F7CF0-6112-443E-A459-D625DB3A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070" y="6316502"/>
            <a:ext cx="551167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6</a:t>
            </a:fld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1668" y="4065583"/>
            <a:ext cx="77070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Alumnos: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Cabrera Domingo Alcántara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Raymundo Cabrera Mena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Sixto Alejandro Olguín Martínez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Ángel Ramírez Sánchez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11" y="5967015"/>
            <a:ext cx="1135984" cy="761916"/>
          </a:xfrm>
          <a:prstGeom prst="rect">
            <a:avLst/>
          </a:prstGeom>
        </p:spPr>
      </p:pic>
      <p:pic>
        <p:nvPicPr>
          <p:cNvPr id="1026" name="Picture 2" descr="Resultado de imagen para uaeh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94" y="5967015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110" r="100000">
                        <a14:foregroundMark x1="40925" y1="89041" x2="40925" y2="89041"/>
                        <a14:foregroundMark x1="52055" y1="84932" x2="52055" y2="84932"/>
                        <a14:foregroundMark x1="64041" y1="92123" x2="64041" y2="92123"/>
                        <a14:foregroundMark x1="65068" y1="82877" x2="65068" y2="82877"/>
                        <a14:foregroundMark x1="71575" y1="86986" x2="71575" y2="86986"/>
                        <a14:foregroundMark x1="70034" y1="95205" x2="70034" y2="95205"/>
                        <a14:foregroundMark x1="73116" y1="95890" x2="73116" y2="95890"/>
                        <a14:foregroundMark x1="77568" y1="83904" x2="77568" y2="83904"/>
                        <a14:foregroundMark x1="77055" y1="88014" x2="77055" y2="88014"/>
                        <a14:foregroundMark x1="83219" y1="84932" x2="83219" y2="84932"/>
                        <a14:foregroundMark x1="82192" y1="91096" x2="82192" y2="91096"/>
                        <a14:foregroundMark x1="88185" y1="86986" x2="88185" y2="86986"/>
                        <a14:foregroundMark x1="92637" y1="86986" x2="92637" y2="86986"/>
                        <a14:foregroundMark x1="60103" y1="89041" x2="60103" y2="89041"/>
                        <a14:foregroundMark x1="58562" y1="83904" x2="58562" y2="83904"/>
                        <a14:foregroundMark x1="54623" y1="91096" x2="54623" y2="91096"/>
                        <a14:foregroundMark x1="58562" y1="95205" x2="58562" y2="95205"/>
                        <a14:foregroundMark x1="65068" y1="79110" x2="65068" y2="79110"/>
                        <a14:foregroundMark x1="47945" y1="85959" x2="47945" y2="85959"/>
                        <a14:foregroundMark x1="50000" y1="80137" x2="50000" y2="80137"/>
                        <a14:foregroundMark x1="73116" y1="81849" x2="73116" y2="81849"/>
                        <a14:foregroundMark x1="71918" y1="82534" x2="71918" y2="82534"/>
                        <a14:foregroundMark x1="76884" y1="77055" x2="76884" y2="77055"/>
                        <a14:foregroundMark x1="47774" y1="79110" x2="47774" y2="79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3" y="203200"/>
            <a:ext cx="2748467" cy="1371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110" r="100000">
                        <a14:foregroundMark x1="40925" y1="89041" x2="40925" y2="89041"/>
                        <a14:foregroundMark x1="52055" y1="84932" x2="52055" y2="84932"/>
                        <a14:foregroundMark x1="64041" y1="92123" x2="64041" y2="92123"/>
                        <a14:foregroundMark x1="65068" y1="82877" x2="65068" y2="82877"/>
                        <a14:foregroundMark x1="71575" y1="86986" x2="71575" y2="86986"/>
                        <a14:foregroundMark x1="70034" y1="95205" x2="70034" y2="95205"/>
                        <a14:foregroundMark x1="73116" y1="95890" x2="73116" y2="95890"/>
                        <a14:foregroundMark x1="77568" y1="83904" x2="77568" y2="83904"/>
                        <a14:foregroundMark x1="77055" y1="88014" x2="77055" y2="88014"/>
                        <a14:foregroundMark x1="83219" y1="84932" x2="83219" y2="84932"/>
                        <a14:foregroundMark x1="82192" y1="91096" x2="82192" y2="91096"/>
                        <a14:foregroundMark x1="88185" y1="86986" x2="88185" y2="86986"/>
                        <a14:foregroundMark x1="92637" y1="86986" x2="92637" y2="86986"/>
                        <a14:foregroundMark x1="60103" y1="89041" x2="60103" y2="89041"/>
                        <a14:foregroundMark x1="58562" y1="83904" x2="58562" y2="83904"/>
                        <a14:foregroundMark x1="54623" y1="91096" x2="54623" y2="91096"/>
                        <a14:foregroundMark x1="58562" y1="95205" x2="58562" y2="95205"/>
                        <a14:foregroundMark x1="65068" y1="79110" x2="65068" y2="79110"/>
                        <a14:foregroundMark x1="47945" y1="85959" x2="47945" y2="85959"/>
                        <a14:foregroundMark x1="50000" y1="80137" x2="50000" y2="80137"/>
                        <a14:foregroundMark x1="73116" y1="81849" x2="73116" y2="81849"/>
                        <a14:foregroundMark x1="71918" y1="82534" x2="71918" y2="82534"/>
                        <a14:foregroundMark x1="76884" y1="77055" x2="76884" y2="77055"/>
                        <a14:foregroundMark x1="47774" y1="79110" x2="47774" y2="79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" y="5991009"/>
            <a:ext cx="1383886" cy="6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0300" y="505114"/>
            <a:ext cx="4358835" cy="655655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1093" y="1912234"/>
            <a:ext cx="10743966" cy="1497172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chemeClr val="tx1"/>
                </a:solidFill>
              </a:rPr>
              <a:t>Holcim es una empresa internacional de origen suizo con mas de 100 años de experiencia en el suministro de cementos​ y áridos así como otros materiales como hormigón premezclado y combustibles alternativos.</a:t>
            </a:r>
          </a:p>
          <a:p>
            <a:r>
              <a:rPr lang="es-MX" sz="1600" dirty="0" smtClean="0">
                <a:solidFill>
                  <a:schemeClr val="tx1"/>
                </a:solidFill>
              </a:rPr>
              <a:t>Cuenta </a:t>
            </a:r>
            <a:r>
              <a:rPr lang="es-MX" sz="1600" dirty="0">
                <a:solidFill>
                  <a:schemeClr val="tx1"/>
                </a:solidFill>
              </a:rPr>
              <a:t>con diferentes unidades de negocio a nivel mundial en la cual el proyecto a desarrollar va enfocado a </a:t>
            </a:r>
            <a:r>
              <a:rPr lang="es-MX" sz="1600" dirty="0" err="1" smtClean="0">
                <a:solidFill>
                  <a:schemeClr val="tx1"/>
                </a:solidFill>
              </a:rPr>
              <a:t>Holcim</a:t>
            </a:r>
            <a:r>
              <a:rPr lang="es-MX" sz="1600" dirty="0" smtClean="0">
                <a:solidFill>
                  <a:schemeClr val="tx1"/>
                </a:solidFill>
              </a:rPr>
              <a:t> México.</a:t>
            </a:r>
            <a:endParaRPr lang="es-MX" sz="1600" dirty="0">
              <a:solidFill>
                <a:schemeClr val="tx1"/>
              </a:solidFill>
            </a:endParaRPr>
          </a:p>
          <a:p>
            <a:endParaRPr lang="es-MX" sz="1600" dirty="0">
              <a:solidFill>
                <a:schemeClr val="tx1"/>
              </a:solidFill>
            </a:endParaRPr>
          </a:p>
          <a:p>
            <a:endParaRPr lang="es-MX" sz="1600" dirty="0">
              <a:solidFill>
                <a:schemeClr val="tx1"/>
              </a:solidFill>
            </a:endParaRPr>
          </a:p>
          <a:p>
            <a:endParaRPr lang="es-MX" sz="1600" dirty="0">
              <a:solidFill>
                <a:schemeClr val="tx1"/>
              </a:solidFill>
            </a:endParaRPr>
          </a:p>
          <a:p>
            <a:endParaRPr lang="es-MX" sz="1600" dirty="0">
              <a:solidFill>
                <a:schemeClr val="tx1"/>
              </a:solidFill>
            </a:endParaRPr>
          </a:p>
          <a:p>
            <a:endParaRPr lang="es-MX" sz="1400" dirty="0"/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AF519C47-B5A1-45AE-99F2-742A0E37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6036" y="6316503"/>
            <a:ext cx="1520641" cy="365125"/>
          </a:xfrm>
        </p:spPr>
        <p:txBody>
          <a:bodyPr/>
          <a:lstStyle/>
          <a:p>
            <a:fld id="{97693861-9B3B-46E2-B112-2A8A5A4E9566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7042" y="6316502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EF7106-020F-4A11-9F56-B0B50D69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298" y="6334630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7</a:t>
            </a:fld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31" y="6122544"/>
            <a:ext cx="1082032" cy="7257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2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holc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3" y="3253968"/>
            <a:ext cx="4514050" cy="2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holci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47" y="3253968"/>
            <a:ext cx="4456375" cy="2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5332" y="434840"/>
            <a:ext cx="8596668" cy="1320800"/>
          </a:xfrm>
        </p:spPr>
        <p:txBody>
          <a:bodyPr/>
          <a:lstStyle/>
          <a:p>
            <a:r>
              <a:rPr lang="es-MX" b="1" dirty="0">
                <a:latin typeface="Arial Black" panose="020B0A04020102020204" pitchFamily="34" charset="0"/>
              </a:rPr>
              <a:t>Problema Principal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4266" y="1851094"/>
            <a:ext cx="7945334" cy="426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>
                <a:latin typeface="Arial Black" panose="020B0A04020102020204" pitchFamily="34" charset="0"/>
              </a:rPr>
              <a:t>Control y administración de la información:</a:t>
            </a:r>
          </a:p>
          <a:p>
            <a:pPr lvl="1"/>
            <a:r>
              <a:rPr lang="es-MX" sz="1900" dirty="0">
                <a:solidFill>
                  <a:schemeClr val="tx1"/>
                </a:solidFill>
              </a:rPr>
              <a:t>Se trabaja con las herramientas de Excel a manera de tablas para el control de dinero en el talento humano.</a:t>
            </a:r>
          </a:p>
          <a:p>
            <a:pPr lvl="1"/>
            <a:r>
              <a:rPr lang="es-MX" sz="1900" dirty="0">
                <a:solidFill>
                  <a:schemeClr val="tx1"/>
                </a:solidFill>
              </a:rPr>
              <a:t>No se cuenta con una base de datos para la administración y control de información </a:t>
            </a:r>
            <a:r>
              <a:rPr lang="es-MX" sz="1900" dirty="0" smtClean="0">
                <a:solidFill>
                  <a:schemeClr val="tx1"/>
                </a:solidFill>
              </a:rPr>
              <a:t>del costo de los colaboradores.</a:t>
            </a:r>
            <a:endParaRPr lang="es-MX" sz="1900" dirty="0">
              <a:solidFill>
                <a:schemeClr val="tx1"/>
              </a:solidFill>
            </a:endParaRPr>
          </a:p>
          <a:p>
            <a:pPr lvl="1"/>
            <a:r>
              <a:rPr lang="es-MX" sz="1900" dirty="0">
                <a:solidFill>
                  <a:schemeClr val="tx1"/>
                </a:solidFill>
              </a:rPr>
              <a:t>Falta de sistematización en los procesos de </a:t>
            </a:r>
            <a:r>
              <a:rPr lang="es-MX" sz="1900" dirty="0" smtClean="0">
                <a:solidFill>
                  <a:schemeClr val="tx1"/>
                </a:solidFill>
              </a:rPr>
              <a:t>cálculo </a:t>
            </a:r>
            <a:r>
              <a:rPr lang="es-MX" sz="1900" dirty="0">
                <a:solidFill>
                  <a:schemeClr val="tx1"/>
                </a:solidFill>
              </a:rPr>
              <a:t>de la mano de obra.</a:t>
            </a:r>
          </a:p>
          <a:p>
            <a:pPr lvl="1"/>
            <a:r>
              <a:rPr lang="es-MX" sz="1900" dirty="0">
                <a:solidFill>
                  <a:schemeClr val="tx1"/>
                </a:solidFill>
              </a:rPr>
              <a:t>Falta de estimación de costes de mano de obra.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511354" y="6443184"/>
            <a:ext cx="1525296" cy="365125"/>
          </a:xfrm>
        </p:spPr>
        <p:txBody>
          <a:bodyPr/>
          <a:lstStyle/>
          <a:p>
            <a:fld id="{B4148E91-F8DC-450B-9A35-45715103F70A}" type="datetime1">
              <a:rPr lang="es-MX" sz="2000" smtClean="0">
                <a:solidFill>
                  <a:schemeClr val="tx1"/>
                </a:solidFill>
              </a:rPr>
              <a:t>2019-11-12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282" y="6316503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55486" y="6398412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8</a:t>
            </a:fld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6212885"/>
            <a:ext cx="1010969" cy="62401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0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45393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426" y="894397"/>
            <a:ext cx="2632574" cy="2632574"/>
          </a:xfrm>
          <a:prstGeom prst="rect">
            <a:avLst/>
          </a:prstGeom>
        </p:spPr>
      </p:pic>
      <p:pic>
        <p:nvPicPr>
          <p:cNvPr id="1028" name="Picture 4" descr="Resultado de imagen para falta de administracion empresar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21" y="3969246"/>
            <a:ext cx="3987510" cy="224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8831" y="453051"/>
            <a:ext cx="6547336" cy="970671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 Black" panose="020B0A04020102020204" pitchFamily="34" charset="0"/>
              </a:rPr>
              <a:t>Problemáticas secundarias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4266" y="1873310"/>
            <a:ext cx="7111219" cy="3370217"/>
          </a:xfrm>
        </p:spPr>
        <p:txBody>
          <a:bodyPr>
            <a:noAutofit/>
          </a:bodyPr>
          <a:lstStyle/>
          <a:p>
            <a:r>
              <a:rPr lang="es-MX" sz="1600" dirty="0"/>
              <a:t>Falta de costo-beneficio de la mano de obra </a:t>
            </a:r>
          </a:p>
          <a:p>
            <a:r>
              <a:rPr lang="es-MX" sz="1600" dirty="0"/>
              <a:t>Falta de un proceso sistematizado. </a:t>
            </a:r>
          </a:p>
          <a:p>
            <a:r>
              <a:rPr lang="es-MX" sz="1600" dirty="0"/>
              <a:t>Falta de una estimación exacta de la mano de obra </a:t>
            </a:r>
          </a:p>
          <a:p>
            <a:r>
              <a:rPr lang="es-MX" sz="1600" dirty="0" smtClean="0"/>
              <a:t>Falta </a:t>
            </a:r>
            <a:r>
              <a:rPr lang="es-MX" sz="1600" dirty="0"/>
              <a:t>de un calculo de cuantos trabajadores se necesitan </a:t>
            </a:r>
            <a:r>
              <a:rPr lang="es-MX" sz="1600" dirty="0" smtClean="0"/>
              <a:t>para ejecución de proyectos de construcción.</a:t>
            </a:r>
            <a:endParaRPr lang="es-MX" sz="1600" dirty="0"/>
          </a:p>
          <a:p>
            <a:r>
              <a:rPr lang="es-MX" sz="1600" dirty="0"/>
              <a:t>Falta de una interfaz </a:t>
            </a:r>
            <a:r>
              <a:rPr lang="es-MX" sz="1600" dirty="0" smtClean="0"/>
              <a:t>de uso de RFC.</a:t>
            </a:r>
          </a:p>
          <a:p>
            <a:r>
              <a:rPr lang="es-MX" sz="1600" dirty="0" smtClean="0"/>
              <a:t>Escases </a:t>
            </a:r>
            <a:r>
              <a:rPr lang="es-MX" sz="1600" dirty="0"/>
              <a:t>de </a:t>
            </a:r>
            <a:r>
              <a:rPr lang="es-MX" sz="1600" dirty="0" smtClean="0"/>
              <a:t>una herramienta para calcular el costo – beneficio de un colaborador. </a:t>
            </a:r>
          </a:p>
          <a:p>
            <a:r>
              <a:rPr lang="es-MX" sz="1600" dirty="0" smtClean="0"/>
              <a:t>Calcular el costo por colaborador.</a:t>
            </a:r>
            <a:endParaRPr lang="es-MX" sz="1600" dirty="0"/>
          </a:p>
          <a:p>
            <a:r>
              <a:rPr lang="es-MX" sz="1600" dirty="0"/>
              <a:t>Tiempos largos </a:t>
            </a:r>
            <a:r>
              <a:rPr lang="es-MX" sz="1600" dirty="0" smtClean="0"/>
              <a:t>para realizar cálculos técnicos de indicadores de mano de obra.</a:t>
            </a:r>
            <a:endParaRPr lang="es-MX" sz="16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A0B61-BF9E-412C-827C-DC11E9F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79007" y="6476050"/>
            <a:ext cx="1616953" cy="365125"/>
          </a:xfrm>
        </p:spPr>
        <p:txBody>
          <a:bodyPr/>
          <a:lstStyle/>
          <a:p>
            <a:fld id="{FBA0D8BC-8640-4A2F-B085-DFAFB9AE7B3D}" type="datetime1">
              <a:rPr lang="es-MX" sz="2000">
                <a:solidFill>
                  <a:schemeClr val="tx1"/>
                </a:solidFill>
              </a:rPr>
              <a:t>2019-11-12</a:t>
            </a:fld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773065C9-B26D-481A-8752-9556C48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432" y="6313943"/>
            <a:ext cx="4324044" cy="365125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</a:rPr>
              <a:t>Proyecto CMO, Grupo Holcim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7E9A6-A66F-4CE6-B255-D1E2F291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466" y="6340738"/>
            <a:ext cx="683339" cy="365125"/>
          </a:xfrm>
        </p:spPr>
        <p:txBody>
          <a:bodyPr/>
          <a:lstStyle/>
          <a:p>
            <a:fld id="{649A873B-4B32-4483-83C8-035CB544B4ED}" type="slidenum">
              <a:rPr lang="es-MX" sz="2000" smtClean="0">
                <a:solidFill>
                  <a:schemeClr val="tx1"/>
                </a:solidFill>
              </a:rPr>
              <a:t>9</a:t>
            </a:fld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0B4942-20FD-4815-8B71-0B744DC0D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1" y="6290150"/>
            <a:ext cx="878836" cy="5894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6" y="37250"/>
            <a:ext cx="3060192" cy="1527164"/>
          </a:xfrm>
          <a:prstGeom prst="rect">
            <a:avLst/>
          </a:prstGeom>
        </p:spPr>
      </p:pic>
      <p:pic>
        <p:nvPicPr>
          <p:cNvPr id="12" name="Picture 2" descr="Resultado de imagen para uae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0" y="6084582"/>
            <a:ext cx="1071117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trabajo manual mas estresa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38" y="961109"/>
            <a:ext cx="4544462" cy="2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alculo de mano de ob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38" y="3412861"/>
            <a:ext cx="4011476" cy="26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6432</TotalTime>
  <Words>727</Words>
  <Application>Microsoft Office PowerPoint</Application>
  <PresentationFormat>Panorámica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Trebuchet MS</vt:lpstr>
      <vt:lpstr>Wingdings 3</vt:lpstr>
      <vt:lpstr>Faceta</vt:lpstr>
      <vt:lpstr>Project CMO</vt:lpstr>
      <vt:lpstr>Introduction  </vt:lpstr>
      <vt:lpstr>CMO  </vt:lpstr>
      <vt:lpstr>Tools and Software</vt:lpstr>
      <vt:lpstr>Conclusions </vt:lpstr>
      <vt:lpstr>Proyecto Costeo de Mano de Obra Grupo Holcim</vt:lpstr>
      <vt:lpstr>INTRODUCCIÓN</vt:lpstr>
      <vt:lpstr>Problema Principal</vt:lpstr>
      <vt:lpstr>Problemáticas secundarias</vt:lpstr>
      <vt:lpstr>OBJETIVO</vt:lpstr>
      <vt:lpstr>Propuesta de solución</vt:lpstr>
      <vt:lpstr>A futuro </vt:lpstr>
      <vt:lpstr>Beneficios</vt:lpstr>
      <vt:lpstr>Sistematización </vt:lpstr>
      <vt:lpstr>Presentación de PowerPoint</vt:lpstr>
      <vt:lpstr>Costo de la inversión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Cabrera</dc:creator>
  <cp:lastModifiedBy>Ricardo Cabrera</cp:lastModifiedBy>
  <cp:revision>146</cp:revision>
  <dcterms:created xsi:type="dcterms:W3CDTF">2019-02-09T21:20:41Z</dcterms:created>
  <dcterms:modified xsi:type="dcterms:W3CDTF">2019-11-12T14:03:33Z</dcterms:modified>
</cp:coreProperties>
</file>