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d942123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d942123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4e617c4a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4e617c4a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4e617c4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4e617c4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32250302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32250302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https://tinyurl.com/SED23HOTFEP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4e617c4a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4e617c4a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4e617c4a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4e617c4a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32250302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32250302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https://tinyurl.com/SED23HOTFEP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4e617c4a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4e617c4a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32250302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32250302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https://tinyurl.com/SED23HOTFEP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4e617c4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4e617c4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on changes needed to add the WarehouseService class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a83ac892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a83ac892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Focus on changes needed to add the WarehouseService class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d942123a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d942123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4e617c4a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4e617c4a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Markers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SELECTOR-01</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SELECTOR-02</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4e617c4a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4e617c4a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4e617c4a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4e617c4a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4e617c4a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54e617c4a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3225030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3225030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f6c8725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f6c8725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f6c87256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f6c8725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Session Abstract: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When you have complex applications with custom logic, ensuring that the codebase has sufficient test coverage can be tricky. Come learn some of the advanced techniques that will help you organize your test code coverage and make it far easier to maintain. The learning objectives include: learn to identify ways to refactor your code to be provide opportunities for modularize your code learn how the technique of "mocking" certain elements can save you time and headaches and help you bring clarity to your unit test. learn how centralizing common elements into test data factories can improve reuse of code learn on various open source mocking frameworks available in the community.</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f6c87256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f6c87256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https://tinyurl.com/SED23HOTFEP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f6c87256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f6c8725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32250302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32250302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https://tinyurl.com/SED23HOTFEP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4e617c4a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4e617c4a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744575"/>
            <a:ext cx="8520600" cy="1162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700" y="1906775"/>
            <a:ext cx="8520600" cy="792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2800"/>
              <a:buNone/>
              <a:defRPr sz="2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1"/>
          <p:cNvSpPr txBox="1"/>
          <p:nvPr>
            <p:ph type="title"/>
          </p:nvPr>
        </p:nvSpPr>
        <p:spPr>
          <a:xfrm>
            <a:off x="311700" y="555600"/>
            <a:ext cx="42603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5" name="Google Shape;45;p11"/>
          <p:cNvSpPr txBox="1"/>
          <p:nvPr>
            <p:ph idx="1" type="body"/>
          </p:nvPr>
        </p:nvSpPr>
        <p:spPr>
          <a:xfrm>
            <a:off x="311700" y="1389600"/>
            <a:ext cx="42603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Blue">
  <p:cSld name="ONE_COLUMN_TEXT_1">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2"/>
          <p:cNvSpPr txBox="1"/>
          <p:nvPr>
            <p:ph type="title"/>
          </p:nvPr>
        </p:nvSpPr>
        <p:spPr>
          <a:xfrm>
            <a:off x="311700" y="555600"/>
            <a:ext cx="42603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 name="Google Shape;49;p12"/>
          <p:cNvSpPr txBox="1"/>
          <p:nvPr>
            <p:ph idx="1" type="body"/>
          </p:nvPr>
        </p:nvSpPr>
        <p:spPr>
          <a:xfrm>
            <a:off x="311700" y="1389600"/>
            <a:ext cx="42603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1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Blue">
  <p:cSld name="MAIN_POINT_1">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9" name="Google Shape;59;p1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0" name="Google Shape;60;p1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Blue">
  <p:cSld name="SECTION_TITLE_AND_DESCRIPTION_1">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4" name="Google Shape;64;p1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 name="Google Shape;65;p1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
  <p:cSld name="CAPTION_ONLY">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7"/>
          <p:cNvSpPr/>
          <p:nvPr>
            <p:ph idx="2" type="pic"/>
          </p:nvPr>
        </p:nvSpPr>
        <p:spPr>
          <a:xfrm>
            <a:off x="466000" y="453700"/>
            <a:ext cx="1338900" cy="1338900"/>
          </a:xfrm>
          <a:prstGeom prst="rect">
            <a:avLst/>
          </a:prstGeom>
          <a:noFill/>
          <a:ln>
            <a:noFill/>
          </a:ln>
        </p:spPr>
      </p:sp>
      <p:sp>
        <p:nvSpPr>
          <p:cNvPr id="70" name="Google Shape;70;p17"/>
          <p:cNvSpPr txBox="1"/>
          <p:nvPr>
            <p:ph type="title"/>
          </p:nvPr>
        </p:nvSpPr>
        <p:spPr>
          <a:xfrm>
            <a:off x="2035000" y="710313"/>
            <a:ext cx="4819200" cy="4896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1" name="Google Shape;71;p17"/>
          <p:cNvSpPr txBox="1"/>
          <p:nvPr>
            <p:ph idx="1" type="subTitle"/>
          </p:nvPr>
        </p:nvSpPr>
        <p:spPr>
          <a:xfrm>
            <a:off x="2282725" y="1211688"/>
            <a:ext cx="4571400" cy="32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3"/>
              </a:buClr>
              <a:buSzPts val="1800"/>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7"/>
          <p:cNvSpPr txBox="1"/>
          <p:nvPr>
            <p:ph idx="3" type="title"/>
          </p:nvPr>
        </p:nvSpPr>
        <p:spPr>
          <a:xfrm>
            <a:off x="2282725" y="2049213"/>
            <a:ext cx="4819200" cy="4896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7"/>
          <p:cNvSpPr txBox="1"/>
          <p:nvPr>
            <p:ph idx="4" type="subTitle"/>
          </p:nvPr>
        </p:nvSpPr>
        <p:spPr>
          <a:xfrm>
            <a:off x="2530450" y="2550588"/>
            <a:ext cx="4382700" cy="3243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accent3"/>
              </a:buClr>
              <a:buSzPts val="1800"/>
              <a:buNone/>
              <a:defRPr>
                <a:solidFill>
                  <a:schemeClr val="accent3"/>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17"/>
          <p:cNvSpPr/>
          <p:nvPr>
            <p:ph idx="5" type="pic"/>
          </p:nvPr>
        </p:nvSpPr>
        <p:spPr>
          <a:xfrm>
            <a:off x="7243450" y="1792600"/>
            <a:ext cx="1338900" cy="1338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1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Blue">
  <p:cSld name="BIG_NUMBER_1">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lue">
  <p:cSld name="BLANK_1">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2">
    <p:bg>
      <p:bgPr>
        <a:blipFill>
          <a:blip r:embed="rId2">
            <a:alphaModFix/>
          </a:blip>
          <a:stretch>
            <a:fillRect/>
          </a:stretch>
        </a:blipFill>
      </p:bgPr>
    </p:bg>
    <p:spTree>
      <p:nvGrpSpPr>
        <p:cNvPr id="85" name="Shape 85"/>
        <p:cNvGrpSpPr/>
        <p:nvPr/>
      </p:nvGrpSpPr>
      <p:grpSpPr>
        <a:xfrm>
          <a:off x="0" y="0"/>
          <a:ext cx="0" cy="0"/>
          <a:chOff x="0" y="0"/>
          <a:chExt cx="0" cy="0"/>
        </a:xfrm>
      </p:grpSpPr>
      <p:sp>
        <p:nvSpPr>
          <p:cNvPr id="86" name="Google Shape;86;p2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7" name="Google Shape;87;p2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Blue">
  <p:cSld name="SECTION_HEADER_1">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ue">
  <p:cSld name="TITLE_AND_BODY_1">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Blue">
  <p:cSld name="TITLE_AND_TWO_COLUMNS_1">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Blue">
  <p:cSld name="TITLE_ONLY_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1.xml"/><Relationship Id="rId1" Type="http://schemas.openxmlformats.org/officeDocument/2006/relationships/image" Target="../media/image3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en.wikipedia.org/wiki/Mock_objec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github.com/apex-enterprise-patterns/fflib-apex-moc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github.com/apex-enterprise-patterns/fflib-apex-mocks" TargetMode="External"/><Relationship Id="rId4" Type="http://schemas.openxmlformats.org/officeDocument/2006/relationships/hyperlink" Target="https://github.com/apex-enterprise-patterns/fflib-apex-common" TargetMode="External"/><Relationship Id="rId5" Type="http://schemas.openxmlformats.org/officeDocument/2006/relationships/hyperlink" Target="https://github.com/apex-enterprise-patterns/fflib-apex-common-samplecode" TargetMode="External"/></Relationships>
</file>

<file path=ppt/slides/_rels/slide3.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27.png"/><Relationship Id="rId13" Type="http://schemas.openxmlformats.org/officeDocument/2006/relationships/image" Target="../media/image23.png"/><Relationship Id="rId12" Type="http://schemas.openxmlformats.org/officeDocument/2006/relationships/image" Target="../media/image24.png"/><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image" Target="../media/image16.png"/><Relationship Id="rId15" Type="http://schemas.openxmlformats.org/officeDocument/2006/relationships/image" Target="../media/image21.png"/><Relationship Id="rId1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2.png"/><Relationship Id="rId8"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tinyurl.com/SED23HOTAAUT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3"/>
          <p:cNvSpPr txBox="1"/>
          <p:nvPr/>
        </p:nvSpPr>
        <p:spPr>
          <a:xfrm>
            <a:off x="311700" y="475350"/>
            <a:ext cx="8520600" cy="28908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solidFill>
                  <a:srgbClr val="000000"/>
                </a:solidFill>
              </a:rPr>
              <a:t>Hands-On Training</a:t>
            </a:r>
            <a:endParaRPr sz="5200">
              <a:solidFill>
                <a:srgbClr val="000000"/>
              </a:solidFill>
            </a:endParaRPr>
          </a:p>
          <a:p>
            <a:pPr indent="0" lvl="0" marL="0" rtl="0" algn="ctr">
              <a:spcBef>
                <a:spcPts val="0"/>
              </a:spcBef>
              <a:spcAft>
                <a:spcPts val="0"/>
              </a:spcAft>
              <a:buNone/>
            </a:pPr>
            <a:r>
              <a:t/>
            </a:r>
            <a:endParaRPr sz="1888">
              <a:solidFill>
                <a:srgbClr val="000000"/>
              </a:solidFill>
            </a:endParaRPr>
          </a:p>
          <a:p>
            <a:pPr indent="0" lvl="0" marL="0" rtl="0" algn="ctr">
              <a:spcBef>
                <a:spcPts val="0"/>
              </a:spcBef>
              <a:spcAft>
                <a:spcPts val="0"/>
              </a:spcAft>
              <a:buNone/>
            </a:pPr>
            <a:r>
              <a:rPr lang="en" sz="5200"/>
              <a:t>Advanced Apex</a:t>
            </a:r>
            <a:endParaRPr sz="5200"/>
          </a:p>
          <a:p>
            <a:pPr indent="0" lvl="0" marL="0" rtl="0" algn="ctr">
              <a:spcBef>
                <a:spcPts val="0"/>
              </a:spcBef>
              <a:spcAft>
                <a:spcPts val="0"/>
              </a:spcAft>
              <a:buNone/>
            </a:pPr>
            <a:r>
              <a:rPr lang="en" sz="5200"/>
              <a:t>Unit Testing Techniques</a:t>
            </a:r>
            <a:endParaRPr sz="52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Common Issues For Unit Testing</a:t>
            </a:r>
            <a:endParaRPr sz="2800">
              <a:solidFill>
                <a:srgbClr val="000000"/>
              </a:solidFill>
            </a:endParaRPr>
          </a:p>
        </p:txBody>
      </p:sp>
      <p:sp>
        <p:nvSpPr>
          <p:cNvPr id="171" name="Google Shape;171;p32"/>
          <p:cNvSpPr txBox="1"/>
          <p:nvPr/>
        </p:nvSpPr>
        <p:spPr>
          <a:xfrm>
            <a:off x="311700" y="1152475"/>
            <a:ext cx="3585600" cy="49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595959"/>
                </a:solidFill>
              </a:rPr>
              <a:t>WarehouseServiceImpl</a:t>
            </a:r>
            <a:endParaRPr sz="1800">
              <a:solidFill>
                <a:srgbClr val="595959"/>
              </a:solidFill>
            </a:endParaRPr>
          </a:p>
        </p:txBody>
      </p:sp>
      <p:sp>
        <p:nvSpPr>
          <p:cNvPr id="172" name="Google Shape;172;p32"/>
          <p:cNvSpPr txBox="1"/>
          <p:nvPr/>
        </p:nvSpPr>
        <p:spPr>
          <a:xfrm>
            <a:off x="311700" y="1457275"/>
            <a:ext cx="3585600" cy="443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Manages Warehouse processing</a:t>
            </a:r>
            <a:endParaRPr>
              <a:solidFill>
                <a:srgbClr val="595959"/>
              </a:solidFill>
            </a:endParaRPr>
          </a:p>
        </p:txBody>
      </p:sp>
      <p:sp>
        <p:nvSpPr>
          <p:cNvPr id="173" name="Google Shape;173;p32"/>
          <p:cNvSpPr txBox="1"/>
          <p:nvPr/>
        </p:nvSpPr>
        <p:spPr>
          <a:xfrm>
            <a:off x="311700" y="1685875"/>
            <a:ext cx="3585600" cy="443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getProducts()</a:t>
            </a:r>
            <a:r>
              <a:rPr lang="en">
                <a:solidFill>
                  <a:schemeClr val="dk2"/>
                </a:solidFill>
              </a:rPr>
              <a:t> method</a:t>
            </a:r>
            <a:endParaRPr>
              <a:solidFill>
                <a:srgbClr val="595959"/>
              </a:solidFill>
            </a:endParaRPr>
          </a:p>
        </p:txBody>
      </p:sp>
      <p:sp>
        <p:nvSpPr>
          <p:cNvPr id="174" name="Google Shape;174;p32"/>
          <p:cNvSpPr txBox="1"/>
          <p:nvPr/>
        </p:nvSpPr>
        <p:spPr>
          <a:xfrm>
            <a:off x="311700" y="1914475"/>
            <a:ext cx="3585600" cy="443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2"/>
              </a:buClr>
              <a:buSzPts val="1400"/>
              <a:buChar char="●"/>
            </a:pPr>
            <a:r>
              <a:rPr lang="en">
                <a:solidFill>
                  <a:srgbClr val="595959"/>
                </a:solidFill>
              </a:rPr>
              <a:t>In-line Product2 query</a:t>
            </a:r>
            <a:endParaRPr>
              <a:solidFill>
                <a:srgbClr val="595959"/>
              </a:solidFill>
            </a:endParaRPr>
          </a:p>
        </p:txBody>
      </p:sp>
      <p:pic>
        <p:nvPicPr>
          <p:cNvPr id="175" name="Google Shape;175;p32"/>
          <p:cNvPicPr preferRelativeResize="0"/>
          <p:nvPr/>
        </p:nvPicPr>
        <p:blipFill>
          <a:blip r:embed="rId3">
            <a:alphaModFix/>
          </a:blip>
          <a:stretch>
            <a:fillRect/>
          </a:stretch>
        </p:blipFill>
        <p:spPr>
          <a:xfrm>
            <a:off x="3811075" y="1017725"/>
            <a:ext cx="5104323" cy="3860650"/>
          </a:xfrm>
          <a:prstGeom prst="rect">
            <a:avLst/>
          </a:prstGeom>
          <a:noFill/>
          <a:ln>
            <a:noFill/>
          </a:ln>
        </p:spPr>
      </p:pic>
      <p:sp>
        <p:nvSpPr>
          <p:cNvPr id="176" name="Google Shape;176;p32"/>
          <p:cNvSpPr txBox="1"/>
          <p:nvPr/>
        </p:nvSpPr>
        <p:spPr>
          <a:xfrm>
            <a:off x="311700" y="2219275"/>
            <a:ext cx="3585600" cy="443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2"/>
              </a:buClr>
              <a:buSzPts val="1400"/>
              <a:buChar char="●"/>
            </a:pPr>
            <a:r>
              <a:rPr lang="en">
                <a:solidFill>
                  <a:srgbClr val="595959"/>
                </a:solidFill>
              </a:rPr>
              <a:t>warehouseIsClosed() method</a:t>
            </a:r>
            <a:endParaRPr>
              <a:solidFill>
                <a:srgbClr val="595959"/>
              </a:solidFill>
            </a:endParaRPr>
          </a:p>
        </p:txBody>
      </p:sp>
      <p:sp>
        <p:nvSpPr>
          <p:cNvPr id="177" name="Google Shape;177;p32"/>
          <p:cNvSpPr txBox="1"/>
          <p:nvPr/>
        </p:nvSpPr>
        <p:spPr>
          <a:xfrm>
            <a:off x="311700" y="2524075"/>
            <a:ext cx="3585600" cy="443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lang="en">
                <a:solidFill>
                  <a:srgbClr val="595959"/>
                </a:solidFill>
              </a:rPr>
              <a:t>Warehouse is closed on the weekend and on Christmas day.</a:t>
            </a:r>
            <a:endParaRPr>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chemeClr val="dk1"/>
                </a:solidFill>
              </a:rPr>
              <a:t>Common Issues For Unit Testing</a:t>
            </a:r>
            <a:endParaRPr sz="2800"/>
          </a:p>
        </p:txBody>
      </p:sp>
      <p:sp>
        <p:nvSpPr>
          <p:cNvPr id="183" name="Google Shape;183;p33"/>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rPr>
              <a:t>How do we test OrderServiceImpl??</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Issues:</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The data setup to make WarehouseService work correctly is extensive</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Reference comments in the OrderServiceTest.testSetup() method</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chemeClr val="dk2"/>
                </a:solidFill>
              </a:rPr>
              <a:t>What would be needed to make the WarehouseService throw a </a:t>
            </a:r>
            <a:r>
              <a:rPr b="1" i="1" lang="en" sz="1800">
                <a:solidFill>
                  <a:schemeClr val="dk2"/>
                </a:solidFill>
              </a:rPr>
              <a:t>WarehouseServiceExceptions.NoSuchProductException</a:t>
            </a:r>
            <a:r>
              <a:rPr lang="en" sz="1800">
                <a:solidFill>
                  <a:schemeClr val="dk2"/>
                </a:solidFill>
              </a:rPr>
              <a:t>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What would be needed to make the WarehouseService throw a </a:t>
            </a:r>
            <a:r>
              <a:rPr b="1" i="1" lang="en" sz="1800">
                <a:solidFill>
                  <a:schemeClr val="dk2"/>
                </a:solidFill>
              </a:rPr>
              <a:t>WarehouseServiceExceptions.IsClosedException</a:t>
            </a:r>
            <a:r>
              <a:rPr lang="en" sz="1800">
                <a:solidFill>
                  <a:schemeClr val="dk2"/>
                </a:solidFill>
              </a:rPr>
              <a:t>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“mocking”?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Mocking in Unit Tests</a:t>
            </a:r>
            <a:endParaRPr sz="2800">
              <a:solidFill>
                <a:srgbClr val="000000"/>
              </a:solidFill>
            </a:endParaRPr>
          </a:p>
        </p:txBody>
      </p:sp>
      <p:sp>
        <p:nvSpPr>
          <p:cNvPr id="194" name="Google Shape;194;p35"/>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rPr>
              <a:t>“In object-oriented programming, mock objects are simulated objects that mimic the behavior of real objects in controlled ways, most often as part of a software testing initiative. A programmer typically creates a mock object to test the behavior of some other object, in much the same way that a car designer uses a crash test dummy to simulate the dynamic behaviour of a human in vehicle impacts.”</a:t>
            </a:r>
            <a:endParaRPr sz="1800">
              <a:solidFill>
                <a:srgbClr val="595959"/>
              </a:solidFill>
            </a:endParaRPr>
          </a:p>
          <a:p>
            <a:pPr indent="0" lvl="0" marL="0" rtl="0" algn="r">
              <a:lnSpc>
                <a:spcPct val="115000"/>
              </a:lnSpc>
              <a:spcBef>
                <a:spcPts val="1200"/>
              </a:spcBef>
              <a:spcAft>
                <a:spcPts val="1200"/>
              </a:spcAft>
              <a:buNone/>
            </a:pPr>
            <a:r>
              <a:rPr lang="en" sz="1800">
                <a:solidFill>
                  <a:srgbClr val="595959"/>
                </a:solidFill>
              </a:rPr>
              <a:t>– </a:t>
            </a:r>
            <a:r>
              <a:rPr lang="en" sz="1800" u="sng">
                <a:solidFill>
                  <a:schemeClr val="hlink"/>
                </a:solidFill>
                <a:hlinkClick r:id="rId3"/>
              </a:rPr>
              <a:t>“Mock Object”, Wikipedia</a:t>
            </a:r>
            <a:r>
              <a:rPr lang="en" sz="1800">
                <a:solidFill>
                  <a:srgbClr val="595959"/>
                </a:solidFill>
              </a:rPr>
              <a:t> </a:t>
            </a:r>
            <a:endParaRPr sz="18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Mocking in Unit Tests</a:t>
            </a:r>
            <a:endParaRPr sz="2800">
              <a:solidFill>
                <a:srgbClr val="000000"/>
              </a:solidFill>
            </a:endParaRPr>
          </a:p>
        </p:txBody>
      </p:sp>
      <p:sp>
        <p:nvSpPr>
          <p:cNvPr id="200" name="Google Shape;200;p36"/>
          <p:cNvSpPr txBox="1"/>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Clr>
                <a:schemeClr val="dk2"/>
              </a:buClr>
              <a:buSzPct val="100000"/>
              <a:buChar char="●"/>
            </a:pPr>
            <a:r>
              <a:rPr lang="en" sz="1800">
                <a:solidFill>
                  <a:schemeClr val="dk2"/>
                </a:solidFill>
              </a:rPr>
              <a:t>General idea behind mock objects is that it gives you the ability to tell classes what to expect from other classes. </a:t>
            </a:r>
            <a:endParaRPr sz="1800">
              <a:solidFill>
                <a:schemeClr val="dk2"/>
              </a:solidFill>
            </a:endParaRPr>
          </a:p>
          <a:p>
            <a:pPr indent="-325755" lvl="0" marL="457200" rtl="0" algn="l">
              <a:lnSpc>
                <a:spcPct val="115000"/>
              </a:lnSpc>
              <a:spcBef>
                <a:spcPts val="0"/>
              </a:spcBef>
              <a:spcAft>
                <a:spcPts val="0"/>
              </a:spcAft>
              <a:buClr>
                <a:schemeClr val="dk2"/>
              </a:buClr>
              <a:buSzPct val="100000"/>
              <a:buChar char="●"/>
            </a:pPr>
            <a:r>
              <a:rPr lang="en" sz="1800">
                <a:solidFill>
                  <a:schemeClr val="dk2"/>
                </a:solidFill>
              </a:rPr>
              <a:t>Makes your unit tests completely encapsulated from its dependencies. </a:t>
            </a:r>
            <a:endParaRPr sz="1800">
              <a:solidFill>
                <a:schemeClr val="dk2"/>
              </a:solidFill>
            </a:endParaRPr>
          </a:p>
          <a:p>
            <a:pPr indent="-325755" lvl="0" marL="457200" rtl="0" algn="l">
              <a:lnSpc>
                <a:spcPct val="115000"/>
              </a:lnSpc>
              <a:spcBef>
                <a:spcPts val="0"/>
              </a:spcBef>
              <a:spcAft>
                <a:spcPts val="0"/>
              </a:spcAft>
              <a:buClr>
                <a:schemeClr val="dk2"/>
              </a:buClr>
              <a:buSzPct val="100000"/>
              <a:buChar char="●"/>
            </a:pPr>
            <a:r>
              <a:rPr lang="en" sz="1800">
                <a:solidFill>
                  <a:schemeClr val="dk2"/>
                </a:solidFill>
              </a:rPr>
              <a:t>“Mocking” is the idea of replacing these heavier, complex logic elements with mocked, “faked” versions that can be configured to behave in certain ways.</a:t>
            </a:r>
            <a:endParaRPr sz="1800">
              <a:solidFill>
                <a:schemeClr val="dk2"/>
              </a:solidFill>
            </a:endParaRPr>
          </a:p>
          <a:p>
            <a:pPr indent="-325755" lvl="0" marL="457200" rtl="0" algn="l">
              <a:lnSpc>
                <a:spcPct val="115000"/>
              </a:lnSpc>
              <a:spcBef>
                <a:spcPts val="0"/>
              </a:spcBef>
              <a:spcAft>
                <a:spcPts val="0"/>
              </a:spcAft>
              <a:buClr>
                <a:schemeClr val="dk2"/>
              </a:buClr>
              <a:buSzPct val="100000"/>
              <a:buChar char="●"/>
            </a:pPr>
            <a:r>
              <a:rPr lang="en" sz="1800">
                <a:solidFill>
                  <a:schemeClr val="dk2"/>
                </a:solidFill>
              </a:rPr>
              <a:t>Mocked dependencies </a:t>
            </a:r>
            <a:endParaRPr sz="1800">
              <a:solidFill>
                <a:schemeClr val="dk2"/>
              </a:solidFill>
            </a:endParaRPr>
          </a:p>
          <a:p>
            <a:pPr indent="-325755" lvl="1" marL="914400" rtl="0" algn="l">
              <a:lnSpc>
                <a:spcPct val="115000"/>
              </a:lnSpc>
              <a:spcBef>
                <a:spcPts val="0"/>
              </a:spcBef>
              <a:spcAft>
                <a:spcPts val="0"/>
              </a:spcAft>
              <a:buClr>
                <a:schemeClr val="dk2"/>
              </a:buClr>
              <a:buSzPct val="100000"/>
              <a:buChar char="○"/>
            </a:pPr>
            <a:r>
              <a:rPr lang="en" sz="1800">
                <a:solidFill>
                  <a:schemeClr val="dk2"/>
                </a:solidFill>
              </a:rPr>
              <a:t>Are faster, lighter, and consistent in the implementation</a:t>
            </a:r>
            <a:endParaRPr sz="1800">
              <a:solidFill>
                <a:schemeClr val="dk2"/>
              </a:solidFill>
            </a:endParaRPr>
          </a:p>
          <a:p>
            <a:pPr indent="-325755" lvl="1" marL="914400" rtl="0" algn="l">
              <a:lnSpc>
                <a:spcPct val="115000"/>
              </a:lnSpc>
              <a:spcBef>
                <a:spcPts val="0"/>
              </a:spcBef>
              <a:spcAft>
                <a:spcPts val="0"/>
              </a:spcAft>
              <a:buClr>
                <a:schemeClr val="dk2"/>
              </a:buClr>
              <a:buSzPct val="100000"/>
              <a:buChar char="○"/>
            </a:pPr>
            <a:r>
              <a:rPr lang="en" sz="1800">
                <a:solidFill>
                  <a:schemeClr val="dk2"/>
                </a:solidFill>
              </a:rPr>
              <a:t>Do exactly what is required to test the Apex class in question.  Nothing more, nothing less.</a:t>
            </a:r>
            <a:endParaRPr sz="1800">
              <a:solidFill>
                <a:schemeClr val="dk2"/>
              </a:solidFill>
            </a:endParaRPr>
          </a:p>
          <a:p>
            <a:pPr indent="-325755" lvl="0" marL="457200" rtl="0" algn="l">
              <a:lnSpc>
                <a:spcPct val="115000"/>
              </a:lnSpc>
              <a:spcBef>
                <a:spcPts val="0"/>
              </a:spcBef>
              <a:spcAft>
                <a:spcPts val="0"/>
              </a:spcAft>
              <a:buClr>
                <a:schemeClr val="dk2"/>
              </a:buClr>
              <a:buSzPct val="100000"/>
              <a:buChar char="●"/>
            </a:pPr>
            <a:r>
              <a:rPr lang="en" sz="1800">
                <a:solidFill>
                  <a:schemeClr val="dk2"/>
                </a:solidFill>
              </a:rPr>
              <a:t>Mocking dependencies isolates the specific piece of logic being tested – this is a true unit test!!!</a:t>
            </a:r>
            <a:endParaRPr sz="1800">
              <a:solidFill>
                <a:schemeClr val="dk2"/>
              </a:solidFill>
            </a:endParaRPr>
          </a:p>
          <a:p>
            <a:pPr indent="-325755" lvl="0" marL="457200" rtl="0" algn="l">
              <a:lnSpc>
                <a:spcPct val="115000"/>
              </a:lnSpc>
              <a:spcBef>
                <a:spcPts val="0"/>
              </a:spcBef>
              <a:spcAft>
                <a:spcPts val="0"/>
              </a:spcAft>
              <a:buClr>
                <a:schemeClr val="dk2"/>
              </a:buClr>
              <a:buSzPct val="100000"/>
              <a:buChar char="●"/>
            </a:pPr>
            <a:r>
              <a:rPr lang="en" sz="1800">
                <a:solidFill>
                  <a:schemeClr val="dk2"/>
                </a:solidFill>
              </a:rPr>
              <a:t>Mocking relies on the concept of Dependency Injection</a:t>
            </a:r>
            <a:endParaRPr sz="1800">
              <a:solidFill>
                <a:schemeClr val="dk2"/>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490250" y="450150"/>
            <a:ext cx="71283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a:t>
            </a:r>
            <a:br>
              <a:rPr lang="en"/>
            </a:br>
            <a:r>
              <a:rPr lang="en"/>
              <a:t>“dependency Injection”?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Dependency Injection</a:t>
            </a:r>
            <a:endParaRPr sz="2800">
              <a:solidFill>
                <a:srgbClr val="000000"/>
              </a:solidFill>
            </a:endParaRPr>
          </a:p>
        </p:txBody>
      </p:sp>
      <p:sp>
        <p:nvSpPr>
          <p:cNvPr id="211" name="Google Shape;211;p38"/>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2"/>
              </a:buClr>
              <a:buSzPts val="1800"/>
              <a:buChar char="●"/>
            </a:pPr>
            <a:r>
              <a:rPr lang="en" sz="1800">
                <a:solidFill>
                  <a:schemeClr val="dk2"/>
                </a:solidFill>
              </a:rPr>
              <a:t>It is t</a:t>
            </a:r>
            <a:r>
              <a:rPr lang="en" sz="1800">
                <a:solidFill>
                  <a:schemeClr val="dk2"/>
                </a:solidFill>
              </a:rPr>
              <a:t>he ability to pass dependencies into a class rather than the class instantiating them</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Three main types of Dependency Injection</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Constructor-based</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Setter-based</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Factory-based</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724500" y="450150"/>
            <a:ext cx="7695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Constructor Based Injection</a:t>
            </a:r>
            <a:br>
              <a:rPr lang="en"/>
            </a:br>
            <a:r>
              <a:rPr lang="en"/>
              <a:t>vs</a:t>
            </a:r>
            <a:br>
              <a:rPr lang="en"/>
            </a:br>
            <a:r>
              <a:rPr lang="en"/>
              <a:t>Factory Based injection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Constructor vs Factory Based Injection</a:t>
            </a:r>
            <a:endParaRPr sz="2800">
              <a:solidFill>
                <a:srgbClr val="000000"/>
              </a:solidFill>
            </a:endParaRPr>
          </a:p>
        </p:txBody>
      </p:sp>
      <p:sp>
        <p:nvSpPr>
          <p:cNvPr id="222" name="Google Shape;222;p40"/>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rPr>
              <a:t>Constructor Based Injection</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Pass an instance of the dependency as a parameter on the “constructor” method for the class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Forces that a dependency be supplied to get the class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Dependency can be swapped out for a mock instance in a unit test.</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Constructor vs Factory Based Injection</a:t>
            </a:r>
            <a:endParaRPr sz="2800">
              <a:solidFill>
                <a:srgbClr val="000000"/>
              </a:solidFill>
            </a:endParaRPr>
          </a:p>
        </p:txBody>
      </p:sp>
      <p:sp>
        <p:nvSpPr>
          <p:cNvPr id="228" name="Google Shape;228;p41"/>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rPr>
              <a:t>Factory</a:t>
            </a:r>
            <a:r>
              <a:rPr lang="en" sz="1800">
                <a:solidFill>
                  <a:srgbClr val="595959"/>
                </a:solidFill>
              </a:rPr>
              <a:t> Based Injection</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Your class makes a call to a central “factory class” asking for an instance of the dependency that it needs.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The factory decides what should be returned for the dependency.</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Factory can be set to return a mock instance during unit test.</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Doesn’t require a parameter for your class constructor.</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This is helpful for times when you want to use “Type.newInstance()”</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4"/>
          <p:cNvSpPr txBox="1"/>
          <p:nvPr>
            <p:ph idx="3" type="title"/>
          </p:nvPr>
        </p:nvSpPr>
        <p:spPr>
          <a:xfrm>
            <a:off x="987325" y="1515825"/>
            <a:ext cx="3953100" cy="4896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John M. Daniel</a:t>
            </a:r>
            <a:endParaRPr/>
          </a:p>
        </p:txBody>
      </p:sp>
      <p:sp>
        <p:nvSpPr>
          <p:cNvPr id="99" name="Google Shape;99;p24"/>
          <p:cNvSpPr txBox="1"/>
          <p:nvPr>
            <p:ph idx="4" type="subTitle"/>
          </p:nvPr>
        </p:nvSpPr>
        <p:spPr>
          <a:xfrm>
            <a:off x="1235050" y="2017200"/>
            <a:ext cx="3705300" cy="324300"/>
          </a:xfrm>
          <a:prstGeom prst="rect">
            <a:avLst/>
          </a:prstGeom>
        </p:spPr>
        <p:txBody>
          <a:bodyPr anchorCtr="0" anchor="ctr" bIns="91425" lIns="91425" spcFirstLastPara="1" rIns="91425" wrap="square" tIns="91425">
            <a:normAutofit fontScale="47500"/>
          </a:bodyPr>
          <a:lstStyle/>
          <a:p>
            <a:pPr indent="0" lvl="0" marL="0" rtl="0" algn="r">
              <a:spcBef>
                <a:spcPts val="0"/>
              </a:spcBef>
              <a:spcAft>
                <a:spcPts val="1200"/>
              </a:spcAft>
              <a:buNone/>
            </a:pPr>
            <a:r>
              <a:rPr lang="en"/>
              <a:t>Salesforce Architect</a:t>
            </a:r>
            <a:endParaRPr/>
          </a:p>
        </p:txBody>
      </p:sp>
      <p:pic>
        <p:nvPicPr>
          <p:cNvPr id="100" name="Google Shape;100;p24"/>
          <p:cNvPicPr preferRelativeResize="0"/>
          <p:nvPr>
            <p:ph idx="5" type="pic"/>
          </p:nvPr>
        </p:nvPicPr>
        <p:blipFill rotWithShape="1">
          <a:blip r:embed="rId3">
            <a:alphaModFix/>
          </a:blip>
          <a:srcRect b="327" l="0" r="0" t="327"/>
          <a:stretch/>
        </p:blipFill>
        <p:spPr>
          <a:xfrm>
            <a:off x="5806525" y="355675"/>
            <a:ext cx="2775824" cy="277582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Mocking…</a:t>
            </a:r>
            <a:endParaRPr/>
          </a:p>
        </p:txBody>
      </p:sp>
      <p:sp>
        <p:nvSpPr>
          <p:cNvPr id="234" name="Google Shape;234;p42"/>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3600"/>
              <a:t>Let’s write some code</a:t>
            </a:r>
            <a:endParaRPr b="1"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But wait!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There’s more!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chemeClr val="dk1"/>
                </a:solidFill>
              </a:rPr>
              <a:t>Want to learn more???</a:t>
            </a:r>
            <a:endParaRPr sz="2800"/>
          </a:p>
        </p:txBody>
      </p:sp>
      <p:sp>
        <p:nvSpPr>
          <p:cNvPr id="245" name="Google Shape;245;p44"/>
          <p:cNvSpPr txBox="1"/>
          <p:nvPr/>
        </p:nvSpPr>
        <p:spPr>
          <a:xfrm>
            <a:off x="283000" y="11740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rPr>
              <a:t>Blogs</a:t>
            </a:r>
            <a:endParaRPr sz="1800">
              <a:solidFill>
                <a:srgbClr val="595959"/>
              </a:solidFill>
            </a:endParaRPr>
          </a:p>
          <a:p>
            <a:pPr indent="0" lvl="0" marL="457200" rtl="0" algn="l">
              <a:lnSpc>
                <a:spcPct val="115000"/>
              </a:lnSpc>
              <a:spcBef>
                <a:spcPts val="1200"/>
              </a:spcBef>
              <a:spcAft>
                <a:spcPts val="0"/>
              </a:spcAft>
              <a:buNone/>
            </a:pPr>
            <a:r>
              <a:rPr lang="en" sz="1800">
                <a:solidFill>
                  <a:srgbClr val="595959"/>
                </a:solidFill>
              </a:rPr>
              <a:t>See main </a:t>
            </a:r>
            <a:r>
              <a:rPr lang="en" sz="1800" u="sng">
                <a:solidFill>
                  <a:schemeClr val="hlink"/>
                </a:solidFill>
                <a:hlinkClick r:id="rId3"/>
              </a:rPr>
              <a:t>README file on FFLib ApexMocks Framework Repo</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chemeClr val="dk1"/>
                </a:solidFill>
              </a:rPr>
              <a:t>Want to learn more???</a:t>
            </a:r>
            <a:endParaRPr sz="2800"/>
          </a:p>
        </p:txBody>
      </p:sp>
      <p:sp>
        <p:nvSpPr>
          <p:cNvPr id="251" name="Google Shape;251;p45"/>
          <p:cNvSpPr txBox="1"/>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800">
                <a:solidFill>
                  <a:srgbClr val="595959"/>
                </a:solidFill>
              </a:rPr>
              <a:t>Frameworks and Sample Code Repos</a:t>
            </a:r>
            <a:endParaRPr sz="1800">
              <a:solidFill>
                <a:srgbClr val="595959"/>
              </a:solidFill>
            </a:endParaRPr>
          </a:p>
          <a:p>
            <a:pPr indent="-342900" lvl="0" marL="457200" rtl="0" algn="l">
              <a:lnSpc>
                <a:spcPct val="115000"/>
              </a:lnSpc>
              <a:spcBef>
                <a:spcPts val="1200"/>
              </a:spcBef>
              <a:spcAft>
                <a:spcPts val="0"/>
              </a:spcAft>
              <a:buClr>
                <a:schemeClr val="dk2"/>
              </a:buClr>
              <a:buSzPts val="1800"/>
              <a:buChar char="●"/>
            </a:pPr>
            <a:r>
              <a:rPr lang="en" sz="1800">
                <a:solidFill>
                  <a:schemeClr val="dk2"/>
                </a:solidFill>
              </a:rPr>
              <a:t>FFLIB Apex Mocks </a:t>
            </a:r>
            <a:r>
              <a:rPr lang="en" sz="1800" u="sng">
                <a:solidFill>
                  <a:schemeClr val="accent1"/>
                </a:solidFill>
                <a:hlinkClick r:id="rId3">
                  <a:extLst>
                    <a:ext uri="{A12FA001-AC4F-418D-AE19-62706E023703}">
                      <ahyp:hlinkClr val="tx"/>
                    </a:ext>
                  </a:extLst>
                </a:hlinkClick>
              </a:rPr>
              <a:t>https://github.com/apex-enterprise-patterns/fflib-apex-mocks</a:t>
            </a:r>
            <a:r>
              <a:rPr lang="en" sz="1800">
                <a:solidFill>
                  <a:schemeClr val="dk2"/>
                </a:solidFill>
              </a:rPr>
              <a:t>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FFLIB Apex Common </a:t>
            </a:r>
            <a:r>
              <a:rPr lang="en" sz="1800" u="sng">
                <a:solidFill>
                  <a:schemeClr val="accent1"/>
                </a:solidFill>
                <a:hlinkClick r:id="rId4">
                  <a:extLst>
                    <a:ext uri="{A12FA001-AC4F-418D-AE19-62706E023703}">
                      <ahyp:hlinkClr val="tx"/>
                    </a:ext>
                  </a:extLst>
                </a:hlinkClick>
              </a:rPr>
              <a:t>https://github.com/apex-enterprise-patterns/fflib-apex-common</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specifically fflib_ApplicationTest.cls</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FFLIB Apex Common Samplecode </a:t>
            </a:r>
            <a:r>
              <a:rPr lang="en" sz="1800" u="sng">
                <a:solidFill>
                  <a:schemeClr val="accent1"/>
                </a:solidFill>
                <a:hlinkClick r:id="rId5">
                  <a:extLst>
                    <a:ext uri="{A12FA001-AC4F-418D-AE19-62706E023703}">
                      <ahyp:hlinkClr val="tx"/>
                    </a:ext>
                  </a:extLst>
                </a:hlinkClick>
              </a:rPr>
              <a:t>https://github.com/apex-enterprise-patterns/fflib-apex-common-samplecode</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 sz="1800">
                <a:solidFill>
                  <a:schemeClr val="dk2"/>
                </a:solidFill>
              </a:rPr>
              <a:t>Specifically AccountsServiceTest, OpportunitiesServiceTest, OpportunitiesTest and OpportunityApplyDiscountControllerTest</a:t>
            </a:r>
            <a:endParaRPr sz="1800">
              <a:solidFill>
                <a:schemeClr val="dk2"/>
              </a:solidFill>
            </a:endParaRPr>
          </a:p>
          <a:p>
            <a:pPr indent="0" lvl="0" marL="0" rtl="0" algn="l">
              <a:lnSpc>
                <a:spcPct val="115000"/>
              </a:lnSpc>
              <a:spcBef>
                <a:spcPts val="1200"/>
              </a:spcBef>
              <a:spcAft>
                <a:spcPts val="120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p25"/>
          <p:cNvGrpSpPr/>
          <p:nvPr/>
        </p:nvGrpSpPr>
        <p:grpSpPr>
          <a:xfrm>
            <a:off x="182880" y="182880"/>
            <a:ext cx="8784970" cy="767026"/>
            <a:chOff x="182880" y="182880"/>
            <a:chExt cx="8784970" cy="767026"/>
          </a:xfrm>
        </p:grpSpPr>
        <p:pic>
          <p:nvPicPr>
            <p:cNvPr id="106" name="Google Shape;106;p25"/>
            <p:cNvPicPr preferRelativeResize="0"/>
            <p:nvPr/>
          </p:nvPicPr>
          <p:blipFill>
            <a:blip r:embed="rId3">
              <a:alphaModFix/>
            </a:blip>
            <a:stretch>
              <a:fillRect/>
            </a:stretch>
          </p:blipFill>
          <p:spPr>
            <a:xfrm>
              <a:off x="182880" y="182880"/>
              <a:ext cx="4343399" cy="767026"/>
            </a:xfrm>
            <a:prstGeom prst="rect">
              <a:avLst/>
            </a:prstGeom>
            <a:noFill/>
            <a:ln>
              <a:noFill/>
            </a:ln>
          </p:spPr>
        </p:pic>
        <p:pic>
          <p:nvPicPr>
            <p:cNvPr id="107" name="Google Shape;107;p25"/>
            <p:cNvPicPr preferRelativeResize="0"/>
            <p:nvPr/>
          </p:nvPicPr>
          <p:blipFill>
            <a:blip r:embed="rId4">
              <a:alphaModFix/>
            </a:blip>
            <a:stretch>
              <a:fillRect/>
            </a:stretch>
          </p:blipFill>
          <p:spPr>
            <a:xfrm>
              <a:off x="4624452" y="183760"/>
              <a:ext cx="4343399" cy="730061"/>
            </a:xfrm>
            <a:prstGeom prst="rect">
              <a:avLst/>
            </a:prstGeom>
            <a:noFill/>
            <a:ln>
              <a:noFill/>
            </a:ln>
          </p:spPr>
        </p:pic>
      </p:grpSp>
      <p:pic>
        <p:nvPicPr>
          <p:cNvPr id="108" name="Google Shape;108;p25"/>
          <p:cNvPicPr preferRelativeResize="0"/>
          <p:nvPr/>
        </p:nvPicPr>
        <p:blipFill>
          <a:blip r:embed="rId5">
            <a:alphaModFix/>
          </a:blip>
          <a:stretch>
            <a:fillRect/>
          </a:stretch>
        </p:blipFill>
        <p:spPr>
          <a:xfrm>
            <a:off x="3009975" y="2086712"/>
            <a:ext cx="5818909" cy="640080"/>
          </a:xfrm>
          <a:prstGeom prst="rect">
            <a:avLst/>
          </a:prstGeom>
          <a:noFill/>
          <a:ln>
            <a:noFill/>
          </a:ln>
        </p:spPr>
      </p:pic>
      <p:pic>
        <p:nvPicPr>
          <p:cNvPr id="109" name="Google Shape;109;p25"/>
          <p:cNvPicPr preferRelativeResize="0"/>
          <p:nvPr/>
        </p:nvPicPr>
        <p:blipFill>
          <a:blip r:embed="rId6">
            <a:alphaModFix/>
          </a:blip>
          <a:stretch>
            <a:fillRect/>
          </a:stretch>
        </p:blipFill>
        <p:spPr>
          <a:xfrm>
            <a:off x="642613" y="2086688"/>
            <a:ext cx="1371601" cy="1371601"/>
          </a:xfrm>
          <a:prstGeom prst="rect">
            <a:avLst/>
          </a:prstGeom>
          <a:noFill/>
          <a:ln>
            <a:noFill/>
          </a:ln>
        </p:spPr>
      </p:pic>
      <p:grpSp>
        <p:nvGrpSpPr>
          <p:cNvPr id="110" name="Google Shape;110;p25"/>
          <p:cNvGrpSpPr/>
          <p:nvPr/>
        </p:nvGrpSpPr>
        <p:grpSpPr>
          <a:xfrm>
            <a:off x="2548081" y="2930400"/>
            <a:ext cx="6368478" cy="640080"/>
            <a:chOff x="2548081" y="3000861"/>
            <a:chExt cx="6368478" cy="640080"/>
          </a:xfrm>
        </p:grpSpPr>
        <p:pic>
          <p:nvPicPr>
            <p:cNvPr id="111" name="Google Shape;111;p25"/>
            <p:cNvPicPr preferRelativeResize="0"/>
            <p:nvPr/>
          </p:nvPicPr>
          <p:blipFill>
            <a:blip r:embed="rId7">
              <a:alphaModFix/>
            </a:blip>
            <a:stretch>
              <a:fillRect/>
            </a:stretch>
          </p:blipFill>
          <p:spPr>
            <a:xfrm>
              <a:off x="4647225" y="3000861"/>
              <a:ext cx="4269334" cy="640080"/>
            </a:xfrm>
            <a:prstGeom prst="rect">
              <a:avLst/>
            </a:prstGeom>
            <a:noFill/>
            <a:ln>
              <a:noFill/>
            </a:ln>
          </p:spPr>
        </p:pic>
        <p:pic>
          <p:nvPicPr>
            <p:cNvPr id="112" name="Google Shape;112;p25"/>
            <p:cNvPicPr preferRelativeResize="0"/>
            <p:nvPr/>
          </p:nvPicPr>
          <p:blipFill>
            <a:blip r:embed="rId8">
              <a:alphaModFix/>
            </a:blip>
            <a:stretch>
              <a:fillRect/>
            </a:stretch>
          </p:blipFill>
          <p:spPr>
            <a:xfrm>
              <a:off x="2548081" y="3000861"/>
              <a:ext cx="1683411" cy="640080"/>
            </a:xfrm>
            <a:prstGeom prst="rect">
              <a:avLst/>
            </a:prstGeom>
            <a:noFill/>
            <a:ln>
              <a:noFill/>
            </a:ln>
          </p:spPr>
        </p:pic>
      </p:grpSp>
      <p:grpSp>
        <p:nvGrpSpPr>
          <p:cNvPr id="113" name="Google Shape;113;p25"/>
          <p:cNvGrpSpPr/>
          <p:nvPr/>
        </p:nvGrpSpPr>
        <p:grpSpPr>
          <a:xfrm>
            <a:off x="321855" y="949890"/>
            <a:ext cx="8507022" cy="1009497"/>
            <a:chOff x="232668" y="927415"/>
            <a:chExt cx="8507022" cy="1009497"/>
          </a:xfrm>
        </p:grpSpPr>
        <p:pic>
          <p:nvPicPr>
            <p:cNvPr id="114" name="Google Shape;114;p25"/>
            <p:cNvPicPr preferRelativeResize="0"/>
            <p:nvPr/>
          </p:nvPicPr>
          <p:blipFill>
            <a:blip r:embed="rId9">
              <a:alphaModFix/>
            </a:blip>
            <a:stretch>
              <a:fillRect/>
            </a:stretch>
          </p:blipFill>
          <p:spPr>
            <a:xfrm>
              <a:off x="5410545" y="985936"/>
              <a:ext cx="1463040" cy="892454"/>
            </a:xfrm>
            <a:prstGeom prst="rect">
              <a:avLst/>
            </a:prstGeom>
            <a:noFill/>
            <a:ln>
              <a:noFill/>
            </a:ln>
          </p:spPr>
        </p:pic>
        <p:pic>
          <p:nvPicPr>
            <p:cNvPr id="115" name="Google Shape;115;p25"/>
            <p:cNvPicPr preferRelativeResize="0"/>
            <p:nvPr/>
          </p:nvPicPr>
          <p:blipFill>
            <a:blip r:embed="rId10">
              <a:alphaModFix/>
            </a:blip>
            <a:stretch>
              <a:fillRect/>
            </a:stretch>
          </p:blipFill>
          <p:spPr>
            <a:xfrm>
              <a:off x="7276650" y="927415"/>
              <a:ext cx="1463040" cy="1009497"/>
            </a:xfrm>
            <a:prstGeom prst="rect">
              <a:avLst/>
            </a:prstGeom>
            <a:noFill/>
            <a:ln>
              <a:noFill/>
            </a:ln>
          </p:spPr>
        </p:pic>
        <p:pic>
          <p:nvPicPr>
            <p:cNvPr id="116" name="Google Shape;116;p25"/>
            <p:cNvPicPr preferRelativeResize="0"/>
            <p:nvPr/>
          </p:nvPicPr>
          <p:blipFill>
            <a:blip r:embed="rId11">
              <a:alphaModFix/>
            </a:blip>
            <a:stretch>
              <a:fillRect/>
            </a:stretch>
          </p:blipFill>
          <p:spPr>
            <a:xfrm>
              <a:off x="232668" y="1112123"/>
              <a:ext cx="2003451" cy="640080"/>
            </a:xfrm>
            <a:prstGeom prst="rect">
              <a:avLst/>
            </a:prstGeom>
            <a:noFill/>
            <a:ln>
              <a:noFill/>
            </a:ln>
          </p:spPr>
        </p:pic>
        <p:pic>
          <p:nvPicPr>
            <p:cNvPr id="117" name="Google Shape;117;p25"/>
            <p:cNvPicPr preferRelativeResize="0"/>
            <p:nvPr/>
          </p:nvPicPr>
          <p:blipFill>
            <a:blip r:embed="rId12">
              <a:alphaModFix/>
            </a:blip>
            <a:stretch>
              <a:fillRect/>
            </a:stretch>
          </p:blipFill>
          <p:spPr>
            <a:xfrm>
              <a:off x="2639184" y="1112123"/>
              <a:ext cx="2368295" cy="640080"/>
            </a:xfrm>
            <a:prstGeom prst="rect">
              <a:avLst/>
            </a:prstGeom>
            <a:noFill/>
            <a:ln>
              <a:noFill/>
            </a:ln>
          </p:spPr>
        </p:pic>
      </p:grpSp>
      <p:grpSp>
        <p:nvGrpSpPr>
          <p:cNvPr id="118" name="Google Shape;118;p25"/>
          <p:cNvGrpSpPr/>
          <p:nvPr/>
        </p:nvGrpSpPr>
        <p:grpSpPr>
          <a:xfrm>
            <a:off x="207775" y="3774087"/>
            <a:ext cx="8735180" cy="640080"/>
            <a:chOff x="232675" y="3749312"/>
            <a:chExt cx="8735180" cy="640080"/>
          </a:xfrm>
        </p:grpSpPr>
        <p:pic>
          <p:nvPicPr>
            <p:cNvPr id="119" name="Google Shape;119;p25"/>
            <p:cNvPicPr preferRelativeResize="0"/>
            <p:nvPr/>
          </p:nvPicPr>
          <p:blipFill>
            <a:blip r:embed="rId13">
              <a:alphaModFix/>
            </a:blip>
            <a:stretch>
              <a:fillRect/>
            </a:stretch>
          </p:blipFill>
          <p:spPr>
            <a:xfrm>
              <a:off x="5127375" y="3749313"/>
              <a:ext cx="3840480" cy="640080"/>
            </a:xfrm>
            <a:prstGeom prst="rect">
              <a:avLst/>
            </a:prstGeom>
            <a:noFill/>
            <a:ln>
              <a:noFill/>
            </a:ln>
          </p:spPr>
        </p:pic>
        <p:pic>
          <p:nvPicPr>
            <p:cNvPr id="120" name="Google Shape;120;p25"/>
            <p:cNvPicPr preferRelativeResize="0"/>
            <p:nvPr/>
          </p:nvPicPr>
          <p:blipFill rotWithShape="1">
            <a:blip r:embed="rId14">
              <a:alphaModFix/>
            </a:blip>
            <a:srcRect b="0" l="0" r="0" t="0"/>
            <a:stretch/>
          </p:blipFill>
          <p:spPr>
            <a:xfrm>
              <a:off x="1771111" y="3749313"/>
              <a:ext cx="3097988" cy="640080"/>
            </a:xfrm>
            <a:prstGeom prst="rect">
              <a:avLst/>
            </a:prstGeom>
            <a:noFill/>
            <a:ln>
              <a:noFill/>
            </a:ln>
          </p:spPr>
        </p:pic>
        <p:pic>
          <p:nvPicPr>
            <p:cNvPr id="121" name="Google Shape;121;p25"/>
            <p:cNvPicPr preferRelativeResize="0"/>
            <p:nvPr/>
          </p:nvPicPr>
          <p:blipFill>
            <a:blip r:embed="rId15">
              <a:alphaModFix/>
            </a:blip>
            <a:stretch>
              <a:fillRect/>
            </a:stretch>
          </p:blipFill>
          <p:spPr>
            <a:xfrm>
              <a:off x="232675" y="3749312"/>
              <a:ext cx="1280160" cy="64008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Agenda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32" name="Google Shape;13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Get folks setup</a:t>
            </a:r>
            <a:endParaRPr/>
          </a:p>
          <a:p>
            <a:pPr indent="-342900" lvl="0" marL="457200" rtl="0" algn="l">
              <a:spcBef>
                <a:spcPts val="0"/>
              </a:spcBef>
              <a:spcAft>
                <a:spcPts val="0"/>
              </a:spcAft>
              <a:buSzPts val="1800"/>
              <a:buChar char="●"/>
            </a:pPr>
            <a:r>
              <a:rPr lang="en"/>
              <a:t>Common issues when setting up unit tests</a:t>
            </a:r>
            <a:endParaRPr/>
          </a:p>
          <a:p>
            <a:pPr indent="-342900" lvl="0" marL="457200" rtl="0" algn="l">
              <a:spcBef>
                <a:spcPts val="0"/>
              </a:spcBef>
              <a:spcAft>
                <a:spcPts val="0"/>
              </a:spcAft>
              <a:buSzPts val="1800"/>
              <a:buChar char="●"/>
            </a:pPr>
            <a:r>
              <a:rPr lang="en"/>
              <a:t>What is mocking?</a:t>
            </a:r>
            <a:endParaRPr/>
          </a:p>
          <a:p>
            <a:pPr indent="-342900" lvl="0" marL="457200" rtl="0" algn="l">
              <a:spcBef>
                <a:spcPts val="0"/>
              </a:spcBef>
              <a:spcAft>
                <a:spcPts val="0"/>
              </a:spcAft>
              <a:buSzPts val="1800"/>
              <a:buChar char="●"/>
            </a:pPr>
            <a:r>
              <a:rPr lang="en"/>
              <a:t>What is dependency injection?</a:t>
            </a:r>
            <a:endParaRPr/>
          </a:p>
          <a:p>
            <a:pPr indent="-342900" lvl="0" marL="457200" rtl="0" algn="l">
              <a:spcBef>
                <a:spcPts val="0"/>
              </a:spcBef>
              <a:spcAft>
                <a:spcPts val="0"/>
              </a:spcAft>
              <a:buSzPts val="1800"/>
              <a:buChar char="●"/>
            </a:pPr>
            <a:r>
              <a:rPr lang="en"/>
              <a:t>Constructor based Injection vs Factory based injection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Get Setup!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Get Setup!</a:t>
            </a:r>
            <a:endParaRPr sz="2800">
              <a:solidFill>
                <a:srgbClr val="000000"/>
              </a:solidFill>
            </a:endParaRPr>
          </a:p>
        </p:txBody>
      </p:sp>
      <p:sp>
        <p:nvSpPr>
          <p:cNvPr id="143" name="Google Shape;143;p29"/>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rPr>
              <a:t>Sample Code repo from GitHub</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ctr">
              <a:lnSpc>
                <a:spcPct val="115000"/>
              </a:lnSpc>
              <a:spcBef>
                <a:spcPts val="1200"/>
              </a:spcBef>
              <a:spcAft>
                <a:spcPts val="0"/>
              </a:spcAft>
              <a:buNone/>
            </a:pPr>
            <a:r>
              <a:rPr lang="en" sz="3600" u="sng">
                <a:solidFill>
                  <a:schemeClr val="hlink"/>
                </a:solidFill>
                <a:hlinkClick r:id="rId3"/>
              </a:rPr>
              <a:t>https://tinyurl.com/SED23HOTAAUTT</a:t>
            </a:r>
            <a:endParaRPr sz="36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Common Issues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t>Common Issues For Unit Testing</a:t>
            </a:r>
            <a:endParaRPr sz="2800">
              <a:solidFill>
                <a:srgbClr val="000000"/>
              </a:solidFill>
            </a:endParaRPr>
          </a:p>
        </p:txBody>
      </p:sp>
      <p:sp>
        <p:nvSpPr>
          <p:cNvPr id="154" name="Google Shape;154;p31"/>
          <p:cNvSpPr txBox="1"/>
          <p:nvPr/>
        </p:nvSpPr>
        <p:spPr>
          <a:xfrm>
            <a:off x="311700" y="1152475"/>
            <a:ext cx="3585600" cy="49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1800">
                <a:solidFill>
                  <a:srgbClr val="595959"/>
                </a:solidFill>
              </a:rPr>
              <a:t>OrderServiceImpl</a:t>
            </a:r>
            <a:endParaRPr>
              <a:solidFill>
                <a:srgbClr val="595959"/>
              </a:solidFill>
            </a:endParaRPr>
          </a:p>
        </p:txBody>
      </p:sp>
      <p:pic>
        <p:nvPicPr>
          <p:cNvPr id="155" name="Google Shape;155;p31"/>
          <p:cNvPicPr preferRelativeResize="0"/>
          <p:nvPr/>
        </p:nvPicPr>
        <p:blipFill>
          <a:blip r:embed="rId3">
            <a:alphaModFix/>
          </a:blip>
          <a:stretch>
            <a:fillRect/>
          </a:stretch>
        </p:blipFill>
        <p:spPr>
          <a:xfrm>
            <a:off x="3973500" y="1170125"/>
            <a:ext cx="4941900" cy="3588499"/>
          </a:xfrm>
          <a:prstGeom prst="rect">
            <a:avLst/>
          </a:prstGeom>
          <a:noFill/>
          <a:ln>
            <a:noFill/>
          </a:ln>
        </p:spPr>
      </p:pic>
      <p:sp>
        <p:nvSpPr>
          <p:cNvPr id="156" name="Google Shape;156;p31"/>
          <p:cNvSpPr/>
          <p:nvPr/>
        </p:nvSpPr>
        <p:spPr>
          <a:xfrm>
            <a:off x="4389450" y="1562750"/>
            <a:ext cx="2778000" cy="168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1"/>
          <p:cNvSpPr/>
          <p:nvPr/>
        </p:nvSpPr>
        <p:spPr>
          <a:xfrm>
            <a:off x="4389450" y="1785550"/>
            <a:ext cx="4475700" cy="2837100"/>
          </a:xfrm>
          <a:prstGeom prst="roundRect">
            <a:avLst>
              <a:gd fmla="val 2428"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1"/>
          <p:cNvSpPr txBox="1"/>
          <p:nvPr/>
        </p:nvSpPr>
        <p:spPr>
          <a:xfrm>
            <a:off x="311700" y="1457275"/>
            <a:ext cx="3585600" cy="443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Manages Order processing</a:t>
            </a:r>
            <a:endParaRPr sz="1800">
              <a:solidFill>
                <a:srgbClr val="595959"/>
              </a:solidFill>
            </a:endParaRPr>
          </a:p>
        </p:txBody>
      </p:sp>
      <p:sp>
        <p:nvSpPr>
          <p:cNvPr id="159" name="Google Shape;159;p31"/>
          <p:cNvSpPr txBox="1"/>
          <p:nvPr/>
        </p:nvSpPr>
        <p:spPr>
          <a:xfrm>
            <a:off x="311700" y="1685875"/>
            <a:ext cx="3585600" cy="4434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addToOrder method</a:t>
            </a:r>
            <a:endParaRPr sz="1800">
              <a:solidFill>
                <a:srgbClr val="595959"/>
              </a:solidFill>
            </a:endParaRPr>
          </a:p>
        </p:txBody>
      </p:sp>
      <p:sp>
        <p:nvSpPr>
          <p:cNvPr id="160" name="Google Shape;160;p31"/>
          <p:cNvSpPr txBox="1"/>
          <p:nvPr/>
        </p:nvSpPr>
        <p:spPr>
          <a:xfrm>
            <a:off x="311700" y="1914475"/>
            <a:ext cx="3585600" cy="4434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Access to WarehouseServiceImpl</a:t>
            </a:r>
            <a:endParaRPr sz="1800">
              <a:solidFill>
                <a:srgbClr val="595959"/>
              </a:solidFill>
            </a:endParaRPr>
          </a:p>
        </p:txBody>
      </p:sp>
      <p:sp>
        <p:nvSpPr>
          <p:cNvPr id="161" name="Google Shape;161;p31"/>
          <p:cNvSpPr txBox="1"/>
          <p:nvPr/>
        </p:nvSpPr>
        <p:spPr>
          <a:xfrm>
            <a:off x="311700" y="2143075"/>
            <a:ext cx="3585600" cy="4434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Reports to caller …</a:t>
            </a:r>
            <a:endParaRPr sz="1800">
              <a:solidFill>
                <a:srgbClr val="595959"/>
              </a:solidFill>
            </a:endParaRPr>
          </a:p>
        </p:txBody>
      </p:sp>
      <p:sp>
        <p:nvSpPr>
          <p:cNvPr id="162" name="Google Shape;162;p31"/>
          <p:cNvSpPr txBox="1"/>
          <p:nvPr/>
        </p:nvSpPr>
        <p:spPr>
          <a:xfrm>
            <a:off x="311700" y="2371675"/>
            <a:ext cx="3625800" cy="443400"/>
          </a:xfrm>
          <a:prstGeom prst="rect">
            <a:avLst/>
          </a:prstGeom>
          <a:noFill/>
          <a:ln>
            <a:noFill/>
          </a:ln>
        </p:spPr>
        <p:txBody>
          <a:bodyPr anchorCtr="0" anchor="t" bIns="91425" lIns="91425" spcFirstLastPara="1" rIns="91425" wrap="square" tIns="91425">
            <a:normAutofit/>
          </a:bodyPr>
          <a:lstStyle/>
          <a:p>
            <a:pPr indent="-317500" lvl="1" marL="914400" rtl="0" algn="l">
              <a:lnSpc>
                <a:spcPct val="115000"/>
              </a:lnSpc>
              <a:spcBef>
                <a:spcPts val="0"/>
              </a:spcBef>
              <a:spcAft>
                <a:spcPts val="0"/>
              </a:spcAft>
              <a:buClr>
                <a:schemeClr val="dk2"/>
              </a:buClr>
              <a:buSzPts val="1400"/>
              <a:buChar char="○"/>
            </a:pPr>
            <a:r>
              <a:rPr lang="en">
                <a:solidFill>
                  <a:schemeClr val="dk2"/>
                </a:solidFill>
              </a:rPr>
              <a:t>When out of stock </a:t>
            </a:r>
            <a:endParaRPr>
              <a:solidFill>
                <a:srgbClr val="595959"/>
              </a:solidFill>
            </a:endParaRPr>
          </a:p>
        </p:txBody>
      </p:sp>
      <p:sp>
        <p:nvSpPr>
          <p:cNvPr id="163" name="Google Shape;163;p31"/>
          <p:cNvSpPr txBox="1"/>
          <p:nvPr/>
        </p:nvSpPr>
        <p:spPr>
          <a:xfrm>
            <a:off x="311700" y="2600275"/>
            <a:ext cx="3585600" cy="443400"/>
          </a:xfrm>
          <a:prstGeom prst="rect">
            <a:avLst/>
          </a:prstGeom>
          <a:noFill/>
          <a:ln>
            <a:noFill/>
          </a:ln>
        </p:spPr>
        <p:txBody>
          <a:bodyPr anchorCtr="0" anchor="t" bIns="91425" lIns="91425" spcFirstLastPara="1" rIns="91425" wrap="square" tIns="91425">
            <a:normAutofit lnSpcReduction="20000"/>
          </a:bodyPr>
          <a:lstStyle/>
          <a:p>
            <a:pPr indent="-317500" lvl="1" marL="914400" rtl="0" algn="l">
              <a:lnSpc>
                <a:spcPct val="115000"/>
              </a:lnSpc>
              <a:spcBef>
                <a:spcPts val="0"/>
              </a:spcBef>
              <a:spcAft>
                <a:spcPts val="0"/>
              </a:spcAft>
              <a:buClr>
                <a:schemeClr val="dk2"/>
              </a:buClr>
              <a:buSzPts val="1400"/>
              <a:buChar char="○"/>
            </a:pPr>
            <a:r>
              <a:rPr lang="en">
                <a:solidFill>
                  <a:schemeClr val="dk2"/>
                </a:solidFill>
              </a:rPr>
              <a:t>No products by that name</a:t>
            </a:r>
            <a:endParaRPr sz="1800">
              <a:solidFill>
                <a:srgbClr val="595959"/>
              </a:solidFill>
            </a:endParaRPr>
          </a:p>
        </p:txBody>
      </p:sp>
      <p:sp>
        <p:nvSpPr>
          <p:cNvPr id="164" name="Google Shape;164;p31"/>
          <p:cNvSpPr txBox="1"/>
          <p:nvPr/>
        </p:nvSpPr>
        <p:spPr>
          <a:xfrm>
            <a:off x="311700" y="2828875"/>
            <a:ext cx="3585600" cy="443400"/>
          </a:xfrm>
          <a:prstGeom prst="rect">
            <a:avLst/>
          </a:prstGeom>
          <a:noFill/>
          <a:ln>
            <a:noFill/>
          </a:ln>
        </p:spPr>
        <p:txBody>
          <a:bodyPr anchorCtr="0" anchor="t" bIns="91425" lIns="91425" spcFirstLastPara="1" rIns="91425" wrap="square" tIns="91425">
            <a:normAutofit lnSpcReduction="20000"/>
          </a:bodyPr>
          <a:lstStyle/>
          <a:p>
            <a:pPr indent="-317500" lvl="1" marL="914400" rtl="0" algn="l">
              <a:lnSpc>
                <a:spcPct val="115000"/>
              </a:lnSpc>
              <a:spcBef>
                <a:spcPts val="0"/>
              </a:spcBef>
              <a:spcAft>
                <a:spcPts val="0"/>
              </a:spcAft>
              <a:buClr>
                <a:schemeClr val="dk2"/>
              </a:buClr>
              <a:buSzPts val="1400"/>
              <a:buChar char="○"/>
            </a:pPr>
            <a:r>
              <a:rPr lang="en">
                <a:solidFill>
                  <a:schemeClr val="dk2"/>
                </a:solidFill>
              </a:rPr>
              <a:t>Warehouse is closed</a:t>
            </a:r>
            <a:endParaRPr sz="1800">
              <a:solidFill>
                <a:srgbClr val="595959"/>
              </a:solidFill>
            </a:endParaRPr>
          </a:p>
        </p:txBody>
      </p:sp>
      <p:sp>
        <p:nvSpPr>
          <p:cNvPr id="165" name="Google Shape;165;p31"/>
          <p:cNvSpPr txBox="1"/>
          <p:nvPr/>
        </p:nvSpPr>
        <p:spPr>
          <a:xfrm>
            <a:off x="311700" y="3057475"/>
            <a:ext cx="3585600" cy="443400"/>
          </a:xfrm>
          <a:prstGeom prst="rect">
            <a:avLst/>
          </a:prstGeom>
          <a:noFill/>
          <a:ln>
            <a:noFill/>
          </a:ln>
        </p:spPr>
        <p:txBody>
          <a:bodyPr anchorCtr="0" anchor="t" bIns="91425" lIns="91425" spcFirstLastPara="1" rIns="91425" wrap="square" tIns="91425">
            <a:normAutofit lnSpcReduction="20000"/>
          </a:bodyPr>
          <a:lstStyle/>
          <a:p>
            <a:pPr indent="-317500" lvl="1" marL="914400" rtl="0" algn="l">
              <a:lnSpc>
                <a:spcPct val="115000"/>
              </a:lnSpc>
              <a:spcBef>
                <a:spcPts val="0"/>
              </a:spcBef>
              <a:spcAft>
                <a:spcPts val="0"/>
              </a:spcAft>
              <a:buClr>
                <a:schemeClr val="dk2"/>
              </a:buClr>
              <a:buSzPts val="1400"/>
              <a:buChar char="○"/>
            </a:pPr>
            <a:r>
              <a:rPr lang="en">
                <a:solidFill>
                  <a:schemeClr val="dk2"/>
                </a:solidFill>
              </a:rPr>
              <a:t>Item added to order</a:t>
            </a:r>
            <a:endParaRPr sz="180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000"/>
                                        <p:tgtEl>
                                          <p:spTgt spid="157"/>
                                        </p:tgtEl>
                                      </p:cBhvr>
                                    </p:animEffect>
                                    <p:set>
                                      <p:cBhvr>
                                        <p:cTn dur="1" fill="hold">
                                          <p:stCondLst>
                                            <p:cond delay="1000"/>
                                          </p:stCondLst>
                                        </p:cTn>
                                        <p:tgtEl>
                                          <p:spTgt spid="1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000"/>
                                        <p:tgtEl>
                                          <p:spTgt spid="156"/>
                                        </p:tgtEl>
                                      </p:cBhvr>
                                    </p:animEffect>
                                    <p:set>
                                      <p:cBhvr>
                                        <p:cTn dur="1" fill="hold">
                                          <p:stCondLst>
                                            <p:cond delay="1000"/>
                                          </p:stCondLst>
                                        </p:cTn>
                                        <p:tgtEl>
                                          <p:spTgt spid="1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outheast Dreamin">
  <a:themeElements>
    <a:clrScheme name="Simple Light">
      <a:dk1>
        <a:srgbClr val="000000"/>
      </a:dk1>
      <a:lt1>
        <a:srgbClr val="FFFFFF"/>
      </a:lt1>
      <a:dk2>
        <a:srgbClr val="595959"/>
      </a:dk2>
      <a:lt2>
        <a:srgbClr val="EEEEEE"/>
      </a:lt2>
      <a:accent1>
        <a:srgbClr val="5498BC"/>
      </a:accent1>
      <a:accent2>
        <a:srgbClr val="6BB4E5"/>
      </a:accent2>
      <a:accent3>
        <a:srgbClr val="F4BB3A"/>
      </a:accent3>
      <a:accent4>
        <a:srgbClr val="FFC74E"/>
      </a:accent4>
      <a:accent5>
        <a:srgbClr val="000000"/>
      </a:accent5>
      <a:accent6>
        <a:srgbClr val="FFFFFF"/>
      </a:accent6>
      <a:hlink>
        <a:srgbClr val="5498B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