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17DF43-A874-4A08-B83C-5027DFD0189A}" type="datetimeFigureOut">
              <a:rPr lang="ru-RU" smtClean="0"/>
              <a:pPr/>
              <a:t>20.11.2019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DB87BB-89B3-4E01-A678-9051C158D1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sz="1800" dirty="0" smtClean="0"/>
              <a:t>	Технико-экономическое </a:t>
            </a:r>
            <a:r>
              <a:rPr lang="ru-RU" sz="1800" dirty="0"/>
              <a:t>обоснование (ТЭО) — это комплект расчетно-аналитических документов, содержащих исходные данные, основные технические и организационные решения, расчетно-сметные, оценочные и другие показатели, позволяющие рассматривать целесообразность и эффективность инвестиционного проекта.</a:t>
            </a:r>
            <a:r>
              <a:rPr lang="ru-RU" sz="2000" dirty="0"/>
              <a:t/>
            </a:r>
            <a:br>
              <a:rPr lang="ru-RU" sz="2000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85852" y="2357430"/>
            <a:ext cx="6572296" cy="350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0"/>
            <a:endCxn id="4" idx="2"/>
          </p:cNvCxnSpPr>
          <p:nvPr/>
        </p:nvCxnSpPr>
        <p:spPr>
          <a:xfrm rot="16200000" flipH="1">
            <a:off x="2821769" y="4107661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4" idx="1"/>
            <a:endCxn id="4" idx="3"/>
          </p:cNvCxnSpPr>
          <p:nvPr/>
        </p:nvCxnSpPr>
        <p:spPr>
          <a:xfrm rot="10800000" flipH="1">
            <a:off x="1285852" y="4107661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480" y="271462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072066" y="2714620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Технические и организационные решения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442913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Расчетно-сметные показатели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43504" y="435769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Оценка показателей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графика окупаемости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5734"/>
            <a:ext cx="374441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681608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3588" y="430075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оси Х – период (месяц, год)</a:t>
            </a:r>
            <a:br>
              <a:rPr lang="ru-RU" dirty="0" smtClean="0"/>
            </a:br>
            <a:r>
              <a:rPr lang="ru-RU" dirty="0" smtClean="0"/>
              <a:t>По оси </a:t>
            </a:r>
            <a:r>
              <a:rPr lang="ru-RU" dirty="0"/>
              <a:t>У </a:t>
            </a:r>
            <a:r>
              <a:rPr lang="ru-RU" dirty="0" smtClean="0"/>
              <a:t>– результат нарастающим итогом в руб.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21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461507"/>
              </p:ext>
            </p:extLst>
          </p:nvPr>
        </p:nvGraphicFramePr>
        <p:xfrm>
          <a:off x="539552" y="980728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752"/>
                <a:gridCol w="1152128"/>
                <a:gridCol w="1368152"/>
                <a:gridCol w="1429816"/>
                <a:gridCol w="59675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….</a:t>
                      </a:r>
                      <a:endParaRPr lang="ru-RU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Будущие доходы в «чистом виде»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Доходы от экономии на текущих затратах</a:t>
                      </a:r>
                      <a:r>
                        <a:rPr lang="ru-RU" sz="1600" baseline="0" dirty="0" smtClean="0"/>
                        <a:t> предприятия </a:t>
                      </a:r>
                      <a:r>
                        <a:rPr lang="ru-RU" sz="1200" i="1" baseline="0" dirty="0" smtClean="0"/>
                        <a:t>(каждый год)</a:t>
                      </a:r>
                      <a:endParaRPr lang="ru-RU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Итого доходов: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Расходы </a:t>
                      </a:r>
                      <a:r>
                        <a:rPr lang="ru-RU" sz="1600" baseline="0" dirty="0" smtClean="0"/>
                        <a:t>на реализацию </a:t>
                      </a:r>
                      <a:r>
                        <a:rPr lang="ru-RU" sz="1600" baseline="0" dirty="0" smtClean="0"/>
                        <a:t>проекта </a:t>
                      </a:r>
                      <a:r>
                        <a:rPr lang="ru-RU" sz="12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 год)</a:t>
                      </a:r>
                      <a:endParaRPr lang="ru-RU" sz="12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Будущие расходы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Итого расходов: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Результат***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Коэффициент</a:t>
                      </a:r>
                      <a:r>
                        <a:rPr lang="ru-RU" sz="1600" b="1" baseline="0" dirty="0" smtClean="0"/>
                        <a:t> дисконтирования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Дисконтированный результат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Дисконтированный</a:t>
                      </a:r>
                      <a:r>
                        <a:rPr lang="ru-RU" sz="1600" b="1" baseline="0" dirty="0" smtClean="0"/>
                        <a:t> р</a:t>
                      </a:r>
                      <a:r>
                        <a:rPr lang="ru-RU" sz="1600" b="1" dirty="0" smtClean="0"/>
                        <a:t>езультат</a:t>
                      </a:r>
                      <a:r>
                        <a:rPr lang="ru-RU" sz="1600" b="1" baseline="0" dirty="0" smtClean="0"/>
                        <a:t> нарастающим итогом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= результату</a:t>
                      </a:r>
                      <a:r>
                        <a:rPr lang="ru-RU" sz="1200" baseline="0" dirty="0" smtClean="0"/>
                        <a:t> 1 года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= результат 1 года</a:t>
                      </a:r>
                      <a:r>
                        <a:rPr lang="ru-RU" sz="1200" baseline="0" dirty="0" smtClean="0"/>
                        <a:t> + результат 2 года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= результат 1 года + результат 2 года + результат</a:t>
                      </a:r>
                      <a:r>
                        <a:rPr lang="ru-RU" sz="1100" baseline="0" dirty="0" smtClean="0"/>
                        <a:t> 3 года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2400" dirty="0"/>
              <a:t>Финансовый результат от внедрения </a:t>
            </a:r>
            <a:r>
              <a:rPr lang="ru-RU" sz="2400" dirty="0" smtClean="0"/>
              <a:t>проекта. Денежные потоки. Дисконтированные.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621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5"/>
            <a:ext cx="8229600" cy="1728191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/>
              <a:t>Коэффициент </a:t>
            </a:r>
            <a:r>
              <a:rPr lang="ru-RU" sz="1800" dirty="0"/>
              <a:t>дисконтирования показывает, какую величину денежных средств мы получим с учетом фактора времени и рисков, насколько будет уменьшаться денежный поток в n-м году, исходя из заданной ставки дисконтирования</a:t>
            </a:r>
            <a:r>
              <a:rPr lang="ru-RU" sz="1800" dirty="0" smtClean="0"/>
              <a:t>.</a:t>
            </a:r>
            <a:endParaRPr lang="ru-RU" sz="1800" dirty="0"/>
          </a:p>
          <a:p>
            <a:r>
              <a:rPr lang="ru-RU" sz="1800" dirty="0" smtClean="0"/>
              <a:t>Определяется в зависимости от ставки дисконтирования (в которой могут быть учтены риски, инфляция, % по кредиту и т.д.)</a:t>
            </a:r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955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Коэффициент дисконтирования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5" y="2708920"/>
            <a:ext cx="79343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01317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Дисконтированный результат рассчитывается: «результат» умножить на «коэффициент дисконтирования» для каждого года.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Общая информация о проекте</a:t>
            </a:r>
          </a:p>
          <a:p>
            <a:r>
              <a:rPr lang="ru-RU" dirty="0" smtClean="0"/>
              <a:t>Материальные </a:t>
            </a:r>
            <a:r>
              <a:rPr lang="ru-RU" dirty="0" smtClean="0"/>
              <a:t>ресурсы на реализацию проекта</a:t>
            </a:r>
            <a:endParaRPr lang="ru-RU" dirty="0" smtClean="0"/>
          </a:p>
          <a:p>
            <a:r>
              <a:rPr lang="ru-RU" dirty="0" smtClean="0"/>
              <a:t>Технические показатели проекта</a:t>
            </a:r>
          </a:p>
          <a:p>
            <a:r>
              <a:rPr lang="ru-RU" dirty="0" smtClean="0"/>
              <a:t>Затраты на проект</a:t>
            </a:r>
          </a:p>
          <a:p>
            <a:r>
              <a:rPr lang="ru-RU" dirty="0" smtClean="0"/>
              <a:t>Оценка экономической эффективности проекта.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Основные моменты составления ТЭО</a:t>
            </a:r>
            <a:endParaRPr lang="ru-RU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экономической эффективности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18664" y="2036292"/>
            <a:ext cx="2428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Текущие </a:t>
            </a: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643306" y="2045280"/>
            <a:ext cx="107157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072066" y="214311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Затраты </a:t>
            </a:r>
            <a:r>
              <a:rPr lang="ru-RU" dirty="0" smtClean="0"/>
              <a:t>на проект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5786446" y="2780928"/>
            <a:ext cx="642942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335905" y="423616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доходы </a:t>
            </a:r>
            <a:r>
              <a:rPr lang="ru-RU" dirty="0" smtClean="0"/>
              <a:t>/ экономия</a:t>
            </a:r>
            <a:endParaRPr lang="ru-RU" dirty="0"/>
          </a:p>
        </p:txBody>
      </p:sp>
      <p:sp>
        <p:nvSpPr>
          <p:cNvPr id="11" name="Стрелка влево 10"/>
          <p:cNvSpPr/>
          <p:nvPr/>
        </p:nvSpPr>
        <p:spPr>
          <a:xfrm>
            <a:off x="3556599" y="4321975"/>
            <a:ext cx="1143008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9322" y="4214818"/>
            <a:ext cx="238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Срок окупаемости </a:t>
            </a:r>
            <a:r>
              <a:rPr lang="ru-RU" dirty="0" smtClean="0"/>
              <a:t>проекта  и </a:t>
            </a:r>
            <a:r>
              <a:rPr lang="ru-RU" dirty="0" smtClean="0"/>
              <a:t>доходы </a:t>
            </a:r>
            <a:r>
              <a:rPr lang="ru-RU" dirty="0" smtClean="0"/>
              <a:t>через </a:t>
            </a:r>
            <a:r>
              <a:rPr lang="en-US" dirty="0" smtClean="0"/>
              <a:t>n</a:t>
            </a:r>
            <a:r>
              <a:rPr lang="ru-RU" dirty="0" smtClean="0"/>
              <a:t> кол-во лет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1544" y="1124744"/>
            <a:ext cx="635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Затраты на реализацию проекта</a:t>
            </a:r>
            <a:endParaRPr lang="ru-RU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2207421" y="2636912"/>
            <a:ext cx="564379" cy="71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3880640"/>
            <a:ext cx="2835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Материальные затраты</a:t>
            </a:r>
            <a:endParaRPr lang="ru-RU" sz="28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>
            <a:off x="3784559" y="3136183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8395" y="3857405"/>
            <a:ext cx="2357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Затраты на оплату труда</a:t>
            </a:r>
            <a:endParaRPr lang="ru-RU" sz="28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rot="16200000" flipH="1">
            <a:off x="5717172" y="2779787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2160" y="3857406"/>
            <a:ext cx="2131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Прочие затраты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60648"/>
            <a:ext cx="56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Составление сметы проекта</a:t>
            </a:r>
            <a:endParaRPr lang="ru-RU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3011"/>
            <a:ext cx="34290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Материальные затраты: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- Основные средства (компьютер…)</a:t>
            </a:r>
          </a:p>
          <a:p>
            <a:r>
              <a:rPr lang="ru-RU" dirty="0" smtClean="0"/>
              <a:t>-материальные  запасы (бумага, канцтовары…)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23170" y="1339983"/>
            <a:ext cx="318127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Затраты на содержание объекта:</a:t>
            </a:r>
          </a:p>
          <a:p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Коммунальные услуги</a:t>
            </a:r>
          </a:p>
          <a:p>
            <a:pPr>
              <a:buFontTx/>
              <a:buChar char="-"/>
            </a:pPr>
            <a:r>
              <a:rPr lang="ru-RU" dirty="0" smtClean="0"/>
              <a:t>Уборка помещения</a:t>
            </a:r>
          </a:p>
          <a:p>
            <a:pPr>
              <a:buFontTx/>
              <a:buChar char="-"/>
            </a:pPr>
            <a:r>
              <a:rPr lang="ru-RU" dirty="0" smtClean="0"/>
              <a:t>Охрана объекта</a:t>
            </a:r>
          </a:p>
          <a:p>
            <a:pPr>
              <a:buFontTx/>
              <a:buChar char="-"/>
            </a:pPr>
            <a:r>
              <a:rPr lang="ru-RU" dirty="0" smtClean="0"/>
              <a:t>Аренда</a:t>
            </a:r>
          </a:p>
          <a:p>
            <a:pPr>
              <a:buFontTx/>
              <a:buChar char="-"/>
            </a:pPr>
            <a:r>
              <a:rPr lang="ru-RU" dirty="0" smtClean="0"/>
              <a:t>И т.д.</a:t>
            </a:r>
          </a:p>
          <a:p>
            <a:r>
              <a:rPr lang="ru-RU" sz="1400" i="1" dirty="0" smtClean="0"/>
              <a:t>***Рассчитать на день/час/мин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780928"/>
            <a:ext cx="342902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Выполнение «предписаний»:</a:t>
            </a:r>
          </a:p>
          <a:p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Мероприятия по охране труда</a:t>
            </a:r>
          </a:p>
          <a:p>
            <a:pPr>
              <a:buFontTx/>
              <a:buChar char="-"/>
            </a:pPr>
            <a:r>
              <a:rPr lang="ru-RU" dirty="0" smtClean="0"/>
              <a:t>Мероприятия по безопасности</a:t>
            </a:r>
          </a:p>
          <a:p>
            <a:pPr>
              <a:buFontTx/>
              <a:buChar char="-"/>
            </a:pPr>
            <a:r>
              <a:rPr lang="ru-RU" dirty="0" smtClean="0"/>
              <a:t>Противопожарные мероприятия </a:t>
            </a:r>
          </a:p>
          <a:p>
            <a:pPr>
              <a:buFontTx/>
              <a:buChar char="-"/>
            </a:pPr>
            <a:r>
              <a:rPr lang="ru-RU" dirty="0" smtClean="0"/>
              <a:t>И т.д.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 txBox="1">
            <a:spLocks noGrp="1"/>
          </p:cNvSpPr>
          <p:nvPr>
            <p:ph idx="1"/>
          </p:nvPr>
        </p:nvSpPr>
        <p:spPr>
          <a:xfrm>
            <a:off x="428596" y="500042"/>
            <a:ext cx="822960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>
              <a:buNone/>
            </a:pPr>
            <a:r>
              <a:rPr lang="ru-RU" sz="1800" dirty="0" smtClean="0"/>
              <a:t>		 	Затраты на оплату труда:</a:t>
            </a:r>
          </a:p>
          <a:p>
            <a:pPr>
              <a:buNone/>
            </a:pPr>
            <a:r>
              <a:rPr lang="ru-RU" sz="1600" dirty="0" smtClean="0"/>
              <a:t> - Оклад + премии </a:t>
            </a:r>
          </a:p>
          <a:p>
            <a:pPr>
              <a:buNone/>
            </a:pPr>
            <a:r>
              <a:rPr lang="ru-RU" sz="1600" dirty="0"/>
              <a:t> </a:t>
            </a:r>
            <a:r>
              <a:rPr lang="ru-RU" sz="1600" dirty="0" smtClean="0"/>
              <a:t>- Районный коэффициент (15% для северных регионов)</a:t>
            </a:r>
          </a:p>
          <a:p>
            <a:pPr>
              <a:buNone/>
            </a:pPr>
            <a:r>
              <a:rPr lang="ru-RU" sz="1600" dirty="0" smtClean="0"/>
              <a:t> - Страховые взносы (30,2%)</a:t>
            </a:r>
          </a:p>
          <a:p>
            <a:pPr>
              <a:buNone/>
            </a:pPr>
            <a:r>
              <a:rPr lang="ru-RU" sz="1400" i="1" dirty="0" smtClean="0"/>
              <a:t> 						***Рассчитать на день/час/мин</a:t>
            </a:r>
            <a:endParaRPr lang="ru-RU" sz="1400" dirty="0" smtClean="0"/>
          </a:p>
          <a:p>
            <a:pPr algn="ctr">
              <a:buNone/>
            </a:pPr>
            <a:endParaRPr lang="ru-RU" sz="1400" dirty="0" smtClean="0"/>
          </a:p>
          <a:p>
            <a:pPr algn="ctr">
              <a:buNone/>
            </a:pPr>
            <a:endParaRPr lang="ru-RU" sz="1400" dirty="0" smtClean="0"/>
          </a:p>
          <a:p>
            <a:pPr algn="ctr">
              <a:buNone/>
            </a:pPr>
            <a:r>
              <a:rPr lang="ru-RU" sz="1400" dirty="0" smtClean="0"/>
              <a:t>Расчет стоимости затрат на 1 час работы сотрудника:</a:t>
            </a:r>
          </a:p>
          <a:p>
            <a:pPr>
              <a:buNone/>
            </a:pPr>
            <a:r>
              <a:rPr lang="ru-RU" sz="1400" dirty="0" smtClean="0"/>
              <a:t>		       Сумма ЗП за месяц 	</a:t>
            </a:r>
            <a:r>
              <a:rPr lang="ru-RU" sz="1400" dirty="0" smtClean="0"/>
              <a:t>=</a:t>
            </a:r>
            <a:r>
              <a:rPr lang="ru-RU" sz="1400" dirty="0" smtClean="0"/>
              <a:t>	</a:t>
            </a:r>
            <a:r>
              <a:rPr lang="ru-RU" sz="1400" i="1" dirty="0" smtClean="0"/>
              <a:t>74 </a:t>
            </a:r>
            <a:r>
              <a:rPr lang="ru-RU" sz="1400" i="1" dirty="0" smtClean="0"/>
              <a:t>865	</a:t>
            </a:r>
            <a:r>
              <a:rPr lang="ru-RU" sz="1400" i="1" dirty="0" smtClean="0"/>
              <a:t>=</a:t>
            </a:r>
            <a:r>
              <a:rPr lang="ru-RU" sz="1400" i="1" dirty="0" smtClean="0"/>
              <a:t>	</a:t>
            </a:r>
            <a:r>
              <a:rPr lang="ru-RU" sz="1400" i="1" dirty="0" smtClean="0"/>
              <a:t>467,90 </a:t>
            </a:r>
            <a:r>
              <a:rPr lang="ru-RU" sz="1400" i="1" dirty="0" smtClean="0"/>
              <a:t>руб.	</a:t>
            </a:r>
            <a:r>
              <a:rPr lang="ru-RU" sz="1400" dirty="0" smtClean="0"/>
              <a:t>Кол-во </a:t>
            </a:r>
            <a:r>
              <a:rPr lang="ru-RU" sz="1400" dirty="0" smtClean="0"/>
              <a:t>рабочих часов в месяц		</a:t>
            </a:r>
            <a:r>
              <a:rPr lang="ru-RU" sz="1400" i="1" dirty="0" smtClean="0"/>
              <a:t>   </a:t>
            </a:r>
            <a:r>
              <a:rPr lang="ru-RU" sz="1400" i="1" dirty="0" smtClean="0"/>
              <a:t>160</a:t>
            </a:r>
            <a:endParaRPr lang="ru-RU" sz="1400" i="1" dirty="0" smtClean="0"/>
          </a:p>
          <a:p>
            <a:pPr>
              <a:buNone/>
            </a:pPr>
            <a:endParaRPr lang="ru-RU" sz="1400" i="1" dirty="0" smtClean="0"/>
          </a:p>
          <a:p>
            <a:pPr>
              <a:buNone/>
            </a:pPr>
            <a:r>
              <a:rPr lang="ru-RU" sz="1400" i="1" dirty="0" smtClean="0"/>
              <a:t>	</a:t>
            </a:r>
          </a:p>
          <a:p>
            <a:pPr>
              <a:buNone/>
            </a:pPr>
            <a:r>
              <a:rPr lang="ru-RU" sz="1400" i="1" dirty="0" smtClean="0"/>
              <a:t>	например: </a:t>
            </a:r>
          </a:p>
          <a:p>
            <a:pPr>
              <a:spcBef>
                <a:spcPts val="600"/>
              </a:spcBef>
              <a:buNone/>
            </a:pPr>
            <a:r>
              <a:rPr lang="ru-RU" sz="1400" i="1" dirty="0" smtClean="0"/>
              <a:t>	Оклад = 40 000 руб.</a:t>
            </a:r>
          </a:p>
          <a:p>
            <a:pPr marL="0">
              <a:spcBef>
                <a:spcPts val="600"/>
              </a:spcBef>
              <a:buNone/>
            </a:pPr>
            <a:r>
              <a:rPr lang="ru-RU" sz="1400" i="1" dirty="0" smtClean="0"/>
              <a:t>       </a:t>
            </a:r>
            <a:r>
              <a:rPr lang="ru-RU" sz="1400" i="1" dirty="0" smtClean="0"/>
              <a:t>Премия </a:t>
            </a:r>
            <a:r>
              <a:rPr lang="ru-RU" sz="1400" i="1" dirty="0" smtClean="0"/>
              <a:t>= 10 000 руб.           </a:t>
            </a:r>
          </a:p>
          <a:p>
            <a:pPr>
              <a:spcBef>
                <a:spcPts val="600"/>
              </a:spcBef>
              <a:buNone/>
            </a:pPr>
            <a:r>
              <a:rPr lang="ru-RU" sz="1400" i="1" dirty="0" smtClean="0"/>
              <a:t>	РК = (40000+10000)* 15% = 7 500 руб.</a:t>
            </a:r>
          </a:p>
          <a:p>
            <a:pPr>
              <a:spcBef>
                <a:spcPts val="600"/>
              </a:spcBef>
              <a:buNone/>
            </a:pPr>
            <a:r>
              <a:rPr lang="ru-RU" sz="1400" i="1" dirty="0" smtClean="0"/>
              <a:t>	Страховые взносы = (40000+10000+7500)* 30,2% = 17 365 руб.</a:t>
            </a:r>
          </a:p>
          <a:p>
            <a:pPr>
              <a:spcBef>
                <a:spcPts val="600"/>
              </a:spcBef>
              <a:buNone/>
            </a:pPr>
            <a:r>
              <a:rPr lang="ru-RU" sz="1400" i="1" dirty="0" smtClean="0"/>
              <a:t> 	Итого:       (40000+10000+7500+17365) = 74 865 руб. </a:t>
            </a:r>
          </a:p>
          <a:p>
            <a:pPr>
              <a:spcBef>
                <a:spcPts val="600"/>
              </a:spcBef>
              <a:buNone/>
            </a:pPr>
            <a:r>
              <a:rPr lang="ru-RU" sz="1400" i="1" dirty="0" smtClean="0"/>
              <a:t>	Кол-во рабочих часов в месяц = 160 (ноябрь 2019г при 40-часовой рабочей </a:t>
            </a:r>
            <a:r>
              <a:rPr lang="ru-RU" sz="1400" i="1" dirty="0" smtClean="0"/>
              <a:t>неделе)</a:t>
            </a:r>
            <a:endParaRPr lang="ru-RU" sz="1400" i="1" dirty="0" smtClean="0"/>
          </a:p>
          <a:p>
            <a:pPr>
              <a:spcBef>
                <a:spcPts val="600"/>
              </a:spcBef>
              <a:buNone/>
            </a:pPr>
            <a:endParaRPr lang="ru-RU" sz="1400" i="1" dirty="0" smtClean="0"/>
          </a:p>
          <a:p>
            <a:endParaRPr lang="ru-RU" sz="1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357290" y="3214686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000628" y="321468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1714480" y="3429000"/>
            <a:ext cx="300039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611560" y="2420888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*Рассчитываются ожидаемые доходы от реализации проекта.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*В случае отсутствия прямых денежных (материальных) поступлений – в расчет экономической эффективности можно учесть будущую экономию на текущих затратах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50100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*В случае отсутствия как прямых денежных поступлений так и экономии на текущих затратах – в ТЭО акцентировать внимание на решении социальных/экологических/политических и т.д. проблем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33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220395"/>
              </p:ext>
            </p:extLst>
          </p:nvPr>
        </p:nvGraphicFramePr>
        <p:xfrm>
          <a:off x="539552" y="980728"/>
          <a:ext cx="82296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752"/>
                <a:gridCol w="1152128"/>
                <a:gridCol w="1368152"/>
                <a:gridCol w="1429816"/>
                <a:gridCol w="59675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….</a:t>
                      </a:r>
                      <a:endParaRPr lang="ru-RU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ru-RU" sz="1600" smtClean="0"/>
                        <a:t>Будущие доходы </a:t>
                      </a:r>
                      <a:r>
                        <a:rPr lang="ru-RU" sz="1600" dirty="0" smtClean="0"/>
                        <a:t>в «чистом виде»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Доходы от экономии на текущих затратах</a:t>
                      </a:r>
                      <a:r>
                        <a:rPr lang="ru-RU" sz="1600" baseline="0" dirty="0" smtClean="0"/>
                        <a:t> предприятия </a:t>
                      </a:r>
                      <a:r>
                        <a:rPr lang="ru-RU" sz="1200" i="1" baseline="0" dirty="0" smtClean="0"/>
                        <a:t>(каждый год)</a:t>
                      </a:r>
                      <a:endParaRPr lang="ru-RU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Итого доходов: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Расходы </a:t>
                      </a:r>
                      <a:r>
                        <a:rPr lang="ru-RU" sz="1600" baseline="0" dirty="0" smtClean="0"/>
                        <a:t>на реализацию </a:t>
                      </a:r>
                      <a:r>
                        <a:rPr lang="ru-RU" sz="1600" baseline="0" dirty="0" smtClean="0"/>
                        <a:t>проекта </a:t>
                      </a:r>
                      <a:r>
                        <a:rPr lang="ru-RU" sz="12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 год)</a:t>
                      </a:r>
                      <a:endParaRPr lang="ru-RU" sz="12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Будущие расходы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Итого расходов: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Результат***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Результат</a:t>
                      </a:r>
                      <a:r>
                        <a:rPr lang="ru-RU" sz="1600" b="1" baseline="0" dirty="0" smtClean="0"/>
                        <a:t> нарастающим итогом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200" dirty="0" smtClean="0"/>
                        <a:t>= результату</a:t>
                      </a:r>
                      <a:r>
                        <a:rPr lang="ru-RU" sz="1200" baseline="0" dirty="0" smtClean="0"/>
                        <a:t> 1 года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200" dirty="0" smtClean="0"/>
                        <a:t>= результат 1 года</a:t>
                      </a:r>
                      <a:r>
                        <a:rPr lang="ru-RU" sz="1200" baseline="0" dirty="0" smtClean="0"/>
                        <a:t> + результат 2 года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100" dirty="0" smtClean="0"/>
                        <a:t>= результат 1 года + результат 2 года + результат</a:t>
                      </a:r>
                      <a:r>
                        <a:rPr lang="ru-RU" sz="1100" baseline="0" dirty="0" smtClean="0"/>
                        <a:t> 3 года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2400" dirty="0"/>
              <a:t>Финансовый результат от внедрения </a:t>
            </a:r>
            <a:r>
              <a:rPr lang="ru-RU" sz="2400" dirty="0" smtClean="0"/>
              <a:t>проекта . Денежные потоки.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529138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*** результат рассчитывается как «итого доходы» минус «итого расходы». Результат может быть отрицательным (убытки предприятия).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84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срока окупаемости </a:t>
            </a:r>
            <a:r>
              <a:rPr lang="ru-RU" dirty="0" smtClean="0"/>
              <a:t> </a:t>
            </a:r>
            <a:r>
              <a:rPr lang="ru-RU" dirty="0"/>
              <a:t>– это то количество периодов (лет, месяцев), по прошествии которых суммарный денежный </a:t>
            </a:r>
            <a:r>
              <a:rPr lang="ru-RU" dirty="0" smtClean="0"/>
              <a:t>поток (результат нарастающим итогом) от </a:t>
            </a:r>
            <a:r>
              <a:rPr lang="ru-RU" dirty="0"/>
              <a:t>проекта станет равен нулю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1800" dirty="0" smtClean="0"/>
              <a:t>***Тот год или месяц, когда «результат нарастающим итогом» становится положительным, является сроком окупаемости проекта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Срок окупаемости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06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280</TotalTime>
  <Words>503</Words>
  <Application>Microsoft Office PowerPoint</Application>
  <PresentationFormat>Экран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 Технико-экономическое обоснование (ТЭО) — это комплект расчетно-аналитических документов, содержащих исходные данные, основные технические и организационные решения, расчетно-сметные, оценочные и другие показатели, позволяющие рассматривать целесообразность и эффективность инвестиционного проекта. </vt:lpstr>
      <vt:lpstr>Основные моменты составления ТЭО</vt:lpstr>
      <vt:lpstr>Оценка экономической эффективности проекта</vt:lpstr>
      <vt:lpstr>Презентация PowerPoint</vt:lpstr>
      <vt:lpstr>Презентация PowerPoint</vt:lpstr>
      <vt:lpstr>Презентация PowerPoint</vt:lpstr>
      <vt:lpstr>Доходы</vt:lpstr>
      <vt:lpstr>Финансовый результат от внедрения проекта . Денежные потоки.</vt:lpstr>
      <vt:lpstr>Срок окупаемости</vt:lpstr>
      <vt:lpstr>Примеры графика окупаемости</vt:lpstr>
      <vt:lpstr>Финансовый результат от внедрения проекта. Денежные потоки. Дисконтированные.</vt:lpstr>
      <vt:lpstr>Коэффициент дисконтирования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Belykh-nn</dc:creator>
  <cp:lastModifiedBy>123</cp:lastModifiedBy>
  <cp:revision>35</cp:revision>
  <dcterms:created xsi:type="dcterms:W3CDTF">2019-11-19T11:49:21Z</dcterms:created>
  <dcterms:modified xsi:type="dcterms:W3CDTF">2019-11-20T17:39:34Z</dcterms:modified>
</cp:coreProperties>
</file>