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sldIdLst>
    <p:sldId id="256" r:id="rId2"/>
    <p:sldId id="259" r:id="rId3"/>
    <p:sldId id="257" r:id="rId4"/>
    <p:sldId id="258" r:id="rId5"/>
    <p:sldId id="265" r:id="rId6"/>
    <p:sldId id="264" r:id="rId7"/>
    <p:sldId id="262" r:id="rId8"/>
    <p:sldId id="261"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175D7-3267-41EA-9971-B1F070E72153}" type="datetimeFigureOut">
              <a:rPr lang="en-US" smtClean="0"/>
              <a:t>7/15/2019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F3334-9211-4334-84FC-D83A4C4A75C6}" type="slidenum">
              <a:rPr lang="en-US" smtClean="0"/>
              <a:t>‹#›</a:t>
            </a:fld>
            <a:endParaRPr lang="en-US"/>
          </a:p>
        </p:txBody>
      </p:sp>
    </p:spTree>
    <p:extLst>
      <p:ext uri="{BB962C8B-B14F-4D97-AF65-F5344CB8AC3E}">
        <p14:creationId xmlns:p14="http://schemas.microsoft.com/office/powerpoint/2010/main" val="4071442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26832B-E7E3-4244-9AE7-2F9F5FD0C914}"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FA3FE3-1FAF-479E-A88D-41770012FECA}"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238E0C-64A7-48AA-AAD0-2AA1645C896F}"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4C3E05-F931-4A41-8ED6-E962789BD730}"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81A212-7D57-4A80-B076-A7C49A9D41FF}"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6B307E-9074-4B76-B12F-2612D926DC95}"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FF89FD-4A84-415B-B8AB-4AFC70D3B6B2}"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C9515-D936-4FEC-9E3D-9F6BCAB80B7A}"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0FA73-8BA7-4F8F-8EE1-11583B08FD30}"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523379-19E8-4718-804E-473FFFB0A485}" type="datetime1">
              <a:rPr lang="en-US" smtClean="0"/>
              <a:t>7/15/2019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4EC7B1-E20B-45EC-B1DE-52C7B34E1E84}" type="datetime1">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6749F9-0382-478F-87F2-B41933011861}" type="datetime1">
              <a:rPr lang="en-US" smtClean="0"/>
              <a:t>7/15/2019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BECC25-400D-40CE-9AF8-1269D32D3E77}" type="datetime1">
              <a:rPr lang="en-US" smtClean="0"/>
              <a:t>7/15/2019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0C5BD-1095-4497-81C9-F116FA44C3F0}" type="datetime1">
              <a:rPr lang="en-US" smtClean="0"/>
              <a:t>7/15/2019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ACBA3E-CA72-4774-8273-119994B66150}" type="datetime1">
              <a:rPr lang="en-US" smtClean="0"/>
              <a:t>7/15/2019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9D20A5DF-4BFC-46A3-BD17-5761139EDD18}" type="datetime1">
              <a:rPr lang="en-US" smtClean="0"/>
              <a:t>7/15/2019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641B53A-30CD-48E8-93B5-BD9E68BC995E}" type="datetime1">
              <a:rPr lang="en-US" smtClean="0"/>
              <a:t>7/15/2019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3F360-ED22-4229-99AA-CD44780D1621}"/>
              </a:ext>
            </a:extLst>
          </p:cNvPr>
          <p:cNvSpPr>
            <a:spLocks noGrp="1"/>
          </p:cNvSpPr>
          <p:nvPr>
            <p:ph type="ctrTitle"/>
          </p:nvPr>
        </p:nvSpPr>
        <p:spPr/>
        <p:txBody>
          <a:bodyPr/>
          <a:lstStyle/>
          <a:p>
            <a:r>
              <a:rPr lang="en-US" dirty="0"/>
              <a:t>AIRPORT SIMULATOR</a:t>
            </a:r>
          </a:p>
        </p:txBody>
      </p:sp>
      <p:sp>
        <p:nvSpPr>
          <p:cNvPr id="3" name="Subtitle 2">
            <a:extLst>
              <a:ext uri="{FF2B5EF4-FFF2-40B4-BE49-F238E27FC236}">
                <a16:creationId xmlns:a16="http://schemas.microsoft.com/office/drawing/2014/main" id="{82B12F49-0EB2-41A5-B829-8D088B7E1EDE}"/>
              </a:ext>
            </a:extLst>
          </p:cNvPr>
          <p:cNvSpPr>
            <a:spLocks noGrp="1"/>
          </p:cNvSpPr>
          <p:nvPr>
            <p:ph type="subTitle" idx="1"/>
          </p:nvPr>
        </p:nvSpPr>
        <p:spPr/>
        <p:txBody>
          <a:bodyPr/>
          <a:lstStyle/>
          <a:p>
            <a:r>
              <a:rPr lang="en-US" b="1" dirty="0"/>
              <a:t>Team 8: Dungeon Masters</a:t>
            </a:r>
          </a:p>
        </p:txBody>
      </p:sp>
      <p:sp>
        <p:nvSpPr>
          <p:cNvPr id="4" name="Rectangle 3">
            <a:extLst>
              <a:ext uri="{FF2B5EF4-FFF2-40B4-BE49-F238E27FC236}">
                <a16:creationId xmlns:a16="http://schemas.microsoft.com/office/drawing/2014/main" id="{1336D21D-1573-4342-89F2-8D3CBBD90C50}"/>
              </a:ext>
            </a:extLst>
          </p:cNvPr>
          <p:cNvSpPr/>
          <p:nvPr/>
        </p:nvSpPr>
        <p:spPr>
          <a:xfrm>
            <a:off x="0" y="6654055"/>
            <a:ext cx="1270000" cy="153888"/>
          </a:xfrm>
          <a:prstGeom prst="rect">
            <a:avLst/>
          </a:prstGeom>
          <a:noFill/>
          <a:ln w="19050" cap="rnd"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spAutoFit/>
          </a:bodyPr>
          <a:lstStyle/>
          <a:p>
            <a:pPr algn="ctr"/>
            <a:endParaRPr lang="en-US" sz="1000">
              <a:solidFill>
                <a:srgbClr val="000000"/>
              </a:solidFill>
            </a:endParaRPr>
          </a:p>
        </p:txBody>
      </p:sp>
      <p:sp>
        <p:nvSpPr>
          <p:cNvPr id="5" name="Rectangle 4">
            <a:extLst>
              <a:ext uri="{FF2B5EF4-FFF2-40B4-BE49-F238E27FC236}">
                <a16:creationId xmlns:a16="http://schemas.microsoft.com/office/drawing/2014/main" id="{9356D7AA-0EB1-4DB0-8405-9710068143EF}"/>
              </a:ext>
            </a:extLst>
          </p:cNvPr>
          <p:cNvSpPr/>
          <p:nvPr/>
        </p:nvSpPr>
        <p:spPr>
          <a:xfrm>
            <a:off x="0" y="6654055"/>
            <a:ext cx="1270000" cy="153888"/>
          </a:xfrm>
          <a:prstGeom prst="rect">
            <a:avLst/>
          </a:prstGeom>
          <a:noFill/>
          <a:ln w="19050" cap="rnd"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rnd"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spAutoFit/>
          </a:bodyPr>
          <a:lstStyle/>
          <a:p>
            <a:pPr algn="ctr"/>
            <a:r>
              <a:rPr lang="en-US" sz="1000">
                <a:solidFill>
                  <a:srgbClr val="000000"/>
                </a:solidFill>
                <a:latin typeface="Arial" panose="020B0604020202020204" pitchFamily="34" charset="0"/>
              </a:rPr>
              <a:t>Unrestricted</a:t>
            </a:r>
          </a:p>
        </p:txBody>
      </p:sp>
    </p:spTree>
    <p:extLst>
      <p:ext uri="{BB962C8B-B14F-4D97-AF65-F5344CB8AC3E}">
        <p14:creationId xmlns:p14="http://schemas.microsoft.com/office/powerpoint/2010/main" val="914864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5D31-D2AB-4AA7-95E6-915134CFFDE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0552419-B9B7-4E5D-A7C4-EC0854E7D4E3}"/>
              </a:ext>
            </a:extLst>
          </p:cNvPr>
          <p:cNvSpPr>
            <a:spLocks noGrp="1"/>
          </p:cNvSpPr>
          <p:nvPr>
            <p:ph idx="1"/>
          </p:nvPr>
        </p:nvSpPr>
        <p:spPr>
          <a:xfrm>
            <a:off x="677333" y="2160589"/>
            <a:ext cx="8114329" cy="2503690"/>
          </a:xfrm>
        </p:spPr>
        <p:txBody>
          <a:bodyPr/>
          <a:lstStyle/>
          <a:p>
            <a:pPr marL="0" indent="0">
              <a:buNone/>
            </a:pPr>
            <a:r>
              <a:rPr lang="en-US" dirty="0"/>
              <a:t>We are responsible for designing a new airport. One of the key decision is to decide how many gates the new airport should have. This decision depends on how many flights the airport can handle safely without congestion. We have to simulate airport traffic (holding, take off, landing, scheduling, emergency lands). The parts of the traffic control simulation system that we write may be reused later for real traffic control system for the same airport.</a:t>
            </a:r>
          </a:p>
          <a:p>
            <a:endParaRPr lang="en-US" dirty="0"/>
          </a:p>
        </p:txBody>
      </p:sp>
      <p:sp>
        <p:nvSpPr>
          <p:cNvPr id="4" name="Slide Number Placeholder 3">
            <a:extLst>
              <a:ext uri="{FF2B5EF4-FFF2-40B4-BE49-F238E27FC236}">
                <a16:creationId xmlns:a16="http://schemas.microsoft.com/office/drawing/2014/main" id="{75F871D8-F3D0-4B8A-804D-882E13F09C7C}"/>
              </a:ext>
            </a:extLst>
          </p:cNvPr>
          <p:cNvSpPr>
            <a:spLocks noGrp="1"/>
          </p:cNvSpPr>
          <p:nvPr>
            <p:ph type="sldNum" sz="quarter" idx="12"/>
          </p:nvPr>
        </p:nvSpPr>
        <p:spPr/>
        <p:txBody>
          <a:bodyPr/>
          <a:lstStyle/>
          <a:p>
            <a:fld id="{519954A3-9DFD-4C44-94BA-B95130A3BA1C}" type="slidenum">
              <a:rPr lang="en-US" smtClean="0"/>
              <a:t>2</a:t>
            </a:fld>
            <a:endParaRPr lang="en-US" dirty="0"/>
          </a:p>
        </p:txBody>
      </p:sp>
    </p:spTree>
    <p:extLst>
      <p:ext uri="{BB962C8B-B14F-4D97-AF65-F5344CB8AC3E}">
        <p14:creationId xmlns:p14="http://schemas.microsoft.com/office/powerpoint/2010/main" val="243742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AC1C-4496-4C6E-960B-832C1835AAA8}"/>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E55F4605-29A2-402C-9C81-7B305B88FA28}"/>
              </a:ext>
            </a:extLst>
          </p:cNvPr>
          <p:cNvSpPr>
            <a:spLocks noGrp="1"/>
          </p:cNvSpPr>
          <p:nvPr>
            <p:ph idx="1"/>
          </p:nvPr>
        </p:nvSpPr>
        <p:spPr/>
        <p:txBody>
          <a:bodyPr>
            <a:normAutofit/>
          </a:bodyPr>
          <a:lstStyle/>
          <a:p>
            <a:pPr lvl="1"/>
            <a:r>
              <a:rPr lang="en-US" dirty="0"/>
              <a:t>Primary requirements</a:t>
            </a:r>
          </a:p>
          <a:p>
            <a:pPr lvl="1"/>
            <a:r>
              <a:rPr lang="en-US" dirty="0"/>
              <a:t>Application requirements</a:t>
            </a:r>
          </a:p>
          <a:p>
            <a:pPr lvl="2"/>
            <a:r>
              <a:rPr lang="en-US" dirty="0"/>
              <a:t>Functional</a:t>
            </a:r>
          </a:p>
          <a:p>
            <a:pPr lvl="2"/>
            <a:r>
              <a:rPr lang="en-US" dirty="0"/>
              <a:t>Non-functional</a:t>
            </a:r>
          </a:p>
          <a:p>
            <a:pPr lvl="1"/>
            <a:r>
              <a:rPr lang="en-US" dirty="0"/>
              <a:t>Use case</a:t>
            </a:r>
          </a:p>
          <a:p>
            <a:pPr marL="457200" lvl="1" indent="0">
              <a:buNone/>
            </a:pPr>
            <a:endParaRPr lang="en-US" dirty="0"/>
          </a:p>
          <a:p>
            <a:pPr marL="914400" lvl="2" indent="0">
              <a:buNone/>
            </a:pPr>
            <a:endParaRPr lang="en-US" dirty="0"/>
          </a:p>
        </p:txBody>
      </p:sp>
      <p:sp>
        <p:nvSpPr>
          <p:cNvPr id="4" name="Slide Number Placeholder 3">
            <a:extLst>
              <a:ext uri="{FF2B5EF4-FFF2-40B4-BE49-F238E27FC236}">
                <a16:creationId xmlns:a16="http://schemas.microsoft.com/office/drawing/2014/main" id="{38D11967-AF59-4EB6-8E6F-F1CB53687A83}"/>
              </a:ext>
            </a:extLst>
          </p:cNvPr>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76637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AC1C-4496-4C6E-960B-832C1835AAA8}"/>
              </a:ext>
            </a:extLst>
          </p:cNvPr>
          <p:cNvSpPr>
            <a:spLocks noGrp="1"/>
          </p:cNvSpPr>
          <p:nvPr>
            <p:ph type="title"/>
          </p:nvPr>
        </p:nvSpPr>
        <p:spPr/>
        <p:txBody>
          <a:bodyPr/>
          <a:lstStyle/>
          <a:p>
            <a:r>
              <a:rPr lang="en-US" dirty="0"/>
              <a:t>Primary Requirements</a:t>
            </a:r>
          </a:p>
        </p:txBody>
      </p:sp>
      <p:sp>
        <p:nvSpPr>
          <p:cNvPr id="3" name="Content Placeholder 2">
            <a:extLst>
              <a:ext uri="{FF2B5EF4-FFF2-40B4-BE49-F238E27FC236}">
                <a16:creationId xmlns:a16="http://schemas.microsoft.com/office/drawing/2014/main" id="{E55F4605-29A2-402C-9C81-7B305B88FA28}"/>
              </a:ext>
            </a:extLst>
          </p:cNvPr>
          <p:cNvSpPr>
            <a:spLocks noGrp="1"/>
          </p:cNvSpPr>
          <p:nvPr>
            <p:ph idx="1"/>
          </p:nvPr>
        </p:nvSpPr>
        <p:spPr>
          <a:xfrm>
            <a:off x="459220" y="1632082"/>
            <a:ext cx="8596668" cy="3880773"/>
          </a:xfrm>
        </p:spPr>
        <p:txBody>
          <a:bodyPr>
            <a:normAutofit/>
          </a:bodyPr>
          <a:lstStyle/>
          <a:p>
            <a:pPr marL="1257300" lvl="2" indent="-342900">
              <a:buAutoNum type="arabicPeriod"/>
            </a:pPr>
            <a:r>
              <a:rPr lang="en-US" dirty="0"/>
              <a:t>City/Location and its demographics.</a:t>
            </a:r>
          </a:p>
          <a:p>
            <a:pPr marL="1257300" lvl="2" indent="-342900">
              <a:buAutoNum type="arabicPeriod"/>
            </a:pPr>
            <a:r>
              <a:rPr lang="en-US" dirty="0"/>
              <a:t>Flight requirements:</a:t>
            </a:r>
          </a:p>
          <a:p>
            <a:pPr lvl="3">
              <a:buFont typeface="Wingdings" panose="05000000000000000000" pitchFamily="2" charset="2"/>
              <a:buChar char="§"/>
            </a:pPr>
            <a:r>
              <a:rPr lang="en-US" dirty="0"/>
              <a:t>Passenger Capacity</a:t>
            </a:r>
          </a:p>
          <a:p>
            <a:pPr lvl="3">
              <a:buFont typeface="Wingdings" panose="05000000000000000000" pitchFamily="2" charset="2"/>
              <a:buChar char="§"/>
            </a:pPr>
            <a:r>
              <a:rPr lang="en-US" dirty="0"/>
              <a:t>Time taken by flight from runway to gate.</a:t>
            </a:r>
          </a:p>
          <a:p>
            <a:pPr lvl="3">
              <a:buFont typeface="Wingdings" panose="05000000000000000000" pitchFamily="2" charset="2"/>
              <a:buChar char="§"/>
            </a:pPr>
            <a:r>
              <a:rPr lang="en-US" dirty="0"/>
              <a:t>Onboarding time.</a:t>
            </a:r>
          </a:p>
          <a:p>
            <a:pPr lvl="3">
              <a:buFont typeface="Wingdings" panose="05000000000000000000" pitchFamily="2" charset="2"/>
              <a:buChar char="§"/>
            </a:pPr>
            <a:r>
              <a:rPr lang="en-US" dirty="0"/>
              <a:t>Offboarding time.</a:t>
            </a:r>
          </a:p>
          <a:p>
            <a:pPr lvl="3">
              <a:buFont typeface="Wingdings" panose="05000000000000000000" pitchFamily="2" charset="2"/>
              <a:buChar char="§"/>
            </a:pPr>
            <a:r>
              <a:rPr lang="en-US" dirty="0"/>
              <a:t>Standing time.</a:t>
            </a:r>
          </a:p>
          <a:p>
            <a:pPr marL="1257300" lvl="2" indent="-342900">
              <a:buAutoNum type="arabicPeriod"/>
            </a:pPr>
            <a:endParaRPr lang="en-US" dirty="0"/>
          </a:p>
        </p:txBody>
      </p:sp>
      <p:sp>
        <p:nvSpPr>
          <p:cNvPr id="4" name="Slide Number Placeholder 3">
            <a:extLst>
              <a:ext uri="{FF2B5EF4-FFF2-40B4-BE49-F238E27FC236}">
                <a16:creationId xmlns:a16="http://schemas.microsoft.com/office/drawing/2014/main" id="{00F7ED42-607C-4291-8E68-ED0414F1741E}"/>
              </a:ext>
            </a:extLst>
          </p:cNvPr>
          <p:cNvSpPr>
            <a:spLocks noGrp="1"/>
          </p:cNvSpPr>
          <p:nvPr>
            <p:ph type="sldNum" sz="quarter" idx="12"/>
          </p:nvPr>
        </p:nvSpPr>
        <p:spPr>
          <a:xfrm>
            <a:off x="8456103" y="5956184"/>
            <a:ext cx="817899" cy="450304"/>
          </a:xfrm>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383222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3CDF5-F3A7-48C6-B19C-C486737EAF0D}"/>
              </a:ext>
            </a:extLst>
          </p:cNvPr>
          <p:cNvSpPr>
            <a:spLocks noGrp="1"/>
          </p:cNvSpPr>
          <p:nvPr>
            <p:ph type="title"/>
          </p:nvPr>
        </p:nvSpPr>
        <p:spPr>
          <a:xfrm>
            <a:off x="677334" y="149291"/>
            <a:ext cx="8596668" cy="804620"/>
          </a:xfrm>
        </p:spPr>
        <p:txBody>
          <a:bodyPr/>
          <a:lstStyle/>
          <a:p>
            <a:r>
              <a:rPr lang="en-US" dirty="0"/>
              <a:t>Assumptions</a:t>
            </a:r>
          </a:p>
        </p:txBody>
      </p:sp>
      <p:sp>
        <p:nvSpPr>
          <p:cNvPr id="4" name="Slide Number Placeholder 3">
            <a:extLst>
              <a:ext uri="{FF2B5EF4-FFF2-40B4-BE49-F238E27FC236}">
                <a16:creationId xmlns:a16="http://schemas.microsoft.com/office/drawing/2014/main" id="{88A1705E-E31F-44F4-AC93-547DE70611F9}"/>
              </a:ext>
            </a:extLst>
          </p:cNvPr>
          <p:cNvSpPr>
            <a:spLocks noGrp="1"/>
          </p:cNvSpPr>
          <p:nvPr>
            <p:ph type="sldNum" sz="quarter" idx="12"/>
          </p:nvPr>
        </p:nvSpPr>
        <p:spPr/>
        <p:txBody>
          <a:bodyPr/>
          <a:lstStyle/>
          <a:p>
            <a:fld id="{519954A3-9DFD-4C44-94BA-B95130A3BA1C}" type="slidenum">
              <a:rPr lang="en-US" smtClean="0"/>
              <a:t>5</a:t>
            </a:fld>
            <a:endParaRPr lang="en-US" dirty="0"/>
          </a:p>
        </p:txBody>
      </p:sp>
      <p:graphicFrame>
        <p:nvGraphicFramePr>
          <p:cNvPr id="12" name="Content Placeholder 11">
            <a:extLst>
              <a:ext uri="{FF2B5EF4-FFF2-40B4-BE49-F238E27FC236}">
                <a16:creationId xmlns:a16="http://schemas.microsoft.com/office/drawing/2014/main" id="{375B19BF-E920-4107-9718-A35C4A8381F4}"/>
              </a:ext>
            </a:extLst>
          </p:cNvPr>
          <p:cNvGraphicFramePr>
            <a:graphicFrameLocks noGrp="1"/>
          </p:cNvGraphicFramePr>
          <p:nvPr>
            <p:ph idx="1"/>
            <p:extLst>
              <p:ext uri="{D42A27DB-BD31-4B8C-83A1-F6EECF244321}">
                <p14:modId xmlns:p14="http://schemas.microsoft.com/office/powerpoint/2010/main" val="310628382"/>
              </p:ext>
            </p:extLst>
          </p:nvPr>
        </p:nvGraphicFramePr>
        <p:xfrm>
          <a:off x="677334" y="830831"/>
          <a:ext cx="8966719" cy="5877878"/>
        </p:xfrm>
        <a:graphic>
          <a:graphicData uri="http://schemas.openxmlformats.org/drawingml/2006/table">
            <a:tbl>
              <a:tblPr firstRow="1" firstCol="1" bandRow="1">
                <a:tableStyleId>{5C22544A-7EE6-4342-B048-85BDC9FD1C3A}</a:tableStyleId>
              </a:tblPr>
              <a:tblGrid>
                <a:gridCol w="2250416">
                  <a:extLst>
                    <a:ext uri="{9D8B030D-6E8A-4147-A177-3AD203B41FA5}">
                      <a16:colId xmlns:a16="http://schemas.microsoft.com/office/drawing/2014/main" val="1786117928"/>
                    </a:ext>
                  </a:extLst>
                </a:gridCol>
                <a:gridCol w="2250416">
                  <a:extLst>
                    <a:ext uri="{9D8B030D-6E8A-4147-A177-3AD203B41FA5}">
                      <a16:colId xmlns:a16="http://schemas.microsoft.com/office/drawing/2014/main" val="2194059516"/>
                    </a:ext>
                  </a:extLst>
                </a:gridCol>
                <a:gridCol w="4465887">
                  <a:extLst>
                    <a:ext uri="{9D8B030D-6E8A-4147-A177-3AD203B41FA5}">
                      <a16:colId xmlns:a16="http://schemas.microsoft.com/office/drawing/2014/main" val="320402940"/>
                    </a:ext>
                  </a:extLst>
                </a:gridCol>
              </a:tblGrid>
              <a:tr h="369314">
                <a:tc>
                  <a:txBody>
                    <a:bodyPr/>
                    <a:lstStyle/>
                    <a:p>
                      <a:pPr marL="0" marR="0" algn="ctr">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1</a:t>
                      </a:r>
                    </a:p>
                  </a:txBody>
                  <a:tcPr marL="68580" marR="68580" marT="0" marB="0"/>
                </a:tc>
                <a:tc>
                  <a:txBody>
                    <a:bodyPr/>
                    <a:lstStyle/>
                    <a:p>
                      <a:pPr marL="0" marR="0" algn="just">
                        <a:lnSpc>
                          <a:spcPct val="115000"/>
                        </a:lnSpc>
                        <a:spcBef>
                          <a:spcPts val="0"/>
                        </a:spcBef>
                        <a:spcAft>
                          <a:spcPts val="0"/>
                        </a:spcAft>
                      </a:pPr>
                      <a:r>
                        <a:rPr lang="en-US" sz="1300" dirty="0">
                          <a:effectLst/>
                        </a:rPr>
                        <a:t>City</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dirty="0">
                          <a:effectLst/>
                        </a:rPr>
                        <a:t>Pune</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241599869"/>
                  </a:ext>
                </a:extLst>
              </a:tr>
              <a:tr h="772444">
                <a:tc>
                  <a:txBody>
                    <a:bodyPr/>
                    <a:lstStyle/>
                    <a:p>
                      <a:pPr marL="0" marR="0" algn="ctr">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2</a:t>
                      </a:r>
                    </a:p>
                  </a:txBody>
                  <a:tcPr marL="68580" marR="68580" marT="0" marB="0"/>
                </a:tc>
                <a:tc>
                  <a:txBody>
                    <a:bodyPr/>
                    <a:lstStyle/>
                    <a:p>
                      <a:pPr marL="0" marR="0" algn="just">
                        <a:lnSpc>
                          <a:spcPct val="115000"/>
                        </a:lnSpc>
                        <a:spcBef>
                          <a:spcPts val="0"/>
                        </a:spcBef>
                        <a:spcAft>
                          <a:spcPts val="0"/>
                        </a:spcAft>
                      </a:pPr>
                      <a:r>
                        <a:rPr lang="en-US" sz="1300">
                          <a:effectLst/>
                        </a:rPr>
                        <a:t>Population (Pune city)</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dirty="0">
                          <a:effectLst/>
                        </a:rPr>
                        <a:t>3.12 million</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275135716"/>
                  </a:ext>
                </a:extLst>
              </a:tr>
              <a:tr h="772444">
                <a:tc>
                  <a:txBody>
                    <a:bodyPr/>
                    <a:lstStyle/>
                    <a:p>
                      <a:pPr marL="0" marR="0" algn="ctr">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3</a:t>
                      </a:r>
                    </a:p>
                  </a:txBody>
                  <a:tcPr marL="68580" marR="68580" marT="0" marB="0"/>
                </a:tc>
                <a:tc>
                  <a:txBody>
                    <a:bodyPr/>
                    <a:lstStyle/>
                    <a:p>
                      <a:pPr marL="0" marR="0" algn="just">
                        <a:lnSpc>
                          <a:spcPct val="115000"/>
                        </a:lnSpc>
                        <a:spcBef>
                          <a:spcPts val="0"/>
                        </a:spcBef>
                        <a:spcAft>
                          <a:spcPts val="0"/>
                        </a:spcAft>
                      </a:pPr>
                      <a:r>
                        <a:rPr lang="en-US" sz="1300" dirty="0">
                          <a:effectLst/>
                        </a:rPr>
                        <a:t>Average elevation of sight</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592 meters</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545160839"/>
                  </a:ext>
                </a:extLst>
              </a:tr>
              <a:tr h="3191232">
                <a:tc>
                  <a:txBody>
                    <a:bodyPr/>
                    <a:lstStyle/>
                    <a:p>
                      <a:pPr marL="0" marR="0" algn="ctr">
                        <a:lnSpc>
                          <a:spcPct val="115000"/>
                        </a:lnSpc>
                        <a:spcBef>
                          <a:spcPts val="0"/>
                        </a:spcBef>
                        <a:spcAft>
                          <a:spcPts val="0"/>
                        </a:spcAft>
                        <a:tabLst>
                          <a:tab pos="152400" algn="l"/>
                          <a:tab pos="801370" algn="ctr"/>
                        </a:tabLst>
                      </a:pPr>
                      <a:r>
                        <a:rPr lang="en-US" sz="1100" dirty="0">
                          <a:effectLst/>
                          <a:latin typeface="Arial" panose="020B0604020202020204" pitchFamily="34" charset="0"/>
                          <a:ea typeface="Arial" panose="020B0604020202020204" pitchFamily="34" charset="0"/>
                        </a:rPr>
                        <a:t>4</a:t>
                      </a:r>
                    </a:p>
                  </a:txBody>
                  <a:tcPr marL="68580" marR="68580" marT="0" marB="0"/>
                </a:tc>
                <a:tc>
                  <a:txBody>
                    <a:bodyPr/>
                    <a:lstStyle/>
                    <a:p>
                      <a:pPr marL="0" marR="0" algn="just">
                        <a:lnSpc>
                          <a:spcPct val="115000"/>
                        </a:lnSpc>
                        <a:spcBef>
                          <a:spcPts val="0"/>
                        </a:spcBef>
                        <a:spcAft>
                          <a:spcPts val="0"/>
                        </a:spcAft>
                        <a:tabLst>
                          <a:tab pos="152400" algn="l"/>
                          <a:tab pos="801370" algn="ctr"/>
                        </a:tabLst>
                      </a:pPr>
                      <a:r>
                        <a:rPr lang="en-US" sz="1300" dirty="0">
                          <a:effectLst/>
                        </a:rPr>
                        <a:t> </a:t>
                      </a:r>
                      <a:endParaRPr lang="en-US" sz="1100" dirty="0">
                        <a:effectLst/>
                      </a:endParaRPr>
                    </a:p>
                    <a:p>
                      <a:pPr marL="0" marR="0" algn="just">
                        <a:lnSpc>
                          <a:spcPct val="115000"/>
                        </a:lnSpc>
                        <a:spcBef>
                          <a:spcPts val="0"/>
                        </a:spcBef>
                        <a:spcAft>
                          <a:spcPts val="0"/>
                        </a:spcAft>
                        <a:tabLst>
                          <a:tab pos="152400" algn="l"/>
                          <a:tab pos="801370" algn="ctr"/>
                        </a:tabLst>
                      </a:pPr>
                      <a:r>
                        <a:rPr lang="en-US" sz="1300" dirty="0">
                          <a:effectLst/>
                        </a:rPr>
                        <a:t> </a:t>
                      </a:r>
                      <a:endParaRPr lang="en-US" sz="1100" dirty="0">
                        <a:effectLst/>
                      </a:endParaRPr>
                    </a:p>
                    <a:p>
                      <a:pPr marL="0" marR="0" algn="just">
                        <a:lnSpc>
                          <a:spcPct val="115000"/>
                        </a:lnSpc>
                        <a:spcBef>
                          <a:spcPts val="0"/>
                        </a:spcBef>
                        <a:spcAft>
                          <a:spcPts val="0"/>
                        </a:spcAft>
                        <a:tabLst>
                          <a:tab pos="152400" algn="l"/>
                          <a:tab pos="801370" algn="ctr"/>
                        </a:tabLst>
                      </a:pPr>
                      <a:r>
                        <a:rPr lang="en-US" sz="1300" dirty="0">
                          <a:effectLst/>
                        </a:rPr>
                        <a:t> </a:t>
                      </a:r>
                      <a:endParaRPr lang="en-US" sz="1100" dirty="0">
                        <a:effectLst/>
                      </a:endParaRPr>
                    </a:p>
                    <a:p>
                      <a:pPr marL="0" marR="0" algn="just">
                        <a:lnSpc>
                          <a:spcPct val="115000"/>
                        </a:lnSpc>
                        <a:spcBef>
                          <a:spcPts val="0"/>
                        </a:spcBef>
                        <a:spcAft>
                          <a:spcPts val="0"/>
                        </a:spcAft>
                        <a:tabLst>
                          <a:tab pos="152400" algn="l"/>
                          <a:tab pos="801370" algn="ctr"/>
                        </a:tabLst>
                      </a:pPr>
                      <a:r>
                        <a:rPr lang="en-US" sz="1300" dirty="0">
                          <a:effectLst/>
                        </a:rPr>
                        <a:t> </a:t>
                      </a:r>
                      <a:endParaRPr lang="en-US" sz="1100" dirty="0">
                        <a:effectLst/>
                      </a:endParaRPr>
                    </a:p>
                    <a:p>
                      <a:pPr marL="0" marR="0" algn="just">
                        <a:lnSpc>
                          <a:spcPct val="115000"/>
                        </a:lnSpc>
                        <a:spcBef>
                          <a:spcPts val="0"/>
                        </a:spcBef>
                        <a:spcAft>
                          <a:spcPts val="0"/>
                        </a:spcAft>
                        <a:tabLst>
                          <a:tab pos="152400" algn="l"/>
                          <a:tab pos="801370" algn="ctr"/>
                        </a:tabLst>
                      </a:pPr>
                      <a:r>
                        <a:rPr lang="en-US" sz="1300" dirty="0">
                          <a:effectLst/>
                        </a:rPr>
                        <a:t> </a:t>
                      </a:r>
                      <a:endParaRPr lang="en-US" sz="1100" dirty="0">
                        <a:effectLst/>
                      </a:endParaRPr>
                    </a:p>
                    <a:p>
                      <a:pPr marL="0" marR="0" algn="just">
                        <a:lnSpc>
                          <a:spcPct val="115000"/>
                        </a:lnSpc>
                        <a:spcBef>
                          <a:spcPts val="0"/>
                        </a:spcBef>
                        <a:spcAft>
                          <a:spcPts val="0"/>
                        </a:spcAft>
                        <a:tabLst>
                          <a:tab pos="152400" algn="l"/>
                          <a:tab pos="801370" algn="ctr"/>
                        </a:tabLst>
                      </a:pPr>
                      <a:r>
                        <a:rPr lang="en-US" sz="1300" dirty="0">
                          <a:effectLst/>
                        </a:rPr>
                        <a:t> </a:t>
                      </a:r>
                      <a:endParaRPr lang="en-US" sz="1100" dirty="0">
                        <a:effectLst/>
                      </a:endParaRPr>
                    </a:p>
                    <a:p>
                      <a:pPr marL="0" marR="0" algn="just">
                        <a:lnSpc>
                          <a:spcPct val="115000"/>
                        </a:lnSpc>
                        <a:spcBef>
                          <a:spcPts val="0"/>
                        </a:spcBef>
                        <a:spcAft>
                          <a:spcPts val="0"/>
                        </a:spcAft>
                        <a:tabLst>
                          <a:tab pos="152400" algn="l"/>
                          <a:tab pos="801370" algn="ctr"/>
                        </a:tabLst>
                      </a:pPr>
                      <a:r>
                        <a:rPr lang="en-US" sz="1300" dirty="0">
                          <a:effectLst/>
                        </a:rPr>
                        <a:t> </a:t>
                      </a:r>
                      <a:endParaRPr lang="en-US" sz="1100" dirty="0">
                        <a:effectLst/>
                      </a:endParaRPr>
                    </a:p>
                    <a:p>
                      <a:pPr marL="0" marR="0" algn="just">
                        <a:lnSpc>
                          <a:spcPct val="115000"/>
                        </a:lnSpc>
                        <a:spcBef>
                          <a:spcPts val="0"/>
                        </a:spcBef>
                        <a:spcAft>
                          <a:spcPts val="0"/>
                        </a:spcAft>
                        <a:tabLst>
                          <a:tab pos="152400" algn="l"/>
                          <a:tab pos="801370" algn="ctr"/>
                        </a:tabLst>
                      </a:pPr>
                      <a:r>
                        <a:rPr lang="en-US" sz="1300" dirty="0">
                          <a:effectLst/>
                        </a:rPr>
                        <a:t>Wind rose diagram</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a:effectLst/>
                        </a:rPr>
                        <a:t> </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672936420"/>
                  </a:ext>
                </a:extLst>
              </a:tr>
              <a:tr h="772444">
                <a:tc>
                  <a:txBody>
                    <a:bodyPr/>
                    <a:lstStyle/>
                    <a:p>
                      <a:pPr marL="0" marR="0" algn="ctr">
                        <a:lnSpc>
                          <a:spcPct val="115000"/>
                        </a:lnSpc>
                        <a:spcBef>
                          <a:spcPts val="0"/>
                        </a:spcBef>
                        <a:spcAft>
                          <a:spcPts val="0"/>
                        </a:spcAft>
                      </a:pPr>
                      <a:r>
                        <a:rPr lang="en-US" sz="1100" dirty="0">
                          <a:effectLst/>
                          <a:latin typeface="Arial" panose="020B0604020202020204" pitchFamily="34" charset="0"/>
                          <a:ea typeface="Arial" panose="020B0604020202020204" pitchFamily="34" charset="0"/>
                        </a:rPr>
                        <a:t>5</a:t>
                      </a:r>
                    </a:p>
                  </a:txBody>
                  <a:tcPr marL="68580" marR="68580" marT="0" marB="0"/>
                </a:tc>
                <a:tc>
                  <a:txBody>
                    <a:bodyPr/>
                    <a:lstStyle/>
                    <a:p>
                      <a:pPr marL="0" marR="0" algn="just">
                        <a:lnSpc>
                          <a:spcPct val="115000"/>
                        </a:lnSpc>
                        <a:spcBef>
                          <a:spcPts val="0"/>
                        </a:spcBef>
                        <a:spcAft>
                          <a:spcPts val="0"/>
                        </a:spcAft>
                      </a:pPr>
                      <a:r>
                        <a:rPr lang="en-US" sz="1300">
                          <a:effectLst/>
                          <a:latin typeface="Arial" panose="020B0604020202020204" pitchFamily="34" charset="0"/>
                          <a:ea typeface="Arial" panose="020B0604020202020204" pitchFamily="34" charset="0"/>
                        </a:rPr>
                        <a:t>Assumed initial </a:t>
                      </a:r>
                      <a:r>
                        <a:rPr lang="en-US" sz="1300" dirty="0">
                          <a:effectLst/>
                          <a:latin typeface="Arial" panose="020B0604020202020204" pitchFamily="34" charset="0"/>
                          <a:ea typeface="Arial" panose="020B0604020202020204" pitchFamily="34" charset="0"/>
                        </a:rPr>
                        <a:t>traffic</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gn="just">
                        <a:lnSpc>
                          <a:spcPct val="115000"/>
                        </a:lnSpc>
                        <a:spcBef>
                          <a:spcPts val="0"/>
                        </a:spcBef>
                        <a:spcAft>
                          <a:spcPts val="0"/>
                        </a:spcAft>
                      </a:pPr>
                      <a:r>
                        <a:rPr lang="en-US" sz="1300" dirty="0">
                          <a:effectLst/>
                        </a:rPr>
                        <a:t>2400 passengers/day</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670822778"/>
                  </a:ext>
                </a:extLst>
              </a:tr>
            </a:tbl>
          </a:graphicData>
        </a:graphic>
      </p:graphicFrame>
      <p:pic>
        <p:nvPicPr>
          <p:cNvPr id="16" name="Picture 15" descr="C:\Users\vqmmx3\Downloads\pune windrose.png">
            <a:extLst>
              <a:ext uri="{FF2B5EF4-FFF2-40B4-BE49-F238E27FC236}">
                <a16:creationId xmlns:a16="http://schemas.microsoft.com/office/drawing/2014/main" id="{478CB679-B0B5-489F-9AB5-B650022A3C2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2532" y="2789853"/>
            <a:ext cx="2428875" cy="2985796"/>
          </a:xfrm>
          <a:prstGeom prst="rect">
            <a:avLst/>
          </a:prstGeom>
          <a:noFill/>
          <a:ln>
            <a:noFill/>
          </a:ln>
        </p:spPr>
      </p:pic>
      <p:sp>
        <p:nvSpPr>
          <p:cNvPr id="2" name="TextBox 1">
            <a:extLst>
              <a:ext uri="{FF2B5EF4-FFF2-40B4-BE49-F238E27FC236}">
                <a16:creationId xmlns:a16="http://schemas.microsoft.com/office/drawing/2014/main" id="{7BEFE7D3-8E9B-4D02-9545-4DF6FFA93A53}"/>
              </a:ext>
            </a:extLst>
          </p:cNvPr>
          <p:cNvSpPr txBox="1"/>
          <p:nvPr/>
        </p:nvSpPr>
        <p:spPr>
          <a:xfrm>
            <a:off x="6216242" y="6493079"/>
            <a:ext cx="2558642" cy="369332"/>
          </a:xfrm>
          <a:prstGeom prst="rect">
            <a:avLst/>
          </a:prstGeom>
          <a:noFill/>
        </p:spPr>
        <p:txBody>
          <a:bodyPr wrap="square" rtlCol="0">
            <a:spAutoFit/>
          </a:bodyPr>
          <a:lstStyle/>
          <a:p>
            <a:r>
              <a:rPr lang="en-US" dirty="0"/>
              <a:t>Image Source: Google</a:t>
            </a:r>
          </a:p>
        </p:txBody>
      </p:sp>
    </p:spTree>
    <p:extLst>
      <p:ext uri="{BB962C8B-B14F-4D97-AF65-F5344CB8AC3E}">
        <p14:creationId xmlns:p14="http://schemas.microsoft.com/office/powerpoint/2010/main" val="256900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27BB-7592-4906-A2AB-D7D7B263A4DC}"/>
              </a:ext>
            </a:extLst>
          </p:cNvPr>
          <p:cNvSpPr>
            <a:spLocks noGrp="1"/>
          </p:cNvSpPr>
          <p:nvPr>
            <p:ph type="title"/>
          </p:nvPr>
        </p:nvSpPr>
        <p:spPr>
          <a:xfrm>
            <a:off x="677334" y="96392"/>
            <a:ext cx="8596668" cy="710242"/>
          </a:xfrm>
        </p:spPr>
        <p:txBody>
          <a:bodyPr/>
          <a:lstStyle/>
          <a:p>
            <a:r>
              <a:rPr lang="en-US" dirty="0"/>
              <a:t>Functional Requirements</a:t>
            </a:r>
          </a:p>
        </p:txBody>
      </p:sp>
      <p:graphicFrame>
        <p:nvGraphicFramePr>
          <p:cNvPr id="5" name="Content Placeholder 4">
            <a:extLst>
              <a:ext uri="{FF2B5EF4-FFF2-40B4-BE49-F238E27FC236}">
                <a16:creationId xmlns:a16="http://schemas.microsoft.com/office/drawing/2014/main" id="{78954849-9130-4160-A37D-CE64B7797EA1}"/>
              </a:ext>
            </a:extLst>
          </p:cNvPr>
          <p:cNvGraphicFramePr>
            <a:graphicFrameLocks noGrp="1"/>
          </p:cNvGraphicFramePr>
          <p:nvPr>
            <p:ph idx="1"/>
            <p:extLst>
              <p:ext uri="{D42A27DB-BD31-4B8C-83A1-F6EECF244321}">
                <p14:modId xmlns:p14="http://schemas.microsoft.com/office/powerpoint/2010/main" val="312227420"/>
              </p:ext>
            </p:extLst>
          </p:nvPr>
        </p:nvGraphicFramePr>
        <p:xfrm>
          <a:off x="956345" y="697621"/>
          <a:ext cx="8192158" cy="3012696"/>
        </p:xfrm>
        <a:graphic>
          <a:graphicData uri="http://schemas.openxmlformats.org/drawingml/2006/table">
            <a:tbl>
              <a:tblPr>
                <a:tableStyleId>{5C22544A-7EE6-4342-B048-85BDC9FD1C3A}</a:tableStyleId>
              </a:tblPr>
              <a:tblGrid>
                <a:gridCol w="644390">
                  <a:extLst>
                    <a:ext uri="{9D8B030D-6E8A-4147-A177-3AD203B41FA5}">
                      <a16:colId xmlns:a16="http://schemas.microsoft.com/office/drawing/2014/main" val="3085669374"/>
                    </a:ext>
                  </a:extLst>
                </a:gridCol>
                <a:gridCol w="6268474">
                  <a:extLst>
                    <a:ext uri="{9D8B030D-6E8A-4147-A177-3AD203B41FA5}">
                      <a16:colId xmlns:a16="http://schemas.microsoft.com/office/drawing/2014/main" val="2959372848"/>
                    </a:ext>
                  </a:extLst>
                </a:gridCol>
                <a:gridCol w="1279294">
                  <a:extLst>
                    <a:ext uri="{9D8B030D-6E8A-4147-A177-3AD203B41FA5}">
                      <a16:colId xmlns:a16="http://schemas.microsoft.com/office/drawing/2014/main" val="2656381965"/>
                    </a:ext>
                  </a:extLst>
                </a:gridCol>
              </a:tblGrid>
              <a:tr h="576378">
                <a:tc>
                  <a:txBody>
                    <a:bodyPr/>
                    <a:lstStyle/>
                    <a:p>
                      <a:pPr marL="0" marR="0" algn="just">
                        <a:lnSpc>
                          <a:spcPct val="115000"/>
                        </a:lnSpc>
                        <a:spcBef>
                          <a:spcPts val="0"/>
                        </a:spcBef>
                        <a:spcAft>
                          <a:spcPts val="0"/>
                        </a:spcAft>
                      </a:pPr>
                      <a:r>
                        <a:rPr lang="en-US" sz="1100" dirty="0">
                          <a:effectLst/>
                        </a:rPr>
                        <a:t>Sr No</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effectLst/>
                        </a:rPr>
                        <a:t>Requirements</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tx1"/>
                          </a:solidFill>
                          <a:effectLst/>
                        </a:rPr>
                        <a:t>Priority</a:t>
                      </a:r>
                      <a:endParaRPr lang="en-US" sz="1100" dirty="0">
                        <a:solidFill>
                          <a:schemeClr val="tx1"/>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238210000"/>
                  </a:ext>
                </a:extLst>
              </a:tr>
              <a:tr h="625771">
                <a:tc>
                  <a:txBody>
                    <a:bodyPr/>
                    <a:lstStyle/>
                    <a:p>
                      <a:pPr marL="0" marR="0" lvl="0" indent="0" algn="just">
                        <a:lnSpc>
                          <a:spcPct val="115000"/>
                        </a:lnSpc>
                        <a:spcBef>
                          <a:spcPts val="0"/>
                        </a:spcBef>
                        <a:spcAft>
                          <a:spcPts val="0"/>
                        </a:spcAft>
                        <a:buFont typeface="+mj-lt"/>
                        <a:buNone/>
                      </a:pPr>
                      <a:r>
                        <a:rPr lang="en-US" sz="1100" dirty="0">
                          <a:effectLst/>
                        </a:rPr>
                        <a:t>1 </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effectLst/>
                        </a:rPr>
                        <a:t>The system should be able to come up </a:t>
                      </a:r>
                      <a:r>
                        <a:rPr lang="en-US" sz="1100">
                          <a:effectLst/>
                        </a:rPr>
                        <a:t>with optimum number of gates the airport should have so that there will be no congestion.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rgbClr val="FF0000"/>
                          </a:solidFill>
                          <a:effectLst/>
                        </a:rPr>
                        <a:t>Required</a:t>
                      </a:r>
                      <a:endParaRPr lang="en-US" sz="1100">
                        <a:solidFill>
                          <a:srgbClr val="FF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700069603"/>
                  </a:ext>
                </a:extLst>
              </a:tr>
              <a:tr h="625771">
                <a:tc>
                  <a:txBody>
                    <a:bodyPr/>
                    <a:lstStyle/>
                    <a:p>
                      <a:pPr marL="0" marR="0" lvl="0" indent="0" algn="just">
                        <a:lnSpc>
                          <a:spcPct val="115000"/>
                        </a:lnSpc>
                        <a:spcBef>
                          <a:spcPts val="0"/>
                        </a:spcBef>
                        <a:spcAft>
                          <a:spcPts val="0"/>
                        </a:spcAft>
                        <a:buFont typeface="+mj-lt"/>
                        <a:buNone/>
                      </a:pPr>
                      <a:r>
                        <a:rPr lang="en-US" sz="1100" dirty="0">
                          <a:effectLst/>
                        </a:rPr>
                        <a:t>2 </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effectLst/>
                        </a:rPr>
                        <a:t>In case of emergency, the system will be able to determine how many emergency flights it can accommodate at a given situation.</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a:solidFill>
                            <a:srgbClr val="FF0000"/>
                          </a:solidFill>
                          <a:effectLst/>
                        </a:rPr>
                        <a:t>Required</a:t>
                      </a:r>
                      <a:endParaRPr lang="en-US" sz="1100">
                        <a:solidFill>
                          <a:srgbClr val="FF0000"/>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849367154"/>
                  </a:ext>
                </a:extLst>
              </a:tr>
              <a:tr h="592388">
                <a:tc>
                  <a:txBody>
                    <a:bodyPr/>
                    <a:lstStyle/>
                    <a:p>
                      <a:pPr marL="0" marR="0" lvl="0" indent="0" algn="just">
                        <a:lnSpc>
                          <a:spcPct val="115000"/>
                        </a:lnSpc>
                        <a:spcBef>
                          <a:spcPts val="0"/>
                        </a:spcBef>
                        <a:spcAft>
                          <a:spcPts val="0"/>
                        </a:spcAft>
                        <a:buFont typeface="+mj-lt"/>
                        <a:buNone/>
                      </a:pPr>
                      <a:r>
                        <a:rPr lang="en-US" sz="1100" dirty="0">
                          <a:effectLst/>
                          <a:latin typeface="Arial" panose="020B0604020202020204" pitchFamily="34" charset="0"/>
                          <a:ea typeface="Arial" panose="020B0604020202020204" pitchFamily="34" charset="0"/>
                        </a:rPr>
                        <a:t>3</a:t>
                      </a:r>
                    </a:p>
                  </a:txBody>
                  <a:tcPr marL="63500" marR="63500" marT="63500" marB="63500"/>
                </a:tc>
                <a:tc>
                  <a:txBody>
                    <a:bodyPr/>
                    <a:lstStyle/>
                    <a:p>
                      <a:pPr marL="0" marR="0" algn="just">
                        <a:lnSpc>
                          <a:spcPct val="115000"/>
                        </a:lnSpc>
                        <a:spcBef>
                          <a:spcPts val="0"/>
                        </a:spcBef>
                        <a:spcAft>
                          <a:spcPts val="0"/>
                        </a:spcAft>
                      </a:pPr>
                      <a:r>
                        <a:rPr lang="en-US" sz="1100" dirty="0">
                          <a:effectLst/>
                        </a:rPr>
                        <a:t>Graph representation of number of gates plotted against number of people, number of flights.</a:t>
                      </a:r>
                      <a:endParaRPr lang="en-US" sz="1100" dirty="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15000"/>
                        </a:lnSpc>
                        <a:spcBef>
                          <a:spcPts val="0"/>
                        </a:spcBef>
                        <a:spcAft>
                          <a:spcPts val="0"/>
                        </a:spcAft>
                      </a:pPr>
                      <a:r>
                        <a:rPr lang="en-US" sz="1100" dirty="0">
                          <a:solidFill>
                            <a:schemeClr val="accent3"/>
                          </a:solidFill>
                          <a:effectLst/>
                        </a:rPr>
                        <a:t>Desired</a:t>
                      </a:r>
                      <a:endParaRPr lang="en-US" sz="1100" dirty="0">
                        <a:solidFill>
                          <a:schemeClr val="accent3"/>
                        </a:solidFill>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968286360"/>
                  </a:ext>
                </a:extLst>
              </a:tr>
              <a:tr h="592388">
                <a:tc>
                  <a:txBody>
                    <a:bodyPr/>
                    <a:lstStyle/>
                    <a:p>
                      <a:pPr marL="0" marR="0" lvl="0" indent="0" algn="just">
                        <a:lnSpc>
                          <a:spcPct val="115000"/>
                        </a:lnSpc>
                        <a:spcBef>
                          <a:spcPts val="0"/>
                        </a:spcBef>
                        <a:spcAft>
                          <a:spcPts val="0"/>
                        </a:spcAft>
                        <a:buFont typeface="+mj-lt"/>
                        <a:buNone/>
                      </a:pPr>
                      <a:r>
                        <a:rPr lang="en-US" sz="1100" dirty="0">
                          <a:effectLst/>
                          <a:latin typeface="Arial" panose="020B0604020202020204" pitchFamily="34" charset="0"/>
                          <a:ea typeface="Arial" panose="020B0604020202020204" pitchFamily="34" charset="0"/>
                        </a:rPr>
                        <a:t>4</a:t>
                      </a:r>
                    </a:p>
                  </a:txBody>
                  <a:tcPr marL="63500" marR="63500" marT="63500" marB="63500"/>
                </a:tc>
                <a:tc>
                  <a:txBody>
                    <a:bodyPr/>
                    <a:lstStyle/>
                    <a:p>
                      <a:pPr marL="0" marR="0" algn="just" defTabSz="457200" rtl="0" eaLnBrk="1" latinLnBrk="0" hangingPunct="1">
                        <a:lnSpc>
                          <a:spcPct val="115000"/>
                        </a:lnSpc>
                        <a:spcBef>
                          <a:spcPts val="0"/>
                        </a:spcBef>
                        <a:spcAft>
                          <a:spcPts val="0"/>
                        </a:spcAft>
                      </a:pPr>
                      <a:r>
                        <a:rPr lang="en-US" sz="1100" kern="1200" dirty="0">
                          <a:solidFill>
                            <a:schemeClr val="dk1"/>
                          </a:solidFill>
                          <a:effectLst/>
                          <a:latin typeface="+mn-lt"/>
                          <a:ea typeface="+mn-ea"/>
                          <a:cs typeface="+mn-cs"/>
                        </a:rPr>
                        <a:t>There will be provision for feeding information mentioned in Primary Requirements(Slide #4) through questions and answers on a terminal.</a:t>
                      </a:r>
                    </a:p>
                  </a:txBody>
                  <a:tcPr marL="63500" marR="63500" marT="63500" marB="63500"/>
                </a:tc>
                <a:tc>
                  <a:txBody>
                    <a:bodyPr/>
                    <a:lstStyle/>
                    <a:p>
                      <a:pPr marL="0" marR="0" algn="just">
                        <a:lnSpc>
                          <a:spcPct val="115000"/>
                        </a:lnSpc>
                        <a:spcBef>
                          <a:spcPts val="0"/>
                        </a:spcBef>
                        <a:spcAft>
                          <a:spcPts val="0"/>
                        </a:spcAft>
                      </a:pPr>
                      <a:r>
                        <a:rPr lang="en-US" sz="1100" b="1" dirty="0">
                          <a:solidFill>
                            <a:srgbClr val="FF0000"/>
                          </a:solidFill>
                          <a:effectLst/>
                          <a:latin typeface="Arial" panose="020B0604020202020204" pitchFamily="34" charset="0"/>
                          <a:ea typeface="Arial" panose="020B0604020202020204" pitchFamily="34" charset="0"/>
                        </a:rPr>
                        <a:t>Required</a:t>
                      </a:r>
                    </a:p>
                  </a:txBody>
                  <a:tcPr marL="63500" marR="63500" marT="63500" marB="63500"/>
                </a:tc>
                <a:extLst>
                  <a:ext uri="{0D108BD9-81ED-4DB2-BD59-A6C34878D82A}">
                    <a16:rowId xmlns:a16="http://schemas.microsoft.com/office/drawing/2014/main" val="369210404"/>
                  </a:ext>
                </a:extLst>
              </a:tr>
            </a:tbl>
          </a:graphicData>
        </a:graphic>
      </p:graphicFrame>
      <p:sp>
        <p:nvSpPr>
          <p:cNvPr id="4" name="Slide Number Placeholder 3">
            <a:extLst>
              <a:ext uri="{FF2B5EF4-FFF2-40B4-BE49-F238E27FC236}">
                <a16:creationId xmlns:a16="http://schemas.microsoft.com/office/drawing/2014/main" id="{EE847082-4586-42EB-9B7D-2BD1EC9FF89D}"/>
              </a:ext>
            </a:extLst>
          </p:cNvPr>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128175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6634-0673-418E-AA24-D6CAFC658E35}"/>
              </a:ext>
            </a:extLst>
          </p:cNvPr>
          <p:cNvSpPr>
            <a:spLocks noGrp="1"/>
          </p:cNvSpPr>
          <p:nvPr>
            <p:ph type="title"/>
          </p:nvPr>
        </p:nvSpPr>
        <p:spPr>
          <a:xfrm>
            <a:off x="677334" y="609600"/>
            <a:ext cx="8596668" cy="787879"/>
          </a:xfrm>
        </p:spPr>
        <p:txBody>
          <a:bodyPr/>
          <a:lstStyle/>
          <a:p>
            <a:r>
              <a:rPr lang="en-US" dirty="0"/>
              <a:t>Non-Functional Requirements</a:t>
            </a:r>
          </a:p>
        </p:txBody>
      </p:sp>
      <p:graphicFrame>
        <p:nvGraphicFramePr>
          <p:cNvPr id="5" name="Content Placeholder 4">
            <a:extLst>
              <a:ext uri="{FF2B5EF4-FFF2-40B4-BE49-F238E27FC236}">
                <a16:creationId xmlns:a16="http://schemas.microsoft.com/office/drawing/2014/main" id="{43C96BF7-05C9-4D9C-872E-EFB72000FF34}"/>
              </a:ext>
            </a:extLst>
          </p:cNvPr>
          <p:cNvGraphicFramePr>
            <a:graphicFrameLocks noGrp="1"/>
          </p:cNvGraphicFramePr>
          <p:nvPr>
            <p:ph idx="1"/>
            <p:extLst>
              <p:ext uri="{D42A27DB-BD31-4B8C-83A1-F6EECF244321}">
                <p14:modId xmlns:p14="http://schemas.microsoft.com/office/powerpoint/2010/main" val="1862984693"/>
              </p:ext>
            </p:extLst>
          </p:nvPr>
        </p:nvGraphicFramePr>
        <p:xfrm>
          <a:off x="1052424" y="1802922"/>
          <a:ext cx="7875916" cy="1653466"/>
        </p:xfrm>
        <a:graphic>
          <a:graphicData uri="http://schemas.openxmlformats.org/drawingml/2006/table">
            <a:tbl>
              <a:tblPr>
                <a:tableStyleId>{5C22544A-7EE6-4342-B048-85BDC9FD1C3A}</a:tableStyleId>
              </a:tblPr>
              <a:tblGrid>
                <a:gridCol w="1192678">
                  <a:extLst>
                    <a:ext uri="{9D8B030D-6E8A-4147-A177-3AD203B41FA5}">
                      <a16:colId xmlns:a16="http://schemas.microsoft.com/office/drawing/2014/main" val="1833705773"/>
                    </a:ext>
                  </a:extLst>
                </a:gridCol>
                <a:gridCol w="6683238">
                  <a:extLst>
                    <a:ext uri="{9D8B030D-6E8A-4147-A177-3AD203B41FA5}">
                      <a16:colId xmlns:a16="http://schemas.microsoft.com/office/drawing/2014/main" val="927957544"/>
                    </a:ext>
                  </a:extLst>
                </a:gridCol>
              </a:tblGrid>
              <a:tr h="457199">
                <a:tc>
                  <a:txBody>
                    <a:bodyPr/>
                    <a:lstStyle/>
                    <a:p>
                      <a:pPr marL="0" marR="0" algn="ctr">
                        <a:lnSpc>
                          <a:spcPct val="110000"/>
                        </a:lnSpc>
                        <a:spcBef>
                          <a:spcPts val="0"/>
                        </a:spcBef>
                        <a:spcAft>
                          <a:spcPts val="600"/>
                        </a:spcAft>
                      </a:pPr>
                      <a:r>
                        <a:rPr lang="en-US" sz="1600" dirty="0">
                          <a:effectLst/>
                        </a:rPr>
                        <a:t>Sr No</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3500" marR="63500" marT="63500" marB="63500"/>
                </a:tc>
                <a:tc>
                  <a:txBody>
                    <a:bodyPr/>
                    <a:lstStyle/>
                    <a:p>
                      <a:pPr marL="0" marR="0" algn="ctr">
                        <a:lnSpc>
                          <a:spcPct val="110000"/>
                        </a:lnSpc>
                        <a:spcBef>
                          <a:spcPts val="0"/>
                        </a:spcBef>
                        <a:spcAft>
                          <a:spcPts val="600"/>
                        </a:spcAft>
                      </a:pPr>
                      <a:r>
                        <a:rPr lang="en-US" sz="1600" dirty="0">
                          <a:effectLst/>
                        </a:rPr>
                        <a:t>Requirements</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655549573"/>
                  </a:ext>
                </a:extLst>
              </a:tr>
              <a:tr h="1196267">
                <a:tc>
                  <a:txBody>
                    <a:bodyPr/>
                    <a:lstStyle/>
                    <a:p>
                      <a:pPr marL="0" marR="0" algn="ctr">
                        <a:lnSpc>
                          <a:spcPct val="110000"/>
                        </a:lnSpc>
                        <a:spcBef>
                          <a:spcPts val="0"/>
                        </a:spcBef>
                        <a:spcAft>
                          <a:spcPts val="600"/>
                        </a:spcAft>
                      </a:pPr>
                      <a:r>
                        <a:rPr lang="en-US" sz="1600" dirty="0">
                          <a:effectLst/>
                          <a:latin typeface="Cambria" panose="02040503050406030204" pitchFamily="18" charset="0"/>
                          <a:ea typeface="Times New Roman" panose="02020603050405020304" pitchFamily="18" charset="0"/>
                          <a:cs typeface="Times New Roman" panose="02020603050405020304" pitchFamily="18" charset="0"/>
                        </a:rPr>
                        <a:t>1</a:t>
                      </a:r>
                    </a:p>
                  </a:txBody>
                  <a:tcPr marL="63500" marR="63500" marT="63500" marB="63500"/>
                </a:tc>
                <a:tc>
                  <a:txBody>
                    <a:bodyPr/>
                    <a:lstStyle/>
                    <a:p>
                      <a:pPr marL="0" marR="0" algn="just">
                        <a:lnSpc>
                          <a:spcPct val="110000"/>
                        </a:lnSpc>
                        <a:spcBef>
                          <a:spcPts val="0"/>
                        </a:spcBef>
                        <a:spcAft>
                          <a:spcPts val="600"/>
                        </a:spcAft>
                      </a:pPr>
                      <a:r>
                        <a:rPr lang="en-US" sz="1600" dirty="0">
                          <a:effectLst/>
                        </a:rPr>
                        <a:t>Modularity: </a:t>
                      </a:r>
                    </a:p>
                    <a:p>
                      <a:pPr marL="0" marR="0" algn="just">
                        <a:lnSpc>
                          <a:spcPct val="110000"/>
                        </a:lnSpc>
                        <a:spcBef>
                          <a:spcPts val="0"/>
                        </a:spcBef>
                        <a:spcAft>
                          <a:spcPts val="600"/>
                        </a:spcAft>
                      </a:pPr>
                      <a:r>
                        <a:rPr lang="en-US" sz="1600" dirty="0">
                          <a:effectLst/>
                        </a:rPr>
                        <a:t>1. System will be modular so that it can be further extended. </a:t>
                      </a:r>
                    </a:p>
                    <a:p>
                      <a:pPr marL="0" marR="0" algn="just">
                        <a:lnSpc>
                          <a:spcPct val="110000"/>
                        </a:lnSpc>
                        <a:spcBef>
                          <a:spcPts val="0"/>
                        </a:spcBef>
                        <a:spcAft>
                          <a:spcPts val="600"/>
                        </a:spcAft>
                      </a:pPr>
                      <a:r>
                        <a:rPr lang="en-US" sz="1600" dirty="0">
                          <a:effectLst/>
                        </a:rPr>
                        <a:t>2. Modules can be reused in any other application wherever applicable.  </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3500" marR="63500" marT="63500" marB="63500"/>
                </a:tc>
                <a:extLst>
                  <a:ext uri="{0D108BD9-81ED-4DB2-BD59-A6C34878D82A}">
                    <a16:rowId xmlns:a16="http://schemas.microsoft.com/office/drawing/2014/main" val="1684666178"/>
                  </a:ext>
                </a:extLst>
              </a:tr>
            </a:tbl>
          </a:graphicData>
        </a:graphic>
      </p:graphicFrame>
      <p:sp>
        <p:nvSpPr>
          <p:cNvPr id="4" name="Slide Number Placeholder 3">
            <a:extLst>
              <a:ext uri="{FF2B5EF4-FFF2-40B4-BE49-F238E27FC236}">
                <a16:creationId xmlns:a16="http://schemas.microsoft.com/office/drawing/2014/main" id="{280E0C0E-FF4F-415A-B553-CDF6F5F716A4}"/>
              </a:ext>
            </a:extLst>
          </p:cNvPr>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241017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AC1C-4496-4C6E-960B-832C1835AAA8}"/>
              </a:ext>
            </a:extLst>
          </p:cNvPr>
          <p:cNvSpPr>
            <a:spLocks noGrp="1"/>
          </p:cNvSpPr>
          <p:nvPr>
            <p:ph type="title"/>
          </p:nvPr>
        </p:nvSpPr>
        <p:spPr>
          <a:xfrm>
            <a:off x="677334" y="609600"/>
            <a:ext cx="8596668" cy="1320800"/>
          </a:xfrm>
        </p:spPr>
        <p:txBody>
          <a:bodyPr/>
          <a:lstStyle/>
          <a:p>
            <a:r>
              <a:rPr lang="en-US"/>
              <a:t>Usecase Diagram:</a:t>
            </a:r>
            <a:endParaRPr lang="en-US" dirty="0"/>
          </a:p>
        </p:txBody>
      </p:sp>
      <p:sp>
        <p:nvSpPr>
          <p:cNvPr id="4" name="Slide Number Placeholder 3">
            <a:extLst>
              <a:ext uri="{FF2B5EF4-FFF2-40B4-BE49-F238E27FC236}">
                <a16:creationId xmlns:a16="http://schemas.microsoft.com/office/drawing/2014/main" id="{00F7ED42-607C-4291-8E68-ED0414F1741E}"/>
              </a:ext>
            </a:extLst>
          </p:cNvPr>
          <p:cNvSpPr>
            <a:spLocks noGrp="1"/>
          </p:cNvSpPr>
          <p:nvPr>
            <p:ph type="sldNum" sz="quarter" idx="12"/>
          </p:nvPr>
        </p:nvSpPr>
        <p:spPr>
          <a:xfrm>
            <a:off x="8456103" y="5956184"/>
            <a:ext cx="817899" cy="450304"/>
          </a:xfrm>
        </p:spPr>
        <p:txBody>
          <a:bodyPr/>
          <a:lstStyle/>
          <a:p>
            <a:fld id="{519954A3-9DFD-4C44-94BA-B95130A3BA1C}" type="slidenum">
              <a:rPr lang="en-US" smtClean="0"/>
              <a:t>8</a:t>
            </a:fld>
            <a:endParaRPr lang="en-US" dirty="0"/>
          </a:p>
        </p:txBody>
      </p:sp>
      <p:sp>
        <p:nvSpPr>
          <p:cNvPr id="5" name="Content Placeholder 4">
            <a:extLst>
              <a:ext uri="{FF2B5EF4-FFF2-40B4-BE49-F238E27FC236}">
                <a16:creationId xmlns:a16="http://schemas.microsoft.com/office/drawing/2014/main" id="{B36FD9CF-5200-4C29-9968-155B204F9F70}"/>
              </a:ext>
            </a:extLst>
          </p:cNvPr>
          <p:cNvSpPr>
            <a:spLocks noGrp="1"/>
          </p:cNvSpPr>
          <p:nvPr>
            <p:ph idx="1"/>
          </p:nvPr>
        </p:nvSpPr>
        <p:spPr>
          <a:xfrm>
            <a:off x="1797666" y="2068962"/>
            <a:ext cx="8596668" cy="3880773"/>
          </a:xfrm>
        </p:spPr>
        <p:txBody>
          <a:bodyPr/>
          <a:lstStyle/>
          <a:p>
            <a:endParaRPr lang="en-US" dirty="0"/>
          </a:p>
        </p:txBody>
      </p:sp>
      <p:pic>
        <p:nvPicPr>
          <p:cNvPr id="7" name="Google Shape;447;p16">
            <a:extLst>
              <a:ext uri="{FF2B5EF4-FFF2-40B4-BE49-F238E27FC236}">
                <a16:creationId xmlns:a16="http://schemas.microsoft.com/office/drawing/2014/main" id="{A84D7961-6458-429E-85A8-D87923E59E47}"/>
              </a:ext>
            </a:extLst>
          </p:cNvPr>
          <p:cNvPicPr preferRelativeResize="0"/>
          <p:nvPr/>
        </p:nvPicPr>
        <p:blipFill>
          <a:blip r:embed="rId2">
            <a:alphaModFix/>
          </a:blip>
          <a:stretch>
            <a:fillRect/>
          </a:stretch>
        </p:blipFill>
        <p:spPr>
          <a:xfrm>
            <a:off x="3139768" y="2068962"/>
            <a:ext cx="4595310" cy="3887222"/>
          </a:xfrm>
          <a:prstGeom prst="rect">
            <a:avLst/>
          </a:prstGeom>
          <a:noFill/>
          <a:ln>
            <a:noFill/>
          </a:ln>
        </p:spPr>
      </p:pic>
    </p:spTree>
    <p:extLst>
      <p:ext uri="{BB962C8B-B14F-4D97-AF65-F5344CB8AC3E}">
        <p14:creationId xmlns:p14="http://schemas.microsoft.com/office/powerpoint/2010/main" val="3259301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C220-AA90-48A9-B28F-1CB66049A0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5A2C5A-A9A7-459A-BC9A-D609DD68546B}"/>
              </a:ext>
            </a:extLst>
          </p:cNvPr>
          <p:cNvSpPr>
            <a:spLocks noGrp="1"/>
          </p:cNvSpPr>
          <p:nvPr>
            <p:ph idx="1"/>
          </p:nvPr>
        </p:nvSpPr>
        <p:spPr/>
        <p:txBody>
          <a:bodyPr>
            <a:normAutofit/>
          </a:bodyPr>
          <a:lstStyle/>
          <a:p>
            <a:pPr marL="0" indent="0" algn="ctr">
              <a:buNone/>
            </a:pPr>
            <a:r>
              <a:rPr lang="en-US" sz="5400" dirty="0"/>
              <a:t>Thank You</a:t>
            </a:r>
          </a:p>
        </p:txBody>
      </p:sp>
      <p:sp>
        <p:nvSpPr>
          <p:cNvPr id="4" name="Slide Number Placeholder 3">
            <a:extLst>
              <a:ext uri="{FF2B5EF4-FFF2-40B4-BE49-F238E27FC236}">
                <a16:creationId xmlns:a16="http://schemas.microsoft.com/office/drawing/2014/main" id="{628ACE60-7C82-4B94-9E74-E61513CCCC40}"/>
              </a:ext>
            </a:extLst>
          </p:cNvPr>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22278060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110</TotalTime>
  <Words>319</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Cambria</vt:lpstr>
      <vt:lpstr>Times New Roman</vt:lpstr>
      <vt:lpstr>Trebuchet MS</vt:lpstr>
      <vt:lpstr>Wingdings</vt:lpstr>
      <vt:lpstr>Wingdings 3</vt:lpstr>
      <vt:lpstr>Facet</vt:lpstr>
      <vt:lpstr>AIRPORT SIMULATOR</vt:lpstr>
      <vt:lpstr>Problem Statement</vt:lpstr>
      <vt:lpstr>Content</vt:lpstr>
      <vt:lpstr>Primary Requirements</vt:lpstr>
      <vt:lpstr>Assumptions</vt:lpstr>
      <vt:lpstr>Functional Requirements</vt:lpstr>
      <vt:lpstr>Non-Functional Requirements</vt:lpstr>
      <vt:lpstr>Usecase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AIRPORT SIMULATION</dc:title>
  <dc:creator>Saraswat, Utkarsh (DI SW LCS DEVOPS QE VIS)</dc:creator>
  <cp:keywords>C_Unrestricted</cp:keywords>
  <cp:lastModifiedBy>Vivek Shete</cp:lastModifiedBy>
  <cp:revision>35</cp:revision>
  <dcterms:created xsi:type="dcterms:W3CDTF">2019-07-11T04:43:06Z</dcterms:created>
  <dcterms:modified xsi:type="dcterms:W3CDTF">2019-07-15T05:52:43Z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Unrestricted</vt:lpwstr>
  </property>
</Properties>
</file>