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0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3767" autoAdjust="0"/>
  </p:normalViewPr>
  <p:slideViewPr>
    <p:cSldViewPr snapToGrid="0">
      <p:cViewPr varScale="1">
        <p:scale>
          <a:sx n="53" d="100"/>
          <a:sy n="53" d="100"/>
        </p:scale>
        <p:origin x="5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105B-0C05-4E52-AA2F-C869F6BF8FD1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437BA-C61A-478F-905E-ED066F092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2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37BA-C61A-478F-905E-ED066F0920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8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미국은 차종이 구매에 영향을 크게 끼친 다는 연구 결과 인용하자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37BA-C61A-478F-905E-ED066F0920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0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미국은 차종이 구매에 영향을 크게 끼친 다는 연구 결과 인용하자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37BA-C61A-478F-905E-ED066F0920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미국은 차종이 구매에 영향을 크게 끼친 다는 연구 결과 인용하자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37BA-C61A-478F-905E-ED066F0920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3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미국은 차종이 구매에 영향을 크게 끼친 다는 연구 결과 인용하자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37BA-C61A-478F-905E-ED066F0920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423C7-F098-DCCB-06F6-9A76BEA4E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9549E4-348A-F4B7-7C7A-7ABA3F640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076DC-4775-3AA2-B4E6-E86223FB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6A03E-036D-9CF5-5BD4-C68B5D13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C66A7-CB2B-877C-B5D0-2C5D8EF8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7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25E14-43C0-B594-DB00-A59014F0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A6001-856E-6A62-B03C-1E7C094A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89B00-9287-6DEA-89BC-9767855C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CFF6B-D3D7-3284-4B71-759634A2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BA00C-39F1-29E7-522B-976F94A3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7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F80E7D-4177-478B-3A95-ED30D78FE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F29EE-CD03-2B93-B630-E2980BE2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30399-B7B3-6028-C51A-8F88F106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D9909-893D-66C6-3707-0C49D0B2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37C7E-6D96-D87F-A0AA-0E9D706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9D516-A454-5932-9872-81EDA9D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C945B-B8F9-B274-FAA4-1B6E4E9A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A3C33-5901-649B-B19D-1E5DF191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46FE2-37EF-2E78-E99E-9A0F7192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F7AF4-125B-4A53-D59E-3C5B507E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4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DD1B-3487-6D2A-231A-7700DE7E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44F58-A137-240E-69DB-0991854F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95CD7-3576-AB9C-B2AF-39FC948E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BBC94-E5BF-6FE7-746D-F48933AB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AA651-6991-6E43-BC5F-00976A86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C9B1A-B72C-03C7-D9C4-E9F5A498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1B3A0-4D7F-8E43-5BCA-DFD6B9506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77D46-6BB7-4303-BCCE-AD11F6CDD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7F65-6F71-6FA2-9F41-62C9A35C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6B4548-F959-EB2C-BCBD-89B332D0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15ED8-BB91-D943-46C7-A0EA83E3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9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BED0C-390D-1911-CD4F-1AF13E82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92635-BA64-993D-6E4C-6ED2EC7D0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3C5CE-F25B-5051-8CE0-3AA12E7D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6C7A3C-5EFA-05D8-B9AC-045DD2B9D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147B00-65E4-CB03-0B19-9F6C398FE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6B845-19C0-F9E7-7A4E-16E0BE04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1E2A6D-86C7-9884-9AB0-C809A964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5B0CDD-1A32-6EA2-D628-6AD2907B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9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6360-4AB9-3A39-92A9-8E688C1F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FDE03-5E92-17B7-E82C-9015AE21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B8D551-6E8F-C7B7-1C8D-64A7C95F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A77C1-A63B-458D-731A-721F4A2D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7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5B964D-5FCA-1C11-BF97-96DC9204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2D02C-04A6-05CA-4303-94F3F023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69127-179A-74DA-0AEE-E3944308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4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83C03-DEEF-1921-B0A4-6E4BEA2C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999C-CDCD-E26D-115B-C527C99C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BAB6A-AEE0-210A-6BFF-B4954674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CCB1E-693F-9212-1CDB-4777D1B5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6B9DF-4E5B-3AF7-CF15-492E819C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7573D-4A31-2115-0418-A4A4A66A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2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BCB4-7616-50AD-4B4C-55350D67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DC6D19-C765-19D0-B724-2EE65E0C5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B09A2-ADF8-0119-1184-65F8FE6A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CACDC-A0F5-BAB2-C0F1-5E527D9B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EF430-791B-BA06-0234-2F0057DC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65EAA-117E-867C-EEB4-85E7501D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0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C85D43-7A0F-DA01-2FE7-B5FDBF89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1BD66-702D-6A06-F583-B34ACE48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D78E0-65A0-0462-8089-61471A094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26D8B-F427-406B-9727-550D4FF0EF8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216F8-7F3C-DB07-25D9-08CCE9BCF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2B9AD-7EBE-CD57-7E3B-B176268F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242BB-23EC-4EA1-8DF3-0B6E0E775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0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B731A9-D595-1854-35BD-C77F8256BD03}"/>
              </a:ext>
            </a:extLst>
          </p:cNvPr>
          <p:cNvCxnSpPr>
            <a:cxnSpLocks/>
          </p:cNvCxnSpPr>
          <p:nvPr/>
        </p:nvCxnSpPr>
        <p:spPr>
          <a:xfrm>
            <a:off x="432854" y="1267527"/>
            <a:ext cx="10556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CBA2CE-3A28-FA40-7AC8-06AEAE5EA424}"/>
              </a:ext>
            </a:extLst>
          </p:cNvPr>
          <p:cNvSpPr txBox="1"/>
          <p:nvPr/>
        </p:nvSpPr>
        <p:spPr>
          <a:xfrm>
            <a:off x="1455964" y="7376788"/>
            <a:ext cx="928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기존 문제점  </a:t>
            </a:r>
            <a:r>
              <a:rPr lang="en-US" altLang="ko-KR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 </a:t>
            </a:r>
          </a:p>
          <a:p>
            <a:r>
              <a:rPr lang="en-US" altLang="ko-KR" sz="1800" dirty="0">
                <a:effectLst/>
                <a:latin typeface="Noto Sans KR ExtraLight" panose="020B0200000000000000" pitchFamily="50" charset="-127"/>
                <a:ea typeface="Noto Sans KR ExtraLight" panose="020B0200000000000000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dirty="0">
                <a:effectLst/>
                <a:latin typeface="Noto Sans KR ExtraLight" panose="020B0200000000000000" pitchFamily="50" charset="-127"/>
                <a:ea typeface="Noto Sans KR ExtraLight" panose="020B0200000000000000" pitchFamily="50" charset="-127"/>
                <a:cs typeface="Times New Roman" panose="02020603050405020304" pitchFamily="18" charset="0"/>
              </a:rPr>
              <a:t>차종 별 구글 </a:t>
            </a:r>
            <a:r>
              <a:rPr lang="ko-KR" altLang="en-US" sz="1800" dirty="0" err="1">
                <a:effectLst/>
                <a:latin typeface="Noto Sans KR ExtraLight" panose="020B0200000000000000" pitchFamily="50" charset="-127"/>
                <a:ea typeface="Noto Sans KR ExtraLight" panose="020B0200000000000000" pitchFamily="50" charset="-127"/>
                <a:cs typeface="Times New Roman" panose="02020603050405020304" pitchFamily="18" charset="0"/>
              </a:rPr>
              <a:t>검색량</a:t>
            </a:r>
            <a:r>
              <a:rPr lang="en-US" altLang="ko-KR" dirty="0"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 </a:t>
            </a:r>
            <a:endParaRPr lang="ko-KR" altLang="en-US" dirty="0"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C4B44-FC7A-B5BF-0A2C-64F55A020FA4}"/>
              </a:ext>
            </a:extLst>
          </p:cNvPr>
          <p:cNvSpPr txBox="1"/>
          <p:nvPr/>
        </p:nvSpPr>
        <p:spPr>
          <a:xfrm>
            <a:off x="1310374" y="8023119"/>
            <a:ext cx="928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기존 문제점  </a:t>
            </a:r>
            <a:r>
              <a:rPr lang="en-US" altLang="ko-KR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 </a:t>
            </a:r>
          </a:p>
          <a:p>
            <a:r>
              <a:rPr lang="en-US" altLang="ko-KR" sz="1800" dirty="0">
                <a:effectLst/>
                <a:latin typeface="Noto Sans KR ExtraLight" panose="020B0200000000000000" pitchFamily="50" charset="-127"/>
                <a:ea typeface="Noto Sans KR ExtraLight" panose="020B0200000000000000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dirty="0">
                <a:effectLst/>
                <a:latin typeface="Noto Sans KR ExtraLight" panose="020B0200000000000000" pitchFamily="50" charset="-127"/>
                <a:ea typeface="Noto Sans KR ExtraLight" panose="020B0200000000000000" pitchFamily="50" charset="-127"/>
                <a:cs typeface="Times New Roman" panose="02020603050405020304" pitchFamily="18" charset="0"/>
              </a:rPr>
              <a:t>차종 별 구글 </a:t>
            </a:r>
            <a:r>
              <a:rPr lang="ko-KR" altLang="en-US" sz="1800" dirty="0" err="1">
                <a:effectLst/>
                <a:latin typeface="Noto Sans KR ExtraLight" panose="020B0200000000000000" pitchFamily="50" charset="-127"/>
                <a:ea typeface="Noto Sans KR ExtraLight" panose="020B0200000000000000" pitchFamily="50" charset="-127"/>
                <a:cs typeface="Times New Roman" panose="02020603050405020304" pitchFamily="18" charset="0"/>
              </a:rPr>
              <a:t>검색량</a:t>
            </a:r>
            <a:r>
              <a:rPr lang="en-US" altLang="ko-KR" dirty="0">
                <a:latin typeface="Noto Sans KR ExtraLight" panose="020B0200000000000000" pitchFamily="50" charset="-127"/>
                <a:ea typeface="Noto Sans KR ExtraLight" panose="020B0200000000000000" pitchFamily="50" charset="-127"/>
              </a:rPr>
              <a:t> </a:t>
            </a:r>
            <a:endParaRPr lang="ko-KR" altLang="en-US" dirty="0">
              <a:latin typeface="Noto Sans KR ExtraLight" panose="020B0200000000000000" pitchFamily="50" charset="-127"/>
              <a:ea typeface="Noto Sans KR ExtraLight" panose="020B02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901B-BADB-20E3-BC3E-54597F10F75A}"/>
              </a:ext>
            </a:extLst>
          </p:cNvPr>
          <p:cNvSpPr txBox="1"/>
          <p:nvPr/>
        </p:nvSpPr>
        <p:spPr>
          <a:xfrm>
            <a:off x="432854" y="759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Analysis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F47D6-1428-259A-1C1A-0BABB5114C9B}"/>
              </a:ext>
            </a:extLst>
          </p:cNvPr>
          <p:cNvSpPr/>
          <p:nvPr/>
        </p:nvSpPr>
        <p:spPr>
          <a:xfrm>
            <a:off x="706803" y="2001491"/>
            <a:ext cx="2828877" cy="23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EDA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679C03-045B-9B6C-99F4-78C594C354B0}"/>
              </a:ext>
            </a:extLst>
          </p:cNvPr>
          <p:cNvSpPr/>
          <p:nvPr/>
        </p:nvSpPr>
        <p:spPr>
          <a:xfrm>
            <a:off x="4472664" y="2035512"/>
            <a:ext cx="2955491" cy="23469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소셜미디어 데이터를 통한 </a:t>
            </a:r>
            <a:br>
              <a:rPr lang="ko-KR" altLang="en-US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ko-KR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Sentiment </a:t>
            </a:r>
            <a:r>
              <a:rPr lang="en-US" altLang="ko-KR" sz="1800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Analysi</a:t>
            </a:r>
            <a:endParaRPr lang="ko-KR" altLang="en-US" b="0" dirty="0">
              <a:solidFill>
                <a:schemeClr val="bg1"/>
              </a:solidFill>
              <a:effectLst/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1ABC9-316A-63FA-7DCA-9B5181DB8A48}"/>
              </a:ext>
            </a:extLst>
          </p:cNvPr>
          <p:cNvSpPr/>
          <p:nvPr/>
        </p:nvSpPr>
        <p:spPr>
          <a:xfrm>
            <a:off x="8130117" y="2001489"/>
            <a:ext cx="2829535" cy="23469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다중선형 회귀 분석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C6FC00F-7336-B704-9DF7-5DB560C06AAA}"/>
              </a:ext>
            </a:extLst>
          </p:cNvPr>
          <p:cNvSpPr/>
          <p:nvPr/>
        </p:nvSpPr>
        <p:spPr>
          <a:xfrm rot="10800000">
            <a:off x="706803" y="4521002"/>
            <a:ext cx="10363500" cy="1018466"/>
          </a:xfrm>
          <a:prstGeom prst="triangl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B4ADA-0BBE-D737-867F-1D2B47BF658D}"/>
              </a:ext>
            </a:extLst>
          </p:cNvPr>
          <p:cNvSpPr txBox="1"/>
          <p:nvPr/>
        </p:nvSpPr>
        <p:spPr>
          <a:xfrm>
            <a:off x="3222449" y="5791827"/>
            <a:ext cx="545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대중들의 </a:t>
            </a:r>
            <a:r>
              <a:rPr lang="en-US" altLang="ko-KR" dirty="0"/>
              <a:t>SNS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부정을 통한 자동차 판매량 예측</a:t>
            </a:r>
          </a:p>
        </p:txBody>
      </p:sp>
    </p:spTree>
    <p:extLst>
      <p:ext uri="{BB962C8B-B14F-4D97-AF65-F5344CB8AC3E}">
        <p14:creationId xmlns:p14="http://schemas.microsoft.com/office/powerpoint/2010/main" val="76323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B731A9-D595-1854-35BD-C77F8256BD03}"/>
              </a:ext>
            </a:extLst>
          </p:cNvPr>
          <p:cNvCxnSpPr>
            <a:cxnSpLocks/>
          </p:cNvCxnSpPr>
          <p:nvPr/>
        </p:nvCxnSpPr>
        <p:spPr>
          <a:xfrm>
            <a:off x="432854" y="1267527"/>
            <a:ext cx="10556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48901B-BADB-20E3-BC3E-54597F10F75A}"/>
              </a:ext>
            </a:extLst>
          </p:cNvPr>
          <p:cNvSpPr txBox="1"/>
          <p:nvPr/>
        </p:nvSpPr>
        <p:spPr>
          <a:xfrm>
            <a:off x="432854" y="759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Analysis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AFF4C-D442-7EEB-4A73-887B4086814F}"/>
              </a:ext>
            </a:extLst>
          </p:cNvPr>
          <p:cNvCxnSpPr/>
          <p:nvPr/>
        </p:nvCxnSpPr>
        <p:spPr>
          <a:xfrm>
            <a:off x="8188960" y="2264663"/>
            <a:ext cx="0" cy="387096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9E8F8E-66A4-1E63-2502-7EB34500C9FF}"/>
              </a:ext>
            </a:extLst>
          </p:cNvPr>
          <p:cNvSpPr/>
          <p:nvPr/>
        </p:nvSpPr>
        <p:spPr>
          <a:xfrm>
            <a:off x="430115" y="2276568"/>
            <a:ext cx="887944" cy="4657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모델명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AC728-0239-620E-4183-D2350C43A5CA}"/>
              </a:ext>
            </a:extLst>
          </p:cNvPr>
          <p:cNvSpPr/>
          <p:nvPr/>
        </p:nvSpPr>
        <p:spPr>
          <a:xfrm>
            <a:off x="5758006" y="2276568"/>
            <a:ext cx="887944" cy="4657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SNS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026A2-875B-47B4-CFB0-D5C98C6AB2F6}"/>
              </a:ext>
            </a:extLst>
          </p:cNvPr>
          <p:cNvSpPr/>
          <p:nvPr/>
        </p:nvSpPr>
        <p:spPr>
          <a:xfrm>
            <a:off x="2521797" y="2276568"/>
            <a:ext cx="887944" cy="4657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구매자 평가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FB1746-C38C-D07D-7B68-465496307410}"/>
              </a:ext>
            </a:extLst>
          </p:cNvPr>
          <p:cNvSpPr/>
          <p:nvPr/>
        </p:nvSpPr>
        <p:spPr>
          <a:xfrm>
            <a:off x="3566268" y="2276568"/>
            <a:ext cx="887944" cy="4657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검색량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7C12C6-155A-A749-EBAA-810000AFB920}"/>
              </a:ext>
            </a:extLst>
          </p:cNvPr>
          <p:cNvSpPr/>
          <p:nvPr/>
        </p:nvSpPr>
        <p:spPr>
          <a:xfrm>
            <a:off x="6826329" y="2276568"/>
            <a:ext cx="982201" cy="4657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월 판매량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AC758A-42B0-A0B0-FB49-AC3B6629717E}"/>
              </a:ext>
            </a:extLst>
          </p:cNvPr>
          <p:cNvSpPr/>
          <p:nvPr/>
        </p:nvSpPr>
        <p:spPr>
          <a:xfrm>
            <a:off x="4574859" y="2276568"/>
            <a:ext cx="1007771" cy="4657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전문매체 평가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6499B-CA48-7319-36B0-312234B48410}"/>
              </a:ext>
            </a:extLst>
          </p:cNvPr>
          <p:cNvSpPr/>
          <p:nvPr/>
        </p:nvSpPr>
        <p:spPr>
          <a:xfrm>
            <a:off x="1477326" y="2276568"/>
            <a:ext cx="887944" cy="4657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차종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8F7D71-C548-D186-A1BD-A7DD5411BCAF}"/>
              </a:ext>
            </a:extLst>
          </p:cNvPr>
          <p:cNvSpPr/>
          <p:nvPr/>
        </p:nvSpPr>
        <p:spPr>
          <a:xfrm>
            <a:off x="430115" y="2855353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83D53D-345A-C7B8-361E-434524F1E16F}"/>
              </a:ext>
            </a:extLst>
          </p:cNvPr>
          <p:cNvSpPr/>
          <p:nvPr/>
        </p:nvSpPr>
        <p:spPr>
          <a:xfrm>
            <a:off x="430115" y="3434138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578653-2940-1B53-CA1B-06206E30C11A}"/>
              </a:ext>
            </a:extLst>
          </p:cNvPr>
          <p:cNvSpPr/>
          <p:nvPr/>
        </p:nvSpPr>
        <p:spPr>
          <a:xfrm>
            <a:off x="430115" y="4012923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7BAF7B-CA6A-2044-36D4-781365E607C5}"/>
              </a:ext>
            </a:extLst>
          </p:cNvPr>
          <p:cNvSpPr/>
          <p:nvPr/>
        </p:nvSpPr>
        <p:spPr>
          <a:xfrm>
            <a:off x="430115" y="4591708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61C859-01BC-66DF-C393-F073E10DD64B}"/>
              </a:ext>
            </a:extLst>
          </p:cNvPr>
          <p:cNvSpPr/>
          <p:nvPr/>
        </p:nvSpPr>
        <p:spPr>
          <a:xfrm>
            <a:off x="430115" y="5170493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6185FD-E3FD-9712-B688-0BBEB2E610A9}"/>
              </a:ext>
            </a:extLst>
          </p:cNvPr>
          <p:cNvSpPr/>
          <p:nvPr/>
        </p:nvSpPr>
        <p:spPr>
          <a:xfrm>
            <a:off x="430115" y="5749279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DD374D-9ECF-9CBA-4B3A-BDC6827F3CB1}"/>
              </a:ext>
            </a:extLst>
          </p:cNvPr>
          <p:cNvSpPr/>
          <p:nvPr/>
        </p:nvSpPr>
        <p:spPr>
          <a:xfrm>
            <a:off x="1460910" y="2854996"/>
            <a:ext cx="887944" cy="465705"/>
          </a:xfrm>
          <a:prstGeom prst="rect">
            <a:avLst/>
          </a:prstGeom>
          <a:solidFill>
            <a:schemeClr val="accent2">
              <a:lumMod val="40000"/>
              <a:lumOff val="60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1F8E1B-4E68-2CF5-097A-8DCF9B85892D}"/>
              </a:ext>
            </a:extLst>
          </p:cNvPr>
          <p:cNvSpPr/>
          <p:nvPr/>
        </p:nvSpPr>
        <p:spPr>
          <a:xfrm>
            <a:off x="1455964" y="3433424"/>
            <a:ext cx="887944" cy="465705"/>
          </a:xfrm>
          <a:prstGeom prst="rect">
            <a:avLst/>
          </a:prstGeom>
          <a:solidFill>
            <a:schemeClr val="accent2">
              <a:lumMod val="40000"/>
              <a:lumOff val="60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1F62A0-C429-2CF0-4803-80FC317146AB}"/>
              </a:ext>
            </a:extLst>
          </p:cNvPr>
          <p:cNvSpPr/>
          <p:nvPr/>
        </p:nvSpPr>
        <p:spPr>
          <a:xfrm>
            <a:off x="1455964" y="4011852"/>
            <a:ext cx="887944" cy="465705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C25DB6-009C-DB87-D186-A771D2C12D12}"/>
              </a:ext>
            </a:extLst>
          </p:cNvPr>
          <p:cNvSpPr/>
          <p:nvPr/>
        </p:nvSpPr>
        <p:spPr>
          <a:xfrm>
            <a:off x="1455964" y="4590280"/>
            <a:ext cx="887944" cy="465705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063A8C-2D13-43D0-15B0-887C38932C46}"/>
              </a:ext>
            </a:extLst>
          </p:cNvPr>
          <p:cNvSpPr/>
          <p:nvPr/>
        </p:nvSpPr>
        <p:spPr>
          <a:xfrm>
            <a:off x="1445539" y="5168708"/>
            <a:ext cx="887944" cy="465705"/>
          </a:xfrm>
          <a:prstGeom prst="rect">
            <a:avLst/>
          </a:prstGeom>
          <a:solidFill>
            <a:schemeClr val="accent2">
              <a:lumMod val="40000"/>
              <a:lumOff val="60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192AF8-08CB-FE66-6D99-3A724614BC60}"/>
              </a:ext>
            </a:extLst>
          </p:cNvPr>
          <p:cNvSpPr/>
          <p:nvPr/>
        </p:nvSpPr>
        <p:spPr>
          <a:xfrm>
            <a:off x="1455964" y="5747134"/>
            <a:ext cx="887944" cy="465705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9EAF5B-0BF6-FF58-EE93-D3D3344AA210}"/>
              </a:ext>
            </a:extLst>
          </p:cNvPr>
          <p:cNvSpPr/>
          <p:nvPr/>
        </p:nvSpPr>
        <p:spPr>
          <a:xfrm>
            <a:off x="2496339" y="2856709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23D5C2-5E57-ADD3-D849-72C9DD4006A6}"/>
              </a:ext>
            </a:extLst>
          </p:cNvPr>
          <p:cNvSpPr/>
          <p:nvPr/>
        </p:nvSpPr>
        <p:spPr>
          <a:xfrm>
            <a:off x="2491393" y="3436850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DEAAEE-49E8-8919-36F5-1C4CB3F05DBE}"/>
              </a:ext>
            </a:extLst>
          </p:cNvPr>
          <p:cNvSpPr/>
          <p:nvPr/>
        </p:nvSpPr>
        <p:spPr>
          <a:xfrm>
            <a:off x="2491393" y="4016991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D84C89-E5AB-8315-6A66-01216FC46D2A}"/>
              </a:ext>
            </a:extLst>
          </p:cNvPr>
          <p:cNvSpPr/>
          <p:nvPr/>
        </p:nvSpPr>
        <p:spPr>
          <a:xfrm>
            <a:off x="2491393" y="4597132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EB568E-D904-A84B-BE89-DEADC8A8663B}"/>
              </a:ext>
            </a:extLst>
          </p:cNvPr>
          <p:cNvSpPr/>
          <p:nvPr/>
        </p:nvSpPr>
        <p:spPr>
          <a:xfrm>
            <a:off x="2480968" y="5177273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5760F0-7A4E-9DB5-7DEB-A79107CB8298}"/>
              </a:ext>
            </a:extLst>
          </p:cNvPr>
          <p:cNvSpPr/>
          <p:nvPr/>
        </p:nvSpPr>
        <p:spPr>
          <a:xfrm>
            <a:off x="2491393" y="5757415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497F629-0E7E-AF39-E6E9-F3FFFB94DFE7}"/>
              </a:ext>
            </a:extLst>
          </p:cNvPr>
          <p:cNvSpPr/>
          <p:nvPr/>
        </p:nvSpPr>
        <p:spPr>
          <a:xfrm>
            <a:off x="3509023" y="2853722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6FFE96-AEDF-17BA-3F8C-FFA656FC9ECC}"/>
              </a:ext>
            </a:extLst>
          </p:cNvPr>
          <p:cNvSpPr/>
          <p:nvPr/>
        </p:nvSpPr>
        <p:spPr>
          <a:xfrm>
            <a:off x="3504077" y="3430876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2DC454-627E-EAD0-43D1-51B2C0123338}"/>
              </a:ext>
            </a:extLst>
          </p:cNvPr>
          <p:cNvSpPr/>
          <p:nvPr/>
        </p:nvSpPr>
        <p:spPr>
          <a:xfrm>
            <a:off x="3504077" y="4008030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7A3706-9907-3EFC-911E-32A9D744EEBC}"/>
              </a:ext>
            </a:extLst>
          </p:cNvPr>
          <p:cNvSpPr/>
          <p:nvPr/>
        </p:nvSpPr>
        <p:spPr>
          <a:xfrm>
            <a:off x="3504077" y="4585184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D68835-E0AE-2E5D-D5CD-D106BB46E95E}"/>
              </a:ext>
            </a:extLst>
          </p:cNvPr>
          <p:cNvSpPr/>
          <p:nvPr/>
        </p:nvSpPr>
        <p:spPr>
          <a:xfrm>
            <a:off x="3493652" y="5162338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3BB496-1BBC-E74B-0C5E-A6084A96C4FB}"/>
              </a:ext>
            </a:extLst>
          </p:cNvPr>
          <p:cNvSpPr/>
          <p:nvPr/>
        </p:nvSpPr>
        <p:spPr>
          <a:xfrm>
            <a:off x="3504077" y="5739490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4D31A3-3500-561A-3584-15C136B1C8BF}"/>
              </a:ext>
            </a:extLst>
          </p:cNvPr>
          <p:cNvSpPr/>
          <p:nvPr/>
        </p:nvSpPr>
        <p:spPr>
          <a:xfrm>
            <a:off x="4634772" y="2850881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F9BE38-5789-279C-3FE3-B7EF9F9D8A38}"/>
              </a:ext>
            </a:extLst>
          </p:cNvPr>
          <p:cNvSpPr/>
          <p:nvPr/>
        </p:nvSpPr>
        <p:spPr>
          <a:xfrm>
            <a:off x="4634772" y="3425194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F3CEA4-E95E-99E2-6041-6260AE751E77}"/>
              </a:ext>
            </a:extLst>
          </p:cNvPr>
          <p:cNvSpPr/>
          <p:nvPr/>
        </p:nvSpPr>
        <p:spPr>
          <a:xfrm>
            <a:off x="4634772" y="3999507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F9DDE80-E1A8-5807-19C2-430505EB2B55}"/>
              </a:ext>
            </a:extLst>
          </p:cNvPr>
          <p:cNvSpPr/>
          <p:nvPr/>
        </p:nvSpPr>
        <p:spPr>
          <a:xfrm>
            <a:off x="4634772" y="4573820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6BB138-9C74-1FF7-80AD-865CDF9A27D3}"/>
              </a:ext>
            </a:extLst>
          </p:cNvPr>
          <p:cNvSpPr/>
          <p:nvPr/>
        </p:nvSpPr>
        <p:spPr>
          <a:xfrm>
            <a:off x="4634772" y="5148133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0C41415-3E3A-12A4-89A5-0E494A265759}"/>
              </a:ext>
            </a:extLst>
          </p:cNvPr>
          <p:cNvSpPr/>
          <p:nvPr/>
        </p:nvSpPr>
        <p:spPr>
          <a:xfrm>
            <a:off x="4634772" y="5722448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D291B6-6BD3-0D4D-B3AC-954C853546E5}"/>
              </a:ext>
            </a:extLst>
          </p:cNvPr>
          <p:cNvSpPr/>
          <p:nvPr/>
        </p:nvSpPr>
        <p:spPr>
          <a:xfrm>
            <a:off x="5758006" y="2850881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71850C-3E2E-7FE8-2C12-AA723C2910AC}"/>
              </a:ext>
            </a:extLst>
          </p:cNvPr>
          <p:cNvSpPr/>
          <p:nvPr/>
        </p:nvSpPr>
        <p:spPr>
          <a:xfrm>
            <a:off x="5758006" y="3425194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CFE184-D715-BA79-99D7-C01B08B2647F}"/>
              </a:ext>
            </a:extLst>
          </p:cNvPr>
          <p:cNvSpPr/>
          <p:nvPr/>
        </p:nvSpPr>
        <p:spPr>
          <a:xfrm>
            <a:off x="5758006" y="3999507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61A947-9B1B-FAC9-17F9-3E40D73003B9}"/>
              </a:ext>
            </a:extLst>
          </p:cNvPr>
          <p:cNvSpPr/>
          <p:nvPr/>
        </p:nvSpPr>
        <p:spPr>
          <a:xfrm>
            <a:off x="5758006" y="4573820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6CF0AA-EEEB-3AAB-C097-1DF23EBD9F00}"/>
              </a:ext>
            </a:extLst>
          </p:cNvPr>
          <p:cNvSpPr/>
          <p:nvPr/>
        </p:nvSpPr>
        <p:spPr>
          <a:xfrm>
            <a:off x="5758006" y="5148133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3F85C0-46DB-8BAC-79D3-963465674E9A}"/>
              </a:ext>
            </a:extLst>
          </p:cNvPr>
          <p:cNvSpPr/>
          <p:nvPr/>
        </p:nvSpPr>
        <p:spPr>
          <a:xfrm>
            <a:off x="5758006" y="5722448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B22276-C46B-C5BE-429F-D52BF84FE6AD}"/>
              </a:ext>
            </a:extLst>
          </p:cNvPr>
          <p:cNvSpPr/>
          <p:nvPr/>
        </p:nvSpPr>
        <p:spPr>
          <a:xfrm>
            <a:off x="6873457" y="2853722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9AC05E-2F9A-AA95-60D7-33681316DC4F}"/>
              </a:ext>
            </a:extLst>
          </p:cNvPr>
          <p:cNvSpPr/>
          <p:nvPr/>
        </p:nvSpPr>
        <p:spPr>
          <a:xfrm>
            <a:off x="6873457" y="3430876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E57705-4D28-9C63-CB1A-FD78060B9825}"/>
              </a:ext>
            </a:extLst>
          </p:cNvPr>
          <p:cNvSpPr/>
          <p:nvPr/>
        </p:nvSpPr>
        <p:spPr>
          <a:xfrm>
            <a:off x="6873457" y="4008030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1BB839-704F-EFEA-6074-6A7DBC679088}"/>
              </a:ext>
            </a:extLst>
          </p:cNvPr>
          <p:cNvSpPr/>
          <p:nvPr/>
        </p:nvSpPr>
        <p:spPr>
          <a:xfrm>
            <a:off x="6873457" y="4585184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604D40-AFE5-9D99-F5D9-B5BE8F3ECAF3}"/>
              </a:ext>
            </a:extLst>
          </p:cNvPr>
          <p:cNvSpPr/>
          <p:nvPr/>
        </p:nvSpPr>
        <p:spPr>
          <a:xfrm>
            <a:off x="6873457" y="5162338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9C3334-31A9-04D8-78E9-F2B177BC3BF8}"/>
              </a:ext>
            </a:extLst>
          </p:cNvPr>
          <p:cNvSpPr/>
          <p:nvPr/>
        </p:nvSpPr>
        <p:spPr>
          <a:xfrm>
            <a:off x="6873457" y="5739490"/>
            <a:ext cx="887944" cy="465705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2D9229-8630-EADC-654A-893283DE62E3}"/>
              </a:ext>
            </a:extLst>
          </p:cNvPr>
          <p:cNvSpPr txBox="1"/>
          <p:nvPr/>
        </p:nvSpPr>
        <p:spPr>
          <a:xfrm>
            <a:off x="8316123" y="2600169"/>
            <a:ext cx="3769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차량 </a:t>
            </a:r>
            <a:r>
              <a:rPr lang="ko-KR" altLang="en-US" dirty="0" err="1"/>
              <a:t>구매시</a:t>
            </a:r>
            <a:r>
              <a:rPr lang="ko-KR" altLang="en-US" dirty="0"/>
              <a:t> 평점</a:t>
            </a:r>
            <a:r>
              <a:rPr lang="en-US" altLang="ko-KR" dirty="0"/>
              <a:t>,</a:t>
            </a:r>
            <a:r>
              <a:rPr lang="ko-KR" altLang="en-US" dirty="0"/>
              <a:t>평판 뿐만 아니라 </a:t>
            </a:r>
            <a:br>
              <a:rPr lang="en-US" altLang="ko-KR" dirty="0"/>
            </a:br>
            <a:r>
              <a:rPr lang="ko-KR" altLang="en-US" dirty="0"/>
              <a:t>경제적 비용 요인도영향을 끼침 </a:t>
            </a:r>
            <a:endParaRPr lang="en-US" altLang="ko-KR" dirty="0"/>
          </a:p>
          <a:p>
            <a:pPr algn="ctr"/>
            <a:r>
              <a:rPr lang="ko-KR" altLang="en-US" dirty="0"/>
              <a:t>특히 데이터 출처인 미국의 경우 차종이 크게 영향을 끼침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차종류별  판매량을 구하여 상위 </a:t>
            </a:r>
            <a:r>
              <a:rPr lang="en-US" altLang="ko-KR" dirty="0"/>
              <a:t>3</a:t>
            </a:r>
            <a:r>
              <a:rPr lang="ko-KR" altLang="en-US" dirty="0"/>
              <a:t>개의  차종류를 택하고</a:t>
            </a:r>
            <a:r>
              <a:rPr lang="en-US" altLang="ko-KR" dirty="0"/>
              <a:t>,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차종류별로 </a:t>
            </a:r>
            <a:r>
              <a:rPr lang="en-US" altLang="ko-KR" dirty="0"/>
              <a:t>3</a:t>
            </a:r>
            <a:r>
              <a:rPr lang="ko-KR" altLang="en-US" dirty="0"/>
              <a:t>개의 그룹으로 나누어 분석을 진행한다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E66FA8-30B1-597F-6546-A79EA2165F10}"/>
              </a:ext>
            </a:extLst>
          </p:cNvPr>
          <p:cNvSpPr txBox="1"/>
          <p:nvPr/>
        </p:nvSpPr>
        <p:spPr>
          <a:xfrm>
            <a:off x="432854" y="6302829"/>
            <a:ext cx="324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프레임 예시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971BE11-06B4-0D67-8914-3B10B991C9B5}"/>
              </a:ext>
            </a:extLst>
          </p:cNvPr>
          <p:cNvSpPr/>
          <p:nvPr/>
        </p:nvSpPr>
        <p:spPr>
          <a:xfrm>
            <a:off x="430115" y="1480812"/>
            <a:ext cx="4423997" cy="503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데이터 준비 및 </a:t>
            </a:r>
            <a:r>
              <a:rPr lang="en-US" altLang="ko-KR" sz="2000" dirty="0"/>
              <a:t>EDA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34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B731A9-D595-1854-35BD-C77F8256BD03}"/>
              </a:ext>
            </a:extLst>
          </p:cNvPr>
          <p:cNvCxnSpPr>
            <a:cxnSpLocks/>
          </p:cNvCxnSpPr>
          <p:nvPr/>
        </p:nvCxnSpPr>
        <p:spPr>
          <a:xfrm>
            <a:off x="432854" y="1267527"/>
            <a:ext cx="10556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48901B-BADB-20E3-BC3E-54597F10F75A}"/>
              </a:ext>
            </a:extLst>
          </p:cNvPr>
          <p:cNvSpPr txBox="1"/>
          <p:nvPr/>
        </p:nvSpPr>
        <p:spPr>
          <a:xfrm>
            <a:off x="432854" y="759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Analysis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F47D6-1428-259A-1C1A-0BABB5114C9B}"/>
              </a:ext>
            </a:extLst>
          </p:cNvPr>
          <p:cNvSpPr/>
          <p:nvPr/>
        </p:nvSpPr>
        <p:spPr>
          <a:xfrm>
            <a:off x="432854" y="1452194"/>
            <a:ext cx="4423997" cy="503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Sentiment </a:t>
            </a:r>
            <a:r>
              <a:rPr lang="en-US" altLang="ko-KR" sz="200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Analysi</a:t>
            </a:r>
            <a:endParaRPr lang="ko-KR" altLang="en-US" sz="200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AFF4C-D442-7EEB-4A73-887B4086814F}"/>
              </a:ext>
            </a:extLst>
          </p:cNvPr>
          <p:cNvCxnSpPr/>
          <p:nvPr/>
        </p:nvCxnSpPr>
        <p:spPr>
          <a:xfrm>
            <a:off x="6239391" y="2622284"/>
            <a:ext cx="0" cy="387096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E4F45C-735D-9612-D733-FBDDE23A2E50}"/>
              </a:ext>
            </a:extLst>
          </p:cNvPr>
          <p:cNvSpPr txBox="1"/>
          <p:nvPr/>
        </p:nvSpPr>
        <p:spPr>
          <a:xfrm>
            <a:off x="511630" y="2068286"/>
            <a:ext cx="55843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Twitter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와 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Reddit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내의 텍스트 데이터를 수집 후 특정 차량 모델에 대한 </a:t>
            </a:r>
            <a:b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소비자의 리뷰를 긍정 혹은 부정의 반응을  </a:t>
            </a:r>
            <a:r>
              <a:rPr lang="ko-KR" altLang="en-US" sz="1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파악하고자함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b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감성 어휘사전인 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‘Lexicon’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을 활용한 비지도 학습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81272-0F52-3B05-F20C-4AF06614C0B9}"/>
              </a:ext>
            </a:extLst>
          </p:cNvPr>
          <p:cNvSpPr txBox="1"/>
          <p:nvPr/>
        </p:nvSpPr>
        <p:spPr>
          <a:xfrm>
            <a:off x="552596" y="3603657"/>
            <a:ext cx="5856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arajita" panose="020B0502040204020203" pitchFamily="18" charset="0"/>
              </a:rPr>
              <a:t>VADER(Valence Aware Dictionary and </a:t>
            </a:r>
            <a:r>
              <a:rPr lang="en-US" altLang="ko-KR" sz="2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arajita" panose="020B0502040204020203" pitchFamily="18" charset="0"/>
              </a:rPr>
              <a:t>sEntiment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arajita" panose="020B0502040204020203" pitchFamily="18" charset="0"/>
              </a:rPr>
              <a:t> Reasoner)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FB7FC-FFFD-F208-05B2-99D03E7BF29A}"/>
              </a:ext>
            </a:extLst>
          </p:cNvPr>
          <p:cNvSpPr txBox="1"/>
          <p:nvPr/>
        </p:nvSpPr>
        <p:spPr>
          <a:xfrm>
            <a:off x="511629" y="4944141"/>
            <a:ext cx="4680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NLTK </a:t>
            </a:r>
            <a:r>
              <a:rPr lang="ko-KR" altLang="en-US" sz="1400" dirty="0"/>
              <a:t>내에 구축된 규칙</a:t>
            </a:r>
            <a:r>
              <a:rPr lang="en-US" altLang="ko-KR" sz="1400" dirty="0"/>
              <a:t>/</a:t>
            </a:r>
            <a:r>
              <a:rPr lang="ko-KR" altLang="en-US" sz="1400" dirty="0"/>
              <a:t>어휘집 기반의 오픈소스 감성분석 라이브러리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소셜 미디어 데이터 분석에 특화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B90DB11-7BCF-707F-21D8-3973E5457212}"/>
              </a:ext>
            </a:extLst>
          </p:cNvPr>
          <p:cNvSpPr/>
          <p:nvPr/>
        </p:nvSpPr>
        <p:spPr>
          <a:xfrm>
            <a:off x="6879197" y="1956128"/>
            <a:ext cx="4637311" cy="1037443"/>
          </a:xfrm>
          <a:prstGeom prst="roundRect">
            <a:avLst>
              <a:gd name="adj" fmla="val 4076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감상사전과 매칭 </a:t>
            </a:r>
            <a:r>
              <a:rPr lang="en-US" altLang="ko-KR" dirty="0"/>
              <a:t>: 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 분류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190C732-5873-C8F5-C934-726CE8D51690}"/>
              </a:ext>
            </a:extLst>
          </p:cNvPr>
          <p:cNvSpPr/>
          <p:nvPr/>
        </p:nvSpPr>
        <p:spPr>
          <a:xfrm>
            <a:off x="6879196" y="3163449"/>
            <a:ext cx="4637311" cy="1037443"/>
          </a:xfrm>
          <a:prstGeom prst="roundRect">
            <a:avLst>
              <a:gd name="adj" fmla="val 4076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개별 </a:t>
            </a:r>
            <a:r>
              <a:rPr lang="ko-KR" altLang="en-US" dirty="0" err="1"/>
              <a:t>리뷰별</a:t>
            </a:r>
            <a:r>
              <a:rPr lang="ko-KR" altLang="en-US" dirty="0"/>
              <a:t> 긍정</a:t>
            </a:r>
            <a:r>
              <a:rPr lang="en-US" altLang="ko-KR" dirty="0"/>
              <a:t>/</a:t>
            </a:r>
            <a:r>
              <a:rPr lang="ko-KR" altLang="en-US" dirty="0"/>
              <a:t>부정 점수 계산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5F9186-AAEC-0157-E018-9EA9A8D6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96" y="4527541"/>
            <a:ext cx="4637305" cy="190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345FE27-A932-C7EA-6AA7-A5DF434A61D4}"/>
              </a:ext>
            </a:extLst>
          </p:cNvPr>
          <p:cNvSpPr/>
          <p:nvPr/>
        </p:nvSpPr>
        <p:spPr>
          <a:xfrm>
            <a:off x="6770914" y="4527541"/>
            <a:ext cx="4868488" cy="2058314"/>
          </a:xfrm>
          <a:prstGeom prst="roundRect">
            <a:avLst>
              <a:gd name="adj" fmla="val 609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2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B731A9-D595-1854-35BD-C77F8256BD03}"/>
              </a:ext>
            </a:extLst>
          </p:cNvPr>
          <p:cNvCxnSpPr>
            <a:cxnSpLocks/>
          </p:cNvCxnSpPr>
          <p:nvPr/>
        </p:nvCxnSpPr>
        <p:spPr>
          <a:xfrm>
            <a:off x="432854" y="1267527"/>
            <a:ext cx="10556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48901B-BADB-20E3-BC3E-54597F10F75A}"/>
              </a:ext>
            </a:extLst>
          </p:cNvPr>
          <p:cNvSpPr txBox="1"/>
          <p:nvPr/>
        </p:nvSpPr>
        <p:spPr>
          <a:xfrm>
            <a:off x="432854" y="759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Analysis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F47D6-1428-259A-1C1A-0BABB5114C9B}"/>
              </a:ext>
            </a:extLst>
          </p:cNvPr>
          <p:cNvSpPr/>
          <p:nvPr/>
        </p:nvSpPr>
        <p:spPr>
          <a:xfrm>
            <a:off x="432854" y="1452194"/>
            <a:ext cx="4423997" cy="503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effectLst/>
              </a:rPr>
              <a:t>다중선형 회귀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4F45C-735D-9612-D733-FBDDE23A2E50}"/>
              </a:ext>
            </a:extLst>
          </p:cNvPr>
          <p:cNvSpPr txBox="1"/>
          <p:nvPr/>
        </p:nvSpPr>
        <p:spPr>
          <a:xfrm>
            <a:off x="511629" y="2068286"/>
            <a:ext cx="10978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arajita" panose="02020603050405020304" pitchFamily="18" charset="0"/>
              </a:rPr>
              <a:t>소비자의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arajita" panose="02020603050405020304" pitchFamily="18" charset="0"/>
              </a:rPr>
              <a:t>SNS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arajita" panose="02020603050405020304" pitchFamily="18" charset="0"/>
              </a:rPr>
              <a:t>리뷰가 특정 자동차 모델 판매량에 끼치는 영향을 분석하고자 회귀분석을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arajita" panose="02020603050405020304" pitchFamily="18" charset="0"/>
              </a:rPr>
              <a:t>진행하고자함</a:t>
            </a:r>
            <a:b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31DD-B19F-009C-9905-C7FEB30E2FE6}"/>
              </a:ext>
            </a:extLst>
          </p:cNvPr>
          <p:cNvSpPr txBox="1"/>
          <p:nvPr/>
        </p:nvSpPr>
        <p:spPr>
          <a:xfrm>
            <a:off x="511629" y="2503714"/>
            <a:ext cx="325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분석론</a:t>
            </a:r>
            <a:r>
              <a:rPr lang="ko-KR" altLang="en-US" dirty="0"/>
              <a:t> </a:t>
            </a:r>
            <a:r>
              <a:rPr lang="en-US" altLang="ko-KR" dirty="0"/>
              <a:t>: OLS</a:t>
            </a:r>
            <a:r>
              <a:rPr lang="ko-KR" altLang="en-US" dirty="0"/>
              <a:t>회귀분석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663489-9A6C-FE2E-A45A-684F30F6EBDB}"/>
              </a:ext>
            </a:extLst>
          </p:cNvPr>
          <p:cNvSpPr>
            <a:spLocks noChangeAspect="1"/>
          </p:cNvSpPr>
          <p:nvPr/>
        </p:nvSpPr>
        <p:spPr>
          <a:xfrm>
            <a:off x="7932817" y="3733903"/>
            <a:ext cx="1970317" cy="1970317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판매량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9DE5DE-BA3E-FC6A-8751-ADD873C0BA78}"/>
              </a:ext>
            </a:extLst>
          </p:cNvPr>
          <p:cNvSpPr/>
          <p:nvPr/>
        </p:nvSpPr>
        <p:spPr>
          <a:xfrm>
            <a:off x="1890674" y="4002390"/>
            <a:ext cx="4099331" cy="600164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전문 매체의 차량 평가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BDC2BB3-1B3B-25EB-FDBD-8D3E8F83E27E}"/>
              </a:ext>
            </a:extLst>
          </p:cNvPr>
          <p:cNvSpPr/>
          <p:nvPr/>
        </p:nvSpPr>
        <p:spPr>
          <a:xfrm>
            <a:off x="1890674" y="4769377"/>
            <a:ext cx="4099331" cy="600164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실구매자 평가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17DAF6-3B7C-7AC7-D3AF-207520F55C77}"/>
              </a:ext>
            </a:extLst>
          </p:cNvPr>
          <p:cNvSpPr/>
          <p:nvPr/>
        </p:nvSpPr>
        <p:spPr>
          <a:xfrm>
            <a:off x="1890674" y="5590473"/>
            <a:ext cx="4099331" cy="600164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차 </a:t>
            </a:r>
            <a:r>
              <a:rPr lang="ko-KR" altLang="en-US" dirty="0" err="1"/>
              <a:t>모델별</a:t>
            </a:r>
            <a:r>
              <a:rPr lang="ko-KR" altLang="en-US" dirty="0"/>
              <a:t> </a:t>
            </a:r>
            <a:r>
              <a:rPr lang="ko-KR" altLang="en-US" dirty="0" err="1"/>
              <a:t>검색량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2A32099-1296-B76E-55F0-C83B5865C2D8}"/>
              </a:ext>
            </a:extLst>
          </p:cNvPr>
          <p:cNvSpPr/>
          <p:nvPr/>
        </p:nvSpPr>
        <p:spPr>
          <a:xfrm>
            <a:off x="1890673" y="3217021"/>
            <a:ext cx="4099331" cy="600164"/>
          </a:xfrm>
          <a:prstGeom prst="roundRect">
            <a:avLst>
              <a:gd name="adj" fmla="val 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SNS </a:t>
            </a:r>
            <a:r>
              <a:rPr lang="ko-KR" altLang="en-US" dirty="0"/>
              <a:t>차량 평가의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 점수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3AD6B6-E29E-6417-C4FE-79771FDDB07F}"/>
              </a:ext>
            </a:extLst>
          </p:cNvPr>
          <p:cNvCxnSpPr>
            <a:stCxn id="16" idx="3"/>
          </p:cNvCxnSpPr>
          <p:nvPr/>
        </p:nvCxnSpPr>
        <p:spPr>
          <a:xfrm>
            <a:off x="5990004" y="3517103"/>
            <a:ext cx="1815053" cy="108545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CA9BB9-2143-D81C-050F-9D792CE86741}"/>
              </a:ext>
            </a:extLst>
          </p:cNvPr>
          <p:cNvCxnSpPr>
            <a:cxnSpLocks/>
          </p:cNvCxnSpPr>
          <p:nvPr/>
        </p:nvCxnSpPr>
        <p:spPr>
          <a:xfrm>
            <a:off x="5990004" y="4245033"/>
            <a:ext cx="1815053" cy="42080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FBA17D-06E8-E408-20F3-2489CC10D6B2}"/>
              </a:ext>
            </a:extLst>
          </p:cNvPr>
          <p:cNvCxnSpPr>
            <a:cxnSpLocks/>
          </p:cNvCxnSpPr>
          <p:nvPr/>
        </p:nvCxnSpPr>
        <p:spPr>
          <a:xfrm flipV="1">
            <a:off x="5990004" y="4769377"/>
            <a:ext cx="1815053" cy="26102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D781EE1-4870-D2DE-B9A4-3D6CE4A2DA6D}"/>
              </a:ext>
            </a:extLst>
          </p:cNvPr>
          <p:cNvCxnSpPr>
            <a:cxnSpLocks/>
          </p:cNvCxnSpPr>
          <p:nvPr/>
        </p:nvCxnSpPr>
        <p:spPr>
          <a:xfrm flipV="1">
            <a:off x="6000890" y="4908481"/>
            <a:ext cx="1804167" cy="9430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B5C4CD-58AC-1C60-E577-AC9890A9F4C8}"/>
              </a:ext>
            </a:extLst>
          </p:cNvPr>
          <p:cNvSpPr txBox="1"/>
          <p:nvPr/>
        </p:nvSpPr>
        <p:spPr>
          <a:xfrm>
            <a:off x="8218714" y="6190637"/>
            <a:ext cx="16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종속변수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BCB221-2E68-816D-2A6D-F0E12AF742E9}"/>
              </a:ext>
            </a:extLst>
          </p:cNvPr>
          <p:cNvSpPr txBox="1"/>
          <p:nvPr/>
        </p:nvSpPr>
        <p:spPr>
          <a:xfrm>
            <a:off x="3254828" y="6251835"/>
            <a:ext cx="16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독립변수</a:t>
            </a:r>
          </a:p>
        </p:txBody>
      </p:sp>
    </p:spTree>
    <p:extLst>
      <p:ext uri="{BB962C8B-B14F-4D97-AF65-F5344CB8AC3E}">
        <p14:creationId xmlns:p14="http://schemas.microsoft.com/office/powerpoint/2010/main" val="2898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B731A9-D595-1854-35BD-C77F8256BD03}"/>
              </a:ext>
            </a:extLst>
          </p:cNvPr>
          <p:cNvCxnSpPr>
            <a:cxnSpLocks/>
          </p:cNvCxnSpPr>
          <p:nvPr/>
        </p:nvCxnSpPr>
        <p:spPr>
          <a:xfrm>
            <a:off x="432854" y="1267527"/>
            <a:ext cx="10556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48901B-BADB-20E3-BC3E-54597F10F75A}"/>
              </a:ext>
            </a:extLst>
          </p:cNvPr>
          <p:cNvSpPr txBox="1"/>
          <p:nvPr/>
        </p:nvSpPr>
        <p:spPr>
          <a:xfrm>
            <a:off x="432854" y="759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ko-KR" alt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주의점 및 추가적인 분석 모델 검토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68961-2624-F4BD-A227-3B6A4241F7F0}"/>
              </a:ext>
            </a:extLst>
          </p:cNvPr>
          <p:cNvSpPr txBox="1"/>
          <p:nvPr/>
        </p:nvSpPr>
        <p:spPr>
          <a:xfrm>
            <a:off x="555171" y="1513114"/>
            <a:ext cx="10287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4-1.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해당 연구 고려사항</a:t>
            </a:r>
            <a:endParaRPr lang="ko-KR" altLang="en-US" b="0" dirty="0">
              <a:effectLst/>
            </a:endParaRPr>
          </a:p>
          <a:p>
            <a:pPr algn="just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해당 연구 분석 결과가 독립변수 중 “일반 대중의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SNS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평가 ”가 실제 차종 판매량에 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(+)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의 영향을 끼친다는 가설이 검증된다면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자동차 판매량 예측 분석까지 진행 할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spcBef>
                <a:spcPts val="120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자동차 구매에 있어 경제적인 요인이 크게 작용하기 때문에 가격을 통제변수로 활용 할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리뷰의 길이가 길 수록 신뢰도가 올라가 실제 자동차판매량에 영향을 끼치는지 검토하기 위해 리뷰 길이를 통제변수로 활용할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74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1B9AF-A750-8C70-A903-4DA2162DC7D4}"/>
              </a:ext>
            </a:extLst>
          </p:cNvPr>
          <p:cNvSpPr txBox="1"/>
          <p:nvPr/>
        </p:nvSpPr>
        <p:spPr>
          <a:xfrm>
            <a:off x="380668" y="541989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 -</a:t>
            </a:r>
          </a:p>
          <a:p>
            <a:r>
              <a:rPr lang="en-US" altLang="ko-KR" sz="1800" dirty="0">
                <a:effectLst/>
                <a:latin typeface="Noto Sans KR ExtraLight" panose="020B0200000000000000" pitchFamily="50" charset="-127"/>
                <a:ea typeface="Noto Sans KR ExtraLight" panose="020B0200000000000000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Noto Sans KR ExtraLight" panose="020B0200000000000000" pitchFamily="50" charset="-127"/>
                <a:ea typeface="Noto Sans KR ExtraLight" panose="020B0200000000000000" pitchFamily="50" charset="-127"/>
                <a:cs typeface="Times New Roman" panose="02020603050405020304" pitchFamily="18" charset="0"/>
              </a:rPr>
              <a:t>차량의 실제 판매량</a:t>
            </a:r>
            <a:endParaRPr lang="ko-KR" altLang="en-US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B731A9-D595-1854-35BD-C77F8256BD03}"/>
              </a:ext>
            </a:extLst>
          </p:cNvPr>
          <p:cNvCxnSpPr>
            <a:cxnSpLocks/>
          </p:cNvCxnSpPr>
          <p:nvPr/>
        </p:nvCxnSpPr>
        <p:spPr>
          <a:xfrm>
            <a:off x="380668" y="1300480"/>
            <a:ext cx="10993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D7B539B7-5FE2-FCD5-20A3-8D3FFDD6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24" y="1471685"/>
            <a:ext cx="3016353" cy="46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8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355</Words>
  <Application>Microsoft Office PowerPoint</Application>
  <PresentationFormat>와이드스크린</PresentationFormat>
  <Paragraphs>74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Noto Sans KR ExtraBold</vt:lpstr>
      <vt:lpstr>Noto Sans KR ExtraLight</vt:lpstr>
      <vt:lpstr>Noto Sans KR SemiBold</vt:lpstr>
      <vt:lpstr>맑은 고딕</vt:lpstr>
      <vt:lpstr>Aparajita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EUGENE LEE</dc:creator>
  <cp:lastModifiedBy>임산별</cp:lastModifiedBy>
  <cp:revision>17</cp:revision>
  <dcterms:created xsi:type="dcterms:W3CDTF">2024-04-14T10:29:05Z</dcterms:created>
  <dcterms:modified xsi:type="dcterms:W3CDTF">2024-04-18T02:58:16Z</dcterms:modified>
</cp:coreProperties>
</file>