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2" autoAdjust="0"/>
    <p:restoredTop sz="94660"/>
  </p:normalViewPr>
  <p:slideViewPr>
    <p:cSldViewPr snapToGrid="0">
      <p:cViewPr varScale="1">
        <p:scale>
          <a:sx n="57" d="100"/>
          <a:sy n="57" d="100"/>
        </p:scale>
        <p:origin x="108" y="12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Debbie%20Collins\Documents\Contract%20Work\GMetrix\MOS%202016\MOS%20Excel%202016\Pool%231\ExcelCore.Pool%231.P5%20BikesSales\BikeSales_ANSWER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AE7-4907-9F18-1DB5600FD7BF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AE7-4907-9F18-1DB5600FD7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0AE7-4907-9F18-1DB5600FD7B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0AE7-4907-9F18-1DB5600FD7BF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0AE7-4907-9F18-1DB5600FD7B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2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'Q1 Sales'!$C$4:$C$8</c:f>
              <c:strCache>
                <c:ptCount val="5"/>
                <c:pt idx="0">
                  <c:v>15"</c:v>
                </c:pt>
                <c:pt idx="1">
                  <c:v>17"</c:v>
                </c:pt>
                <c:pt idx="2">
                  <c:v>19"</c:v>
                </c:pt>
                <c:pt idx="3">
                  <c:v>21"</c:v>
                </c:pt>
                <c:pt idx="4">
                  <c:v>23"</c:v>
                </c:pt>
              </c:strCache>
            </c:strRef>
          </c:cat>
          <c:val>
            <c:numRef>
              <c:f>'Q1 Sales'!$F$4:$F$8</c:f>
              <c:numCache>
                <c:formatCode>_([$$-409]* #,##0.00_);_([$$-409]* \(#,##0.00\);_([$$-409]* "-"??_);_(@_)</c:formatCode>
                <c:ptCount val="5"/>
                <c:pt idx="0">
                  <c:v>12990</c:v>
                </c:pt>
                <c:pt idx="1">
                  <c:v>29980</c:v>
                </c:pt>
                <c:pt idx="2">
                  <c:v>35980</c:v>
                </c:pt>
                <c:pt idx="3">
                  <c:v>37980</c:v>
                </c:pt>
                <c:pt idx="4">
                  <c:v>20990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0AE7-4907-9F18-1DB5600FD7BF}"/>
            </c:ext>
          </c:extLst>
        </c:ser>
        <c:dLbls>
          <c:showLegendKey val="0"/>
          <c:showVal val="1"/>
          <c:showCatName val="1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2800"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79D50F-F8CB-41A3-9115-6203933359F9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64C18E-A531-4B16-AB30-BECCC4DCB4B9}">
      <dgm:prSet/>
      <dgm:spPr/>
      <dgm:t>
        <a:bodyPr/>
        <a:lstStyle/>
        <a:p>
          <a:pPr rtl="0"/>
          <a:r>
            <a:rPr lang="en-US" b="1" dirty="0"/>
            <a:t>Touring</a:t>
          </a:r>
        </a:p>
      </dgm:t>
    </dgm:pt>
    <dgm:pt modelId="{D436F438-97C6-42C0-8C1F-243DA1E268E9}" type="parTrans" cxnId="{EAD2B49A-246E-47C8-B82A-FEB1EA604AEA}">
      <dgm:prSet/>
      <dgm:spPr/>
      <dgm:t>
        <a:bodyPr/>
        <a:lstStyle/>
        <a:p>
          <a:endParaRPr lang="en-US"/>
        </a:p>
      </dgm:t>
    </dgm:pt>
    <dgm:pt modelId="{8A178218-9151-4917-AD34-02171A911CEB}" type="sibTrans" cxnId="{EAD2B49A-246E-47C8-B82A-FEB1EA604AEA}">
      <dgm:prSet/>
      <dgm:spPr/>
      <dgm:t>
        <a:bodyPr/>
        <a:lstStyle/>
        <a:p>
          <a:endParaRPr lang="en-US"/>
        </a:p>
      </dgm:t>
    </dgm:pt>
    <dgm:pt modelId="{1080583C-4AA4-4B5F-85B8-4606DC1C63C2}">
      <dgm:prSet/>
      <dgm:spPr/>
      <dgm:t>
        <a:bodyPr/>
        <a:lstStyle/>
        <a:p>
          <a:pPr rtl="0"/>
          <a:r>
            <a:rPr lang="en-US" b="1" dirty="0"/>
            <a:t>Mostly level ground</a:t>
          </a:r>
          <a:endParaRPr lang="en-US" dirty="0"/>
        </a:p>
      </dgm:t>
    </dgm:pt>
    <dgm:pt modelId="{C81747F9-115A-4F4E-A121-86BED7B65FAB}" type="parTrans" cxnId="{5C8DC26D-C953-4258-B442-AD946D802DC1}">
      <dgm:prSet/>
      <dgm:spPr/>
      <dgm:t>
        <a:bodyPr/>
        <a:lstStyle/>
        <a:p>
          <a:endParaRPr lang="en-US"/>
        </a:p>
      </dgm:t>
    </dgm:pt>
    <dgm:pt modelId="{0A64F5B4-73D5-4000-A0C8-FAB014E6C9DE}" type="sibTrans" cxnId="{5C8DC26D-C953-4258-B442-AD946D802DC1}">
      <dgm:prSet/>
      <dgm:spPr/>
      <dgm:t>
        <a:bodyPr/>
        <a:lstStyle/>
        <a:p>
          <a:endParaRPr lang="en-US"/>
        </a:p>
      </dgm:t>
    </dgm:pt>
    <dgm:pt modelId="{13470783-3ED8-4767-986B-A12E4E99918A}">
      <dgm:prSet/>
      <dgm:spPr/>
      <dgm:t>
        <a:bodyPr/>
        <a:lstStyle/>
        <a:p>
          <a:pPr rtl="0"/>
          <a:r>
            <a:rPr lang="en-US" b="1" dirty="0"/>
            <a:t>May include paved or dirt roads</a:t>
          </a:r>
          <a:endParaRPr lang="en-US" dirty="0"/>
        </a:p>
      </dgm:t>
    </dgm:pt>
    <dgm:pt modelId="{09D77479-1358-417C-BBE8-163F42BC691D}" type="parTrans" cxnId="{D486E6B2-0F4C-4D64-ADE5-8968F69FDBBB}">
      <dgm:prSet/>
      <dgm:spPr/>
      <dgm:t>
        <a:bodyPr/>
        <a:lstStyle/>
        <a:p>
          <a:endParaRPr lang="en-US"/>
        </a:p>
      </dgm:t>
    </dgm:pt>
    <dgm:pt modelId="{35534CD6-A28D-4D95-916B-A6B85D433C30}" type="sibTrans" cxnId="{D486E6B2-0F4C-4D64-ADE5-8968F69FDBBB}">
      <dgm:prSet/>
      <dgm:spPr/>
      <dgm:t>
        <a:bodyPr/>
        <a:lstStyle/>
        <a:p>
          <a:endParaRPr lang="en-US"/>
        </a:p>
      </dgm:t>
    </dgm:pt>
    <dgm:pt modelId="{EF7E5DB1-856C-4FA6-8CF5-E4AD697E67A2}">
      <dgm:prSet/>
      <dgm:spPr/>
      <dgm:t>
        <a:bodyPr/>
        <a:lstStyle/>
        <a:p>
          <a:pPr rtl="0"/>
          <a:r>
            <a:rPr lang="en-US" b="1" dirty="0"/>
            <a:t>Hardtail</a:t>
          </a:r>
          <a:endParaRPr lang="en-US" dirty="0"/>
        </a:p>
      </dgm:t>
    </dgm:pt>
    <dgm:pt modelId="{CA0EB4E0-BBF5-4674-A2E8-52D9EB5BE684}" type="parTrans" cxnId="{B7319091-06A8-4EE6-BF9D-DFFB784C5321}">
      <dgm:prSet/>
      <dgm:spPr/>
      <dgm:t>
        <a:bodyPr/>
        <a:lstStyle/>
        <a:p>
          <a:endParaRPr lang="en-US"/>
        </a:p>
      </dgm:t>
    </dgm:pt>
    <dgm:pt modelId="{CF693BAA-41B6-4BB6-A18D-2D290B98B974}" type="sibTrans" cxnId="{B7319091-06A8-4EE6-BF9D-DFFB784C5321}">
      <dgm:prSet/>
      <dgm:spPr/>
      <dgm:t>
        <a:bodyPr/>
        <a:lstStyle/>
        <a:p>
          <a:endParaRPr lang="en-US"/>
        </a:p>
      </dgm:t>
    </dgm:pt>
    <dgm:pt modelId="{78F20871-E0FD-411C-8AB3-AE8736003087}">
      <dgm:prSet/>
      <dgm:spPr/>
      <dgm:t>
        <a:bodyPr/>
        <a:lstStyle/>
        <a:p>
          <a:pPr rtl="0"/>
          <a:r>
            <a:rPr lang="en-US" b="1" dirty="0"/>
            <a:t>Some hilly terrain</a:t>
          </a:r>
          <a:endParaRPr lang="en-US" dirty="0"/>
        </a:p>
      </dgm:t>
    </dgm:pt>
    <dgm:pt modelId="{5F10DBBC-08A7-4D3E-835F-59F891F6A266}" type="parTrans" cxnId="{4C515563-553F-4CD4-A094-82B8AEE7A7D9}">
      <dgm:prSet/>
      <dgm:spPr/>
      <dgm:t>
        <a:bodyPr/>
        <a:lstStyle/>
        <a:p>
          <a:endParaRPr lang="en-US"/>
        </a:p>
      </dgm:t>
    </dgm:pt>
    <dgm:pt modelId="{DE5E5BFE-4E19-4B89-961F-221454B47D05}" type="sibTrans" cxnId="{4C515563-553F-4CD4-A094-82B8AEE7A7D9}">
      <dgm:prSet/>
      <dgm:spPr/>
      <dgm:t>
        <a:bodyPr/>
        <a:lstStyle/>
        <a:p>
          <a:endParaRPr lang="en-US"/>
        </a:p>
      </dgm:t>
    </dgm:pt>
    <dgm:pt modelId="{A8411DA0-F4D7-481F-9CD2-1EC1A4718726}">
      <dgm:prSet/>
      <dgm:spPr/>
      <dgm:t>
        <a:bodyPr/>
        <a:lstStyle/>
        <a:p>
          <a:pPr rtl="0"/>
          <a:r>
            <a:rPr lang="en-US" b="1" dirty="0"/>
            <a:t>May include single track or slick rock</a:t>
          </a:r>
          <a:endParaRPr lang="en-US" dirty="0"/>
        </a:p>
      </dgm:t>
    </dgm:pt>
    <dgm:pt modelId="{6FAFAC9E-48EB-4A38-9465-8676630070E6}" type="parTrans" cxnId="{8674C43D-D540-4B2E-AB88-588D8E18B83C}">
      <dgm:prSet/>
      <dgm:spPr/>
      <dgm:t>
        <a:bodyPr/>
        <a:lstStyle/>
        <a:p>
          <a:endParaRPr lang="en-US"/>
        </a:p>
      </dgm:t>
    </dgm:pt>
    <dgm:pt modelId="{5F696731-9B2E-4DA0-8286-FBC444A20253}" type="sibTrans" cxnId="{8674C43D-D540-4B2E-AB88-588D8E18B83C}">
      <dgm:prSet/>
      <dgm:spPr/>
      <dgm:t>
        <a:bodyPr/>
        <a:lstStyle/>
        <a:p>
          <a:endParaRPr lang="en-US"/>
        </a:p>
      </dgm:t>
    </dgm:pt>
    <dgm:pt modelId="{CF40E880-DBD3-48FB-9F2B-C86A71057FC8}">
      <dgm:prSet/>
      <dgm:spPr/>
      <dgm:t>
        <a:bodyPr/>
        <a:lstStyle/>
        <a:p>
          <a:pPr rtl="0"/>
          <a:r>
            <a:rPr lang="en-US" b="1" dirty="0"/>
            <a:t>Full Suspension</a:t>
          </a:r>
        </a:p>
      </dgm:t>
    </dgm:pt>
    <dgm:pt modelId="{5A7B2405-2078-4BE0-BF7E-D071156CD443}" type="parTrans" cxnId="{EB298574-77AD-47CA-8F8A-853E9293AA97}">
      <dgm:prSet/>
      <dgm:spPr/>
      <dgm:t>
        <a:bodyPr/>
        <a:lstStyle/>
        <a:p>
          <a:endParaRPr lang="en-US"/>
        </a:p>
      </dgm:t>
    </dgm:pt>
    <dgm:pt modelId="{2964F132-7C8B-4C41-8832-85DEFD133B3E}" type="sibTrans" cxnId="{EB298574-77AD-47CA-8F8A-853E9293AA97}">
      <dgm:prSet/>
      <dgm:spPr/>
      <dgm:t>
        <a:bodyPr/>
        <a:lstStyle/>
        <a:p>
          <a:endParaRPr lang="en-US"/>
        </a:p>
      </dgm:t>
    </dgm:pt>
    <dgm:pt modelId="{B47D0BCD-0FB4-4D44-A97F-4459E9C8A50C}">
      <dgm:prSet/>
      <dgm:spPr/>
      <dgm:t>
        <a:bodyPr/>
        <a:lstStyle/>
        <a:p>
          <a:pPr rtl="0"/>
          <a:r>
            <a:rPr lang="en-US" b="1" dirty="0"/>
            <a:t>Rugged terrain such as slickrock</a:t>
          </a:r>
          <a:endParaRPr lang="en-US" dirty="0"/>
        </a:p>
      </dgm:t>
    </dgm:pt>
    <dgm:pt modelId="{6FB7C8C7-0873-4240-9325-D0FAD964AFA3}" type="parTrans" cxnId="{B50C4BC4-362D-4476-AB10-D6BF514C1F52}">
      <dgm:prSet/>
      <dgm:spPr/>
      <dgm:t>
        <a:bodyPr/>
        <a:lstStyle/>
        <a:p>
          <a:endParaRPr lang="en-US"/>
        </a:p>
      </dgm:t>
    </dgm:pt>
    <dgm:pt modelId="{F95EA116-9296-4C1F-BEA8-B232F1333B24}" type="sibTrans" cxnId="{B50C4BC4-362D-4476-AB10-D6BF514C1F52}">
      <dgm:prSet/>
      <dgm:spPr/>
      <dgm:t>
        <a:bodyPr/>
        <a:lstStyle/>
        <a:p>
          <a:endParaRPr lang="en-US"/>
        </a:p>
      </dgm:t>
    </dgm:pt>
    <dgm:pt modelId="{BB661F4C-B1EB-47CF-8282-63A4E0EBEC71}">
      <dgm:prSet/>
      <dgm:spPr/>
      <dgm:t>
        <a:bodyPr/>
        <a:lstStyle/>
        <a:p>
          <a:pPr rtl="0"/>
          <a:r>
            <a:rPr lang="en-US" b="1" dirty="0"/>
            <a:t>May include single track, ledges and drops</a:t>
          </a:r>
          <a:endParaRPr lang="en-US" dirty="0"/>
        </a:p>
      </dgm:t>
    </dgm:pt>
    <dgm:pt modelId="{BA1D4604-28BC-4ABE-98AD-0FE8567DD428}" type="parTrans" cxnId="{D02A4042-2E3D-4BB5-B427-B670737CA4D8}">
      <dgm:prSet/>
      <dgm:spPr/>
      <dgm:t>
        <a:bodyPr/>
        <a:lstStyle/>
        <a:p>
          <a:endParaRPr lang="en-US"/>
        </a:p>
      </dgm:t>
    </dgm:pt>
    <dgm:pt modelId="{CC025CE3-AAAF-4892-8DFF-AC54DA8CC5B7}" type="sibTrans" cxnId="{D02A4042-2E3D-4BB5-B427-B670737CA4D8}">
      <dgm:prSet/>
      <dgm:spPr/>
      <dgm:t>
        <a:bodyPr/>
        <a:lstStyle/>
        <a:p>
          <a:endParaRPr lang="en-US"/>
        </a:p>
      </dgm:t>
    </dgm:pt>
    <dgm:pt modelId="{AEB38F5F-347A-4106-BE46-BCE97D284634}" type="pres">
      <dgm:prSet presAssocID="{BB79D50F-F8CB-41A3-9115-6203933359F9}" presName="linearFlow" presStyleCnt="0">
        <dgm:presLayoutVars>
          <dgm:dir/>
          <dgm:animLvl val="lvl"/>
          <dgm:resizeHandles val="exact"/>
        </dgm:presLayoutVars>
      </dgm:prSet>
      <dgm:spPr/>
    </dgm:pt>
    <dgm:pt modelId="{90782A03-69DF-478B-8F87-A99332BDF5A8}" type="pres">
      <dgm:prSet presAssocID="{6264C18E-A531-4B16-AB30-BECCC4DCB4B9}" presName="composite" presStyleCnt="0"/>
      <dgm:spPr/>
    </dgm:pt>
    <dgm:pt modelId="{5F362921-C0CF-4A4E-818B-CCAC7F25831F}" type="pres">
      <dgm:prSet presAssocID="{6264C18E-A531-4B16-AB30-BECCC4DCB4B9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643893F4-42BD-4117-B69D-43EB47A51DCF}" type="pres">
      <dgm:prSet presAssocID="{6264C18E-A531-4B16-AB30-BECCC4DCB4B9}" presName="descendantText" presStyleLbl="alignAcc1" presStyleIdx="0" presStyleCnt="3">
        <dgm:presLayoutVars>
          <dgm:bulletEnabled val="1"/>
        </dgm:presLayoutVars>
      </dgm:prSet>
      <dgm:spPr/>
    </dgm:pt>
    <dgm:pt modelId="{E63A72B7-BF74-47A5-9DE7-E23CFB5581A2}" type="pres">
      <dgm:prSet presAssocID="{8A178218-9151-4917-AD34-02171A911CEB}" presName="sp" presStyleCnt="0"/>
      <dgm:spPr/>
    </dgm:pt>
    <dgm:pt modelId="{EE94EDDE-FD2B-43B2-A311-5604487FD876}" type="pres">
      <dgm:prSet presAssocID="{EF7E5DB1-856C-4FA6-8CF5-E4AD697E67A2}" presName="composite" presStyleCnt="0"/>
      <dgm:spPr/>
    </dgm:pt>
    <dgm:pt modelId="{FE3C84F0-6F2D-479D-8C0C-48AE9E81DA19}" type="pres">
      <dgm:prSet presAssocID="{EF7E5DB1-856C-4FA6-8CF5-E4AD697E67A2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EA6090B-479E-4591-9FC7-F7E9E6FC2C72}" type="pres">
      <dgm:prSet presAssocID="{EF7E5DB1-856C-4FA6-8CF5-E4AD697E67A2}" presName="descendantText" presStyleLbl="alignAcc1" presStyleIdx="1" presStyleCnt="3">
        <dgm:presLayoutVars>
          <dgm:bulletEnabled val="1"/>
        </dgm:presLayoutVars>
      </dgm:prSet>
      <dgm:spPr/>
    </dgm:pt>
    <dgm:pt modelId="{FA02451F-6301-4544-BC59-B87DDAD5936E}" type="pres">
      <dgm:prSet presAssocID="{CF693BAA-41B6-4BB6-A18D-2D290B98B974}" presName="sp" presStyleCnt="0"/>
      <dgm:spPr/>
    </dgm:pt>
    <dgm:pt modelId="{DC8398A0-0E2A-4CBE-A2B7-1221D5A1A52D}" type="pres">
      <dgm:prSet presAssocID="{CF40E880-DBD3-48FB-9F2B-C86A71057FC8}" presName="composite" presStyleCnt="0"/>
      <dgm:spPr/>
    </dgm:pt>
    <dgm:pt modelId="{5EE58348-6BA2-469F-8623-08C8071E85EC}" type="pres">
      <dgm:prSet presAssocID="{CF40E880-DBD3-48FB-9F2B-C86A71057FC8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59758CE5-81B0-4CC2-8D51-DF2D38413605}" type="pres">
      <dgm:prSet presAssocID="{CF40E880-DBD3-48FB-9F2B-C86A71057FC8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931E6829-6089-4323-9E27-43F2E74DEFE1}" type="presOf" srcId="{B47D0BCD-0FB4-4D44-A97F-4459E9C8A50C}" destId="{59758CE5-81B0-4CC2-8D51-DF2D38413605}" srcOrd="0" destOrd="0" presId="urn:microsoft.com/office/officeart/2005/8/layout/chevron2"/>
    <dgm:cxn modelId="{8674C43D-D540-4B2E-AB88-588D8E18B83C}" srcId="{EF7E5DB1-856C-4FA6-8CF5-E4AD697E67A2}" destId="{A8411DA0-F4D7-481F-9CD2-1EC1A4718726}" srcOrd="1" destOrd="0" parTransId="{6FAFAC9E-48EB-4A38-9465-8676630070E6}" sibTransId="{5F696731-9B2E-4DA0-8286-FBC444A20253}"/>
    <dgm:cxn modelId="{D02A4042-2E3D-4BB5-B427-B670737CA4D8}" srcId="{CF40E880-DBD3-48FB-9F2B-C86A71057FC8}" destId="{BB661F4C-B1EB-47CF-8282-63A4E0EBEC71}" srcOrd="1" destOrd="0" parTransId="{BA1D4604-28BC-4ABE-98AD-0FE8567DD428}" sibTransId="{CC025CE3-AAAF-4892-8DFF-AC54DA8CC5B7}"/>
    <dgm:cxn modelId="{4C515563-553F-4CD4-A094-82B8AEE7A7D9}" srcId="{EF7E5DB1-856C-4FA6-8CF5-E4AD697E67A2}" destId="{78F20871-E0FD-411C-8AB3-AE8736003087}" srcOrd="0" destOrd="0" parTransId="{5F10DBBC-08A7-4D3E-835F-59F891F6A266}" sibTransId="{DE5E5BFE-4E19-4B89-961F-221454B47D05}"/>
    <dgm:cxn modelId="{5C8DC26D-C953-4258-B442-AD946D802DC1}" srcId="{6264C18E-A531-4B16-AB30-BECCC4DCB4B9}" destId="{1080583C-4AA4-4B5F-85B8-4606DC1C63C2}" srcOrd="0" destOrd="0" parTransId="{C81747F9-115A-4F4E-A121-86BED7B65FAB}" sibTransId="{0A64F5B4-73D5-4000-A0C8-FAB014E6C9DE}"/>
    <dgm:cxn modelId="{2352AD51-60D9-497D-9D38-8824CF74DE35}" type="presOf" srcId="{BB79D50F-F8CB-41A3-9115-6203933359F9}" destId="{AEB38F5F-347A-4106-BE46-BCE97D284634}" srcOrd="0" destOrd="0" presId="urn:microsoft.com/office/officeart/2005/8/layout/chevron2"/>
    <dgm:cxn modelId="{EB298574-77AD-47CA-8F8A-853E9293AA97}" srcId="{BB79D50F-F8CB-41A3-9115-6203933359F9}" destId="{CF40E880-DBD3-48FB-9F2B-C86A71057FC8}" srcOrd="2" destOrd="0" parTransId="{5A7B2405-2078-4BE0-BF7E-D071156CD443}" sibTransId="{2964F132-7C8B-4C41-8832-85DEFD133B3E}"/>
    <dgm:cxn modelId="{06848E7D-EBDE-467F-8D62-E313C365B9B0}" type="presOf" srcId="{6264C18E-A531-4B16-AB30-BECCC4DCB4B9}" destId="{5F362921-C0CF-4A4E-818B-CCAC7F25831F}" srcOrd="0" destOrd="0" presId="urn:microsoft.com/office/officeart/2005/8/layout/chevron2"/>
    <dgm:cxn modelId="{B7319091-06A8-4EE6-BF9D-DFFB784C5321}" srcId="{BB79D50F-F8CB-41A3-9115-6203933359F9}" destId="{EF7E5DB1-856C-4FA6-8CF5-E4AD697E67A2}" srcOrd="1" destOrd="0" parTransId="{CA0EB4E0-BBF5-4674-A2E8-52D9EB5BE684}" sibTransId="{CF693BAA-41B6-4BB6-A18D-2D290B98B974}"/>
    <dgm:cxn modelId="{F98E0297-5EC0-4287-BCC4-DC581A1E5884}" type="presOf" srcId="{13470783-3ED8-4767-986B-A12E4E99918A}" destId="{643893F4-42BD-4117-B69D-43EB47A51DCF}" srcOrd="0" destOrd="1" presId="urn:microsoft.com/office/officeart/2005/8/layout/chevron2"/>
    <dgm:cxn modelId="{EAD2B49A-246E-47C8-B82A-FEB1EA604AEA}" srcId="{BB79D50F-F8CB-41A3-9115-6203933359F9}" destId="{6264C18E-A531-4B16-AB30-BECCC4DCB4B9}" srcOrd="0" destOrd="0" parTransId="{D436F438-97C6-42C0-8C1F-243DA1E268E9}" sibTransId="{8A178218-9151-4917-AD34-02171A911CEB}"/>
    <dgm:cxn modelId="{0BEC8AA7-4442-41CE-BCDB-269CABB260AE}" type="presOf" srcId="{1080583C-4AA4-4B5F-85B8-4606DC1C63C2}" destId="{643893F4-42BD-4117-B69D-43EB47A51DCF}" srcOrd="0" destOrd="0" presId="urn:microsoft.com/office/officeart/2005/8/layout/chevron2"/>
    <dgm:cxn modelId="{D486E6B2-0F4C-4D64-ADE5-8968F69FDBBB}" srcId="{6264C18E-A531-4B16-AB30-BECCC4DCB4B9}" destId="{13470783-3ED8-4767-986B-A12E4E99918A}" srcOrd="1" destOrd="0" parTransId="{09D77479-1358-417C-BBE8-163F42BC691D}" sibTransId="{35534CD6-A28D-4D95-916B-A6B85D433C30}"/>
    <dgm:cxn modelId="{BB111ABF-6D21-411F-B13F-0E0F098C0DF6}" type="presOf" srcId="{78F20871-E0FD-411C-8AB3-AE8736003087}" destId="{DEA6090B-479E-4591-9FC7-F7E9E6FC2C72}" srcOrd="0" destOrd="0" presId="urn:microsoft.com/office/officeart/2005/8/layout/chevron2"/>
    <dgm:cxn modelId="{B50C4BC4-362D-4476-AB10-D6BF514C1F52}" srcId="{CF40E880-DBD3-48FB-9F2B-C86A71057FC8}" destId="{B47D0BCD-0FB4-4D44-A97F-4459E9C8A50C}" srcOrd="0" destOrd="0" parTransId="{6FB7C8C7-0873-4240-9325-D0FAD964AFA3}" sibTransId="{F95EA116-9296-4C1F-BEA8-B232F1333B24}"/>
    <dgm:cxn modelId="{0498FCD3-434A-4321-86CC-E96F41EA6BBC}" type="presOf" srcId="{EF7E5DB1-856C-4FA6-8CF5-E4AD697E67A2}" destId="{FE3C84F0-6F2D-479D-8C0C-48AE9E81DA19}" srcOrd="0" destOrd="0" presId="urn:microsoft.com/office/officeart/2005/8/layout/chevron2"/>
    <dgm:cxn modelId="{D37997D7-A693-4BD2-9CF7-B928CA9F5791}" type="presOf" srcId="{BB661F4C-B1EB-47CF-8282-63A4E0EBEC71}" destId="{59758CE5-81B0-4CC2-8D51-DF2D38413605}" srcOrd="0" destOrd="1" presId="urn:microsoft.com/office/officeart/2005/8/layout/chevron2"/>
    <dgm:cxn modelId="{825714F2-C0A4-4774-A620-58DE734B9E88}" type="presOf" srcId="{CF40E880-DBD3-48FB-9F2B-C86A71057FC8}" destId="{5EE58348-6BA2-469F-8623-08C8071E85EC}" srcOrd="0" destOrd="0" presId="urn:microsoft.com/office/officeart/2005/8/layout/chevron2"/>
    <dgm:cxn modelId="{5AD5BEFC-7F3D-4306-8ABF-6701EFE5C11B}" type="presOf" srcId="{A8411DA0-F4D7-481F-9CD2-1EC1A4718726}" destId="{DEA6090B-479E-4591-9FC7-F7E9E6FC2C72}" srcOrd="0" destOrd="1" presId="urn:microsoft.com/office/officeart/2005/8/layout/chevron2"/>
    <dgm:cxn modelId="{9EC34239-6EE3-4624-B3CC-C5CD9B58DE98}" type="presParOf" srcId="{AEB38F5F-347A-4106-BE46-BCE97D284634}" destId="{90782A03-69DF-478B-8F87-A99332BDF5A8}" srcOrd="0" destOrd="0" presId="urn:microsoft.com/office/officeart/2005/8/layout/chevron2"/>
    <dgm:cxn modelId="{2A8113AC-1779-42C2-AB9B-48A253ACCCCE}" type="presParOf" srcId="{90782A03-69DF-478B-8F87-A99332BDF5A8}" destId="{5F362921-C0CF-4A4E-818B-CCAC7F25831F}" srcOrd="0" destOrd="0" presId="urn:microsoft.com/office/officeart/2005/8/layout/chevron2"/>
    <dgm:cxn modelId="{8A2D585E-5F39-47A5-AB8D-9E955DEBE9E2}" type="presParOf" srcId="{90782A03-69DF-478B-8F87-A99332BDF5A8}" destId="{643893F4-42BD-4117-B69D-43EB47A51DCF}" srcOrd="1" destOrd="0" presId="urn:microsoft.com/office/officeart/2005/8/layout/chevron2"/>
    <dgm:cxn modelId="{4C3E1DB1-3BA8-4DA2-9066-7992DF5137CB}" type="presParOf" srcId="{AEB38F5F-347A-4106-BE46-BCE97D284634}" destId="{E63A72B7-BF74-47A5-9DE7-E23CFB5581A2}" srcOrd="1" destOrd="0" presId="urn:microsoft.com/office/officeart/2005/8/layout/chevron2"/>
    <dgm:cxn modelId="{EF5F8807-0796-4C70-97BC-1B34F7AB1448}" type="presParOf" srcId="{AEB38F5F-347A-4106-BE46-BCE97D284634}" destId="{EE94EDDE-FD2B-43B2-A311-5604487FD876}" srcOrd="2" destOrd="0" presId="urn:microsoft.com/office/officeart/2005/8/layout/chevron2"/>
    <dgm:cxn modelId="{0E91D2BB-EDBB-4730-8831-B790A68BB3E5}" type="presParOf" srcId="{EE94EDDE-FD2B-43B2-A311-5604487FD876}" destId="{FE3C84F0-6F2D-479D-8C0C-48AE9E81DA19}" srcOrd="0" destOrd="0" presId="urn:microsoft.com/office/officeart/2005/8/layout/chevron2"/>
    <dgm:cxn modelId="{0DBD31D4-7684-4924-9E7A-1FB5F5A2F1B0}" type="presParOf" srcId="{EE94EDDE-FD2B-43B2-A311-5604487FD876}" destId="{DEA6090B-479E-4591-9FC7-F7E9E6FC2C72}" srcOrd="1" destOrd="0" presId="urn:microsoft.com/office/officeart/2005/8/layout/chevron2"/>
    <dgm:cxn modelId="{B04CFC0C-78CE-4B7C-9DE3-292AB7067C37}" type="presParOf" srcId="{AEB38F5F-347A-4106-BE46-BCE97D284634}" destId="{FA02451F-6301-4544-BC59-B87DDAD5936E}" srcOrd="3" destOrd="0" presId="urn:microsoft.com/office/officeart/2005/8/layout/chevron2"/>
    <dgm:cxn modelId="{73BFF4E3-1F14-46D7-A3CD-F9437FB3552C}" type="presParOf" srcId="{AEB38F5F-347A-4106-BE46-BCE97D284634}" destId="{DC8398A0-0E2A-4CBE-A2B7-1221D5A1A52D}" srcOrd="4" destOrd="0" presId="urn:microsoft.com/office/officeart/2005/8/layout/chevron2"/>
    <dgm:cxn modelId="{D0A3A7F6-5463-4463-B019-368B484C14EC}" type="presParOf" srcId="{DC8398A0-0E2A-4CBE-A2B7-1221D5A1A52D}" destId="{5EE58348-6BA2-469F-8623-08C8071E85EC}" srcOrd="0" destOrd="0" presId="urn:microsoft.com/office/officeart/2005/8/layout/chevron2"/>
    <dgm:cxn modelId="{AA9C6967-9F5C-4109-A6CE-A96F1604257D}" type="presParOf" srcId="{DC8398A0-0E2A-4CBE-A2B7-1221D5A1A52D}" destId="{59758CE5-81B0-4CC2-8D51-DF2D38413605}" srcOrd="1" destOrd="0" presId="urn:microsoft.com/office/officeart/2005/8/layout/chevron2"/>
  </dgm:cxnLst>
  <dgm:bg>
    <a:noFill/>
  </dgm:bg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362921-C0CF-4A4E-818B-CCAC7F25831F}">
      <dsp:nvSpPr>
        <dsp:cNvPr id="0" name=""/>
        <dsp:cNvSpPr/>
      </dsp:nvSpPr>
      <dsp:spPr>
        <a:xfrm rot="5400000">
          <a:off x="-245635" y="2460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Touring</a:t>
          </a:r>
        </a:p>
      </dsp:txBody>
      <dsp:txXfrm rot="-5400000">
        <a:off x="1" y="573596"/>
        <a:ext cx="1146297" cy="491270"/>
      </dsp:txXfrm>
    </dsp:sp>
    <dsp:sp modelId="{643893F4-42BD-4117-B69D-43EB47A51DCF}">
      <dsp:nvSpPr>
        <dsp:cNvPr id="0" name=""/>
        <dsp:cNvSpPr/>
      </dsp:nvSpPr>
      <dsp:spPr>
        <a:xfrm rot="5400000">
          <a:off x="3774739" y="-2627994"/>
          <a:ext cx="1064418" cy="6321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/>
            <a:t>Mostly level ground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/>
            <a:t>May include paved or dirt roads</a:t>
          </a:r>
          <a:endParaRPr lang="en-US" sz="2200" kern="1200" dirty="0"/>
        </a:p>
      </dsp:txBody>
      <dsp:txXfrm rot="-5400000">
        <a:off x="1146298" y="52408"/>
        <a:ext cx="6269341" cy="960496"/>
      </dsp:txXfrm>
    </dsp:sp>
    <dsp:sp modelId="{FE3C84F0-6F2D-479D-8C0C-48AE9E81DA19}">
      <dsp:nvSpPr>
        <dsp:cNvPr id="0" name=""/>
        <dsp:cNvSpPr/>
      </dsp:nvSpPr>
      <dsp:spPr>
        <a:xfrm rot="5400000">
          <a:off x="-245635" y="168983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Hardtail</a:t>
          </a:r>
          <a:endParaRPr lang="en-US" sz="1600" kern="1200" dirty="0"/>
        </a:p>
      </dsp:txBody>
      <dsp:txXfrm rot="-5400000">
        <a:off x="1" y="2017346"/>
        <a:ext cx="1146297" cy="491270"/>
      </dsp:txXfrm>
    </dsp:sp>
    <dsp:sp modelId="{DEA6090B-479E-4591-9FC7-F7E9E6FC2C72}">
      <dsp:nvSpPr>
        <dsp:cNvPr id="0" name=""/>
        <dsp:cNvSpPr/>
      </dsp:nvSpPr>
      <dsp:spPr>
        <a:xfrm rot="5400000">
          <a:off x="3774739" y="-1184244"/>
          <a:ext cx="1064418" cy="6321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/>
            <a:t>Some hilly terrain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/>
            <a:t>May include single track or slick rock</a:t>
          </a:r>
          <a:endParaRPr lang="en-US" sz="2200" kern="1200" dirty="0"/>
        </a:p>
      </dsp:txBody>
      <dsp:txXfrm rot="-5400000">
        <a:off x="1146298" y="1496158"/>
        <a:ext cx="6269341" cy="960496"/>
      </dsp:txXfrm>
    </dsp:sp>
    <dsp:sp modelId="{5EE58348-6BA2-469F-8623-08C8071E85EC}">
      <dsp:nvSpPr>
        <dsp:cNvPr id="0" name=""/>
        <dsp:cNvSpPr/>
      </dsp:nvSpPr>
      <dsp:spPr>
        <a:xfrm rot="5400000">
          <a:off x="-245635" y="3133582"/>
          <a:ext cx="1637567" cy="1146297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160" tIns="10160" rIns="10160" bIns="10160" numCol="1" spcCol="1270" anchor="ctr" anchorCtr="0">
          <a:noAutofit/>
        </a:bodyPr>
        <a:lstStyle/>
        <a:p>
          <a:pPr marL="0" lvl="0" indent="0" algn="ctr" defTabSz="7112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 dirty="0"/>
            <a:t>Full Suspension</a:t>
          </a:r>
        </a:p>
      </dsp:txBody>
      <dsp:txXfrm rot="-5400000">
        <a:off x="1" y="3461096"/>
        <a:ext cx="1146297" cy="491270"/>
      </dsp:txXfrm>
    </dsp:sp>
    <dsp:sp modelId="{59758CE5-81B0-4CC2-8D51-DF2D38413605}">
      <dsp:nvSpPr>
        <dsp:cNvPr id="0" name=""/>
        <dsp:cNvSpPr/>
      </dsp:nvSpPr>
      <dsp:spPr>
        <a:xfrm rot="5400000">
          <a:off x="3774739" y="259505"/>
          <a:ext cx="1064418" cy="632130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3970" rIns="13970" bIns="13970" numCol="1" spcCol="1270" anchor="ctr" anchorCtr="0">
          <a:noAutofit/>
        </a:bodyPr>
        <a:lstStyle/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/>
            <a:t>Rugged terrain such as slickrock</a:t>
          </a:r>
          <a:endParaRPr lang="en-US" sz="2200" kern="1200" dirty="0"/>
        </a:p>
        <a:p>
          <a:pPr marL="228600" lvl="1" indent="-228600" algn="l" defTabSz="9779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b="1" kern="1200" dirty="0"/>
            <a:t>May include single track, ledges and drops</a:t>
          </a:r>
          <a:endParaRPr lang="en-US" sz="2200" kern="1200" dirty="0"/>
        </a:p>
      </dsp:txBody>
      <dsp:txXfrm rot="-5400000">
        <a:off x="1146298" y="2939908"/>
        <a:ext cx="6269341" cy="9604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900351-87DC-4AEA-B21E-B81920BD92E3}" type="datetimeFigureOut">
              <a:rPr lang="en-US" smtClean="0"/>
              <a:t>5/7/2022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528A42-073A-4EF4-AD3A-33AF43D887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9020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80646-2165-4F74-93D0-81020BBC79F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101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A80646-2165-4F74-93D0-81020BBC79F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710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b="1">
                <a:solidFill>
                  <a:srgbClr val="00B0F0"/>
                </a:solidFill>
              </a:defRPr>
            </a:lvl1pPr>
            <a:lvl2pPr>
              <a:defRPr>
                <a:solidFill>
                  <a:srgbClr val="00B0F0"/>
                </a:solidFill>
              </a:defRPr>
            </a:lvl2pPr>
            <a:lvl3pPr>
              <a:defRPr>
                <a:solidFill>
                  <a:srgbClr val="00B0F0"/>
                </a:solidFill>
              </a:defRPr>
            </a:lvl3pPr>
            <a:lvl4pPr>
              <a:defRPr>
                <a:solidFill>
                  <a:srgbClr val="00B0F0"/>
                </a:solidFill>
              </a:defRPr>
            </a:lvl4pPr>
            <a:lvl5pPr>
              <a:defRPr>
                <a:solidFill>
                  <a:srgbClr val="00B0F0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3631DA-0C91-4AB9-BF23-1933CF54267F}" type="datetimeFigureOut">
              <a:rPr lang="en-US" smtClean="0"/>
              <a:pPr/>
              <a:t>5/7/2022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B56701-FBB8-4BFF-9242-00DD0EDF8D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059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5/7/2022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9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4pPr>
      <a:lvl5pPr marL="21145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50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Moonlight</a:t>
            </a:r>
            <a:br>
              <a:rPr lang="en-US" dirty="0"/>
            </a:br>
            <a:r>
              <a:rPr lang="en-US" dirty="0"/>
              <a:t>Bike Sale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Marketing Report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9242" y="2676687"/>
            <a:ext cx="1672869" cy="1507420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F085B33-887F-4EEF-98A6-ED902FD15BE4}"/>
              </a:ext>
            </a:extLst>
          </p:cNvPr>
          <p:cNvSpPr/>
          <p:nvPr/>
        </p:nvSpPr>
        <p:spPr>
          <a:xfrm>
            <a:off x="4880983" y="2614961"/>
            <a:ext cx="2609385" cy="16280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27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Backcountry Bikes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08895767"/>
              </p:ext>
            </p:extLst>
          </p:nvPr>
        </p:nvGraphicFramePr>
        <p:xfrm>
          <a:off x="735013" y="1342571"/>
          <a:ext cx="594360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1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Style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Discount</a:t>
                      </a:r>
                      <a:r>
                        <a:rPr lang="en-US" baseline="0" dirty="0"/>
                        <a:t> </a:t>
                      </a:r>
                      <a:r>
                        <a:rPr lang="en-US" dirty="0"/>
                        <a:t>Price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Hardtail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$1,299.00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Hardtail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$1,499.00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Hardtail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$1,799.00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Hardtail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$1,899.00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Hardtail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$2,099.00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Full Suspension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$1,799.00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Full Suspension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$1,999.00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Full Suspension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19”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$2,299.00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Full Suspension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$2,399.00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Full Suspension\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23”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$2,599.00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Our goal is to provide a selection of the most commonly sized bikes at a price 10% below retail.  </a:t>
            </a:r>
          </a:p>
          <a:p>
            <a:endParaRPr lang="en-US" dirty="0"/>
          </a:p>
          <a:p>
            <a:r>
              <a:rPr lang="en-US" dirty="0"/>
              <a:t>Our offering of backcountry bikes will include both Hardtail and Full Suspension products.</a:t>
            </a:r>
          </a:p>
        </p:txBody>
      </p:sp>
    </p:spTree>
    <p:extLst>
      <p:ext uri="{BB962C8B-B14F-4D97-AF65-F5344CB8AC3E}">
        <p14:creationId xmlns:p14="http://schemas.microsoft.com/office/powerpoint/2010/main" val="1151395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We will also offer a selection of road bikes at 15% below retail price.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2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4602780"/>
            <a:ext cx="8534400" cy="1507067"/>
          </a:xfrm>
        </p:spPr>
        <p:txBody>
          <a:bodyPr/>
          <a:lstStyle/>
          <a:p>
            <a:r>
              <a:rPr lang="en-US" dirty="0"/>
              <a:t>Estimated sales of </a:t>
            </a:r>
            <a:br>
              <a:rPr lang="en-US" dirty="0"/>
            </a:br>
            <a:r>
              <a:rPr lang="en-US" dirty="0"/>
              <a:t>Hardtail Bikes (by size)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0565661"/>
              </p:ext>
            </p:extLst>
          </p:nvPr>
        </p:nvGraphicFramePr>
        <p:xfrm>
          <a:off x="684212" y="431800"/>
          <a:ext cx="10326688" cy="40555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7851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5008032"/>
            <a:ext cx="8534400" cy="1507067"/>
          </a:xfrm>
        </p:spPr>
        <p:txBody>
          <a:bodyPr/>
          <a:lstStyle/>
          <a:p>
            <a:r>
              <a:rPr lang="en-US" dirty="0"/>
              <a:t>Recommended styles for terrain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573968391"/>
              </p:ext>
            </p:extLst>
          </p:nvPr>
        </p:nvGraphicFramePr>
        <p:xfrm>
          <a:off x="1981200" y="495301"/>
          <a:ext cx="7467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57491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Advertising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Internet</a:t>
            </a:r>
          </a:p>
          <a:p>
            <a:r>
              <a:rPr lang="en-US" dirty="0"/>
              <a:t>Email Campaign</a:t>
            </a:r>
          </a:p>
          <a:p>
            <a:r>
              <a:rPr lang="en-US" dirty="0"/>
              <a:t>Magazine</a:t>
            </a:r>
          </a:p>
          <a:p>
            <a:r>
              <a:rPr lang="en-US" dirty="0"/>
              <a:t>Travel Agencies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05400" y="3886201"/>
            <a:ext cx="4495800" cy="120032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70C0"/>
                </a:solidFill>
              </a:rPr>
              <a:t>     </a:t>
            </a:r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Any other </a:t>
            </a:r>
          </a:p>
          <a:p>
            <a:pPr algn="ctr"/>
            <a:r>
              <a:rPr lang="en-US" sz="3600" dirty="0">
                <a:solidFill>
                  <a:schemeClr val="accent2">
                    <a:lumMod val="50000"/>
                  </a:schemeClr>
                </a:solidFill>
              </a:rPr>
              <a:t>suggestions?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7FCF009-C679-4804-874A-446C8D7AA6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0" b="100000" l="0" r="10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472487" y="1479020"/>
            <a:ext cx="2257425" cy="2028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98265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D06F1E"/>
      </a:dk2>
      <a:lt2>
        <a:srgbClr val="F0BE21"/>
      </a:lt2>
      <a:accent1>
        <a:srgbClr val="760603"/>
      </a:accent1>
      <a:accent2>
        <a:srgbClr val="9F761A"/>
      </a:accent2>
      <a:accent3>
        <a:srgbClr val="92A200"/>
      </a:accent3>
      <a:accent4>
        <a:srgbClr val="4AA157"/>
      </a:accent4>
      <a:accent5>
        <a:srgbClr val="46788D"/>
      </a:accent5>
      <a:accent6>
        <a:srgbClr val="A848A8"/>
      </a:accent6>
      <a:hlink>
        <a:srgbClr val="460402"/>
      </a:hlink>
      <a:folHlink>
        <a:srgbClr val="991111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162000"/>
                <a:satMod val="200000"/>
                <a:lumMod val="124000"/>
              </a:schemeClr>
            </a:gs>
            <a:gs pos="100000">
              <a:schemeClr val="phClr">
                <a:shade val="96000"/>
                <a:hueMod val="88000"/>
                <a:satMod val="220000"/>
                <a:lumMod val="82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142000"/>
                <a:satMod val="200000"/>
                <a:lumMod val="118000"/>
              </a:schemeClr>
            </a:gs>
            <a:gs pos="100000">
              <a:schemeClr val="phClr">
                <a:shade val="92000"/>
                <a:hueMod val="22000"/>
                <a:satMod val="220000"/>
                <a:lumMod val="62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282EB108-EDE6-4B8E-957B-D4A69BF580E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139</TotalTime>
  <Words>183</Words>
  <Application>Microsoft Office PowerPoint</Application>
  <PresentationFormat>Widescreen</PresentationFormat>
  <Paragraphs>60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Calibri</vt:lpstr>
      <vt:lpstr>Century Gothic</vt:lpstr>
      <vt:lpstr>Wingdings 3</vt:lpstr>
      <vt:lpstr>Slice</vt:lpstr>
      <vt:lpstr>Moonlight Bike Sale</vt:lpstr>
      <vt:lpstr>Backcountry Bikes</vt:lpstr>
      <vt:lpstr>PowerPoint Presentation</vt:lpstr>
      <vt:lpstr>Estimated sales of  Hardtail Bikes (by size)</vt:lpstr>
      <vt:lpstr>Recommended styles for terrain</vt:lpstr>
      <vt:lpstr>Advertising</vt:lpstr>
    </vt:vector>
  </TitlesOfParts>
  <Company>IT Learning Consulting,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Mountain Bike Sales</dc:title>
  <dc:creator>Debbie Collins</dc:creator>
  <cp:lastModifiedBy>Tuan Luc Minh</cp:lastModifiedBy>
  <cp:revision>17</cp:revision>
  <dcterms:created xsi:type="dcterms:W3CDTF">2016-02-09T19:54:12Z</dcterms:created>
  <dcterms:modified xsi:type="dcterms:W3CDTF">2022-05-07T16:01:28Z</dcterms:modified>
</cp:coreProperties>
</file>