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782" r:id="rId1"/>
  </p:sldMasterIdLst>
  <p:notesMasterIdLst>
    <p:notesMasterId r:id="rId8"/>
  </p:notesMasterIdLst>
  <p:handoutMasterIdLst>
    <p:handoutMasterId r:id="rId9"/>
  </p:handoutMasterIdLst>
  <p:sldIdLst>
    <p:sldId id="256" r:id="rId2"/>
    <p:sldId id="265" r:id="rId3"/>
    <p:sldId id="259" r:id="rId4"/>
    <p:sldId id="258" r:id="rId5"/>
    <p:sldId id="266" r:id="rId6"/>
    <p:sldId id="264" r:id="rId7"/>
  </p:sldIdLst>
  <p:sldSz cx="12179300" cy="9134475" type="ledger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Define" id="{1BE53ADB-84C0-4FAD-B1FB-2DB353CB920E}">
          <p14:sldIdLst>
            <p14:sldId id="256"/>
            <p14:sldId id="265"/>
            <p14:sldId id="259"/>
            <p14:sldId id="258"/>
          </p14:sldIdLst>
        </p14:section>
        <p14:section name="Read more" id="{C7332884-F993-4808-A6C0-1EACA8B5F209}">
          <p14:sldIdLst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99" autoAdjust="0"/>
  </p:normalViewPr>
  <p:slideViewPr>
    <p:cSldViewPr snapToGrid="0">
      <p:cViewPr varScale="1">
        <p:scale>
          <a:sx n="55" d="100"/>
          <a:sy n="55" d="100"/>
        </p:scale>
        <p:origin x="78" y="79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9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925EC0-12A8-4158-ACB0-10176A2217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0BF56-9E4F-471A-88E2-14F682D4F4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558D-35F6-4F54-B4CE-7FE8E90AD797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BD2E0-97DE-4368-9EB9-F94E26201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E7C3-0714-4587-B648-DF7D003A75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F67A7-8738-416B-BC6C-00D66565E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6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56DE-74F4-4364-AAC6-6DA7A9E259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C5E7B-AF35-42D5-8D20-7114AF8C76A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51" y="-1"/>
            <a:ext cx="12184809" cy="9220034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7307581" y="621652"/>
            <a:ext cx="4878064" cy="7889058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3971" y="8581086"/>
            <a:ext cx="2740343" cy="486326"/>
          </a:xfrm>
        </p:spPr>
        <p:txBody>
          <a:bodyPr/>
          <a:lstStyle/>
          <a:p>
            <a:fld id="{0A8B77C6-6C56-4E86-B25D-D02BAB1DCB70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8010" y="8581086"/>
            <a:ext cx="4110514" cy="48632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946" y="8581086"/>
            <a:ext cx="2752508" cy="486326"/>
          </a:xfrm>
        </p:spPr>
        <p:txBody>
          <a:bodyPr anchor="ctr"/>
          <a:lstStyle>
            <a:lvl1pPr algn="l">
              <a:defRPr sz="1199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1472" y="42289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4394381" y="-6660555"/>
            <a:ext cx="1586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2502" y="1363736"/>
            <a:ext cx="3789727" cy="4461536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439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2502" y="6586967"/>
            <a:ext cx="3789727" cy="138223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264" baseline="0">
                <a:solidFill>
                  <a:schemeClr val="bg2"/>
                </a:solidFill>
              </a:defRPr>
            </a:lvl1pPr>
            <a:lvl2pPr marL="456709" indent="0" algn="ctr">
              <a:buNone/>
              <a:defRPr sz="1998"/>
            </a:lvl2pPr>
            <a:lvl3pPr marL="913417" indent="0" algn="ctr">
              <a:buNone/>
              <a:defRPr sz="1798"/>
            </a:lvl3pPr>
            <a:lvl4pPr marL="1370126" indent="0" algn="ctr">
              <a:buNone/>
              <a:defRPr sz="1598"/>
            </a:lvl4pPr>
            <a:lvl5pPr marL="1826834" indent="0" algn="ctr">
              <a:buNone/>
              <a:defRPr sz="1598"/>
            </a:lvl5pPr>
            <a:lvl6pPr marL="2283543" indent="0" algn="ctr">
              <a:buNone/>
              <a:defRPr sz="1598"/>
            </a:lvl6pPr>
            <a:lvl7pPr marL="2740251" indent="0" algn="ctr">
              <a:buNone/>
              <a:defRPr sz="1598"/>
            </a:lvl7pPr>
            <a:lvl8pPr marL="3196960" indent="0" algn="ctr">
              <a:buNone/>
              <a:defRPr sz="1598"/>
            </a:lvl8pPr>
            <a:lvl9pPr marL="3653668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4451472" y="42289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4394381" y="-6660555"/>
            <a:ext cx="1586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2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9F7D-4F0B-4A35-A1F1-33EC7F3630EF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6345"/>
            <a:ext cx="5034854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5983" y="675345"/>
            <a:ext cx="2082660" cy="7112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0645" y="698436"/>
            <a:ext cx="5444162" cy="70894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8301" y="8386743"/>
            <a:ext cx="2503386" cy="486326"/>
          </a:xfrm>
        </p:spPr>
        <p:txBody>
          <a:bodyPr/>
          <a:lstStyle/>
          <a:p>
            <a:fld id="{41A208FC-5E1B-41E2-9AD8-BB88685FAF69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45" y="8386743"/>
            <a:ext cx="5953369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829268" y="3900912"/>
            <a:ext cx="7170213" cy="603640"/>
          </a:xfrm>
        </p:spPr>
        <p:txBody>
          <a:bodyPr/>
          <a:lstStyle>
            <a:lvl1pPr algn="l">
              <a:defRPr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8625992" y="761211"/>
            <a:ext cx="0" cy="70266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63E4-E91C-4E30-B9C2-A6C3664C9A2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12179300" cy="9200446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2448547" y="1680998"/>
            <a:ext cx="7307580" cy="5772481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5404565" y="5145027"/>
            <a:ext cx="13701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5383" y="8386897"/>
            <a:ext cx="2740343" cy="4863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3AA7362-40A5-4521-8452-3F1A8FA8CBD5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6701" y="8386897"/>
            <a:ext cx="4110514" cy="486326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593" y="8386897"/>
            <a:ext cx="2778645" cy="486326"/>
          </a:xfrm>
        </p:spPr>
        <p:txBody>
          <a:bodyPr anchor="ctr"/>
          <a:lstStyle>
            <a:lvl1pPr algn="l">
              <a:defRPr sz="1199">
                <a:solidFill>
                  <a:schemeClr val="bg2"/>
                </a:solidFill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008" y="2438232"/>
            <a:ext cx="5853620" cy="2453062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439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610" y="5562377"/>
            <a:ext cx="4561718" cy="138363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397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6709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1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12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83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5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25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696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8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0645" y="3247814"/>
            <a:ext cx="4165321" cy="487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6758" y="3247814"/>
            <a:ext cx="4165321" cy="487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1-670D-4A75-91AF-81FE73013AD9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861" y="755117"/>
            <a:ext cx="8889219" cy="2082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645" y="3271799"/>
            <a:ext cx="4177500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797" b="0" baseline="0">
                <a:solidFill>
                  <a:schemeClr val="accent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0645" y="4417581"/>
            <a:ext cx="4177500" cy="3701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14579" y="3271799"/>
            <a:ext cx="4177500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797" b="0" baseline="0">
                <a:solidFill>
                  <a:schemeClr val="accent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14579" y="4417581"/>
            <a:ext cx="4177500" cy="3701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42C5-85DE-4D5F-919B-C1DD83530A64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138A-8264-4279-BAE9-E97A5E153E6D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6345"/>
            <a:ext cx="5034854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760-7F71-4060-96CE-14864EAED8E7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143721" y="0"/>
            <a:ext cx="5035580" cy="9134475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614" y="2003121"/>
            <a:ext cx="3224352" cy="224822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23" y="587939"/>
            <a:ext cx="7589126" cy="7531594"/>
          </a:xfrm>
        </p:spPr>
        <p:txBody>
          <a:bodyPr/>
          <a:lstStyle>
            <a:lvl1pPr>
              <a:defRPr sz="1998"/>
            </a:lvl1pPr>
            <a:lvl2pPr>
              <a:defRPr sz="1798"/>
            </a:lvl2pPr>
            <a:lvl3pPr>
              <a:defRPr sz="1598"/>
            </a:lvl3pPr>
            <a:lvl4pPr>
              <a:defRPr sz="1398"/>
            </a:lvl4pPr>
            <a:lvl5pPr>
              <a:defRPr sz="1398"/>
            </a:lvl5pPr>
            <a:lvl6pPr>
              <a:defRPr sz="1398"/>
            </a:lvl6pPr>
            <a:lvl7pPr>
              <a:defRPr sz="1398"/>
            </a:lvl7pPr>
            <a:lvl8pPr>
              <a:defRPr sz="1398"/>
            </a:lvl8pPr>
            <a:lvl9pPr>
              <a:defRPr sz="13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4614" y="4293928"/>
            <a:ext cx="3224352" cy="3825607"/>
          </a:xfrm>
        </p:spPr>
        <p:txBody>
          <a:bodyPr>
            <a:normAutofit/>
          </a:bodyPr>
          <a:lstStyle>
            <a:lvl1pPr marL="0" indent="0">
              <a:spcBef>
                <a:spcPts val="1598"/>
              </a:spcBef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67726" y="8373271"/>
            <a:ext cx="3224352" cy="486326"/>
          </a:xfrm>
        </p:spPr>
        <p:txBody>
          <a:bodyPr/>
          <a:lstStyle>
            <a:lvl1pPr algn="l">
              <a:defRPr/>
            </a:lvl1pPr>
          </a:lstStyle>
          <a:p>
            <a:fld id="{F591CA64-357A-4CE7-8DAF-705D0F5F2FFF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223" y="8373271"/>
            <a:ext cx="7589126" cy="48632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4614" y="497622"/>
            <a:ext cx="3224352" cy="1087507"/>
          </a:xfrm>
        </p:spPr>
        <p:txBody>
          <a:bodyPr anchor="t"/>
          <a:lstStyle>
            <a:lvl1pPr algn="l">
              <a:defRPr sz="5061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7143721" y="0"/>
            <a:ext cx="5035580" cy="9134475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613" y="2003125"/>
            <a:ext cx="3227515" cy="2248221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2"/>
            <a:ext cx="8094210" cy="9134474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09" indent="0">
              <a:buNone/>
              <a:defRPr sz="2797"/>
            </a:lvl2pPr>
            <a:lvl3pPr marL="913417" indent="0">
              <a:buNone/>
              <a:defRPr sz="2397"/>
            </a:lvl3pPr>
            <a:lvl4pPr marL="1370126" indent="0">
              <a:buNone/>
              <a:defRPr sz="1998"/>
            </a:lvl4pPr>
            <a:lvl5pPr marL="1826834" indent="0">
              <a:buNone/>
              <a:defRPr sz="1998"/>
            </a:lvl5pPr>
            <a:lvl6pPr marL="2283543" indent="0">
              <a:buNone/>
              <a:defRPr sz="1998"/>
            </a:lvl6pPr>
            <a:lvl7pPr marL="2740251" indent="0">
              <a:buNone/>
              <a:defRPr sz="1998"/>
            </a:lvl7pPr>
            <a:lvl8pPr marL="3196960" indent="0">
              <a:buNone/>
              <a:defRPr sz="1998"/>
            </a:lvl8pPr>
            <a:lvl9pPr marL="3653668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4613" y="4293930"/>
            <a:ext cx="3227515" cy="3825603"/>
          </a:xfrm>
        </p:spPr>
        <p:txBody>
          <a:bodyPr>
            <a:normAutofit/>
          </a:bodyPr>
          <a:lstStyle>
            <a:lvl1pPr marL="0" indent="0">
              <a:spcBef>
                <a:spcPts val="1598"/>
              </a:spcBef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58106" y="8386743"/>
            <a:ext cx="3233974" cy="486326"/>
          </a:xfrm>
        </p:spPr>
        <p:txBody>
          <a:bodyPr/>
          <a:lstStyle>
            <a:lvl1pPr algn="l">
              <a:defRPr/>
            </a:lvl1pPr>
          </a:lstStyle>
          <a:p>
            <a:fld id="{68CCECE9-59CB-4D5D-B6A3-A7F7BF97F93F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223" y="8386743"/>
            <a:ext cx="7606988" cy="48632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4613" y="497624"/>
            <a:ext cx="3227515" cy="1087509"/>
          </a:xfrm>
        </p:spPr>
        <p:txBody>
          <a:bodyPr anchor="t"/>
          <a:lstStyle>
            <a:lvl1pPr algn="l">
              <a:defRPr sz="5061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6345"/>
            <a:ext cx="5034854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783" y="757004"/>
            <a:ext cx="8888297" cy="207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645" y="3247814"/>
            <a:ext cx="8761435" cy="4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1736" y="8386743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6587F5B-3F22-4705-AB62-E2E48594DF3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45" y="8386743"/>
            <a:ext cx="566147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604" y="836310"/>
            <a:ext cx="1882385" cy="8048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061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0645" y="2898323"/>
            <a:ext cx="87614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930645" y="2898323"/>
            <a:ext cx="87614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hf sldNum="0" hdr="0" ftr="0"/>
  <p:txStyles>
    <p:titleStyle>
      <a:lvl1pPr algn="l" defTabSz="913417" rtl="0" eaLnBrk="1" latinLnBrk="0" hangingPunct="1">
        <a:lnSpc>
          <a:spcPct val="99000"/>
        </a:lnSpc>
        <a:spcBef>
          <a:spcPct val="0"/>
        </a:spcBef>
        <a:buNone/>
        <a:defRPr sz="5061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19696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664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9392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397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088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131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78784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98480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18176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37872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57568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77264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09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17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126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834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543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251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96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668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>
          <p15:clr>
            <a:srgbClr val="F26B43"/>
          </p15:clr>
        </p15:guide>
        <p15:guide id="15" orient="horz" pos="3960">
          <p15:clr>
            <a:srgbClr val="F26B43"/>
          </p15:clr>
        </p15:guide>
        <p15:guide id="16" orient="horz" pos="1536">
          <p15:clr>
            <a:srgbClr val="F26B43"/>
          </p15:clr>
        </p15:guide>
        <p15:guide id="17" orient="horz" pos="3840">
          <p15:clr>
            <a:srgbClr val="F26B43"/>
          </p15:clr>
        </p15:guide>
        <p15:guide id="18" pos="3312">
          <p15:clr>
            <a:srgbClr val="F26B43"/>
          </p15:clr>
        </p15:guide>
        <p15:guide id="19" pos="3600">
          <p15:clr>
            <a:srgbClr val="F26B43"/>
          </p15:clr>
        </p15:guide>
        <p15:guide id="20" orient="horz" pos="360">
          <p15:clr>
            <a:srgbClr val="F26B43"/>
          </p15:clr>
        </p15:guide>
        <p15:guide id="21" pos="5526">
          <p15:clr>
            <a:srgbClr val="F26B43"/>
          </p15:clr>
        </p15:guide>
        <p15:guide id="22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3959" y="3695075"/>
            <a:ext cx="4282533" cy="3784248"/>
          </a:xfrm>
        </p:spPr>
        <p:txBody>
          <a:bodyPr>
            <a:normAutofit/>
          </a:bodyPr>
          <a:lstStyle/>
          <a:p>
            <a:r>
              <a:rPr lang="en-US" dirty="0"/>
              <a:t>Investing In </a:t>
            </a:r>
            <a:br>
              <a:rPr lang="en-US" dirty="0"/>
            </a:br>
            <a:r>
              <a:rPr lang="en-US" dirty="0"/>
              <a:t>Eco-Friendly Stocks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3959" y="6540075"/>
            <a:ext cx="3789727" cy="1382239"/>
          </a:xfrm>
        </p:spPr>
        <p:txBody>
          <a:bodyPr/>
          <a:lstStyle/>
          <a:p>
            <a:pPr lvl="0"/>
            <a:r>
              <a:rPr lang="en-US" dirty="0"/>
              <a:t>The Growth of “Green”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645" y="1999650"/>
            <a:ext cx="8888297" cy="860781"/>
          </a:xfrm>
        </p:spPr>
        <p:txBody>
          <a:bodyPr/>
          <a:lstStyle/>
          <a:p>
            <a:r>
              <a:rPr lang="en-US" dirty="0"/>
              <a:t>What is “Eco-Friendly”?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ec</a:t>
            </a:r>
            <a:r>
              <a:rPr lang="en-US" sz="4000" dirty="0"/>
              <a:t> •o-friend •</a:t>
            </a:r>
            <a:r>
              <a:rPr lang="en-US" sz="4000" dirty="0" err="1"/>
              <a:t>ly</a:t>
            </a:r>
            <a:endParaRPr lang="en-US" sz="4000" dirty="0"/>
          </a:p>
          <a:p>
            <a:pPr marL="0" indent="0">
              <a:buNone/>
            </a:pPr>
            <a:r>
              <a:rPr lang="en-US" i="1" dirty="0"/>
              <a:t>adjective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not harmful to the environment.</a:t>
            </a:r>
          </a:p>
          <a:p>
            <a:pPr marL="0" indent="0">
              <a:buNone/>
            </a:pPr>
            <a:r>
              <a:rPr lang="en-US" dirty="0"/>
              <a:t>     "I use only eco-friendly products"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“Eco-Friendly” refers to goods, services, and policies that inflict reduced or no harm upon ecosystems or the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63E4-E91C-4E30-B9C2-A6C3664C9A27}" type="datetime1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697" y="1114481"/>
            <a:ext cx="8889219" cy="1777068"/>
          </a:xfrm>
        </p:spPr>
        <p:txBody>
          <a:bodyPr>
            <a:normAutofit/>
          </a:bodyPr>
          <a:lstStyle/>
          <a:p>
            <a:r>
              <a:rPr lang="en-US" dirty="0"/>
              <a:t>How a Company Becomes “Eco-Friendly”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258" y="2819438"/>
            <a:ext cx="4710049" cy="767549"/>
          </a:xfrm>
        </p:spPr>
        <p:txBody>
          <a:bodyPr/>
          <a:lstStyle/>
          <a:p>
            <a:pPr lvl="0"/>
            <a:r>
              <a:rPr lang="en-US" dirty="0"/>
              <a:t>Common Practices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87189" y="3733292"/>
            <a:ext cx="7087163" cy="4136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to CFL Light Bulbs</a:t>
            </a:r>
          </a:p>
          <a:p>
            <a:r>
              <a:rPr lang="en-US" dirty="0"/>
              <a:t>Recycle Paper Products</a:t>
            </a:r>
          </a:p>
          <a:p>
            <a:r>
              <a:rPr lang="en-US" dirty="0"/>
              <a:t>Turn Off Computers at the End of the Day</a:t>
            </a:r>
          </a:p>
          <a:p>
            <a:r>
              <a:rPr lang="en-US" dirty="0"/>
              <a:t>Recycle Old Electronics and Equipment</a:t>
            </a:r>
          </a:p>
          <a:p>
            <a:r>
              <a:rPr lang="en-US" dirty="0"/>
              <a:t>Turn Down the Thermostat</a:t>
            </a:r>
          </a:p>
          <a:p>
            <a:r>
              <a:rPr lang="en-US" dirty="0"/>
              <a:t>Move to Mobile Communication – Cut Down on Paper Memos</a:t>
            </a:r>
          </a:p>
          <a:p>
            <a:r>
              <a:rPr lang="en-US" dirty="0"/>
              <a:t>Encourage Employees to Carpool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92" y="2009998"/>
            <a:ext cx="2946154" cy="30216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6770-7278-4C1B-B0D8-7A61798E0C00}" type="datetime1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737" y="1289992"/>
            <a:ext cx="8888297" cy="1555982"/>
          </a:xfrm>
        </p:spPr>
        <p:txBody>
          <a:bodyPr>
            <a:normAutofit fontScale="90000"/>
          </a:bodyPr>
          <a:lstStyle/>
          <a:p>
            <a:r>
              <a:rPr lang="en-US" dirty="0"/>
              <a:t>Why Invest in “Eco-Friendly” Stocks?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590898" y="2845974"/>
            <a:ext cx="8776449" cy="50179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Investments in ecosystem friendly (eco-friendly) companies rose 300% between 1996 and 2016</a:t>
            </a:r>
          </a:p>
          <a:p>
            <a:pPr lvl="0"/>
            <a:r>
              <a:rPr lang="en-US" dirty="0"/>
              <a:t>35% of consumers will spend more on eco-friendly products</a:t>
            </a:r>
          </a:p>
          <a:p>
            <a:pPr lvl="0"/>
            <a:r>
              <a:rPr lang="en-US" dirty="0"/>
              <a:t>Companies that are eco-friendly get 40% more positive coverage in the media</a:t>
            </a:r>
          </a:p>
          <a:p>
            <a:pPr lvl="0"/>
            <a:r>
              <a:rPr lang="en-US" dirty="0"/>
              <a:t>85% of college-graduates want to work for eco-friendly companies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3284-94B2-4D12-89F6-2BF50BABD9AB}" type="datetime1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736" y="1964481"/>
            <a:ext cx="8888297" cy="931119"/>
          </a:xfrm>
        </p:spPr>
        <p:txBody>
          <a:bodyPr/>
          <a:lstStyle/>
          <a:p>
            <a:r>
              <a:rPr lang="en-US" dirty="0"/>
              <a:t>The Investment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138A-8264-4279-BAE9-E97A5E153E6D}" type="datetime1">
              <a:rPr lang="en-US" smtClean="0"/>
              <a:t>5/8/2022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645" y="1952759"/>
            <a:ext cx="8888297" cy="919396"/>
          </a:xfrm>
        </p:spPr>
        <p:txBody>
          <a:bodyPr/>
          <a:lstStyle/>
          <a:p>
            <a:r>
              <a:rPr lang="en-US" dirty="0"/>
              <a:t>Eco-Friendly Stock Growth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175</Words>
  <Application>Microsoft Office PowerPoint</Application>
  <PresentationFormat>Ledger Paper (11x17 in)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Calibri</vt:lpstr>
      <vt:lpstr>Corbel</vt:lpstr>
      <vt:lpstr>Feathered</vt:lpstr>
      <vt:lpstr>Investing In  Eco-Friendly Stocks</vt:lpstr>
      <vt:lpstr>What is “Eco-Friendly”?</vt:lpstr>
      <vt:lpstr>How a Company Becomes “Eco-Friendly”</vt:lpstr>
      <vt:lpstr>Why Invest in “Eco-Friendly” Stocks?</vt:lpstr>
      <vt:lpstr>The Investment Process</vt:lpstr>
      <vt:lpstr>Eco-Friendly Stock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2016-05-26T20:20:00Z</dcterms:created>
  <dcterms:modified xsi:type="dcterms:W3CDTF">2022-05-08T15:13:55Z</dcterms:modified>
</cp:coreProperties>
</file>