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0" r:id="rId6"/>
    <p:sldId id="262" r:id="rId7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79" d="100"/>
          <a:sy n="79" d="100"/>
        </p:scale>
        <p:origin x="1752" y="108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Price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4000"/>
                  </a:schemeClr>
                </a:gs>
                <a:gs pos="49000">
                  <a:schemeClr val="accent1">
                    <a:tint val="96000"/>
                    <a:shade val="84000"/>
                    <a:satMod val="110000"/>
                  </a:schemeClr>
                </a:gs>
                <a:gs pos="49100">
                  <a:schemeClr val="accent1">
                    <a:shade val="55000"/>
                    <a:satMod val="150000"/>
                  </a:schemeClr>
                </a:gs>
                <a:gs pos="92000">
                  <a:schemeClr val="accent1">
                    <a:tint val="98000"/>
                    <a:shade val="90000"/>
                    <a:satMod val="128000"/>
                  </a:schemeClr>
                </a:gs>
                <a:gs pos="100000">
                  <a:schemeClr val="accent1">
                    <a:tint val="90000"/>
                    <a:shade val="97000"/>
                    <a:satMod val="12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39000" dist="25400" dir="5400000" rotWithShape="0">
                <a:scrgbClr r="0" g="0" b="0">
                  <a:shade val="33000"/>
                  <a:alpha val="83000"/>
                </a:sc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prstMaterial="powder">
              <a:bevelT w="50800" h="63500"/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Single Cone</c:v>
                </c:pt>
                <c:pt idx="1">
                  <c:v>Double Cone</c:v>
                </c:pt>
                <c:pt idx="2">
                  <c:v>Sundae</c:v>
                </c:pt>
                <c:pt idx="3">
                  <c:v>Pint</c:v>
                </c:pt>
                <c:pt idx="4">
                  <c:v>Gallon</c:v>
                </c:pt>
                <c:pt idx="5">
                  <c:v>Cakes</c:v>
                </c:pt>
              </c:strCache>
            </c:strRef>
          </c:cat>
          <c:val>
            <c:numRef>
              <c:f>Sheet1!$B$2:$B$7</c:f>
              <c:numCache>
                <c:formatCode>"$"#,##0.00_);[Red]\("$"#,##0.00\)</c:formatCode>
                <c:ptCount val="6"/>
                <c:pt idx="0">
                  <c:v>1.5</c:v>
                </c:pt>
                <c:pt idx="1">
                  <c:v>2.2000000000000002</c:v>
                </c:pt>
                <c:pt idx="2">
                  <c:v>3</c:v>
                </c:pt>
                <c:pt idx="3" formatCode="&quot;$&quot;#,##0_);[Red]\(&quot;$&quot;#,##0\)">
                  <c:v>7</c:v>
                </c:pt>
                <c:pt idx="4" formatCode="&quot;$&quot;#,##0_);[Red]\(&quot;$&quot;#,##0\)">
                  <c:v>18</c:v>
                </c:pt>
                <c:pt idx="5" formatCode="&quot;$&quot;#,##0_);[Red]\(&quot;$&quot;#,##0\)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A9-44E6-8DF7-D8FBE7449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Competitor's Cost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74000"/>
                  </a:schemeClr>
                </a:gs>
                <a:gs pos="49000">
                  <a:schemeClr val="accent2">
                    <a:tint val="96000"/>
                    <a:shade val="84000"/>
                    <a:satMod val="110000"/>
                  </a:schemeClr>
                </a:gs>
                <a:gs pos="49100">
                  <a:schemeClr val="accent2">
                    <a:shade val="55000"/>
                    <a:satMod val="150000"/>
                  </a:schemeClr>
                </a:gs>
                <a:gs pos="92000">
                  <a:schemeClr val="accent2">
                    <a:tint val="98000"/>
                    <a:shade val="90000"/>
                    <a:satMod val="128000"/>
                  </a:schemeClr>
                </a:gs>
                <a:gs pos="100000">
                  <a:schemeClr val="accent2">
                    <a:tint val="90000"/>
                    <a:shade val="97000"/>
                    <a:satMod val="12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39000" dist="25400" dir="5400000" rotWithShape="0">
                <a:scrgbClr r="0" g="0" b="0">
                  <a:shade val="33000"/>
                  <a:alpha val="83000"/>
                </a:sc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1500000"/>
              </a:lightRig>
            </a:scene3d>
            <a:sp3d extrusionH="127000" prstMaterial="powder">
              <a:bevelT w="50800" h="63500"/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Single Cone</c:v>
                </c:pt>
                <c:pt idx="1">
                  <c:v>Double Cone</c:v>
                </c:pt>
                <c:pt idx="2">
                  <c:v>Sundae</c:v>
                </c:pt>
                <c:pt idx="3">
                  <c:v>Pint</c:v>
                </c:pt>
                <c:pt idx="4">
                  <c:v>Gallon</c:v>
                </c:pt>
                <c:pt idx="5">
                  <c:v>Cakes</c:v>
                </c:pt>
              </c:strCache>
            </c:strRef>
          </c:cat>
          <c:val>
            <c:numRef>
              <c:f>Sheet1!$C$2:$C$7</c:f>
              <c:numCache>
                <c:formatCode>"$"#,##0.00_);[Red]\("$"#,##0.00\)</c:formatCode>
                <c:ptCount val="6"/>
                <c:pt idx="0">
                  <c:v>1.75</c:v>
                </c:pt>
                <c:pt idx="1">
                  <c:v>3</c:v>
                </c:pt>
                <c:pt idx="2">
                  <c:v>3.5</c:v>
                </c:pt>
                <c:pt idx="3" formatCode="&quot;$&quot;#,##0_);[Red]\(&quot;$&quot;#,##0\)">
                  <c:v>7</c:v>
                </c:pt>
                <c:pt idx="4" formatCode="&quot;$&quot;#,##0_);[Red]\(&quot;$&quot;#,##0\)">
                  <c:v>22</c:v>
                </c:pt>
                <c:pt idx="5" formatCode="&quot;$&quot;#,##0_);[Red]\(&quot;$&quot;#,##0\)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A9-44E6-8DF7-D8FBE7449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14964624"/>
        <c:axId val="914973328"/>
      </c:barChart>
      <c:catAx>
        <c:axId val="91496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973328"/>
        <c:crosses val="autoZero"/>
        <c:auto val="1"/>
        <c:lblAlgn val="ctr"/>
        <c:lblOffset val="100"/>
        <c:noMultiLvlLbl val="0"/>
      </c:catAx>
      <c:valAx>
        <c:axId val="9149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96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DFC87-EE6B-4016-84CF-1A80A98FA06F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2D5103E-0B47-49DA-9DAD-56BC4A389496}">
      <dgm:prSet phldrT="[Text]"/>
      <dgm:spPr/>
      <dgm:t>
        <a:bodyPr/>
        <a:lstStyle/>
        <a:p>
          <a:r>
            <a:rPr lang="en-US" dirty="0"/>
            <a:t>Quality Ingredients</a:t>
          </a:r>
        </a:p>
      </dgm:t>
    </dgm:pt>
    <dgm:pt modelId="{3E8A71F0-FEFB-43F6-9FD6-3D53E4824B66}" type="parTrans" cxnId="{82EF7758-E410-4820-BD7B-BAB60D7838BC}">
      <dgm:prSet/>
      <dgm:spPr/>
      <dgm:t>
        <a:bodyPr/>
        <a:lstStyle/>
        <a:p>
          <a:endParaRPr lang="en-US"/>
        </a:p>
      </dgm:t>
    </dgm:pt>
    <dgm:pt modelId="{5BF2B40C-D8EF-4CD1-8836-0828FC4F2446}" type="sibTrans" cxnId="{82EF7758-E410-4820-BD7B-BAB60D7838BC}">
      <dgm:prSet/>
      <dgm:spPr/>
      <dgm:t>
        <a:bodyPr/>
        <a:lstStyle/>
        <a:p>
          <a:endParaRPr lang="en-US"/>
        </a:p>
      </dgm:t>
    </dgm:pt>
    <dgm:pt modelId="{3171D652-3A7A-4908-9940-1F1F6BA58C13}">
      <dgm:prSet phldrT="[Text]"/>
      <dgm:spPr/>
      <dgm:t>
        <a:bodyPr/>
        <a:lstStyle/>
        <a:p>
          <a:r>
            <a:rPr lang="en-US" dirty="0"/>
            <a:t>Exciting Flavors</a:t>
          </a:r>
        </a:p>
      </dgm:t>
    </dgm:pt>
    <dgm:pt modelId="{E6328DB8-005C-4401-A58A-2E2D4D865F5E}" type="parTrans" cxnId="{8BE22040-2552-4064-8A30-431B61C9E3E7}">
      <dgm:prSet/>
      <dgm:spPr/>
      <dgm:t>
        <a:bodyPr/>
        <a:lstStyle/>
        <a:p>
          <a:endParaRPr lang="en-US"/>
        </a:p>
      </dgm:t>
    </dgm:pt>
    <dgm:pt modelId="{B03663DE-5D3C-4518-952E-84ED72B2BB9F}" type="sibTrans" cxnId="{8BE22040-2552-4064-8A30-431B61C9E3E7}">
      <dgm:prSet/>
      <dgm:spPr/>
      <dgm:t>
        <a:bodyPr/>
        <a:lstStyle/>
        <a:p>
          <a:endParaRPr lang="en-US"/>
        </a:p>
      </dgm:t>
    </dgm:pt>
    <dgm:pt modelId="{31735246-7451-4711-A265-C4FD98C98C50}">
      <dgm:prSet phldrT="[Text]"/>
      <dgm:spPr/>
      <dgm:t>
        <a:bodyPr/>
        <a:lstStyle/>
        <a:p>
          <a:r>
            <a:rPr lang="en-US" dirty="0"/>
            <a:t>Amazing Ice Cream</a:t>
          </a:r>
        </a:p>
      </dgm:t>
    </dgm:pt>
    <dgm:pt modelId="{CF11452B-2B0C-44F7-BC3D-31B3E4B864F8}" type="parTrans" cxnId="{39E05287-1F84-4616-A2B9-245C3F290C48}">
      <dgm:prSet/>
      <dgm:spPr/>
      <dgm:t>
        <a:bodyPr/>
        <a:lstStyle/>
        <a:p>
          <a:endParaRPr lang="en-US"/>
        </a:p>
      </dgm:t>
    </dgm:pt>
    <dgm:pt modelId="{A9775DEF-02BF-474D-A011-6E74F8BA237B}" type="sibTrans" cxnId="{39E05287-1F84-4616-A2B9-245C3F290C48}">
      <dgm:prSet/>
      <dgm:spPr/>
      <dgm:t>
        <a:bodyPr/>
        <a:lstStyle/>
        <a:p>
          <a:endParaRPr lang="en-US"/>
        </a:p>
      </dgm:t>
    </dgm:pt>
    <dgm:pt modelId="{4F62068C-EF35-4CE9-89BE-E4B88BD9C1AD}" type="pres">
      <dgm:prSet presAssocID="{F31DFC87-EE6B-4016-84CF-1A80A98FA06F}" presName="Name0" presStyleCnt="0">
        <dgm:presLayoutVars>
          <dgm:dir/>
          <dgm:resizeHandles val="exact"/>
        </dgm:presLayoutVars>
      </dgm:prSet>
      <dgm:spPr/>
    </dgm:pt>
    <dgm:pt modelId="{E55AA0CA-9B57-4722-85C3-F542219937A9}" type="pres">
      <dgm:prSet presAssocID="{F31DFC87-EE6B-4016-84CF-1A80A98FA06F}" presName="vNodes" presStyleCnt="0"/>
      <dgm:spPr/>
    </dgm:pt>
    <dgm:pt modelId="{B5022EFC-2A6B-4F11-92EA-C8DD20C9A476}" type="pres">
      <dgm:prSet presAssocID="{32D5103E-0B47-49DA-9DAD-56BC4A389496}" presName="node" presStyleLbl="node1" presStyleIdx="0" presStyleCnt="3">
        <dgm:presLayoutVars>
          <dgm:bulletEnabled val="1"/>
        </dgm:presLayoutVars>
      </dgm:prSet>
      <dgm:spPr/>
    </dgm:pt>
    <dgm:pt modelId="{5B539CCB-39BC-4B5C-8E3F-BCAA77B967AA}" type="pres">
      <dgm:prSet presAssocID="{5BF2B40C-D8EF-4CD1-8836-0828FC4F2446}" presName="spacerT" presStyleCnt="0"/>
      <dgm:spPr/>
    </dgm:pt>
    <dgm:pt modelId="{9423CF86-26D6-46C1-9E09-22FDB07C5D7D}" type="pres">
      <dgm:prSet presAssocID="{5BF2B40C-D8EF-4CD1-8836-0828FC4F2446}" presName="sibTrans" presStyleLbl="sibTrans2D1" presStyleIdx="0" presStyleCnt="2"/>
      <dgm:spPr/>
    </dgm:pt>
    <dgm:pt modelId="{694EEBDB-C301-4546-917A-A552ABA35B62}" type="pres">
      <dgm:prSet presAssocID="{5BF2B40C-D8EF-4CD1-8836-0828FC4F2446}" presName="spacerB" presStyleCnt="0"/>
      <dgm:spPr/>
    </dgm:pt>
    <dgm:pt modelId="{30800F56-AFF6-41DF-AB26-6C5D5B714A65}" type="pres">
      <dgm:prSet presAssocID="{31735246-7451-4711-A265-C4FD98C98C50}" presName="node" presStyleLbl="node1" presStyleIdx="1" presStyleCnt="3">
        <dgm:presLayoutVars>
          <dgm:bulletEnabled val="1"/>
        </dgm:presLayoutVars>
      </dgm:prSet>
      <dgm:spPr/>
    </dgm:pt>
    <dgm:pt modelId="{6DE4F85C-613D-4075-803E-BE82355801A9}" type="pres">
      <dgm:prSet presAssocID="{F31DFC87-EE6B-4016-84CF-1A80A98FA06F}" presName="sibTransLast" presStyleLbl="sibTrans2D1" presStyleIdx="1" presStyleCnt="2"/>
      <dgm:spPr/>
    </dgm:pt>
    <dgm:pt modelId="{84A8A030-8F1C-4395-A362-70802DB8AFBA}" type="pres">
      <dgm:prSet presAssocID="{F31DFC87-EE6B-4016-84CF-1A80A98FA06F}" presName="connectorText" presStyleLbl="sibTrans2D1" presStyleIdx="1" presStyleCnt="2"/>
      <dgm:spPr/>
    </dgm:pt>
    <dgm:pt modelId="{63FD7D36-ADCE-400E-903A-A2A6E51F347F}" type="pres">
      <dgm:prSet presAssocID="{F31DFC87-EE6B-4016-84CF-1A80A98FA06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0796530-AC40-4477-AC60-4871B74054A9}" type="presOf" srcId="{A9775DEF-02BF-474D-A011-6E74F8BA237B}" destId="{6DE4F85C-613D-4075-803E-BE82355801A9}" srcOrd="0" destOrd="0" presId="urn:microsoft.com/office/officeart/2005/8/layout/equation2"/>
    <dgm:cxn modelId="{8BE22040-2552-4064-8A30-431B61C9E3E7}" srcId="{F31DFC87-EE6B-4016-84CF-1A80A98FA06F}" destId="{3171D652-3A7A-4908-9940-1F1F6BA58C13}" srcOrd="2" destOrd="0" parTransId="{E6328DB8-005C-4401-A58A-2E2D4D865F5E}" sibTransId="{B03663DE-5D3C-4518-952E-84ED72B2BB9F}"/>
    <dgm:cxn modelId="{EF849767-2CB7-49F0-8073-F54593A664B9}" type="presOf" srcId="{31735246-7451-4711-A265-C4FD98C98C50}" destId="{30800F56-AFF6-41DF-AB26-6C5D5B714A65}" srcOrd="0" destOrd="0" presId="urn:microsoft.com/office/officeart/2005/8/layout/equation2"/>
    <dgm:cxn modelId="{0F9ACB6F-042A-44BB-9463-1B693C5BB8C8}" type="presOf" srcId="{32D5103E-0B47-49DA-9DAD-56BC4A389496}" destId="{B5022EFC-2A6B-4F11-92EA-C8DD20C9A476}" srcOrd="0" destOrd="0" presId="urn:microsoft.com/office/officeart/2005/8/layout/equation2"/>
    <dgm:cxn modelId="{D24B9570-7E4F-4190-8B02-10370A803CD5}" type="presOf" srcId="{5BF2B40C-D8EF-4CD1-8836-0828FC4F2446}" destId="{9423CF86-26D6-46C1-9E09-22FDB07C5D7D}" srcOrd="0" destOrd="0" presId="urn:microsoft.com/office/officeart/2005/8/layout/equation2"/>
    <dgm:cxn modelId="{E9590152-2F98-42BC-8954-3908CE1E19AE}" type="presOf" srcId="{A9775DEF-02BF-474D-A011-6E74F8BA237B}" destId="{84A8A030-8F1C-4395-A362-70802DB8AFBA}" srcOrd="1" destOrd="0" presId="urn:microsoft.com/office/officeart/2005/8/layout/equation2"/>
    <dgm:cxn modelId="{82EF7758-E410-4820-BD7B-BAB60D7838BC}" srcId="{F31DFC87-EE6B-4016-84CF-1A80A98FA06F}" destId="{32D5103E-0B47-49DA-9DAD-56BC4A389496}" srcOrd="0" destOrd="0" parTransId="{3E8A71F0-FEFB-43F6-9FD6-3D53E4824B66}" sibTransId="{5BF2B40C-D8EF-4CD1-8836-0828FC4F2446}"/>
    <dgm:cxn modelId="{39E05287-1F84-4616-A2B9-245C3F290C48}" srcId="{F31DFC87-EE6B-4016-84CF-1A80A98FA06F}" destId="{31735246-7451-4711-A265-C4FD98C98C50}" srcOrd="1" destOrd="0" parTransId="{CF11452B-2B0C-44F7-BC3D-31B3E4B864F8}" sibTransId="{A9775DEF-02BF-474D-A011-6E74F8BA237B}"/>
    <dgm:cxn modelId="{DA90599D-087B-4D6C-8C30-44486BEF68F4}" type="presOf" srcId="{3171D652-3A7A-4908-9940-1F1F6BA58C13}" destId="{63FD7D36-ADCE-400E-903A-A2A6E51F347F}" srcOrd="0" destOrd="0" presId="urn:microsoft.com/office/officeart/2005/8/layout/equation2"/>
    <dgm:cxn modelId="{F65B7CBC-CB9D-4CAA-A2D5-8FAD6DB47ED7}" type="presOf" srcId="{F31DFC87-EE6B-4016-84CF-1A80A98FA06F}" destId="{4F62068C-EF35-4CE9-89BE-E4B88BD9C1AD}" srcOrd="0" destOrd="0" presId="urn:microsoft.com/office/officeart/2005/8/layout/equation2"/>
    <dgm:cxn modelId="{1C7A44B1-368F-4BF7-BB86-F3C4C254351F}" type="presParOf" srcId="{4F62068C-EF35-4CE9-89BE-E4B88BD9C1AD}" destId="{E55AA0CA-9B57-4722-85C3-F542219937A9}" srcOrd="0" destOrd="0" presId="urn:microsoft.com/office/officeart/2005/8/layout/equation2"/>
    <dgm:cxn modelId="{CA0108E8-6FF2-4CE1-8163-08D4620BB52D}" type="presParOf" srcId="{E55AA0CA-9B57-4722-85C3-F542219937A9}" destId="{B5022EFC-2A6B-4F11-92EA-C8DD20C9A476}" srcOrd="0" destOrd="0" presId="urn:microsoft.com/office/officeart/2005/8/layout/equation2"/>
    <dgm:cxn modelId="{B8950350-84A4-4E74-BA8E-153E6B4BCE8C}" type="presParOf" srcId="{E55AA0CA-9B57-4722-85C3-F542219937A9}" destId="{5B539CCB-39BC-4B5C-8E3F-BCAA77B967AA}" srcOrd="1" destOrd="0" presId="urn:microsoft.com/office/officeart/2005/8/layout/equation2"/>
    <dgm:cxn modelId="{C0D24649-947F-4721-A303-7E85AA875EAB}" type="presParOf" srcId="{E55AA0CA-9B57-4722-85C3-F542219937A9}" destId="{9423CF86-26D6-46C1-9E09-22FDB07C5D7D}" srcOrd="2" destOrd="0" presId="urn:microsoft.com/office/officeart/2005/8/layout/equation2"/>
    <dgm:cxn modelId="{1FC57C99-90FF-4DF7-8F3E-5BF9E3C3BEC2}" type="presParOf" srcId="{E55AA0CA-9B57-4722-85C3-F542219937A9}" destId="{694EEBDB-C301-4546-917A-A552ABA35B62}" srcOrd="3" destOrd="0" presId="urn:microsoft.com/office/officeart/2005/8/layout/equation2"/>
    <dgm:cxn modelId="{7E3679D5-242B-4F1D-A547-65644C30D85B}" type="presParOf" srcId="{E55AA0CA-9B57-4722-85C3-F542219937A9}" destId="{30800F56-AFF6-41DF-AB26-6C5D5B714A65}" srcOrd="4" destOrd="0" presId="urn:microsoft.com/office/officeart/2005/8/layout/equation2"/>
    <dgm:cxn modelId="{A52B2D77-6CFE-4CAD-8D41-C6EAE919D406}" type="presParOf" srcId="{4F62068C-EF35-4CE9-89BE-E4B88BD9C1AD}" destId="{6DE4F85C-613D-4075-803E-BE82355801A9}" srcOrd="1" destOrd="0" presId="urn:microsoft.com/office/officeart/2005/8/layout/equation2"/>
    <dgm:cxn modelId="{EA265DAE-3756-4296-A9BF-612441EA8348}" type="presParOf" srcId="{6DE4F85C-613D-4075-803E-BE82355801A9}" destId="{84A8A030-8F1C-4395-A362-70802DB8AFBA}" srcOrd="0" destOrd="0" presId="urn:microsoft.com/office/officeart/2005/8/layout/equation2"/>
    <dgm:cxn modelId="{4F275BD4-19AD-4CA0-9DD2-05A635680340}" type="presParOf" srcId="{4F62068C-EF35-4CE9-89BE-E4B88BD9C1AD}" destId="{63FD7D36-ADCE-400E-903A-A2A6E51F347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22EFC-2A6B-4F11-92EA-C8DD20C9A476}">
      <dsp:nvSpPr>
        <dsp:cNvPr id="0" name=""/>
        <dsp:cNvSpPr/>
      </dsp:nvSpPr>
      <dsp:spPr>
        <a:xfrm>
          <a:off x="516359" y="1987"/>
          <a:ext cx="1999133" cy="1999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Quality Ingredients</a:t>
          </a:r>
        </a:p>
      </dsp:txBody>
      <dsp:txXfrm>
        <a:off x="809125" y="294753"/>
        <a:ext cx="1413601" cy="1413601"/>
      </dsp:txXfrm>
    </dsp:sp>
    <dsp:sp modelId="{9423CF86-26D6-46C1-9E09-22FDB07C5D7D}">
      <dsp:nvSpPr>
        <dsp:cNvPr id="0" name=""/>
        <dsp:cNvSpPr/>
      </dsp:nvSpPr>
      <dsp:spPr>
        <a:xfrm>
          <a:off x="936177" y="2163451"/>
          <a:ext cx="1159497" cy="115949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089868" y="2606843"/>
        <a:ext cx="852115" cy="272713"/>
      </dsp:txXfrm>
    </dsp:sp>
    <dsp:sp modelId="{30800F56-AFF6-41DF-AB26-6C5D5B714A65}">
      <dsp:nvSpPr>
        <dsp:cNvPr id="0" name=""/>
        <dsp:cNvSpPr/>
      </dsp:nvSpPr>
      <dsp:spPr>
        <a:xfrm>
          <a:off x="516359" y="3485278"/>
          <a:ext cx="1999133" cy="1999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Amazing Ice Cream</a:t>
          </a:r>
        </a:p>
      </dsp:txBody>
      <dsp:txXfrm>
        <a:off x="809125" y="3778044"/>
        <a:ext cx="1413601" cy="1413601"/>
      </dsp:txXfrm>
    </dsp:sp>
    <dsp:sp modelId="{6DE4F85C-613D-4075-803E-BE82355801A9}">
      <dsp:nvSpPr>
        <dsp:cNvPr id="0" name=""/>
        <dsp:cNvSpPr/>
      </dsp:nvSpPr>
      <dsp:spPr>
        <a:xfrm>
          <a:off x="2815363" y="2371361"/>
          <a:ext cx="635724" cy="743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815363" y="2520096"/>
        <a:ext cx="445007" cy="446207"/>
      </dsp:txXfrm>
    </dsp:sp>
    <dsp:sp modelId="{63FD7D36-ADCE-400E-903A-A2A6E51F347F}">
      <dsp:nvSpPr>
        <dsp:cNvPr id="0" name=""/>
        <dsp:cNvSpPr/>
      </dsp:nvSpPr>
      <dsp:spPr>
        <a:xfrm>
          <a:off x="3714973" y="744066"/>
          <a:ext cx="3998267" cy="3998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Exciting Flavors</a:t>
          </a:r>
        </a:p>
      </dsp:txBody>
      <dsp:txXfrm>
        <a:off x="4300506" y="1329599"/>
        <a:ext cx="2827201" cy="2827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DEDE-1737-49B4-84AC-2DC470FB333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D56DE-74F4-4364-AAC6-6DA7A9E2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188" y="1732576"/>
            <a:ext cx="8680924" cy="3342132"/>
          </a:xfrm>
        </p:spPr>
        <p:txBody>
          <a:bodyPr anchor="b">
            <a:normAutofit/>
          </a:bodyPr>
          <a:lstStyle>
            <a:lvl1pPr algn="ctr">
              <a:defRPr sz="6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188" y="5176204"/>
            <a:ext cx="8680924" cy="1826894"/>
          </a:xfrm>
        </p:spPr>
        <p:txBody>
          <a:bodyPr>
            <a:normAutofit/>
          </a:bodyPr>
          <a:lstStyle>
            <a:lvl1pPr marL="0" indent="0" algn="ctr">
              <a:buNone/>
              <a:defRPr sz="2930">
                <a:solidFill>
                  <a:schemeClr val="bg1">
                    <a:lumMod val="50000"/>
                  </a:schemeClr>
                </a:solidFill>
              </a:defRPr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7C6-6C56-4E86-B25D-D02BAB1DCB70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 advTm="6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43" y="5713208"/>
            <a:ext cx="10353636" cy="1081019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3511" y="930045"/>
            <a:ext cx="9812300" cy="42810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823" y="6804542"/>
            <a:ext cx="10353656" cy="909015"/>
          </a:xfrm>
        </p:spPr>
        <p:txBody>
          <a:bodyPr/>
          <a:lstStyle>
            <a:lvl1pPr marL="0" indent="0" algn="ctr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254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23" y="811954"/>
            <a:ext cx="10353656" cy="4564900"/>
          </a:xfrm>
        </p:spPr>
        <p:txBody>
          <a:bodyPr anchor="ctr"/>
          <a:lstStyle>
            <a:lvl1pPr algn="ctr"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823" y="5600588"/>
            <a:ext cx="10353656" cy="2112970"/>
          </a:xfrm>
        </p:spPr>
        <p:txBody>
          <a:bodyPr anchor="ctr"/>
          <a:lstStyle>
            <a:lvl1pPr marL="0" indent="0" algn="ctr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727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05" y="1162239"/>
            <a:ext cx="9293062" cy="3636095"/>
          </a:xfrm>
        </p:spPr>
        <p:txBody>
          <a:bodyPr anchor="ctr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18853" y="4808362"/>
            <a:ext cx="8743182" cy="792225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823" y="5824323"/>
            <a:ext cx="10353656" cy="1892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2477" y="1182579"/>
            <a:ext cx="7284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55938" y="4155687"/>
            <a:ext cx="737419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5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736878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23" y="2848659"/>
            <a:ext cx="10353656" cy="3345625"/>
          </a:xfrm>
        </p:spPr>
        <p:txBody>
          <a:bodyPr anchor="b"/>
          <a:lstStyle>
            <a:lvl1pPr algn="ctr"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823" y="6209971"/>
            <a:ext cx="10353656" cy="1519274"/>
          </a:xfrm>
        </p:spPr>
        <p:txBody>
          <a:bodyPr anchor="t"/>
          <a:lstStyle>
            <a:lvl1pPr marL="0" indent="0" algn="ctr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919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2823" y="811953"/>
            <a:ext cx="10353656" cy="2137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2823" y="3152836"/>
            <a:ext cx="3295540" cy="76754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197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2823" y="3920388"/>
            <a:ext cx="3295540" cy="3793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7752" y="3152836"/>
            <a:ext cx="3288093" cy="76754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197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36723" y="3920388"/>
            <a:ext cx="3299910" cy="3793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993" y="3152836"/>
            <a:ext cx="3301485" cy="76754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197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993" y="3920388"/>
            <a:ext cx="3301485" cy="3793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483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2823" y="813514"/>
            <a:ext cx="10353656" cy="2136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2823" y="5600587"/>
            <a:ext cx="3292976" cy="76754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0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2823" y="3152837"/>
            <a:ext cx="3292976" cy="2029883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2823" y="6368136"/>
            <a:ext cx="3292976" cy="1345421"/>
          </a:xfrm>
        </p:spPr>
        <p:txBody>
          <a:bodyPr anchor="t">
            <a:normAutofit/>
          </a:bodyPr>
          <a:lstStyle>
            <a:lvl1pPr marL="0" indent="0" algn="ctr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8131" y="5600587"/>
            <a:ext cx="3298389" cy="76754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0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36722" y="3152837"/>
            <a:ext cx="3299911" cy="202988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6722" y="6368135"/>
            <a:ext cx="3299911" cy="1345422"/>
          </a:xfrm>
        </p:spPr>
        <p:txBody>
          <a:bodyPr anchor="t">
            <a:normAutofit/>
          </a:bodyPr>
          <a:lstStyle>
            <a:lvl1pPr marL="0" indent="0" algn="ctr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994" y="5600587"/>
            <a:ext cx="3297243" cy="76754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930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64993" y="3152837"/>
            <a:ext cx="3301485" cy="202988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868" y="6368132"/>
            <a:ext cx="3301611" cy="1345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0767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2823" y="3152839"/>
            <a:ext cx="10353656" cy="4560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4821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811957"/>
            <a:ext cx="2550667" cy="69016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2824" y="811957"/>
            <a:ext cx="7650746" cy="6901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7483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4" y="811953"/>
            <a:ext cx="8454802" cy="1759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54" y="2877784"/>
            <a:ext cx="4113190" cy="5168973"/>
          </a:xfrm>
        </p:spPr>
        <p:txBody>
          <a:bodyPr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3565" y="2877787"/>
            <a:ext cx="4113191" cy="5168974"/>
          </a:xfrm>
        </p:spPr>
        <p:txBody>
          <a:bodyPr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1-670D-4A75-91AF-81FE73013AD9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>
        <p14:prism isContent="1"/>
      </p:transition>
    </mc:Choice>
    <mc:Fallback xmlns="">
      <p:transition spd="slow" advTm="60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3" y="811953"/>
            <a:ext cx="8454801" cy="1759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52" y="2878309"/>
            <a:ext cx="4116603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952" y="3645860"/>
            <a:ext cx="4116603" cy="4400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0150" y="2878309"/>
            <a:ext cx="4116603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0150" y="3645860"/>
            <a:ext cx="4116603" cy="4400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42C5-85DE-4D5F-919B-C1DD83530A64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>
        <p14:prism isContent="1"/>
      </p:transition>
    </mc:Choice>
    <mc:Fallback xmlns="">
      <p:transition spd="slow" advTm="6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2821" y="3152837"/>
            <a:ext cx="10353031" cy="4560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998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181D-0D33-4455-9CF7-DDEC510296F5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18-2EBF-4B4E-A4BF-2B3471C9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>
        <p14:prism isContent="1"/>
      </p:transition>
    </mc:Choice>
    <mc:Fallback xmlns="">
      <p:transition spd="slow" advTm="6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23" y="1103602"/>
            <a:ext cx="10340969" cy="3645291"/>
          </a:xfrm>
        </p:spPr>
        <p:txBody>
          <a:bodyPr anchor="b">
            <a:normAutofit/>
          </a:bodyPr>
          <a:lstStyle>
            <a:lvl1pPr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23" y="4871531"/>
            <a:ext cx="10340969" cy="1822344"/>
          </a:xfrm>
        </p:spPr>
        <p:txBody>
          <a:bodyPr>
            <a:normAutofit/>
          </a:bodyPr>
          <a:lstStyle>
            <a:lvl1pPr marL="0" indent="0" algn="ctr">
              <a:buNone/>
              <a:defRPr sz="2664">
                <a:solidFill>
                  <a:schemeClr val="bg1">
                    <a:lumMod val="50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7362-40A5-4521-8452-3F1A8FA8CBD5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 advTm="6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2824" y="823832"/>
            <a:ext cx="10353654" cy="2126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2821" y="3152837"/>
            <a:ext cx="5100708" cy="4560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65771" y="3152837"/>
            <a:ext cx="5100082" cy="4560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816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2824" y="823832"/>
            <a:ext cx="10353654" cy="2126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134" y="3158064"/>
            <a:ext cx="4868398" cy="90571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3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2823" y="4063780"/>
            <a:ext cx="5100708" cy="3649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9760" y="3158064"/>
            <a:ext cx="4876719" cy="90571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463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65771" y="4063780"/>
            <a:ext cx="5100083" cy="3649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435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138A-8264-4279-BAE9-E97A5E153E6D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 advTm="6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0760-7F71-4060-96CE-14864EAED8E7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 advTm="6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23" y="811953"/>
            <a:ext cx="3931588" cy="2694859"/>
          </a:xfrm>
        </p:spPr>
        <p:txBody>
          <a:bodyPr anchor="b"/>
          <a:lstStyle>
            <a:lvl1pPr algn="ctr"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2773" y="811955"/>
            <a:ext cx="6193704" cy="6901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823" y="3506813"/>
            <a:ext cx="3931590" cy="4206744"/>
          </a:xfrm>
        </p:spPr>
        <p:txBody>
          <a:bodyPr/>
          <a:lstStyle>
            <a:lvl1pPr marL="0" indent="0" algn="ctr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4022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91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24" y="811953"/>
            <a:ext cx="5500422" cy="2694862"/>
          </a:xfrm>
        </p:spPr>
        <p:txBody>
          <a:bodyPr anchor="b"/>
          <a:lstStyle>
            <a:lvl1pPr algn="ctr"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410" y="811955"/>
            <a:ext cx="4003627" cy="6901603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843" y="3506814"/>
            <a:ext cx="5500403" cy="4206743"/>
          </a:xfrm>
        </p:spPr>
        <p:txBody>
          <a:bodyPr/>
          <a:lstStyle>
            <a:lvl1pPr marL="0" indent="0" algn="ctr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ECE9-59CB-4D5D-B6A3-A7F7BF97F93F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 advTm="6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79303" cy="91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824" y="823832"/>
            <a:ext cx="10353654" cy="2126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23" y="3152839"/>
            <a:ext cx="10353656" cy="456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0738" y="783619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>
                <a:solidFill>
                  <a:schemeClr val="tx1"/>
                </a:solidFill>
              </a:defRPr>
            </a:lvl1pPr>
          </a:lstStyle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823" y="7836198"/>
            <a:ext cx="6665936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03060" y="7836198"/>
            <a:ext cx="763419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>
                <a:solidFill>
                  <a:schemeClr val="tx1"/>
                </a:solidFill>
              </a:defRPr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  <p:sldLayoutId id="2147483814" r:id="rId19"/>
    <p:sldLayoutId id="2147483815" r:id="rId20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 advTm="60000">
        <p:fade/>
      </p:transition>
    </mc:Fallback>
  </mc:AlternateContent>
  <p:hf sldNum="0" hdr="0" ftr="0"/>
  <p:txStyles>
    <p:titleStyle>
      <a:lvl1pPr algn="ctr" defTabSz="1217889" rtl="0" eaLnBrk="1" latinLnBrk="0" hangingPunct="1">
        <a:lnSpc>
          <a:spcPct val="90000"/>
        </a:lnSpc>
        <a:spcBef>
          <a:spcPct val="0"/>
        </a:spcBef>
        <a:buNone/>
        <a:defRPr sz="4795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120000"/>
        </a:lnSpc>
        <a:spcBef>
          <a:spcPts val="1332"/>
        </a:spcBef>
        <a:buClr>
          <a:schemeClr val="tx1"/>
        </a:buClr>
        <a:buFont typeface="Arial" panose="020B0604020202020204" pitchFamily="34" charset="0"/>
        <a:buChar char="•"/>
        <a:defRPr sz="26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120000"/>
        </a:lnSpc>
        <a:spcBef>
          <a:spcPts val="666"/>
        </a:spcBef>
        <a:buClr>
          <a:schemeClr val="tx1"/>
        </a:buClr>
        <a:buFont typeface="Arial" panose="020B0604020202020204" pitchFamily="34" charset="0"/>
        <a:buChar char="•"/>
        <a:defRPr sz="239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120000"/>
        </a:lnSpc>
        <a:spcBef>
          <a:spcPts val="666"/>
        </a:spcBef>
        <a:buClr>
          <a:schemeClr val="tx1"/>
        </a:buClr>
        <a:buFont typeface="Arial" panose="020B0604020202020204" pitchFamily="34" charset="0"/>
        <a:buChar char="•"/>
        <a:defRPr sz="213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120000"/>
        </a:lnSpc>
        <a:spcBef>
          <a:spcPts val="666"/>
        </a:spcBef>
        <a:buClr>
          <a:schemeClr val="tx1"/>
        </a:buClr>
        <a:buFont typeface="Arial" panose="020B0604020202020204" pitchFamily="34" charset="0"/>
        <a:buChar char="•"/>
        <a:defRPr sz="186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120000"/>
        </a:lnSpc>
        <a:spcBef>
          <a:spcPts val="666"/>
        </a:spcBef>
        <a:buClr>
          <a:schemeClr val="tx1"/>
        </a:buClr>
        <a:buFont typeface="Arial" panose="020B0604020202020204" pitchFamily="34" charset="0"/>
        <a:buChar char="•"/>
        <a:defRPr sz="186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120000"/>
        </a:lnSpc>
        <a:spcBef>
          <a:spcPts val="666"/>
        </a:spcBef>
        <a:buClr>
          <a:schemeClr val="tx1"/>
        </a:buClr>
        <a:buFont typeface="Arial" panose="020B0604020202020204" pitchFamily="34" charset="0"/>
        <a:buChar char="•"/>
        <a:defRPr sz="186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120000"/>
        </a:lnSpc>
        <a:spcBef>
          <a:spcPts val="666"/>
        </a:spcBef>
        <a:buClr>
          <a:schemeClr val="tx1"/>
        </a:buClr>
        <a:buFont typeface="Arial" panose="020B0604020202020204" pitchFamily="34" charset="0"/>
        <a:buChar char="•"/>
        <a:defRPr sz="186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120000"/>
        </a:lnSpc>
        <a:spcBef>
          <a:spcPts val="666"/>
        </a:spcBef>
        <a:buClr>
          <a:schemeClr val="tx1"/>
        </a:buClr>
        <a:buFont typeface="Arial" panose="020B0604020202020204" pitchFamily="34" charset="0"/>
        <a:buChar char="•"/>
        <a:defRPr sz="186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120000"/>
        </a:lnSpc>
        <a:spcBef>
          <a:spcPts val="666"/>
        </a:spcBef>
        <a:buClr>
          <a:schemeClr val="tx1"/>
        </a:buClr>
        <a:buFont typeface="Arial" panose="020B0604020202020204" pitchFamily="34" charset="0"/>
        <a:buChar char="•"/>
        <a:defRPr sz="186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Cream 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We All Scream for Ice Cream!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 advTm="6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Own Flavor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Have you ever wanted an ice cream flavor no one makes?  Like, Jalapeno flavor.  Or, Rhubarb?  How about a simple combination of popular flavors that are difficult to find, such as peanut butter </a:t>
            </a:r>
            <a:r>
              <a:rPr lang="en-US" i="1" u="sng" dirty="0"/>
              <a:t>and</a:t>
            </a:r>
            <a:r>
              <a:rPr lang="en-US" dirty="0"/>
              <a:t> pecans?</a:t>
            </a:r>
          </a:p>
          <a:p>
            <a:pPr marL="0" indent="0">
              <a:buNone/>
            </a:pPr>
            <a:r>
              <a:rPr lang="en-US" dirty="0"/>
              <a:t>The Ice Cream Shop specializes in creating unique flavors.  We also combine popular flavors in ways you can’t possibly imagine!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u="sng" dirty="0"/>
              <a:t>Unique Flavors</a:t>
            </a:r>
          </a:p>
          <a:p>
            <a:pPr lvl="0"/>
            <a:r>
              <a:rPr lang="en-US" dirty="0"/>
              <a:t>Jalapeno</a:t>
            </a:r>
          </a:p>
          <a:p>
            <a:pPr lvl="0"/>
            <a:r>
              <a:rPr lang="en-US" dirty="0"/>
              <a:t>Rhubarb</a:t>
            </a:r>
          </a:p>
          <a:p>
            <a:pPr lvl="0"/>
            <a:r>
              <a:rPr lang="en-US" dirty="0"/>
              <a:t>Cheese</a:t>
            </a:r>
          </a:p>
          <a:p>
            <a:pPr lvl="0"/>
            <a:r>
              <a:rPr lang="en-US" dirty="0"/>
              <a:t>Cola</a:t>
            </a:r>
          </a:p>
          <a:p>
            <a:pPr lvl="0"/>
            <a:r>
              <a:rPr lang="en-US" dirty="0"/>
              <a:t>Cranberry</a:t>
            </a:r>
          </a:p>
          <a:p>
            <a:pPr lvl="0"/>
            <a:r>
              <a:rPr lang="en-US" dirty="0"/>
              <a:t>Grilled Onion</a:t>
            </a:r>
          </a:p>
          <a:p>
            <a:pPr lvl="0"/>
            <a:r>
              <a:rPr lang="en-US" dirty="0"/>
              <a:t>Wine</a:t>
            </a:r>
          </a:p>
          <a:p>
            <a:pPr lvl="0"/>
            <a:r>
              <a:rPr lang="en-US" dirty="0"/>
              <a:t>Sea Salt</a:t>
            </a:r>
          </a:p>
          <a:p>
            <a:pPr lvl="0"/>
            <a:r>
              <a:rPr lang="en-US" dirty="0"/>
              <a:t>Pizza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3284-94B2-4D12-89F6-2BF50BABD9AB}" type="datetime1">
              <a:rPr lang="en-US" smtClean="0"/>
              <a:t>5/8/2022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>
        <p14:prism isContent="1"/>
      </p:transition>
    </mc:Choice>
    <mc:Fallback xmlns="">
      <p:transition spd="slow" advTm="6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Cost Quality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buy from us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Cheaper cost than leading competitors</a:t>
            </a:r>
          </a:p>
          <a:p>
            <a:r>
              <a:rPr lang="en-US" dirty="0"/>
              <a:t>High-quality, local ingredients</a:t>
            </a:r>
          </a:p>
          <a:p>
            <a:r>
              <a:rPr lang="en-US" dirty="0"/>
              <a:t>Friendly employees</a:t>
            </a:r>
          </a:p>
          <a:p>
            <a:r>
              <a:rPr lang="en-US" dirty="0"/>
              <a:t>Custom flavors available</a:t>
            </a:r>
          </a:p>
          <a:p>
            <a:r>
              <a:rPr lang="en-US" dirty="0"/>
              <a:t>We do catering for parties and events!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35076" y="2961443"/>
            <a:ext cx="4084420" cy="767549"/>
          </a:xfrm>
        </p:spPr>
        <p:txBody>
          <a:bodyPr/>
          <a:lstStyle/>
          <a:p>
            <a:r>
              <a:rPr lang="en-US" dirty="0"/>
              <a:t>How Much You Save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47150357"/>
              </p:ext>
            </p:extLst>
          </p:nvPr>
        </p:nvGraphicFramePr>
        <p:xfrm>
          <a:off x="5149850" y="3646488"/>
          <a:ext cx="4116388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6770-7278-4C1B-B0D8-7A61798E0C00}" type="datetime1">
              <a:rPr lang="en-US" smtClean="0"/>
              <a:t>5/8/2022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>
        <p14:prism isContent="1"/>
      </p:transition>
    </mc:Choice>
    <mc:Fallback xmlns="">
      <p:transition spd="slow" advTm="6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All Markets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98629"/>
              </p:ext>
            </p:extLst>
          </p:nvPr>
        </p:nvGraphicFramePr>
        <p:xfrm>
          <a:off x="811952" y="2997846"/>
          <a:ext cx="8949885" cy="39250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215">
                <a:tc>
                  <a:txBody>
                    <a:bodyPr/>
                    <a:lstStyle/>
                    <a:p>
                      <a:r>
                        <a:rPr lang="en-US" sz="2400" dirty="0"/>
                        <a:t>In</a:t>
                      </a:r>
                      <a:r>
                        <a:rPr lang="en-US" sz="2400" baseline="0" dirty="0"/>
                        <a:t> Store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Catering Department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Distributor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085">
                <a:tc>
                  <a:txBody>
                    <a:bodyPr/>
                    <a:lstStyle/>
                    <a:p>
                      <a:r>
                        <a:rPr lang="en-US" sz="2400" dirty="0"/>
                        <a:t>Cones and Cakes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Catering for Parties and Events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Bulk Orders for Resellers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1085">
                <a:tc>
                  <a:txBody>
                    <a:bodyPr/>
                    <a:lstStyle/>
                    <a:p>
                      <a:r>
                        <a:rPr lang="en-US" sz="2400" dirty="0"/>
                        <a:t>Custom Mixes and Unique Flavors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 Flavors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</a:t>
                      </a:r>
                      <a:r>
                        <a:rPr lang="en-US" sz="2400" baseline="0" dirty="0"/>
                        <a:t> Plans for Restaurants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0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 advTm="6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Flavors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Need a special flavor for a special party next week?  We can do it!  Most of our flavors can be created and available for pickup in just 72 hours.  </a:t>
            </a:r>
          </a:p>
          <a:p>
            <a:pPr lvl="0"/>
            <a:r>
              <a:rPr lang="en-US" dirty="0"/>
              <a:t>Rush orders are also possible and can be picked up in only 24 hours for an additional fee.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CFF0-3A96-4780-A768-898B75B836E2}" type="datetime1">
              <a:rPr lang="en-US" smtClean="0"/>
              <a:t>5/8/2022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265228" y="4168702"/>
            <a:ext cx="2779776" cy="14264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Anything can be Ice Cream!</a:t>
            </a:r>
          </a:p>
        </p:txBody>
      </p:sp>
    </p:spTree>
    <p:extLst>
      <p:ext uri="{BB962C8B-B14F-4D97-AF65-F5344CB8AC3E}">
        <p14:creationId xmlns:p14="http://schemas.microsoft.com/office/powerpoint/2010/main" val="2314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>
        <p14:prism isContent="1"/>
      </p:transition>
    </mc:Choice>
    <mc:Fallback xmlns=""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Amazing Ice Cream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5E1B-B33B-4A58-8172-839F946F6C3C}" type="datetime1">
              <a:rPr lang="en-US" smtClean="0"/>
              <a:t>5/8/2022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4266010"/>
              </p:ext>
            </p:extLst>
          </p:nvPr>
        </p:nvGraphicFramePr>
        <p:xfrm>
          <a:off x="2029882" y="1860726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2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>
        <p14:prism isContent="1"/>
      </p:transition>
    </mc:Choice>
    <mc:Fallback xmlns=""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Dropl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1058</TotalTime>
  <Words>231</Words>
  <Application>Microsoft Office PowerPoint</Application>
  <PresentationFormat>Ledger Paper (11x17 in)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Droplet</vt:lpstr>
      <vt:lpstr>Ice Cream Shop</vt:lpstr>
      <vt:lpstr>Make Your Own Flavor</vt:lpstr>
      <vt:lpstr>Low Cost Quality</vt:lpstr>
      <vt:lpstr>Options for All Markets</vt:lpstr>
      <vt:lpstr>Special Flavors</vt:lpstr>
      <vt:lpstr>Amazing Ice Cream</vt:lpstr>
    </vt:vector>
  </TitlesOfParts>
  <Company>IT Learning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 A. Collins</dc:creator>
  <cp:lastModifiedBy>Tuan Luc Minh</cp:lastModifiedBy>
  <cp:revision>37</cp:revision>
  <dcterms:created xsi:type="dcterms:W3CDTF">2014-09-17T19:32:05Z</dcterms:created>
  <dcterms:modified xsi:type="dcterms:W3CDTF">2022-05-07T18:34:32Z</dcterms:modified>
</cp:coreProperties>
</file>