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99" autoAdjust="0"/>
  </p:normalViewPr>
  <p:slideViewPr>
    <p:cSldViewPr snapToGrid="0">
      <p:cViewPr varScale="1">
        <p:scale>
          <a:sx n="56" d="100"/>
          <a:sy n="56" d="100"/>
        </p:scale>
        <p:origin x="1632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6A0E31-240B-47E6-8312-D8E28ECDF5D3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8BB6F7-A1D7-4D26-88BC-D244A08AEFF5}">
      <dgm:prSet phldrT="[Text]" custT="1"/>
      <dgm:spPr/>
      <dgm:t>
        <a:bodyPr/>
        <a:lstStyle/>
        <a:p>
          <a:r>
            <a:rPr lang="en-US" sz="1800" dirty="0" smtClean="0"/>
            <a:t>Obtain a 1-yr. Permit from PRCA </a:t>
          </a:r>
          <a:endParaRPr lang="en-US" sz="1800" dirty="0"/>
        </a:p>
      </dgm:t>
    </dgm:pt>
    <dgm:pt modelId="{7155ECC5-50A8-486B-B8D9-930B4D70F290}" type="parTrans" cxnId="{DF2144DB-8E8F-49E4-A2E1-580B81E5C4A8}">
      <dgm:prSet/>
      <dgm:spPr/>
      <dgm:t>
        <a:bodyPr/>
        <a:lstStyle/>
        <a:p>
          <a:endParaRPr lang="en-US"/>
        </a:p>
      </dgm:t>
    </dgm:pt>
    <dgm:pt modelId="{988FAC1D-6F86-4A96-93AE-A767DCE9BF75}" type="sibTrans" cxnId="{DF2144DB-8E8F-49E4-A2E1-580B81E5C4A8}">
      <dgm:prSet/>
      <dgm:spPr/>
      <dgm:t>
        <a:bodyPr/>
        <a:lstStyle/>
        <a:p>
          <a:endParaRPr lang="en-US"/>
        </a:p>
      </dgm:t>
    </dgm:pt>
    <dgm:pt modelId="{33747D56-E75B-4D61-AE8A-F30B7A226A63}">
      <dgm:prSet phldrT="[Text]" custT="1"/>
      <dgm:spPr/>
      <dgm:t>
        <a:bodyPr/>
        <a:lstStyle/>
        <a:p>
          <a:r>
            <a:rPr lang="en-US" sz="1800" dirty="0" smtClean="0"/>
            <a:t>“Card Holder” competes at PRCA rodeos to accrue award money</a:t>
          </a:r>
          <a:endParaRPr lang="en-US" sz="1800" dirty="0"/>
        </a:p>
      </dgm:t>
    </dgm:pt>
    <dgm:pt modelId="{2A865A00-88C9-4719-B1F6-3222EFEA08A0}" type="parTrans" cxnId="{8A3F2F5D-A0F6-4347-9567-A35D5E34A1CD}">
      <dgm:prSet/>
      <dgm:spPr/>
      <dgm:t>
        <a:bodyPr/>
        <a:lstStyle/>
        <a:p>
          <a:endParaRPr lang="en-US"/>
        </a:p>
      </dgm:t>
    </dgm:pt>
    <dgm:pt modelId="{E645625F-938C-4B3F-BE5F-DB17AD96CF0B}" type="sibTrans" cxnId="{8A3F2F5D-A0F6-4347-9567-A35D5E34A1CD}">
      <dgm:prSet/>
      <dgm:spPr/>
      <dgm:t>
        <a:bodyPr/>
        <a:lstStyle/>
        <a:p>
          <a:endParaRPr lang="en-US"/>
        </a:p>
      </dgm:t>
    </dgm:pt>
    <dgm:pt modelId="{9D420390-2D46-4A35-A788-3E89484EDD78}">
      <dgm:prSet phldrT="[Text]" custT="1"/>
      <dgm:spPr/>
      <dgm:t>
        <a:bodyPr/>
        <a:lstStyle/>
        <a:p>
          <a:r>
            <a:rPr lang="en-US" sz="1800" dirty="0" smtClean="0"/>
            <a:t>Top 15 money winners each year are invited to compete at NFR</a:t>
          </a:r>
          <a:endParaRPr lang="en-US" sz="1800" dirty="0"/>
        </a:p>
      </dgm:t>
    </dgm:pt>
    <dgm:pt modelId="{4FED0368-ABD9-40E0-A7BE-4152EB520D2D}" type="parTrans" cxnId="{4203103B-C159-4492-A18A-F676428C6782}">
      <dgm:prSet/>
      <dgm:spPr/>
      <dgm:t>
        <a:bodyPr/>
        <a:lstStyle/>
        <a:p>
          <a:endParaRPr lang="en-US"/>
        </a:p>
      </dgm:t>
    </dgm:pt>
    <dgm:pt modelId="{C556090F-EB1E-4D70-9499-B7A60DF13896}" type="sibTrans" cxnId="{4203103B-C159-4492-A18A-F676428C6782}">
      <dgm:prSet/>
      <dgm:spPr/>
      <dgm:t>
        <a:bodyPr/>
        <a:lstStyle/>
        <a:p>
          <a:endParaRPr lang="en-US"/>
        </a:p>
      </dgm:t>
    </dgm:pt>
    <dgm:pt modelId="{C2E769F1-1040-41D6-8E13-3EB8DAD07A0B}" type="pres">
      <dgm:prSet presAssocID="{0C6A0E31-240B-47E6-8312-D8E28ECDF5D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787D2D-FD40-41F9-90B3-E1153AB316A1}" type="pres">
      <dgm:prSet presAssocID="{028BB6F7-A1D7-4D26-88BC-D244A08AEFF5}" presName="composite" presStyleCnt="0"/>
      <dgm:spPr/>
    </dgm:pt>
    <dgm:pt modelId="{68F1E3C9-2697-4841-849A-6B31B441C5D7}" type="pres">
      <dgm:prSet presAssocID="{028BB6F7-A1D7-4D26-88BC-D244A08AEFF5}" presName="imagSh" presStyleLbl="bgImgPlace1" presStyleIdx="0" presStyleCnt="3"/>
      <dgm:spPr/>
    </dgm:pt>
    <dgm:pt modelId="{DD08EF7D-AF3B-4B9D-8052-0D26B8C01B86}" type="pres">
      <dgm:prSet presAssocID="{028BB6F7-A1D7-4D26-88BC-D244A08AEFF5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CC7A0-396B-49F4-B736-9CFEC68F0313}" type="pres">
      <dgm:prSet presAssocID="{988FAC1D-6F86-4A96-93AE-A767DCE9BF7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2642E5E-A9CB-4CF3-9150-C1C2CDFD98C4}" type="pres">
      <dgm:prSet presAssocID="{988FAC1D-6F86-4A96-93AE-A767DCE9BF75}" presName="connTx" presStyleLbl="sibTrans2D1" presStyleIdx="0" presStyleCnt="2"/>
      <dgm:spPr/>
      <dgm:t>
        <a:bodyPr/>
        <a:lstStyle/>
        <a:p>
          <a:endParaRPr lang="en-US"/>
        </a:p>
      </dgm:t>
    </dgm:pt>
    <dgm:pt modelId="{6720BEF4-2D7E-4AF0-9184-09E0DAD68D49}" type="pres">
      <dgm:prSet presAssocID="{33747D56-E75B-4D61-AE8A-F30B7A226A63}" presName="composite" presStyleCnt="0"/>
      <dgm:spPr/>
    </dgm:pt>
    <dgm:pt modelId="{3EA88B52-1620-41D3-8B7D-E2480D6AB89C}" type="pres">
      <dgm:prSet presAssocID="{33747D56-E75B-4D61-AE8A-F30B7A226A63}" presName="imagSh" presStyleLbl="bgImgPlace1" presStyleIdx="1" presStyleCnt="3"/>
      <dgm:spPr/>
    </dgm:pt>
    <dgm:pt modelId="{39DA53B0-5FEB-4511-BF01-71150094F748}" type="pres">
      <dgm:prSet presAssocID="{33747D56-E75B-4D61-AE8A-F30B7A226A63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54C290-4696-43A6-830C-D74CA8E46C6C}" type="pres">
      <dgm:prSet presAssocID="{E645625F-938C-4B3F-BE5F-DB17AD96CF0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A9DD56E-D9C8-47C3-9758-0B8E9F1CFB7F}" type="pres">
      <dgm:prSet presAssocID="{E645625F-938C-4B3F-BE5F-DB17AD96CF0B}" presName="connTx" presStyleLbl="sibTrans2D1" presStyleIdx="1" presStyleCnt="2"/>
      <dgm:spPr/>
      <dgm:t>
        <a:bodyPr/>
        <a:lstStyle/>
        <a:p>
          <a:endParaRPr lang="en-US"/>
        </a:p>
      </dgm:t>
    </dgm:pt>
    <dgm:pt modelId="{E700DE46-E12F-4E17-A9E9-116C70D976B4}" type="pres">
      <dgm:prSet presAssocID="{9D420390-2D46-4A35-A788-3E89484EDD78}" presName="composite" presStyleCnt="0"/>
      <dgm:spPr/>
    </dgm:pt>
    <dgm:pt modelId="{104BEBF1-D103-424C-A869-69D7FB22D66E}" type="pres">
      <dgm:prSet presAssocID="{9D420390-2D46-4A35-A788-3E89484EDD78}" presName="imagSh" presStyleLbl="bgImgPlace1" presStyleIdx="2" presStyleCnt="3"/>
      <dgm:spPr/>
    </dgm:pt>
    <dgm:pt modelId="{321D8438-FC23-4AC6-B849-AB0BCDDFD0AF}" type="pres">
      <dgm:prSet presAssocID="{9D420390-2D46-4A35-A788-3E89484EDD78}" presName="tx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69FBF7-9CFF-4670-B433-8BBEBD6521AE}" type="presOf" srcId="{988FAC1D-6F86-4A96-93AE-A767DCE9BF75}" destId="{52ACC7A0-396B-49F4-B736-9CFEC68F0313}" srcOrd="0" destOrd="0" presId="urn:microsoft.com/office/officeart/2005/8/layout/hProcess10"/>
    <dgm:cxn modelId="{8A3F2F5D-A0F6-4347-9567-A35D5E34A1CD}" srcId="{0C6A0E31-240B-47E6-8312-D8E28ECDF5D3}" destId="{33747D56-E75B-4D61-AE8A-F30B7A226A63}" srcOrd="1" destOrd="0" parTransId="{2A865A00-88C9-4719-B1F6-3222EFEA08A0}" sibTransId="{E645625F-938C-4B3F-BE5F-DB17AD96CF0B}"/>
    <dgm:cxn modelId="{43F71A2A-3C9D-4C13-BDC7-A96F12879A04}" type="presOf" srcId="{988FAC1D-6F86-4A96-93AE-A767DCE9BF75}" destId="{A2642E5E-A9CB-4CF3-9150-C1C2CDFD98C4}" srcOrd="1" destOrd="0" presId="urn:microsoft.com/office/officeart/2005/8/layout/hProcess10"/>
    <dgm:cxn modelId="{98DB9531-827D-479B-B440-93C3BCFC6850}" type="presOf" srcId="{33747D56-E75B-4D61-AE8A-F30B7A226A63}" destId="{39DA53B0-5FEB-4511-BF01-71150094F748}" srcOrd="0" destOrd="0" presId="urn:microsoft.com/office/officeart/2005/8/layout/hProcess10"/>
    <dgm:cxn modelId="{757A4A33-24BD-4FF6-89C8-29B4A8E64267}" type="presOf" srcId="{E645625F-938C-4B3F-BE5F-DB17AD96CF0B}" destId="{4F54C290-4696-43A6-830C-D74CA8E46C6C}" srcOrd="0" destOrd="0" presId="urn:microsoft.com/office/officeart/2005/8/layout/hProcess10"/>
    <dgm:cxn modelId="{DF2144DB-8E8F-49E4-A2E1-580B81E5C4A8}" srcId="{0C6A0E31-240B-47E6-8312-D8E28ECDF5D3}" destId="{028BB6F7-A1D7-4D26-88BC-D244A08AEFF5}" srcOrd="0" destOrd="0" parTransId="{7155ECC5-50A8-486B-B8D9-930B4D70F290}" sibTransId="{988FAC1D-6F86-4A96-93AE-A767DCE9BF75}"/>
    <dgm:cxn modelId="{4203103B-C159-4492-A18A-F676428C6782}" srcId="{0C6A0E31-240B-47E6-8312-D8E28ECDF5D3}" destId="{9D420390-2D46-4A35-A788-3E89484EDD78}" srcOrd="2" destOrd="0" parTransId="{4FED0368-ABD9-40E0-A7BE-4152EB520D2D}" sibTransId="{C556090F-EB1E-4D70-9499-B7A60DF13896}"/>
    <dgm:cxn modelId="{F16E609F-D823-4899-A3CA-7F87799EE8B5}" type="presOf" srcId="{9D420390-2D46-4A35-A788-3E89484EDD78}" destId="{321D8438-FC23-4AC6-B849-AB0BCDDFD0AF}" srcOrd="0" destOrd="0" presId="urn:microsoft.com/office/officeart/2005/8/layout/hProcess10"/>
    <dgm:cxn modelId="{0FC712CC-4BBA-4E3A-85C2-5926F1C6BB50}" type="presOf" srcId="{E645625F-938C-4B3F-BE5F-DB17AD96CF0B}" destId="{6A9DD56E-D9C8-47C3-9758-0B8E9F1CFB7F}" srcOrd="1" destOrd="0" presId="urn:microsoft.com/office/officeart/2005/8/layout/hProcess10"/>
    <dgm:cxn modelId="{818933E3-2ED4-4A71-90E7-E5D9C93C6506}" type="presOf" srcId="{028BB6F7-A1D7-4D26-88BC-D244A08AEFF5}" destId="{DD08EF7D-AF3B-4B9D-8052-0D26B8C01B86}" srcOrd="0" destOrd="0" presId="urn:microsoft.com/office/officeart/2005/8/layout/hProcess10"/>
    <dgm:cxn modelId="{E9ADB568-0925-4667-8D89-EA9C2DD25826}" type="presOf" srcId="{0C6A0E31-240B-47E6-8312-D8E28ECDF5D3}" destId="{C2E769F1-1040-41D6-8E13-3EB8DAD07A0B}" srcOrd="0" destOrd="0" presId="urn:microsoft.com/office/officeart/2005/8/layout/hProcess10"/>
    <dgm:cxn modelId="{5466D4DA-D28A-4E1F-A063-1010E3D9AA24}" type="presParOf" srcId="{C2E769F1-1040-41D6-8E13-3EB8DAD07A0B}" destId="{9C787D2D-FD40-41F9-90B3-E1153AB316A1}" srcOrd="0" destOrd="0" presId="urn:microsoft.com/office/officeart/2005/8/layout/hProcess10"/>
    <dgm:cxn modelId="{32D51C49-9AF9-416A-BB7F-A6F80B3C5340}" type="presParOf" srcId="{9C787D2D-FD40-41F9-90B3-E1153AB316A1}" destId="{68F1E3C9-2697-4841-849A-6B31B441C5D7}" srcOrd="0" destOrd="0" presId="urn:microsoft.com/office/officeart/2005/8/layout/hProcess10"/>
    <dgm:cxn modelId="{5145E6D7-E2AB-4772-B9D1-E72FF17C3806}" type="presParOf" srcId="{9C787D2D-FD40-41F9-90B3-E1153AB316A1}" destId="{DD08EF7D-AF3B-4B9D-8052-0D26B8C01B86}" srcOrd="1" destOrd="0" presId="urn:microsoft.com/office/officeart/2005/8/layout/hProcess10"/>
    <dgm:cxn modelId="{177ABF34-8D3C-4BEA-A5A4-AC8C09F93467}" type="presParOf" srcId="{C2E769F1-1040-41D6-8E13-3EB8DAD07A0B}" destId="{52ACC7A0-396B-49F4-B736-9CFEC68F0313}" srcOrd="1" destOrd="0" presId="urn:microsoft.com/office/officeart/2005/8/layout/hProcess10"/>
    <dgm:cxn modelId="{7084ECDD-818C-49E8-BD26-3DA1C4FD18DE}" type="presParOf" srcId="{52ACC7A0-396B-49F4-B736-9CFEC68F0313}" destId="{A2642E5E-A9CB-4CF3-9150-C1C2CDFD98C4}" srcOrd="0" destOrd="0" presId="urn:microsoft.com/office/officeart/2005/8/layout/hProcess10"/>
    <dgm:cxn modelId="{5885A073-5CFE-4ACD-986E-E1FC93B2A310}" type="presParOf" srcId="{C2E769F1-1040-41D6-8E13-3EB8DAD07A0B}" destId="{6720BEF4-2D7E-4AF0-9184-09E0DAD68D49}" srcOrd="2" destOrd="0" presId="urn:microsoft.com/office/officeart/2005/8/layout/hProcess10"/>
    <dgm:cxn modelId="{D097AF69-2C58-4C97-AE4F-37951F1C7429}" type="presParOf" srcId="{6720BEF4-2D7E-4AF0-9184-09E0DAD68D49}" destId="{3EA88B52-1620-41D3-8B7D-E2480D6AB89C}" srcOrd="0" destOrd="0" presId="urn:microsoft.com/office/officeart/2005/8/layout/hProcess10"/>
    <dgm:cxn modelId="{4ACA740F-8616-45E9-9ED3-0632A5CD4766}" type="presParOf" srcId="{6720BEF4-2D7E-4AF0-9184-09E0DAD68D49}" destId="{39DA53B0-5FEB-4511-BF01-71150094F748}" srcOrd="1" destOrd="0" presId="urn:microsoft.com/office/officeart/2005/8/layout/hProcess10"/>
    <dgm:cxn modelId="{11189675-1696-4497-8E1B-49C6A50FE023}" type="presParOf" srcId="{C2E769F1-1040-41D6-8E13-3EB8DAD07A0B}" destId="{4F54C290-4696-43A6-830C-D74CA8E46C6C}" srcOrd="3" destOrd="0" presId="urn:microsoft.com/office/officeart/2005/8/layout/hProcess10"/>
    <dgm:cxn modelId="{6D476EEC-80DE-4017-AD44-628E8E1C408A}" type="presParOf" srcId="{4F54C290-4696-43A6-830C-D74CA8E46C6C}" destId="{6A9DD56E-D9C8-47C3-9758-0B8E9F1CFB7F}" srcOrd="0" destOrd="0" presId="urn:microsoft.com/office/officeart/2005/8/layout/hProcess10"/>
    <dgm:cxn modelId="{8514F35F-5ADA-452C-8984-34B76FE8C5A7}" type="presParOf" srcId="{C2E769F1-1040-41D6-8E13-3EB8DAD07A0B}" destId="{E700DE46-E12F-4E17-A9E9-116C70D976B4}" srcOrd="4" destOrd="0" presId="urn:microsoft.com/office/officeart/2005/8/layout/hProcess10"/>
    <dgm:cxn modelId="{362E0D97-D978-41FC-9218-4562DDAECBAD}" type="presParOf" srcId="{E700DE46-E12F-4E17-A9E9-116C70D976B4}" destId="{104BEBF1-D103-424C-A869-69D7FB22D66E}" srcOrd="0" destOrd="0" presId="urn:microsoft.com/office/officeart/2005/8/layout/hProcess10"/>
    <dgm:cxn modelId="{E53F281D-85C0-41AE-B810-67AD473BC35A}" type="presParOf" srcId="{E700DE46-E12F-4E17-A9E9-116C70D976B4}" destId="{321D8438-FC23-4AC6-B849-AB0BCDDFD0AF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1E3C9-2697-4841-849A-6B31B441C5D7}">
      <dsp:nvSpPr>
        <dsp:cNvPr id="0" name=""/>
        <dsp:cNvSpPr/>
      </dsp:nvSpPr>
      <dsp:spPr>
        <a:xfrm>
          <a:off x="4244" y="207569"/>
          <a:ext cx="1999749" cy="199974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8EF7D-AF3B-4B9D-8052-0D26B8C01B86}">
      <dsp:nvSpPr>
        <dsp:cNvPr id="0" name=""/>
        <dsp:cNvSpPr/>
      </dsp:nvSpPr>
      <dsp:spPr>
        <a:xfrm>
          <a:off x="329785" y="1407419"/>
          <a:ext cx="1999749" cy="19997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Obtain a 1-yr. Permit from PRCA </a:t>
          </a:r>
          <a:endParaRPr lang="en-US" sz="1800" kern="1200" dirty="0"/>
        </a:p>
      </dsp:txBody>
      <dsp:txXfrm>
        <a:off x="388356" y="1465990"/>
        <a:ext cx="1882607" cy="1882607"/>
      </dsp:txXfrm>
    </dsp:sp>
    <dsp:sp modelId="{52ACC7A0-396B-49F4-B736-9CFEC68F0313}">
      <dsp:nvSpPr>
        <dsp:cNvPr id="0" name=""/>
        <dsp:cNvSpPr/>
      </dsp:nvSpPr>
      <dsp:spPr>
        <a:xfrm>
          <a:off x="2389190" y="967188"/>
          <a:ext cx="385196" cy="480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389190" y="1063290"/>
        <a:ext cx="269637" cy="288308"/>
      </dsp:txXfrm>
    </dsp:sp>
    <dsp:sp modelId="{3EA88B52-1620-41D3-8B7D-E2480D6AB89C}">
      <dsp:nvSpPr>
        <dsp:cNvPr id="0" name=""/>
        <dsp:cNvSpPr/>
      </dsp:nvSpPr>
      <dsp:spPr>
        <a:xfrm>
          <a:off x="3104554" y="207569"/>
          <a:ext cx="1999749" cy="199974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A53B0-5FEB-4511-BF01-71150094F748}">
      <dsp:nvSpPr>
        <dsp:cNvPr id="0" name=""/>
        <dsp:cNvSpPr/>
      </dsp:nvSpPr>
      <dsp:spPr>
        <a:xfrm>
          <a:off x="3430095" y="1407419"/>
          <a:ext cx="1999749" cy="19997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“Card Holder” competes at PRCA rodeos to accrue award money</a:t>
          </a:r>
          <a:endParaRPr lang="en-US" sz="1800" kern="1200" dirty="0"/>
        </a:p>
      </dsp:txBody>
      <dsp:txXfrm>
        <a:off x="3488666" y="1465990"/>
        <a:ext cx="1882607" cy="1882607"/>
      </dsp:txXfrm>
    </dsp:sp>
    <dsp:sp modelId="{4F54C290-4696-43A6-830C-D74CA8E46C6C}">
      <dsp:nvSpPr>
        <dsp:cNvPr id="0" name=""/>
        <dsp:cNvSpPr/>
      </dsp:nvSpPr>
      <dsp:spPr>
        <a:xfrm>
          <a:off x="5489500" y="967188"/>
          <a:ext cx="385196" cy="480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489500" y="1063290"/>
        <a:ext cx="269637" cy="288308"/>
      </dsp:txXfrm>
    </dsp:sp>
    <dsp:sp modelId="{104BEBF1-D103-424C-A869-69D7FB22D66E}">
      <dsp:nvSpPr>
        <dsp:cNvPr id="0" name=""/>
        <dsp:cNvSpPr/>
      </dsp:nvSpPr>
      <dsp:spPr>
        <a:xfrm>
          <a:off x="6204864" y="207569"/>
          <a:ext cx="1999749" cy="1999749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D8438-FC23-4AC6-B849-AB0BCDDFD0AF}">
      <dsp:nvSpPr>
        <dsp:cNvPr id="0" name=""/>
        <dsp:cNvSpPr/>
      </dsp:nvSpPr>
      <dsp:spPr>
        <a:xfrm>
          <a:off x="6530405" y="1407419"/>
          <a:ext cx="1999749" cy="19997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Top 15 money winners each year are invited to compete at NFR</a:t>
          </a:r>
          <a:endParaRPr lang="en-US" sz="1800" kern="1200" dirty="0"/>
        </a:p>
      </dsp:txBody>
      <dsp:txXfrm>
        <a:off x="6588976" y="1465990"/>
        <a:ext cx="1882607" cy="1882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BA628-58CC-4D90-87D6-9487D99E584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9E6FB-46C8-4987-9F22-CD46FB45A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56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9E6FB-46C8-4987-9F22-CD46FB45A5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3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9E6FB-46C8-4987-9F22-CD46FB45A5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32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4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31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91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37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92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07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3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6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9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5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9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7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2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8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6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52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6893" y="4937760"/>
            <a:ext cx="4525108" cy="90033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Guide to Rodeo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0240" y="5939954"/>
            <a:ext cx="3783284" cy="615591"/>
          </a:xfrm>
        </p:spPr>
        <p:txBody>
          <a:bodyPr>
            <a:normAutofit/>
          </a:bodyPr>
          <a:lstStyle/>
          <a:p>
            <a:r>
              <a:rPr lang="en-US" b="1" dirty="0" smtClean="0"/>
              <a:t>The Original American Sport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294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birth of rodeo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1" y="1873155"/>
            <a:ext cx="9106902" cy="3970605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What is Rodeo? </a:t>
            </a:r>
            <a:r>
              <a:rPr lang="en-US" sz="1800" dirty="0" smtClean="0"/>
              <a:t> – a sport of riding </a:t>
            </a:r>
            <a:r>
              <a:rPr lang="en-US" sz="1800" dirty="0"/>
              <a:t>and roping contests derived from the </a:t>
            </a:r>
            <a:r>
              <a:rPr lang="en-US" sz="1800" dirty="0" smtClean="0"/>
              <a:t>skills </a:t>
            </a:r>
            <a:r>
              <a:rPr lang="en-US" sz="1800" dirty="0"/>
              <a:t>of the American cowboy </a:t>
            </a:r>
            <a:r>
              <a:rPr lang="en-US" sz="1800" dirty="0" smtClean="0"/>
              <a:t>developed </a:t>
            </a:r>
            <a:r>
              <a:rPr lang="en-US" sz="1800" dirty="0"/>
              <a:t>during </a:t>
            </a:r>
            <a:r>
              <a:rPr lang="en-US" sz="1800" dirty="0" smtClean="0"/>
              <a:t>the </a:t>
            </a:r>
            <a:r>
              <a:rPr lang="en-US" sz="1800" dirty="0"/>
              <a:t>19th century </a:t>
            </a:r>
            <a:r>
              <a:rPr lang="en-US" sz="1800" dirty="0" smtClean="0"/>
              <a:t>for work in the </a:t>
            </a:r>
            <a:r>
              <a:rPr lang="en-US" sz="1800" dirty="0"/>
              <a:t>open-range cattle </a:t>
            </a:r>
            <a:r>
              <a:rPr lang="en-US" sz="1800" dirty="0" smtClean="0"/>
              <a:t>industry.   Today, rodeo competitions are held in the United States, Canada, Mexico, and South America.</a:t>
            </a:r>
          </a:p>
          <a:p>
            <a:r>
              <a:rPr lang="en-US" sz="1800" dirty="0"/>
              <a:t> </a:t>
            </a:r>
            <a:r>
              <a:rPr lang="en-US" sz="1800" b="1" dirty="0" smtClean="0"/>
              <a:t>First Annual Rodeo </a:t>
            </a:r>
            <a:r>
              <a:rPr lang="en-US" sz="1800" dirty="0" smtClean="0"/>
              <a:t>- Prescott</a:t>
            </a:r>
            <a:r>
              <a:rPr lang="en-US" sz="1800" dirty="0"/>
              <a:t>, Arizona Territory, </a:t>
            </a:r>
            <a:r>
              <a:rPr lang="en-US" sz="1800" dirty="0" smtClean="0"/>
              <a:t>July </a:t>
            </a:r>
            <a:r>
              <a:rPr lang="en-US" sz="1800" dirty="0"/>
              <a:t>4, 1888. </a:t>
            </a:r>
            <a:endParaRPr lang="en-US" sz="1800" dirty="0" smtClean="0"/>
          </a:p>
          <a:p>
            <a:r>
              <a:rPr lang="en-US" sz="1800" b="1" dirty="0"/>
              <a:t>Professional Rodeo Cowboys Association (PRCA</a:t>
            </a:r>
            <a:r>
              <a:rPr lang="en-US" sz="1800" b="1" dirty="0" smtClean="0"/>
              <a:t>) </a:t>
            </a:r>
            <a:r>
              <a:rPr lang="en-US" sz="1800" dirty="0" smtClean="0"/>
              <a:t>– is the governing body of professional rodeo competitions.</a:t>
            </a:r>
            <a:endParaRPr lang="en-US" sz="1800" b="1" dirty="0" smtClean="0"/>
          </a:p>
          <a:p>
            <a:r>
              <a:rPr lang="en-US" sz="1800" b="1" dirty="0" smtClean="0"/>
              <a:t>Today’s largest annual rodeos and their starting years:</a:t>
            </a:r>
            <a:br>
              <a:rPr lang="en-US" sz="1800" b="1" dirty="0" smtClean="0"/>
            </a:br>
            <a:r>
              <a:rPr lang="en-US" sz="1800" dirty="0" smtClean="0"/>
              <a:t>Cheyenne </a:t>
            </a:r>
            <a:r>
              <a:rPr lang="en-US" sz="1800" dirty="0"/>
              <a:t>Frontier Days (1897), </a:t>
            </a:r>
            <a:r>
              <a:rPr lang="en-US" sz="1800" dirty="0" smtClean="0"/>
              <a:t>Oregon’s Pendleton Round-Up </a:t>
            </a:r>
            <a:r>
              <a:rPr lang="en-US" sz="1800" dirty="0"/>
              <a:t>(1910), </a:t>
            </a:r>
            <a:r>
              <a:rPr lang="en-US" sz="1800" dirty="0" smtClean="0"/>
              <a:t>the </a:t>
            </a:r>
            <a:r>
              <a:rPr lang="en-US" sz="1800" dirty="0"/>
              <a:t>Calgary Stampede (1912</a:t>
            </a:r>
            <a:r>
              <a:rPr lang="en-US" sz="1800" dirty="0" smtClean="0"/>
              <a:t>), and the Las Vegas National Finals Rodeo (1985).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08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1" y="520501"/>
            <a:ext cx="7206591" cy="80420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“World Records” of Rodeo</a:t>
            </a:r>
            <a:endParaRPr lang="en-US" sz="32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945" y="1581313"/>
            <a:ext cx="4681728" cy="652314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1581313"/>
            <a:ext cx="6503206" cy="45522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Rough Stock Events:  2 to 4 judges award a combined </a:t>
            </a:r>
            <a:r>
              <a:rPr lang="en-US" dirty="0"/>
              <a:t>score (50% animal / 50% rider) = 100 </a:t>
            </a:r>
            <a:r>
              <a:rPr lang="en-US" dirty="0" smtClean="0"/>
              <a:t>pts maximum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Bareback Bronc Riding = 94 pts by Will Lowe (2003)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Saddle Bronc Riding = 95 pts by Glen </a:t>
            </a:r>
            <a:r>
              <a:rPr lang="en-US" dirty="0"/>
              <a:t>O'Neill </a:t>
            </a:r>
            <a:r>
              <a:rPr lang="en-US" dirty="0" smtClean="0"/>
              <a:t>(1996)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Bull Riding = </a:t>
            </a:r>
            <a:r>
              <a:rPr lang="en-US" dirty="0"/>
              <a:t>100 pts </a:t>
            </a:r>
            <a:r>
              <a:rPr lang="en-US" dirty="0" smtClean="0"/>
              <a:t>by Wade Leslie (1991)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Timed Events: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Steer Wrestling </a:t>
            </a:r>
            <a:r>
              <a:rPr lang="en-US" dirty="0"/>
              <a:t>= 2.4 secs </a:t>
            </a:r>
            <a:r>
              <a:rPr lang="en-US" dirty="0" smtClean="0"/>
              <a:t>by Carl Deaton (1976)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Team </a:t>
            </a:r>
            <a:r>
              <a:rPr lang="en-US" dirty="0"/>
              <a:t>Roping = 3.5 secs </a:t>
            </a:r>
            <a:r>
              <a:rPr lang="en-US" dirty="0" smtClean="0"/>
              <a:t>by Blaine </a:t>
            </a:r>
            <a:r>
              <a:rPr lang="en-US" dirty="0" err="1"/>
              <a:t>Linaweaver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Jory </a:t>
            </a:r>
            <a:r>
              <a:rPr lang="en-US" dirty="0" smtClean="0"/>
              <a:t>Levy (2001)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Tie-down Roping = </a:t>
            </a:r>
            <a:r>
              <a:rPr lang="en-US" dirty="0" smtClean="0"/>
              <a:t>6.3 </a:t>
            </a:r>
            <a:r>
              <a:rPr lang="en-US" dirty="0"/>
              <a:t>secs </a:t>
            </a:r>
            <a:r>
              <a:rPr lang="en-US" dirty="0" smtClean="0"/>
              <a:t>by Ricky Canton (2005)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Barrel </a:t>
            </a:r>
            <a:r>
              <a:rPr lang="en-US" dirty="0"/>
              <a:t>Racing = 13.52 </a:t>
            </a:r>
            <a:r>
              <a:rPr lang="en-US" dirty="0" smtClean="0"/>
              <a:t>by Brandie Halls (2006)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1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9008428" cy="1507067"/>
          </a:xfrm>
        </p:spPr>
        <p:txBody>
          <a:bodyPr/>
          <a:lstStyle/>
          <a:p>
            <a:r>
              <a:rPr lang="en-US" dirty="0" smtClean="0"/>
              <a:t>rough stock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878511"/>
            <a:ext cx="10131425" cy="36491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Timed Events keep you in suspense!</a:t>
            </a:r>
            <a:endParaRPr lang="en-US" dirty="0"/>
          </a:p>
        </p:txBody>
      </p:sp>
      <p:pic>
        <p:nvPicPr>
          <p:cNvPr id="4" name="BarrelRacing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27937" y="2065867"/>
            <a:ext cx="4267200" cy="3200400"/>
          </a:xfrm>
        </p:spPr>
      </p:pic>
    </p:spTree>
    <p:extLst>
      <p:ext uri="{BB962C8B-B14F-4D97-AF65-F5344CB8AC3E}">
        <p14:creationId xmlns:p14="http://schemas.microsoft.com/office/powerpoint/2010/main" val="82694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10358926" cy="1507067"/>
          </a:xfrm>
        </p:spPr>
        <p:txBody>
          <a:bodyPr>
            <a:normAutofit/>
          </a:bodyPr>
          <a:lstStyle/>
          <a:p>
            <a:r>
              <a:rPr lang="en-US" dirty="0" smtClean="0"/>
              <a:t>qualifying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021451"/>
              </p:ext>
            </p:extLst>
          </p:nvPr>
        </p:nvGraphicFramePr>
        <p:xfrm>
          <a:off x="881160" y="1150033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504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NFR Average Ticket prices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40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241</Words>
  <Application>Microsoft Office PowerPoint</Application>
  <PresentationFormat>Widescreen</PresentationFormat>
  <Paragraphs>27</Paragraphs>
  <Slides>7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Guide to Rodeo</vt:lpstr>
      <vt:lpstr>The birth of rodeo</vt:lpstr>
      <vt:lpstr>The “World Records” of Rodeo</vt:lpstr>
      <vt:lpstr>rough stock event</vt:lpstr>
      <vt:lpstr>Timed Events keep you in suspense!</vt:lpstr>
      <vt:lpstr>qualifying</vt:lpstr>
      <vt:lpstr>NFR Average Ticket prices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MOSTRAINER</dc:title>
  <dc:subject>RODEOS</dc:subject>
  <dc:creator/>
  <cp:lastModifiedBy/>
  <cp:revision>1</cp:revision>
  <dcterms:created xsi:type="dcterms:W3CDTF">2022-04-20T07:55:24Z</dcterms:created>
  <dcterms:modified xsi:type="dcterms:W3CDTF">2022-05-07T15:15:03Z</dcterms:modified>
  <cp:contentStatus>Done</cp:contentStatus>
</cp:coreProperties>
</file>