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Wingdings 3" pitchFamily="2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20" d="100"/>
          <a:sy n="120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nicolemcgowan/Desktop/BAND/Project%203/Completed%20Questions/Cutomers%20per%20employee/Customers%20per%20Employe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bnicolemcgowan/Desktop/BAND/Project%203/Completed%20Questions/Top%2010%20Artists/Prj%203%20Top%2010%20artist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nicolemcgowan/Desktop/BAND/Project%203/Completed%20Questions/How%20many%20song%20per%20genre/How%20many%20songs%20in%20each%20Genr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nicolemcgowan/Desktop/BAND/Project%203/Completed%20Questions/Who%20is%20writing%20rock%20music/Who%20is%20writing%20rock%20music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per sales representative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'Customers per Employee'!$C$1</c:f>
              <c:strCache>
                <c:ptCount val="1"/>
                <c:pt idx="0">
                  <c:v>count (*)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AA-6644-A661-89F2CDE7185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AA-6644-A661-89F2CDE71850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AA-6644-A661-89F2CDE718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'Customers per Employee'!$A$2:$B$4</c:f>
              <c:multiLvlStrCache>
                <c:ptCount val="3"/>
                <c:lvl>
                  <c:pt idx="0">
                    <c:v>Peacock</c:v>
                  </c:pt>
                  <c:pt idx="1">
                    <c:v>Park</c:v>
                  </c:pt>
                  <c:pt idx="2">
                    <c:v>Johnson</c:v>
                  </c:pt>
                </c:lvl>
                <c:lvl>
                  <c:pt idx="0">
                    <c:v>Jane</c:v>
                  </c:pt>
                  <c:pt idx="1">
                    <c:v>Margaret</c:v>
                  </c:pt>
                  <c:pt idx="2">
                    <c:v>Steve</c:v>
                  </c:pt>
                </c:lvl>
              </c:multiLvlStrCache>
            </c:multiLvlStrRef>
          </c:cat>
          <c:val>
            <c:numRef>
              <c:f>'Customers per Employee'!$C$2:$C$4</c:f>
              <c:numCache>
                <c:formatCode>General</c:formatCode>
                <c:ptCount val="3"/>
                <c:pt idx="0">
                  <c:v>146</c:v>
                </c:pt>
                <c:pt idx="1">
                  <c:v>140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AA-6644-A661-89F2CDE71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3.1269031976713893E-2"/>
          <c:y val="0.84471009850720657"/>
          <c:w val="0.96873096802328607"/>
          <c:h val="0.1195026860762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What are the top 10 artists purchased?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2349967743424"/>
          <c:y val="0.15642427933623335"/>
          <c:w val="0.82535850071782857"/>
          <c:h val="0.4139409510109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'Prj 3 Top 10 artist'!$B$1</c:f>
              <c:strCache>
                <c:ptCount val="1"/>
                <c:pt idx="0">
                  <c:v>Units_sold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'Prj 3 Top 10 artist'!$A$2:$A$11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Os Paralamas Do Sucesso</c:v>
                </c:pt>
                <c:pt idx="5">
                  <c:v>Deep Purple</c:v>
                </c:pt>
                <c:pt idx="6">
                  <c:v>Faith No More</c:v>
                </c:pt>
                <c:pt idx="7">
                  <c:v>Lost</c:v>
                </c:pt>
                <c:pt idx="8">
                  <c:v>Eric Clapton</c:v>
                </c:pt>
                <c:pt idx="9">
                  <c:v>R.E.M.</c:v>
                </c:pt>
              </c:strCache>
            </c:strRef>
          </c:cat>
          <c:val>
            <c:numRef>
              <c:f>'Prj 3 Top 10 artist'!$B$2:$B$11</c:f>
              <c:numCache>
                <c:formatCode>General</c:formatCode>
                <c:ptCount val="10"/>
                <c:pt idx="0">
                  <c:v>140</c:v>
                </c:pt>
                <c:pt idx="1">
                  <c:v>107</c:v>
                </c:pt>
                <c:pt idx="2">
                  <c:v>91</c:v>
                </c:pt>
                <c:pt idx="3">
                  <c:v>87</c:v>
                </c:pt>
                <c:pt idx="4">
                  <c:v>45</c:v>
                </c:pt>
                <c:pt idx="5">
                  <c:v>44</c:v>
                </c:pt>
                <c:pt idx="6">
                  <c:v>42</c:v>
                </c:pt>
                <c:pt idx="7">
                  <c:v>41</c:v>
                </c:pt>
                <c:pt idx="8">
                  <c:v>40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2-CF43-B93B-D7B46703A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9366591"/>
        <c:axId val="1"/>
      </c:barChart>
      <c:catAx>
        <c:axId val="1929366591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Artists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Units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929366591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2">
        <a:lumMod val="10000"/>
        <a:lumOff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many songs per genre?</a:t>
            </a: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'How many songs in each Genre'!$B$1</c:f>
              <c:strCache>
                <c:ptCount val="1"/>
                <c:pt idx="0">
                  <c:v>count(gr.Name)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'How many songs in each Genre'!$A$2:$A$26</c:f>
              <c:strCache>
                <c:ptCount val="25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Opera</c:v>
                </c:pt>
                <c:pt idx="15">
                  <c:v>Pop</c:v>
                </c:pt>
                <c:pt idx="16">
                  <c:v>R&amp;B/Soul</c:v>
                </c:pt>
                <c:pt idx="17">
                  <c:v>Reggae</c:v>
                </c:pt>
                <c:pt idx="18">
                  <c:v>Rock</c:v>
                </c:pt>
                <c:pt idx="19">
                  <c:v>Rock And Roll</c:v>
                </c:pt>
                <c:pt idx="20">
                  <c:v>Sci Fi &amp; Fantasy</c:v>
                </c:pt>
                <c:pt idx="21">
                  <c:v>Science Fiction</c:v>
                </c:pt>
                <c:pt idx="22">
                  <c:v>Soundtrack</c:v>
                </c:pt>
                <c:pt idx="23">
                  <c:v>TV Shows</c:v>
                </c:pt>
                <c:pt idx="24">
                  <c:v>World</c:v>
                </c:pt>
              </c:strCache>
            </c:strRef>
          </c:cat>
          <c:val>
            <c:numRef>
              <c:f>'How many songs in each Genre'!$B$2:$B$26</c:f>
              <c:numCache>
                <c:formatCode>General</c:formatCode>
                <c:ptCount val="25"/>
                <c:pt idx="0">
                  <c:v>40</c:v>
                </c:pt>
                <c:pt idx="1">
                  <c:v>332</c:v>
                </c:pt>
                <c:pt idx="2">
                  <c:v>81</c:v>
                </c:pt>
                <c:pt idx="3">
                  <c:v>15</c:v>
                </c:pt>
                <c:pt idx="4">
                  <c:v>74</c:v>
                </c:pt>
                <c:pt idx="5">
                  <c:v>17</c:v>
                </c:pt>
                <c:pt idx="6">
                  <c:v>64</c:v>
                </c:pt>
                <c:pt idx="7">
                  <c:v>24</c:v>
                </c:pt>
                <c:pt idx="8">
                  <c:v>30</c:v>
                </c:pt>
                <c:pt idx="9">
                  <c:v>28</c:v>
                </c:pt>
                <c:pt idx="10">
                  <c:v>35</c:v>
                </c:pt>
                <c:pt idx="11">
                  <c:v>130</c:v>
                </c:pt>
                <c:pt idx="12">
                  <c:v>579</c:v>
                </c:pt>
                <c:pt idx="13">
                  <c:v>374</c:v>
                </c:pt>
                <c:pt idx="14">
                  <c:v>1</c:v>
                </c:pt>
                <c:pt idx="15">
                  <c:v>48</c:v>
                </c:pt>
                <c:pt idx="16">
                  <c:v>61</c:v>
                </c:pt>
                <c:pt idx="17">
                  <c:v>58</c:v>
                </c:pt>
                <c:pt idx="18">
                  <c:v>1297</c:v>
                </c:pt>
                <c:pt idx="19">
                  <c:v>12</c:v>
                </c:pt>
                <c:pt idx="20">
                  <c:v>26</c:v>
                </c:pt>
                <c:pt idx="21">
                  <c:v>13</c:v>
                </c:pt>
                <c:pt idx="22">
                  <c:v>43</c:v>
                </c:pt>
                <c:pt idx="23">
                  <c:v>93</c:v>
                </c:pt>
                <c:pt idx="2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7-7341-9592-25DDD13CE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018234015"/>
        <c:axId val="1"/>
      </c:barChart>
      <c:catAx>
        <c:axId val="2018234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 </a:t>
                </a:r>
              </a:p>
            </c:rich>
          </c:tx>
          <c:overlay val="0"/>
          <c:spPr>
            <a:noFill/>
            <a:ln w="25400"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Sonngs per Genre</a:t>
                </a:r>
              </a:p>
            </c:rich>
          </c:tx>
          <c:overlay val="0"/>
          <c:spPr>
            <a:noFill/>
            <a:ln w="25400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23401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2">
        <a:lumMod val="10000"/>
        <a:lumOff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What are the top 10 Rock artists available?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2">
                  <a:lumMod val="1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'Who is writing rock music'!$C$1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'Who is writing rock music'!$B$2:$B$11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'Who is writing rock music'!$C$2:$C$11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8-AB4D-AFC4-6F34E06214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67052927"/>
        <c:axId val="67054575"/>
      </c:barChart>
      <c:catAx>
        <c:axId val="67052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54575"/>
        <c:crosses val="autoZero"/>
        <c:auto val="1"/>
        <c:lblAlgn val="ctr"/>
        <c:lblOffset val="100"/>
        <c:noMultiLvlLbl val="0"/>
      </c:catAx>
      <c:valAx>
        <c:axId val="6705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5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10000"/>
        <a:lumOff val="90000"/>
      </a:schemeClr>
    </a:solidFill>
    <a:ln>
      <a:noFill/>
    </a:ln>
    <a:effectLst/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53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8803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469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38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27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87590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361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5053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91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0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3102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561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1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How many customers per sales representative?</a:t>
            </a:r>
            <a:endParaRPr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148316"/>
            <a:ext cx="3794414" cy="349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Steve Johnson has the least amount of customers. Jane Peacock has the most customers but not much </a:t>
            </a:r>
            <a:r>
              <a:rPr lang="en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than Margaret 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Park.</a:t>
            </a:r>
            <a:endParaRPr dirty="0">
              <a:solidFill>
                <a:schemeClr val="tx2">
                  <a:lumMod val="1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91386" y="1148316"/>
            <a:ext cx="4880343" cy="349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0274CF-7E74-9B43-257D-F14068C3A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885738"/>
              </p:ext>
            </p:extLst>
          </p:nvPr>
        </p:nvGraphicFramePr>
        <p:xfrm>
          <a:off x="394499" y="1297172"/>
          <a:ext cx="4510501" cy="319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What are the top 10 artists purchased?</a:t>
            </a:r>
            <a:endParaRPr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Iron Maiden is the most purchased artist.  The 10</a:t>
            </a:r>
            <a:r>
              <a:rPr lang="en" baseline="30000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 most purchased artist is R.E.M. which is about 3.5 times less than Iron Maiden.</a:t>
            </a:r>
            <a:endParaRPr dirty="0">
              <a:solidFill>
                <a:schemeClr val="tx2">
                  <a:lumMod val="1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21D229-2DC3-5476-B347-4ABC0286C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558384"/>
              </p:ext>
            </p:extLst>
          </p:nvPr>
        </p:nvGraphicFramePr>
        <p:xfrm>
          <a:off x="481892" y="1593609"/>
          <a:ext cx="4302760" cy="260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  How many songs per genre?</a:t>
            </a:r>
            <a:endParaRPr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560287" y="1137684"/>
            <a:ext cx="2222205" cy="380645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Rock genre has the most songs available. 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e least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number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 of songs in a genre available is opera.</a:t>
            </a:r>
            <a:endParaRPr dirty="0">
              <a:solidFill>
                <a:schemeClr val="tx2">
                  <a:lumMod val="1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95693" y="1137684"/>
            <a:ext cx="6251944" cy="3806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0C6005-5820-EE15-142E-2CFBE33C6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478614"/>
              </p:ext>
            </p:extLst>
          </p:nvPr>
        </p:nvGraphicFramePr>
        <p:xfrm>
          <a:off x="218557" y="1279201"/>
          <a:ext cx="5969591" cy="35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W</a:t>
            </a:r>
            <a:r>
              <a:rPr lang="en-US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at are the top 10 R</a:t>
            </a:r>
            <a:r>
              <a:rPr lang="en-US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o</a:t>
            </a:r>
            <a:r>
              <a:rPr lang="en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ck artists available?</a:t>
            </a:r>
            <a:endParaRPr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552352"/>
            <a:ext cx="3591300" cy="29386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ea typeface="Open Sans"/>
                <a:cs typeface="Open Sans"/>
                <a:sym typeface="Open Sans"/>
              </a:rPr>
              <a:t>Led Zeppelin has the most song available with 114 and U2 is a close second.  KISS has the least amount available with 35 songs.</a:t>
            </a:r>
            <a:endParaRPr dirty="0">
              <a:solidFill>
                <a:schemeClr val="tx2">
                  <a:lumMod val="1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5060" y="1552352"/>
            <a:ext cx="4819940" cy="2938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9A1B9C-0553-BB72-C5CB-2B5CD1DE5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777403"/>
              </p:ext>
            </p:extLst>
          </p:nvPr>
        </p:nvGraphicFramePr>
        <p:xfrm>
          <a:off x="209030" y="165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{76E81E54-73A9-864E-9830-42EC555C0A33}tf16401378</Template>
  <TotalTime>77</TotalTime>
  <Words>188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 Sans</vt:lpstr>
      <vt:lpstr>MS Shell Dlg 2</vt:lpstr>
      <vt:lpstr>Wingdings 3</vt:lpstr>
      <vt:lpstr>Arial</vt:lpstr>
      <vt:lpstr>Wingdings</vt:lpstr>
      <vt:lpstr>Madison</vt:lpstr>
      <vt:lpstr>  How many customers per sales representative?</vt:lpstr>
      <vt:lpstr>What are the top 10 artists purchased?</vt:lpstr>
      <vt:lpstr>  How many songs per genre?</vt:lpstr>
      <vt:lpstr>What are the top 10 Rock artists available?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Brenda McGowan</cp:lastModifiedBy>
  <cp:revision>10</cp:revision>
  <dcterms:modified xsi:type="dcterms:W3CDTF">2022-07-13T19:31:34Z</dcterms:modified>
</cp:coreProperties>
</file>