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56" r:id="rId2"/>
    <p:sldId id="349" r:id="rId3"/>
    <p:sldId id="325" r:id="rId4"/>
    <p:sldId id="352" r:id="rId5"/>
    <p:sldId id="351" r:id="rId6"/>
    <p:sldId id="353" r:id="rId7"/>
    <p:sldId id="354" r:id="rId8"/>
    <p:sldId id="365" r:id="rId9"/>
    <p:sldId id="355" r:id="rId10"/>
    <p:sldId id="360" r:id="rId11"/>
    <p:sldId id="359" r:id="rId12"/>
    <p:sldId id="361" r:id="rId13"/>
    <p:sldId id="363" r:id="rId14"/>
    <p:sldId id="364" r:id="rId15"/>
    <p:sldId id="366" r:id="rId16"/>
    <p:sldId id="357" r:id="rId17"/>
    <p:sldId id="367" r:id="rId18"/>
    <p:sldId id="368" r:id="rId19"/>
    <p:sldId id="369" r:id="rId20"/>
    <p:sldId id="370" r:id="rId21"/>
    <p:sldId id="371" r:id="rId22"/>
    <p:sldId id="374" r:id="rId23"/>
    <p:sldId id="375" r:id="rId24"/>
    <p:sldId id="378" r:id="rId25"/>
    <p:sldId id="372" r:id="rId26"/>
    <p:sldId id="376" r:id="rId27"/>
    <p:sldId id="381" r:id="rId28"/>
    <p:sldId id="379" r:id="rId29"/>
    <p:sldId id="380" r:id="rId30"/>
    <p:sldId id="382" r:id="rId31"/>
    <p:sldId id="384" r:id="rId32"/>
    <p:sldId id="383" r:id="rId33"/>
    <p:sldId id="386" r:id="rId34"/>
    <p:sldId id="387" r:id="rId35"/>
    <p:sldId id="388" r:id="rId36"/>
    <p:sldId id="389" r:id="rId37"/>
    <p:sldId id="390" r:id="rId38"/>
    <p:sldId id="391" r:id="rId39"/>
    <p:sldId id="395" r:id="rId40"/>
    <p:sldId id="392" r:id="rId41"/>
    <p:sldId id="393" r:id="rId42"/>
    <p:sldId id="394" r:id="rId43"/>
    <p:sldId id="396" r:id="rId44"/>
    <p:sldId id="398" r:id="rId45"/>
    <p:sldId id="397" r:id="rId46"/>
    <p:sldId id="399" r:id="rId47"/>
    <p:sldId id="403" r:id="rId48"/>
    <p:sldId id="404" r:id="rId49"/>
    <p:sldId id="402" r:id="rId50"/>
    <p:sldId id="401" r:id="rId51"/>
  </p:sldIdLst>
  <p:sldSz cx="9906000" cy="6858000" type="A4"/>
  <p:notesSz cx="6797675" cy="9928225"/>
  <p:custDataLst>
    <p:tags r:id="rId54"/>
  </p:custDataLst>
  <p:defaultTextStyle>
    <a:defPPr>
      <a:defRPr lang="en-US"/>
    </a:defPPr>
    <a:lvl1pPr marL="0" algn="l" defTabSz="872655" rtl="0" eaLnBrk="1" latinLnBrk="0" hangingPunct="1">
      <a:defRPr sz="1700" kern="1200">
        <a:solidFill>
          <a:schemeClr val="tx1"/>
        </a:solidFill>
        <a:latin typeface="+mn-lt"/>
        <a:ea typeface="+mn-ea"/>
        <a:cs typeface="+mn-cs"/>
      </a:defRPr>
    </a:lvl1pPr>
    <a:lvl2pPr marL="436327" algn="l" defTabSz="872655" rtl="0" eaLnBrk="1" latinLnBrk="0" hangingPunct="1">
      <a:defRPr sz="1700" kern="1200">
        <a:solidFill>
          <a:schemeClr val="tx1"/>
        </a:solidFill>
        <a:latin typeface="+mn-lt"/>
        <a:ea typeface="+mn-ea"/>
        <a:cs typeface="+mn-cs"/>
      </a:defRPr>
    </a:lvl2pPr>
    <a:lvl3pPr marL="872655" algn="l" defTabSz="872655" rtl="0" eaLnBrk="1" latinLnBrk="0" hangingPunct="1">
      <a:defRPr sz="1700" kern="1200">
        <a:solidFill>
          <a:schemeClr val="tx1"/>
        </a:solidFill>
        <a:latin typeface="+mn-lt"/>
        <a:ea typeface="+mn-ea"/>
        <a:cs typeface="+mn-cs"/>
      </a:defRPr>
    </a:lvl3pPr>
    <a:lvl4pPr marL="1308981" algn="l" defTabSz="872655" rtl="0" eaLnBrk="1" latinLnBrk="0" hangingPunct="1">
      <a:defRPr sz="1700" kern="1200">
        <a:solidFill>
          <a:schemeClr val="tx1"/>
        </a:solidFill>
        <a:latin typeface="+mn-lt"/>
        <a:ea typeface="+mn-ea"/>
        <a:cs typeface="+mn-cs"/>
      </a:defRPr>
    </a:lvl4pPr>
    <a:lvl5pPr marL="1745308" algn="l" defTabSz="872655" rtl="0" eaLnBrk="1" latinLnBrk="0" hangingPunct="1">
      <a:defRPr sz="1700" kern="1200">
        <a:solidFill>
          <a:schemeClr val="tx1"/>
        </a:solidFill>
        <a:latin typeface="+mn-lt"/>
        <a:ea typeface="+mn-ea"/>
        <a:cs typeface="+mn-cs"/>
      </a:defRPr>
    </a:lvl5pPr>
    <a:lvl6pPr marL="2181635" algn="l" defTabSz="872655" rtl="0" eaLnBrk="1" latinLnBrk="0" hangingPunct="1">
      <a:defRPr sz="1700" kern="1200">
        <a:solidFill>
          <a:schemeClr val="tx1"/>
        </a:solidFill>
        <a:latin typeface="+mn-lt"/>
        <a:ea typeface="+mn-ea"/>
        <a:cs typeface="+mn-cs"/>
      </a:defRPr>
    </a:lvl6pPr>
    <a:lvl7pPr marL="2617962" algn="l" defTabSz="872655" rtl="0" eaLnBrk="1" latinLnBrk="0" hangingPunct="1">
      <a:defRPr sz="1700" kern="1200">
        <a:solidFill>
          <a:schemeClr val="tx1"/>
        </a:solidFill>
        <a:latin typeface="+mn-lt"/>
        <a:ea typeface="+mn-ea"/>
        <a:cs typeface="+mn-cs"/>
      </a:defRPr>
    </a:lvl7pPr>
    <a:lvl8pPr marL="3054289" algn="l" defTabSz="872655" rtl="0" eaLnBrk="1" latinLnBrk="0" hangingPunct="1">
      <a:defRPr sz="1700" kern="1200">
        <a:solidFill>
          <a:schemeClr val="tx1"/>
        </a:solidFill>
        <a:latin typeface="+mn-lt"/>
        <a:ea typeface="+mn-ea"/>
        <a:cs typeface="+mn-cs"/>
      </a:defRPr>
    </a:lvl8pPr>
    <a:lvl9pPr marL="3490616" algn="l" defTabSz="872655"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BCDCF"/>
    <a:srgbClr val="D6EEF3"/>
    <a:srgbClr val="E9F5F7"/>
    <a:srgbClr val="D9D9D9"/>
    <a:srgbClr val="003F72"/>
    <a:srgbClr val="ECC0B0"/>
    <a:srgbClr val="FCD5B9"/>
    <a:srgbClr val="DBEEEF"/>
    <a:srgbClr val="C6D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6" autoAdjust="0"/>
    <p:restoredTop sz="92007" autoAdjust="0"/>
  </p:normalViewPr>
  <p:slideViewPr>
    <p:cSldViewPr snapToObjects="1" showGuides="1">
      <p:cViewPr>
        <p:scale>
          <a:sx n="70" d="100"/>
          <a:sy n="70" d="100"/>
        </p:scale>
        <p:origin x="-1176" y="-54"/>
      </p:cViewPr>
      <p:guideLst>
        <p:guide orient="horz" pos="3793"/>
        <p:guide orient="horz" pos="1389"/>
        <p:guide orient="horz" pos="4020"/>
        <p:guide orient="horz" pos="845"/>
        <p:guide orient="horz" pos="2931"/>
        <p:guide orient="horz" pos="709"/>
        <p:guide orient="horz" pos="3581"/>
        <p:guide orient="horz" pos="164"/>
        <p:guide pos="315"/>
        <p:guide pos="5920"/>
        <p:guide pos="3120"/>
        <p:guide pos="2984"/>
        <p:guide pos="3256"/>
        <p:guide pos="4926"/>
        <p:guide pos="1260"/>
      </p:guideLst>
    </p:cSldViewPr>
  </p:slideViewPr>
  <p:notesTextViewPr>
    <p:cViewPr>
      <p:scale>
        <a:sx n="100" d="100"/>
        <a:sy n="100" d="100"/>
      </p:scale>
      <p:origin x="0" y="0"/>
    </p:cViewPr>
  </p:notesTextViewPr>
  <p:sorterViewPr>
    <p:cViewPr>
      <p:scale>
        <a:sx n="200" d="100"/>
        <a:sy n="200" d="100"/>
      </p:scale>
      <p:origin x="0" y="9270"/>
    </p:cViewPr>
  </p:sorterViewPr>
  <p:notesViewPr>
    <p:cSldViewPr snapToObjects="1" showGuides="1">
      <p:cViewPr varScale="1">
        <p:scale>
          <a:sx n="93" d="100"/>
          <a:sy n="93" d="100"/>
        </p:scale>
        <p:origin x="-3774"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r>
              <a:rPr lang="en-GB" dirty="0">
                <a:solidFill>
                  <a:srgbClr val="414042"/>
                </a:solidFill>
                <a:latin typeface="Tahoma" pitchFamily="34" charset="0"/>
                <a:ea typeface="Tahoma" pitchFamily="34" charset="0"/>
                <a:cs typeface="Tahoma" pitchFamily="34" charset="0"/>
              </a:rPr>
              <a:t>© Rule Financial</a:t>
            </a:r>
            <a:endParaRPr lang="en-GB" dirty="0">
              <a:latin typeface="Tahoma"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FD5A3ACD-54AE-4BF6-895E-6E5F04B97D48}" type="slidenum">
              <a:rPr lang="en-GB" smtClean="0">
                <a:latin typeface="Tahoma" pitchFamily="34" charset="0"/>
              </a:rPr>
              <a:pPr/>
              <a:t>‹#›</a:t>
            </a:fld>
            <a:endParaRPr lang="en-GB" dirty="0">
              <a:latin typeface="Tahoma" pitchFamily="34" charset="0"/>
            </a:endParaRPr>
          </a:p>
        </p:txBody>
      </p:sp>
    </p:spTree>
    <p:extLst>
      <p:ext uri="{BB962C8B-B14F-4D97-AF65-F5344CB8AC3E}">
        <p14:creationId xmlns:p14="http://schemas.microsoft.com/office/powerpoint/2010/main" val="2151253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375" y="195263"/>
            <a:ext cx="6886575" cy="47688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258355" y="5198663"/>
            <a:ext cx="6209590" cy="398494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r>
              <a:rPr lang="en-GB" dirty="0" smtClean="0">
                <a:solidFill>
                  <a:srgbClr val="414042"/>
                </a:solidFill>
                <a:latin typeface="Tahoma" pitchFamily="34" charset="0"/>
                <a:ea typeface="Tahoma" pitchFamily="34" charset="0"/>
                <a:cs typeface="Tahoma" pitchFamily="34" charset="0"/>
              </a:rPr>
              <a:t>© Rule Financial</a:t>
            </a:r>
            <a:endParaRPr lang="en-GB" dirty="0">
              <a:latin typeface="Tahoma" pitchFamily="34" charset="0"/>
            </a:endParaRPr>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atin typeface="Tahoma" pitchFamily="34" charset="0"/>
              </a:defRPr>
            </a:lvl1pPr>
          </a:lstStyle>
          <a:p>
            <a:fld id="{59920568-7B89-4656-8145-F87E619B7B8B}" type="slidenum">
              <a:rPr lang="en-GB" smtClean="0"/>
              <a:pPr/>
              <a:t>‹#›</a:t>
            </a:fld>
            <a:endParaRPr lang="en-GB" dirty="0"/>
          </a:p>
        </p:txBody>
      </p:sp>
    </p:spTree>
    <p:extLst>
      <p:ext uri="{BB962C8B-B14F-4D97-AF65-F5344CB8AC3E}">
        <p14:creationId xmlns:p14="http://schemas.microsoft.com/office/powerpoint/2010/main" val="253019898"/>
      </p:ext>
    </p:extLst>
  </p:cSld>
  <p:clrMap bg1="lt1" tx1="dk1" bg2="lt2" tx2="dk2" accent1="accent1" accent2="accent2" accent3="accent3" accent4="accent4" accent5="accent5" accent6="accent6" hlink="hlink" folHlink="folHlink"/>
  <p:notesStyle>
    <a:lvl1pPr marL="0" algn="l" defTabSz="801472" rtl="0" eaLnBrk="1" latinLnBrk="0" hangingPunct="1">
      <a:defRPr sz="1100" kern="1200">
        <a:solidFill>
          <a:schemeClr val="tx1"/>
        </a:solidFill>
        <a:latin typeface="Tahoma" pitchFamily="34" charset="0"/>
        <a:ea typeface="+mn-ea"/>
        <a:cs typeface="+mn-cs"/>
      </a:defRPr>
    </a:lvl1pPr>
    <a:lvl2pPr marL="400736" algn="l" defTabSz="801472" rtl="0" eaLnBrk="1" latinLnBrk="0" hangingPunct="1">
      <a:defRPr sz="1100" kern="1200">
        <a:solidFill>
          <a:schemeClr val="tx1"/>
        </a:solidFill>
        <a:latin typeface="Tahoma" pitchFamily="34" charset="0"/>
        <a:ea typeface="+mn-ea"/>
        <a:cs typeface="+mn-cs"/>
      </a:defRPr>
    </a:lvl2pPr>
    <a:lvl3pPr marL="801472" algn="l" defTabSz="801472" rtl="0" eaLnBrk="1" latinLnBrk="0" hangingPunct="1">
      <a:defRPr sz="1100" kern="1200">
        <a:solidFill>
          <a:schemeClr val="tx1"/>
        </a:solidFill>
        <a:latin typeface="Tahoma" pitchFamily="34" charset="0"/>
        <a:ea typeface="+mn-ea"/>
        <a:cs typeface="+mn-cs"/>
      </a:defRPr>
    </a:lvl3pPr>
    <a:lvl4pPr marL="1202207" algn="l" defTabSz="801472" rtl="0" eaLnBrk="1" latinLnBrk="0" hangingPunct="1">
      <a:defRPr sz="1100" kern="1200">
        <a:solidFill>
          <a:schemeClr val="tx1"/>
        </a:solidFill>
        <a:latin typeface="Tahoma" pitchFamily="34" charset="0"/>
        <a:ea typeface="+mn-ea"/>
        <a:cs typeface="+mn-cs"/>
      </a:defRPr>
    </a:lvl4pPr>
    <a:lvl5pPr marL="1602943" algn="l" defTabSz="801472" rtl="0" eaLnBrk="1" latinLnBrk="0" hangingPunct="1">
      <a:defRPr sz="1100" kern="1200">
        <a:solidFill>
          <a:schemeClr val="tx1"/>
        </a:solidFill>
        <a:latin typeface="Tahoma" pitchFamily="34" charset="0"/>
        <a:ea typeface="+mn-ea"/>
        <a:cs typeface="+mn-cs"/>
      </a:defRPr>
    </a:lvl5pPr>
    <a:lvl6pPr marL="2003679" algn="l" defTabSz="801472" rtl="0" eaLnBrk="1" latinLnBrk="0" hangingPunct="1">
      <a:defRPr sz="1100" kern="1200">
        <a:solidFill>
          <a:schemeClr val="tx1"/>
        </a:solidFill>
        <a:latin typeface="+mn-lt"/>
        <a:ea typeface="+mn-ea"/>
        <a:cs typeface="+mn-cs"/>
      </a:defRPr>
    </a:lvl6pPr>
    <a:lvl7pPr marL="2404415" algn="l" defTabSz="801472" rtl="0" eaLnBrk="1" latinLnBrk="0" hangingPunct="1">
      <a:defRPr sz="1100" kern="1200">
        <a:solidFill>
          <a:schemeClr val="tx1"/>
        </a:solidFill>
        <a:latin typeface="+mn-lt"/>
        <a:ea typeface="+mn-ea"/>
        <a:cs typeface="+mn-cs"/>
      </a:defRPr>
    </a:lvl7pPr>
    <a:lvl8pPr marL="2805151" algn="l" defTabSz="801472" rtl="0" eaLnBrk="1" latinLnBrk="0" hangingPunct="1">
      <a:defRPr sz="1100" kern="1200">
        <a:solidFill>
          <a:schemeClr val="tx1"/>
        </a:solidFill>
        <a:latin typeface="+mn-lt"/>
        <a:ea typeface="+mn-ea"/>
        <a:cs typeface="+mn-cs"/>
      </a:defRPr>
    </a:lvl8pPr>
    <a:lvl9pPr marL="3205886" algn="l" defTabSz="80147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1</a:t>
            </a:fld>
            <a:endParaRPr lang="en-GB" dirty="0"/>
          </a:p>
        </p:txBody>
      </p:sp>
    </p:spTree>
    <p:extLst>
      <p:ext uri="{BB962C8B-B14F-4D97-AF65-F5344CB8AC3E}">
        <p14:creationId xmlns:p14="http://schemas.microsoft.com/office/powerpoint/2010/main" val="3552160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920568-7B89-4656-8145-F87E619B7B8B}" type="slidenum">
              <a:rPr lang="en-GB" smtClean="0"/>
              <a:pPr/>
              <a:t>16</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920568-7B89-4656-8145-F87E619B7B8B}" type="slidenum">
              <a:rPr lang="en-GB" smtClean="0"/>
              <a:pPr/>
              <a:t>17</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920568-7B89-4656-8145-F87E619B7B8B}" type="slidenum">
              <a:rPr lang="en-GB" smtClean="0"/>
              <a:pPr/>
              <a:t>18</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r>
              <a:rPr lang="en-US" sz="1100" b="1" dirty="0" smtClean="0"/>
              <a:t>Large overhead:</a:t>
            </a:r>
            <a:r>
              <a:rPr lang="en-US" sz="1100" dirty="0" smtClean="0"/>
              <a:t> In a standard web application, an HTTP request has to be sent to the server for each image. In many cases, those images are icons and the actual image size is very small. In that case, the size of the image is often smaller than the HTTP response header that is sent back with the image data. That means that most of the traffic is overhead and very little of it actual content.</a:t>
            </a:r>
          </a:p>
          <a:p>
            <a:pPr fontAlgn="base"/>
            <a:r>
              <a:rPr lang="en-US" sz="1100" b="1" dirty="0" smtClean="0"/>
              <a:t>Useless freshness checks:</a:t>
            </a:r>
            <a:r>
              <a:rPr lang="en-US" sz="1100" dirty="0" smtClean="0"/>
              <a:t> Traditional image handling is wasteful in other ways too. Even when the images have been cached by the client, a 304 ("Not Modified") request is still sent to check and see if the image has changed. Since images change infrequently, these freshness checks are also wasteful.</a:t>
            </a:r>
          </a:p>
          <a:p>
            <a:pPr fontAlgn="base"/>
            <a:r>
              <a:rPr lang="en-US" sz="1100" b="1" dirty="0" smtClean="0"/>
              <a:t>Blocking HTTP connections:</a:t>
            </a:r>
            <a:r>
              <a:rPr lang="en-US" sz="1100" dirty="0" smtClean="0"/>
              <a:t> Furthermore, HTTP 1.1 requires browsers to limit the number of outgoing HTTP connections to two per domain/port. A multitude of image requests will tie up the browser's available connections, which blocks the application's RPC requests. In most applications, RPC requests are the real work that the application needs to do.</a:t>
            </a:r>
          </a:p>
        </p:txBody>
      </p:sp>
      <p:sp>
        <p:nvSpPr>
          <p:cNvPr id="4" name="Slide Number Placeholder 3"/>
          <p:cNvSpPr>
            <a:spLocks noGrp="1"/>
          </p:cNvSpPr>
          <p:nvPr>
            <p:ph type="sldNum" sz="quarter" idx="10"/>
          </p:nvPr>
        </p:nvSpPr>
        <p:spPr/>
        <p:txBody>
          <a:bodyPr/>
          <a:lstStyle/>
          <a:p>
            <a:fld id="{59920568-7B89-4656-8145-F87E619B7B8B}" type="slidenum">
              <a:rPr lang="en-GB" smtClean="0"/>
              <a:pPr/>
              <a:t>19</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20</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21</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22</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23</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24</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25</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3</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26</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27</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28</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29</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30</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31</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32</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33</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34</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35</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4</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36</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37</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38</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39</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40</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41</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42</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43</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44</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45</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5</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46</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47</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48</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a:p>
            <a:pPr fontAlgn="base"/>
            <a:r>
              <a:rPr lang="en-US" sz="1100" dirty="0" smtClean="0"/>
              <a:t>import </a:t>
            </a:r>
            <a:r>
              <a:rPr lang="en-US" sz="1100" dirty="0" err="1" smtClean="0"/>
              <a:t>com.google.gwt.core.client.EntryPoint</a:t>
            </a:r>
            <a:r>
              <a:rPr lang="en-US" sz="1100" dirty="0" smtClean="0"/>
              <a:t>;</a:t>
            </a:r>
          </a:p>
          <a:p>
            <a:pPr fontAlgn="base"/>
            <a:r>
              <a:rPr lang="en-US" sz="1100" dirty="0" smtClean="0"/>
              <a:t>import </a:t>
            </a:r>
            <a:r>
              <a:rPr lang="en-US" sz="1100" dirty="0" err="1" smtClean="0"/>
              <a:t>com.google.gwt.user.client.ui.RootPanel</a:t>
            </a:r>
            <a:r>
              <a:rPr lang="en-US" sz="1100" dirty="0" smtClean="0"/>
              <a:t>;</a:t>
            </a:r>
          </a:p>
          <a:p>
            <a:pPr fontAlgn="base"/>
            <a:r>
              <a:rPr lang="en-US" sz="1100" dirty="0" smtClean="0"/>
              <a:t>import </a:t>
            </a:r>
            <a:r>
              <a:rPr lang="en-US" sz="1100" dirty="0" err="1" smtClean="0"/>
              <a:t>com.sencha.gxt.data.shared.StringLabelProvider</a:t>
            </a:r>
            <a:r>
              <a:rPr lang="en-US" sz="1100" dirty="0" smtClean="0"/>
              <a:t>;</a:t>
            </a:r>
          </a:p>
          <a:p>
            <a:pPr fontAlgn="base"/>
            <a:r>
              <a:rPr lang="en-US" sz="1100" dirty="0" smtClean="0"/>
              <a:t>import </a:t>
            </a:r>
            <a:r>
              <a:rPr lang="en-US" sz="1100" dirty="0" err="1" smtClean="0"/>
              <a:t>com.sencha.gxt.widget.core.client.FramedPanel</a:t>
            </a:r>
            <a:r>
              <a:rPr lang="en-US" sz="1100" dirty="0" smtClean="0"/>
              <a:t>;</a:t>
            </a:r>
          </a:p>
          <a:p>
            <a:pPr fontAlgn="base"/>
            <a:r>
              <a:rPr lang="en-US" sz="1100" dirty="0" smtClean="0"/>
              <a:t>import </a:t>
            </a:r>
            <a:r>
              <a:rPr lang="en-US" sz="1100" dirty="0" err="1" smtClean="0"/>
              <a:t>com.sencha.gxt.widget.core.client.button.TextButton</a:t>
            </a:r>
            <a:r>
              <a:rPr lang="en-US" sz="1100" dirty="0" smtClean="0"/>
              <a:t>;</a:t>
            </a:r>
          </a:p>
          <a:p>
            <a:pPr fontAlgn="base"/>
            <a:r>
              <a:rPr lang="en-US" sz="1100" dirty="0" smtClean="0"/>
              <a:t>import </a:t>
            </a:r>
            <a:r>
              <a:rPr lang="en-US" sz="1100" dirty="0" err="1" smtClean="0"/>
              <a:t>com.sencha.gxt.widget.core.client.container.MarginData</a:t>
            </a:r>
            <a:r>
              <a:rPr lang="en-US" sz="1100" dirty="0" smtClean="0"/>
              <a:t>;</a:t>
            </a:r>
          </a:p>
          <a:p>
            <a:pPr fontAlgn="base"/>
            <a:r>
              <a:rPr lang="en-US" sz="1100" dirty="0" smtClean="0"/>
              <a:t>import com.sencha.gxt.widget.core.client.container.VerticalLayoutContainer;</a:t>
            </a:r>
          </a:p>
          <a:p>
            <a:pPr fontAlgn="base"/>
            <a:r>
              <a:rPr lang="en-US" sz="1100" dirty="0" smtClean="0"/>
              <a:t>import </a:t>
            </a:r>
            <a:r>
              <a:rPr lang="en-US" sz="1100" dirty="0" err="1" smtClean="0"/>
              <a:t>com.sencha.gxt.widget.core.client.container.Viewport</a:t>
            </a:r>
            <a:r>
              <a:rPr lang="en-US" sz="1100" dirty="0" smtClean="0"/>
              <a:t>;</a:t>
            </a:r>
          </a:p>
          <a:p>
            <a:pPr fontAlgn="base"/>
            <a:r>
              <a:rPr lang="en-US" sz="1100" dirty="0" smtClean="0"/>
              <a:t>import </a:t>
            </a:r>
            <a:r>
              <a:rPr lang="en-US" sz="1100" dirty="0" err="1" smtClean="0"/>
              <a:t>com.sencha.gxt.widget.core.client.form.DateField</a:t>
            </a:r>
            <a:r>
              <a:rPr lang="en-US" sz="1100" dirty="0" smtClean="0"/>
              <a:t>;</a:t>
            </a:r>
          </a:p>
          <a:p>
            <a:pPr fontAlgn="base"/>
            <a:r>
              <a:rPr lang="en-US" sz="1100" dirty="0" smtClean="0"/>
              <a:t>import </a:t>
            </a:r>
            <a:r>
              <a:rPr lang="en-US" sz="1100" dirty="0" err="1" smtClean="0"/>
              <a:t>com.sencha.gxt.widget.core.client.form.FieldLabel</a:t>
            </a:r>
            <a:r>
              <a:rPr lang="en-US" sz="1100" dirty="0" smtClean="0"/>
              <a:t>;</a:t>
            </a:r>
          </a:p>
          <a:p>
            <a:pPr fontAlgn="base"/>
            <a:r>
              <a:rPr lang="en-US" sz="1100" dirty="0" smtClean="0"/>
              <a:t>import </a:t>
            </a:r>
            <a:r>
              <a:rPr lang="en-US" sz="1100" dirty="0" err="1" smtClean="0"/>
              <a:t>com.sencha.gxt.widget.core.client.form.SimpleComboBox</a:t>
            </a:r>
            <a:r>
              <a:rPr lang="en-US" sz="1100" dirty="0" smtClean="0"/>
              <a:t>;</a:t>
            </a:r>
          </a:p>
          <a:p>
            <a:pPr fontAlgn="base"/>
            <a:r>
              <a:rPr lang="en-US" sz="1100" dirty="0" smtClean="0"/>
              <a:t>import </a:t>
            </a:r>
            <a:r>
              <a:rPr lang="en-US" sz="1100" dirty="0" err="1" smtClean="0"/>
              <a:t>com.sencha.gxt.widget.core.client.form.TextField</a:t>
            </a:r>
            <a:r>
              <a:rPr lang="en-US" sz="1100" dirty="0" smtClean="0"/>
              <a:t>;</a:t>
            </a:r>
          </a:p>
          <a:p>
            <a:pPr fontAlgn="base"/>
            <a:endParaRPr lang="en-US" sz="1100" dirty="0" smtClean="0"/>
          </a:p>
          <a:p>
            <a:pPr fontAlgn="base"/>
            <a:r>
              <a:rPr lang="en-US" sz="1100" dirty="0" smtClean="0"/>
              <a:t>/**</a:t>
            </a:r>
          </a:p>
          <a:p>
            <a:pPr fontAlgn="base"/>
            <a:r>
              <a:rPr lang="en-US" sz="1100" dirty="0" smtClean="0"/>
              <a:t> *</a:t>
            </a:r>
          </a:p>
          <a:p>
            <a:pPr fontAlgn="base"/>
            <a:r>
              <a:rPr lang="en-US" sz="1100" dirty="0" smtClean="0"/>
              <a:t> * @author </a:t>
            </a:r>
            <a:r>
              <a:rPr lang="en-US" sz="1100" dirty="0" err="1" smtClean="0"/>
              <a:t>Kosmo</a:t>
            </a:r>
            <a:endParaRPr lang="en-US" sz="1100" dirty="0" smtClean="0"/>
          </a:p>
          <a:p>
            <a:pPr fontAlgn="base"/>
            <a:r>
              <a:rPr lang="en-US" sz="1100" dirty="0" smtClean="0"/>
              <a:t> */</a:t>
            </a:r>
          </a:p>
          <a:p>
            <a:pPr fontAlgn="base"/>
            <a:r>
              <a:rPr lang="en-US" sz="1100" dirty="0" smtClean="0"/>
              <a:t>public class </a:t>
            </a:r>
            <a:r>
              <a:rPr lang="en-US" sz="1100" dirty="0" err="1" smtClean="0"/>
              <a:t>MainEntryPoint</a:t>
            </a:r>
            <a:r>
              <a:rPr lang="en-US" sz="1100" dirty="0" smtClean="0"/>
              <a:t> implements </a:t>
            </a:r>
            <a:r>
              <a:rPr lang="en-US" sz="1100" dirty="0" err="1" smtClean="0"/>
              <a:t>EntryPoint</a:t>
            </a:r>
            <a:r>
              <a:rPr lang="en-US" sz="1100" dirty="0" smtClean="0"/>
              <a:t> {</a:t>
            </a:r>
          </a:p>
          <a:p>
            <a:pPr fontAlgn="base"/>
            <a:endParaRPr lang="en-US" sz="1100" dirty="0" smtClean="0"/>
          </a:p>
          <a:p>
            <a:pPr fontAlgn="base"/>
            <a:r>
              <a:rPr lang="en-US" sz="1100" dirty="0" smtClean="0"/>
              <a:t>    @Override</a:t>
            </a:r>
          </a:p>
          <a:p>
            <a:pPr fontAlgn="base"/>
            <a:r>
              <a:rPr lang="en-US" sz="1100" dirty="0" smtClean="0"/>
              <a:t>    public void </a:t>
            </a:r>
            <a:r>
              <a:rPr lang="en-US" sz="1100" dirty="0" err="1" smtClean="0"/>
              <a:t>onModuleLoad</a:t>
            </a:r>
            <a:r>
              <a:rPr lang="en-US" sz="1100" dirty="0" smtClean="0"/>
              <a:t>() {</a:t>
            </a:r>
          </a:p>
          <a:p>
            <a:pPr fontAlgn="base"/>
            <a:r>
              <a:rPr lang="en-US" sz="1100" dirty="0" smtClean="0"/>
              <a:t>        Viewport </a:t>
            </a:r>
            <a:r>
              <a:rPr lang="en-US" sz="1100" dirty="0" err="1" smtClean="0"/>
              <a:t>viewport</a:t>
            </a:r>
            <a:r>
              <a:rPr lang="en-US" sz="1100" dirty="0" smtClean="0"/>
              <a:t> = </a:t>
            </a:r>
            <a:r>
              <a:rPr lang="en-US" sz="1100" dirty="0" err="1" smtClean="0"/>
              <a:t>createVievport</a:t>
            </a:r>
            <a:r>
              <a:rPr lang="en-US" sz="1100" dirty="0" smtClean="0"/>
              <a:t>();</a:t>
            </a:r>
          </a:p>
          <a:p>
            <a:pPr fontAlgn="base"/>
            <a:r>
              <a:rPr lang="en-US" sz="1100" dirty="0" smtClean="0"/>
              <a:t>        </a:t>
            </a:r>
            <a:r>
              <a:rPr lang="en-US" sz="1100" dirty="0" err="1" smtClean="0"/>
              <a:t>RootPanel.get</a:t>
            </a:r>
            <a:r>
              <a:rPr lang="en-US" sz="1100" dirty="0" smtClean="0"/>
              <a:t>().add(viewport);</a:t>
            </a:r>
          </a:p>
          <a:p>
            <a:pPr fontAlgn="base"/>
            <a:r>
              <a:rPr lang="en-US" sz="1100" dirty="0" smtClean="0"/>
              <a:t>    }</a:t>
            </a:r>
          </a:p>
          <a:p>
            <a:pPr fontAlgn="base"/>
            <a:endParaRPr lang="en-US" sz="1100" dirty="0" smtClean="0"/>
          </a:p>
          <a:p>
            <a:pPr fontAlgn="base"/>
            <a:r>
              <a:rPr lang="en-US" sz="1100" dirty="0" smtClean="0"/>
              <a:t>    private Viewport </a:t>
            </a:r>
            <a:r>
              <a:rPr lang="en-US" sz="1100" dirty="0" err="1" smtClean="0"/>
              <a:t>createVievport</a:t>
            </a:r>
            <a:r>
              <a:rPr lang="en-US" sz="1100" dirty="0" smtClean="0"/>
              <a:t>() {</a:t>
            </a:r>
          </a:p>
          <a:p>
            <a:pPr fontAlgn="base"/>
            <a:r>
              <a:rPr lang="en-US" sz="1100" dirty="0" smtClean="0"/>
              <a:t>        final Viewport </a:t>
            </a:r>
            <a:r>
              <a:rPr lang="en-US" sz="1100" dirty="0" err="1" smtClean="0"/>
              <a:t>viewport</a:t>
            </a:r>
            <a:r>
              <a:rPr lang="en-US" sz="1100" dirty="0" smtClean="0"/>
              <a:t> = new Viewport();</a:t>
            </a:r>
          </a:p>
          <a:p>
            <a:pPr fontAlgn="base"/>
            <a:r>
              <a:rPr lang="en-US" sz="1100" dirty="0" smtClean="0"/>
              <a:t>        </a:t>
            </a:r>
            <a:r>
              <a:rPr lang="en-US" sz="1100" dirty="0" err="1" smtClean="0"/>
              <a:t>FramedPanel</a:t>
            </a:r>
            <a:r>
              <a:rPr lang="en-US" sz="1100" dirty="0" smtClean="0"/>
              <a:t> frame = </a:t>
            </a:r>
            <a:r>
              <a:rPr lang="en-US" sz="1100" dirty="0" err="1" smtClean="0"/>
              <a:t>createFrame</a:t>
            </a:r>
            <a:r>
              <a:rPr lang="en-US" sz="1100" dirty="0" smtClean="0"/>
              <a:t>();</a:t>
            </a:r>
          </a:p>
          <a:p>
            <a:pPr fontAlgn="base"/>
            <a:r>
              <a:rPr lang="en-US" sz="1100" dirty="0" smtClean="0"/>
              <a:t>        </a:t>
            </a:r>
            <a:r>
              <a:rPr lang="en-US" sz="1100" dirty="0" err="1" smtClean="0"/>
              <a:t>viewport.add</a:t>
            </a:r>
            <a:r>
              <a:rPr lang="en-US" sz="1100" dirty="0" smtClean="0"/>
              <a:t>(frame, new </a:t>
            </a:r>
            <a:r>
              <a:rPr lang="en-US" sz="1100" dirty="0" err="1" smtClean="0"/>
              <a:t>MarginData</a:t>
            </a:r>
            <a:r>
              <a:rPr lang="en-US" sz="1100" dirty="0" smtClean="0"/>
              <a:t>(25));</a:t>
            </a:r>
          </a:p>
          <a:p>
            <a:pPr fontAlgn="base"/>
            <a:r>
              <a:rPr lang="en-US" sz="1100" dirty="0" smtClean="0"/>
              <a:t>        return viewport;</a:t>
            </a:r>
          </a:p>
          <a:p>
            <a:pPr fontAlgn="base"/>
            <a:r>
              <a:rPr lang="en-US" sz="1100" dirty="0" smtClean="0"/>
              <a:t>    }</a:t>
            </a:r>
          </a:p>
          <a:p>
            <a:pPr fontAlgn="base"/>
            <a:endParaRPr lang="en-US" sz="1100" dirty="0" smtClean="0"/>
          </a:p>
          <a:p>
            <a:pPr fontAlgn="base"/>
            <a:r>
              <a:rPr lang="en-US" sz="1100" dirty="0" smtClean="0"/>
              <a:t>    private </a:t>
            </a:r>
            <a:r>
              <a:rPr lang="en-US" sz="1100" dirty="0" err="1" smtClean="0"/>
              <a:t>FramedPanel</a:t>
            </a:r>
            <a:r>
              <a:rPr lang="en-US" sz="1100" dirty="0" smtClean="0"/>
              <a:t> </a:t>
            </a:r>
            <a:r>
              <a:rPr lang="en-US" sz="1100" dirty="0" err="1" smtClean="0"/>
              <a:t>createFrame</a:t>
            </a:r>
            <a:r>
              <a:rPr lang="en-US" sz="1100" dirty="0" smtClean="0"/>
              <a:t>() {</a:t>
            </a:r>
          </a:p>
          <a:p>
            <a:pPr fontAlgn="base"/>
            <a:r>
              <a:rPr lang="en-US" sz="1100" dirty="0" smtClean="0"/>
              <a:t>        final </a:t>
            </a:r>
            <a:r>
              <a:rPr lang="en-US" sz="1100" dirty="0" err="1" smtClean="0"/>
              <a:t>FramedPanel</a:t>
            </a:r>
            <a:r>
              <a:rPr lang="en-US" sz="1100" dirty="0" smtClean="0"/>
              <a:t> frame = new </a:t>
            </a:r>
            <a:r>
              <a:rPr lang="en-US" sz="1100" dirty="0" err="1" smtClean="0"/>
              <a:t>FramedPanel</a:t>
            </a:r>
            <a:r>
              <a:rPr lang="en-US" sz="1100" dirty="0" smtClean="0"/>
              <a:t>();</a:t>
            </a:r>
          </a:p>
          <a:p>
            <a:pPr fontAlgn="base"/>
            <a:r>
              <a:rPr lang="en-US" sz="1100" dirty="0" smtClean="0"/>
              <a:t>        </a:t>
            </a:r>
            <a:r>
              <a:rPr lang="en-US" sz="1100" dirty="0" err="1" smtClean="0"/>
              <a:t>VerticalLayoutContainer</a:t>
            </a:r>
            <a:r>
              <a:rPr lang="en-US" sz="1100" dirty="0" smtClean="0"/>
              <a:t> </a:t>
            </a:r>
            <a:r>
              <a:rPr lang="en-US" sz="1100" dirty="0" err="1" smtClean="0"/>
              <a:t>verticalPanel</a:t>
            </a:r>
            <a:r>
              <a:rPr lang="en-US" sz="1100" dirty="0" smtClean="0"/>
              <a:t> = </a:t>
            </a:r>
            <a:r>
              <a:rPr lang="en-US" sz="1100" dirty="0" err="1" smtClean="0"/>
              <a:t>createVerticalPanel</a:t>
            </a:r>
            <a:r>
              <a:rPr lang="en-US" sz="1100" dirty="0" smtClean="0"/>
              <a:t>();</a:t>
            </a:r>
          </a:p>
          <a:p>
            <a:pPr fontAlgn="base"/>
            <a:r>
              <a:rPr lang="en-US" sz="1100" dirty="0" smtClean="0"/>
              <a:t>        </a:t>
            </a:r>
            <a:r>
              <a:rPr lang="en-US" sz="1100" dirty="0" err="1" smtClean="0"/>
              <a:t>frame.setWidget</a:t>
            </a:r>
            <a:r>
              <a:rPr lang="en-US" sz="1100" dirty="0" smtClean="0"/>
              <a:t>(</a:t>
            </a:r>
            <a:r>
              <a:rPr lang="en-US" sz="1100" dirty="0" err="1" smtClean="0"/>
              <a:t>verticalPanel</a:t>
            </a:r>
            <a:r>
              <a:rPr lang="en-US" sz="1100" dirty="0" smtClean="0"/>
              <a:t>);</a:t>
            </a:r>
          </a:p>
          <a:p>
            <a:pPr fontAlgn="base"/>
            <a:r>
              <a:rPr lang="en-US" sz="1100" dirty="0" smtClean="0"/>
              <a:t>        return frame;</a:t>
            </a:r>
          </a:p>
          <a:p>
            <a:pPr fontAlgn="base"/>
            <a:r>
              <a:rPr lang="en-US" sz="1100" dirty="0" smtClean="0"/>
              <a:t>    }</a:t>
            </a:r>
          </a:p>
          <a:p>
            <a:pPr fontAlgn="base"/>
            <a:endParaRPr lang="en-US" sz="1100" dirty="0" smtClean="0"/>
          </a:p>
          <a:p>
            <a:pPr fontAlgn="base"/>
            <a:r>
              <a:rPr lang="en-US" sz="1100" dirty="0" smtClean="0"/>
              <a:t>    private </a:t>
            </a:r>
            <a:r>
              <a:rPr lang="en-US" sz="1100" dirty="0" err="1" smtClean="0"/>
              <a:t>VerticalLayoutContainer</a:t>
            </a:r>
            <a:r>
              <a:rPr lang="en-US" sz="1100" dirty="0" smtClean="0"/>
              <a:t> </a:t>
            </a:r>
            <a:r>
              <a:rPr lang="en-US" sz="1100" dirty="0" err="1" smtClean="0"/>
              <a:t>createVerticalPanel</a:t>
            </a:r>
            <a:r>
              <a:rPr lang="en-US" sz="1100" dirty="0" smtClean="0"/>
              <a:t>() {</a:t>
            </a:r>
          </a:p>
          <a:p>
            <a:pPr fontAlgn="base"/>
            <a:r>
              <a:rPr lang="en-US" sz="1100" dirty="0" smtClean="0"/>
              <a:t>        final </a:t>
            </a:r>
            <a:r>
              <a:rPr lang="en-US" sz="1100" dirty="0" err="1" smtClean="0"/>
              <a:t>VerticalLayoutContainer</a:t>
            </a:r>
            <a:r>
              <a:rPr lang="en-US" sz="1100" dirty="0" smtClean="0"/>
              <a:t> </a:t>
            </a:r>
            <a:r>
              <a:rPr lang="en-US" sz="1100" dirty="0" err="1" smtClean="0"/>
              <a:t>verticalPanel</a:t>
            </a:r>
            <a:r>
              <a:rPr lang="en-US" sz="1100" dirty="0" smtClean="0"/>
              <a:t> = new </a:t>
            </a:r>
            <a:r>
              <a:rPr lang="en-US" sz="1100" dirty="0" err="1" smtClean="0"/>
              <a:t>VerticalLayoutContainer</a:t>
            </a:r>
            <a:r>
              <a:rPr lang="en-US" sz="1100" dirty="0" smtClean="0"/>
              <a:t>();</a:t>
            </a:r>
          </a:p>
          <a:p>
            <a:pPr fontAlgn="base"/>
            <a:r>
              <a:rPr lang="en-US" sz="1100" dirty="0" smtClean="0"/>
              <a:t>        </a:t>
            </a:r>
            <a:r>
              <a:rPr lang="en-US" sz="1100" dirty="0" err="1" smtClean="0"/>
              <a:t>verticalPanel.add</a:t>
            </a:r>
            <a:r>
              <a:rPr lang="en-US" sz="1100" dirty="0" smtClean="0"/>
              <a:t>(new </a:t>
            </a:r>
            <a:r>
              <a:rPr lang="en-US" sz="1100" dirty="0" err="1" smtClean="0"/>
              <a:t>FieldLabel</a:t>
            </a:r>
            <a:r>
              <a:rPr lang="en-US" sz="1100" dirty="0" smtClean="0"/>
              <a:t>(new </a:t>
            </a:r>
            <a:r>
              <a:rPr lang="en-US" sz="1100" dirty="0" err="1" smtClean="0"/>
              <a:t>TextField</a:t>
            </a:r>
            <a:r>
              <a:rPr lang="en-US" sz="1100" dirty="0" smtClean="0"/>
              <a:t>(), "Text"));</a:t>
            </a:r>
          </a:p>
          <a:p>
            <a:pPr fontAlgn="base"/>
            <a:r>
              <a:rPr lang="en-US" sz="1100" dirty="0" smtClean="0"/>
              <a:t>        </a:t>
            </a:r>
            <a:r>
              <a:rPr lang="en-US" sz="1100" dirty="0" err="1" smtClean="0"/>
              <a:t>verticalPanel.add</a:t>
            </a:r>
            <a:r>
              <a:rPr lang="en-US" sz="1100" dirty="0" smtClean="0"/>
              <a:t>(new </a:t>
            </a:r>
            <a:r>
              <a:rPr lang="en-US" sz="1100" dirty="0" err="1" smtClean="0"/>
              <a:t>FieldLabel</a:t>
            </a:r>
            <a:r>
              <a:rPr lang="en-US" sz="1100" dirty="0" smtClean="0"/>
              <a:t>(new </a:t>
            </a:r>
            <a:r>
              <a:rPr lang="en-US" sz="1100" dirty="0" err="1" smtClean="0"/>
              <a:t>DateField</a:t>
            </a:r>
            <a:r>
              <a:rPr lang="en-US" sz="1100" dirty="0" smtClean="0"/>
              <a:t>(), "Date"));</a:t>
            </a:r>
          </a:p>
          <a:p>
            <a:pPr fontAlgn="base"/>
            <a:r>
              <a:rPr lang="en-US" sz="1100" dirty="0" smtClean="0"/>
              <a:t>        </a:t>
            </a:r>
            <a:r>
              <a:rPr lang="en-US" sz="1100" dirty="0" err="1" smtClean="0"/>
              <a:t>verticalPanel.add</a:t>
            </a:r>
            <a:r>
              <a:rPr lang="en-US" sz="1100" dirty="0" smtClean="0"/>
              <a:t>(new </a:t>
            </a:r>
            <a:r>
              <a:rPr lang="en-US" sz="1100" dirty="0" err="1" smtClean="0"/>
              <a:t>FieldLabel</a:t>
            </a:r>
            <a:r>
              <a:rPr lang="en-US" sz="1100" dirty="0" smtClean="0"/>
              <a:t>(new </a:t>
            </a:r>
            <a:r>
              <a:rPr lang="en-US" sz="1100" dirty="0" err="1" smtClean="0"/>
              <a:t>SimpleComboBox</a:t>
            </a:r>
            <a:r>
              <a:rPr lang="en-US" sz="1100" dirty="0" smtClean="0"/>
              <a:t>(new </a:t>
            </a:r>
            <a:r>
              <a:rPr lang="en-US" sz="1100" dirty="0" err="1" smtClean="0"/>
              <a:t>StringLabelProvider</a:t>
            </a:r>
            <a:r>
              <a:rPr lang="en-US" sz="1100" dirty="0" smtClean="0"/>
              <a:t>()), "Combo"));</a:t>
            </a:r>
          </a:p>
          <a:p>
            <a:pPr fontAlgn="base"/>
            <a:r>
              <a:rPr lang="en-US" sz="1100" dirty="0" smtClean="0"/>
              <a:t>        </a:t>
            </a:r>
            <a:r>
              <a:rPr lang="en-US" sz="1100" dirty="0" err="1" smtClean="0"/>
              <a:t>verticalPanel.add</a:t>
            </a:r>
            <a:r>
              <a:rPr lang="en-US" sz="1100" dirty="0" smtClean="0"/>
              <a:t>(new </a:t>
            </a:r>
            <a:r>
              <a:rPr lang="en-US" sz="1100" dirty="0" err="1" smtClean="0"/>
              <a:t>TextButton</a:t>
            </a:r>
            <a:r>
              <a:rPr lang="en-US" sz="1100" dirty="0" smtClean="0"/>
              <a:t>("Submit"));</a:t>
            </a:r>
          </a:p>
          <a:p>
            <a:pPr fontAlgn="base"/>
            <a:r>
              <a:rPr lang="en-US" sz="1100" dirty="0" smtClean="0"/>
              <a:t>        return </a:t>
            </a:r>
            <a:r>
              <a:rPr lang="en-US" sz="1100" dirty="0" err="1" smtClean="0"/>
              <a:t>verticalPanel</a:t>
            </a:r>
            <a:r>
              <a:rPr lang="en-US" sz="1100" dirty="0" smtClean="0"/>
              <a:t>;</a:t>
            </a:r>
          </a:p>
          <a:p>
            <a:pPr fontAlgn="base"/>
            <a:r>
              <a:rPr lang="en-US" sz="1100" dirty="0" smtClean="0"/>
              <a:t>    }</a:t>
            </a:r>
          </a:p>
          <a:p>
            <a:pPr fontAlgn="base"/>
            <a:r>
              <a:rPr lang="en-US" sz="1100" dirty="0" smtClean="0"/>
              <a:t>}</a:t>
            </a:r>
          </a:p>
        </p:txBody>
      </p:sp>
      <p:sp>
        <p:nvSpPr>
          <p:cNvPr id="4" name="Slide Number Placeholder 3"/>
          <p:cNvSpPr>
            <a:spLocks noGrp="1"/>
          </p:cNvSpPr>
          <p:nvPr>
            <p:ph type="sldNum" sz="quarter" idx="10"/>
          </p:nvPr>
        </p:nvSpPr>
        <p:spPr/>
        <p:txBody>
          <a:bodyPr/>
          <a:lstStyle/>
          <a:p>
            <a:fld id="{59920568-7B89-4656-8145-F87E619B7B8B}" type="slidenum">
              <a:rPr lang="en-GB" smtClean="0"/>
              <a:pPr/>
              <a:t>49</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pPr fontAlgn="base"/>
            <a:endParaRPr lang="en-US" sz="1100" dirty="0" smtClean="0"/>
          </a:p>
        </p:txBody>
      </p:sp>
      <p:sp>
        <p:nvSpPr>
          <p:cNvPr id="4" name="Slide Number Placeholder 3"/>
          <p:cNvSpPr>
            <a:spLocks noGrp="1"/>
          </p:cNvSpPr>
          <p:nvPr>
            <p:ph type="sldNum" sz="quarter" idx="10"/>
          </p:nvPr>
        </p:nvSpPr>
        <p:spPr/>
        <p:txBody>
          <a:bodyPr/>
          <a:lstStyle/>
          <a:p>
            <a:fld id="{59920568-7B89-4656-8145-F87E619B7B8B}" type="slidenum">
              <a:rPr lang="en-GB" smtClean="0"/>
              <a:pPr/>
              <a:t>50</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6</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7</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8</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920568-7B89-4656-8145-F87E619B7B8B}" type="slidenum">
              <a:rPr lang="en-GB" smtClean="0"/>
              <a:pPr/>
              <a:t>9</a:t>
            </a:fld>
            <a:endParaRPr lang="en-GB" dirty="0"/>
          </a:p>
        </p:txBody>
      </p:sp>
    </p:spTree>
    <p:extLst>
      <p:ext uri="{BB962C8B-B14F-4D97-AF65-F5344CB8AC3E}">
        <p14:creationId xmlns:p14="http://schemas.microsoft.com/office/powerpoint/2010/main" val="226518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15</a:t>
            </a:fld>
            <a:endParaRPr lang="en-GB" dirty="0"/>
          </a:p>
        </p:txBody>
      </p:sp>
    </p:spTree>
    <p:extLst>
      <p:ext uri="{BB962C8B-B14F-4D97-AF65-F5344CB8AC3E}">
        <p14:creationId xmlns:p14="http://schemas.microsoft.com/office/powerpoint/2010/main" val="226518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a:p>
        </p:txBody>
      </p:sp>
      <p:sp>
        <p:nvSpPr>
          <p:cNvPr id="3" name="Subtitle 2"/>
          <p:cNvSpPr>
            <a:spLocks noGrp="1"/>
          </p:cNvSpPr>
          <p:nvPr>
            <p:ph type="subTitle" idx="1"/>
          </p:nvPr>
        </p:nvSpPr>
        <p:spPr>
          <a:xfrm>
            <a:off x="501478" y="4020722"/>
            <a:ext cx="5635377" cy="630257"/>
          </a:xfrm>
          <a:prstGeom prst="rect">
            <a:avLst/>
          </a:prstGeom>
        </p:spPr>
        <p:txBody>
          <a:bodyPr lIns="0" tIns="0" rIns="0" bIns="0">
            <a:noAutofit/>
          </a:bodyPr>
          <a:lstStyle>
            <a:lvl1pPr marL="0" indent="0" algn="l">
              <a:buNone/>
              <a:defRPr sz="2000">
                <a:solidFill>
                  <a:schemeClr val="tx1"/>
                </a:solidFill>
                <a:latin typeface="Tahoma" pitchFamily="34" charset="0"/>
                <a:ea typeface="Tahoma" pitchFamily="34" charset="0"/>
                <a:cs typeface="Tahoma" pitchFamily="34" charset="0"/>
              </a:defRPr>
            </a:lvl1pPr>
            <a:lvl2pPr marL="436327" indent="0" algn="ctr">
              <a:buNone/>
              <a:defRPr>
                <a:solidFill>
                  <a:schemeClr val="tx1">
                    <a:tint val="75000"/>
                  </a:schemeClr>
                </a:solidFill>
              </a:defRPr>
            </a:lvl2pPr>
            <a:lvl3pPr marL="872655" indent="0" algn="ctr">
              <a:buNone/>
              <a:defRPr>
                <a:solidFill>
                  <a:schemeClr val="tx1">
                    <a:tint val="75000"/>
                  </a:schemeClr>
                </a:solidFill>
              </a:defRPr>
            </a:lvl3pPr>
            <a:lvl4pPr marL="1308981" indent="0" algn="ctr">
              <a:buNone/>
              <a:defRPr>
                <a:solidFill>
                  <a:schemeClr val="tx1">
                    <a:tint val="75000"/>
                  </a:schemeClr>
                </a:solidFill>
              </a:defRPr>
            </a:lvl4pPr>
            <a:lvl5pPr marL="1745308" indent="0" algn="ctr">
              <a:buNone/>
              <a:defRPr>
                <a:solidFill>
                  <a:schemeClr val="tx1">
                    <a:tint val="75000"/>
                  </a:schemeClr>
                </a:solidFill>
              </a:defRPr>
            </a:lvl5pPr>
            <a:lvl6pPr marL="2181635" indent="0" algn="ctr">
              <a:buNone/>
              <a:defRPr>
                <a:solidFill>
                  <a:schemeClr val="tx1">
                    <a:tint val="75000"/>
                  </a:schemeClr>
                </a:solidFill>
              </a:defRPr>
            </a:lvl6pPr>
            <a:lvl7pPr marL="2617962" indent="0" algn="ctr">
              <a:buNone/>
              <a:defRPr>
                <a:solidFill>
                  <a:schemeClr val="tx1">
                    <a:tint val="75000"/>
                  </a:schemeClr>
                </a:solidFill>
              </a:defRPr>
            </a:lvl7pPr>
            <a:lvl8pPr marL="3054289" indent="0" algn="ctr">
              <a:buNone/>
              <a:defRPr>
                <a:solidFill>
                  <a:schemeClr val="tx1">
                    <a:tint val="75000"/>
                  </a:schemeClr>
                </a:solidFill>
              </a:defRPr>
            </a:lvl8pPr>
            <a:lvl9pPr marL="3490616" indent="0" algn="ctr">
              <a:buNone/>
              <a:defRPr>
                <a:solidFill>
                  <a:schemeClr val="tx1">
                    <a:tint val="75000"/>
                  </a:schemeClr>
                </a:solidFill>
              </a:defRPr>
            </a:lvl9pPr>
          </a:lstStyle>
          <a:p>
            <a:r>
              <a:rPr lang="en-US" smtClean="0"/>
              <a:t>Click to edit Master subtitle style</a:t>
            </a:r>
            <a:endParaRPr lang="en-GB" dirty="0"/>
          </a:p>
        </p:txBody>
      </p:sp>
      <p:sp>
        <p:nvSpPr>
          <p:cNvPr id="9" name="TextBox 8"/>
          <p:cNvSpPr txBox="1"/>
          <p:nvPr userDrawn="1"/>
        </p:nvSpPr>
        <p:spPr>
          <a:xfrm>
            <a:off x="476270" y="6089831"/>
            <a:ext cx="1434395" cy="307777"/>
          </a:xfrm>
          <a:prstGeom prst="rect">
            <a:avLst/>
          </a:prstGeom>
          <a:noFill/>
        </p:spPr>
        <p:txBody>
          <a:bodyPr wrap="square" lIns="0" tIns="0" rIns="0" bIns="0" rtlCol="0">
            <a:spAutoFit/>
          </a:bodyPr>
          <a:lstStyle/>
          <a:p>
            <a:r>
              <a:rPr lang="en-GB" sz="2000" dirty="0" smtClean="0">
                <a:solidFill>
                  <a:schemeClr val="tx2"/>
                </a:solidFill>
                <a:latin typeface="Tahoma" pitchFamily="34" charset="0"/>
                <a:ea typeface="Tahoma" pitchFamily="34" charset="0"/>
                <a:cs typeface="Tahoma" pitchFamily="34" charset="0"/>
              </a:rPr>
              <a:t>Confidential</a:t>
            </a:r>
            <a:endParaRPr lang="en-GB" sz="2000" dirty="0">
              <a:solidFill>
                <a:schemeClr val="tx2"/>
              </a:solidFill>
              <a:latin typeface="Tahoma" pitchFamily="34" charset="0"/>
              <a:ea typeface="Tahoma" pitchFamily="34" charset="0"/>
              <a:cs typeface="Tahoma" pitchFamily="34" charset="0"/>
            </a:endParaRPr>
          </a:p>
        </p:txBody>
      </p:sp>
      <p:pic>
        <p:nvPicPr>
          <p:cNvPr id="10" name="Picture 9" descr="110513-OverlapGraphic-RGB-1.png"/>
          <p:cNvPicPr>
            <a:picLocks noChangeAspect="1"/>
          </p:cNvPicPr>
          <p:nvPr userDrawn="1"/>
        </p:nvPicPr>
        <p:blipFill>
          <a:blip r:embed="rId2" cstate="print"/>
          <a:srcRect r="175"/>
          <a:stretch>
            <a:fillRect/>
          </a:stretch>
        </p:blipFill>
        <p:spPr>
          <a:xfrm>
            <a:off x="5285849" y="2369256"/>
            <a:ext cx="4620152" cy="4488744"/>
          </a:xfrm>
          <a:prstGeom prst="rect">
            <a:avLst/>
          </a:prstGeom>
        </p:spPr>
      </p:pic>
      <p:pic>
        <p:nvPicPr>
          <p:cNvPr id="12" name="Picture 11" descr="110503-Logo-RGB_WhiteBG.png"/>
          <p:cNvPicPr>
            <a:picLocks noChangeAspect="1"/>
          </p:cNvPicPr>
          <p:nvPr userDrawn="1"/>
        </p:nvPicPr>
        <p:blipFill>
          <a:blip r:embed="rId3" cstate="print"/>
          <a:stretch>
            <a:fillRect/>
          </a:stretch>
        </p:blipFill>
        <p:spPr>
          <a:xfrm>
            <a:off x="500063" y="260648"/>
            <a:ext cx="1339679" cy="971088"/>
          </a:xfrm>
          <a:prstGeom prst="rect">
            <a:avLst/>
          </a:prstGeom>
        </p:spPr>
      </p:pic>
      <p:sp>
        <p:nvSpPr>
          <p:cNvPr id="2" name="Title 1"/>
          <p:cNvSpPr>
            <a:spLocks noGrp="1"/>
          </p:cNvSpPr>
          <p:nvPr>
            <p:ph type="ctrTitle"/>
          </p:nvPr>
        </p:nvSpPr>
        <p:spPr>
          <a:xfrm>
            <a:off x="489715" y="2367817"/>
            <a:ext cx="6786224" cy="1577892"/>
          </a:xfrm>
        </p:spPr>
        <p:txBody>
          <a:bodyPr lIns="0" tIns="0" anchor="t" anchorCtr="0">
            <a:noAutofit/>
          </a:bodyPr>
          <a:lstStyle>
            <a:lvl1pPr algn="l">
              <a:defRPr sz="3200">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20" name="Text Placeholder 19"/>
          <p:cNvSpPr>
            <a:spLocks noGrp="1"/>
          </p:cNvSpPr>
          <p:nvPr>
            <p:ph type="body" sz="quarter" idx="13" hasCustomPrompt="1"/>
          </p:nvPr>
        </p:nvSpPr>
        <p:spPr>
          <a:xfrm>
            <a:off x="485775" y="4850607"/>
            <a:ext cx="3108325" cy="855663"/>
          </a:xfrm>
        </p:spPr>
        <p:txBody>
          <a:bodyPr>
            <a:noAutofit/>
          </a:bodyPr>
          <a:lstStyle>
            <a:lvl1pPr>
              <a:lnSpc>
                <a:spcPct val="100000"/>
              </a:lnSpc>
              <a:buNone/>
              <a:defRPr sz="1200">
                <a:solidFill>
                  <a:schemeClr val="tx2"/>
                </a:solidFill>
                <a:effectLst/>
                <a:latin typeface="Tahoma" pitchFamily="34" charset="0"/>
                <a:cs typeface="Tahoma" pitchFamily="34" charset="0"/>
              </a:defRPr>
            </a:lvl1pPr>
          </a:lstStyle>
          <a:p>
            <a:r>
              <a:rPr lang="en-GB" sz="1200" dirty="0" smtClean="0">
                <a:solidFill>
                  <a:schemeClr val="tx2"/>
                </a:solidFill>
                <a:latin typeface="Tahoma" pitchFamily="34" charset="0"/>
                <a:ea typeface="Tahoma" pitchFamily="34" charset="0"/>
                <a:cs typeface="Tahoma" pitchFamily="34" charset="0"/>
              </a:rPr>
              <a:t>Prepared by/submitted on/version etc:</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with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509764" y="260648"/>
            <a:ext cx="8904111" cy="687497"/>
          </a:xfrm>
        </p:spPr>
        <p:txBody>
          <a:bodyPr>
            <a:noAutofit/>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501477" y="1340768"/>
            <a:ext cx="4265785" cy="409329"/>
          </a:xfrm>
          <a:prstGeom prst="rect">
            <a:avLst/>
          </a:prstGeom>
        </p:spPr>
        <p:txBody>
          <a:bodyPr anchor="t" anchorCtr="0">
            <a:noAutofit/>
          </a:bodyPr>
          <a:lstStyle>
            <a:lvl1pPr marL="0" indent="0">
              <a:buNone/>
              <a:defRPr sz="1100" b="1">
                <a:solidFill>
                  <a:schemeClr val="tx2"/>
                </a:solidFill>
              </a:defRPr>
            </a:lvl1pPr>
            <a:lvl2pPr marL="436327" indent="0">
              <a:buNone/>
              <a:defRPr sz="1900" b="1"/>
            </a:lvl2pPr>
            <a:lvl3pPr marL="872655" indent="0">
              <a:buNone/>
              <a:defRPr sz="1700" b="1"/>
            </a:lvl3pPr>
            <a:lvl4pPr marL="1308981" indent="0">
              <a:buNone/>
              <a:defRPr sz="1500" b="1"/>
            </a:lvl4pPr>
            <a:lvl5pPr marL="1745308" indent="0">
              <a:buNone/>
              <a:defRPr sz="1500" b="1"/>
            </a:lvl5pPr>
            <a:lvl6pPr marL="2181635" indent="0">
              <a:buNone/>
              <a:defRPr sz="1500" b="1"/>
            </a:lvl6pPr>
            <a:lvl7pPr marL="2617962" indent="0">
              <a:buNone/>
              <a:defRPr sz="1500" b="1"/>
            </a:lvl7pPr>
            <a:lvl8pPr marL="3054289" indent="0">
              <a:buNone/>
              <a:defRPr sz="1500" b="1"/>
            </a:lvl8pPr>
            <a:lvl9pPr marL="349061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95304" y="1750098"/>
            <a:ext cx="4271961" cy="4098280"/>
          </a:xfrm>
          <a:prstGeom prst="rect">
            <a:avLst/>
          </a:prstGeom>
        </p:spPr>
        <p:txBody>
          <a:bodyPr>
            <a:normAutofit/>
          </a:bodyPr>
          <a:lstStyle>
            <a:lvl1pPr>
              <a:defRPr sz="1100"/>
            </a:lvl1pPr>
            <a:lvl2pPr>
              <a:defRPr sz="1100"/>
            </a:lvl2pPr>
            <a:lvl3pPr>
              <a:defRPr sz="11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5152497" y="1340768"/>
            <a:ext cx="4252029" cy="409329"/>
          </a:xfrm>
          <a:prstGeom prst="rect">
            <a:avLst/>
          </a:prstGeom>
        </p:spPr>
        <p:txBody>
          <a:bodyPr anchor="t" anchorCtr="0">
            <a:noAutofit/>
          </a:bodyPr>
          <a:lstStyle>
            <a:lvl1pPr marL="0" indent="0">
              <a:buNone/>
              <a:defRPr sz="1100" b="1">
                <a:solidFill>
                  <a:schemeClr val="tx2"/>
                </a:solidFill>
              </a:defRPr>
            </a:lvl1pPr>
            <a:lvl2pPr marL="436327" indent="0">
              <a:buNone/>
              <a:defRPr sz="1900" b="1"/>
            </a:lvl2pPr>
            <a:lvl3pPr marL="872655" indent="0">
              <a:buNone/>
              <a:defRPr sz="1700" b="1"/>
            </a:lvl3pPr>
            <a:lvl4pPr marL="1308981" indent="0">
              <a:buNone/>
              <a:defRPr sz="1500" b="1"/>
            </a:lvl4pPr>
            <a:lvl5pPr marL="1745308" indent="0">
              <a:buNone/>
              <a:defRPr sz="1500" b="1"/>
            </a:lvl5pPr>
            <a:lvl6pPr marL="2181635" indent="0">
              <a:buNone/>
              <a:defRPr sz="1500" b="1"/>
            </a:lvl6pPr>
            <a:lvl7pPr marL="2617962" indent="0">
              <a:buNone/>
              <a:defRPr sz="1500" b="1"/>
            </a:lvl7pPr>
            <a:lvl8pPr marL="3054289" indent="0">
              <a:buNone/>
              <a:defRPr sz="1500" b="1"/>
            </a:lvl8pPr>
            <a:lvl9pPr marL="349061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5152496" y="1750098"/>
            <a:ext cx="4252028" cy="4098279"/>
          </a:xfrm>
          <a:prstGeom prst="rect">
            <a:avLst/>
          </a:prstGeom>
        </p:spPr>
        <p:txBody>
          <a:bodyPr>
            <a:normAutofit/>
          </a:bodyPr>
          <a:lstStyle>
            <a:lvl1pPr>
              <a:defRPr sz="1100"/>
            </a:lvl1pPr>
            <a:lvl2pPr>
              <a:defRPr sz="1100"/>
            </a:lvl2pPr>
            <a:lvl3pPr>
              <a:defRPr sz="11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vl1pPr>
          </a:lstStyle>
          <a:p>
            <a:r>
              <a:rPr lang="en-GB" dirty="0" smtClean="0"/>
              <a:t>Case Study: Title of the case study</a:t>
            </a:r>
            <a:br>
              <a:rPr lang="en-GB" dirty="0" smtClean="0"/>
            </a:br>
            <a:r>
              <a:rPr lang="en-GB" sz="1600" dirty="0" smtClean="0"/>
              <a:t>Client description e.g. Tier 1 investment bank</a:t>
            </a:r>
            <a:endParaRPr lang="en-GB" dirty="0"/>
          </a:p>
        </p:txBody>
      </p:sp>
      <p:sp>
        <p:nvSpPr>
          <p:cNvPr id="25" name="Round Diagonal Corner Rectangle 24"/>
          <p:cNvSpPr/>
          <p:nvPr userDrawn="1"/>
        </p:nvSpPr>
        <p:spPr>
          <a:xfrm>
            <a:off x="1735495" y="3039561"/>
            <a:ext cx="7678380"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prstClr val="white"/>
              </a:solidFill>
              <a:latin typeface="Tahoma"/>
              <a:ea typeface="+mn-ea"/>
            </a:endParaRPr>
          </a:p>
        </p:txBody>
      </p:sp>
      <p:sp>
        <p:nvSpPr>
          <p:cNvPr id="26" name="Round Diagonal Corner Rectangle 25"/>
          <p:cNvSpPr/>
          <p:nvPr userDrawn="1"/>
        </p:nvSpPr>
        <p:spPr>
          <a:xfrm>
            <a:off x="1733379" y="4544008"/>
            <a:ext cx="7680496"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prstClr val="white"/>
              </a:solidFill>
              <a:latin typeface="Tahoma"/>
              <a:ea typeface="+mn-ea"/>
            </a:endParaRPr>
          </a:p>
        </p:txBody>
      </p:sp>
      <p:sp>
        <p:nvSpPr>
          <p:cNvPr id="27" name="Round Diagonal Corner Rectangle 26"/>
          <p:cNvSpPr/>
          <p:nvPr userDrawn="1"/>
        </p:nvSpPr>
        <p:spPr>
          <a:xfrm>
            <a:off x="1735495" y="1535113"/>
            <a:ext cx="7678380"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srgbClr val="FFFFFF"/>
              </a:solidFill>
              <a:latin typeface="Tahoma"/>
              <a:ea typeface="+mn-ea"/>
            </a:endParaRPr>
          </a:p>
        </p:txBody>
      </p:sp>
      <p:sp>
        <p:nvSpPr>
          <p:cNvPr id="28" name="Round Diagonal Corner Rectangle 27"/>
          <p:cNvSpPr/>
          <p:nvPr userDrawn="1"/>
        </p:nvSpPr>
        <p:spPr>
          <a:xfrm>
            <a:off x="502180" y="3039561"/>
            <a:ext cx="1363942" cy="1477380"/>
          </a:xfrm>
          <a:prstGeom prst="round2DiagRect">
            <a:avLst>
              <a:gd name="adj1" fmla="val 11577"/>
              <a:gd name="adj2" fmla="val 0"/>
            </a:avLst>
          </a:prstGeom>
          <a:solidFill>
            <a:schemeClr val="accent1"/>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prstClr val="white"/>
                </a:solidFill>
                <a:latin typeface="Tahoma"/>
                <a:ea typeface="+mn-ea"/>
              </a:rPr>
              <a:t>The </a:t>
            </a:r>
            <a:br>
              <a:rPr lang="en-GB" sz="1400" b="1" dirty="0" smtClean="0">
                <a:solidFill>
                  <a:prstClr val="white"/>
                </a:solidFill>
                <a:latin typeface="Tahoma"/>
                <a:ea typeface="+mn-ea"/>
              </a:rPr>
            </a:br>
            <a:r>
              <a:rPr lang="en-GB" sz="1400" b="1" dirty="0" smtClean="0">
                <a:solidFill>
                  <a:prstClr val="white"/>
                </a:solidFill>
                <a:latin typeface="Tahoma"/>
                <a:ea typeface="+mn-ea"/>
              </a:rPr>
              <a:t>engagement</a:t>
            </a:r>
            <a:endParaRPr lang="en-GB" sz="1400" b="1" dirty="0">
              <a:solidFill>
                <a:prstClr val="white"/>
              </a:solidFill>
              <a:latin typeface="Tahoma"/>
              <a:ea typeface="+mn-ea"/>
            </a:endParaRPr>
          </a:p>
        </p:txBody>
      </p:sp>
      <p:sp>
        <p:nvSpPr>
          <p:cNvPr id="29" name="Round Diagonal Corner Rectangle 28"/>
          <p:cNvSpPr/>
          <p:nvPr userDrawn="1"/>
        </p:nvSpPr>
        <p:spPr>
          <a:xfrm>
            <a:off x="500064" y="4544008"/>
            <a:ext cx="1363942" cy="1477380"/>
          </a:xfrm>
          <a:prstGeom prst="round2DiagRect">
            <a:avLst>
              <a:gd name="adj1" fmla="val 11577"/>
              <a:gd name="adj2" fmla="val 0"/>
            </a:avLst>
          </a:prstGeom>
          <a:solidFill>
            <a:schemeClr val="accent2"/>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prstClr val="white"/>
                </a:solidFill>
                <a:latin typeface="Tahoma"/>
                <a:ea typeface="+mn-ea"/>
              </a:rPr>
              <a:t>The </a:t>
            </a:r>
            <a:br>
              <a:rPr lang="en-GB" sz="1400" b="1" dirty="0" smtClean="0">
                <a:solidFill>
                  <a:prstClr val="white"/>
                </a:solidFill>
                <a:latin typeface="Tahoma"/>
                <a:ea typeface="+mn-ea"/>
              </a:rPr>
            </a:br>
            <a:r>
              <a:rPr lang="en-GB" sz="1400" b="1" dirty="0" smtClean="0">
                <a:solidFill>
                  <a:prstClr val="white"/>
                </a:solidFill>
                <a:latin typeface="Tahoma"/>
                <a:ea typeface="+mn-ea"/>
              </a:rPr>
              <a:t>outcome</a:t>
            </a:r>
            <a:endParaRPr lang="en-GB" sz="1400" b="1" dirty="0">
              <a:solidFill>
                <a:prstClr val="white"/>
              </a:solidFill>
              <a:latin typeface="Tahoma"/>
              <a:ea typeface="+mn-ea"/>
            </a:endParaRPr>
          </a:p>
        </p:txBody>
      </p:sp>
      <p:sp>
        <p:nvSpPr>
          <p:cNvPr id="30" name="Round Diagonal Corner Rectangle 29"/>
          <p:cNvSpPr/>
          <p:nvPr userDrawn="1"/>
        </p:nvSpPr>
        <p:spPr>
          <a:xfrm>
            <a:off x="502180" y="1535113"/>
            <a:ext cx="1363942" cy="1477380"/>
          </a:xfrm>
          <a:prstGeom prst="round2DiagRect">
            <a:avLst>
              <a:gd name="adj1" fmla="val 11577"/>
              <a:gd name="adj2" fmla="val 0"/>
            </a:avLst>
          </a:prstGeom>
          <a:solidFill>
            <a:schemeClr val="tx2"/>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srgbClr val="FFFFFF"/>
                </a:solidFill>
                <a:latin typeface="Tahoma"/>
                <a:ea typeface="+mn-ea"/>
              </a:rPr>
              <a:t>The </a:t>
            </a:r>
            <a:br>
              <a:rPr lang="en-GB" sz="1400" b="1" dirty="0" smtClean="0">
                <a:solidFill>
                  <a:srgbClr val="FFFFFF"/>
                </a:solidFill>
                <a:latin typeface="Tahoma"/>
                <a:ea typeface="+mn-ea"/>
              </a:rPr>
            </a:br>
            <a:r>
              <a:rPr lang="en-GB" sz="1400" b="1" dirty="0" smtClean="0">
                <a:solidFill>
                  <a:srgbClr val="FFFFFF"/>
                </a:solidFill>
                <a:latin typeface="Tahoma"/>
                <a:ea typeface="+mn-ea"/>
              </a:rPr>
              <a:t>challenge</a:t>
            </a:r>
            <a:endParaRPr lang="en-GB" sz="1400" b="1" dirty="0">
              <a:solidFill>
                <a:srgbClr val="FFFFFF"/>
              </a:solidFill>
              <a:latin typeface="Tahoma"/>
              <a:ea typeface="+mn-ea"/>
            </a:endParaRPr>
          </a:p>
        </p:txBody>
      </p:sp>
      <p:sp>
        <p:nvSpPr>
          <p:cNvPr id="31" name="Content Placeholder 2"/>
          <p:cNvSpPr>
            <a:spLocks noGrp="1"/>
          </p:cNvSpPr>
          <p:nvPr>
            <p:ph idx="1" hasCustomPrompt="1"/>
          </p:nvPr>
        </p:nvSpPr>
        <p:spPr>
          <a:xfrm>
            <a:off x="1912619" y="1535113"/>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
        <p:nvSpPr>
          <p:cNvPr id="32" name="Content Placeholder 2"/>
          <p:cNvSpPr>
            <a:spLocks noGrp="1"/>
          </p:cNvSpPr>
          <p:nvPr>
            <p:ph idx="14" hasCustomPrompt="1"/>
          </p:nvPr>
        </p:nvSpPr>
        <p:spPr>
          <a:xfrm>
            <a:off x="1912619" y="3040380"/>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
        <p:nvSpPr>
          <p:cNvPr id="33" name="Content Placeholder 2"/>
          <p:cNvSpPr>
            <a:spLocks noGrp="1"/>
          </p:cNvSpPr>
          <p:nvPr>
            <p:ph idx="15" hasCustomPrompt="1"/>
          </p:nvPr>
        </p:nvSpPr>
        <p:spPr>
          <a:xfrm>
            <a:off x="1912619" y="4546601"/>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Tree>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Round Diagonal Corner Rectangle 12"/>
          <p:cNvSpPr/>
          <p:nvPr userDrawn="1"/>
        </p:nvSpPr>
        <p:spPr>
          <a:xfrm>
            <a:off x="7820025" y="2664824"/>
            <a:ext cx="1593850" cy="3356564"/>
          </a:xfrm>
          <a:prstGeom prst="round2DiagRect">
            <a:avLst>
              <a:gd name="adj1" fmla="val 9383"/>
              <a:gd name="adj2" fmla="val 0"/>
            </a:avLst>
          </a:prstGeom>
          <a:solidFill>
            <a:srgbClr val="CBCDCF"/>
          </a:solidFill>
          <a:ln w="19050">
            <a:noFill/>
            <a:miter lim="800000"/>
            <a:headEnd/>
            <a:tailEnd/>
          </a:ln>
          <a:effectLst/>
        </p:spPr>
        <p:txBody>
          <a:bodyPr wrap="square" lIns="72000" tIns="36000" rIns="72000" bIns="36000" anchor="ctr" anchorCtr="0">
            <a:noAutofit/>
          </a:bodyPr>
          <a:lstStyle/>
          <a:p>
            <a:pPr algn="ctr"/>
            <a:endParaRPr lang="en-GB" sz="1400" dirty="0">
              <a:solidFill>
                <a:schemeClr val="bg1"/>
              </a:solidFill>
            </a:endParaRPr>
          </a:p>
        </p:txBody>
      </p:sp>
      <p:sp>
        <p:nvSpPr>
          <p:cNvPr id="12" name="Round Diagonal Corner Rectangle 11"/>
          <p:cNvSpPr/>
          <p:nvPr userDrawn="1"/>
        </p:nvSpPr>
        <p:spPr>
          <a:xfrm>
            <a:off x="7820025" y="1340768"/>
            <a:ext cx="1593850" cy="1460014"/>
          </a:xfrm>
          <a:prstGeom prst="round2DiagRect">
            <a:avLst>
              <a:gd name="adj1" fmla="val 9383"/>
              <a:gd name="adj2" fmla="val 0"/>
            </a:avLst>
          </a:prstGeom>
          <a:solidFill>
            <a:schemeClr val="tx2"/>
          </a:solidFill>
          <a:ln w="19050">
            <a:noFill/>
            <a:miter lim="800000"/>
            <a:headEnd/>
            <a:tailEnd/>
          </a:ln>
          <a:effectLst/>
        </p:spPr>
        <p:txBody>
          <a:bodyPr wrap="square" lIns="72000" tIns="36000" rIns="72000" bIns="36000" anchor="ctr" anchorCtr="0">
            <a:noAutofit/>
          </a:bodyPr>
          <a:lstStyle/>
          <a:p>
            <a:pPr algn="ctr"/>
            <a:endParaRPr lang="en-GB" sz="1400" dirty="0">
              <a:solidFill>
                <a:schemeClr val="bg1"/>
              </a:solidFill>
            </a:endParaRPr>
          </a:p>
        </p:txBody>
      </p:sp>
      <p:sp>
        <p:nvSpPr>
          <p:cNvPr id="2" name="Title 1"/>
          <p:cNvSpPr>
            <a:spLocks noGrp="1"/>
          </p:cNvSpPr>
          <p:nvPr>
            <p:ph type="title"/>
          </p:nvPr>
        </p:nvSpPr>
        <p:spPr>
          <a:xfrm>
            <a:off x="501479" y="489549"/>
            <a:ext cx="8912395" cy="816395"/>
          </a:xfrm>
        </p:spPr>
        <p:txBody>
          <a:bodyPr anchor="t" anchorCtr="0">
            <a:normAutofit/>
          </a:bodyPr>
          <a:lstStyle>
            <a:lvl1pPr algn="l">
              <a:defRPr sz="2400" b="0"/>
            </a:lvl1pPr>
          </a:lstStyle>
          <a:p>
            <a:r>
              <a:rPr lang="en-US" smtClean="0"/>
              <a:t>Click to edit Master title style</a:t>
            </a:r>
            <a:endParaRPr lang="en-GB" dirty="0"/>
          </a:p>
        </p:txBody>
      </p:sp>
      <p:sp>
        <p:nvSpPr>
          <p:cNvPr id="10" name="Text Placeholder 9"/>
          <p:cNvSpPr>
            <a:spLocks noGrp="1"/>
          </p:cNvSpPr>
          <p:nvPr>
            <p:ph type="body" sz="quarter" idx="13"/>
          </p:nvPr>
        </p:nvSpPr>
        <p:spPr>
          <a:xfrm>
            <a:off x="7820025" y="2800782"/>
            <a:ext cx="1593850" cy="3220605"/>
          </a:xfrm>
        </p:spPr>
        <p:txBody>
          <a:bodyPr lIns="72000" rIns="72000">
            <a:noAutofit/>
          </a:bodyPr>
          <a:lstStyle>
            <a:lvl1pPr marL="87313" indent="-87313">
              <a:lnSpc>
                <a:spcPct val="100000"/>
              </a:lnSpc>
              <a:buSzPct val="110000"/>
              <a:buFont typeface="Arial" pitchFamily="34" charset="0"/>
              <a:buChar char="•"/>
              <a:defRPr sz="700"/>
            </a:lvl1pPr>
            <a:lvl2pPr>
              <a:defRPr sz="700"/>
            </a:lvl2pPr>
            <a:lvl3pPr>
              <a:defRPr sz="700"/>
            </a:lvl3pPr>
            <a:lvl4pPr>
              <a:defRPr sz="700"/>
            </a:lvl4pPr>
            <a:lvl5pPr>
              <a:defRPr sz="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1"/>
          </p:nvPr>
        </p:nvSpPr>
        <p:spPr>
          <a:xfrm>
            <a:off x="500063" y="1341439"/>
            <a:ext cx="7319962" cy="4679950"/>
          </a:xfrm>
        </p:spPr>
        <p:txBody>
          <a:bodyPr lIns="0">
            <a:normAutofit/>
          </a:bodyPr>
          <a:lstStyle>
            <a:lvl1pPr marL="179388" indent="-179388">
              <a:lnSpc>
                <a:spcPct val="100000"/>
              </a:lnSpc>
              <a:spcBef>
                <a:spcPts val="300"/>
              </a:spcBef>
              <a:buClr>
                <a:schemeClr val="tx2"/>
              </a:buClr>
              <a:buFont typeface="Wingdings" pitchFamily="2" charset="2"/>
              <a:buChar char="l"/>
              <a:defRPr sz="7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700">
                <a:latin typeface="Tahoma" pitchFamily="34" charset="0"/>
                <a:ea typeface="Tahoma" pitchFamily="34" charset="0"/>
                <a:cs typeface="Tahoma" pitchFamily="34" charset="0"/>
              </a:defRPr>
            </a:lvl2pPr>
            <a:lvl3pPr marL="538163" indent="-182563">
              <a:lnSpc>
                <a:spcPct val="100000"/>
              </a:lnSpc>
              <a:buFontTx/>
              <a:buBlip>
                <a:blip r:embed="rId2"/>
              </a:buBlip>
              <a:defRPr sz="700">
                <a:latin typeface="Tahoma" pitchFamily="34" charset="0"/>
                <a:ea typeface="Tahoma" pitchFamily="34" charset="0"/>
                <a:cs typeface="Tahoma" pitchFamily="34" charset="0"/>
              </a:defRPr>
            </a:lvl3pPr>
            <a:lvl4pPr>
              <a:lnSpc>
                <a:spcPct val="100000"/>
              </a:lnSpc>
              <a:defRPr sz="700">
                <a:latin typeface="Tahoma" pitchFamily="34" charset="0"/>
                <a:ea typeface="Tahoma" pitchFamily="34" charset="0"/>
                <a:cs typeface="Tahoma" pitchFamily="34" charset="0"/>
              </a:defRPr>
            </a:lvl4pPr>
            <a:lvl5pPr>
              <a:lnSpc>
                <a:spcPct val="100000"/>
              </a:lnSpc>
              <a:defRPr sz="7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lete Blank">
    <p:spTree>
      <p:nvGrpSpPr>
        <p:cNvPr id="1" name=""/>
        <p:cNvGrpSpPr/>
        <p:nvPr/>
      </p:nvGrpSpPr>
      <p:grpSpPr>
        <a:xfrm>
          <a:off x="0" y="0"/>
          <a:ext cx="0" cy="0"/>
          <a:chOff x="0" y="0"/>
          <a:chExt cx="0" cy="0"/>
        </a:xfrm>
      </p:grpSpPr>
      <p:sp>
        <p:nvSpPr>
          <p:cNvPr id="3" name="Rectangle 2"/>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ulleted lists">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8" name="Content Placeholder 2"/>
          <p:cNvSpPr>
            <a:spLocks noGrp="1"/>
          </p:cNvSpPr>
          <p:nvPr>
            <p:ph idx="1"/>
          </p:nvPr>
        </p:nvSpPr>
        <p:spPr>
          <a:xfrm>
            <a:off x="500063" y="1341439"/>
            <a:ext cx="4267200" cy="4679950"/>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3"/>
          </p:nvPr>
        </p:nvSpPr>
        <p:spPr>
          <a:xfrm>
            <a:off x="5153025" y="1341439"/>
            <a:ext cx="4260850" cy="4679949"/>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Slide">
    <p:spTree>
      <p:nvGrpSpPr>
        <p:cNvPr id="1" name=""/>
        <p:cNvGrpSpPr/>
        <p:nvPr/>
      </p:nvGrpSpPr>
      <p:grpSpPr>
        <a:xfrm>
          <a:off x="0" y="0"/>
          <a:ext cx="0" cy="0"/>
          <a:chOff x="0" y="0"/>
          <a:chExt cx="0" cy="0"/>
        </a:xfrm>
      </p:grpSpPr>
      <p:sp>
        <p:nvSpPr>
          <p:cNvPr id="40" name="Text Placeholder 18"/>
          <p:cNvSpPr>
            <a:spLocks noGrp="1"/>
          </p:cNvSpPr>
          <p:nvPr>
            <p:ph type="body" sz="quarter" idx="28" hasCustomPrompt="1"/>
          </p:nvPr>
        </p:nvSpPr>
        <p:spPr>
          <a:xfrm>
            <a:off x="5159375" y="4323432"/>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1" name="Text Placeholder 18"/>
          <p:cNvSpPr>
            <a:spLocks noGrp="1"/>
          </p:cNvSpPr>
          <p:nvPr>
            <p:ph type="body" sz="quarter" idx="29" hasCustomPrompt="1"/>
          </p:nvPr>
        </p:nvSpPr>
        <p:spPr>
          <a:xfrm>
            <a:off x="512759" y="4323432"/>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2" name="Text Placeholder 18"/>
          <p:cNvSpPr>
            <a:spLocks noGrp="1"/>
          </p:cNvSpPr>
          <p:nvPr>
            <p:ph type="body" sz="quarter" idx="30" hasCustomPrompt="1"/>
          </p:nvPr>
        </p:nvSpPr>
        <p:spPr>
          <a:xfrm>
            <a:off x="5153029" y="505209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3" name="Text Placeholder 18"/>
          <p:cNvSpPr>
            <a:spLocks noGrp="1"/>
          </p:cNvSpPr>
          <p:nvPr>
            <p:ph type="body" sz="quarter" idx="31" hasCustomPrompt="1"/>
          </p:nvPr>
        </p:nvSpPr>
        <p:spPr>
          <a:xfrm>
            <a:off x="506413" y="505209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6" name="Text Placeholder 18"/>
          <p:cNvSpPr>
            <a:spLocks noGrp="1"/>
          </p:cNvSpPr>
          <p:nvPr>
            <p:ph type="body" sz="quarter" idx="24" hasCustomPrompt="1"/>
          </p:nvPr>
        </p:nvSpPr>
        <p:spPr>
          <a:xfrm>
            <a:off x="5159375" y="2842295"/>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8" name="Text Placeholder 18"/>
          <p:cNvSpPr>
            <a:spLocks noGrp="1"/>
          </p:cNvSpPr>
          <p:nvPr>
            <p:ph type="body" sz="quarter" idx="26" hasCustomPrompt="1"/>
          </p:nvPr>
        </p:nvSpPr>
        <p:spPr>
          <a:xfrm>
            <a:off x="5153029" y="3570957"/>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2" name="Title 1"/>
          <p:cNvSpPr>
            <a:spLocks noGrp="1"/>
          </p:cNvSpPr>
          <p:nvPr>
            <p:ph type="title"/>
          </p:nvPr>
        </p:nvSpPr>
        <p:spPr>
          <a:xfrm>
            <a:off x="501478" y="260648"/>
            <a:ext cx="8902343" cy="374845"/>
          </a:xfrm>
        </p:spPr>
        <p:txBody>
          <a:bodyPr/>
          <a:lstStyle/>
          <a:p>
            <a:r>
              <a:rPr lang="en-US" smtClean="0"/>
              <a:t>Click to edit Master title style</a:t>
            </a:r>
            <a:endParaRPr lang="en-GB" dirty="0"/>
          </a:p>
        </p:txBody>
      </p:sp>
      <p:sp>
        <p:nvSpPr>
          <p:cNvPr id="33" name="Text Placeholder 32"/>
          <p:cNvSpPr>
            <a:spLocks noGrp="1"/>
          </p:cNvSpPr>
          <p:nvPr>
            <p:ph type="body" sz="quarter" idx="19" hasCustomPrompt="1"/>
          </p:nvPr>
        </p:nvSpPr>
        <p:spPr>
          <a:xfrm>
            <a:off x="500063" y="476672"/>
            <a:ext cx="8913812" cy="326226"/>
          </a:xfrm>
        </p:spPr>
        <p:txBody>
          <a:bodyPr>
            <a:noAutofit/>
          </a:bodyPr>
          <a:lstStyle>
            <a:lvl1pPr>
              <a:buNone/>
              <a:defRPr sz="1600">
                <a:solidFill>
                  <a:schemeClr val="tx2"/>
                </a:solidFill>
                <a:latin typeface="+mj-lt"/>
              </a:defRPr>
            </a:lvl1pPr>
          </a:lstStyle>
          <a:p>
            <a:pPr lvl="0"/>
            <a:r>
              <a:rPr lang="en-GB" sz="1600" dirty="0" smtClean="0"/>
              <a:t>Content/Agenda slide with highlights subheading Tahoma 16pt</a:t>
            </a:r>
            <a:endParaRPr lang="en-US" dirty="0"/>
          </a:p>
        </p:txBody>
      </p:sp>
      <p:sp>
        <p:nvSpPr>
          <p:cNvPr id="28" name="Text Placeholder 18"/>
          <p:cNvSpPr>
            <a:spLocks noGrp="1"/>
          </p:cNvSpPr>
          <p:nvPr>
            <p:ph type="body" sz="quarter" idx="20" hasCustomPrompt="1"/>
          </p:nvPr>
        </p:nvSpPr>
        <p:spPr>
          <a:xfrm>
            <a:off x="5153025" y="137544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2" name="Text Placeholder 18"/>
          <p:cNvSpPr>
            <a:spLocks noGrp="1"/>
          </p:cNvSpPr>
          <p:nvPr>
            <p:ph type="body" sz="quarter" idx="21" hasCustomPrompt="1"/>
          </p:nvPr>
        </p:nvSpPr>
        <p:spPr>
          <a:xfrm>
            <a:off x="506409" y="137544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4" name="Text Placeholder 18"/>
          <p:cNvSpPr>
            <a:spLocks noGrp="1"/>
          </p:cNvSpPr>
          <p:nvPr>
            <p:ph type="body" sz="quarter" idx="22" hasCustomPrompt="1"/>
          </p:nvPr>
        </p:nvSpPr>
        <p:spPr>
          <a:xfrm>
            <a:off x="5146679" y="2104106"/>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5" name="Text Placeholder 18"/>
          <p:cNvSpPr>
            <a:spLocks noGrp="1"/>
          </p:cNvSpPr>
          <p:nvPr>
            <p:ph type="body" sz="quarter" idx="23" hasCustomPrompt="1"/>
          </p:nvPr>
        </p:nvSpPr>
        <p:spPr>
          <a:xfrm>
            <a:off x="500063" y="2104106"/>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7" name="Text Placeholder 18"/>
          <p:cNvSpPr>
            <a:spLocks noGrp="1"/>
          </p:cNvSpPr>
          <p:nvPr>
            <p:ph type="body" sz="quarter" idx="25" hasCustomPrompt="1"/>
          </p:nvPr>
        </p:nvSpPr>
        <p:spPr>
          <a:xfrm>
            <a:off x="512759" y="2842295"/>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9" name="Text Placeholder 18"/>
          <p:cNvSpPr>
            <a:spLocks noGrp="1"/>
          </p:cNvSpPr>
          <p:nvPr>
            <p:ph type="body" sz="quarter" idx="27" hasCustomPrompt="1"/>
          </p:nvPr>
        </p:nvSpPr>
        <p:spPr>
          <a:xfrm>
            <a:off x="506413" y="3570957"/>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805906"/>
            <a:ext cx="8913812" cy="421548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10"/>
          <p:cNvSpPr>
            <a:spLocks noGrp="1"/>
          </p:cNvSpPr>
          <p:nvPr>
            <p:ph type="body" sz="quarter" idx="13" hasCustomPrompt="1"/>
          </p:nvPr>
        </p:nvSpPr>
        <p:spPr>
          <a:xfrm>
            <a:off x="500063" y="1340768"/>
            <a:ext cx="4452937" cy="465138"/>
          </a:xfrm>
        </p:spPr>
        <p:txBody>
          <a:bodyPr>
            <a:normAutofit/>
          </a:bodyPr>
          <a:lstStyle>
            <a:lvl1pPr>
              <a:buNone/>
              <a:defRPr sz="1600" b="1" baseline="0">
                <a:solidFill>
                  <a:schemeClr val="tx2"/>
                </a:solidFill>
              </a:defRPr>
            </a:lvl1pPr>
          </a:lstStyle>
          <a:p>
            <a:pPr lvl="0"/>
            <a:r>
              <a:rPr lang="en-GB" dirty="0" smtClean="0"/>
              <a:t>Subheading Tahoma Bold 16pt</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805906"/>
            <a:ext cx="8913812" cy="421548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10"/>
          <p:cNvSpPr>
            <a:spLocks noGrp="1"/>
          </p:cNvSpPr>
          <p:nvPr>
            <p:ph type="body" sz="quarter" idx="13" hasCustomPrompt="1"/>
          </p:nvPr>
        </p:nvSpPr>
        <p:spPr>
          <a:xfrm>
            <a:off x="500063" y="1340768"/>
            <a:ext cx="4452937" cy="465138"/>
          </a:xfrm>
        </p:spPr>
        <p:txBody>
          <a:bodyPr>
            <a:normAutofit/>
          </a:bodyPr>
          <a:lstStyle>
            <a:lvl1pPr>
              <a:buNone/>
              <a:defRPr sz="1600" b="1" baseline="0">
                <a:solidFill>
                  <a:schemeClr val="tx2"/>
                </a:solidFill>
              </a:defRPr>
            </a:lvl1pPr>
          </a:lstStyle>
          <a:p>
            <a:pPr lvl="0"/>
            <a:r>
              <a:rPr lang="en-GB" dirty="0" smtClean="0"/>
              <a:t>Subheading Tahoma Bold 16pt</a:t>
            </a:r>
            <a:endParaRPr lang="en-US" dirty="0"/>
          </a:p>
        </p:txBody>
      </p:sp>
      <p:sp>
        <p:nvSpPr>
          <p:cNvPr id="8" name="Round Diagonal Corner Rectangle 7"/>
          <p:cNvSpPr/>
          <p:nvPr userDrawn="1"/>
        </p:nvSpPr>
        <p:spPr>
          <a:xfrm>
            <a:off x="515940" y="5144341"/>
            <a:ext cx="8887883" cy="533353"/>
          </a:xfrm>
          <a:prstGeom prst="round2DiagRect">
            <a:avLst>
              <a:gd name="adj1" fmla="val 14579"/>
              <a:gd name="adj2" fmla="val 0"/>
            </a:avLst>
          </a:prstGeom>
          <a:solidFill>
            <a:schemeClr val="tx2"/>
          </a:solidFill>
          <a:ln w="12700">
            <a:noFill/>
            <a:miter lim="800000"/>
            <a:headEnd/>
            <a:tailEnd/>
          </a:ln>
          <a:effectLst/>
        </p:spPr>
        <p:txBody>
          <a:bodyPr wrap="square" lIns="136525" tIns="92075" rIns="136525" bIns="92075" anchor="ctr" anchorCtr="0">
            <a:noAutofit/>
          </a:bodyPr>
          <a:lstStyle/>
          <a:p>
            <a:pPr>
              <a:lnSpc>
                <a:spcPct val="90000"/>
              </a:lnSpc>
              <a:defRPr/>
            </a:pPr>
            <a:endParaRPr lang="en-GB" sz="1100" dirty="0">
              <a:solidFill>
                <a:schemeClr val="bg2"/>
              </a:solidFill>
              <a:latin typeface="Tahoma" pitchFamily="34" charset="0"/>
            </a:endParaRPr>
          </a:p>
        </p:txBody>
      </p:sp>
      <p:sp>
        <p:nvSpPr>
          <p:cNvPr id="10" name="Text Placeholder 9"/>
          <p:cNvSpPr>
            <a:spLocks noGrp="1"/>
          </p:cNvSpPr>
          <p:nvPr>
            <p:ph type="body" sz="quarter" idx="14" hasCustomPrompt="1"/>
          </p:nvPr>
        </p:nvSpPr>
        <p:spPr>
          <a:xfrm>
            <a:off x="500063" y="5158580"/>
            <a:ext cx="8913812" cy="476250"/>
          </a:xfrm>
        </p:spPr>
        <p:txBody>
          <a:bodyPr>
            <a:noAutofit/>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Char char="l"/>
              <a:tabLst/>
              <a:defRPr sz="1100">
                <a:solidFill>
                  <a:schemeClr val="bg1"/>
                </a:solidFill>
                <a:latin typeface="Tahoma" pitchFamily="34" charset="0"/>
                <a:cs typeface="Tahoma" pitchFamily="34" charset="0"/>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Char char="l"/>
              <a:tabLst/>
              <a:defRPr/>
            </a:pPr>
            <a:r>
              <a:rPr lang="en-GB" sz="1100" dirty="0" smtClean="0">
                <a:solidFill>
                  <a:schemeClr val="bg2"/>
                </a:solidFill>
                <a:latin typeface="Tahoma" pitchFamily="34" charset="0"/>
              </a:rPr>
              <a:t>The ‘Kicker box’  is intended to have key pull-out information for this slide. Always 11 pt text. Box is always this size. DO NOT RESIZE. Single line text is centred vertically. Two or more lines range left.</a:t>
            </a:r>
          </a:p>
          <a:p>
            <a:pPr lvl="0"/>
            <a:endParaRPr lang="en-US"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341439"/>
            <a:ext cx="8913812" cy="4679950"/>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bullete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01478" y="260648"/>
            <a:ext cx="8912397" cy="816394"/>
          </a:xfrm>
          <a:prstGeom prst="rect">
            <a:avLst/>
          </a:prstGeom>
        </p:spPr>
        <p:txBody>
          <a:bodyPr vert="horz" lIns="0" tIns="0" rIns="0" bIns="94662" rtlCol="0" anchor="t" anchorCtr="0">
            <a:noAutofit/>
          </a:bodyPr>
          <a:lstStyle/>
          <a:p>
            <a:r>
              <a:rPr lang="en-US" smtClean="0"/>
              <a:t>Click to edit Master title style</a:t>
            </a:r>
            <a:endParaRPr lang="en-GB" dirty="0"/>
          </a:p>
        </p:txBody>
      </p:sp>
      <p:sp>
        <p:nvSpPr>
          <p:cNvPr id="12" name="Text Placeholder 11"/>
          <p:cNvSpPr>
            <a:spLocks noGrp="1"/>
          </p:cNvSpPr>
          <p:nvPr>
            <p:ph type="body" sz="quarter" idx="10"/>
          </p:nvPr>
        </p:nvSpPr>
        <p:spPr>
          <a:xfrm>
            <a:off x="500063" y="1341438"/>
            <a:ext cx="8913812" cy="4679949"/>
          </a:xfrm>
          <a:prstGeom prst="rect">
            <a:avLst/>
          </a:prstGeo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501478" y="5050989"/>
            <a:ext cx="4451523" cy="940525"/>
          </a:xfrm>
          <a:prstGeom prst="rect">
            <a:avLst/>
          </a:prstGeom>
        </p:spPr>
        <p:txBody>
          <a:bodyPr anchor="t" anchorCtr="0">
            <a:noAutofit/>
          </a:bodyPr>
          <a:lstStyle>
            <a:lvl1pPr marL="0" indent="0">
              <a:buNone/>
              <a:defRPr lang="en-US" sz="1600" kern="1200" dirty="0" smtClean="0">
                <a:solidFill>
                  <a:schemeClr val="tx1"/>
                </a:solidFill>
                <a:latin typeface="Tahoma" pitchFamily="34" charset="0"/>
                <a:ea typeface="Tahoma" pitchFamily="34" charset="0"/>
                <a:cs typeface="Tahoma" pitchFamily="34" charset="0"/>
              </a:defRPr>
            </a:lvl1pPr>
            <a:lvl2pPr marL="436327" indent="0">
              <a:buNone/>
              <a:defRPr sz="1700">
                <a:solidFill>
                  <a:schemeClr val="tx1">
                    <a:tint val="75000"/>
                  </a:schemeClr>
                </a:solidFill>
              </a:defRPr>
            </a:lvl2pPr>
            <a:lvl3pPr marL="872655" indent="0">
              <a:buNone/>
              <a:defRPr sz="1500">
                <a:solidFill>
                  <a:schemeClr val="tx1">
                    <a:tint val="75000"/>
                  </a:schemeClr>
                </a:solidFill>
              </a:defRPr>
            </a:lvl3pPr>
            <a:lvl4pPr marL="1308981" indent="0">
              <a:buNone/>
              <a:defRPr sz="1300">
                <a:solidFill>
                  <a:schemeClr val="tx1">
                    <a:tint val="75000"/>
                  </a:schemeClr>
                </a:solidFill>
              </a:defRPr>
            </a:lvl4pPr>
            <a:lvl5pPr marL="1745308" indent="0">
              <a:buNone/>
              <a:defRPr sz="1300">
                <a:solidFill>
                  <a:schemeClr val="tx1">
                    <a:tint val="75000"/>
                  </a:schemeClr>
                </a:solidFill>
              </a:defRPr>
            </a:lvl5pPr>
            <a:lvl6pPr marL="2181635" indent="0">
              <a:buNone/>
              <a:defRPr sz="1300">
                <a:solidFill>
                  <a:schemeClr val="tx1">
                    <a:tint val="75000"/>
                  </a:schemeClr>
                </a:solidFill>
              </a:defRPr>
            </a:lvl6pPr>
            <a:lvl7pPr marL="2617962" indent="0">
              <a:buNone/>
              <a:defRPr sz="1300">
                <a:solidFill>
                  <a:schemeClr val="tx1">
                    <a:tint val="75000"/>
                  </a:schemeClr>
                </a:solidFill>
              </a:defRPr>
            </a:lvl7pPr>
            <a:lvl8pPr marL="3054289" indent="0">
              <a:buNone/>
              <a:defRPr sz="1300">
                <a:solidFill>
                  <a:schemeClr val="tx1">
                    <a:tint val="75000"/>
                  </a:schemeClr>
                </a:solidFill>
              </a:defRPr>
            </a:lvl8pPr>
            <a:lvl9pPr marL="3490616" indent="0">
              <a:buNone/>
              <a:defRPr sz="1300">
                <a:solidFill>
                  <a:schemeClr val="tx1">
                    <a:tint val="75000"/>
                  </a:schemeClr>
                </a:solidFill>
              </a:defRPr>
            </a:lvl9pPr>
          </a:lstStyle>
          <a:p>
            <a:pPr lvl="0"/>
            <a:r>
              <a:rPr lang="en-US" smtClean="0"/>
              <a:t>Click to edit Master text styles</a:t>
            </a:r>
          </a:p>
        </p:txBody>
      </p:sp>
      <p:pic>
        <p:nvPicPr>
          <p:cNvPr id="8" name="Picture 7" descr="110513-OverlapGraphic-RGB-1.png"/>
          <p:cNvPicPr>
            <a:picLocks noChangeAspect="1"/>
          </p:cNvPicPr>
          <p:nvPr userDrawn="1"/>
        </p:nvPicPr>
        <p:blipFill>
          <a:blip r:embed="rId2" cstate="print"/>
          <a:srcRect r="175"/>
          <a:stretch>
            <a:fillRect/>
          </a:stretch>
        </p:blipFill>
        <p:spPr>
          <a:xfrm>
            <a:off x="5285849" y="2369256"/>
            <a:ext cx="4620152" cy="4488744"/>
          </a:xfrm>
          <a:prstGeom prst="rect">
            <a:avLst/>
          </a:prstGeom>
        </p:spPr>
      </p:pic>
      <p:pic>
        <p:nvPicPr>
          <p:cNvPr id="9" name="Picture 8" descr="110503-Logo-RGB_WhiteBG.png"/>
          <p:cNvPicPr>
            <a:picLocks noChangeAspect="1"/>
          </p:cNvPicPr>
          <p:nvPr userDrawn="1"/>
        </p:nvPicPr>
        <p:blipFill>
          <a:blip r:embed="rId3" cstate="print"/>
          <a:stretch>
            <a:fillRect/>
          </a:stretch>
        </p:blipFill>
        <p:spPr>
          <a:xfrm>
            <a:off x="502179" y="260648"/>
            <a:ext cx="1339679" cy="971088"/>
          </a:xfrm>
          <a:prstGeom prst="rect">
            <a:avLst/>
          </a:prstGeom>
        </p:spPr>
      </p:pic>
      <p:sp>
        <p:nvSpPr>
          <p:cNvPr id="10" name="Title 1"/>
          <p:cNvSpPr>
            <a:spLocks noGrp="1"/>
          </p:cNvSpPr>
          <p:nvPr>
            <p:ph type="ctrTitle"/>
          </p:nvPr>
        </p:nvSpPr>
        <p:spPr>
          <a:xfrm>
            <a:off x="489713" y="3734796"/>
            <a:ext cx="4463288" cy="1045943"/>
          </a:xfrm>
        </p:spPr>
        <p:txBody>
          <a:bodyPr lIns="0" tIns="0" anchor="b" anchorCtr="0">
            <a:noAutofit/>
          </a:bodyPr>
          <a:lstStyle>
            <a:lvl1pPr algn="l">
              <a:defRPr sz="2400">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3" name="TextBox 12"/>
          <p:cNvSpPr txBox="1"/>
          <p:nvPr userDrawn="1"/>
        </p:nvSpPr>
        <p:spPr>
          <a:xfrm>
            <a:off x="476270" y="6089831"/>
            <a:ext cx="1434395" cy="307777"/>
          </a:xfrm>
          <a:prstGeom prst="rect">
            <a:avLst/>
          </a:prstGeom>
          <a:noFill/>
        </p:spPr>
        <p:txBody>
          <a:bodyPr wrap="square" lIns="0" tIns="0" rIns="0" bIns="0" rtlCol="0">
            <a:spAutoFit/>
          </a:bodyPr>
          <a:lstStyle/>
          <a:p>
            <a:r>
              <a:rPr lang="en-GB" sz="2000" dirty="0" smtClean="0">
                <a:solidFill>
                  <a:schemeClr val="tx2"/>
                </a:solidFill>
                <a:latin typeface="Tahoma" pitchFamily="34" charset="0"/>
                <a:ea typeface="Tahoma" pitchFamily="34" charset="0"/>
                <a:cs typeface="Tahoma" pitchFamily="34" charset="0"/>
              </a:rPr>
              <a:t>Confidential</a:t>
            </a:r>
            <a:endParaRPr lang="en-GB" sz="2000" dirty="0">
              <a:solidFill>
                <a:schemeClr val="tx2"/>
              </a:solidFill>
              <a:latin typeface="Tahoma" pitchFamily="34" charset="0"/>
              <a:ea typeface="Tahoma" pitchFamily="34" charset="0"/>
              <a:cs typeface="Tahoma" pitchFamily="34" charset="0"/>
            </a:endParaRPr>
          </a:p>
        </p:txBody>
      </p:sp>
      <p:sp>
        <p:nvSpPr>
          <p:cNvPr id="14" name="Line 7"/>
          <p:cNvSpPr>
            <a:spLocks noChangeShapeType="1"/>
          </p:cNvSpPr>
          <p:nvPr userDrawn="1"/>
        </p:nvSpPr>
        <p:spPr bwMode="auto">
          <a:xfrm>
            <a:off x="502179" y="4805172"/>
            <a:ext cx="4450821" cy="0"/>
          </a:xfrm>
          <a:prstGeom prst="line">
            <a:avLst/>
          </a:prstGeom>
          <a:noFill/>
          <a:ln w="50800">
            <a:solidFill>
              <a:schemeClr val="accent2"/>
            </a:solidFill>
            <a:round/>
            <a:headEnd/>
            <a:tailEnd/>
          </a:ln>
        </p:spPr>
        <p:txBody>
          <a:bodyPr wrap="none" anchor="ctr"/>
          <a:lstStyle/>
          <a:p>
            <a:endParaRPr lang="en-GB"/>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8" name="Content Placeholder 2"/>
          <p:cNvSpPr>
            <a:spLocks noGrp="1"/>
          </p:cNvSpPr>
          <p:nvPr>
            <p:ph idx="1"/>
          </p:nvPr>
        </p:nvSpPr>
        <p:spPr>
          <a:xfrm>
            <a:off x="500063" y="1772816"/>
            <a:ext cx="4237037" cy="424857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3"/>
          </p:nvPr>
        </p:nvSpPr>
        <p:spPr>
          <a:xfrm>
            <a:off x="5153025" y="1772816"/>
            <a:ext cx="4260850" cy="424857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un-bulleted">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502179" y="1341438"/>
            <a:ext cx="4265083" cy="4679951"/>
          </a:xfrm>
          <a:prstGeom prst="rect">
            <a:avLst/>
          </a:prstGeom>
        </p:spPr>
        <p:txBody>
          <a:bodyPr>
            <a:normAutofit/>
          </a:bodyPr>
          <a:lstStyle>
            <a:lvl1pPr marL="0" indent="0">
              <a:buNone/>
              <a:defRPr sz="1100"/>
            </a:lvl1pPr>
            <a:lvl2pPr marL="0" indent="0">
              <a:buNone/>
              <a:defRPr sz="1100"/>
            </a:lvl2pPr>
            <a:lvl3pPr marL="0" indent="0">
              <a:buNone/>
              <a:defRPr sz="1100"/>
            </a:lvl3pPr>
            <a:lvl4pPr marL="0" indent="0">
              <a:buNone/>
              <a:defRPr sz="1100"/>
            </a:lvl4pPr>
            <a:lvl5pPr marL="0" indent="0">
              <a:buNone/>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Text Placeholder 8"/>
          <p:cNvSpPr>
            <a:spLocks noGrp="1"/>
          </p:cNvSpPr>
          <p:nvPr>
            <p:ph type="body" sz="quarter" idx="14"/>
          </p:nvPr>
        </p:nvSpPr>
        <p:spPr>
          <a:xfrm>
            <a:off x="5152498" y="1341438"/>
            <a:ext cx="4251325" cy="4679951"/>
          </a:xfrm>
          <a:prstGeom prst="rect">
            <a:avLst/>
          </a:prstGeom>
        </p:spPr>
        <p:txBody>
          <a:bodyPr>
            <a:normAutofit/>
          </a:bodyPr>
          <a:lstStyle>
            <a:lvl1pPr marL="0" indent="0">
              <a:buNone/>
              <a:defRPr sz="1100"/>
            </a:lvl1pPr>
            <a:lvl2pPr marL="0" indent="0">
              <a:buNone/>
              <a:defRPr sz="1100"/>
            </a:lvl2pPr>
            <a:lvl3pPr marL="0" indent="0">
              <a:buNone/>
              <a:defRPr sz="1100"/>
            </a:lvl3pPr>
            <a:lvl4pPr marL="0" indent="0">
              <a:buNone/>
              <a:defRPr sz="1100"/>
            </a:lvl4pPr>
            <a:lvl5pPr marL="0" indent="0">
              <a:buNone/>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a:xfrm>
            <a:off x="0" y="6367016"/>
            <a:ext cx="9906000" cy="490989"/>
          </a:xfrm>
          <a:prstGeom prst="rect">
            <a:avLst/>
          </a:prstGeom>
          <a:solidFill>
            <a:srgbClr val="D6EEF3"/>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a:p>
        </p:txBody>
      </p:sp>
      <p:sp>
        <p:nvSpPr>
          <p:cNvPr id="2" name="Title Placeholder 1"/>
          <p:cNvSpPr>
            <a:spLocks noGrp="1"/>
          </p:cNvSpPr>
          <p:nvPr>
            <p:ph type="title"/>
          </p:nvPr>
        </p:nvSpPr>
        <p:spPr>
          <a:xfrm>
            <a:off x="501478" y="260648"/>
            <a:ext cx="8902343" cy="816394"/>
          </a:xfrm>
          <a:prstGeom prst="rect">
            <a:avLst/>
          </a:prstGeom>
        </p:spPr>
        <p:txBody>
          <a:bodyPr vert="horz" lIns="0" tIns="0" rIns="0" bIns="94662" rtlCol="0" anchor="t" anchorCtr="0">
            <a:noAutofit/>
          </a:bodyPr>
          <a:lstStyle/>
          <a:p>
            <a:r>
              <a:rPr lang="en-US" smtClean="0"/>
              <a:t>Click to edit Master title style</a:t>
            </a:r>
            <a:endParaRPr lang="en-GB" dirty="0"/>
          </a:p>
        </p:txBody>
      </p:sp>
      <p:sp>
        <p:nvSpPr>
          <p:cNvPr id="13" name="TextBox 12"/>
          <p:cNvSpPr txBox="1"/>
          <p:nvPr/>
        </p:nvSpPr>
        <p:spPr>
          <a:xfrm>
            <a:off x="3593031" y="6367016"/>
            <a:ext cx="2686119" cy="490989"/>
          </a:xfrm>
          <a:prstGeom prst="rect">
            <a:avLst/>
          </a:prstGeom>
          <a:noFill/>
        </p:spPr>
        <p:txBody>
          <a:bodyPr wrap="square" lIns="80147" tIns="40074" rIns="80147" bIns="40074" rtlCol="0" anchor="ctr" anchorCtr="0">
            <a:noAutofit/>
          </a:bodyPr>
          <a:lstStyle/>
          <a:p>
            <a:pPr algn="ctr"/>
            <a:r>
              <a:rPr lang="en-GB" sz="800" dirty="0" smtClean="0">
                <a:solidFill>
                  <a:srgbClr val="414042"/>
                </a:solidFill>
                <a:latin typeface="Tahoma" pitchFamily="34" charset="0"/>
                <a:ea typeface="Tahoma" pitchFamily="34" charset="0"/>
                <a:cs typeface="Tahoma" pitchFamily="34" charset="0"/>
              </a:rPr>
              <a:t>Confidential</a:t>
            </a:r>
          </a:p>
        </p:txBody>
      </p:sp>
      <p:pic>
        <p:nvPicPr>
          <p:cNvPr id="18" name="Picture 17" descr="110503-Logo-RGB_WhiteBG.png"/>
          <p:cNvPicPr>
            <a:picLocks noChangeAspect="1"/>
          </p:cNvPicPr>
          <p:nvPr/>
        </p:nvPicPr>
        <p:blipFill>
          <a:blip r:embed="rId18" cstate="print"/>
          <a:srcRect b="24599"/>
          <a:stretch>
            <a:fillRect/>
          </a:stretch>
        </p:blipFill>
        <p:spPr>
          <a:xfrm>
            <a:off x="501477" y="6153235"/>
            <a:ext cx="933786" cy="510365"/>
          </a:xfrm>
          <a:prstGeom prst="rect">
            <a:avLst/>
          </a:prstGeom>
        </p:spPr>
      </p:pic>
      <p:cxnSp>
        <p:nvCxnSpPr>
          <p:cNvPr id="5" name="Straight Connector 4"/>
          <p:cNvCxnSpPr/>
          <p:nvPr/>
        </p:nvCxnSpPr>
        <p:spPr>
          <a:xfrm>
            <a:off x="-1" y="1124744"/>
            <a:ext cx="9906000" cy="0"/>
          </a:xfrm>
          <a:prstGeom prst="line">
            <a:avLst/>
          </a:prstGeom>
          <a:ln w="15875">
            <a:solidFill>
              <a:srgbClr val="D6EEF3"/>
            </a:solidFill>
          </a:ln>
        </p:spPr>
        <p:style>
          <a:lnRef idx="1">
            <a:schemeClr val="accent1"/>
          </a:lnRef>
          <a:fillRef idx="0">
            <a:schemeClr val="accent1"/>
          </a:fillRef>
          <a:effectRef idx="0">
            <a:schemeClr val="accent1"/>
          </a:effectRef>
          <a:fontRef idx="minor">
            <a:schemeClr val="tx1"/>
          </a:fontRef>
        </p:style>
      </p:cxnSp>
      <p:sp>
        <p:nvSpPr>
          <p:cNvPr id="157709" name="Rectangle 13"/>
          <p:cNvSpPr>
            <a:spLocks noChangeArrowheads="1"/>
          </p:cNvSpPr>
          <p:nvPr/>
        </p:nvSpPr>
        <p:spPr bwMode="auto">
          <a:xfrm>
            <a:off x="-1868887" y="6165304"/>
            <a:ext cx="1595309" cy="55399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NO CONTENT IN THIS</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LOGO 'EXCLUSION'</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ZONE</a:t>
            </a:r>
          </a:p>
        </p:txBody>
      </p:sp>
      <p:sp>
        <p:nvSpPr>
          <p:cNvPr id="157710" name="Line 14"/>
          <p:cNvSpPr>
            <a:spLocks noChangeShapeType="1"/>
          </p:cNvSpPr>
          <p:nvPr/>
        </p:nvSpPr>
        <p:spPr bwMode="auto">
          <a:xfrm>
            <a:off x="-116087" y="6021393"/>
            <a:ext cx="0" cy="836613"/>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3" name="Rectangle 17"/>
          <p:cNvSpPr>
            <a:spLocks noChangeArrowheads="1"/>
          </p:cNvSpPr>
          <p:nvPr/>
        </p:nvSpPr>
        <p:spPr bwMode="auto">
          <a:xfrm>
            <a:off x="-1758282" y="354722"/>
            <a:ext cx="1484701" cy="55399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ONLY MAIN AND</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SECONDARY TITLES</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IN 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14" name="Line 18"/>
          <p:cNvSpPr>
            <a:spLocks noChangeShapeType="1"/>
          </p:cNvSpPr>
          <p:nvPr/>
        </p:nvSpPr>
        <p:spPr bwMode="auto">
          <a:xfrm>
            <a:off x="-108347" y="260648"/>
            <a:ext cx="0" cy="881063"/>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5" name="Rectangle 19"/>
          <p:cNvSpPr>
            <a:spLocks noChangeArrowheads="1"/>
          </p:cNvSpPr>
          <p:nvPr/>
        </p:nvSpPr>
        <p:spPr bwMode="auto">
          <a:xfrm>
            <a:off x="-1477757" y="3356992"/>
            <a:ext cx="1204176"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MAIN CONTENT</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AREA</a:t>
            </a:r>
          </a:p>
        </p:txBody>
      </p:sp>
      <p:sp>
        <p:nvSpPr>
          <p:cNvPr id="157716" name="Line 20"/>
          <p:cNvSpPr>
            <a:spLocks noChangeShapeType="1"/>
          </p:cNvSpPr>
          <p:nvPr/>
        </p:nvSpPr>
        <p:spPr bwMode="auto">
          <a:xfrm>
            <a:off x="-117560" y="1341438"/>
            <a:ext cx="1473" cy="467995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7" name="Rectangle 21"/>
          <p:cNvSpPr>
            <a:spLocks noChangeArrowheads="1"/>
          </p:cNvSpPr>
          <p:nvPr/>
        </p:nvSpPr>
        <p:spPr bwMode="auto">
          <a:xfrm>
            <a:off x="-2319808" y="44624"/>
            <a:ext cx="2046231" cy="2462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 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18" name="Line 22"/>
          <p:cNvSpPr>
            <a:spLocks noChangeShapeType="1"/>
          </p:cNvSpPr>
          <p:nvPr/>
        </p:nvSpPr>
        <p:spPr bwMode="auto">
          <a:xfrm>
            <a:off x="-108347" y="0"/>
            <a:ext cx="0" cy="260648"/>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9" name="Rectangle 23"/>
          <p:cNvSpPr>
            <a:spLocks noChangeArrowheads="1"/>
          </p:cNvSpPr>
          <p:nvPr/>
        </p:nvSpPr>
        <p:spPr bwMode="auto">
          <a:xfrm>
            <a:off x="8785728" y="7205414"/>
            <a:ext cx="1237838"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20" name="Line 24"/>
          <p:cNvSpPr>
            <a:spLocks noChangeShapeType="1"/>
          </p:cNvSpPr>
          <p:nvPr/>
        </p:nvSpPr>
        <p:spPr bwMode="auto">
          <a:xfrm flipH="1">
            <a:off x="9403822" y="7029400"/>
            <a:ext cx="502179" cy="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21" name="Rectangle 25"/>
          <p:cNvSpPr>
            <a:spLocks noChangeArrowheads="1"/>
          </p:cNvSpPr>
          <p:nvPr/>
        </p:nvSpPr>
        <p:spPr bwMode="auto">
          <a:xfrm>
            <a:off x="-117560" y="7277362"/>
            <a:ext cx="1237839"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22" name="Line 26"/>
          <p:cNvSpPr>
            <a:spLocks noChangeShapeType="1"/>
          </p:cNvSpPr>
          <p:nvPr/>
        </p:nvSpPr>
        <p:spPr bwMode="auto">
          <a:xfrm flipH="1">
            <a:off x="0" y="7029400"/>
            <a:ext cx="502179" cy="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cxnSp>
        <p:nvCxnSpPr>
          <p:cNvPr id="30" name="Straight Connector 29"/>
          <p:cNvCxnSpPr/>
          <p:nvPr/>
        </p:nvCxnSpPr>
        <p:spPr>
          <a:xfrm>
            <a:off x="-547162" y="602138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7162" y="134076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7162" y="1124744"/>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7162" y="26064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7162" y="0"/>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47162" y="6858000"/>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180020"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9223801"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9725980"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322159"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 Placeholder 44"/>
          <p:cNvSpPr>
            <a:spLocks noGrp="1"/>
          </p:cNvSpPr>
          <p:nvPr>
            <p:ph type="body" idx="1"/>
          </p:nvPr>
        </p:nvSpPr>
        <p:spPr>
          <a:xfrm>
            <a:off x="495300" y="1341439"/>
            <a:ext cx="8918575" cy="4679950"/>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3" name="TextBox 42"/>
          <p:cNvSpPr txBox="1"/>
          <p:nvPr/>
        </p:nvSpPr>
        <p:spPr>
          <a:xfrm>
            <a:off x="6791384" y="6367011"/>
            <a:ext cx="2686119" cy="490989"/>
          </a:xfrm>
          <a:prstGeom prst="rect">
            <a:avLst/>
          </a:prstGeom>
          <a:noFill/>
        </p:spPr>
        <p:txBody>
          <a:bodyPr wrap="square" lIns="80147" tIns="40074" rIns="80147" bIns="40074" rtlCol="0" anchor="ctr" anchorCtr="0">
            <a:noAutofit/>
          </a:bodyPr>
          <a:lstStyle/>
          <a:p>
            <a:pPr algn="r"/>
            <a:fld id="{C8FAFB76-8678-4312-A37B-42B2A031034D}" type="slidenum">
              <a:rPr lang="en-GB" sz="800" smtClean="0">
                <a:solidFill>
                  <a:srgbClr val="414042"/>
                </a:solidFill>
                <a:latin typeface="Tahoma" pitchFamily="34" charset="0"/>
                <a:ea typeface="Tahoma" pitchFamily="34" charset="0"/>
                <a:cs typeface="Tahoma" pitchFamily="34" charset="0"/>
              </a:rPr>
              <a:pPr algn="r"/>
              <a:t>‹#›</a:t>
            </a:fld>
            <a:endParaRPr lang="en-GB" sz="800" dirty="0" smtClean="0">
              <a:solidFill>
                <a:srgbClr val="414042"/>
              </a:solidFill>
              <a:latin typeface="Tahoma" pitchFamily="34" charset="0"/>
              <a:ea typeface="Tahoma" pitchFamily="34" charset="0"/>
              <a:cs typeface="Tahoma" pitchFamily="34" charset="0"/>
            </a:endParaRPr>
          </a:p>
        </p:txBody>
      </p:sp>
      <p:sp>
        <p:nvSpPr>
          <p:cNvPr id="44" name="TextBox 43"/>
          <p:cNvSpPr txBox="1"/>
          <p:nvPr/>
        </p:nvSpPr>
        <p:spPr>
          <a:xfrm>
            <a:off x="1286594" y="6367011"/>
            <a:ext cx="2106234" cy="490989"/>
          </a:xfrm>
          <a:prstGeom prst="rect">
            <a:avLst/>
          </a:prstGeom>
          <a:noFill/>
        </p:spPr>
        <p:txBody>
          <a:bodyPr wrap="square" lIns="80147" tIns="40074" rIns="80147" bIns="40074" rtlCol="0" anchor="ctr" anchorCtr="0">
            <a:noAutofit/>
          </a:bodyPr>
          <a:lstStyle/>
          <a:p>
            <a:r>
              <a:rPr lang="en-GB" sz="800" dirty="0" smtClean="0"/>
              <a:t>© Rule Financial </a:t>
            </a:r>
            <a:r>
              <a:rPr lang="en-GB" sz="800" dirty="0" smtClean="0"/>
              <a:t>201</a:t>
            </a:r>
            <a:r>
              <a:rPr lang="pl-PL" sz="800" dirty="0" smtClean="0"/>
              <a:t>3</a:t>
            </a:r>
            <a:endParaRPr lang="en-GB" sz="800" dirty="0"/>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62" r:id="rId3"/>
    <p:sldLayoutId id="2147483664" r:id="rId4"/>
    <p:sldLayoutId id="2147483650" r:id="rId5"/>
    <p:sldLayoutId id="2147483657" r:id="rId6"/>
    <p:sldLayoutId id="2147483651" r:id="rId7"/>
    <p:sldLayoutId id="2147483660" r:id="rId8"/>
    <p:sldLayoutId id="2147483658" r:id="rId9"/>
    <p:sldLayoutId id="2147483653" r:id="rId10"/>
    <p:sldLayoutId id="2147483654" r:id="rId11"/>
    <p:sldLayoutId id="2147483661" r:id="rId12"/>
    <p:sldLayoutId id="2147483656" r:id="rId13"/>
    <p:sldLayoutId id="2147483659" r:id="rId14"/>
    <p:sldLayoutId id="2147483665" r:id="rId15"/>
    <p:sldLayoutId id="2147483652" r:id="rId16"/>
  </p:sldLayoutIdLst>
  <p:transition spd="med">
    <p:fade/>
  </p:transition>
  <p:timing>
    <p:tnLst>
      <p:par>
        <p:cTn id="1" dur="indefinite" restart="never" nodeType="tmRoot"/>
      </p:par>
    </p:tnLst>
  </p:timing>
  <p:hf hdr="0" dt="0"/>
  <p:txStyles>
    <p:titleStyle>
      <a:lvl1pPr algn="l" defTabSz="872655" rtl="0" eaLnBrk="1" latinLnBrk="0" hangingPunct="1">
        <a:spcBef>
          <a:spcPct val="0"/>
        </a:spcBef>
        <a:buNone/>
        <a:defRPr sz="2400" kern="1200">
          <a:solidFill>
            <a:schemeClr val="tx2"/>
          </a:solidFill>
          <a:latin typeface="Tahoma" pitchFamily="34" charset="0"/>
          <a:ea typeface="Tahoma" pitchFamily="34" charset="0"/>
          <a:cs typeface="Tahoma" pitchFamily="34" charset="0"/>
        </a:defRPr>
      </a:lvl1pPr>
    </p:titleStyle>
    <p:bodyStyle>
      <a:lvl1pPr marL="180000" indent="-180000" algn="l" defTabSz="995613" rtl="0" eaLnBrk="1" latinLnBrk="0" hangingPunct="1">
        <a:lnSpc>
          <a:spcPct val="140000"/>
        </a:lnSpc>
        <a:spcBef>
          <a:spcPts val="300"/>
        </a:spcBef>
        <a:buClr>
          <a:schemeClr val="tx2"/>
        </a:buClr>
        <a:buSzPct val="110000"/>
        <a:buFont typeface="Wingdings" pitchFamily="2" charset="2"/>
        <a:buChar char="l"/>
        <a:defRPr lang="en-US" sz="1100" kern="1200" dirty="0" smtClean="0">
          <a:solidFill>
            <a:schemeClr val="tx1"/>
          </a:solidFill>
          <a:latin typeface="Tahoma" pitchFamily="34" charset="0"/>
          <a:ea typeface="Tahoma" pitchFamily="34" charset="0"/>
          <a:cs typeface="Tahoma" pitchFamily="34" charset="0"/>
        </a:defRPr>
      </a:lvl1pPr>
      <a:lvl2pPr marL="357188" indent="-176213" algn="l" defTabSz="995613" rtl="0" eaLnBrk="1" latinLnBrk="0" hangingPunct="1">
        <a:lnSpc>
          <a:spcPct val="140000"/>
        </a:lnSpc>
        <a:spcBef>
          <a:spcPct val="20000"/>
        </a:spcBef>
        <a:buClr>
          <a:schemeClr val="tx2"/>
        </a:buClr>
        <a:buSzPct val="80000"/>
        <a:buFont typeface="Wingdings 3" pitchFamily="18" charset="2"/>
        <a:buChar char=""/>
        <a:defRPr lang="en-US" sz="1100" kern="1200" dirty="0" smtClean="0">
          <a:solidFill>
            <a:schemeClr val="tx1"/>
          </a:solidFill>
          <a:latin typeface="Tahoma" pitchFamily="34" charset="0"/>
          <a:ea typeface="Tahoma" pitchFamily="34" charset="0"/>
          <a:cs typeface="Tahoma" pitchFamily="34" charset="0"/>
        </a:defRPr>
      </a:lvl2pPr>
      <a:lvl3pPr marL="538163"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dirty="0" smtClean="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dirty="0" smtClean="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dirty="0" smtClean="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2655" rtl="0" eaLnBrk="1" latinLnBrk="0" hangingPunct="1">
        <a:defRPr sz="1700" kern="1200">
          <a:solidFill>
            <a:schemeClr val="tx1"/>
          </a:solidFill>
          <a:latin typeface="+mn-lt"/>
          <a:ea typeface="+mn-ea"/>
          <a:cs typeface="+mn-cs"/>
        </a:defRPr>
      </a:lvl1pPr>
      <a:lvl2pPr marL="436327" algn="l" defTabSz="872655" rtl="0" eaLnBrk="1" latinLnBrk="0" hangingPunct="1">
        <a:defRPr sz="1700" kern="1200">
          <a:solidFill>
            <a:schemeClr val="tx1"/>
          </a:solidFill>
          <a:latin typeface="+mn-lt"/>
          <a:ea typeface="+mn-ea"/>
          <a:cs typeface="+mn-cs"/>
        </a:defRPr>
      </a:lvl2pPr>
      <a:lvl3pPr marL="872655" algn="l" defTabSz="872655" rtl="0" eaLnBrk="1" latinLnBrk="0" hangingPunct="1">
        <a:defRPr sz="1700" kern="1200">
          <a:solidFill>
            <a:schemeClr val="tx1"/>
          </a:solidFill>
          <a:latin typeface="+mn-lt"/>
          <a:ea typeface="+mn-ea"/>
          <a:cs typeface="+mn-cs"/>
        </a:defRPr>
      </a:lvl3pPr>
      <a:lvl4pPr marL="1308981" algn="l" defTabSz="872655" rtl="0" eaLnBrk="1" latinLnBrk="0" hangingPunct="1">
        <a:defRPr sz="1700" kern="1200">
          <a:solidFill>
            <a:schemeClr val="tx1"/>
          </a:solidFill>
          <a:latin typeface="+mn-lt"/>
          <a:ea typeface="+mn-ea"/>
          <a:cs typeface="+mn-cs"/>
        </a:defRPr>
      </a:lvl4pPr>
      <a:lvl5pPr marL="1745308" algn="l" defTabSz="872655" rtl="0" eaLnBrk="1" latinLnBrk="0" hangingPunct="1">
        <a:defRPr sz="1700" kern="1200">
          <a:solidFill>
            <a:schemeClr val="tx1"/>
          </a:solidFill>
          <a:latin typeface="+mn-lt"/>
          <a:ea typeface="+mn-ea"/>
          <a:cs typeface="+mn-cs"/>
        </a:defRPr>
      </a:lvl5pPr>
      <a:lvl6pPr marL="2181635" algn="l" defTabSz="872655" rtl="0" eaLnBrk="1" latinLnBrk="0" hangingPunct="1">
        <a:defRPr sz="1700" kern="1200">
          <a:solidFill>
            <a:schemeClr val="tx1"/>
          </a:solidFill>
          <a:latin typeface="+mn-lt"/>
          <a:ea typeface="+mn-ea"/>
          <a:cs typeface="+mn-cs"/>
        </a:defRPr>
      </a:lvl6pPr>
      <a:lvl7pPr marL="2617962" algn="l" defTabSz="872655" rtl="0" eaLnBrk="1" latinLnBrk="0" hangingPunct="1">
        <a:defRPr sz="1700" kern="1200">
          <a:solidFill>
            <a:schemeClr val="tx1"/>
          </a:solidFill>
          <a:latin typeface="+mn-lt"/>
          <a:ea typeface="+mn-ea"/>
          <a:cs typeface="+mn-cs"/>
        </a:defRPr>
      </a:lvl7pPr>
      <a:lvl8pPr marL="3054289" algn="l" defTabSz="872655" rtl="0" eaLnBrk="1" latinLnBrk="0" hangingPunct="1">
        <a:defRPr sz="1700" kern="1200">
          <a:solidFill>
            <a:schemeClr val="tx1"/>
          </a:solidFill>
          <a:latin typeface="+mn-lt"/>
          <a:ea typeface="+mn-ea"/>
          <a:cs typeface="+mn-cs"/>
        </a:defRPr>
      </a:lvl8pPr>
      <a:lvl9pPr marL="3490616" algn="l" defTabSz="87265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gwt.google.com/samples/Showcase/Showcase.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web-toolki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smtClean="0"/>
              <a:t>Basics</a:t>
            </a:r>
            <a:endParaRPr lang="en-GB" dirty="0"/>
          </a:p>
        </p:txBody>
      </p:sp>
      <p:sp>
        <p:nvSpPr>
          <p:cNvPr id="2" name="Title 1"/>
          <p:cNvSpPr>
            <a:spLocks noGrp="1"/>
          </p:cNvSpPr>
          <p:nvPr>
            <p:ph type="ctrTitle"/>
          </p:nvPr>
        </p:nvSpPr>
        <p:spPr/>
        <p:txBody>
          <a:bodyPr/>
          <a:lstStyle/>
          <a:p>
            <a:r>
              <a:rPr lang="pl-PL" dirty="0" smtClean="0"/>
              <a:t>Google Web Toolkit (GWT)</a:t>
            </a:r>
            <a:endParaRPr lang="en-GB" dirty="0"/>
          </a:p>
        </p:txBody>
      </p:sp>
      <p:sp>
        <p:nvSpPr>
          <p:cNvPr id="19" name="Text Placeholder 18"/>
          <p:cNvSpPr>
            <a:spLocks noGrp="1"/>
          </p:cNvSpPr>
          <p:nvPr>
            <p:ph type="body" sz="quarter" idx="13"/>
          </p:nvPr>
        </p:nvSpPr>
        <p:spPr/>
        <p:txBody>
          <a:bodyPr/>
          <a:lstStyle/>
          <a:p>
            <a:r>
              <a:rPr lang="en-GB" dirty="0" smtClean="0"/>
              <a:t>Prepared by: </a:t>
            </a:r>
            <a:r>
              <a:rPr lang="pl-PL" dirty="0" smtClean="0"/>
              <a:t>Piotr Kosmowski</a:t>
            </a:r>
            <a:endParaRPr lang="en-GB" dirty="0" smtClean="0"/>
          </a:p>
          <a:p>
            <a:r>
              <a:rPr lang="en-GB" dirty="0" smtClean="0"/>
              <a:t>Submitted on: </a:t>
            </a:r>
            <a:r>
              <a:rPr lang="pl-PL" smtClean="0"/>
              <a:t>07</a:t>
            </a:r>
            <a:r>
              <a:rPr lang="pl-PL" smtClean="0"/>
              <a:t>.13.2013</a:t>
            </a:r>
            <a:endParaRPr lang="en-GB" dirty="0" smtClean="0"/>
          </a:p>
          <a:p>
            <a:r>
              <a:rPr lang="en-GB" dirty="0" smtClean="0"/>
              <a:t>Version: 1.0</a:t>
            </a:r>
            <a:endParaRPr lang="en-GB"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Client </a:t>
            </a:r>
            <a:r>
              <a:rPr lang="pl-PL" dirty="0" err="1"/>
              <a:t>side</a:t>
            </a:r>
            <a:r>
              <a:rPr lang="pl-PL" dirty="0"/>
              <a:t/>
            </a:r>
            <a:br>
              <a:rPr lang="pl-PL" dirty="0"/>
            </a:br>
            <a:r>
              <a:rPr lang="pl-PL" sz="1600" dirty="0" err="1" smtClean="0"/>
              <a:t>Structure</a:t>
            </a:r>
            <a:endParaRPr lang="pl-PL" sz="1600" dirty="0"/>
          </a:p>
        </p:txBody>
      </p:sp>
      <p:sp>
        <p:nvSpPr>
          <p:cNvPr id="3" name="Content Placeholder 2"/>
          <p:cNvSpPr>
            <a:spLocks noGrp="1"/>
          </p:cNvSpPr>
          <p:nvPr>
            <p:ph idx="1"/>
          </p:nvPr>
        </p:nvSpPr>
        <p:spPr>
          <a:xfrm>
            <a:off x="500063" y="1052736"/>
            <a:ext cx="8913812" cy="4679950"/>
          </a:xfrm>
        </p:spPr>
        <p:txBody>
          <a:bodyPr>
            <a:noAutofit/>
          </a:bodyPr>
          <a:lstStyle/>
          <a:p>
            <a:r>
              <a:rPr lang="pl-PL" sz="1400" dirty="0" smtClean="0"/>
              <a:t>Separated package; default: </a:t>
            </a:r>
            <a:r>
              <a:rPr lang="pl-PL" sz="1400" b="1" dirty="0"/>
              <a:t>client</a:t>
            </a:r>
          </a:p>
          <a:p>
            <a:r>
              <a:rPr lang="pl-PL" sz="1400" dirty="0" smtClean="0"/>
              <a:t>Compiled to </a:t>
            </a:r>
            <a:r>
              <a:rPr lang="pl-PL" sz="1400" dirty="0" err="1" smtClean="0"/>
              <a:t>JavaScript</a:t>
            </a:r>
            <a:r>
              <a:rPr lang="pl-PL" sz="1400" dirty="0" smtClean="0"/>
              <a:t> by cross </a:t>
            </a:r>
            <a:r>
              <a:rPr lang="pl-PL" sz="1400" dirty="0" err="1" smtClean="0"/>
              <a:t>compiler</a:t>
            </a:r>
            <a:endParaRPr lang="pl-PL" sz="1400" dirty="0"/>
          </a:p>
          <a:p>
            <a:r>
              <a:rPr lang="pl-PL" sz="1400" dirty="0" smtClean="0"/>
              <a:t>Initialized after HTML page (hosted page) is loaded</a:t>
            </a:r>
            <a:endParaRPr lang="pl-PL" sz="1400" dirty="0"/>
          </a:p>
          <a:p>
            <a:r>
              <a:rPr lang="pl-PL" sz="1400" dirty="0" smtClean="0"/>
              <a:t>Limited, emulated environment</a:t>
            </a:r>
            <a:endParaRPr lang="pl-PL" sz="1400" dirty="0"/>
          </a:p>
          <a:p>
            <a:pPr lvl="1"/>
            <a:r>
              <a:rPr lang="pl-PL" sz="1400" dirty="0"/>
              <a:t>Date</a:t>
            </a:r>
          </a:p>
          <a:p>
            <a:pPr lvl="1"/>
            <a:r>
              <a:rPr lang="pl-PL" sz="1400" dirty="0"/>
              <a:t>Java 1.4</a:t>
            </a:r>
          </a:p>
          <a:p>
            <a:pPr lvl="1"/>
            <a:r>
              <a:rPr lang="pl-PL" sz="1400" dirty="0" err="1" smtClean="0"/>
              <a:t>Reflection</a:t>
            </a:r>
            <a:endParaRPr lang="pl-PL" sz="1400" dirty="0" smtClean="0"/>
          </a:p>
          <a:p>
            <a:r>
              <a:rPr lang="pl-PL" sz="1400" dirty="0" smtClean="0"/>
              <a:t>Independent from </a:t>
            </a:r>
            <a:r>
              <a:rPr lang="pl-PL" sz="1400" dirty="0" err="1" smtClean="0"/>
              <a:t>server</a:t>
            </a:r>
            <a:r>
              <a:rPr lang="pl-PL" sz="1400" dirty="0" smtClean="0"/>
              <a:t> </a:t>
            </a:r>
            <a:r>
              <a:rPr lang="pl-PL" sz="1400" dirty="0" err="1" smtClean="0"/>
              <a:t>type</a:t>
            </a:r>
            <a:endParaRPr lang="pl-PL" sz="1400" dirty="0" smtClean="0"/>
          </a:p>
          <a:p>
            <a:pPr lvl="1"/>
            <a:endParaRPr lang="pl-PL" sz="1000" dirty="0"/>
          </a:p>
          <a:p>
            <a:r>
              <a:rPr lang="pl-PL" sz="1400" dirty="0" smtClean="0"/>
              <a:t>Client </a:t>
            </a:r>
            <a:r>
              <a:rPr lang="pl-PL" sz="1400" dirty="0" err="1" smtClean="0"/>
              <a:t>components</a:t>
            </a:r>
            <a:r>
              <a:rPr lang="pl-PL" sz="1400" dirty="0" smtClean="0"/>
              <a:t>:</a:t>
            </a:r>
          </a:p>
          <a:p>
            <a:pPr lvl="1"/>
            <a:r>
              <a:rPr lang="pl-PL" sz="1400" dirty="0" err="1"/>
              <a:t>Hosted</a:t>
            </a:r>
            <a:r>
              <a:rPr lang="pl-PL" sz="1400" dirty="0"/>
              <a:t> </a:t>
            </a:r>
            <a:r>
              <a:rPr lang="pl-PL" sz="1400" dirty="0" err="1"/>
              <a:t>page</a:t>
            </a:r>
            <a:endParaRPr lang="pl-PL" sz="1400" dirty="0"/>
          </a:p>
          <a:p>
            <a:pPr lvl="1"/>
            <a:r>
              <a:rPr lang="pl-PL" sz="1400" dirty="0" smtClean="0"/>
              <a:t>Client </a:t>
            </a:r>
            <a:r>
              <a:rPr lang="pl-PL" sz="1400" dirty="0" err="1" smtClean="0"/>
              <a:t>static</a:t>
            </a:r>
            <a:r>
              <a:rPr lang="pl-PL" sz="1400" dirty="0" smtClean="0"/>
              <a:t> </a:t>
            </a:r>
            <a:r>
              <a:rPr lang="pl-PL" sz="1400" dirty="0" err="1" smtClean="0"/>
              <a:t>resources</a:t>
            </a:r>
            <a:r>
              <a:rPr lang="pl-PL" sz="1400" dirty="0" smtClean="0"/>
              <a:t> (</a:t>
            </a:r>
            <a:r>
              <a:rPr lang="pl-PL" sz="1400" dirty="0" err="1" smtClean="0"/>
              <a:t>images</a:t>
            </a:r>
            <a:r>
              <a:rPr lang="pl-PL" sz="1400" dirty="0" smtClean="0"/>
              <a:t>, CSS, JS)</a:t>
            </a:r>
          </a:p>
          <a:p>
            <a:pPr lvl="1"/>
            <a:r>
              <a:rPr lang="pl-PL" sz="1400" dirty="0" smtClean="0"/>
              <a:t>Client </a:t>
            </a:r>
            <a:r>
              <a:rPr lang="pl-PL" sz="1400" dirty="0" err="1" smtClean="0"/>
              <a:t>bundled</a:t>
            </a:r>
            <a:r>
              <a:rPr lang="pl-PL" sz="1400" dirty="0" smtClean="0"/>
              <a:t> </a:t>
            </a:r>
            <a:r>
              <a:rPr lang="pl-PL" sz="1400" dirty="0" err="1" smtClean="0"/>
              <a:t>resources</a:t>
            </a:r>
            <a:r>
              <a:rPr lang="pl-PL" sz="1400" dirty="0" smtClean="0"/>
              <a:t> (</a:t>
            </a:r>
            <a:r>
              <a:rPr lang="pl-PL" sz="1400" dirty="0" err="1" smtClean="0"/>
              <a:t>images</a:t>
            </a:r>
            <a:r>
              <a:rPr lang="pl-PL" sz="1400" dirty="0" smtClean="0"/>
              <a:t>, </a:t>
            </a:r>
            <a:r>
              <a:rPr lang="pl-PL" sz="1400" dirty="0" err="1" smtClean="0"/>
              <a:t>css</a:t>
            </a:r>
            <a:r>
              <a:rPr lang="pl-PL" sz="1400" dirty="0" smtClean="0"/>
              <a:t>)</a:t>
            </a:r>
          </a:p>
          <a:p>
            <a:pPr lvl="1"/>
            <a:r>
              <a:rPr lang="pl-PL" sz="1400" dirty="0" err="1" smtClean="0"/>
              <a:t>Main</a:t>
            </a:r>
            <a:r>
              <a:rPr lang="pl-PL" sz="1400" dirty="0" smtClean="0"/>
              <a:t> </a:t>
            </a:r>
            <a:r>
              <a:rPr lang="pl-PL" sz="1400" dirty="0" err="1" smtClean="0"/>
              <a:t>EntryPoint</a:t>
            </a:r>
            <a:endParaRPr lang="pl-PL" sz="1400" dirty="0" smtClean="0"/>
          </a:p>
          <a:p>
            <a:pPr lvl="1"/>
            <a:r>
              <a:rPr lang="pl-PL" sz="1400" dirty="0" smtClean="0"/>
              <a:t>Module </a:t>
            </a:r>
            <a:r>
              <a:rPr lang="pl-PL" sz="1400" dirty="0" err="1" smtClean="0"/>
              <a:t>descriptor</a:t>
            </a:r>
            <a:endParaRPr lang="pl-PL" sz="1400" dirty="0"/>
          </a:p>
          <a:p>
            <a:pPr marL="0" indent="0">
              <a:buNone/>
            </a:pPr>
            <a:endParaRPr lang="pl-PL" sz="1400" dirty="0"/>
          </a:p>
        </p:txBody>
      </p:sp>
      <p:grpSp>
        <p:nvGrpSpPr>
          <p:cNvPr id="25" name="Grupa 5"/>
          <p:cNvGrpSpPr/>
          <p:nvPr/>
        </p:nvGrpSpPr>
        <p:grpSpPr>
          <a:xfrm>
            <a:off x="4497549" y="116632"/>
            <a:ext cx="5135971" cy="6048672"/>
            <a:chOff x="0" y="0"/>
            <a:chExt cx="4976733" cy="5943600"/>
          </a:xfrm>
        </p:grpSpPr>
        <p:grpSp>
          <p:nvGrpSpPr>
            <p:cNvPr id="26" name="Grupa 6"/>
            <p:cNvGrpSpPr/>
            <p:nvPr/>
          </p:nvGrpSpPr>
          <p:grpSpPr>
            <a:xfrm>
              <a:off x="2714624" y="0"/>
              <a:ext cx="2262109" cy="5742940"/>
              <a:chOff x="-1" y="0"/>
              <a:chExt cx="2262109" cy="5742940"/>
            </a:xfrm>
          </p:grpSpPr>
          <p:sp>
            <p:nvSpPr>
              <p:cNvPr id="28" name="Objaśnienie prostokątne zaokrąglone 8"/>
              <p:cNvSpPr/>
              <p:nvPr/>
            </p:nvSpPr>
            <p:spPr>
              <a:xfrm>
                <a:off x="0" y="1266825"/>
                <a:ext cx="2262107" cy="313690"/>
              </a:xfrm>
              <a:prstGeom prst="wedgeRoundRectCallout">
                <a:avLst>
                  <a:gd name="adj1" fmla="val -63067"/>
                  <a:gd name="adj2" fmla="val 43788"/>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Client side</a:t>
                </a:r>
                <a:endParaRPr lang="pl-PL" sz="1100" dirty="0">
                  <a:effectLst/>
                  <a:ea typeface="Times New Roman"/>
                  <a:cs typeface="Times New Roman"/>
                </a:endParaRPr>
              </a:p>
            </p:txBody>
          </p:sp>
          <p:sp>
            <p:nvSpPr>
              <p:cNvPr id="29" name="Objaśnienie prostokątne zaokrąglone 9"/>
              <p:cNvSpPr/>
              <p:nvPr/>
            </p:nvSpPr>
            <p:spPr>
              <a:xfrm>
                <a:off x="0" y="2047875"/>
                <a:ext cx="2262107" cy="313690"/>
              </a:xfrm>
              <a:prstGeom prst="wedgeRoundRectCallout">
                <a:avLst>
                  <a:gd name="adj1" fmla="val -62109"/>
                  <a:gd name="adj2" fmla="val -29086"/>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Server side</a:t>
                </a:r>
                <a:endParaRPr lang="pl-PL" sz="1100" dirty="0">
                  <a:effectLst/>
                  <a:ea typeface="Times New Roman"/>
                  <a:cs typeface="Times New Roman"/>
                </a:endParaRPr>
              </a:p>
            </p:txBody>
          </p:sp>
          <p:sp>
            <p:nvSpPr>
              <p:cNvPr id="30" name="Objaśnienie prostokątne zaokrąglone 10"/>
              <p:cNvSpPr/>
              <p:nvPr/>
            </p:nvSpPr>
            <p:spPr>
              <a:xfrm>
                <a:off x="0" y="2457450"/>
                <a:ext cx="2262107" cy="313690"/>
              </a:xfrm>
              <a:prstGeom prst="wedgeRoundRectCallout">
                <a:avLst>
                  <a:gd name="adj1" fmla="val -61964"/>
                  <a:gd name="adj2" fmla="val -49613"/>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Shared part</a:t>
                </a:r>
                <a:endParaRPr lang="pl-PL" sz="1100" dirty="0">
                  <a:effectLst/>
                  <a:ea typeface="Times New Roman"/>
                  <a:cs typeface="Times New Roman"/>
                </a:endParaRPr>
              </a:p>
            </p:txBody>
          </p:sp>
          <p:sp>
            <p:nvSpPr>
              <p:cNvPr id="31" name="Objaśnienie prostokątne zaokrąglone 11"/>
              <p:cNvSpPr/>
              <p:nvPr/>
            </p:nvSpPr>
            <p:spPr>
              <a:xfrm>
                <a:off x="0" y="3181350"/>
                <a:ext cx="2262107" cy="313690"/>
              </a:xfrm>
              <a:prstGeom prst="wedgeRoundRectCallout">
                <a:avLst>
                  <a:gd name="adj1" fmla="val -62332"/>
                  <a:gd name="adj2" fmla="val -14394"/>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Module descriptor</a:t>
                </a:r>
                <a:endParaRPr lang="pl-PL" sz="1100" dirty="0">
                  <a:effectLst/>
                  <a:ea typeface="Times New Roman"/>
                  <a:cs typeface="Times New Roman"/>
                </a:endParaRPr>
              </a:p>
            </p:txBody>
          </p:sp>
          <p:sp>
            <p:nvSpPr>
              <p:cNvPr id="32" name="Objaśnienie prostokątne zaokrąglone 12"/>
              <p:cNvSpPr/>
              <p:nvPr/>
            </p:nvSpPr>
            <p:spPr>
              <a:xfrm>
                <a:off x="0" y="4010025"/>
                <a:ext cx="2262107" cy="313690"/>
              </a:xfrm>
              <a:prstGeom prst="wedgeRoundRectCallout">
                <a:avLst>
                  <a:gd name="adj1" fmla="val -63067"/>
                  <a:gd name="adj2" fmla="val 22533"/>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External dependencies</a:t>
                </a:r>
                <a:endParaRPr lang="pl-PL" sz="1100" dirty="0">
                  <a:effectLst/>
                  <a:ea typeface="Times New Roman"/>
                  <a:cs typeface="Times New Roman"/>
                </a:endParaRPr>
              </a:p>
            </p:txBody>
          </p:sp>
          <p:sp>
            <p:nvSpPr>
              <p:cNvPr id="33" name="Objaśnienie prostokątne zaokrąglone 13"/>
              <p:cNvSpPr/>
              <p:nvPr/>
            </p:nvSpPr>
            <p:spPr>
              <a:xfrm>
                <a:off x="-1" y="419100"/>
                <a:ext cx="2262109" cy="313690"/>
              </a:xfrm>
              <a:prstGeom prst="wedgeRoundRectCallout">
                <a:avLst>
                  <a:gd name="adj1" fmla="val -59236"/>
                  <a:gd name="adj2" fmla="val 37625"/>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Web Deployment Descriptor</a:t>
                </a:r>
                <a:endParaRPr lang="pl-PL" sz="1100" dirty="0">
                  <a:effectLst/>
                  <a:ea typeface="Times New Roman"/>
                  <a:cs typeface="Times New Roman"/>
                </a:endParaRPr>
              </a:p>
            </p:txBody>
          </p:sp>
          <p:sp>
            <p:nvSpPr>
              <p:cNvPr id="34" name="Objaśnienie prostokątne zaokrąglone 14"/>
              <p:cNvSpPr/>
              <p:nvPr/>
            </p:nvSpPr>
            <p:spPr>
              <a:xfrm>
                <a:off x="0" y="828675"/>
                <a:ext cx="2262107" cy="313690"/>
              </a:xfrm>
              <a:prstGeom prst="wedgeRoundRectCallout">
                <a:avLst>
                  <a:gd name="adj1" fmla="val -63323"/>
                  <a:gd name="adj2" fmla="val 46135"/>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Hosted page</a:t>
                </a:r>
                <a:endParaRPr lang="pl-PL" sz="1100" dirty="0">
                  <a:effectLst/>
                  <a:ea typeface="Times New Roman"/>
                  <a:cs typeface="Times New Roman"/>
                </a:endParaRPr>
              </a:p>
            </p:txBody>
          </p:sp>
          <p:sp>
            <p:nvSpPr>
              <p:cNvPr id="35" name="Objaśnienie prostokątne zaokrąglone 15"/>
              <p:cNvSpPr/>
              <p:nvPr/>
            </p:nvSpPr>
            <p:spPr>
              <a:xfrm>
                <a:off x="0" y="5429250"/>
                <a:ext cx="2262107" cy="313690"/>
              </a:xfrm>
              <a:prstGeom prst="wedgeRoundRectCallout">
                <a:avLst>
                  <a:gd name="adj1" fmla="val -63802"/>
                  <a:gd name="adj2" fmla="val 27497"/>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Main configuration file</a:t>
                </a:r>
                <a:endParaRPr lang="pl-PL" sz="1100" dirty="0">
                  <a:effectLst/>
                  <a:ea typeface="Times New Roman"/>
                  <a:cs typeface="Times New Roman"/>
                </a:endParaRPr>
              </a:p>
            </p:txBody>
          </p:sp>
          <p:sp>
            <p:nvSpPr>
              <p:cNvPr id="36" name="Objaśnienie prostokątne zaokrąglone 16"/>
              <p:cNvSpPr/>
              <p:nvPr/>
            </p:nvSpPr>
            <p:spPr>
              <a:xfrm>
                <a:off x="-1" y="0"/>
                <a:ext cx="2262108" cy="313690"/>
              </a:xfrm>
              <a:prstGeom prst="wedgeRoundRectCallout">
                <a:avLst>
                  <a:gd name="adj1" fmla="val -56440"/>
                  <a:gd name="adj2" fmla="val 52188"/>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Static elements</a:t>
                </a:r>
                <a:endParaRPr lang="pl-PL" sz="1100" dirty="0">
                  <a:effectLst/>
                  <a:ea typeface="Times New Roman"/>
                  <a:cs typeface="Times New Roman"/>
                </a:endParaRPr>
              </a:p>
            </p:txBody>
          </p:sp>
          <p:sp>
            <p:nvSpPr>
              <p:cNvPr id="37" name="Objaśnienie prostokątne zaokrąglone 17"/>
              <p:cNvSpPr/>
              <p:nvPr/>
            </p:nvSpPr>
            <p:spPr>
              <a:xfrm>
                <a:off x="0" y="1647825"/>
                <a:ext cx="2262107" cy="313690"/>
              </a:xfrm>
              <a:prstGeom prst="wedgeRoundRectCallout">
                <a:avLst>
                  <a:gd name="adj1" fmla="val -61707"/>
                  <a:gd name="adj2" fmla="val 22047"/>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Main Entry Point</a:t>
                </a:r>
                <a:endParaRPr lang="pl-PL" sz="1100" dirty="0">
                  <a:effectLst/>
                  <a:ea typeface="Times New Roman"/>
                  <a:cs typeface="Times New Roman"/>
                </a:endParaRPr>
              </a:p>
            </p:txBody>
          </p:sp>
        </p:grpSp>
        <p:pic>
          <p:nvPicPr>
            <p:cNvPr id="27" name="Obraz 7"/>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auto">
            <a:xfrm>
              <a:off x="0" y="247650"/>
              <a:ext cx="2495550" cy="5695950"/>
            </a:xfrm>
            <a:prstGeom prst="rect">
              <a:avLst/>
            </a:prstGeom>
            <a:noFill/>
            <a:ln>
              <a:noFill/>
            </a:ln>
            <a:extLst>
              <a:ext uri="{53640926-AAD7-44D8-BBD7-CCE9431645EC}">
                <a14:shadowObscured xmlns:a14="http://schemas.microsoft.com/office/drawing/2010/main"/>
              </a:ext>
            </a:extLst>
          </p:spPr>
        </p:pic>
      </p:grpSp>
      <p:sp>
        <p:nvSpPr>
          <p:cNvPr id="5" name="Prostokąt zaokrąglony 4"/>
          <p:cNvSpPr/>
          <p:nvPr/>
        </p:nvSpPr>
        <p:spPr>
          <a:xfrm>
            <a:off x="4736976" y="1048824"/>
            <a:ext cx="2335972" cy="397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zaokrąglony 18"/>
          <p:cNvSpPr/>
          <p:nvPr/>
        </p:nvSpPr>
        <p:spPr>
          <a:xfrm>
            <a:off x="4736976" y="1574732"/>
            <a:ext cx="2335972" cy="5825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zaokrąglony 19"/>
          <p:cNvSpPr/>
          <p:nvPr/>
        </p:nvSpPr>
        <p:spPr>
          <a:xfrm>
            <a:off x="4736976" y="3323696"/>
            <a:ext cx="2335972" cy="2041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0700952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Client side</a:t>
            </a:r>
            <a:br>
              <a:rPr lang="pl-PL" dirty="0" smtClean="0"/>
            </a:br>
            <a:r>
              <a:rPr lang="pl-PL" sz="1600" dirty="0" smtClean="0"/>
              <a:t>Hosted page</a:t>
            </a:r>
            <a:endParaRPr lang="pl-PL" sz="1600" dirty="0"/>
          </a:p>
        </p:txBody>
      </p:sp>
      <p:sp>
        <p:nvSpPr>
          <p:cNvPr id="3" name="Content Placeholder 2"/>
          <p:cNvSpPr>
            <a:spLocks noGrp="1"/>
          </p:cNvSpPr>
          <p:nvPr>
            <p:ph idx="1"/>
          </p:nvPr>
        </p:nvSpPr>
        <p:spPr>
          <a:xfrm>
            <a:off x="500063" y="1341439"/>
            <a:ext cx="8913811" cy="575393"/>
          </a:xfrm>
        </p:spPr>
        <p:txBody>
          <a:bodyPr>
            <a:normAutofit/>
          </a:bodyPr>
          <a:lstStyle/>
          <a:p>
            <a:r>
              <a:rPr lang="pl-PL" sz="1400" b="1" dirty="0" err="1" smtClean="0"/>
              <a:t>Hosted</a:t>
            </a:r>
            <a:r>
              <a:rPr lang="pl-PL" sz="1400" b="1" dirty="0" smtClean="0"/>
              <a:t> </a:t>
            </a:r>
            <a:r>
              <a:rPr lang="pl-PL" sz="1400" b="1" dirty="0" err="1" smtClean="0"/>
              <a:t>page</a:t>
            </a:r>
            <a:r>
              <a:rPr lang="pl-PL" sz="1400" dirty="0" smtClean="0"/>
              <a:t> </a:t>
            </a:r>
            <a:r>
              <a:rPr lang="pl-PL" sz="1400" dirty="0"/>
              <a:t>– </a:t>
            </a:r>
            <a:r>
              <a:rPr lang="pl-PL" sz="1400" dirty="0" err="1" smtClean="0"/>
              <a:t>static</a:t>
            </a:r>
            <a:r>
              <a:rPr lang="pl-PL" sz="1400" dirty="0" smtClean="0"/>
              <a:t> </a:t>
            </a:r>
            <a:r>
              <a:rPr lang="pl-PL" sz="1400" dirty="0"/>
              <a:t>HTML </a:t>
            </a:r>
            <a:r>
              <a:rPr lang="pl-PL" sz="1400" dirty="0" err="1" smtClean="0"/>
              <a:t>page</a:t>
            </a:r>
            <a:r>
              <a:rPr lang="pl-PL" sz="1400" dirty="0" smtClean="0"/>
              <a:t> </a:t>
            </a:r>
            <a:r>
              <a:rPr lang="pl-PL" sz="1400" dirty="0" err="1" smtClean="0"/>
              <a:t>that</a:t>
            </a:r>
            <a:r>
              <a:rPr lang="pl-PL" sz="1400" dirty="0" smtClean="0"/>
              <a:t> </a:t>
            </a:r>
            <a:r>
              <a:rPr lang="pl-PL" sz="1400" dirty="0" err="1" smtClean="0"/>
              <a:t>runs</a:t>
            </a:r>
            <a:r>
              <a:rPr lang="pl-PL" sz="1400" dirty="0" smtClean="0"/>
              <a:t> module </a:t>
            </a:r>
            <a:r>
              <a:rPr lang="pl-PL" sz="1400" dirty="0" err="1" smtClean="0"/>
              <a:t>loader</a:t>
            </a:r>
            <a:endParaRPr lang="pl-PL" sz="1400" dirty="0"/>
          </a:p>
        </p:txBody>
      </p:sp>
      <p:sp>
        <p:nvSpPr>
          <p:cNvPr id="20" name="Prostokąt zaokrąglony 5"/>
          <p:cNvSpPr/>
          <p:nvPr/>
        </p:nvSpPr>
        <p:spPr>
          <a:xfrm>
            <a:off x="1208584" y="2136820"/>
            <a:ext cx="7128792" cy="275534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l">
              <a:spcAft>
                <a:spcPts val="0"/>
              </a:spcAft>
            </a:pPr>
            <a:r>
              <a:rPr lang="en-US" sz="1200" dirty="0">
                <a:solidFill>
                  <a:srgbClr val="000000"/>
                </a:solidFill>
                <a:effectLst/>
                <a:latin typeface="Courier New"/>
                <a:ea typeface="Times New Roman"/>
              </a:rPr>
              <a:t>&lt;!</a:t>
            </a:r>
            <a:r>
              <a:rPr lang="en-US" sz="1200" dirty="0" err="1">
                <a:solidFill>
                  <a:srgbClr val="3F7F7F"/>
                </a:solidFill>
                <a:effectLst/>
                <a:latin typeface="Courier New"/>
                <a:ea typeface="Times New Roman"/>
              </a:rPr>
              <a:t>doctype</a:t>
            </a:r>
            <a:r>
              <a:rPr lang="en-US" sz="1200" dirty="0">
                <a:solidFill>
                  <a:srgbClr val="000000"/>
                </a:solidFill>
                <a:effectLst/>
                <a:latin typeface="Courier New"/>
                <a:ea typeface="Times New Roman"/>
              </a:rPr>
              <a:t> html&gt;</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&lt;</a:t>
            </a:r>
            <a:r>
              <a:rPr lang="en-US" sz="1200" dirty="0">
                <a:solidFill>
                  <a:srgbClr val="3F7F7F"/>
                </a:solidFill>
                <a:effectLst/>
                <a:latin typeface="Courier New"/>
                <a:ea typeface="Times New Roman"/>
              </a:rPr>
              <a:t>html</a:t>
            </a:r>
            <a:r>
              <a:rPr lang="en-US" sz="1200" dirty="0">
                <a:solidFill>
                  <a:srgbClr val="000000"/>
                </a:solidFill>
                <a:effectLst/>
                <a:latin typeface="Courier New"/>
                <a:ea typeface="Times New Roman"/>
              </a:rPr>
              <a:t>&gt;</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&lt;</a:t>
            </a:r>
            <a:r>
              <a:rPr lang="en-US" sz="1200" dirty="0">
                <a:solidFill>
                  <a:srgbClr val="3F7F7F"/>
                </a:solidFill>
                <a:effectLst/>
                <a:latin typeface="Courier New"/>
                <a:ea typeface="Times New Roman"/>
              </a:rPr>
              <a:t>head</a:t>
            </a:r>
            <a:r>
              <a:rPr lang="en-US" sz="1200" dirty="0">
                <a:solidFill>
                  <a:srgbClr val="000000"/>
                </a:solidFill>
                <a:effectLst/>
                <a:latin typeface="Courier New"/>
                <a:ea typeface="Times New Roman"/>
              </a:rPr>
              <a:t>&gt;</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&lt;</a:t>
            </a:r>
            <a:r>
              <a:rPr lang="en-US" sz="1200" dirty="0">
                <a:solidFill>
                  <a:srgbClr val="3F7F7F"/>
                </a:solidFill>
                <a:effectLst/>
                <a:latin typeface="Courier New"/>
                <a:ea typeface="Times New Roman"/>
              </a:rPr>
              <a:t>meta</a:t>
            </a:r>
            <a:r>
              <a:rPr lang="en-US" sz="1200" dirty="0">
                <a:solidFill>
                  <a:srgbClr val="000000"/>
                </a:solidFill>
                <a:effectLst/>
                <a:latin typeface="Courier New"/>
                <a:ea typeface="Times New Roman"/>
              </a:rPr>
              <a:t> </a:t>
            </a:r>
            <a:r>
              <a:rPr lang="en-US" sz="1200" dirty="0">
                <a:solidFill>
                  <a:srgbClr val="7F007F"/>
                </a:solidFill>
                <a:effectLst/>
                <a:latin typeface="Courier New"/>
                <a:ea typeface="Times New Roman"/>
              </a:rPr>
              <a:t>http-</a:t>
            </a:r>
            <a:r>
              <a:rPr lang="en-US" sz="1200" dirty="0" err="1">
                <a:solidFill>
                  <a:srgbClr val="7F007F"/>
                </a:solidFill>
                <a:effectLst/>
                <a:latin typeface="Courier New"/>
                <a:ea typeface="Times New Roman"/>
              </a:rPr>
              <a:t>equiv</a:t>
            </a:r>
            <a:r>
              <a:rPr lang="en-US" sz="1200" dirty="0">
                <a:solidFill>
                  <a:srgbClr val="000000"/>
                </a:solidFill>
                <a:effectLst/>
                <a:latin typeface="Courier New"/>
                <a:ea typeface="Times New Roman"/>
              </a:rPr>
              <a:t>=</a:t>
            </a:r>
            <a:r>
              <a:rPr lang="en-US" sz="1200" i="1" dirty="0">
                <a:solidFill>
                  <a:srgbClr val="2A00FF"/>
                </a:solidFill>
                <a:effectLst/>
                <a:latin typeface="Courier New"/>
                <a:ea typeface="Times New Roman"/>
              </a:rPr>
              <a:t>"content-type"</a:t>
            </a:r>
            <a:r>
              <a:rPr lang="en-US" sz="1200" dirty="0">
                <a:solidFill>
                  <a:srgbClr val="000000"/>
                </a:solidFill>
                <a:effectLst/>
                <a:latin typeface="Courier New"/>
                <a:ea typeface="Times New Roman"/>
              </a:rPr>
              <a:t> </a:t>
            </a:r>
            <a:r>
              <a:rPr lang="en-US" sz="1200" dirty="0">
                <a:solidFill>
                  <a:srgbClr val="7F007F"/>
                </a:solidFill>
                <a:effectLst/>
                <a:latin typeface="Courier New"/>
                <a:ea typeface="Times New Roman"/>
              </a:rPr>
              <a:t>content</a:t>
            </a:r>
            <a:r>
              <a:rPr lang="en-US" sz="1200" dirty="0">
                <a:solidFill>
                  <a:srgbClr val="000000"/>
                </a:solidFill>
                <a:effectLst/>
                <a:latin typeface="Courier New"/>
                <a:ea typeface="Times New Roman"/>
              </a:rPr>
              <a:t>=</a:t>
            </a:r>
            <a:r>
              <a:rPr lang="en-US" sz="1200" i="1" dirty="0">
                <a:solidFill>
                  <a:srgbClr val="2A00FF"/>
                </a:solidFill>
                <a:effectLst/>
                <a:latin typeface="Courier New"/>
                <a:ea typeface="Times New Roman"/>
              </a:rPr>
              <a:t>"text/html; charset=UTF-8"</a:t>
            </a:r>
            <a:r>
              <a:rPr lang="en-US" sz="1200" dirty="0">
                <a:solidFill>
                  <a:srgbClr val="000000"/>
                </a:solidFill>
                <a:effectLst/>
                <a:latin typeface="Courier New"/>
                <a:ea typeface="Times New Roman"/>
              </a:rPr>
              <a:t>&gt;</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&lt;</a:t>
            </a:r>
            <a:r>
              <a:rPr lang="en-US" sz="1200" dirty="0">
                <a:solidFill>
                  <a:srgbClr val="3F7F7F"/>
                </a:solidFill>
                <a:effectLst/>
                <a:latin typeface="Courier New"/>
                <a:ea typeface="Times New Roman"/>
              </a:rPr>
              <a:t>link</a:t>
            </a:r>
            <a:r>
              <a:rPr lang="en-US" sz="1200" dirty="0">
                <a:solidFill>
                  <a:srgbClr val="000000"/>
                </a:solidFill>
                <a:effectLst/>
                <a:latin typeface="Courier New"/>
                <a:ea typeface="Times New Roman"/>
              </a:rPr>
              <a:t> </a:t>
            </a:r>
            <a:r>
              <a:rPr lang="en-US" sz="1200" dirty="0">
                <a:solidFill>
                  <a:srgbClr val="7F007F"/>
                </a:solidFill>
                <a:effectLst/>
                <a:latin typeface="Courier New"/>
                <a:ea typeface="Times New Roman"/>
              </a:rPr>
              <a:t>type</a:t>
            </a:r>
            <a:r>
              <a:rPr lang="en-US" sz="1200" dirty="0">
                <a:solidFill>
                  <a:srgbClr val="000000"/>
                </a:solidFill>
                <a:effectLst/>
                <a:latin typeface="Courier New"/>
                <a:ea typeface="Times New Roman"/>
              </a:rPr>
              <a:t>=</a:t>
            </a:r>
            <a:r>
              <a:rPr lang="en-US" sz="1200" i="1" dirty="0">
                <a:solidFill>
                  <a:srgbClr val="2A00FF"/>
                </a:solidFill>
                <a:effectLst/>
                <a:latin typeface="Courier New"/>
                <a:ea typeface="Times New Roman"/>
              </a:rPr>
              <a:t>"text/</a:t>
            </a:r>
            <a:r>
              <a:rPr lang="en-US" sz="1200" i="1" dirty="0" err="1">
                <a:solidFill>
                  <a:srgbClr val="2A00FF"/>
                </a:solidFill>
                <a:effectLst/>
                <a:latin typeface="Courier New"/>
                <a:ea typeface="Times New Roman"/>
              </a:rPr>
              <a:t>css</a:t>
            </a:r>
            <a:r>
              <a:rPr lang="en-US" sz="1200" i="1" dirty="0">
                <a:solidFill>
                  <a:srgbClr val="2A00FF"/>
                </a:solidFill>
                <a:effectLst/>
                <a:latin typeface="Courier New"/>
                <a:ea typeface="Times New Roman"/>
              </a:rPr>
              <a:t>"</a:t>
            </a:r>
            <a:r>
              <a:rPr lang="en-US" sz="1200" dirty="0">
                <a:solidFill>
                  <a:srgbClr val="000000"/>
                </a:solidFill>
                <a:effectLst/>
                <a:latin typeface="Courier New"/>
                <a:ea typeface="Times New Roman"/>
              </a:rPr>
              <a:t> </a:t>
            </a:r>
            <a:r>
              <a:rPr lang="en-US" sz="1200" dirty="0" err="1">
                <a:solidFill>
                  <a:srgbClr val="7F007F"/>
                </a:solidFill>
                <a:effectLst/>
                <a:latin typeface="Courier New"/>
                <a:ea typeface="Times New Roman"/>
              </a:rPr>
              <a:t>rel</a:t>
            </a:r>
            <a:r>
              <a:rPr lang="en-US" sz="1200" dirty="0">
                <a:solidFill>
                  <a:srgbClr val="000000"/>
                </a:solidFill>
                <a:effectLst/>
                <a:latin typeface="Courier New"/>
                <a:ea typeface="Times New Roman"/>
              </a:rPr>
              <a:t>=</a:t>
            </a:r>
            <a:r>
              <a:rPr lang="en-US" sz="1200" i="1" dirty="0">
                <a:solidFill>
                  <a:srgbClr val="2A00FF"/>
                </a:solidFill>
                <a:effectLst/>
                <a:latin typeface="Courier New"/>
                <a:ea typeface="Times New Roman"/>
              </a:rPr>
              <a:t>"</a:t>
            </a:r>
            <a:r>
              <a:rPr lang="en-US" sz="1200" i="1" dirty="0" err="1">
                <a:solidFill>
                  <a:srgbClr val="2A00FF"/>
                </a:solidFill>
                <a:effectLst/>
                <a:latin typeface="Courier New"/>
                <a:ea typeface="Times New Roman"/>
              </a:rPr>
              <a:t>stylesheet</a:t>
            </a:r>
            <a:r>
              <a:rPr lang="en-US" sz="1200" i="1" dirty="0">
                <a:solidFill>
                  <a:srgbClr val="2A00FF"/>
                </a:solidFill>
                <a:effectLst/>
                <a:latin typeface="Courier New"/>
                <a:ea typeface="Times New Roman"/>
              </a:rPr>
              <a:t>"</a:t>
            </a:r>
            <a:r>
              <a:rPr lang="en-US" sz="1200" dirty="0">
                <a:solidFill>
                  <a:srgbClr val="000000"/>
                </a:solidFill>
                <a:effectLst/>
                <a:latin typeface="Courier New"/>
                <a:ea typeface="Times New Roman"/>
              </a:rPr>
              <a:t> </a:t>
            </a:r>
            <a:r>
              <a:rPr lang="en-US" sz="1200" dirty="0" err="1">
                <a:solidFill>
                  <a:srgbClr val="7F007F"/>
                </a:solidFill>
                <a:effectLst/>
                <a:latin typeface="Courier New"/>
                <a:ea typeface="Times New Roman"/>
              </a:rPr>
              <a:t>href</a:t>
            </a:r>
            <a:r>
              <a:rPr lang="en-US" sz="1200" dirty="0" smtClean="0">
                <a:solidFill>
                  <a:srgbClr val="000000"/>
                </a:solidFill>
                <a:effectLst/>
                <a:latin typeface="Courier New"/>
                <a:ea typeface="Times New Roman"/>
              </a:rPr>
              <a:t>=</a:t>
            </a:r>
            <a:r>
              <a:rPr lang="en-US" sz="1200" i="1" dirty="0" smtClean="0">
                <a:solidFill>
                  <a:srgbClr val="2A00FF"/>
                </a:solidFill>
                <a:effectLst/>
                <a:latin typeface="Courier New"/>
                <a:ea typeface="Times New Roman"/>
              </a:rPr>
              <a:t>"</a:t>
            </a:r>
            <a:r>
              <a:rPr lang="pl-PL" sz="1200" i="1" dirty="0" err="1" smtClean="0">
                <a:solidFill>
                  <a:srgbClr val="2A00FF"/>
                </a:solidFill>
                <a:effectLst/>
                <a:latin typeface="Courier New"/>
                <a:ea typeface="Times New Roman"/>
              </a:rPr>
              <a:t>SampleGwt</a:t>
            </a:r>
            <a:r>
              <a:rPr lang="en-US" sz="1200" i="1" dirty="0" smtClean="0">
                <a:solidFill>
                  <a:srgbClr val="2A00FF"/>
                </a:solidFill>
                <a:effectLst/>
                <a:latin typeface="Courier New"/>
                <a:ea typeface="Times New Roman"/>
              </a:rPr>
              <a:t>.</a:t>
            </a:r>
            <a:r>
              <a:rPr lang="en-US" sz="1200" i="1" dirty="0" err="1" smtClean="0">
                <a:solidFill>
                  <a:srgbClr val="2A00FF"/>
                </a:solidFill>
                <a:effectLst/>
                <a:latin typeface="Courier New"/>
                <a:ea typeface="Times New Roman"/>
              </a:rPr>
              <a:t>css</a:t>
            </a:r>
            <a:r>
              <a:rPr lang="en-US" sz="1200" i="1" dirty="0">
                <a:solidFill>
                  <a:srgbClr val="2A00FF"/>
                </a:solidFill>
                <a:effectLst/>
                <a:latin typeface="Courier New"/>
                <a:ea typeface="Times New Roman"/>
              </a:rPr>
              <a:t>"</a:t>
            </a:r>
            <a:r>
              <a:rPr lang="en-US" sz="1200" dirty="0">
                <a:solidFill>
                  <a:srgbClr val="000000"/>
                </a:solidFill>
                <a:effectLst/>
                <a:latin typeface="Courier New"/>
                <a:ea typeface="Times New Roman"/>
              </a:rPr>
              <a:t>&gt;</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&lt;</a:t>
            </a:r>
            <a:r>
              <a:rPr lang="en-US" sz="1200" dirty="0">
                <a:solidFill>
                  <a:srgbClr val="3F7F7F"/>
                </a:solidFill>
                <a:effectLst/>
                <a:latin typeface="Courier New"/>
                <a:ea typeface="Times New Roman"/>
              </a:rPr>
              <a:t>title</a:t>
            </a:r>
            <a:r>
              <a:rPr lang="en-US" sz="1200" dirty="0">
                <a:solidFill>
                  <a:srgbClr val="000000"/>
                </a:solidFill>
                <a:effectLst/>
                <a:latin typeface="Courier New"/>
                <a:ea typeface="Times New Roman"/>
              </a:rPr>
              <a:t>&gt;Web Application Starter Project&lt;/</a:t>
            </a:r>
            <a:r>
              <a:rPr lang="en-US" sz="1200" dirty="0">
                <a:solidFill>
                  <a:srgbClr val="3F7F7F"/>
                </a:solidFill>
                <a:effectLst/>
                <a:latin typeface="Courier New"/>
                <a:ea typeface="Times New Roman"/>
              </a:rPr>
              <a:t>title</a:t>
            </a:r>
            <a:r>
              <a:rPr lang="en-US" sz="1200" dirty="0">
                <a:solidFill>
                  <a:srgbClr val="000000"/>
                </a:solidFill>
                <a:effectLst/>
                <a:latin typeface="Courier New"/>
                <a:ea typeface="Times New Roman"/>
              </a:rPr>
              <a:t>&gt;</a:t>
            </a:r>
            <a:endParaRPr lang="pl-PL" sz="1200" dirty="0">
              <a:solidFill>
                <a:srgbClr val="000000"/>
              </a:solidFill>
              <a:effectLst/>
              <a:latin typeface="Courier New"/>
              <a:ea typeface="Times New Roman"/>
            </a:endParaRPr>
          </a:p>
          <a:p>
            <a:pPr algn="l">
              <a:spcAft>
                <a:spcPts val="0"/>
              </a:spcAft>
            </a:pPr>
            <a:r>
              <a:rPr lang="en-US" sz="1200" b="1" dirty="0">
                <a:solidFill>
                  <a:srgbClr val="000000"/>
                </a:solidFill>
                <a:effectLst/>
                <a:latin typeface="Courier New"/>
                <a:ea typeface="Times New Roman"/>
              </a:rPr>
              <a:t>    &lt;</a:t>
            </a:r>
            <a:r>
              <a:rPr lang="en-US" sz="1200" b="1" dirty="0">
                <a:solidFill>
                  <a:srgbClr val="3F7F7F"/>
                </a:solidFill>
                <a:effectLst/>
                <a:latin typeface="Courier New"/>
                <a:ea typeface="Times New Roman"/>
              </a:rPr>
              <a:t>script</a:t>
            </a:r>
            <a:r>
              <a:rPr lang="en-US" sz="1200" b="1" dirty="0">
                <a:solidFill>
                  <a:srgbClr val="000000"/>
                </a:solidFill>
                <a:effectLst/>
                <a:latin typeface="Courier New"/>
                <a:ea typeface="Times New Roman"/>
              </a:rPr>
              <a:t> </a:t>
            </a:r>
            <a:r>
              <a:rPr lang="en-US" sz="1200" b="1" dirty="0">
                <a:solidFill>
                  <a:srgbClr val="7F007F"/>
                </a:solidFill>
                <a:effectLst/>
                <a:latin typeface="Courier New"/>
                <a:ea typeface="Times New Roman"/>
              </a:rPr>
              <a:t>type</a:t>
            </a:r>
            <a:r>
              <a:rPr lang="en-US" sz="1200" b="1" dirty="0">
                <a:solidFill>
                  <a:srgbClr val="000000"/>
                </a:solidFill>
                <a:effectLst/>
                <a:latin typeface="Courier New"/>
                <a:ea typeface="Times New Roman"/>
              </a:rPr>
              <a:t>=</a:t>
            </a:r>
            <a:r>
              <a:rPr lang="en-US" sz="1200" b="1" dirty="0">
                <a:solidFill>
                  <a:srgbClr val="2A00FF"/>
                </a:solidFill>
                <a:effectLst/>
                <a:latin typeface="Courier New"/>
                <a:ea typeface="Times New Roman"/>
              </a:rPr>
              <a:t>"text/</a:t>
            </a:r>
            <a:r>
              <a:rPr lang="en-US" sz="1200" b="1" dirty="0" err="1">
                <a:solidFill>
                  <a:srgbClr val="2A00FF"/>
                </a:solidFill>
                <a:effectLst/>
                <a:latin typeface="Courier New"/>
                <a:ea typeface="Times New Roman"/>
              </a:rPr>
              <a:t>javascript</a:t>
            </a:r>
            <a:r>
              <a:rPr lang="en-US" sz="1200" b="1" dirty="0">
                <a:solidFill>
                  <a:srgbClr val="2A00FF"/>
                </a:solidFill>
                <a:effectLst/>
                <a:latin typeface="Courier New"/>
                <a:ea typeface="Times New Roman"/>
              </a:rPr>
              <a:t>"</a:t>
            </a:r>
            <a:r>
              <a:rPr lang="en-US" sz="1200" b="1" dirty="0">
                <a:solidFill>
                  <a:srgbClr val="000000"/>
                </a:solidFill>
                <a:effectLst/>
                <a:latin typeface="Courier New"/>
                <a:ea typeface="Times New Roman"/>
              </a:rPr>
              <a:t> </a:t>
            </a:r>
            <a:endParaRPr lang="pl-PL" sz="1200" b="1" dirty="0" smtClean="0">
              <a:solidFill>
                <a:srgbClr val="000000"/>
              </a:solidFill>
              <a:effectLst/>
              <a:latin typeface="Courier New"/>
              <a:ea typeface="Times New Roman"/>
            </a:endParaRPr>
          </a:p>
          <a:p>
            <a:r>
              <a:rPr lang="pl-PL" sz="1200" b="1" dirty="0">
                <a:solidFill>
                  <a:srgbClr val="000000"/>
                </a:solidFill>
                <a:latin typeface="Courier New"/>
                <a:ea typeface="Times New Roman"/>
              </a:rPr>
              <a:t>	</a:t>
            </a:r>
            <a:r>
              <a:rPr lang="en-US" sz="1200" b="1" dirty="0" smtClean="0">
                <a:solidFill>
                  <a:srgbClr val="7F007F"/>
                </a:solidFill>
                <a:effectLst/>
                <a:latin typeface="Courier New"/>
                <a:ea typeface="Times New Roman"/>
              </a:rPr>
              <a:t>language</a:t>
            </a:r>
            <a:r>
              <a:rPr lang="en-US" sz="1200" b="1" dirty="0">
                <a:solidFill>
                  <a:srgbClr val="000000"/>
                </a:solidFill>
                <a:effectLst/>
                <a:latin typeface="Courier New"/>
                <a:ea typeface="Times New Roman"/>
              </a:rPr>
              <a:t>=</a:t>
            </a:r>
            <a:r>
              <a:rPr lang="en-US" sz="1200" b="1" dirty="0">
                <a:solidFill>
                  <a:srgbClr val="2A00FF"/>
                </a:solidFill>
                <a:effectLst/>
                <a:latin typeface="Courier New"/>
                <a:ea typeface="Times New Roman"/>
              </a:rPr>
              <a:t>"</a:t>
            </a:r>
            <a:r>
              <a:rPr lang="en-US" sz="1200" b="1" dirty="0" err="1" smtClean="0">
                <a:solidFill>
                  <a:srgbClr val="2A00FF"/>
                </a:solidFill>
                <a:effectLst/>
                <a:latin typeface="Courier New"/>
                <a:ea typeface="Times New Roman"/>
              </a:rPr>
              <a:t>javascript</a:t>
            </a:r>
            <a:r>
              <a:rPr lang="en-US" sz="1200" b="1" dirty="0" smtClean="0">
                <a:solidFill>
                  <a:srgbClr val="2A00FF"/>
                </a:solidFill>
                <a:effectLst/>
                <a:latin typeface="Courier New"/>
                <a:ea typeface="Times New Roman"/>
              </a:rPr>
              <a:t>"</a:t>
            </a:r>
            <a:r>
              <a:rPr lang="en-US" sz="1200" b="1" dirty="0" smtClean="0">
                <a:solidFill>
                  <a:srgbClr val="000000"/>
                </a:solidFill>
                <a:effectLst/>
                <a:latin typeface="Courier New"/>
                <a:ea typeface="Times New Roman"/>
              </a:rPr>
              <a:t> </a:t>
            </a:r>
            <a:r>
              <a:rPr lang="en-US" sz="1200" b="1" dirty="0" err="1" smtClean="0">
                <a:solidFill>
                  <a:srgbClr val="7F007F"/>
                </a:solidFill>
                <a:effectLst/>
                <a:latin typeface="Courier New"/>
                <a:ea typeface="Times New Roman"/>
              </a:rPr>
              <a:t>src</a:t>
            </a:r>
            <a:r>
              <a:rPr lang="en-US" sz="1200" b="1" dirty="0" smtClean="0">
                <a:solidFill>
                  <a:srgbClr val="000000"/>
                </a:solidFill>
                <a:effectLst/>
                <a:latin typeface="Courier New"/>
                <a:ea typeface="Times New Roman"/>
              </a:rPr>
              <a:t>=</a:t>
            </a:r>
            <a:r>
              <a:rPr lang="en-US" sz="1200" b="1" dirty="0" smtClean="0">
                <a:solidFill>
                  <a:srgbClr val="2A00FF"/>
                </a:solidFill>
                <a:effectLst/>
                <a:latin typeface="Courier New"/>
                <a:ea typeface="Times New Roman"/>
              </a:rPr>
              <a:t>„</a:t>
            </a:r>
            <a:r>
              <a:rPr lang="pl-PL" sz="1200" b="1" dirty="0" err="1" smtClean="0">
                <a:solidFill>
                  <a:srgbClr val="2A00FF"/>
                </a:solidFill>
                <a:effectLst/>
                <a:latin typeface="Courier New"/>
                <a:ea typeface="Times New Roman"/>
              </a:rPr>
              <a:t>SampleGwt</a:t>
            </a:r>
            <a:r>
              <a:rPr lang="en-US" sz="1200" b="1" dirty="0" smtClean="0">
                <a:solidFill>
                  <a:srgbClr val="2A00FF"/>
                </a:solidFill>
                <a:effectLst/>
                <a:latin typeface="Courier New"/>
                <a:ea typeface="Times New Roman"/>
              </a:rPr>
              <a:t>/</a:t>
            </a:r>
            <a:r>
              <a:rPr lang="pl-PL" sz="1200" b="1" dirty="0" err="1" smtClean="0">
                <a:solidFill>
                  <a:srgbClr val="2A00FF"/>
                </a:solidFill>
                <a:effectLst/>
                <a:latin typeface="Courier New"/>
                <a:ea typeface="Times New Roman"/>
              </a:rPr>
              <a:t>SampleGwt</a:t>
            </a:r>
            <a:r>
              <a:rPr lang="en-US" sz="1200" b="1" dirty="0" smtClean="0">
                <a:solidFill>
                  <a:srgbClr val="2A00FF"/>
                </a:solidFill>
                <a:effectLst/>
                <a:latin typeface="Courier New"/>
                <a:ea typeface="Times New Roman"/>
              </a:rPr>
              <a:t>.nocache.js"</a:t>
            </a:r>
            <a:r>
              <a:rPr lang="en-US" sz="1200" b="1" dirty="0" smtClean="0">
                <a:solidFill>
                  <a:srgbClr val="000000"/>
                </a:solidFill>
                <a:effectLst/>
                <a:latin typeface="Courier New"/>
                <a:ea typeface="Times New Roman"/>
              </a:rPr>
              <a:t>&gt;</a:t>
            </a:r>
            <a:endParaRPr lang="pl-PL" sz="1200" b="1" dirty="0">
              <a:solidFill>
                <a:srgbClr val="000000"/>
              </a:solidFill>
              <a:latin typeface="Courier New"/>
              <a:ea typeface="Times New Roman"/>
            </a:endParaRPr>
          </a:p>
          <a:p>
            <a:r>
              <a:rPr lang="en-US" sz="1200" b="1" dirty="0">
                <a:solidFill>
                  <a:srgbClr val="000000"/>
                </a:solidFill>
                <a:latin typeface="Courier New"/>
                <a:ea typeface="Times New Roman"/>
              </a:rPr>
              <a:t> </a:t>
            </a:r>
            <a:r>
              <a:rPr lang="pl-PL" sz="1200" b="1" dirty="0">
                <a:solidFill>
                  <a:srgbClr val="000000"/>
                </a:solidFill>
                <a:latin typeface="Courier New"/>
                <a:ea typeface="Times New Roman"/>
              </a:rPr>
              <a:t> </a:t>
            </a:r>
            <a:r>
              <a:rPr lang="pl-PL" sz="1200" b="1" dirty="0" smtClean="0">
                <a:solidFill>
                  <a:srgbClr val="000000"/>
                </a:solidFill>
                <a:latin typeface="Courier New"/>
                <a:ea typeface="Times New Roman"/>
              </a:rPr>
              <a:t>  </a:t>
            </a:r>
            <a:r>
              <a:rPr lang="en-US" sz="1200" b="1" dirty="0" smtClean="0">
                <a:solidFill>
                  <a:srgbClr val="000000"/>
                </a:solidFill>
                <a:latin typeface="Courier New"/>
                <a:ea typeface="Times New Roman"/>
              </a:rPr>
              <a:t>&lt;/</a:t>
            </a:r>
            <a:r>
              <a:rPr lang="en-US" sz="1200" b="1" dirty="0">
                <a:solidFill>
                  <a:srgbClr val="3F7F7F"/>
                </a:solidFill>
                <a:effectLst/>
                <a:latin typeface="Courier New"/>
                <a:ea typeface="Times New Roman"/>
              </a:rPr>
              <a:t>script</a:t>
            </a:r>
            <a:r>
              <a:rPr lang="en-US" sz="1200" b="1" dirty="0">
                <a:solidFill>
                  <a:srgbClr val="000000"/>
                </a:solidFill>
                <a:effectLst/>
                <a:latin typeface="Courier New"/>
                <a:ea typeface="Times New Roman"/>
              </a:rPr>
              <a:t>&gt;</a:t>
            </a:r>
            <a:endParaRPr lang="pl-PL" sz="1200" b="1"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a:t>
            </a:r>
            <a:r>
              <a:rPr lang="pl-PL" sz="1200" dirty="0">
                <a:solidFill>
                  <a:srgbClr val="000000"/>
                </a:solidFill>
                <a:effectLst/>
                <a:latin typeface="Courier New"/>
                <a:ea typeface="Times New Roman"/>
              </a:rPr>
              <a:t>&lt;/</a:t>
            </a:r>
            <a:r>
              <a:rPr lang="pl-PL" sz="1200" dirty="0" err="1">
                <a:solidFill>
                  <a:srgbClr val="3F7F7F"/>
                </a:solidFill>
                <a:effectLst/>
                <a:latin typeface="Courier New"/>
                <a:ea typeface="Times New Roman"/>
              </a:rPr>
              <a:t>head</a:t>
            </a:r>
            <a:r>
              <a:rPr lang="pl-PL" sz="1200" dirty="0">
                <a:solidFill>
                  <a:srgbClr val="000000"/>
                </a:solidFill>
                <a:effectLst/>
                <a:latin typeface="Courier New"/>
                <a:ea typeface="Times New Roman"/>
              </a:rPr>
              <a:t>&gt;</a:t>
            </a:r>
          </a:p>
          <a:p>
            <a:pPr algn="l">
              <a:spcAft>
                <a:spcPts val="0"/>
              </a:spcAft>
            </a:pPr>
            <a:r>
              <a:rPr lang="pl-PL" sz="1200" dirty="0">
                <a:solidFill>
                  <a:srgbClr val="000000"/>
                </a:solidFill>
                <a:effectLst/>
                <a:latin typeface="Courier New"/>
                <a:ea typeface="Times New Roman"/>
              </a:rPr>
              <a:t>  &lt;</a:t>
            </a:r>
            <a:r>
              <a:rPr lang="pl-PL" sz="1200" dirty="0">
                <a:solidFill>
                  <a:srgbClr val="3F7F7F"/>
                </a:solidFill>
                <a:effectLst/>
                <a:latin typeface="Courier New"/>
                <a:ea typeface="Times New Roman"/>
              </a:rPr>
              <a:t>body</a:t>
            </a:r>
            <a:r>
              <a:rPr lang="pl-PL" sz="1200" dirty="0">
                <a:solidFill>
                  <a:srgbClr val="000000"/>
                </a:solidFill>
                <a:effectLst/>
                <a:latin typeface="Courier New"/>
                <a:ea typeface="Times New Roman"/>
              </a:rPr>
              <a:t>&gt;</a:t>
            </a:r>
          </a:p>
          <a:p>
            <a:pPr algn="l">
              <a:spcAft>
                <a:spcPts val="0"/>
              </a:spcAft>
            </a:pPr>
            <a:r>
              <a:rPr lang="pl-PL" sz="1200" dirty="0">
                <a:solidFill>
                  <a:srgbClr val="000000"/>
                </a:solidFill>
                <a:effectLst/>
                <a:latin typeface="Courier New"/>
                <a:ea typeface="Times New Roman"/>
              </a:rPr>
              <a:t>  &lt;/</a:t>
            </a:r>
            <a:r>
              <a:rPr lang="pl-PL" sz="1200" dirty="0">
                <a:solidFill>
                  <a:srgbClr val="3F7F7F"/>
                </a:solidFill>
                <a:effectLst/>
                <a:latin typeface="Courier New"/>
                <a:ea typeface="Times New Roman"/>
              </a:rPr>
              <a:t>body</a:t>
            </a:r>
            <a:r>
              <a:rPr lang="pl-PL" sz="1200" dirty="0">
                <a:solidFill>
                  <a:srgbClr val="000000"/>
                </a:solidFill>
                <a:effectLst/>
                <a:latin typeface="Courier New"/>
                <a:ea typeface="Times New Roman"/>
              </a:rPr>
              <a:t>&gt;</a:t>
            </a:r>
          </a:p>
          <a:p>
            <a:pPr algn="l">
              <a:spcAft>
                <a:spcPts val="0"/>
              </a:spcAft>
            </a:pPr>
            <a:r>
              <a:rPr lang="pl-PL" sz="1200" dirty="0">
                <a:solidFill>
                  <a:srgbClr val="000000"/>
                </a:solidFill>
                <a:effectLst/>
                <a:latin typeface="Courier New"/>
                <a:ea typeface="Times New Roman"/>
              </a:rPr>
              <a:t>&lt;/</a:t>
            </a:r>
            <a:r>
              <a:rPr lang="pl-PL" sz="1200" dirty="0" err="1">
                <a:solidFill>
                  <a:srgbClr val="3F7F7F"/>
                </a:solidFill>
                <a:effectLst/>
                <a:latin typeface="Courier New"/>
                <a:ea typeface="Times New Roman"/>
              </a:rPr>
              <a:t>html</a:t>
            </a:r>
            <a:r>
              <a:rPr lang="pl-PL" sz="1200" dirty="0">
                <a:solidFill>
                  <a:srgbClr val="000000"/>
                </a:solidFill>
                <a:effectLst/>
                <a:latin typeface="Courier New"/>
                <a:ea typeface="Times New Roman"/>
              </a:rPr>
              <a:t>&gt;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Tree>
    <p:extLst>
      <p:ext uri="{BB962C8B-B14F-4D97-AF65-F5344CB8AC3E}">
        <p14:creationId xmlns:p14="http://schemas.microsoft.com/office/powerpoint/2010/main" val="50595999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Client side</a:t>
            </a:r>
            <a:br>
              <a:rPr lang="pl-PL" dirty="0" smtClean="0"/>
            </a:br>
            <a:r>
              <a:rPr lang="pl-PL" sz="1600" dirty="0" err="1" smtClean="0"/>
              <a:t>Entry</a:t>
            </a:r>
            <a:r>
              <a:rPr lang="pl-PL" sz="1600" dirty="0" smtClean="0"/>
              <a:t> point</a:t>
            </a:r>
            <a:endParaRPr lang="pl-PL" sz="1600" dirty="0"/>
          </a:p>
        </p:txBody>
      </p:sp>
      <p:sp>
        <p:nvSpPr>
          <p:cNvPr id="3" name="Content Placeholder 2"/>
          <p:cNvSpPr>
            <a:spLocks noGrp="1"/>
          </p:cNvSpPr>
          <p:nvPr>
            <p:ph idx="1"/>
          </p:nvPr>
        </p:nvSpPr>
        <p:spPr>
          <a:xfrm>
            <a:off x="500063" y="1341439"/>
            <a:ext cx="8913811" cy="575393"/>
          </a:xfrm>
        </p:spPr>
        <p:txBody>
          <a:bodyPr>
            <a:normAutofit/>
          </a:bodyPr>
          <a:lstStyle/>
          <a:p>
            <a:r>
              <a:rPr lang="pl-PL" sz="1400" b="1" dirty="0" err="1" smtClean="0"/>
              <a:t>Entry</a:t>
            </a:r>
            <a:r>
              <a:rPr lang="pl-PL" sz="1400" b="1" dirty="0" smtClean="0"/>
              <a:t> point</a:t>
            </a:r>
            <a:r>
              <a:rPr lang="pl-PL" sz="1400" dirty="0" smtClean="0"/>
              <a:t> – </a:t>
            </a:r>
            <a:r>
              <a:rPr lang="pl-PL" sz="1400" dirty="0" err="1" smtClean="0"/>
              <a:t>starting</a:t>
            </a:r>
            <a:r>
              <a:rPr lang="pl-PL" sz="1400" dirty="0" smtClean="0"/>
              <a:t> point for module; </a:t>
            </a:r>
            <a:r>
              <a:rPr lang="pl-PL" sz="1400" dirty="0" err="1" smtClean="0"/>
              <a:t>similar</a:t>
            </a:r>
            <a:r>
              <a:rPr lang="pl-PL" sz="1400" dirty="0" smtClean="0"/>
              <a:t> to </a:t>
            </a:r>
            <a:r>
              <a:rPr lang="pl-PL" sz="1400" i="1" dirty="0" err="1" smtClean="0"/>
              <a:t>BundleActivator</a:t>
            </a:r>
            <a:r>
              <a:rPr lang="pl-PL" sz="1400" dirty="0" smtClean="0"/>
              <a:t> from OSGI </a:t>
            </a:r>
            <a:r>
              <a:rPr lang="pl-PL" sz="1400" dirty="0" err="1" smtClean="0"/>
              <a:t>or</a:t>
            </a:r>
            <a:r>
              <a:rPr lang="pl-PL" sz="1400" dirty="0" smtClean="0"/>
              <a:t> </a:t>
            </a:r>
            <a:r>
              <a:rPr lang="pl-PL" sz="1400" i="1" dirty="0" smtClean="0"/>
              <a:t>public </a:t>
            </a:r>
            <a:r>
              <a:rPr lang="pl-PL" sz="1400" i="1" dirty="0" err="1" smtClean="0"/>
              <a:t>static</a:t>
            </a:r>
            <a:r>
              <a:rPr lang="pl-PL" sz="1400" i="1" dirty="0" smtClean="0"/>
              <a:t> </a:t>
            </a:r>
            <a:r>
              <a:rPr lang="pl-PL" sz="1400" i="1" dirty="0" err="1" smtClean="0"/>
              <a:t>void</a:t>
            </a:r>
            <a:r>
              <a:rPr lang="pl-PL" sz="1400" i="1" dirty="0" smtClean="0"/>
              <a:t> </a:t>
            </a:r>
            <a:r>
              <a:rPr lang="pl-PL" sz="1400" i="1" dirty="0" err="1" smtClean="0"/>
              <a:t>main</a:t>
            </a:r>
            <a:endParaRPr lang="pl-PL" sz="1400" i="1" dirty="0"/>
          </a:p>
        </p:txBody>
      </p:sp>
      <p:sp>
        <p:nvSpPr>
          <p:cNvPr id="5" name="Prostokąt zaokrąglony 4"/>
          <p:cNvSpPr/>
          <p:nvPr/>
        </p:nvSpPr>
        <p:spPr>
          <a:xfrm>
            <a:off x="2066679" y="2276872"/>
            <a:ext cx="5460607" cy="313539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l">
              <a:spcAft>
                <a:spcPts val="0"/>
              </a:spcAft>
            </a:pPr>
            <a:r>
              <a:rPr lang="pl-PL" sz="1200" dirty="0" err="1">
                <a:solidFill>
                  <a:srgbClr val="0000FF"/>
                </a:solidFill>
                <a:effectLst/>
                <a:latin typeface="Courier New"/>
                <a:ea typeface="Times New Roman"/>
              </a:rPr>
              <a:t>package</a:t>
            </a:r>
            <a:r>
              <a:rPr lang="pl-PL" sz="1200" dirty="0">
                <a:solidFill>
                  <a:srgbClr val="000000"/>
                </a:solidFill>
                <a:effectLst/>
                <a:latin typeface="Courier New"/>
                <a:ea typeface="Times New Roman"/>
              </a:rPr>
              <a:t> </a:t>
            </a:r>
            <a:r>
              <a:rPr lang="pl-PL" sz="1200" i="1" dirty="0" err="1" smtClean="0">
                <a:solidFill>
                  <a:srgbClr val="0066FF"/>
                </a:solidFill>
                <a:effectLst/>
                <a:latin typeface="Courier New"/>
                <a:ea typeface="Times New Roman"/>
              </a:rPr>
              <a:t>pl.pkosmowski.samplegwt.client</a:t>
            </a:r>
            <a:r>
              <a:rPr lang="pl-PL" sz="1200" dirty="0">
                <a:solidFill>
                  <a:srgbClr val="000000"/>
                </a:solidFill>
                <a:effectLst/>
                <a:latin typeface="Courier New"/>
                <a:ea typeface="Times New Roman"/>
              </a:rPr>
              <a:t>;</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i="1" dirty="0">
                <a:solidFill>
                  <a:srgbClr val="0066FF"/>
                </a:solidFill>
                <a:effectLst/>
                <a:latin typeface="Courier New"/>
                <a:ea typeface="Times New Roman"/>
              </a:rPr>
              <a:t>/**</a:t>
            </a: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i="1" dirty="0">
                <a:solidFill>
                  <a:srgbClr val="0066FF"/>
                </a:solidFill>
                <a:effectLst/>
                <a:latin typeface="Courier New"/>
                <a:ea typeface="Times New Roman"/>
              </a:rPr>
              <a:t> * </a:t>
            </a:r>
            <a:r>
              <a:rPr lang="pl-PL" sz="1200" i="1" dirty="0" err="1" smtClean="0">
                <a:solidFill>
                  <a:srgbClr val="0066FF"/>
                </a:solidFill>
                <a:effectLst/>
                <a:latin typeface="Courier New"/>
                <a:ea typeface="Times New Roman"/>
              </a:rPr>
              <a:t>Imports</a:t>
            </a:r>
            <a:r>
              <a:rPr lang="pl-PL" sz="1200" i="1" dirty="0">
                <a:solidFill>
                  <a:srgbClr val="0066FF"/>
                </a:solidFill>
                <a:effectLst/>
                <a:latin typeface="Courier New"/>
                <a:ea typeface="Times New Roman"/>
              </a:rPr>
              <a:t/>
            </a:r>
            <a:br>
              <a:rPr lang="pl-PL" sz="1200" i="1" dirty="0">
                <a:solidFill>
                  <a:srgbClr val="0066FF"/>
                </a:solidFill>
                <a:effectLst/>
                <a:latin typeface="Courier New"/>
                <a:ea typeface="Times New Roman"/>
              </a:rPr>
            </a:br>
            <a:r>
              <a:rPr lang="pl-PL" sz="1200" i="1" dirty="0">
                <a:solidFill>
                  <a:srgbClr val="0066FF"/>
                </a:solidFill>
                <a:effectLst/>
                <a:latin typeface="Courier New"/>
                <a:ea typeface="Times New Roman"/>
              </a:rPr>
              <a:t>*/</a:t>
            </a: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dirty="0">
                <a:solidFill>
                  <a:srgbClr val="0000FF"/>
                </a:solidFill>
                <a:effectLst/>
                <a:latin typeface="Courier New"/>
                <a:ea typeface="Times New Roman"/>
              </a:rPr>
              <a:t>public</a:t>
            </a:r>
            <a:r>
              <a:rPr lang="pl-PL" sz="1200" dirty="0">
                <a:solidFill>
                  <a:srgbClr val="000000"/>
                </a:solidFill>
                <a:effectLst/>
                <a:latin typeface="Courier New"/>
                <a:ea typeface="Times New Roman"/>
              </a:rPr>
              <a:t> </a:t>
            </a:r>
            <a:r>
              <a:rPr lang="pl-PL" sz="1200" dirty="0" err="1">
                <a:solidFill>
                  <a:srgbClr val="0000FF"/>
                </a:solidFill>
                <a:effectLst/>
                <a:latin typeface="Courier New"/>
                <a:ea typeface="Times New Roman"/>
              </a:rPr>
              <a:t>class</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MainEntryPoint</a:t>
            </a:r>
            <a:r>
              <a:rPr lang="pl-PL" sz="1200" dirty="0">
                <a:solidFill>
                  <a:srgbClr val="000000"/>
                </a:solidFill>
                <a:effectLst/>
                <a:latin typeface="Courier New"/>
                <a:ea typeface="Times New Roman"/>
              </a:rPr>
              <a:t> </a:t>
            </a:r>
            <a:r>
              <a:rPr lang="pl-PL" sz="1200" dirty="0" err="1">
                <a:solidFill>
                  <a:srgbClr val="0000FF"/>
                </a:solidFill>
                <a:effectLst/>
                <a:latin typeface="Courier New"/>
                <a:ea typeface="Times New Roman"/>
              </a:rPr>
              <a:t>implements</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EntryPoint</a:t>
            </a:r>
            <a:r>
              <a:rPr lang="pl-PL" sz="1200" dirty="0">
                <a:solidFill>
                  <a:srgbClr val="000000"/>
                </a:solidFill>
                <a:effectLst/>
                <a:latin typeface="Courier New"/>
                <a:ea typeface="Times New Roman"/>
              </a:rPr>
              <a:t>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t>
            </a:r>
            <a:r>
              <a:rPr lang="pl-PL" sz="1200" dirty="0">
                <a:solidFill>
                  <a:srgbClr val="0000FF"/>
                </a:solidFill>
                <a:effectLst/>
                <a:latin typeface="Courier New"/>
                <a:ea typeface="Times New Roman"/>
              </a:rPr>
              <a:t>public</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MainEntryPoint</a:t>
            </a:r>
            <a:r>
              <a:rPr lang="pl-PL" sz="1200" dirty="0">
                <a:solidFill>
                  <a:srgbClr val="000000"/>
                </a:solidFill>
                <a:effectLst/>
                <a:latin typeface="Courier New"/>
                <a:ea typeface="Times New Roman"/>
              </a:rPr>
              <a:t>()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t>
            </a:r>
            <a:r>
              <a:rPr lang="pl-PL" sz="1200" dirty="0">
                <a:solidFill>
                  <a:srgbClr val="0000FF"/>
                </a:solidFill>
                <a:effectLst/>
                <a:latin typeface="Courier New"/>
                <a:ea typeface="Times New Roman"/>
              </a:rPr>
              <a:t>public</a:t>
            </a:r>
            <a:r>
              <a:rPr lang="pl-PL" sz="1200" dirty="0">
                <a:solidFill>
                  <a:srgbClr val="000000"/>
                </a:solidFill>
                <a:effectLst/>
                <a:latin typeface="Courier New"/>
                <a:ea typeface="Times New Roman"/>
              </a:rPr>
              <a:t> </a:t>
            </a:r>
            <a:r>
              <a:rPr lang="pl-PL" sz="1200" dirty="0" err="1">
                <a:solidFill>
                  <a:srgbClr val="0000FF"/>
                </a:solidFill>
                <a:effectLst/>
                <a:latin typeface="Courier New"/>
                <a:ea typeface="Times New Roman"/>
              </a:rPr>
              <a:t>void</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onModuleLoad</a:t>
            </a:r>
            <a:r>
              <a:rPr lang="pl-PL" sz="1200" dirty="0">
                <a:solidFill>
                  <a:srgbClr val="000000"/>
                </a:solidFill>
                <a:effectLst/>
                <a:latin typeface="Courier New"/>
                <a:ea typeface="Times New Roman"/>
              </a:rPr>
              <a:t>() {</a:t>
            </a:r>
            <a:br>
              <a:rPr lang="pl-PL" sz="1200" dirty="0">
                <a:solidFill>
                  <a:srgbClr val="000000"/>
                </a:solidFill>
                <a:effectLst/>
                <a:latin typeface="Courier New"/>
                <a:ea typeface="Times New Roman"/>
              </a:rPr>
            </a:br>
            <a:r>
              <a:rPr lang="pl-PL" sz="1200" i="1" dirty="0">
                <a:solidFill>
                  <a:srgbClr val="0066FF"/>
                </a:solidFill>
                <a:effectLst/>
                <a:latin typeface="Courier New"/>
                <a:ea typeface="Times New Roman"/>
              </a:rPr>
              <a:t>        // </a:t>
            </a:r>
            <a:r>
              <a:rPr lang="pl-PL" sz="1200" i="1" dirty="0" smtClean="0">
                <a:solidFill>
                  <a:srgbClr val="0066FF"/>
                </a:solidFill>
                <a:effectLst/>
                <a:latin typeface="Courier New"/>
                <a:ea typeface="Times New Roman"/>
              </a:rPr>
              <a:t>Program </a:t>
            </a:r>
            <a:r>
              <a:rPr lang="pl-PL" sz="1200" i="1" dirty="0" err="1" smtClean="0">
                <a:solidFill>
                  <a:srgbClr val="0066FF"/>
                </a:solidFill>
                <a:effectLst/>
                <a:latin typeface="Courier New"/>
                <a:ea typeface="Times New Roman"/>
              </a:rPr>
              <a:t>code</a:t>
            </a:r>
            <a:r>
              <a:rPr lang="pl-PL" sz="1200" dirty="0">
                <a:solidFill>
                  <a:srgbClr val="000000"/>
                </a:solidFill>
                <a:effectLst/>
                <a:latin typeface="Courier New"/>
                <a:ea typeface="Times New Roman"/>
              </a:rPr>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    }</a:t>
            </a:r>
            <a:br>
              <a:rPr lang="pl-PL" sz="1200" dirty="0">
                <a:solidFill>
                  <a:srgbClr val="000000"/>
                </a:solidFill>
                <a:effectLst/>
                <a:latin typeface="Courier New"/>
                <a:ea typeface="Times New Roman"/>
              </a:rPr>
            </a:br>
            <a:r>
              <a:rPr lang="pl-PL" sz="1200" dirty="0">
                <a:solidFill>
                  <a:srgbClr val="000000"/>
                </a:solidFill>
                <a:effectLst/>
                <a:latin typeface="Courier New"/>
                <a:ea typeface="Times New Roman"/>
              </a:rPr>
              <a:t>}</a:t>
            </a:r>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Tree>
    <p:extLst>
      <p:ext uri="{BB962C8B-B14F-4D97-AF65-F5344CB8AC3E}">
        <p14:creationId xmlns:p14="http://schemas.microsoft.com/office/powerpoint/2010/main" val="26662071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Client side</a:t>
            </a:r>
            <a:br>
              <a:rPr lang="pl-PL" dirty="0" smtClean="0"/>
            </a:br>
            <a:r>
              <a:rPr lang="pl-PL" sz="1600" dirty="0" smtClean="0"/>
              <a:t>Module </a:t>
            </a:r>
            <a:r>
              <a:rPr lang="pl-PL" sz="1600" dirty="0" err="1" smtClean="0"/>
              <a:t>descriptor</a:t>
            </a:r>
            <a:endParaRPr lang="pl-PL" sz="1600" dirty="0"/>
          </a:p>
        </p:txBody>
      </p:sp>
      <p:sp>
        <p:nvSpPr>
          <p:cNvPr id="3" name="Content Placeholder 2"/>
          <p:cNvSpPr>
            <a:spLocks noGrp="1"/>
          </p:cNvSpPr>
          <p:nvPr>
            <p:ph idx="1"/>
          </p:nvPr>
        </p:nvSpPr>
        <p:spPr>
          <a:xfrm>
            <a:off x="500063" y="1196752"/>
            <a:ext cx="8913811" cy="2016224"/>
          </a:xfrm>
        </p:spPr>
        <p:txBody>
          <a:bodyPr>
            <a:normAutofit lnSpcReduction="10000"/>
          </a:bodyPr>
          <a:lstStyle/>
          <a:p>
            <a:r>
              <a:rPr lang="pl-PL" sz="1400" b="1" dirty="0" smtClean="0"/>
              <a:t>Module </a:t>
            </a:r>
            <a:r>
              <a:rPr lang="pl-PL" sz="1400" b="1" dirty="0" err="1" smtClean="0"/>
              <a:t>descriptor</a:t>
            </a:r>
            <a:r>
              <a:rPr lang="pl-PL" sz="1400" dirty="0" smtClean="0"/>
              <a:t> – module </a:t>
            </a:r>
            <a:r>
              <a:rPr lang="pl-PL" sz="1400" dirty="0" err="1" smtClean="0"/>
              <a:t>configuration</a:t>
            </a:r>
            <a:r>
              <a:rPr lang="pl-PL" sz="1400" dirty="0" smtClean="0"/>
              <a:t> file </a:t>
            </a:r>
            <a:r>
              <a:rPr lang="pl-PL" sz="1400" dirty="0" err="1" smtClean="0"/>
              <a:t>that</a:t>
            </a:r>
            <a:r>
              <a:rPr lang="pl-PL" sz="1400" dirty="0" smtClean="0"/>
              <a:t> </a:t>
            </a:r>
            <a:r>
              <a:rPr lang="pl-PL" sz="1400" dirty="0" err="1" smtClean="0"/>
              <a:t>is</a:t>
            </a:r>
            <a:r>
              <a:rPr lang="pl-PL" sz="1400" dirty="0" smtClean="0"/>
              <a:t> </a:t>
            </a:r>
            <a:r>
              <a:rPr lang="pl-PL" sz="1400" dirty="0" err="1" smtClean="0"/>
              <a:t>being</a:t>
            </a:r>
            <a:r>
              <a:rPr lang="pl-PL" sz="1400" dirty="0" smtClean="0"/>
              <a:t> </a:t>
            </a:r>
            <a:r>
              <a:rPr lang="pl-PL" sz="1400" dirty="0" err="1" smtClean="0"/>
              <a:t>used</a:t>
            </a:r>
            <a:r>
              <a:rPr lang="pl-PL" sz="1400" dirty="0" smtClean="0"/>
              <a:t> by cross </a:t>
            </a:r>
            <a:r>
              <a:rPr lang="pl-PL" sz="1400" dirty="0" err="1" smtClean="0"/>
              <a:t>compiler</a:t>
            </a:r>
            <a:r>
              <a:rPr lang="pl-PL" sz="1400" dirty="0" smtClean="0"/>
              <a:t>. It </a:t>
            </a:r>
            <a:r>
              <a:rPr lang="pl-PL" sz="1400" dirty="0" err="1" smtClean="0"/>
              <a:t>describes</a:t>
            </a:r>
            <a:r>
              <a:rPr lang="pl-PL" sz="1400" dirty="0" smtClean="0"/>
              <a:t>:</a:t>
            </a:r>
          </a:p>
          <a:p>
            <a:pPr lvl="1"/>
            <a:r>
              <a:rPr lang="pl-PL" sz="1400" dirty="0" smtClean="0"/>
              <a:t>Module </a:t>
            </a:r>
            <a:r>
              <a:rPr lang="pl-PL" sz="1400" dirty="0" err="1" smtClean="0"/>
              <a:t>dependencies</a:t>
            </a:r>
            <a:r>
              <a:rPr lang="pl-PL" sz="1400" dirty="0" smtClean="0"/>
              <a:t> from </a:t>
            </a:r>
            <a:r>
              <a:rPr lang="pl-PL" sz="1400" dirty="0" err="1" smtClean="0"/>
              <a:t>another</a:t>
            </a:r>
            <a:r>
              <a:rPr lang="pl-PL" sz="1400" dirty="0" smtClean="0"/>
              <a:t> GWT </a:t>
            </a:r>
            <a:r>
              <a:rPr lang="pl-PL" sz="1400" dirty="0" err="1" smtClean="0"/>
              <a:t>modules</a:t>
            </a:r>
            <a:r>
              <a:rPr lang="pl-PL" sz="1400" dirty="0"/>
              <a:t> </a:t>
            </a:r>
            <a:r>
              <a:rPr lang="pl-PL" sz="1400" dirty="0" smtClean="0"/>
              <a:t>(</a:t>
            </a:r>
            <a:r>
              <a:rPr lang="pl-PL" sz="1400" dirty="0" err="1" smtClean="0"/>
              <a:t>that</a:t>
            </a:r>
            <a:r>
              <a:rPr lang="pl-PL" sz="1400" dirty="0" smtClean="0"/>
              <a:t> </a:t>
            </a:r>
            <a:r>
              <a:rPr lang="pl-PL" sz="1400" dirty="0" err="1" smtClean="0"/>
              <a:t>are</a:t>
            </a:r>
            <a:r>
              <a:rPr lang="pl-PL" sz="1400" dirty="0" smtClean="0"/>
              <a:t> </a:t>
            </a:r>
            <a:r>
              <a:rPr lang="pl-PL" sz="1400" dirty="0" err="1" smtClean="0"/>
              <a:t>able</a:t>
            </a:r>
            <a:r>
              <a:rPr lang="pl-PL" sz="1400" dirty="0" smtClean="0"/>
              <a:t> to be </a:t>
            </a:r>
            <a:r>
              <a:rPr lang="pl-PL" sz="1400" dirty="0" err="1" smtClean="0"/>
              <a:t>compiled</a:t>
            </a:r>
            <a:r>
              <a:rPr lang="pl-PL" sz="1400" dirty="0" smtClean="0"/>
              <a:t> by cross </a:t>
            </a:r>
            <a:r>
              <a:rPr lang="pl-PL" sz="1400" dirty="0" err="1" smtClean="0"/>
              <a:t>compiler</a:t>
            </a:r>
            <a:r>
              <a:rPr lang="pl-PL" sz="1400" dirty="0" smtClean="0"/>
              <a:t>)</a:t>
            </a:r>
          </a:p>
          <a:p>
            <a:pPr lvl="1"/>
            <a:r>
              <a:rPr lang="pl-PL" sz="1400" dirty="0" smtClean="0"/>
              <a:t>Client </a:t>
            </a:r>
            <a:r>
              <a:rPr lang="pl-PL" sz="1400" dirty="0" err="1" smtClean="0"/>
              <a:t>packages</a:t>
            </a:r>
            <a:r>
              <a:rPr lang="pl-PL" sz="1400" dirty="0" smtClean="0"/>
              <a:t> to be </a:t>
            </a:r>
            <a:r>
              <a:rPr lang="pl-PL" sz="1400" dirty="0" err="1" smtClean="0"/>
              <a:t>compiled</a:t>
            </a:r>
            <a:r>
              <a:rPr lang="pl-PL" sz="1400" dirty="0" smtClean="0"/>
              <a:t> to JS</a:t>
            </a:r>
          </a:p>
          <a:p>
            <a:pPr lvl="1"/>
            <a:r>
              <a:rPr lang="pl-PL" sz="1400" dirty="0" err="1" smtClean="0"/>
              <a:t>Entry</a:t>
            </a:r>
            <a:r>
              <a:rPr lang="pl-PL" sz="1400" dirty="0" smtClean="0"/>
              <a:t> point</a:t>
            </a:r>
          </a:p>
          <a:p>
            <a:pPr lvl="1"/>
            <a:r>
              <a:rPr lang="pl-PL" sz="1400" dirty="0" err="1" smtClean="0"/>
              <a:t>External</a:t>
            </a:r>
            <a:r>
              <a:rPr lang="pl-PL" sz="1400" dirty="0" smtClean="0"/>
              <a:t> JS and </a:t>
            </a:r>
            <a:r>
              <a:rPr lang="pl-PL" sz="1400" dirty="0" err="1" smtClean="0"/>
              <a:t>Stylesheets</a:t>
            </a:r>
            <a:r>
              <a:rPr lang="pl-PL" sz="1400" dirty="0"/>
              <a:t> </a:t>
            </a:r>
            <a:r>
              <a:rPr lang="pl-PL" sz="1400" dirty="0" err="1" smtClean="0"/>
              <a:t>resources</a:t>
            </a:r>
            <a:endParaRPr lang="pl-PL" sz="1400" dirty="0" smtClean="0"/>
          </a:p>
          <a:p>
            <a:pPr lvl="1"/>
            <a:r>
              <a:rPr lang="pl-PL" sz="1400" dirty="0" smtClean="0"/>
              <a:t>...</a:t>
            </a:r>
          </a:p>
        </p:txBody>
      </p:sp>
      <p:sp>
        <p:nvSpPr>
          <p:cNvPr id="6" name="Prostokąt zaokrąglony 5"/>
          <p:cNvSpPr/>
          <p:nvPr/>
        </p:nvSpPr>
        <p:spPr>
          <a:xfrm>
            <a:off x="662523" y="3337952"/>
            <a:ext cx="8736971" cy="275534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xml</a:t>
            </a:r>
            <a:r>
              <a:rPr lang="en-US" sz="1200" dirty="0">
                <a:solidFill>
                  <a:srgbClr val="000000"/>
                </a:solidFill>
                <a:effectLst/>
                <a:latin typeface="Courier New"/>
                <a:ea typeface="Times New Roman"/>
              </a:rPr>
              <a:t> version=</a:t>
            </a:r>
            <a:r>
              <a:rPr lang="en-US" sz="1200" i="1" dirty="0">
                <a:solidFill>
                  <a:srgbClr val="2A00FF"/>
                </a:solidFill>
                <a:effectLst/>
                <a:latin typeface="Courier New"/>
                <a:ea typeface="Times New Roman"/>
              </a:rPr>
              <a:t>"1.0"</a:t>
            </a:r>
            <a:r>
              <a:rPr lang="en-US" sz="1200" dirty="0">
                <a:solidFill>
                  <a:srgbClr val="000000"/>
                </a:solidFill>
                <a:effectLst/>
                <a:latin typeface="Courier New"/>
                <a:ea typeface="Times New Roman"/>
              </a:rPr>
              <a:t> encoding=</a:t>
            </a:r>
            <a:r>
              <a:rPr lang="en-US" sz="1200" i="1" dirty="0">
                <a:solidFill>
                  <a:srgbClr val="2A00FF"/>
                </a:solidFill>
                <a:effectLst/>
                <a:latin typeface="Courier New"/>
                <a:ea typeface="Times New Roman"/>
              </a:rPr>
              <a:t>"UTF-8"</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module</a:t>
            </a:r>
            <a:r>
              <a:rPr lang="en-US" sz="1200" dirty="0">
                <a:solidFill>
                  <a:srgbClr val="000000"/>
                </a:solidFill>
                <a:effectLst/>
                <a:latin typeface="Courier New"/>
                <a:ea typeface="Times New Roman"/>
              </a:rPr>
              <a:t> rename-to</a:t>
            </a:r>
            <a:r>
              <a:rPr lang="en-US" sz="1200" dirty="0" smtClean="0">
                <a:solidFill>
                  <a:srgbClr val="000000"/>
                </a:solidFill>
                <a:effectLst/>
                <a:latin typeface="Courier New"/>
                <a:ea typeface="Times New Roman"/>
              </a:rPr>
              <a:t>=</a:t>
            </a:r>
            <a:r>
              <a:rPr lang="en-US" sz="1200" i="1" dirty="0" smtClean="0">
                <a:solidFill>
                  <a:srgbClr val="2A00FF"/>
                </a:solidFill>
                <a:effectLst/>
                <a:latin typeface="Courier New"/>
                <a:ea typeface="Times New Roman"/>
              </a:rPr>
              <a:t>‚</a:t>
            </a:r>
            <a:r>
              <a:rPr lang="pl-PL" sz="1200" i="1" dirty="0" err="1" smtClean="0">
                <a:solidFill>
                  <a:srgbClr val="2A00FF"/>
                </a:solidFill>
                <a:effectLst/>
                <a:latin typeface="Courier New"/>
                <a:ea typeface="Times New Roman"/>
              </a:rPr>
              <a:t>SampleGwt</a:t>
            </a:r>
            <a:r>
              <a:rPr lang="en-US" sz="1200" i="1" dirty="0" smtClean="0">
                <a:solidFill>
                  <a:srgbClr val="2A00FF"/>
                </a:solidFill>
                <a:effectLst/>
                <a:latin typeface="Courier New"/>
                <a:ea typeface="Times New Roman"/>
              </a:rPr>
              <a:t>'</a:t>
            </a:r>
            <a:r>
              <a:rPr lang="en-US" sz="1200" dirty="0" smtClean="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pl-PL" sz="1200" dirty="0" smtClean="0">
                <a:solidFill>
                  <a:srgbClr val="3F5FBF"/>
                </a:solidFill>
                <a:effectLst/>
                <a:latin typeface="Courier New"/>
                <a:ea typeface="Times New Roman"/>
              </a:rPr>
              <a:t>&lt;!– Module </a:t>
            </a:r>
            <a:r>
              <a:rPr lang="pl-PL" sz="1200" dirty="0" err="1" smtClean="0">
                <a:solidFill>
                  <a:srgbClr val="3F5FBF"/>
                </a:solidFill>
                <a:effectLst/>
                <a:latin typeface="Courier New"/>
                <a:ea typeface="Times New Roman"/>
              </a:rPr>
              <a:t>declarations</a:t>
            </a:r>
            <a:r>
              <a:rPr lang="pl-PL" sz="1200" dirty="0" smtClean="0">
                <a:solidFill>
                  <a:srgbClr val="3F5FBF"/>
                </a:solidFill>
                <a:effectLst/>
                <a:latin typeface="Courier New"/>
                <a:ea typeface="Times New Roman"/>
              </a:rPr>
              <a:t>, </a:t>
            </a:r>
            <a:r>
              <a:rPr lang="pl-PL" sz="1200" dirty="0" err="1" smtClean="0">
                <a:solidFill>
                  <a:srgbClr val="3F5FBF"/>
                </a:solidFill>
                <a:effectLst/>
                <a:latin typeface="Courier New"/>
                <a:ea typeface="Times New Roman"/>
              </a:rPr>
              <a:t>that</a:t>
            </a:r>
            <a:r>
              <a:rPr lang="pl-PL" sz="1200" dirty="0" smtClean="0">
                <a:solidFill>
                  <a:srgbClr val="3F5FBF"/>
                </a:solidFill>
                <a:effectLst/>
                <a:latin typeface="Courier New"/>
                <a:ea typeface="Times New Roman"/>
              </a:rPr>
              <a:t> </a:t>
            </a:r>
            <a:r>
              <a:rPr lang="pl-PL" sz="1200" dirty="0" err="1" smtClean="0">
                <a:solidFill>
                  <a:srgbClr val="3F5FBF"/>
                </a:solidFill>
                <a:effectLst/>
                <a:latin typeface="Courier New"/>
                <a:ea typeface="Times New Roman"/>
              </a:rPr>
              <a:t>are</a:t>
            </a:r>
            <a:r>
              <a:rPr lang="pl-PL" sz="1200" dirty="0" smtClean="0">
                <a:solidFill>
                  <a:srgbClr val="3F5FBF"/>
                </a:solidFill>
                <a:effectLst/>
                <a:latin typeface="Courier New"/>
                <a:ea typeface="Times New Roman"/>
              </a:rPr>
              <a:t> </a:t>
            </a:r>
            <a:r>
              <a:rPr lang="pl-PL" sz="1200" dirty="0" err="1" smtClean="0">
                <a:solidFill>
                  <a:srgbClr val="3F5FBF"/>
                </a:solidFill>
                <a:effectLst/>
                <a:latin typeface="Courier New"/>
                <a:ea typeface="Times New Roman"/>
              </a:rPr>
              <a:t>allowed</a:t>
            </a:r>
            <a:r>
              <a:rPr lang="pl-PL" sz="1200" dirty="0" smtClean="0">
                <a:solidFill>
                  <a:srgbClr val="3F5FBF"/>
                </a:solidFill>
                <a:effectLst/>
                <a:latin typeface="Courier New"/>
                <a:ea typeface="Times New Roman"/>
              </a:rPr>
              <a:t> to </a:t>
            </a:r>
            <a:r>
              <a:rPr lang="pl-PL" sz="1200" dirty="0" err="1" smtClean="0">
                <a:solidFill>
                  <a:srgbClr val="3F5FBF"/>
                </a:solidFill>
                <a:effectLst/>
                <a:latin typeface="Courier New"/>
                <a:ea typeface="Times New Roman"/>
              </a:rPr>
              <a:t>use</a:t>
            </a:r>
            <a:r>
              <a:rPr lang="pl-PL" sz="1200" dirty="0" smtClean="0">
                <a:solidFill>
                  <a:srgbClr val="3F5FBF"/>
                </a:solidFill>
                <a:effectLst/>
                <a:latin typeface="Courier New"/>
                <a:ea typeface="Times New Roman"/>
              </a:rPr>
              <a:t> on the </a:t>
            </a:r>
            <a:r>
              <a:rPr lang="pl-PL" sz="1200" dirty="0" err="1" smtClean="0">
                <a:solidFill>
                  <a:srgbClr val="3F5FBF"/>
                </a:solidFill>
                <a:effectLst/>
                <a:latin typeface="Courier New"/>
                <a:ea typeface="Times New Roman"/>
              </a:rPr>
              <a:t>client</a:t>
            </a:r>
            <a:r>
              <a:rPr lang="pl-PL" sz="1200" dirty="0" smtClean="0">
                <a:solidFill>
                  <a:srgbClr val="3F5FBF"/>
                </a:solidFill>
                <a:effectLst/>
                <a:latin typeface="Courier New"/>
                <a:ea typeface="Times New Roman"/>
              </a:rPr>
              <a:t> </a:t>
            </a:r>
            <a:r>
              <a:rPr lang="pl-PL" sz="1200" dirty="0" err="1" smtClean="0">
                <a:solidFill>
                  <a:srgbClr val="3F5FBF"/>
                </a:solidFill>
                <a:effectLst/>
                <a:latin typeface="Courier New"/>
                <a:ea typeface="Times New Roman"/>
              </a:rPr>
              <a:t>side</a:t>
            </a:r>
            <a:r>
              <a:rPr lang="pl-PL" sz="1200" dirty="0" smtClean="0">
                <a:solidFill>
                  <a:srgbClr val="3F5FBF"/>
                </a:solidFill>
                <a:effectLst/>
                <a:latin typeface="Courier New"/>
                <a:ea typeface="Times New Roman"/>
              </a:rPr>
              <a:t> --&gt;</a:t>
            </a:r>
            <a:endParaRPr lang="pl-PL" sz="1200" dirty="0">
              <a:solidFill>
                <a:srgbClr val="000000"/>
              </a:solidFill>
              <a:effectLst/>
              <a:latin typeface="Courier New"/>
              <a:ea typeface="Times New Roman"/>
            </a:endParaRPr>
          </a:p>
          <a:p>
            <a:pPr algn="just">
              <a:spcAft>
                <a:spcPts val="0"/>
              </a:spcAft>
            </a:pPr>
            <a:r>
              <a:rPr lang="pl-PL"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inherits</a:t>
            </a:r>
            <a:r>
              <a:rPr lang="en-US" sz="1200" dirty="0">
                <a:solidFill>
                  <a:srgbClr val="000000"/>
                </a:solidFill>
                <a:effectLst/>
                <a:latin typeface="Courier New"/>
                <a:ea typeface="Times New Roman"/>
              </a:rPr>
              <a:t> name=</a:t>
            </a:r>
            <a:r>
              <a:rPr lang="en-US" sz="1200" i="1" dirty="0">
                <a:solidFill>
                  <a:srgbClr val="2A00FF"/>
                </a:solidFill>
                <a:effectLst/>
                <a:latin typeface="Courier New"/>
                <a:ea typeface="Times New Roman"/>
              </a:rPr>
              <a:t>'</a:t>
            </a:r>
            <a:r>
              <a:rPr lang="en-US" sz="1200" i="1" dirty="0" err="1">
                <a:solidFill>
                  <a:srgbClr val="2A00FF"/>
                </a:solidFill>
                <a:effectLst/>
                <a:latin typeface="Courier New"/>
                <a:ea typeface="Times New Roman"/>
              </a:rPr>
              <a:t>com.google.gwt.user.User</a:t>
            </a:r>
            <a:r>
              <a:rPr lang="en-US" sz="1200" i="1" dirty="0">
                <a:solidFill>
                  <a:srgbClr val="2A00FF"/>
                </a:solidFill>
                <a:effectLst/>
                <a:latin typeface="Courier New"/>
                <a:ea typeface="Times New Roman"/>
              </a:rPr>
              <a:t>'</a:t>
            </a: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pl-PL" sz="1200" dirty="0" smtClean="0">
                <a:solidFill>
                  <a:srgbClr val="008080"/>
                </a:solidFill>
                <a:effectLst/>
                <a:latin typeface="Courier New"/>
                <a:ea typeface="Times New Roman"/>
              </a:rPr>
              <a:t>  </a:t>
            </a:r>
            <a:r>
              <a:rPr lang="en-US" sz="1200" dirty="0" smtClean="0">
                <a:solidFill>
                  <a:srgbClr val="008080"/>
                </a:solidFill>
                <a:effectLst/>
                <a:latin typeface="Courier New"/>
                <a:ea typeface="Times New Roman"/>
              </a:rPr>
              <a:t>&lt;</a:t>
            </a:r>
            <a:r>
              <a:rPr lang="en-US" sz="1200" dirty="0">
                <a:solidFill>
                  <a:srgbClr val="3F7F7F"/>
                </a:solidFill>
                <a:effectLst/>
                <a:latin typeface="Courier New"/>
                <a:ea typeface="Times New Roman"/>
              </a:rPr>
              <a:t>inherits</a:t>
            </a:r>
            <a:r>
              <a:rPr lang="en-US" sz="1200" dirty="0">
                <a:solidFill>
                  <a:srgbClr val="000000"/>
                </a:solidFill>
                <a:effectLst/>
                <a:latin typeface="Courier New"/>
                <a:ea typeface="Times New Roman"/>
              </a:rPr>
              <a:t> name=</a:t>
            </a:r>
            <a:r>
              <a:rPr lang="en-US" sz="1200" i="1" dirty="0">
                <a:solidFill>
                  <a:srgbClr val="2A00FF"/>
                </a:solidFill>
                <a:effectLst/>
                <a:latin typeface="Courier New"/>
                <a:ea typeface="Times New Roman"/>
              </a:rPr>
              <a:t>'</a:t>
            </a:r>
            <a:r>
              <a:rPr lang="en-US" sz="1200" i="1" dirty="0" err="1">
                <a:solidFill>
                  <a:srgbClr val="2A00FF"/>
                </a:solidFill>
                <a:effectLst/>
                <a:latin typeface="Courier New"/>
                <a:ea typeface="Times New Roman"/>
              </a:rPr>
              <a:t>com.google.gwt.user.theme.standard.Standard</a:t>
            </a:r>
            <a:r>
              <a:rPr lang="en-US" sz="1200" i="1" dirty="0">
                <a:solidFill>
                  <a:srgbClr val="2A00FF"/>
                </a:solidFill>
                <a:effectLst/>
                <a:latin typeface="Courier New"/>
                <a:ea typeface="Times New Roman"/>
              </a:rPr>
              <a:t>'</a:t>
            </a: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endParaRPr lang="pl-PL" sz="1200" dirty="0" smtClean="0">
              <a:solidFill>
                <a:srgbClr val="000000"/>
              </a:solidFill>
              <a:effectLst/>
              <a:latin typeface="Courier New"/>
              <a:ea typeface="Times New Roman"/>
            </a:endParaRPr>
          </a:p>
          <a:p>
            <a:pPr algn="just">
              <a:spcAft>
                <a:spcPts val="0"/>
              </a:spcAft>
            </a:pPr>
            <a:r>
              <a:rPr lang="pl-PL" sz="1200" dirty="0">
                <a:solidFill>
                  <a:srgbClr val="000000"/>
                </a:solidFill>
                <a:latin typeface="Courier New"/>
                <a:ea typeface="Times New Roman"/>
              </a:rPr>
              <a:t> </a:t>
            </a:r>
            <a:r>
              <a:rPr lang="pl-PL" sz="1200" dirty="0" smtClean="0">
                <a:solidFill>
                  <a:srgbClr val="000000"/>
                </a:solidFill>
                <a:latin typeface="Courier New"/>
                <a:ea typeface="Times New Roman"/>
              </a:rPr>
              <a:t> </a:t>
            </a:r>
            <a:r>
              <a:rPr lang="pl-PL" sz="1200" dirty="0" smtClean="0">
                <a:solidFill>
                  <a:srgbClr val="3F5FBF"/>
                </a:solidFill>
                <a:effectLst/>
                <a:latin typeface="Courier New"/>
                <a:ea typeface="Times New Roman"/>
              </a:rPr>
              <a:t>&lt;!– </a:t>
            </a:r>
            <a:r>
              <a:rPr lang="pl-PL" sz="1200" dirty="0" err="1" smtClean="0">
                <a:solidFill>
                  <a:srgbClr val="3F5FBF"/>
                </a:solidFill>
                <a:effectLst/>
                <a:latin typeface="Courier New"/>
                <a:ea typeface="Times New Roman"/>
              </a:rPr>
              <a:t>Defining</a:t>
            </a:r>
            <a:r>
              <a:rPr lang="pl-PL" sz="1200" dirty="0" smtClean="0">
                <a:solidFill>
                  <a:srgbClr val="3F5FBF"/>
                </a:solidFill>
                <a:effectLst/>
                <a:latin typeface="Courier New"/>
                <a:ea typeface="Times New Roman"/>
              </a:rPr>
              <a:t> </a:t>
            </a:r>
            <a:r>
              <a:rPr lang="pl-PL" sz="1200" dirty="0" err="1" smtClean="0">
                <a:solidFill>
                  <a:srgbClr val="3F5FBF"/>
                </a:solidFill>
                <a:effectLst/>
                <a:latin typeface="Courier New"/>
                <a:ea typeface="Times New Roman"/>
              </a:rPr>
              <a:t>entry</a:t>
            </a:r>
            <a:r>
              <a:rPr lang="pl-PL" sz="1200" dirty="0" smtClean="0">
                <a:solidFill>
                  <a:srgbClr val="3F5FBF"/>
                </a:solidFill>
                <a:effectLst/>
                <a:latin typeface="Courier New"/>
                <a:ea typeface="Times New Roman"/>
              </a:rPr>
              <a:t> point </a:t>
            </a:r>
            <a:r>
              <a:rPr lang="pl-PL" sz="1200" dirty="0" err="1" smtClean="0">
                <a:solidFill>
                  <a:srgbClr val="3F5FBF"/>
                </a:solidFill>
                <a:effectLst/>
                <a:latin typeface="Courier New"/>
                <a:ea typeface="Times New Roman"/>
              </a:rPr>
              <a:t>class</a:t>
            </a:r>
            <a:r>
              <a:rPr lang="pl-PL" sz="1200" dirty="0" smtClean="0">
                <a:solidFill>
                  <a:srgbClr val="3F5FBF"/>
                </a:solidFill>
                <a:effectLst/>
                <a:latin typeface="Courier New"/>
                <a:ea typeface="Times New Roman"/>
              </a:rPr>
              <a:t> for module.                         </a:t>
            </a:r>
            <a:r>
              <a:rPr lang="pl-PL" sz="1200" dirty="0">
                <a:solidFill>
                  <a:srgbClr val="3F5FBF"/>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pl-PL" sz="1200" dirty="0">
                <a:solidFill>
                  <a:srgbClr val="000000"/>
                </a:solidFill>
                <a:effectLst/>
                <a:latin typeface="Courier New"/>
                <a:ea typeface="Times New Roman"/>
              </a:rPr>
              <a:t>  </a:t>
            </a:r>
            <a:r>
              <a:rPr lang="pl-PL" sz="1200" dirty="0">
                <a:solidFill>
                  <a:srgbClr val="008080"/>
                </a:solidFill>
                <a:effectLst/>
                <a:latin typeface="Courier New"/>
                <a:ea typeface="Times New Roman"/>
              </a:rPr>
              <a:t>&lt;</a:t>
            </a:r>
            <a:r>
              <a:rPr lang="pl-PL" sz="1200" dirty="0" err="1">
                <a:solidFill>
                  <a:srgbClr val="3F7F7F"/>
                </a:solidFill>
                <a:effectLst/>
                <a:latin typeface="Courier New"/>
                <a:ea typeface="Times New Roman"/>
              </a:rPr>
              <a:t>entry</a:t>
            </a:r>
            <a:r>
              <a:rPr lang="pl-PL" sz="1200" dirty="0">
                <a:solidFill>
                  <a:srgbClr val="3F7F7F"/>
                </a:solidFill>
                <a:effectLst/>
                <a:latin typeface="Courier New"/>
                <a:ea typeface="Times New Roman"/>
              </a:rPr>
              <a:t>-point</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class</a:t>
            </a:r>
            <a:r>
              <a:rPr lang="pl-PL" sz="1200" dirty="0">
                <a:solidFill>
                  <a:srgbClr val="000000"/>
                </a:solidFill>
                <a:effectLst/>
                <a:latin typeface="Courier New"/>
                <a:ea typeface="Times New Roman"/>
              </a:rPr>
              <a:t>=</a:t>
            </a:r>
            <a:r>
              <a:rPr lang="pl-PL" sz="1200" i="1" dirty="0" smtClean="0">
                <a:solidFill>
                  <a:srgbClr val="2A00FF"/>
                </a:solidFill>
                <a:effectLst/>
                <a:latin typeface="Courier New"/>
                <a:ea typeface="Times New Roman"/>
              </a:rPr>
              <a:t>'</a:t>
            </a:r>
            <a:r>
              <a:rPr lang="pl-PL" sz="1200" i="1" dirty="0" err="1" smtClean="0">
                <a:solidFill>
                  <a:srgbClr val="2A00FF"/>
                </a:solidFill>
                <a:effectLst/>
                <a:latin typeface="Courier New"/>
                <a:ea typeface="Times New Roman"/>
              </a:rPr>
              <a:t>pl.pkosmowski.startgwt.client.MainEntryPoint</a:t>
            </a:r>
            <a:r>
              <a:rPr lang="pl-PL" sz="1200" i="1" dirty="0">
                <a:solidFill>
                  <a:srgbClr val="2A00FF"/>
                </a:solidFill>
                <a:effectLst/>
                <a:latin typeface="Courier New"/>
                <a:ea typeface="Times New Roman"/>
              </a:rPr>
              <a:t>'</a:t>
            </a:r>
            <a:r>
              <a:rPr lang="pl-PL" sz="1200" dirty="0">
                <a:solidFill>
                  <a:srgbClr val="000000"/>
                </a:solidFill>
                <a:effectLst/>
                <a:latin typeface="Courier New"/>
                <a:ea typeface="Times New Roman"/>
              </a:rPr>
              <a:t> </a:t>
            </a:r>
            <a:r>
              <a:rPr lang="pl-PL"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pl-PL" sz="1200" dirty="0">
                <a:solidFill>
                  <a:srgbClr val="000000"/>
                </a:solidFill>
                <a:effectLst/>
                <a:latin typeface="Courier New"/>
                <a:ea typeface="Times New Roman"/>
              </a:rPr>
              <a:t> </a:t>
            </a:r>
          </a:p>
          <a:p>
            <a:pPr algn="just">
              <a:spcAft>
                <a:spcPts val="0"/>
              </a:spcAft>
            </a:pPr>
            <a:r>
              <a:rPr lang="pl-PL" sz="1200" dirty="0">
                <a:solidFill>
                  <a:srgbClr val="000000"/>
                </a:solidFill>
                <a:effectLst/>
                <a:latin typeface="Courier New"/>
                <a:ea typeface="Times New Roman"/>
              </a:rPr>
              <a:t>  </a:t>
            </a:r>
            <a:r>
              <a:rPr lang="pl-PL" sz="1200" dirty="0" smtClean="0">
                <a:solidFill>
                  <a:srgbClr val="3F5FBF"/>
                </a:solidFill>
                <a:effectLst/>
                <a:latin typeface="Courier New"/>
                <a:ea typeface="Times New Roman"/>
              </a:rPr>
              <a:t>&lt;!– </a:t>
            </a:r>
            <a:r>
              <a:rPr lang="pl-PL" sz="1200" dirty="0" err="1" smtClean="0">
                <a:solidFill>
                  <a:srgbClr val="3F5FBF"/>
                </a:solidFill>
                <a:effectLst/>
                <a:latin typeface="Courier New"/>
                <a:ea typeface="Times New Roman"/>
              </a:rPr>
              <a:t>Packages</a:t>
            </a:r>
            <a:r>
              <a:rPr lang="pl-PL" sz="1200" dirty="0" smtClean="0">
                <a:solidFill>
                  <a:srgbClr val="3F5FBF"/>
                </a:solidFill>
                <a:effectLst/>
                <a:latin typeface="Courier New"/>
                <a:ea typeface="Times New Roman"/>
              </a:rPr>
              <a:t> </a:t>
            </a:r>
            <a:r>
              <a:rPr lang="pl-PL" sz="1200" dirty="0" err="1" smtClean="0">
                <a:solidFill>
                  <a:srgbClr val="3F5FBF"/>
                </a:solidFill>
                <a:effectLst/>
                <a:latin typeface="Courier New"/>
                <a:ea typeface="Times New Roman"/>
              </a:rPr>
              <a:t>definition</a:t>
            </a:r>
            <a:r>
              <a:rPr lang="pl-PL" sz="1200" dirty="0" smtClean="0">
                <a:solidFill>
                  <a:srgbClr val="3F5FBF"/>
                </a:solidFill>
                <a:effectLst/>
                <a:latin typeface="Courier New"/>
                <a:ea typeface="Times New Roman"/>
              </a:rPr>
              <a:t> to </a:t>
            </a:r>
            <a:r>
              <a:rPr lang="pl-PL" sz="1200" dirty="0" err="1" smtClean="0">
                <a:solidFill>
                  <a:srgbClr val="3F5FBF"/>
                </a:solidFill>
                <a:effectLst/>
                <a:latin typeface="Courier New"/>
                <a:ea typeface="Times New Roman"/>
              </a:rPr>
              <a:t>compile</a:t>
            </a:r>
            <a:r>
              <a:rPr lang="pl-PL" sz="1200" dirty="0" smtClean="0">
                <a:solidFill>
                  <a:srgbClr val="3F5FBF"/>
                </a:solidFill>
                <a:effectLst/>
                <a:latin typeface="Courier New"/>
                <a:ea typeface="Times New Roman"/>
              </a:rPr>
              <a:t> to </a:t>
            </a:r>
            <a:r>
              <a:rPr lang="pl-PL" sz="1200" dirty="0" err="1" smtClean="0">
                <a:solidFill>
                  <a:srgbClr val="3F5FBF"/>
                </a:solidFill>
                <a:effectLst/>
                <a:latin typeface="Courier New"/>
                <a:ea typeface="Times New Roman"/>
              </a:rPr>
              <a:t>JavaScript</a:t>
            </a:r>
            <a:r>
              <a:rPr lang="pl-PL" sz="1200" dirty="0" smtClean="0">
                <a:solidFill>
                  <a:srgbClr val="3F5FBF"/>
                </a:solidFill>
                <a:effectLst/>
                <a:latin typeface="Courier New"/>
                <a:ea typeface="Times New Roman"/>
              </a:rPr>
              <a:t> by cross </a:t>
            </a:r>
            <a:r>
              <a:rPr lang="pl-PL" sz="1200" dirty="0" err="1" smtClean="0">
                <a:solidFill>
                  <a:srgbClr val="3F5FBF"/>
                </a:solidFill>
                <a:effectLst/>
                <a:latin typeface="Courier New"/>
                <a:ea typeface="Times New Roman"/>
              </a:rPr>
              <a:t>compiler</a:t>
            </a:r>
            <a:r>
              <a:rPr lang="pl-PL" sz="1200" dirty="0" smtClean="0">
                <a:solidFill>
                  <a:srgbClr val="3F5FBF"/>
                </a:solidFill>
                <a:effectLst/>
                <a:latin typeface="Courier New"/>
                <a:ea typeface="Times New Roman"/>
              </a:rPr>
              <a:t>    </a:t>
            </a:r>
            <a:r>
              <a:rPr lang="pl-PL" sz="1200" dirty="0">
                <a:solidFill>
                  <a:srgbClr val="3F5FBF"/>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pl-PL"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source</a:t>
            </a:r>
            <a:r>
              <a:rPr lang="en-US" sz="1200" dirty="0">
                <a:solidFill>
                  <a:srgbClr val="000000"/>
                </a:solidFill>
                <a:effectLst/>
                <a:latin typeface="Courier New"/>
                <a:ea typeface="Times New Roman"/>
              </a:rPr>
              <a:t> path=</a:t>
            </a:r>
            <a:r>
              <a:rPr lang="en-US" sz="1200" i="1" dirty="0">
                <a:solidFill>
                  <a:srgbClr val="2A00FF"/>
                </a:solidFill>
                <a:effectLst/>
                <a:latin typeface="Courier New"/>
                <a:ea typeface="Times New Roman"/>
              </a:rPr>
              <a:t>'client'</a:t>
            </a: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source</a:t>
            </a:r>
            <a:r>
              <a:rPr lang="en-US" sz="1200" dirty="0">
                <a:solidFill>
                  <a:srgbClr val="000000"/>
                </a:solidFill>
                <a:effectLst/>
                <a:latin typeface="Courier New"/>
                <a:ea typeface="Times New Roman"/>
              </a:rPr>
              <a:t> path=</a:t>
            </a:r>
            <a:r>
              <a:rPr lang="en-US" sz="1200" i="1" dirty="0">
                <a:solidFill>
                  <a:srgbClr val="2A00FF"/>
                </a:solidFill>
                <a:effectLst/>
                <a:latin typeface="Courier New"/>
                <a:ea typeface="Times New Roman"/>
              </a:rPr>
              <a:t>'shared'</a:t>
            </a: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just">
              <a:spcAft>
                <a:spcPts val="0"/>
              </a:spcAft>
            </a:pPr>
            <a:r>
              <a:rPr lang="pl-PL" sz="1200" dirty="0">
                <a:solidFill>
                  <a:srgbClr val="008080"/>
                </a:solidFill>
                <a:effectLst/>
                <a:latin typeface="Courier New"/>
                <a:ea typeface="Times New Roman"/>
              </a:rPr>
              <a:t>&lt;/</a:t>
            </a:r>
            <a:r>
              <a:rPr lang="pl-PL" sz="1200" dirty="0">
                <a:solidFill>
                  <a:srgbClr val="3F7F7F"/>
                </a:solidFill>
                <a:effectLst/>
                <a:latin typeface="Courier New"/>
                <a:ea typeface="Times New Roman"/>
              </a:rPr>
              <a:t>module</a:t>
            </a:r>
            <a:r>
              <a:rPr lang="pl-PL"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p:txBody>
      </p:sp>
      <p:pic>
        <p:nvPicPr>
          <p:cNvPr id="7"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Tree>
    <p:extLst>
      <p:ext uri="{BB962C8B-B14F-4D97-AF65-F5344CB8AC3E}">
        <p14:creationId xmlns:p14="http://schemas.microsoft.com/office/powerpoint/2010/main" val="30604095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Server </a:t>
            </a:r>
            <a:r>
              <a:rPr lang="pl-PL" dirty="0" err="1" smtClean="0"/>
              <a:t>side</a:t>
            </a:r>
            <a:r>
              <a:rPr lang="pl-PL" sz="1600" dirty="0"/>
              <a:t/>
            </a:r>
            <a:br>
              <a:rPr lang="pl-PL" sz="1600" dirty="0"/>
            </a:br>
            <a:r>
              <a:rPr lang="pl-PL" sz="1600" dirty="0" smtClean="0"/>
              <a:t>For JAVA</a:t>
            </a:r>
            <a:endParaRPr lang="pl-PL" sz="1600" dirty="0"/>
          </a:p>
        </p:txBody>
      </p:sp>
      <p:sp>
        <p:nvSpPr>
          <p:cNvPr id="3" name="Content Placeholder 2"/>
          <p:cNvSpPr>
            <a:spLocks noGrp="1"/>
          </p:cNvSpPr>
          <p:nvPr>
            <p:ph idx="1"/>
          </p:nvPr>
        </p:nvSpPr>
        <p:spPr>
          <a:xfrm>
            <a:off x="500063" y="1052736"/>
            <a:ext cx="8913812" cy="4679950"/>
          </a:xfrm>
        </p:spPr>
        <p:txBody>
          <a:bodyPr>
            <a:noAutofit/>
          </a:bodyPr>
          <a:lstStyle/>
          <a:p>
            <a:r>
              <a:rPr lang="pl-PL" sz="1400" dirty="0" err="1" smtClean="0"/>
              <a:t>Package</a:t>
            </a:r>
            <a:r>
              <a:rPr lang="pl-PL" sz="1400" dirty="0" smtClean="0"/>
              <a:t> not </a:t>
            </a:r>
            <a:r>
              <a:rPr lang="pl-PL" sz="1400" dirty="0" err="1" smtClean="0"/>
              <a:t>definied</a:t>
            </a:r>
            <a:r>
              <a:rPr lang="pl-PL" sz="1400" dirty="0" smtClean="0"/>
              <a:t> in Module </a:t>
            </a:r>
            <a:r>
              <a:rPr lang="pl-PL" sz="1400" dirty="0" err="1" smtClean="0"/>
              <a:t>Descriptor</a:t>
            </a:r>
            <a:endParaRPr lang="pl-PL" sz="1400" b="1" dirty="0"/>
          </a:p>
          <a:p>
            <a:r>
              <a:rPr lang="pl-PL" sz="1400" dirty="0" smtClean="0"/>
              <a:t>Not </a:t>
            </a:r>
            <a:r>
              <a:rPr lang="pl-PL" sz="1400" dirty="0" err="1" smtClean="0"/>
              <a:t>compiled</a:t>
            </a:r>
            <a:r>
              <a:rPr lang="pl-PL" sz="1400" dirty="0" smtClean="0"/>
              <a:t> to </a:t>
            </a:r>
            <a:r>
              <a:rPr lang="pl-PL" sz="1400" dirty="0" err="1" smtClean="0"/>
              <a:t>JavaScript</a:t>
            </a:r>
            <a:endParaRPr lang="pl-PL" sz="1400" dirty="0" smtClean="0"/>
          </a:p>
          <a:p>
            <a:r>
              <a:rPr lang="pl-PL" sz="1400" dirty="0" smtClean="0"/>
              <a:t>Full </a:t>
            </a:r>
            <a:r>
              <a:rPr lang="pl-PL" sz="1400" dirty="0" err="1" smtClean="0"/>
              <a:t>server</a:t>
            </a:r>
            <a:r>
              <a:rPr lang="pl-PL" sz="1400" dirty="0" smtClean="0"/>
              <a:t> API </a:t>
            </a:r>
            <a:r>
              <a:rPr lang="pl-PL" sz="1400" dirty="0" err="1" smtClean="0"/>
              <a:t>access</a:t>
            </a:r>
            <a:endParaRPr lang="pl-PL" sz="1400" dirty="0" smtClean="0"/>
          </a:p>
          <a:p>
            <a:r>
              <a:rPr lang="pl-PL" sz="1400" dirty="0" err="1" smtClean="0"/>
              <a:t>Deployed</a:t>
            </a:r>
            <a:r>
              <a:rPr lang="pl-PL" sz="1400" dirty="0" smtClean="0"/>
              <a:t> and run on </a:t>
            </a:r>
            <a:r>
              <a:rPr lang="pl-PL" sz="1400" dirty="0" err="1" smtClean="0"/>
              <a:t>serve</a:t>
            </a:r>
            <a:endParaRPr lang="pl-PL" sz="1400" dirty="0" smtClean="0"/>
          </a:p>
          <a:p>
            <a:r>
              <a:rPr lang="pl-PL" sz="1400" dirty="0" err="1" smtClean="0"/>
              <a:t>Comunicates</a:t>
            </a:r>
            <a:r>
              <a:rPr lang="pl-PL" sz="1400" dirty="0" smtClean="0"/>
              <a:t> with </a:t>
            </a:r>
            <a:r>
              <a:rPr lang="pl-PL" sz="1400" dirty="0" err="1" smtClean="0"/>
              <a:t>clients</a:t>
            </a:r>
            <a:r>
              <a:rPr lang="pl-PL" sz="1400" dirty="0" smtClean="0"/>
              <a:t>:</a:t>
            </a:r>
          </a:p>
          <a:p>
            <a:pPr lvl="1"/>
            <a:r>
              <a:rPr lang="pl-PL" sz="1400" dirty="0" smtClean="0"/>
              <a:t>It </a:t>
            </a:r>
            <a:r>
              <a:rPr lang="pl-PL" sz="1400" dirty="0" err="1" smtClean="0"/>
              <a:t>responses</a:t>
            </a:r>
            <a:r>
              <a:rPr lang="pl-PL" sz="1400" dirty="0" smtClean="0"/>
              <a:t> to </a:t>
            </a:r>
            <a:r>
              <a:rPr lang="pl-PL" sz="1400" dirty="0" err="1" smtClean="0"/>
              <a:t>clients</a:t>
            </a:r>
            <a:endParaRPr lang="pl-PL" sz="1400" dirty="0" smtClean="0"/>
          </a:p>
          <a:p>
            <a:pPr lvl="1"/>
            <a:r>
              <a:rPr lang="pl-PL" sz="1400" dirty="0" smtClean="0"/>
              <a:t>Talk with </a:t>
            </a:r>
            <a:r>
              <a:rPr lang="pl-PL" sz="1400" dirty="0" err="1" smtClean="0"/>
              <a:t>with</a:t>
            </a:r>
            <a:r>
              <a:rPr lang="pl-PL" sz="1400" dirty="0" smtClean="0"/>
              <a:t> </a:t>
            </a:r>
            <a:r>
              <a:rPr lang="pl-PL" sz="1400" dirty="0" err="1" smtClean="0"/>
              <a:t>clients</a:t>
            </a:r>
            <a:r>
              <a:rPr lang="pl-PL" sz="1400" dirty="0" smtClean="0"/>
              <a:t> (</a:t>
            </a:r>
            <a:r>
              <a:rPr lang="pl-PL" sz="1400" dirty="0" err="1" smtClean="0"/>
              <a:t>WebSockets</a:t>
            </a:r>
            <a:r>
              <a:rPr lang="pl-PL" sz="1400" dirty="0" smtClean="0"/>
              <a:t>, </a:t>
            </a:r>
            <a:r>
              <a:rPr lang="pl-PL" sz="1400" dirty="0" err="1" smtClean="0"/>
              <a:t>Comet</a:t>
            </a:r>
            <a:r>
              <a:rPr lang="pl-PL" sz="1400" dirty="0" smtClean="0"/>
              <a:t>, ...)</a:t>
            </a:r>
          </a:p>
          <a:p>
            <a:pPr lvl="1"/>
            <a:r>
              <a:rPr lang="pl-PL" sz="1400" dirty="0" smtClean="0"/>
              <a:t>Proxy for </a:t>
            </a:r>
            <a:r>
              <a:rPr lang="pl-PL" sz="1400" dirty="0" err="1" smtClean="0"/>
              <a:t>clients</a:t>
            </a:r>
            <a:r>
              <a:rPr lang="pl-PL" sz="1400" dirty="0" smtClean="0"/>
              <a:t> for </a:t>
            </a:r>
            <a:r>
              <a:rPr lang="pl-PL" sz="1400" dirty="0" err="1" smtClean="0"/>
              <a:t>external</a:t>
            </a:r>
            <a:r>
              <a:rPr lang="pl-PL" sz="1400" dirty="0" smtClean="0"/>
              <a:t> </a:t>
            </a:r>
            <a:r>
              <a:rPr lang="pl-PL" sz="1400" dirty="0" err="1" smtClean="0"/>
              <a:t>or</a:t>
            </a:r>
            <a:r>
              <a:rPr lang="pl-PL" sz="1400" dirty="0" smtClean="0"/>
              <a:t> </a:t>
            </a:r>
            <a:r>
              <a:rPr lang="pl-PL" sz="1400" dirty="0" err="1" smtClean="0"/>
              <a:t>another</a:t>
            </a:r>
            <a:r>
              <a:rPr lang="pl-PL" sz="1400" dirty="0" smtClean="0"/>
              <a:t> </a:t>
            </a:r>
            <a:r>
              <a:rPr lang="pl-PL" sz="1400" dirty="0" err="1" smtClean="0"/>
              <a:t>server</a:t>
            </a:r>
            <a:r>
              <a:rPr lang="pl-PL" sz="1400" dirty="0" smtClean="0"/>
              <a:t/>
            </a:r>
            <a:br>
              <a:rPr lang="pl-PL" sz="1400" dirty="0" smtClean="0"/>
            </a:br>
            <a:r>
              <a:rPr lang="pl-PL" sz="1400" dirty="0" smtClean="0"/>
              <a:t>services:</a:t>
            </a:r>
          </a:p>
          <a:p>
            <a:pPr lvl="2"/>
            <a:r>
              <a:rPr lang="pl-PL" sz="1400" dirty="0" smtClean="0"/>
              <a:t>Read/Write to Data </a:t>
            </a:r>
            <a:r>
              <a:rPr lang="pl-PL" sz="1400" dirty="0" err="1" smtClean="0"/>
              <a:t>Bases</a:t>
            </a:r>
            <a:endParaRPr lang="pl-PL" sz="1400" dirty="0" smtClean="0"/>
          </a:p>
          <a:p>
            <a:pPr lvl="2"/>
            <a:r>
              <a:rPr lang="pl-PL" sz="1400" dirty="0" smtClean="0"/>
              <a:t>E-mail</a:t>
            </a:r>
          </a:p>
          <a:p>
            <a:pPr lvl="2"/>
            <a:r>
              <a:rPr lang="pl-PL" sz="1400" dirty="0" smtClean="0"/>
              <a:t>JMS</a:t>
            </a:r>
          </a:p>
          <a:p>
            <a:r>
              <a:rPr lang="pl-PL" sz="1400" dirty="0" smtClean="0"/>
              <a:t>Client </a:t>
            </a:r>
            <a:r>
              <a:rPr lang="pl-PL" sz="1400" dirty="0" err="1" smtClean="0"/>
              <a:t>side</a:t>
            </a:r>
            <a:r>
              <a:rPr lang="pl-PL" sz="1400" dirty="0" smtClean="0"/>
              <a:t> </a:t>
            </a:r>
            <a:r>
              <a:rPr lang="pl-PL" sz="1400" dirty="0" err="1" smtClean="0"/>
              <a:t>code</a:t>
            </a:r>
            <a:r>
              <a:rPr lang="pl-PL" sz="1400" dirty="0" smtClean="0"/>
              <a:t> </a:t>
            </a:r>
            <a:r>
              <a:rPr lang="pl-PL" sz="1400" dirty="0" err="1" smtClean="0"/>
              <a:t>is</a:t>
            </a:r>
            <a:r>
              <a:rPr lang="pl-PL" sz="1400" dirty="0" smtClean="0"/>
              <a:t> </a:t>
            </a:r>
            <a:r>
              <a:rPr lang="pl-PL" sz="1400" dirty="0" err="1" smtClean="0"/>
              <a:t>also</a:t>
            </a:r>
            <a:r>
              <a:rPr lang="pl-PL" sz="1400" dirty="0" smtClean="0"/>
              <a:t> </a:t>
            </a:r>
            <a:r>
              <a:rPr lang="pl-PL" sz="1400" dirty="0" err="1" smtClean="0"/>
              <a:t>avaiable</a:t>
            </a:r>
            <a:endParaRPr lang="pl-PL" sz="1400" dirty="0"/>
          </a:p>
          <a:p>
            <a:pPr marL="0" indent="0">
              <a:buNone/>
            </a:pPr>
            <a:endParaRPr lang="pl-PL" sz="1400" dirty="0"/>
          </a:p>
          <a:p>
            <a:pPr marL="0" indent="0">
              <a:buNone/>
            </a:pPr>
            <a:endParaRPr lang="pl-PL" sz="1400" dirty="0"/>
          </a:p>
        </p:txBody>
      </p:sp>
      <p:grpSp>
        <p:nvGrpSpPr>
          <p:cNvPr id="25" name="Grupa 5"/>
          <p:cNvGrpSpPr/>
          <p:nvPr/>
        </p:nvGrpSpPr>
        <p:grpSpPr>
          <a:xfrm>
            <a:off x="4497549" y="116632"/>
            <a:ext cx="5135971" cy="6048672"/>
            <a:chOff x="0" y="0"/>
            <a:chExt cx="4976733" cy="5943600"/>
          </a:xfrm>
        </p:grpSpPr>
        <p:grpSp>
          <p:nvGrpSpPr>
            <p:cNvPr id="26" name="Grupa 6"/>
            <p:cNvGrpSpPr/>
            <p:nvPr/>
          </p:nvGrpSpPr>
          <p:grpSpPr>
            <a:xfrm>
              <a:off x="2714624" y="0"/>
              <a:ext cx="2262109" cy="5742940"/>
              <a:chOff x="-1" y="0"/>
              <a:chExt cx="2262109" cy="5742940"/>
            </a:xfrm>
          </p:grpSpPr>
          <p:sp>
            <p:nvSpPr>
              <p:cNvPr id="28" name="Objaśnienie prostokątne zaokrąglone 8"/>
              <p:cNvSpPr/>
              <p:nvPr/>
            </p:nvSpPr>
            <p:spPr>
              <a:xfrm>
                <a:off x="0" y="1266825"/>
                <a:ext cx="2262107" cy="313690"/>
              </a:xfrm>
              <a:prstGeom prst="wedgeRoundRectCallout">
                <a:avLst>
                  <a:gd name="adj1" fmla="val -63067"/>
                  <a:gd name="adj2" fmla="val 43788"/>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Client side</a:t>
                </a:r>
                <a:endParaRPr lang="pl-PL" sz="1100" dirty="0">
                  <a:effectLst/>
                  <a:ea typeface="Times New Roman"/>
                  <a:cs typeface="Times New Roman"/>
                </a:endParaRPr>
              </a:p>
            </p:txBody>
          </p:sp>
          <p:sp>
            <p:nvSpPr>
              <p:cNvPr id="29" name="Objaśnienie prostokątne zaokrąglone 9"/>
              <p:cNvSpPr/>
              <p:nvPr/>
            </p:nvSpPr>
            <p:spPr>
              <a:xfrm>
                <a:off x="0" y="2047875"/>
                <a:ext cx="2262107" cy="313690"/>
              </a:xfrm>
              <a:prstGeom prst="wedgeRoundRectCallout">
                <a:avLst>
                  <a:gd name="adj1" fmla="val -62109"/>
                  <a:gd name="adj2" fmla="val -29086"/>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Server side</a:t>
                </a:r>
                <a:endParaRPr lang="pl-PL" sz="1100" dirty="0">
                  <a:effectLst/>
                  <a:ea typeface="Times New Roman"/>
                  <a:cs typeface="Times New Roman"/>
                </a:endParaRPr>
              </a:p>
            </p:txBody>
          </p:sp>
          <p:sp>
            <p:nvSpPr>
              <p:cNvPr id="30" name="Objaśnienie prostokątne zaokrąglone 10"/>
              <p:cNvSpPr/>
              <p:nvPr/>
            </p:nvSpPr>
            <p:spPr>
              <a:xfrm>
                <a:off x="0" y="2457450"/>
                <a:ext cx="2262107" cy="313690"/>
              </a:xfrm>
              <a:prstGeom prst="wedgeRoundRectCallout">
                <a:avLst>
                  <a:gd name="adj1" fmla="val -61964"/>
                  <a:gd name="adj2" fmla="val -49613"/>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Shared part</a:t>
                </a:r>
                <a:endParaRPr lang="pl-PL" sz="1100" dirty="0">
                  <a:effectLst/>
                  <a:ea typeface="Times New Roman"/>
                  <a:cs typeface="Times New Roman"/>
                </a:endParaRPr>
              </a:p>
            </p:txBody>
          </p:sp>
          <p:sp>
            <p:nvSpPr>
              <p:cNvPr id="31" name="Objaśnienie prostokątne zaokrąglone 11"/>
              <p:cNvSpPr/>
              <p:nvPr/>
            </p:nvSpPr>
            <p:spPr>
              <a:xfrm>
                <a:off x="0" y="3181350"/>
                <a:ext cx="2262107" cy="313690"/>
              </a:xfrm>
              <a:prstGeom prst="wedgeRoundRectCallout">
                <a:avLst>
                  <a:gd name="adj1" fmla="val -62332"/>
                  <a:gd name="adj2" fmla="val -14394"/>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Module descriptor</a:t>
                </a:r>
                <a:endParaRPr lang="pl-PL" sz="1100" dirty="0">
                  <a:effectLst/>
                  <a:ea typeface="Times New Roman"/>
                  <a:cs typeface="Times New Roman"/>
                </a:endParaRPr>
              </a:p>
            </p:txBody>
          </p:sp>
          <p:sp>
            <p:nvSpPr>
              <p:cNvPr id="32" name="Objaśnienie prostokątne zaokrąglone 12"/>
              <p:cNvSpPr/>
              <p:nvPr/>
            </p:nvSpPr>
            <p:spPr>
              <a:xfrm>
                <a:off x="0" y="4010025"/>
                <a:ext cx="2262107" cy="313690"/>
              </a:xfrm>
              <a:prstGeom prst="wedgeRoundRectCallout">
                <a:avLst>
                  <a:gd name="adj1" fmla="val -63067"/>
                  <a:gd name="adj2" fmla="val 22533"/>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External dependencies</a:t>
                </a:r>
                <a:endParaRPr lang="pl-PL" sz="1100" dirty="0">
                  <a:effectLst/>
                  <a:ea typeface="Times New Roman"/>
                  <a:cs typeface="Times New Roman"/>
                </a:endParaRPr>
              </a:p>
            </p:txBody>
          </p:sp>
          <p:sp>
            <p:nvSpPr>
              <p:cNvPr id="33" name="Objaśnienie prostokątne zaokrąglone 13"/>
              <p:cNvSpPr/>
              <p:nvPr/>
            </p:nvSpPr>
            <p:spPr>
              <a:xfrm>
                <a:off x="-1" y="419100"/>
                <a:ext cx="2262109" cy="313690"/>
              </a:xfrm>
              <a:prstGeom prst="wedgeRoundRectCallout">
                <a:avLst>
                  <a:gd name="adj1" fmla="val -59236"/>
                  <a:gd name="adj2" fmla="val 37625"/>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Web Deployment Descriptor</a:t>
                </a:r>
                <a:endParaRPr lang="pl-PL" sz="1100" dirty="0">
                  <a:effectLst/>
                  <a:ea typeface="Times New Roman"/>
                  <a:cs typeface="Times New Roman"/>
                </a:endParaRPr>
              </a:p>
            </p:txBody>
          </p:sp>
          <p:sp>
            <p:nvSpPr>
              <p:cNvPr id="34" name="Objaśnienie prostokątne zaokrąglone 14"/>
              <p:cNvSpPr/>
              <p:nvPr/>
            </p:nvSpPr>
            <p:spPr>
              <a:xfrm>
                <a:off x="0" y="828675"/>
                <a:ext cx="2262107" cy="313690"/>
              </a:xfrm>
              <a:prstGeom prst="wedgeRoundRectCallout">
                <a:avLst>
                  <a:gd name="adj1" fmla="val -63323"/>
                  <a:gd name="adj2" fmla="val 46135"/>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Hosted page</a:t>
                </a:r>
                <a:endParaRPr lang="pl-PL" sz="1100" dirty="0">
                  <a:effectLst/>
                  <a:ea typeface="Times New Roman"/>
                  <a:cs typeface="Times New Roman"/>
                </a:endParaRPr>
              </a:p>
            </p:txBody>
          </p:sp>
          <p:sp>
            <p:nvSpPr>
              <p:cNvPr id="35" name="Objaśnienie prostokątne zaokrąglone 15"/>
              <p:cNvSpPr/>
              <p:nvPr/>
            </p:nvSpPr>
            <p:spPr>
              <a:xfrm>
                <a:off x="0" y="5429250"/>
                <a:ext cx="2262107" cy="313690"/>
              </a:xfrm>
              <a:prstGeom prst="wedgeRoundRectCallout">
                <a:avLst>
                  <a:gd name="adj1" fmla="val -63802"/>
                  <a:gd name="adj2" fmla="val 27497"/>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Main configuration file</a:t>
                </a:r>
                <a:endParaRPr lang="pl-PL" sz="1100" dirty="0">
                  <a:effectLst/>
                  <a:ea typeface="Times New Roman"/>
                  <a:cs typeface="Times New Roman"/>
                </a:endParaRPr>
              </a:p>
            </p:txBody>
          </p:sp>
          <p:sp>
            <p:nvSpPr>
              <p:cNvPr id="36" name="Objaśnienie prostokątne zaokrąglone 16"/>
              <p:cNvSpPr/>
              <p:nvPr/>
            </p:nvSpPr>
            <p:spPr>
              <a:xfrm>
                <a:off x="-1" y="0"/>
                <a:ext cx="2262108" cy="313690"/>
              </a:xfrm>
              <a:prstGeom prst="wedgeRoundRectCallout">
                <a:avLst>
                  <a:gd name="adj1" fmla="val -56440"/>
                  <a:gd name="adj2" fmla="val 52188"/>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Static elements</a:t>
                </a:r>
                <a:endParaRPr lang="pl-PL" sz="1100" dirty="0">
                  <a:effectLst/>
                  <a:ea typeface="Times New Roman"/>
                  <a:cs typeface="Times New Roman"/>
                </a:endParaRPr>
              </a:p>
            </p:txBody>
          </p:sp>
          <p:sp>
            <p:nvSpPr>
              <p:cNvPr id="37" name="Objaśnienie prostokątne zaokrąglone 17"/>
              <p:cNvSpPr/>
              <p:nvPr/>
            </p:nvSpPr>
            <p:spPr>
              <a:xfrm>
                <a:off x="0" y="1647825"/>
                <a:ext cx="2262107" cy="313690"/>
              </a:xfrm>
              <a:prstGeom prst="wedgeRoundRectCallout">
                <a:avLst>
                  <a:gd name="adj1" fmla="val -61707"/>
                  <a:gd name="adj2" fmla="val 22047"/>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Main Entry Point</a:t>
                </a:r>
                <a:endParaRPr lang="pl-PL" sz="1100" dirty="0">
                  <a:effectLst/>
                  <a:ea typeface="Times New Roman"/>
                  <a:cs typeface="Times New Roman"/>
                </a:endParaRPr>
              </a:p>
            </p:txBody>
          </p:sp>
        </p:grpSp>
        <p:pic>
          <p:nvPicPr>
            <p:cNvPr id="27" name="Obraz 7"/>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auto">
            <a:xfrm>
              <a:off x="0" y="247650"/>
              <a:ext cx="2495550" cy="5695950"/>
            </a:xfrm>
            <a:prstGeom prst="rect">
              <a:avLst/>
            </a:prstGeom>
            <a:noFill/>
            <a:ln>
              <a:noFill/>
            </a:ln>
            <a:extLst>
              <a:ext uri="{53640926-AAD7-44D8-BBD7-CCE9431645EC}">
                <a14:shadowObscured xmlns:a14="http://schemas.microsoft.com/office/drawing/2010/main"/>
              </a:ext>
            </a:extLst>
          </p:spPr>
        </p:pic>
      </p:grpSp>
      <p:sp>
        <p:nvSpPr>
          <p:cNvPr id="5" name="Prostokąt zaokrąglony 4"/>
          <p:cNvSpPr/>
          <p:nvPr/>
        </p:nvSpPr>
        <p:spPr>
          <a:xfrm>
            <a:off x="4736976" y="877656"/>
            <a:ext cx="2335972" cy="2041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zaokrąglony 18"/>
          <p:cNvSpPr/>
          <p:nvPr/>
        </p:nvSpPr>
        <p:spPr>
          <a:xfrm>
            <a:off x="4736976" y="2095036"/>
            <a:ext cx="2335972" cy="397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zaokrąglony 19"/>
          <p:cNvSpPr/>
          <p:nvPr/>
        </p:nvSpPr>
        <p:spPr>
          <a:xfrm>
            <a:off x="4736976" y="4038880"/>
            <a:ext cx="2335972" cy="2212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2517259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Structure</a:t>
            </a:r>
            <a:r>
              <a:rPr lang="pl-PL" dirty="0" smtClean="0"/>
              <a:t> of GWT </a:t>
            </a:r>
            <a:r>
              <a:rPr lang="pl-PL" dirty="0" err="1" smtClean="0"/>
              <a:t>project</a:t>
            </a:r>
            <a:endParaRPr lang="en-GB" dirty="0"/>
          </a:p>
        </p:txBody>
      </p:sp>
      <p:pic>
        <p:nvPicPr>
          <p:cNvPr id="14"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2696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Cross compiler</a:t>
            </a:r>
            <a:endParaRPr lang="en-GB" dirty="0"/>
          </a:p>
        </p:txBody>
      </p:sp>
      <p:sp>
        <p:nvSpPr>
          <p:cNvPr id="9" name="Content Placeholder 8"/>
          <p:cNvSpPr>
            <a:spLocks noGrp="1"/>
          </p:cNvSpPr>
          <p:nvPr>
            <p:ph idx="1"/>
          </p:nvPr>
        </p:nvSpPr>
        <p:spPr>
          <a:xfrm>
            <a:off x="500063" y="1124744"/>
            <a:ext cx="3444825" cy="5112568"/>
          </a:xfrm>
        </p:spPr>
        <p:txBody>
          <a:bodyPr>
            <a:normAutofit/>
          </a:bodyPr>
          <a:lstStyle/>
          <a:p>
            <a:pPr marL="0" lvl="0" indent="0">
              <a:buNone/>
            </a:pPr>
            <a:r>
              <a:rPr lang="pl-PL" sz="1400" b="1" dirty="0" err="1" smtClean="0"/>
              <a:t>Compiles</a:t>
            </a:r>
            <a:r>
              <a:rPr lang="pl-PL" sz="1400" b="1" dirty="0" smtClean="0"/>
              <a:t> Java to JavaScript</a:t>
            </a:r>
          </a:p>
          <a:p>
            <a:r>
              <a:rPr lang="pl-PL" sz="1400" dirty="0" err="1" smtClean="0"/>
              <a:t>Code</a:t>
            </a:r>
            <a:r>
              <a:rPr lang="pl-PL" sz="1400" dirty="0" smtClean="0"/>
              <a:t> sources in GWT modules</a:t>
            </a:r>
          </a:p>
          <a:p>
            <a:r>
              <a:rPr lang="pl-PL" sz="1400" dirty="0" err="1" smtClean="0"/>
              <a:t>Emulated</a:t>
            </a:r>
            <a:r>
              <a:rPr lang="pl-PL" sz="1400" dirty="0" smtClean="0"/>
              <a:t> </a:t>
            </a:r>
            <a:r>
              <a:rPr lang="pl-PL" sz="1400" dirty="0" err="1" smtClean="0"/>
              <a:t>classes</a:t>
            </a:r>
            <a:r>
              <a:rPr lang="pl-PL" sz="1400" dirty="0" smtClean="0"/>
              <a:t> with </a:t>
            </a:r>
            <a:r>
              <a:rPr lang="pl-PL" sz="1400" dirty="0" err="1" smtClean="0"/>
              <a:t>sources</a:t>
            </a:r>
            <a:r>
              <a:rPr lang="pl-PL" sz="1400" dirty="0"/>
              <a:t> </a:t>
            </a:r>
            <a:r>
              <a:rPr lang="pl-PL" sz="1400" dirty="0" smtClean="0"/>
              <a:t>/ </a:t>
            </a:r>
            <a:r>
              <a:rPr lang="pl-PL" sz="1400" dirty="0" err="1" smtClean="0"/>
              <a:t>emulated</a:t>
            </a:r>
            <a:r>
              <a:rPr lang="pl-PL" sz="1400" dirty="0" smtClean="0"/>
              <a:t> </a:t>
            </a:r>
            <a:r>
              <a:rPr lang="pl-PL" sz="1400" dirty="0" err="1" smtClean="0"/>
              <a:t>libraries</a:t>
            </a:r>
            <a:endParaRPr lang="pl-PL" sz="1400" dirty="0" smtClean="0"/>
          </a:p>
          <a:p>
            <a:pPr lvl="1"/>
            <a:endParaRPr lang="pl-PL" sz="1400" dirty="0"/>
          </a:p>
          <a:p>
            <a:pPr marL="0" indent="0">
              <a:buNone/>
            </a:pPr>
            <a:r>
              <a:rPr lang="pl-PL" sz="1400" b="1" dirty="0" smtClean="0"/>
              <a:t>Good practices</a:t>
            </a:r>
          </a:p>
          <a:p>
            <a:r>
              <a:rPr lang="pl-PL" sz="1400" dirty="0" smtClean="0"/>
              <a:t>Reduces final </a:t>
            </a:r>
            <a:r>
              <a:rPr lang="pl-PL" sz="1400" dirty="0" err="1" smtClean="0"/>
              <a:t>code</a:t>
            </a:r>
            <a:r>
              <a:rPr lang="pl-PL" sz="1400" dirty="0" smtClean="0"/>
              <a:t> </a:t>
            </a:r>
            <a:r>
              <a:rPr lang="pl-PL" sz="1400" dirty="0" err="1" smtClean="0"/>
              <a:t>size</a:t>
            </a:r>
            <a:endParaRPr lang="pl-PL" sz="1400" dirty="0" smtClean="0"/>
          </a:p>
          <a:p>
            <a:pPr lvl="1"/>
            <a:r>
              <a:rPr lang="pl-PL" sz="1400" dirty="0" err="1" smtClean="0"/>
              <a:t>Dead</a:t>
            </a:r>
            <a:r>
              <a:rPr lang="pl-PL" sz="1400" dirty="0" smtClean="0"/>
              <a:t> </a:t>
            </a:r>
            <a:r>
              <a:rPr lang="pl-PL" sz="1400" dirty="0" err="1" smtClean="0"/>
              <a:t>code</a:t>
            </a:r>
            <a:r>
              <a:rPr lang="pl-PL" sz="1400" dirty="0" smtClean="0"/>
              <a:t> </a:t>
            </a:r>
            <a:r>
              <a:rPr lang="pl-PL" sz="1400" dirty="0" err="1" smtClean="0"/>
              <a:t>removal</a:t>
            </a:r>
            <a:endParaRPr lang="pl-PL" sz="1400" dirty="0" smtClean="0"/>
          </a:p>
          <a:p>
            <a:pPr lvl="1"/>
            <a:r>
              <a:rPr lang="pl-PL" sz="1400" dirty="0" err="1" smtClean="0"/>
              <a:t>Shrinking</a:t>
            </a:r>
            <a:r>
              <a:rPr lang="pl-PL" sz="1400" dirty="0" smtClean="0"/>
              <a:t> </a:t>
            </a:r>
          </a:p>
          <a:p>
            <a:pPr lvl="1"/>
            <a:r>
              <a:rPr lang="pl-PL" sz="1400" dirty="0" err="1" smtClean="0"/>
              <a:t>Optimized</a:t>
            </a:r>
            <a:r>
              <a:rPr lang="pl-PL" sz="1400" dirty="0" smtClean="0"/>
              <a:t> by </a:t>
            </a:r>
            <a:r>
              <a:rPr lang="pl-PL" sz="1400" dirty="0" err="1" smtClean="0"/>
              <a:t>closure</a:t>
            </a:r>
            <a:r>
              <a:rPr lang="pl-PL" sz="1400" dirty="0" smtClean="0"/>
              <a:t> </a:t>
            </a:r>
            <a:r>
              <a:rPr lang="pl-PL" sz="1400" dirty="0" err="1" smtClean="0"/>
              <a:t>compilator</a:t>
            </a:r>
            <a:r>
              <a:rPr lang="pl-PL" sz="1400" dirty="0" smtClean="0"/>
              <a:t> [</a:t>
            </a:r>
            <a:r>
              <a:rPr lang="pl-PL" sz="1400" dirty="0" err="1" smtClean="0"/>
              <a:t>optionaly</a:t>
            </a:r>
            <a:r>
              <a:rPr lang="pl-PL" sz="1400" dirty="0" smtClean="0"/>
              <a:t>]</a:t>
            </a:r>
            <a:endParaRPr lang="pl-PL" sz="1400" dirty="0"/>
          </a:p>
          <a:p>
            <a:pPr lvl="0"/>
            <a:r>
              <a:rPr lang="pl-PL" sz="1400" dirty="0" err="1" smtClean="0"/>
              <a:t>Code</a:t>
            </a:r>
            <a:r>
              <a:rPr lang="pl-PL" sz="1400" dirty="0" smtClean="0"/>
              <a:t> </a:t>
            </a:r>
            <a:r>
              <a:rPr lang="pl-PL" sz="1400" dirty="0" err="1" smtClean="0"/>
              <a:t>obfuscation</a:t>
            </a:r>
            <a:endParaRPr lang="pl-PL" sz="1400" dirty="0" smtClean="0"/>
          </a:p>
          <a:p>
            <a:pPr lvl="0"/>
            <a:r>
              <a:rPr lang="pl-PL" sz="1400" dirty="0" err="1" smtClean="0"/>
              <a:t>Multiple</a:t>
            </a:r>
            <a:r>
              <a:rPr lang="pl-PL" sz="1400" dirty="0" smtClean="0"/>
              <a:t> versions of </a:t>
            </a:r>
            <a:r>
              <a:rPr lang="pl-PL" sz="1400" dirty="0" err="1" smtClean="0"/>
              <a:t>application</a:t>
            </a:r>
            <a:endParaRPr lang="pl-PL" sz="1400" dirty="0" smtClean="0"/>
          </a:p>
          <a:p>
            <a:pPr lvl="0"/>
            <a:r>
              <a:rPr lang="pl-PL" sz="1400" dirty="0" smtClean="0"/>
              <a:t>Client </a:t>
            </a:r>
            <a:r>
              <a:rPr lang="pl-PL" sz="1400" dirty="0" err="1" smtClean="0"/>
              <a:t>bundle</a:t>
            </a:r>
            <a:endParaRPr lang="pl-PL" sz="1400" dirty="0" smtClean="0"/>
          </a:p>
          <a:p>
            <a:pPr lvl="0"/>
            <a:r>
              <a:rPr lang="pl-PL" sz="1400" dirty="0" smtClean="0"/>
              <a:t>Perfect </a:t>
            </a:r>
            <a:r>
              <a:rPr lang="pl-PL" sz="1400" dirty="0" err="1" smtClean="0"/>
              <a:t>caching</a:t>
            </a:r>
            <a:endParaRPr lang="pl-PL" sz="1400" dirty="0" smtClean="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0" name="Rectangle 9"/>
          <p:cNvSpPr/>
          <p:nvPr/>
        </p:nvSpPr>
        <p:spPr>
          <a:xfrm>
            <a:off x="4680520" y="5229200"/>
            <a:ext cx="4953000" cy="261610"/>
          </a:xfrm>
          <a:prstGeom prst="rect">
            <a:avLst/>
          </a:prstGeom>
        </p:spPr>
        <p:txBody>
          <a:bodyPr>
            <a:spAutoFit/>
          </a:bodyPr>
          <a:lstStyle/>
          <a:p>
            <a:r>
              <a:rPr lang="pl-PL" sz="1050" dirty="0" smtClean="0"/>
              <a:t>Source: </a:t>
            </a:r>
            <a:r>
              <a:rPr lang="pl-PL" sz="1050" dirty="0"/>
              <a:t>„GWT in Practice” Robert T. Cooper, Charlie E. Collins</a:t>
            </a:r>
          </a:p>
        </p:txBody>
      </p:sp>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888" y="1829392"/>
            <a:ext cx="5145410" cy="347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Placeholder 12"/>
          <p:cNvSpPr txBox="1">
            <a:spLocks/>
          </p:cNvSpPr>
          <p:nvPr/>
        </p:nvSpPr>
        <p:spPr>
          <a:xfrm>
            <a:off x="501477" y="1367086"/>
            <a:ext cx="4452937" cy="465138"/>
          </a:xfrm>
          <a:prstGeom prst="rect">
            <a:avLst/>
          </a:prstGeom>
        </p:spPr>
        <p:txBody>
          <a:bodyPr vert="horz" lIns="0" tIns="45720" rIns="91440" bIns="45720" rtlCol="0">
            <a:normAutofit/>
          </a:bodyPr>
          <a:lstStyle>
            <a:lvl1pPr marL="180000" indent="-180000" algn="l" defTabSz="995613" rtl="0" eaLnBrk="1" latinLnBrk="0" hangingPunct="1">
              <a:lnSpc>
                <a:spcPct val="140000"/>
              </a:lnSpc>
              <a:spcBef>
                <a:spcPts val="300"/>
              </a:spcBef>
              <a:buClr>
                <a:schemeClr val="tx2"/>
              </a:buClr>
              <a:buSzPct val="110000"/>
              <a:buFont typeface="Wingdings" pitchFamily="2" charset="2"/>
              <a:buNone/>
              <a:defRPr lang="en-US" sz="1600" b="1" kern="1200" baseline="0">
                <a:solidFill>
                  <a:schemeClr val="tx2"/>
                </a:solidFill>
                <a:latin typeface="Tahoma" pitchFamily="34" charset="0"/>
                <a:ea typeface="Tahoma" pitchFamily="34" charset="0"/>
                <a:cs typeface="Tahoma" pitchFamily="34" charset="0"/>
              </a:defRPr>
            </a:lvl1pPr>
            <a:lvl2pPr marL="357188" indent="-176213" algn="l" defTabSz="995613" rtl="0" eaLnBrk="1" latinLnBrk="0" hangingPunct="1">
              <a:lnSpc>
                <a:spcPct val="140000"/>
              </a:lnSpc>
              <a:spcBef>
                <a:spcPct val="20000"/>
              </a:spcBef>
              <a:buClr>
                <a:schemeClr val="tx2"/>
              </a:buClr>
              <a:buSzPct val="80000"/>
              <a:buFont typeface="Wingdings 3" pitchFamily="18" charset="2"/>
              <a:buChar char=""/>
              <a:defRPr lang="en-US" sz="1100" kern="1200" dirty="0" smtClean="0">
                <a:solidFill>
                  <a:schemeClr val="tx1"/>
                </a:solidFill>
                <a:latin typeface="Tahoma" pitchFamily="34" charset="0"/>
                <a:ea typeface="Tahoma" pitchFamily="34" charset="0"/>
                <a:cs typeface="Tahoma" pitchFamily="34" charset="0"/>
              </a:defRPr>
            </a:lvl2pPr>
            <a:lvl3pPr marL="538163"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dirty="0" smtClean="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dirty="0" smtClean="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dirty="0" smtClean="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endParaRPr lang="pl-PL"/>
          </a:p>
        </p:txBody>
      </p:sp>
    </p:spTree>
    <p:extLst>
      <p:ext uri="{BB962C8B-B14F-4D97-AF65-F5344CB8AC3E}">
        <p14:creationId xmlns:p14="http://schemas.microsoft.com/office/powerpoint/2010/main" val="351237601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Cross </a:t>
            </a:r>
            <a:r>
              <a:rPr lang="pl-PL" dirty="0" err="1" smtClean="0"/>
              <a:t>compiler</a:t>
            </a:r>
            <a:r>
              <a:rPr lang="pl-PL" dirty="0" smtClean="0"/>
              <a:t/>
            </a:r>
            <a:br>
              <a:rPr lang="pl-PL" dirty="0" smtClean="0"/>
            </a:br>
            <a:r>
              <a:rPr lang="pl-PL" sz="1600" dirty="0" err="1" smtClean="0"/>
              <a:t>Code</a:t>
            </a:r>
            <a:r>
              <a:rPr lang="pl-PL" sz="1600" dirty="0" smtClean="0"/>
              <a:t> </a:t>
            </a:r>
            <a:r>
              <a:rPr lang="pl-PL" sz="1600" dirty="0" err="1" smtClean="0"/>
              <a:t>obfuscation</a:t>
            </a:r>
            <a:endParaRPr lang="en-GB" dirty="0"/>
          </a:p>
        </p:txBody>
      </p:sp>
      <p:sp>
        <p:nvSpPr>
          <p:cNvPr id="9" name="Content Placeholder 8"/>
          <p:cNvSpPr>
            <a:spLocks noGrp="1"/>
          </p:cNvSpPr>
          <p:nvPr>
            <p:ph idx="1"/>
          </p:nvPr>
        </p:nvSpPr>
        <p:spPr>
          <a:xfrm>
            <a:off x="500063" y="1340768"/>
            <a:ext cx="8913812" cy="1440160"/>
          </a:xfrm>
        </p:spPr>
        <p:txBody>
          <a:bodyPr>
            <a:normAutofit/>
          </a:bodyPr>
          <a:lstStyle/>
          <a:p>
            <a:r>
              <a:rPr lang="pl-PL" sz="1400" dirty="0" err="1" smtClean="0"/>
              <a:t>Produced</a:t>
            </a:r>
            <a:r>
              <a:rPr lang="pl-PL" sz="1400" dirty="0" smtClean="0"/>
              <a:t> </a:t>
            </a:r>
            <a:r>
              <a:rPr lang="pl-PL" sz="1400" dirty="0" err="1" smtClean="0"/>
              <a:t>code</a:t>
            </a:r>
            <a:r>
              <a:rPr lang="pl-PL" sz="1400" dirty="0" smtClean="0"/>
              <a:t> </a:t>
            </a:r>
            <a:r>
              <a:rPr lang="pl-PL" sz="1400" dirty="0" err="1" smtClean="0"/>
              <a:t>can</a:t>
            </a:r>
            <a:r>
              <a:rPr lang="pl-PL" sz="1400" dirty="0" smtClean="0"/>
              <a:t> be </a:t>
            </a:r>
            <a:r>
              <a:rPr lang="pl-PL" sz="1400" dirty="0" err="1" smtClean="0"/>
              <a:t>formatted</a:t>
            </a:r>
            <a:r>
              <a:rPr lang="pl-PL" sz="1400" dirty="0" smtClean="0"/>
              <a:t> in </a:t>
            </a:r>
            <a:r>
              <a:rPr lang="pl-PL" sz="1400" dirty="0" err="1" smtClean="0"/>
              <a:t>three</a:t>
            </a:r>
            <a:r>
              <a:rPr lang="pl-PL" sz="1400" dirty="0" smtClean="0"/>
              <a:t> </a:t>
            </a:r>
            <a:r>
              <a:rPr lang="pl-PL" sz="1400" dirty="0" err="1" smtClean="0"/>
              <a:t>ways</a:t>
            </a:r>
            <a:r>
              <a:rPr lang="pl-PL" sz="1400" dirty="0" smtClean="0"/>
              <a:t>:</a:t>
            </a:r>
          </a:p>
          <a:p>
            <a:pPr lvl="1"/>
            <a:r>
              <a:rPr lang="pl-PL" sz="1400" b="1" dirty="0" smtClean="0"/>
              <a:t>OBF</a:t>
            </a:r>
            <a:r>
              <a:rPr lang="pl-PL" sz="1400" dirty="0" smtClean="0"/>
              <a:t> – </a:t>
            </a:r>
            <a:r>
              <a:rPr lang="pl-PL" sz="1400" dirty="0" err="1" smtClean="0"/>
              <a:t>Obfuscated</a:t>
            </a:r>
            <a:r>
              <a:rPr lang="pl-PL" sz="1400" dirty="0" smtClean="0"/>
              <a:t> </a:t>
            </a:r>
            <a:r>
              <a:rPr lang="pl-PL" sz="1400" dirty="0" err="1" smtClean="0"/>
              <a:t>mode</a:t>
            </a:r>
            <a:r>
              <a:rPr lang="pl-PL" sz="1400" dirty="0" smtClean="0"/>
              <a:t>. </a:t>
            </a:r>
            <a:r>
              <a:rPr lang="pl-PL" sz="1400" dirty="0" err="1"/>
              <a:t>T</a:t>
            </a:r>
            <a:r>
              <a:rPr lang="pl-PL" sz="1400" dirty="0" err="1" smtClean="0"/>
              <a:t>his</a:t>
            </a:r>
            <a:r>
              <a:rPr lang="pl-PL" sz="1400" dirty="0" smtClean="0"/>
              <a:t> </a:t>
            </a:r>
            <a:r>
              <a:rPr lang="pl-PL" sz="1400" dirty="0" err="1"/>
              <a:t>is</a:t>
            </a:r>
            <a:r>
              <a:rPr lang="pl-PL" sz="1400" dirty="0"/>
              <a:t> a non-</a:t>
            </a:r>
            <a:r>
              <a:rPr lang="pl-PL" sz="1400" dirty="0" err="1"/>
              <a:t>human</a:t>
            </a:r>
            <a:r>
              <a:rPr lang="pl-PL" sz="1400" dirty="0"/>
              <a:t>-</a:t>
            </a:r>
            <a:r>
              <a:rPr lang="pl-PL" sz="1400" dirty="0" err="1"/>
              <a:t>readable</a:t>
            </a:r>
            <a:r>
              <a:rPr lang="pl-PL" sz="1400" dirty="0"/>
              <a:t>, </a:t>
            </a:r>
            <a:r>
              <a:rPr lang="pl-PL" sz="1400" dirty="0" err="1"/>
              <a:t>compressed</a:t>
            </a:r>
            <a:r>
              <a:rPr lang="pl-PL" sz="1400" dirty="0"/>
              <a:t> version </a:t>
            </a:r>
            <a:r>
              <a:rPr lang="pl-PL" sz="1400" dirty="0" err="1" smtClean="0"/>
              <a:t>suitable</a:t>
            </a:r>
            <a:r>
              <a:rPr lang="pl-PL" sz="1400" dirty="0" smtClean="0"/>
              <a:t> </a:t>
            </a:r>
            <a:r>
              <a:rPr lang="pl-PL" sz="1400" dirty="0"/>
              <a:t>for </a:t>
            </a:r>
            <a:r>
              <a:rPr lang="pl-PL" sz="1400" dirty="0" err="1"/>
              <a:t>production</a:t>
            </a:r>
            <a:r>
              <a:rPr lang="pl-PL" sz="1400" dirty="0"/>
              <a:t> </a:t>
            </a:r>
            <a:r>
              <a:rPr lang="pl-PL" sz="1400" dirty="0" err="1"/>
              <a:t>use</a:t>
            </a:r>
            <a:r>
              <a:rPr lang="pl-PL" sz="1400" dirty="0"/>
              <a:t>.</a:t>
            </a:r>
          </a:p>
          <a:p>
            <a:pPr lvl="1"/>
            <a:r>
              <a:rPr lang="pl-PL" sz="1400" b="1" dirty="0" smtClean="0"/>
              <a:t>PRETTY</a:t>
            </a:r>
            <a:r>
              <a:rPr lang="pl-PL" sz="1400" dirty="0" smtClean="0"/>
              <a:t> – </a:t>
            </a:r>
            <a:r>
              <a:rPr lang="pl-PL" sz="1400" dirty="0" err="1" smtClean="0"/>
              <a:t>Pretty-printed</a:t>
            </a:r>
            <a:r>
              <a:rPr lang="pl-PL" sz="1400" dirty="0" smtClean="0"/>
              <a:t> </a:t>
            </a:r>
            <a:r>
              <a:rPr lang="pl-PL" sz="1400" dirty="0" err="1"/>
              <a:t>JavaScript</a:t>
            </a:r>
            <a:r>
              <a:rPr lang="pl-PL" sz="1400" dirty="0"/>
              <a:t> with </a:t>
            </a:r>
            <a:r>
              <a:rPr lang="pl-PL" sz="1400" dirty="0" err="1"/>
              <a:t>meaningful</a:t>
            </a:r>
            <a:r>
              <a:rPr lang="pl-PL" sz="1400" dirty="0"/>
              <a:t> </a:t>
            </a:r>
            <a:r>
              <a:rPr lang="pl-PL" sz="1400" dirty="0" err="1"/>
              <a:t>names</a:t>
            </a:r>
            <a:r>
              <a:rPr lang="pl-PL" sz="1400" dirty="0"/>
              <a:t>.</a:t>
            </a:r>
          </a:p>
          <a:p>
            <a:pPr lvl="1"/>
            <a:r>
              <a:rPr lang="pl-PL" sz="1400" b="1" dirty="0" smtClean="0"/>
              <a:t>DETAILED</a:t>
            </a:r>
            <a:r>
              <a:rPr lang="pl-PL" sz="1400" dirty="0" smtClean="0"/>
              <a:t> – </a:t>
            </a:r>
            <a:r>
              <a:rPr lang="pl-PL" sz="1400" dirty="0" err="1" smtClean="0"/>
              <a:t>Pretty-printed</a:t>
            </a:r>
            <a:r>
              <a:rPr lang="pl-PL" sz="1400" dirty="0" smtClean="0"/>
              <a:t> </a:t>
            </a:r>
            <a:r>
              <a:rPr lang="pl-PL" sz="1400" dirty="0" err="1"/>
              <a:t>JavaScript</a:t>
            </a:r>
            <a:r>
              <a:rPr lang="pl-PL" sz="1400" dirty="0"/>
              <a:t> with </a:t>
            </a:r>
            <a:r>
              <a:rPr lang="pl-PL" sz="1400" dirty="0" err="1"/>
              <a:t>fully</a:t>
            </a:r>
            <a:r>
              <a:rPr lang="pl-PL" sz="1400" dirty="0"/>
              <a:t> </a:t>
            </a:r>
            <a:r>
              <a:rPr lang="pl-PL" sz="1400" dirty="0" err="1"/>
              <a:t>qualified</a:t>
            </a:r>
            <a:r>
              <a:rPr lang="pl-PL" sz="1400" dirty="0"/>
              <a:t> </a:t>
            </a:r>
            <a:r>
              <a:rPr lang="pl-PL" sz="1400" dirty="0" err="1"/>
              <a:t>names</a:t>
            </a:r>
            <a:r>
              <a:rPr lang="pl-PL" sz="1400" dirty="0"/>
              <a:t>.</a:t>
            </a:r>
            <a:endParaRPr lang="pl-PL" sz="1400" dirty="0" smtClean="0"/>
          </a:p>
          <a:p>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20" name="Prostokąt zaokrąglony 19"/>
          <p:cNvSpPr/>
          <p:nvPr/>
        </p:nvSpPr>
        <p:spPr>
          <a:xfrm>
            <a:off x="307975" y="2959933"/>
            <a:ext cx="6157193" cy="104513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dirty="0" smtClean="0">
                <a:solidFill>
                  <a:schemeClr val="tx1"/>
                </a:solidFill>
                <a:latin typeface="Courier New"/>
                <a:ea typeface="Times New Roman"/>
              </a:rPr>
              <a:t>function A0(){this.B0();return this.js[0];}</a:t>
            </a:r>
          </a:p>
          <a:p>
            <a:pPr algn="just">
              <a:spcAft>
                <a:spcPts val="0"/>
              </a:spcAft>
            </a:pPr>
            <a:r>
              <a:rPr lang="en-US" sz="1200" dirty="0" smtClean="0">
                <a:solidFill>
                  <a:schemeClr val="tx1"/>
                </a:solidFill>
                <a:latin typeface="Courier New"/>
                <a:ea typeface="Times New Roman"/>
              </a:rPr>
              <a:t>function C0(){if(</a:t>
            </a:r>
            <a:r>
              <a:rPr lang="en-US" sz="1200" dirty="0" err="1" smtClean="0">
                <a:solidFill>
                  <a:schemeClr val="tx1"/>
                </a:solidFill>
                <a:latin typeface="Courier New"/>
                <a:ea typeface="Times New Roman"/>
              </a:rPr>
              <a:t>this.js.length</a:t>
            </a:r>
            <a:r>
              <a:rPr lang="en-US" sz="1200" dirty="0" smtClean="0">
                <a:solidFill>
                  <a:schemeClr val="tx1"/>
                </a:solidFill>
                <a:latin typeface="Courier New"/>
                <a:ea typeface="Times New Roman"/>
              </a:rPr>
              <a:t> &gt; 1)</a:t>
            </a:r>
          </a:p>
          <a:p>
            <a:pPr algn="just">
              <a:spcAft>
                <a:spcPts val="0"/>
              </a:spcAft>
            </a:pPr>
            <a:r>
              <a:rPr lang="en-US" sz="1200" dirty="0" smtClean="0">
                <a:solidFill>
                  <a:schemeClr val="tx1"/>
                </a:solidFill>
                <a:latin typeface="Courier New"/>
                <a:ea typeface="Times New Roman"/>
              </a:rPr>
              <a:t>{this.js = [</a:t>
            </a:r>
            <a:r>
              <a:rPr lang="en-US" sz="1200" dirty="0" err="1" smtClean="0">
                <a:solidFill>
                  <a:schemeClr val="tx1"/>
                </a:solidFill>
                <a:latin typeface="Courier New"/>
                <a:ea typeface="Times New Roman"/>
              </a:rPr>
              <a:t>this.js.join</a:t>
            </a:r>
            <a:r>
              <a:rPr lang="en-US" sz="1200" dirty="0" smtClean="0">
                <a:solidFill>
                  <a:schemeClr val="tx1"/>
                </a:solidFill>
                <a:latin typeface="Courier New"/>
                <a:ea typeface="Times New Roman"/>
              </a:rPr>
              <a:t>('')];</a:t>
            </a:r>
            <a:r>
              <a:rPr lang="en-US" sz="1200" dirty="0" err="1" smtClean="0">
                <a:solidFill>
                  <a:schemeClr val="tx1"/>
                </a:solidFill>
                <a:latin typeface="Courier New"/>
                <a:ea typeface="Times New Roman"/>
              </a:rPr>
              <a:t>this.length</a:t>
            </a:r>
            <a:r>
              <a:rPr lang="en-US" sz="1200" dirty="0" smtClean="0">
                <a:solidFill>
                  <a:schemeClr val="tx1"/>
                </a:solidFill>
                <a:latin typeface="Courier New"/>
                <a:ea typeface="Times New Roman"/>
              </a:rPr>
              <a:t> = this.js[0].length;}}</a:t>
            </a:r>
          </a:p>
          <a:p>
            <a:pPr algn="just">
              <a:spcAft>
                <a:spcPts val="0"/>
              </a:spcAft>
            </a:pPr>
            <a:r>
              <a:rPr lang="en-US" sz="1200" dirty="0" smtClean="0">
                <a:solidFill>
                  <a:schemeClr val="tx1"/>
                </a:solidFill>
                <a:latin typeface="Courier New"/>
                <a:ea typeface="Times New Roman"/>
              </a:rPr>
              <a:t>function D0(E0){this.js = [E0];</a:t>
            </a:r>
            <a:r>
              <a:rPr lang="en-US" sz="1200" dirty="0" err="1" smtClean="0">
                <a:solidFill>
                  <a:schemeClr val="tx1"/>
                </a:solidFill>
                <a:latin typeface="Courier New"/>
                <a:ea typeface="Times New Roman"/>
              </a:rPr>
              <a:t>this.length</a:t>
            </a:r>
            <a:r>
              <a:rPr lang="en-US" sz="1200" dirty="0" smtClean="0">
                <a:solidFill>
                  <a:schemeClr val="tx1"/>
                </a:solidFill>
                <a:latin typeface="Courier New"/>
                <a:ea typeface="Times New Roman"/>
              </a:rPr>
              <a:t> = E0.length;}</a:t>
            </a:r>
          </a:p>
          <a:p>
            <a:pPr algn="just">
              <a:spcAft>
                <a:spcPts val="0"/>
              </a:spcAft>
            </a:pPr>
            <a:r>
              <a:rPr lang="en-US" sz="1200" dirty="0" smtClean="0">
                <a:solidFill>
                  <a:schemeClr val="tx1"/>
                </a:solidFill>
                <a:latin typeface="Courier New"/>
                <a:ea typeface="Times New Roman"/>
              </a:rPr>
              <a:t>function </a:t>
            </a:r>
            <a:r>
              <a:rPr lang="en-US" sz="1200" dirty="0" err="1" smtClean="0">
                <a:solidFill>
                  <a:schemeClr val="tx1"/>
                </a:solidFill>
                <a:latin typeface="Courier New"/>
                <a:ea typeface="Times New Roman"/>
              </a:rPr>
              <a:t>Ez</a:t>
            </a:r>
            <a:r>
              <a:rPr lang="en-US" sz="1200" dirty="0" smtClean="0">
                <a:solidFill>
                  <a:schemeClr val="tx1"/>
                </a:solidFill>
                <a:latin typeface="Courier New"/>
                <a:ea typeface="Times New Roman"/>
              </a:rPr>
              <a:t>(F0,a1){return F0.yx(</a:t>
            </a:r>
            <a:r>
              <a:rPr lang="en-US" sz="1200" dirty="0" err="1" smtClean="0">
                <a:solidFill>
                  <a:schemeClr val="tx1"/>
                </a:solidFill>
                <a:latin typeface="Courier New"/>
                <a:ea typeface="Times New Roman"/>
              </a:rPr>
              <a:t>yZ</a:t>
            </a:r>
            <a:r>
              <a:rPr lang="en-US" sz="1200" dirty="0" smtClean="0">
                <a:solidFill>
                  <a:schemeClr val="tx1"/>
                </a:solidFill>
                <a:latin typeface="Courier New"/>
                <a:ea typeface="Times New Roman"/>
              </a:rPr>
              <a:t>(a1));}</a:t>
            </a:r>
            <a:endParaRPr lang="pl-PL" sz="1200" dirty="0">
              <a:solidFill>
                <a:schemeClr val="tx1"/>
              </a:solidFill>
              <a:effectLst/>
              <a:latin typeface="Courier New"/>
              <a:ea typeface="Times New Roman"/>
            </a:endParaRPr>
          </a:p>
        </p:txBody>
      </p:sp>
      <p:sp>
        <p:nvSpPr>
          <p:cNvPr id="21" name="Prostokąt zaokrąglony 20"/>
          <p:cNvSpPr/>
          <p:nvPr/>
        </p:nvSpPr>
        <p:spPr>
          <a:xfrm>
            <a:off x="288159" y="4282078"/>
            <a:ext cx="4462222" cy="123515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dirty="0">
                <a:solidFill>
                  <a:schemeClr val="tx1"/>
                </a:solidFill>
                <a:latin typeface="Courier New"/>
                <a:ea typeface="Times New Roman"/>
              </a:rPr>
              <a:t>function _append2(_</a:t>
            </a:r>
            <a:r>
              <a:rPr lang="en-US" sz="1200" dirty="0" err="1">
                <a:solidFill>
                  <a:schemeClr val="tx1"/>
                </a:solidFill>
                <a:latin typeface="Courier New"/>
                <a:ea typeface="Times New Roman"/>
              </a:rPr>
              <a:t>toAppend</a:t>
            </a:r>
            <a:r>
              <a:rPr lang="en-US" sz="1200" dirty="0">
                <a:solidFill>
                  <a:schemeClr val="tx1"/>
                </a:solidFill>
                <a:latin typeface="Courier New"/>
                <a:ea typeface="Times New Roman"/>
              </a:rPr>
              <a:t>){ </a:t>
            </a:r>
          </a:p>
          <a:p>
            <a:pPr algn="just">
              <a:spcAft>
                <a:spcPts val="0"/>
              </a:spcAft>
            </a:pPr>
            <a:r>
              <a:rPr lang="en-US" sz="1200" dirty="0" err="1">
                <a:solidFill>
                  <a:schemeClr val="tx1"/>
                </a:solidFill>
                <a:latin typeface="Courier New"/>
                <a:ea typeface="Times New Roman"/>
              </a:rPr>
              <a:t>var</a:t>
            </a:r>
            <a:r>
              <a:rPr lang="en-US" sz="1200" dirty="0">
                <a:solidFill>
                  <a:schemeClr val="tx1"/>
                </a:solidFill>
                <a:latin typeface="Courier New"/>
                <a:ea typeface="Times New Roman"/>
              </a:rPr>
              <a:t> _last = </a:t>
            </a:r>
            <a:r>
              <a:rPr lang="en-US" sz="1200" dirty="0" err="1">
                <a:solidFill>
                  <a:schemeClr val="tx1"/>
                </a:solidFill>
                <a:latin typeface="Courier New"/>
                <a:ea typeface="Times New Roman"/>
              </a:rPr>
              <a:t>this.js.length</a:t>
            </a:r>
            <a:r>
              <a:rPr lang="en-US" sz="1200" dirty="0">
                <a:solidFill>
                  <a:schemeClr val="tx1"/>
                </a:solidFill>
                <a:latin typeface="Courier New"/>
                <a:ea typeface="Times New Roman"/>
              </a:rPr>
              <a:t> - 1;</a:t>
            </a:r>
          </a:p>
          <a:p>
            <a:pPr algn="just">
              <a:spcAft>
                <a:spcPts val="0"/>
              </a:spcAft>
            </a:pPr>
            <a:r>
              <a:rPr lang="en-US" sz="1200" dirty="0" err="1">
                <a:solidFill>
                  <a:schemeClr val="tx1"/>
                </a:solidFill>
                <a:latin typeface="Courier New"/>
                <a:ea typeface="Times New Roman"/>
              </a:rPr>
              <a:t>var</a:t>
            </a:r>
            <a:r>
              <a:rPr lang="en-US" sz="1200" dirty="0">
                <a:solidFill>
                  <a:schemeClr val="tx1"/>
                </a:solidFill>
                <a:latin typeface="Courier New"/>
                <a:ea typeface="Times New Roman"/>
              </a:rPr>
              <a:t> _</a:t>
            </a:r>
            <a:r>
              <a:rPr lang="en-US" sz="1200" dirty="0" err="1">
                <a:solidFill>
                  <a:schemeClr val="tx1"/>
                </a:solidFill>
                <a:latin typeface="Courier New"/>
                <a:ea typeface="Times New Roman"/>
              </a:rPr>
              <a:t>lastLength</a:t>
            </a:r>
            <a:r>
              <a:rPr lang="en-US" sz="1200" dirty="0">
                <a:solidFill>
                  <a:schemeClr val="tx1"/>
                </a:solidFill>
                <a:latin typeface="Courier New"/>
                <a:ea typeface="Times New Roman"/>
              </a:rPr>
              <a:t> = this.js[_last].length;</a:t>
            </a:r>
          </a:p>
          <a:p>
            <a:pPr algn="just">
              <a:spcAft>
                <a:spcPts val="0"/>
              </a:spcAft>
            </a:pPr>
            <a:r>
              <a:rPr lang="en-US" sz="1200" dirty="0">
                <a:solidFill>
                  <a:schemeClr val="tx1"/>
                </a:solidFill>
                <a:latin typeface="Courier New"/>
                <a:ea typeface="Times New Roman"/>
              </a:rPr>
              <a:t>if (</a:t>
            </a:r>
            <a:r>
              <a:rPr lang="en-US" sz="1200" dirty="0" err="1">
                <a:solidFill>
                  <a:schemeClr val="tx1"/>
                </a:solidFill>
                <a:latin typeface="Courier New"/>
                <a:ea typeface="Times New Roman"/>
              </a:rPr>
              <a:t>this.length</a:t>
            </a:r>
            <a:r>
              <a:rPr lang="en-US" sz="1200" dirty="0">
                <a:solidFill>
                  <a:schemeClr val="tx1"/>
                </a:solidFill>
                <a:latin typeface="Courier New"/>
                <a:ea typeface="Times New Roman"/>
              </a:rPr>
              <a:t> &gt; _</a:t>
            </a:r>
            <a:r>
              <a:rPr lang="en-US" sz="1200" dirty="0" err="1">
                <a:solidFill>
                  <a:schemeClr val="tx1"/>
                </a:solidFill>
                <a:latin typeface="Courier New"/>
                <a:ea typeface="Times New Roman"/>
              </a:rPr>
              <a:t>lastLength</a:t>
            </a:r>
            <a:r>
              <a:rPr lang="en-US" sz="1200" dirty="0">
                <a:solidFill>
                  <a:schemeClr val="tx1"/>
                </a:solidFill>
                <a:latin typeface="Courier New"/>
                <a:ea typeface="Times New Roman"/>
              </a:rPr>
              <a:t> * _</a:t>
            </a:r>
            <a:r>
              <a:rPr lang="en-US" sz="1200" dirty="0" err="1">
                <a:solidFill>
                  <a:schemeClr val="tx1"/>
                </a:solidFill>
                <a:latin typeface="Courier New"/>
                <a:ea typeface="Times New Roman"/>
              </a:rPr>
              <a:t>lastLength</a:t>
            </a:r>
            <a:r>
              <a:rPr lang="en-US" sz="1200" dirty="0">
                <a:solidFill>
                  <a:schemeClr val="tx1"/>
                </a:solidFill>
                <a:latin typeface="Courier New"/>
                <a:ea typeface="Times New Roman"/>
              </a:rPr>
              <a:t>) {</a:t>
            </a:r>
          </a:p>
          <a:p>
            <a:pPr algn="just">
              <a:spcAft>
                <a:spcPts val="0"/>
              </a:spcAft>
            </a:pPr>
            <a:r>
              <a:rPr lang="en-US" sz="1200" dirty="0">
                <a:solidFill>
                  <a:schemeClr val="tx1"/>
                </a:solidFill>
                <a:latin typeface="Courier New"/>
                <a:ea typeface="Times New Roman"/>
              </a:rPr>
              <a:t>this.js[_last] = this.js[_last] + _</a:t>
            </a:r>
            <a:r>
              <a:rPr lang="en-US" sz="1200" dirty="0" err="1">
                <a:solidFill>
                  <a:schemeClr val="tx1"/>
                </a:solidFill>
                <a:latin typeface="Courier New"/>
                <a:ea typeface="Times New Roman"/>
              </a:rPr>
              <a:t>toAppend</a:t>
            </a:r>
            <a:r>
              <a:rPr lang="en-US" sz="1200" dirty="0">
                <a:solidFill>
                  <a:schemeClr val="tx1"/>
                </a:solidFill>
                <a:latin typeface="Courier New"/>
                <a:ea typeface="Times New Roman"/>
              </a:rPr>
              <a:t>;</a:t>
            </a:r>
          </a:p>
          <a:p>
            <a:pPr algn="just">
              <a:spcAft>
                <a:spcPts val="0"/>
              </a:spcAft>
            </a:pPr>
            <a:r>
              <a:rPr lang="en-US" sz="1200" dirty="0" smtClean="0">
                <a:solidFill>
                  <a:schemeClr val="tx1"/>
                </a:solidFill>
                <a:latin typeface="Courier New"/>
                <a:ea typeface="Times New Roman"/>
              </a:rPr>
              <a:t>}</a:t>
            </a:r>
            <a:endParaRPr lang="pl-PL" sz="1200" dirty="0">
              <a:solidFill>
                <a:schemeClr val="tx1"/>
              </a:solidFill>
              <a:effectLst/>
              <a:latin typeface="Courier New"/>
              <a:ea typeface="Times New Roman"/>
            </a:endParaRPr>
          </a:p>
        </p:txBody>
      </p:sp>
      <p:sp>
        <p:nvSpPr>
          <p:cNvPr id="22" name="Prostokąt zaokrąglony 21"/>
          <p:cNvSpPr/>
          <p:nvPr/>
        </p:nvSpPr>
        <p:spPr>
          <a:xfrm>
            <a:off x="4937272" y="4103072"/>
            <a:ext cx="4462222"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dirty="0">
                <a:solidFill>
                  <a:schemeClr val="tx1"/>
                </a:solidFill>
                <a:latin typeface="Courier New"/>
                <a:ea typeface="Times New Roman"/>
              </a:rPr>
              <a:t>function java_lang_StringBuffer_append__</a:t>
            </a:r>
            <a:r>
              <a:rPr lang="en-US" sz="1200" dirty="0" err="1">
                <a:solidFill>
                  <a:schemeClr val="tx1"/>
                </a:solidFill>
                <a:latin typeface="Courier New"/>
                <a:ea typeface="Times New Roman"/>
              </a:rPr>
              <a:t>Ljava_lang</a:t>
            </a:r>
            <a:endParaRPr lang="en-US" sz="1200" dirty="0">
              <a:solidFill>
                <a:schemeClr val="tx1"/>
              </a:solidFill>
              <a:latin typeface="Courier New"/>
              <a:ea typeface="Times New Roman"/>
            </a:endParaRPr>
          </a:p>
          <a:p>
            <a:pPr algn="just">
              <a:spcAft>
                <a:spcPts val="0"/>
              </a:spcAft>
            </a:pPr>
            <a:r>
              <a:rPr lang="en-US" sz="1200" dirty="0">
                <a:solidFill>
                  <a:schemeClr val="tx1"/>
                </a:solidFill>
                <a:latin typeface="Courier New"/>
                <a:ea typeface="Times New Roman"/>
              </a:rPr>
              <a:t>_String_2(</a:t>
            </a:r>
            <a:r>
              <a:rPr lang="en-US" sz="1200" dirty="0" err="1">
                <a:solidFill>
                  <a:schemeClr val="tx1"/>
                </a:solidFill>
                <a:latin typeface="Courier New"/>
                <a:ea typeface="Times New Roman"/>
              </a:rPr>
              <a:t>toAppend</a:t>
            </a:r>
            <a:r>
              <a:rPr lang="en-US" sz="1200" dirty="0">
                <a:solidFill>
                  <a:schemeClr val="tx1"/>
                </a:solidFill>
                <a:latin typeface="Courier New"/>
                <a:ea typeface="Times New Roman"/>
              </a:rPr>
              <a:t>){ </a:t>
            </a:r>
          </a:p>
          <a:p>
            <a:pPr algn="just">
              <a:spcAft>
                <a:spcPts val="0"/>
              </a:spcAft>
            </a:pPr>
            <a:r>
              <a:rPr lang="en-US" sz="1200" dirty="0" err="1">
                <a:solidFill>
                  <a:schemeClr val="tx1"/>
                </a:solidFill>
                <a:latin typeface="Courier New"/>
                <a:ea typeface="Times New Roman"/>
              </a:rPr>
              <a:t>var</a:t>
            </a:r>
            <a:r>
              <a:rPr lang="en-US" sz="1200" dirty="0">
                <a:solidFill>
                  <a:schemeClr val="tx1"/>
                </a:solidFill>
                <a:latin typeface="Courier New"/>
                <a:ea typeface="Times New Roman"/>
              </a:rPr>
              <a:t> last = </a:t>
            </a:r>
            <a:r>
              <a:rPr lang="en-US" sz="1200" dirty="0" err="1">
                <a:solidFill>
                  <a:schemeClr val="tx1"/>
                </a:solidFill>
                <a:latin typeface="Courier New"/>
                <a:ea typeface="Times New Roman"/>
              </a:rPr>
              <a:t>this.js.length</a:t>
            </a:r>
            <a:r>
              <a:rPr lang="en-US" sz="1200" dirty="0">
                <a:solidFill>
                  <a:schemeClr val="tx1"/>
                </a:solidFill>
                <a:latin typeface="Courier New"/>
                <a:ea typeface="Times New Roman"/>
              </a:rPr>
              <a:t> - 1;</a:t>
            </a:r>
          </a:p>
          <a:p>
            <a:pPr algn="just">
              <a:spcAft>
                <a:spcPts val="0"/>
              </a:spcAft>
            </a:pPr>
            <a:r>
              <a:rPr lang="en-US" sz="1200" dirty="0" err="1">
                <a:solidFill>
                  <a:schemeClr val="tx1"/>
                </a:solidFill>
                <a:latin typeface="Courier New"/>
                <a:ea typeface="Times New Roman"/>
              </a:rPr>
              <a:t>var</a:t>
            </a:r>
            <a:r>
              <a:rPr lang="en-US" sz="1200" dirty="0">
                <a:solidFill>
                  <a:schemeClr val="tx1"/>
                </a:solidFill>
                <a:latin typeface="Courier New"/>
                <a:ea typeface="Times New Roman"/>
              </a:rPr>
              <a:t> </a:t>
            </a:r>
            <a:r>
              <a:rPr lang="en-US" sz="1200" dirty="0" err="1">
                <a:solidFill>
                  <a:schemeClr val="tx1"/>
                </a:solidFill>
                <a:latin typeface="Courier New"/>
                <a:ea typeface="Times New Roman"/>
              </a:rPr>
              <a:t>lastLength</a:t>
            </a:r>
            <a:r>
              <a:rPr lang="en-US" sz="1200" dirty="0">
                <a:solidFill>
                  <a:schemeClr val="tx1"/>
                </a:solidFill>
                <a:latin typeface="Courier New"/>
                <a:ea typeface="Times New Roman"/>
              </a:rPr>
              <a:t> = this.js[last].length;</a:t>
            </a:r>
          </a:p>
          <a:p>
            <a:pPr algn="just">
              <a:spcAft>
                <a:spcPts val="0"/>
              </a:spcAft>
            </a:pPr>
            <a:r>
              <a:rPr lang="en-US" sz="1200" dirty="0">
                <a:solidFill>
                  <a:schemeClr val="tx1"/>
                </a:solidFill>
                <a:latin typeface="Courier New"/>
                <a:ea typeface="Times New Roman"/>
              </a:rPr>
              <a:t>if (</a:t>
            </a:r>
            <a:r>
              <a:rPr lang="en-US" sz="1200" dirty="0" err="1">
                <a:solidFill>
                  <a:schemeClr val="tx1"/>
                </a:solidFill>
                <a:latin typeface="Courier New"/>
                <a:ea typeface="Times New Roman"/>
              </a:rPr>
              <a:t>this.length</a:t>
            </a:r>
            <a:r>
              <a:rPr lang="en-US" sz="1200" dirty="0">
                <a:solidFill>
                  <a:schemeClr val="tx1"/>
                </a:solidFill>
                <a:latin typeface="Courier New"/>
                <a:ea typeface="Times New Roman"/>
              </a:rPr>
              <a:t> &gt; </a:t>
            </a:r>
            <a:r>
              <a:rPr lang="en-US" sz="1200" dirty="0" err="1">
                <a:solidFill>
                  <a:schemeClr val="tx1"/>
                </a:solidFill>
                <a:latin typeface="Courier New"/>
                <a:ea typeface="Times New Roman"/>
              </a:rPr>
              <a:t>lastLength</a:t>
            </a:r>
            <a:r>
              <a:rPr lang="en-US" sz="1200" dirty="0">
                <a:solidFill>
                  <a:schemeClr val="tx1"/>
                </a:solidFill>
                <a:latin typeface="Courier New"/>
                <a:ea typeface="Times New Roman"/>
              </a:rPr>
              <a:t> * </a:t>
            </a:r>
            <a:r>
              <a:rPr lang="en-US" sz="1200" dirty="0" err="1">
                <a:solidFill>
                  <a:schemeClr val="tx1"/>
                </a:solidFill>
                <a:latin typeface="Courier New"/>
                <a:ea typeface="Times New Roman"/>
              </a:rPr>
              <a:t>lastLength</a:t>
            </a:r>
            <a:r>
              <a:rPr lang="en-US" sz="1200" dirty="0">
                <a:solidFill>
                  <a:schemeClr val="tx1"/>
                </a:solidFill>
                <a:latin typeface="Courier New"/>
                <a:ea typeface="Times New Roman"/>
              </a:rPr>
              <a:t>) {</a:t>
            </a:r>
          </a:p>
          <a:p>
            <a:pPr algn="just">
              <a:spcAft>
                <a:spcPts val="0"/>
              </a:spcAft>
            </a:pPr>
            <a:r>
              <a:rPr lang="en-US" sz="1200" dirty="0">
                <a:solidFill>
                  <a:schemeClr val="tx1"/>
                </a:solidFill>
                <a:latin typeface="Courier New"/>
                <a:ea typeface="Times New Roman"/>
              </a:rPr>
              <a:t>this.js[last] = this.js[last] + </a:t>
            </a:r>
            <a:r>
              <a:rPr lang="en-US" sz="1200" dirty="0" err="1">
                <a:solidFill>
                  <a:schemeClr val="tx1"/>
                </a:solidFill>
                <a:latin typeface="Courier New"/>
                <a:ea typeface="Times New Roman"/>
              </a:rPr>
              <a:t>toAppend</a:t>
            </a:r>
            <a:r>
              <a:rPr lang="en-US" sz="1200" dirty="0">
                <a:solidFill>
                  <a:schemeClr val="tx1"/>
                </a:solidFill>
                <a:latin typeface="Courier New"/>
                <a:ea typeface="Times New Roman"/>
              </a:rPr>
              <a:t>;</a:t>
            </a:r>
          </a:p>
          <a:p>
            <a:pPr algn="just">
              <a:spcAft>
                <a:spcPts val="0"/>
              </a:spcAft>
            </a:pPr>
            <a:r>
              <a:rPr lang="en-US" sz="1200" dirty="0">
                <a:solidFill>
                  <a:schemeClr val="tx1"/>
                </a:solidFill>
                <a:latin typeface="Courier New"/>
                <a:ea typeface="Times New Roman"/>
              </a:rPr>
              <a:t>}</a:t>
            </a:r>
            <a:endParaRPr lang="pl-PL" sz="1200" dirty="0">
              <a:solidFill>
                <a:schemeClr val="tx1"/>
              </a:solidFill>
              <a:effectLst/>
              <a:latin typeface="Courier New"/>
              <a:ea typeface="Times New Roman"/>
            </a:endParaRPr>
          </a:p>
        </p:txBody>
      </p:sp>
      <p:sp>
        <p:nvSpPr>
          <p:cNvPr id="16" name="pole tekstowe 15"/>
          <p:cNvSpPr txBox="1"/>
          <p:nvPr/>
        </p:nvSpPr>
        <p:spPr>
          <a:xfrm>
            <a:off x="6969224" y="3284984"/>
            <a:ext cx="1800200" cy="457200"/>
          </a:xfrm>
          <a:prstGeom prst="rect">
            <a:avLst/>
          </a:prstGeom>
          <a:noFill/>
        </p:spPr>
        <p:txBody>
          <a:bodyPr wrap="none" rtlCol="0" anchor="t" anchorCtr="0">
            <a:noAutofit/>
          </a:bodyPr>
          <a:lstStyle/>
          <a:p>
            <a:r>
              <a:rPr lang="pl-PL" sz="1400" b="1" dirty="0" err="1" smtClean="0">
                <a:latin typeface="Tahoma" pitchFamily="34" charset="0"/>
                <a:ea typeface="Tahoma" pitchFamily="34" charset="0"/>
                <a:cs typeface="Tahoma" pitchFamily="34" charset="0"/>
              </a:rPr>
              <a:t>Obfuscated</a:t>
            </a:r>
            <a:r>
              <a:rPr lang="pl-PL" sz="1400" b="1" dirty="0" smtClean="0">
                <a:latin typeface="Tahoma" pitchFamily="34" charset="0"/>
                <a:ea typeface="Tahoma" pitchFamily="34" charset="0"/>
                <a:cs typeface="Tahoma" pitchFamily="34" charset="0"/>
              </a:rPr>
              <a:t> </a:t>
            </a:r>
            <a:r>
              <a:rPr lang="pl-PL" sz="1400" b="1" dirty="0" err="1" smtClean="0">
                <a:latin typeface="Tahoma" pitchFamily="34" charset="0"/>
                <a:ea typeface="Tahoma" pitchFamily="34" charset="0"/>
                <a:cs typeface="Tahoma" pitchFamily="34" charset="0"/>
              </a:rPr>
              <a:t>mode</a:t>
            </a:r>
            <a:endParaRPr lang="pl-PL" sz="1400" b="1" dirty="0" smtClean="0">
              <a:latin typeface="Tahoma" pitchFamily="34" charset="0"/>
              <a:ea typeface="Tahoma" pitchFamily="34" charset="0"/>
              <a:cs typeface="Tahoma" pitchFamily="34" charset="0"/>
            </a:endParaRPr>
          </a:p>
        </p:txBody>
      </p:sp>
      <p:sp>
        <p:nvSpPr>
          <p:cNvPr id="23" name="pole tekstowe 22"/>
          <p:cNvSpPr txBox="1"/>
          <p:nvPr/>
        </p:nvSpPr>
        <p:spPr>
          <a:xfrm>
            <a:off x="1424608" y="5718274"/>
            <a:ext cx="1800200" cy="457200"/>
          </a:xfrm>
          <a:prstGeom prst="rect">
            <a:avLst/>
          </a:prstGeom>
          <a:noFill/>
        </p:spPr>
        <p:txBody>
          <a:bodyPr wrap="none" rtlCol="0" anchor="t" anchorCtr="0">
            <a:noAutofit/>
          </a:bodyPr>
          <a:lstStyle/>
          <a:p>
            <a:r>
              <a:rPr lang="pl-PL" sz="1400" b="1" dirty="0" err="1" smtClean="0">
                <a:latin typeface="Tahoma" pitchFamily="34" charset="0"/>
                <a:ea typeface="Tahoma" pitchFamily="34" charset="0"/>
                <a:cs typeface="Tahoma" pitchFamily="34" charset="0"/>
              </a:rPr>
              <a:t>Pretty</a:t>
            </a:r>
            <a:r>
              <a:rPr lang="pl-PL" sz="1400" b="1" dirty="0" smtClean="0">
                <a:latin typeface="Tahoma" pitchFamily="34" charset="0"/>
                <a:ea typeface="Tahoma" pitchFamily="34" charset="0"/>
                <a:cs typeface="Tahoma" pitchFamily="34" charset="0"/>
              </a:rPr>
              <a:t> </a:t>
            </a:r>
            <a:r>
              <a:rPr lang="pl-PL" sz="1400" b="1" dirty="0" err="1" smtClean="0">
                <a:latin typeface="Tahoma" pitchFamily="34" charset="0"/>
                <a:ea typeface="Tahoma" pitchFamily="34" charset="0"/>
                <a:cs typeface="Tahoma" pitchFamily="34" charset="0"/>
              </a:rPr>
              <a:t>mode</a:t>
            </a:r>
            <a:endParaRPr lang="pl-PL" sz="1400" b="1" dirty="0" smtClean="0">
              <a:latin typeface="Tahoma" pitchFamily="34" charset="0"/>
              <a:ea typeface="Tahoma" pitchFamily="34" charset="0"/>
              <a:cs typeface="Tahoma" pitchFamily="34" charset="0"/>
            </a:endParaRPr>
          </a:p>
        </p:txBody>
      </p:sp>
      <p:sp>
        <p:nvSpPr>
          <p:cNvPr id="24" name="pole tekstowe 23"/>
          <p:cNvSpPr txBox="1"/>
          <p:nvPr/>
        </p:nvSpPr>
        <p:spPr>
          <a:xfrm>
            <a:off x="6268283" y="5805264"/>
            <a:ext cx="1800200" cy="457200"/>
          </a:xfrm>
          <a:prstGeom prst="rect">
            <a:avLst/>
          </a:prstGeom>
          <a:noFill/>
        </p:spPr>
        <p:txBody>
          <a:bodyPr wrap="none" rtlCol="0" anchor="t" anchorCtr="0">
            <a:noAutofit/>
          </a:bodyPr>
          <a:lstStyle/>
          <a:p>
            <a:r>
              <a:rPr lang="pl-PL" sz="1400" b="1" dirty="0" err="1" smtClean="0">
                <a:latin typeface="Tahoma" pitchFamily="34" charset="0"/>
                <a:ea typeface="Tahoma" pitchFamily="34" charset="0"/>
                <a:cs typeface="Tahoma" pitchFamily="34" charset="0"/>
              </a:rPr>
              <a:t>Detailed</a:t>
            </a:r>
            <a:r>
              <a:rPr lang="pl-PL" sz="1400" b="1" dirty="0" smtClean="0">
                <a:latin typeface="Tahoma" pitchFamily="34" charset="0"/>
                <a:ea typeface="Tahoma" pitchFamily="34" charset="0"/>
                <a:cs typeface="Tahoma" pitchFamily="34" charset="0"/>
              </a:rPr>
              <a:t> </a:t>
            </a:r>
            <a:r>
              <a:rPr lang="pl-PL" sz="1400" b="1" dirty="0" err="1" smtClean="0">
                <a:latin typeface="Tahoma" pitchFamily="34" charset="0"/>
                <a:ea typeface="Tahoma" pitchFamily="34" charset="0"/>
                <a:cs typeface="Tahoma" pitchFamily="34" charset="0"/>
              </a:rPr>
              <a:t>mode</a:t>
            </a:r>
            <a:endParaRPr lang="pl-PL" sz="1400" b="1"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3418178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Cross </a:t>
            </a:r>
            <a:r>
              <a:rPr lang="pl-PL" dirty="0" err="1" smtClean="0"/>
              <a:t>compiler</a:t>
            </a:r>
            <a:r>
              <a:rPr lang="pl-PL" dirty="0" smtClean="0"/>
              <a:t/>
            </a:r>
            <a:br>
              <a:rPr lang="pl-PL" dirty="0" smtClean="0"/>
            </a:br>
            <a:r>
              <a:rPr lang="pl-PL" sz="1600" dirty="0" err="1" smtClean="0"/>
              <a:t>Multiple</a:t>
            </a:r>
            <a:r>
              <a:rPr lang="pl-PL" sz="1600" dirty="0" smtClean="0"/>
              <a:t> </a:t>
            </a:r>
            <a:r>
              <a:rPr lang="pl-PL" sz="1600" dirty="0" err="1" smtClean="0"/>
              <a:t>versions</a:t>
            </a:r>
            <a:r>
              <a:rPr lang="pl-PL" sz="1600" dirty="0" smtClean="0"/>
              <a:t> of </a:t>
            </a:r>
            <a:r>
              <a:rPr lang="pl-PL" sz="1600" dirty="0" err="1" smtClean="0"/>
              <a:t>application</a:t>
            </a:r>
            <a:endParaRPr lang="en-GB" dirty="0"/>
          </a:p>
        </p:txBody>
      </p:sp>
      <p:sp>
        <p:nvSpPr>
          <p:cNvPr id="9" name="Content Placeholder 8"/>
          <p:cNvSpPr>
            <a:spLocks noGrp="1"/>
          </p:cNvSpPr>
          <p:nvPr>
            <p:ph idx="1"/>
          </p:nvPr>
        </p:nvSpPr>
        <p:spPr>
          <a:xfrm>
            <a:off x="500063" y="1805906"/>
            <a:ext cx="4740969" cy="4215482"/>
          </a:xfrm>
        </p:spPr>
        <p:txBody>
          <a:bodyPr>
            <a:normAutofit/>
          </a:bodyPr>
          <a:lstStyle/>
          <a:p>
            <a:r>
              <a:rPr lang="pl-PL" sz="1400" dirty="0" smtClean="0"/>
              <a:t>Cross Compiler </a:t>
            </a:r>
            <a:r>
              <a:rPr lang="pl-PL" sz="1400" dirty="0" err="1" smtClean="0"/>
              <a:t>generates</a:t>
            </a:r>
            <a:r>
              <a:rPr lang="pl-PL" sz="1400" dirty="0" smtClean="0"/>
              <a:t> </a:t>
            </a:r>
            <a:r>
              <a:rPr lang="pl-PL" sz="1400" dirty="0" err="1" smtClean="0"/>
              <a:t>unique</a:t>
            </a:r>
            <a:r>
              <a:rPr lang="pl-PL" sz="1400" dirty="0" smtClean="0"/>
              <a:t> version of </a:t>
            </a:r>
            <a:r>
              <a:rPr lang="pl-PL" sz="1400" dirty="0" err="1" smtClean="0"/>
              <a:t>application</a:t>
            </a:r>
            <a:r>
              <a:rPr lang="pl-PL" sz="1400" dirty="0" smtClean="0"/>
              <a:t> (</a:t>
            </a:r>
            <a:r>
              <a:rPr lang="pl-PL" sz="1400" dirty="0" err="1" smtClean="0"/>
              <a:t>permutation</a:t>
            </a:r>
            <a:r>
              <a:rPr lang="pl-PL" sz="1400" dirty="0" smtClean="0"/>
              <a:t>) for </a:t>
            </a:r>
            <a:r>
              <a:rPr lang="pl-PL" sz="1400" dirty="0" err="1" smtClean="0"/>
              <a:t>every</a:t>
            </a:r>
            <a:r>
              <a:rPr lang="pl-PL" sz="1400" dirty="0" smtClean="0"/>
              <a:t> </a:t>
            </a:r>
            <a:r>
              <a:rPr lang="pl-PL" sz="1400" dirty="0" err="1" smtClean="0"/>
              <a:t>combination</a:t>
            </a:r>
            <a:r>
              <a:rPr lang="pl-PL" sz="1400" dirty="0" smtClean="0"/>
              <a:t> of:</a:t>
            </a:r>
          </a:p>
          <a:p>
            <a:pPr lvl="1"/>
            <a:r>
              <a:rPr lang="pl-PL" sz="1400" dirty="0" err="1" smtClean="0"/>
              <a:t>Browser</a:t>
            </a:r>
            <a:r>
              <a:rPr lang="pl-PL" sz="1400" dirty="0" smtClean="0"/>
              <a:t> agent</a:t>
            </a:r>
          </a:p>
          <a:p>
            <a:pPr lvl="1"/>
            <a:r>
              <a:rPr lang="pl-PL" sz="1400" dirty="0" err="1" smtClean="0"/>
              <a:t>Locale</a:t>
            </a:r>
            <a:endParaRPr lang="pl-PL" sz="1400" dirty="0" smtClean="0"/>
          </a:p>
          <a:p>
            <a:pPr lvl="1"/>
            <a:r>
              <a:rPr lang="pl-PL" sz="1400" dirty="0" err="1" smtClean="0"/>
              <a:t>Deffered</a:t>
            </a:r>
            <a:r>
              <a:rPr lang="pl-PL" sz="1400" dirty="0" smtClean="0"/>
              <a:t> </a:t>
            </a:r>
            <a:r>
              <a:rPr lang="pl-PL" sz="1400" dirty="0" err="1" smtClean="0"/>
              <a:t>Binding</a:t>
            </a:r>
            <a:r>
              <a:rPr lang="pl-PL" sz="1400" dirty="0" smtClean="0"/>
              <a:t> </a:t>
            </a:r>
            <a:r>
              <a:rPr lang="pl-PL" sz="1400" dirty="0" err="1" smtClean="0"/>
              <a:t>replacement</a:t>
            </a:r>
            <a:r>
              <a:rPr lang="pl-PL" sz="1400" dirty="0" smtClean="0"/>
              <a:t> </a:t>
            </a:r>
            <a:r>
              <a:rPr lang="pl-PL" sz="1400" dirty="0" err="1" smtClean="0"/>
              <a:t>rule</a:t>
            </a:r>
            <a:endParaRPr lang="pl-PL" sz="1400" dirty="0" smtClean="0"/>
          </a:p>
          <a:p>
            <a:endParaRPr lang="pl-PL" sz="1400" dirty="0" smtClean="0"/>
          </a:p>
          <a:p>
            <a:r>
              <a:rPr lang="en-US" sz="1400" dirty="0"/>
              <a:t>Reduces the size of the generated JavaScript code that a client will need to download by only including the code needed to run a particular browser/locale </a:t>
            </a:r>
            <a:r>
              <a:rPr lang="en-US" sz="1400" dirty="0" smtClean="0"/>
              <a:t>instance</a:t>
            </a:r>
            <a:endParaRPr lang="pl-PL" sz="1400" dirty="0" smtClean="0"/>
          </a:p>
          <a:p>
            <a:r>
              <a:rPr lang="pl-PL" sz="1400" dirty="0" err="1" smtClean="0"/>
              <a:t>Can</a:t>
            </a:r>
            <a:r>
              <a:rPr lang="pl-PL" sz="1400" dirty="0" smtClean="0"/>
              <a:t> </a:t>
            </a:r>
            <a:r>
              <a:rPr lang="pl-PL" sz="1400" dirty="0" err="1" smtClean="0"/>
              <a:t>create</a:t>
            </a:r>
            <a:r>
              <a:rPr lang="pl-PL" sz="1400" dirty="0" smtClean="0"/>
              <a:t> </a:t>
            </a:r>
            <a:r>
              <a:rPr lang="pl-PL" sz="1400" dirty="0" err="1" smtClean="0"/>
              <a:t>browser</a:t>
            </a:r>
            <a:r>
              <a:rPr lang="pl-PL" sz="1400" dirty="0" smtClean="0"/>
              <a:t> agent </a:t>
            </a:r>
            <a:r>
              <a:rPr lang="pl-PL" sz="1400" dirty="0" err="1" smtClean="0"/>
              <a:t>specific</a:t>
            </a:r>
            <a:r>
              <a:rPr lang="pl-PL" sz="1400" dirty="0" smtClean="0"/>
              <a:t> </a:t>
            </a:r>
            <a:r>
              <a:rPr lang="pl-PL" sz="1400" dirty="0" err="1" smtClean="0"/>
              <a:t>application</a:t>
            </a:r>
            <a:endParaRPr lang="pl-PL" sz="1400" dirty="0" smtClean="0"/>
          </a:p>
          <a:p>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0" name="Rectangle 9"/>
          <p:cNvSpPr/>
          <p:nvPr/>
        </p:nvSpPr>
        <p:spPr>
          <a:xfrm>
            <a:off x="5313040" y="5733256"/>
            <a:ext cx="4953000" cy="261610"/>
          </a:xfrm>
          <a:prstGeom prst="rect">
            <a:avLst/>
          </a:prstGeom>
        </p:spPr>
        <p:txBody>
          <a:bodyPr>
            <a:spAutoFit/>
          </a:bodyPr>
          <a:lstStyle/>
          <a:p>
            <a:r>
              <a:rPr lang="pl-PL" sz="1050" dirty="0" smtClean="0"/>
              <a:t>Source: </a:t>
            </a:r>
            <a:r>
              <a:rPr lang="pl-PL" sz="1050" dirty="0"/>
              <a:t>„GWT in Practice” Robert T. Cooper, Charlie E. Collins</a:t>
            </a:r>
          </a:p>
        </p:txBody>
      </p:sp>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032" y="1412776"/>
            <a:ext cx="4104456" cy="425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69586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Cross </a:t>
            </a:r>
            <a:r>
              <a:rPr lang="pl-PL" dirty="0" err="1" smtClean="0"/>
              <a:t>compiler</a:t>
            </a:r>
            <a:r>
              <a:rPr lang="pl-PL" dirty="0" smtClean="0"/>
              <a:t/>
            </a:r>
            <a:br>
              <a:rPr lang="pl-PL" dirty="0" smtClean="0"/>
            </a:br>
            <a:r>
              <a:rPr lang="pl-PL" sz="1600" dirty="0" smtClean="0"/>
              <a:t>Client </a:t>
            </a:r>
            <a:r>
              <a:rPr lang="pl-PL" sz="1600" dirty="0" err="1" smtClean="0"/>
              <a:t>bundle</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3" y="1704975"/>
            <a:ext cx="24860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zawartości 1"/>
          <p:cNvSpPr>
            <a:spLocks noGrp="1"/>
          </p:cNvSpPr>
          <p:nvPr>
            <p:ph idx="1"/>
          </p:nvPr>
        </p:nvSpPr>
        <p:spPr>
          <a:xfrm>
            <a:off x="500063" y="1805906"/>
            <a:ext cx="5893097" cy="4215482"/>
          </a:xfrm>
        </p:spPr>
        <p:txBody>
          <a:bodyPr/>
          <a:lstStyle/>
          <a:p>
            <a:pPr fontAlgn="base"/>
            <a:r>
              <a:rPr lang="pl-PL" sz="1400" dirty="0" err="1"/>
              <a:t>Allow</a:t>
            </a:r>
            <a:r>
              <a:rPr lang="pl-PL" sz="1400" dirty="0"/>
              <a:t> to </a:t>
            </a:r>
            <a:r>
              <a:rPr lang="pl-PL" sz="1400" dirty="0" err="1"/>
              <a:t>use</a:t>
            </a:r>
            <a:r>
              <a:rPr lang="pl-PL" sz="1400" dirty="0"/>
              <a:t> </a:t>
            </a:r>
            <a:r>
              <a:rPr lang="pl-PL" sz="1400" dirty="0" err="1"/>
              <a:t>resources</a:t>
            </a:r>
            <a:r>
              <a:rPr lang="pl-PL" sz="1400" dirty="0"/>
              <a:t> </a:t>
            </a:r>
            <a:r>
              <a:rPr lang="pl-PL" sz="1400" dirty="0" err="1"/>
              <a:t>through</a:t>
            </a:r>
            <a:r>
              <a:rPr lang="pl-PL" sz="1400" dirty="0"/>
              <a:t> </a:t>
            </a:r>
            <a:r>
              <a:rPr lang="pl-PL" sz="1400" dirty="0" err="1"/>
              <a:t>friendly</a:t>
            </a:r>
            <a:r>
              <a:rPr lang="pl-PL" sz="1400" dirty="0"/>
              <a:t> </a:t>
            </a:r>
            <a:r>
              <a:rPr lang="pl-PL" sz="1400" dirty="0" err="1"/>
              <a:t>interface</a:t>
            </a:r>
            <a:endParaRPr lang="pl-PL" sz="1400" dirty="0"/>
          </a:p>
          <a:p>
            <a:pPr fontAlgn="base"/>
            <a:r>
              <a:rPr lang="pl-PL" sz="1400" dirty="0" err="1"/>
              <a:t>Support</a:t>
            </a:r>
            <a:r>
              <a:rPr lang="pl-PL" sz="1400" dirty="0"/>
              <a:t> </a:t>
            </a:r>
            <a:r>
              <a:rPr lang="pl-PL" sz="1400" dirty="0" err="1"/>
              <a:t>resources</a:t>
            </a:r>
            <a:r>
              <a:rPr lang="pl-PL" sz="1400" dirty="0"/>
              <a:t>: </a:t>
            </a:r>
            <a:r>
              <a:rPr lang="pl-PL" sz="1400" dirty="0" err="1"/>
              <a:t>Text</a:t>
            </a:r>
            <a:r>
              <a:rPr lang="pl-PL" sz="1400" dirty="0"/>
              <a:t>, </a:t>
            </a:r>
            <a:r>
              <a:rPr lang="pl-PL" sz="1400" dirty="0" err="1"/>
              <a:t>ExternalText</a:t>
            </a:r>
            <a:r>
              <a:rPr lang="pl-PL" sz="1400" dirty="0"/>
              <a:t>, Image, CSS, </a:t>
            </a:r>
          </a:p>
          <a:p>
            <a:pPr fontAlgn="base"/>
            <a:r>
              <a:rPr lang="pl-PL" sz="1400" dirty="0" err="1"/>
              <a:t>Features</a:t>
            </a:r>
            <a:endParaRPr lang="pl-PL" sz="1400" dirty="0"/>
          </a:p>
          <a:p>
            <a:pPr lvl="1" fontAlgn="base"/>
            <a:r>
              <a:rPr lang="pl-PL" sz="1400" dirty="0" err="1"/>
              <a:t>Bundles</a:t>
            </a:r>
            <a:endParaRPr lang="pl-PL" sz="1400" dirty="0"/>
          </a:p>
          <a:p>
            <a:pPr lvl="2" fontAlgn="base"/>
            <a:r>
              <a:rPr lang="en-US" sz="1400" dirty="0"/>
              <a:t>Large overhead</a:t>
            </a:r>
            <a:endParaRPr lang="pl-PL" sz="1400" dirty="0"/>
          </a:p>
          <a:p>
            <a:pPr lvl="2" fontAlgn="base"/>
            <a:r>
              <a:rPr lang="en-US" sz="1400" dirty="0"/>
              <a:t>Useless freshness checks</a:t>
            </a:r>
          </a:p>
          <a:p>
            <a:pPr lvl="2" fontAlgn="base"/>
            <a:r>
              <a:rPr lang="en-US" sz="1400" dirty="0"/>
              <a:t>Blocking HTTP connections</a:t>
            </a:r>
            <a:endParaRPr lang="pl-PL" sz="1400" dirty="0"/>
          </a:p>
          <a:p>
            <a:pPr lvl="1" fontAlgn="base"/>
            <a:r>
              <a:rPr lang="pl-PL" sz="1400" dirty="0" err="1"/>
              <a:t>Caching</a:t>
            </a:r>
            <a:endParaRPr lang="pl-PL" sz="1400" dirty="0"/>
          </a:p>
        </p:txBody>
      </p:sp>
    </p:spTree>
    <p:extLst>
      <p:ext uri="{BB962C8B-B14F-4D97-AF65-F5344CB8AC3E}">
        <p14:creationId xmlns:p14="http://schemas.microsoft.com/office/powerpoint/2010/main" val="52243668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smtClean="0"/>
              <a:t>Agenda</a:t>
            </a:r>
            <a:endParaRPr lang="en-GB" dirty="0"/>
          </a:p>
        </p:txBody>
      </p:sp>
      <p:sp>
        <p:nvSpPr>
          <p:cNvPr id="17" name="Content Placeholder 16"/>
          <p:cNvSpPr>
            <a:spLocks noGrp="1"/>
          </p:cNvSpPr>
          <p:nvPr>
            <p:ph idx="1"/>
          </p:nvPr>
        </p:nvSpPr>
        <p:spPr/>
        <p:txBody>
          <a:bodyPr>
            <a:noAutofit/>
          </a:bodyPr>
          <a:lstStyle/>
          <a:p>
            <a:pPr lvl="0"/>
            <a:r>
              <a:rPr lang="pl-PL" sz="1400" dirty="0" smtClean="0"/>
              <a:t>What are RIA applications and GWT among other technologies</a:t>
            </a:r>
          </a:p>
          <a:p>
            <a:pPr lvl="0"/>
            <a:r>
              <a:rPr lang="pl-PL" sz="1400" dirty="0" smtClean="0"/>
              <a:t>What </a:t>
            </a:r>
            <a:r>
              <a:rPr lang="pl-PL" sz="1400" dirty="0" err="1" smtClean="0"/>
              <a:t>is</a:t>
            </a:r>
            <a:r>
              <a:rPr lang="pl-PL" sz="1400" dirty="0" smtClean="0"/>
              <a:t> </a:t>
            </a:r>
            <a:r>
              <a:rPr lang="pl-PL" sz="1400" dirty="0" err="1" smtClean="0"/>
              <a:t>GWTProject</a:t>
            </a:r>
            <a:r>
              <a:rPr lang="pl-PL" sz="1400" dirty="0" smtClean="0"/>
              <a:t> structure</a:t>
            </a:r>
          </a:p>
          <a:p>
            <a:pPr lvl="1"/>
            <a:r>
              <a:rPr lang="pl-PL" sz="1400" dirty="0" smtClean="0"/>
              <a:t>Client side</a:t>
            </a:r>
          </a:p>
          <a:p>
            <a:pPr lvl="1"/>
            <a:r>
              <a:rPr lang="pl-PL" sz="1400" dirty="0" smtClean="0"/>
              <a:t>Server </a:t>
            </a:r>
            <a:r>
              <a:rPr lang="pl-PL" sz="1400" dirty="0" err="1" smtClean="0"/>
              <a:t>side</a:t>
            </a:r>
            <a:endParaRPr lang="pl-PL" sz="1400" dirty="0"/>
          </a:p>
          <a:p>
            <a:pPr lvl="0"/>
            <a:r>
              <a:rPr lang="pl-PL" sz="1400" dirty="0"/>
              <a:t>Cross </a:t>
            </a:r>
            <a:r>
              <a:rPr lang="pl-PL" sz="1400" dirty="0" err="1" smtClean="0"/>
              <a:t>compiler</a:t>
            </a:r>
            <a:endParaRPr lang="pl-PL" sz="1400" dirty="0" smtClean="0"/>
          </a:p>
          <a:p>
            <a:pPr lvl="0"/>
            <a:endParaRPr lang="pl-PL" sz="1400" dirty="0"/>
          </a:p>
          <a:p>
            <a:r>
              <a:rPr lang="pl-PL" sz="1400" dirty="0" err="1" smtClean="0"/>
              <a:t>Building</a:t>
            </a:r>
            <a:r>
              <a:rPr lang="pl-PL" sz="1400" dirty="0" smtClean="0"/>
              <a:t> UI</a:t>
            </a:r>
          </a:p>
          <a:p>
            <a:pPr lvl="1"/>
            <a:r>
              <a:rPr lang="pl-PL" sz="1400" dirty="0" smtClean="0"/>
              <a:t>Java </a:t>
            </a:r>
            <a:r>
              <a:rPr lang="pl-PL" sz="1400" dirty="0" err="1" smtClean="0"/>
              <a:t>based</a:t>
            </a:r>
            <a:r>
              <a:rPr lang="pl-PL" sz="1400" dirty="0" smtClean="0"/>
              <a:t> </a:t>
            </a:r>
            <a:r>
              <a:rPr lang="pl-PL" sz="1400" dirty="0" err="1" smtClean="0"/>
              <a:t>layout</a:t>
            </a:r>
            <a:endParaRPr lang="pl-PL" sz="1400" dirty="0" smtClean="0"/>
          </a:p>
          <a:p>
            <a:pPr lvl="1"/>
            <a:r>
              <a:rPr lang="pl-PL" sz="1400" dirty="0"/>
              <a:t>HTML </a:t>
            </a:r>
            <a:r>
              <a:rPr lang="pl-PL" sz="1400" dirty="0" err="1"/>
              <a:t>based</a:t>
            </a:r>
            <a:r>
              <a:rPr lang="pl-PL" sz="1400" dirty="0"/>
              <a:t> </a:t>
            </a:r>
            <a:r>
              <a:rPr lang="pl-PL" sz="1400" dirty="0" err="1"/>
              <a:t>layout</a:t>
            </a:r>
            <a:endParaRPr lang="pl-PL" sz="1400" dirty="0"/>
          </a:p>
          <a:p>
            <a:pPr lvl="1"/>
            <a:r>
              <a:rPr lang="pl-PL" sz="1400" dirty="0" err="1" smtClean="0"/>
              <a:t>Declarative</a:t>
            </a:r>
            <a:r>
              <a:rPr lang="pl-PL" sz="1400" dirty="0" smtClean="0"/>
              <a:t> </a:t>
            </a:r>
            <a:r>
              <a:rPr lang="pl-PL" sz="1400" dirty="0" err="1"/>
              <a:t>way</a:t>
            </a:r>
            <a:r>
              <a:rPr lang="pl-PL" sz="1400" dirty="0"/>
              <a:t> </a:t>
            </a:r>
            <a:r>
              <a:rPr lang="pl-PL" sz="1400" dirty="0" smtClean="0"/>
              <a:t>with UI Binder</a:t>
            </a:r>
          </a:p>
          <a:p>
            <a:pPr lvl="1"/>
            <a:endParaRPr lang="pl-PL" sz="1400" dirty="0" smtClean="0"/>
          </a:p>
          <a:p>
            <a:r>
              <a:rPr lang="pl-PL" sz="1400" dirty="0" err="1" smtClean="0"/>
              <a:t>Productive</a:t>
            </a:r>
            <a:r>
              <a:rPr lang="pl-PL" sz="1400" dirty="0" smtClean="0"/>
              <a:t> </a:t>
            </a:r>
            <a:r>
              <a:rPr lang="pl-PL" sz="1400" dirty="0" err="1" smtClean="0"/>
              <a:t>support</a:t>
            </a:r>
            <a:r>
              <a:rPr lang="pl-PL" sz="1400" dirty="0" smtClean="0"/>
              <a:t> </a:t>
            </a:r>
            <a:r>
              <a:rPr lang="pl-PL" sz="1400" dirty="0" err="1" smtClean="0"/>
              <a:t>tools</a:t>
            </a:r>
            <a:endParaRPr lang="pl-PL" sz="1400" dirty="0" smtClean="0"/>
          </a:p>
          <a:p>
            <a:pPr lvl="1"/>
            <a:r>
              <a:rPr lang="pl-PL" sz="1400" dirty="0" smtClean="0"/>
              <a:t>Development </a:t>
            </a:r>
            <a:r>
              <a:rPr lang="pl-PL" sz="1400" dirty="0" err="1" smtClean="0"/>
              <a:t>mode</a:t>
            </a:r>
            <a:endParaRPr lang="pl-PL" sz="1400" dirty="0" smtClean="0"/>
          </a:p>
          <a:p>
            <a:pPr lvl="1"/>
            <a:r>
              <a:rPr lang="pl-PL" sz="1400" dirty="0" smtClean="0"/>
              <a:t>Super development </a:t>
            </a:r>
            <a:r>
              <a:rPr lang="pl-PL" sz="1400" dirty="0" err="1" smtClean="0"/>
              <a:t>mode</a:t>
            </a:r>
            <a:endParaRPr lang="pl-PL" sz="1400" dirty="0" smtClean="0"/>
          </a:p>
          <a:p>
            <a:pPr lvl="1"/>
            <a:endParaRPr lang="pl-PL" sz="1400" dirty="0" smtClean="0"/>
          </a:p>
        </p:txBody>
      </p:sp>
      <p:pic>
        <p:nvPicPr>
          <p:cNvPr id="1028" name="Picture 4" descr="http://secretbudgetnet.files.wordpress.com/2010/01/open-road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040" y="2060848"/>
            <a:ext cx="3549524" cy="2365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6"/>
          <p:cNvSpPr txBox="1">
            <a:spLocks/>
          </p:cNvSpPr>
          <p:nvPr/>
        </p:nvSpPr>
        <p:spPr>
          <a:xfrm>
            <a:off x="7408862" y="4608424"/>
            <a:ext cx="4456906" cy="1223465"/>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dirty="0" smtClean="0"/>
              <a:t>Recomendations</a:t>
            </a:r>
          </a:p>
          <a:p>
            <a:pPr lvl="1"/>
            <a:r>
              <a:rPr lang="pl-PL" sz="1400" dirty="0" smtClean="0"/>
              <a:t>GWT </a:t>
            </a:r>
            <a:r>
              <a:rPr lang="pl-PL" sz="1400" dirty="0" err="1" smtClean="0"/>
              <a:t>ecosystem</a:t>
            </a:r>
            <a:endParaRPr lang="pl-PL" sz="1400" dirty="0" smtClean="0"/>
          </a:p>
          <a:p>
            <a:pPr lvl="1"/>
            <a:r>
              <a:rPr lang="pl-PL" sz="1400" dirty="0" smtClean="0"/>
              <a:t>Literature</a:t>
            </a:r>
          </a:p>
          <a:p>
            <a:endParaRPr lang="pl-PL" sz="1400" dirty="0" smtClean="0"/>
          </a:p>
          <a:p>
            <a:endParaRPr lang="en-GB" sz="1400" dirty="0" smtClean="0"/>
          </a:p>
          <a:p>
            <a:endParaRPr lang="en-GB" sz="1400" dirty="0"/>
          </a:p>
        </p:txBody>
      </p:sp>
      <p:sp>
        <p:nvSpPr>
          <p:cNvPr id="7" name="Content Placeholder 16"/>
          <p:cNvSpPr txBox="1">
            <a:spLocks/>
          </p:cNvSpPr>
          <p:nvPr/>
        </p:nvSpPr>
        <p:spPr>
          <a:xfrm>
            <a:off x="3944888" y="4581128"/>
            <a:ext cx="4456906" cy="1881125"/>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dirty="0" err="1"/>
              <a:t>Client-server</a:t>
            </a:r>
            <a:r>
              <a:rPr lang="pl-PL" sz="1400" dirty="0"/>
              <a:t> </a:t>
            </a:r>
            <a:r>
              <a:rPr lang="pl-PL" sz="1400" dirty="0" err="1"/>
              <a:t>comunication</a:t>
            </a:r>
            <a:endParaRPr lang="pl-PL" sz="1400" dirty="0"/>
          </a:p>
          <a:p>
            <a:pPr lvl="1"/>
            <a:r>
              <a:rPr lang="pl-PL" sz="1400" dirty="0"/>
              <a:t>GWT-RPC</a:t>
            </a:r>
          </a:p>
          <a:p>
            <a:pPr lvl="1"/>
            <a:r>
              <a:rPr lang="pl-PL" sz="1400" dirty="0" err="1"/>
              <a:t>Request</a:t>
            </a:r>
            <a:r>
              <a:rPr lang="pl-PL" sz="1400" dirty="0"/>
              <a:t> Builder</a:t>
            </a:r>
          </a:p>
          <a:p>
            <a:pPr lvl="1"/>
            <a:r>
              <a:rPr lang="pl-PL" sz="1400" dirty="0" err="1"/>
              <a:t>Request</a:t>
            </a:r>
            <a:r>
              <a:rPr lang="pl-PL" sz="1400" dirty="0"/>
              <a:t> </a:t>
            </a:r>
            <a:r>
              <a:rPr lang="pl-PL" sz="1400" dirty="0" err="1" smtClean="0"/>
              <a:t>Factory</a:t>
            </a:r>
            <a:endParaRPr lang="pl-PL" sz="1400" dirty="0" smtClean="0"/>
          </a:p>
          <a:p>
            <a:endParaRPr lang="en-GB" sz="1400" dirty="0" smtClean="0"/>
          </a:p>
          <a:p>
            <a:endParaRPr lang="en-GB" sz="1400"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Cross </a:t>
            </a:r>
            <a:r>
              <a:rPr lang="pl-PL" dirty="0" err="1" smtClean="0"/>
              <a:t>compiler</a:t>
            </a:r>
            <a:r>
              <a:rPr lang="pl-PL" dirty="0" smtClean="0"/>
              <a:t/>
            </a:r>
            <a:br>
              <a:rPr lang="pl-PL" dirty="0" smtClean="0"/>
            </a:br>
            <a:r>
              <a:rPr lang="pl-PL" sz="1600" dirty="0" err="1" smtClean="0"/>
              <a:t>Caching</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2" name="Symbol zastępczy zawartości 1"/>
          <p:cNvSpPr>
            <a:spLocks noGrp="1"/>
          </p:cNvSpPr>
          <p:nvPr>
            <p:ph idx="1"/>
          </p:nvPr>
        </p:nvSpPr>
        <p:spPr>
          <a:xfrm>
            <a:off x="500063" y="1484784"/>
            <a:ext cx="4308921" cy="4215482"/>
          </a:xfrm>
        </p:spPr>
        <p:txBody>
          <a:bodyPr>
            <a:normAutofit/>
          </a:bodyPr>
          <a:lstStyle/>
          <a:p>
            <a:pPr fontAlgn="base"/>
            <a:r>
              <a:rPr lang="en-US" sz="1600" b="1" dirty="0"/>
              <a:t>Perfect Caching</a:t>
            </a:r>
            <a:r>
              <a:rPr lang="en-US" sz="1600" dirty="0"/>
              <a:t> allows the browser to cache resources forever and guarantees that changed resources are propagated immediately to the browser. </a:t>
            </a:r>
            <a:endParaRPr lang="pl-PL" sz="1600" dirty="0" smtClean="0"/>
          </a:p>
          <a:p>
            <a:pPr fontAlgn="base"/>
            <a:r>
              <a:rPr lang="en-US" sz="1600" dirty="0" smtClean="0"/>
              <a:t>In </a:t>
            </a:r>
            <a:r>
              <a:rPr lang="en-US" sz="1600" dirty="0"/>
              <a:t>GWT this is accomplished by naming a file like the hash code of its content.</a:t>
            </a:r>
            <a:endParaRPr lang="pl-PL" sz="1600"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984" y="1188715"/>
            <a:ext cx="5021332" cy="3248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rostokąt 2"/>
          <p:cNvSpPr/>
          <p:nvPr/>
        </p:nvSpPr>
        <p:spPr>
          <a:xfrm>
            <a:off x="307975" y="4149080"/>
            <a:ext cx="9397553" cy="1815882"/>
          </a:xfrm>
          <a:prstGeom prst="rect">
            <a:avLst/>
          </a:prstGeom>
        </p:spPr>
        <p:txBody>
          <a:bodyPr wrap="square">
            <a:spAutoFit/>
          </a:bodyPr>
          <a:lstStyle/>
          <a:p>
            <a:pPr fontAlgn="base"/>
            <a:r>
              <a:rPr lang="pl-PL" sz="1600" b="1" dirty="0" err="1"/>
              <a:t>Renaming</a:t>
            </a:r>
            <a:endParaRPr lang="pl-PL" sz="1600" b="1" dirty="0"/>
          </a:p>
          <a:p>
            <a:pPr lvl="1" fontAlgn="base"/>
            <a:r>
              <a:rPr lang="pl-PL" sz="1600" b="1" dirty="0"/>
              <a:t>foo.css</a:t>
            </a:r>
            <a:r>
              <a:rPr lang="pl-PL" sz="1600" dirty="0"/>
              <a:t> -&gt; foo_39757cec04498955db62043f7ecfefc2.cache.css</a:t>
            </a:r>
          </a:p>
          <a:p>
            <a:pPr lvl="1" fontAlgn="base"/>
            <a:r>
              <a:rPr lang="pl-PL" sz="1600" b="1" dirty="0"/>
              <a:t>logo.png</a:t>
            </a:r>
            <a:r>
              <a:rPr lang="pl-PL" sz="1600" dirty="0"/>
              <a:t> -&gt; </a:t>
            </a:r>
            <a:r>
              <a:rPr lang="pl-PL" sz="1600" dirty="0" smtClean="0"/>
              <a:t>logo_35bcdbbabe1944afc75eeeb16f06d1ad.cache.png</a:t>
            </a:r>
          </a:p>
          <a:p>
            <a:pPr fontAlgn="base"/>
            <a:endParaRPr lang="pl-PL" sz="1600" dirty="0"/>
          </a:p>
          <a:p>
            <a:pPr fontAlgn="base"/>
            <a:r>
              <a:rPr lang="pl-PL" sz="1600" b="1" dirty="0"/>
              <a:t>Update </a:t>
            </a:r>
            <a:r>
              <a:rPr lang="pl-PL" sz="1600" b="1" dirty="0" err="1"/>
              <a:t>references</a:t>
            </a:r>
            <a:r>
              <a:rPr lang="pl-PL" sz="1600" b="1" dirty="0"/>
              <a:t> in </a:t>
            </a:r>
            <a:r>
              <a:rPr lang="pl-PL" sz="1600" b="1" dirty="0" err="1"/>
              <a:t>files</a:t>
            </a:r>
            <a:endParaRPr lang="pl-PL" sz="1600" b="1" dirty="0"/>
          </a:p>
          <a:p>
            <a:pPr lvl="1" fontAlgn="base"/>
            <a:r>
              <a:rPr lang="pl-PL" sz="1600" dirty="0" err="1"/>
              <a:t>Replace</a:t>
            </a:r>
            <a:r>
              <a:rPr lang="pl-PL" sz="1600" dirty="0"/>
              <a:t> </a:t>
            </a:r>
            <a:r>
              <a:rPr lang="pl-PL" sz="1600" dirty="0" err="1"/>
              <a:t>all</a:t>
            </a:r>
            <a:r>
              <a:rPr lang="pl-PL" sz="1600" dirty="0"/>
              <a:t> </a:t>
            </a:r>
            <a:r>
              <a:rPr lang="pl-PL" sz="1600" dirty="0" err="1"/>
              <a:t>occurances</a:t>
            </a:r>
            <a:r>
              <a:rPr lang="pl-PL" sz="1600" dirty="0"/>
              <a:t> of "</a:t>
            </a:r>
            <a:r>
              <a:rPr lang="pl-PL" sz="1600" b="1" dirty="0"/>
              <a:t>foo.css</a:t>
            </a:r>
            <a:r>
              <a:rPr lang="pl-PL" sz="1600" dirty="0"/>
              <a:t>" by "</a:t>
            </a:r>
            <a:r>
              <a:rPr lang="pl-PL" sz="1600" dirty="0" smtClean="0"/>
              <a:t>foo_</a:t>
            </a:r>
            <a:r>
              <a:rPr lang="pl-PL" sz="1600" dirty="0"/>
              <a:t>55db62043f7ecfefc2</a:t>
            </a:r>
            <a:r>
              <a:rPr lang="pl-PL" sz="1600" dirty="0" smtClean="0"/>
              <a:t>39757cec044989.cache.css</a:t>
            </a:r>
            <a:r>
              <a:rPr lang="pl-PL" sz="1600" dirty="0"/>
              <a:t>"</a:t>
            </a:r>
          </a:p>
          <a:p>
            <a:pPr lvl="1" fontAlgn="base"/>
            <a:r>
              <a:rPr lang="pl-PL" sz="1600" dirty="0" err="1"/>
              <a:t>Replace</a:t>
            </a:r>
            <a:r>
              <a:rPr lang="pl-PL" sz="1600" dirty="0"/>
              <a:t> </a:t>
            </a:r>
            <a:r>
              <a:rPr lang="pl-PL" sz="1600" dirty="0" err="1"/>
              <a:t>all</a:t>
            </a:r>
            <a:r>
              <a:rPr lang="pl-PL" sz="1600" dirty="0"/>
              <a:t> </a:t>
            </a:r>
            <a:r>
              <a:rPr lang="pl-PL" sz="1600" dirty="0" err="1"/>
              <a:t>occurances</a:t>
            </a:r>
            <a:r>
              <a:rPr lang="pl-PL" sz="1600" dirty="0"/>
              <a:t> of "</a:t>
            </a:r>
            <a:r>
              <a:rPr lang="pl-PL" sz="1600" b="1" dirty="0"/>
              <a:t>logo.png</a:t>
            </a:r>
            <a:r>
              <a:rPr lang="pl-PL" sz="1600" dirty="0"/>
              <a:t>" by "</a:t>
            </a:r>
            <a:r>
              <a:rPr lang="pl-PL" sz="1600" dirty="0" smtClean="0"/>
              <a:t>logo_c75eeeb16f06d1ad</a:t>
            </a:r>
            <a:r>
              <a:rPr lang="pl-PL" sz="1600" dirty="0"/>
              <a:t>35bcdbbabe1944af</a:t>
            </a:r>
            <a:r>
              <a:rPr lang="pl-PL" sz="1600" dirty="0" smtClean="0"/>
              <a:t>.cache.png</a:t>
            </a:r>
            <a:r>
              <a:rPr lang="pl-PL" sz="1600" dirty="0"/>
              <a:t>"</a:t>
            </a:r>
          </a:p>
        </p:txBody>
      </p:sp>
    </p:spTree>
    <p:extLst>
      <p:ext uri="{BB962C8B-B14F-4D97-AF65-F5344CB8AC3E}">
        <p14:creationId xmlns:p14="http://schemas.microsoft.com/office/powerpoint/2010/main" val="178573786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Cross </a:t>
            </a:r>
            <a:r>
              <a:rPr lang="pl-PL" dirty="0" err="1" smtClean="0"/>
              <a:t>compiler</a:t>
            </a:r>
            <a:r>
              <a:rPr lang="pl-PL" dirty="0" smtClean="0"/>
              <a:t> </a:t>
            </a:r>
            <a:r>
              <a:rPr lang="pl-PL" dirty="0" err="1" smtClean="0"/>
              <a:t>overview</a:t>
            </a:r>
            <a:endParaRPr lang="en-GB" dirty="0"/>
          </a:p>
        </p:txBody>
      </p:sp>
      <p:pic>
        <p:nvPicPr>
          <p:cNvPr id="14"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58102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Overview</a:t>
            </a:r>
            <a:endParaRPr lang="en-GB" sz="1600" dirty="0"/>
          </a:p>
        </p:txBody>
      </p:sp>
      <p:sp>
        <p:nvSpPr>
          <p:cNvPr id="2" name="Symbol zastępczy zawartości 1"/>
          <p:cNvSpPr>
            <a:spLocks noGrp="1"/>
          </p:cNvSpPr>
          <p:nvPr>
            <p:ph idx="1"/>
          </p:nvPr>
        </p:nvSpPr>
        <p:spPr>
          <a:xfrm>
            <a:off x="500063" y="1412776"/>
            <a:ext cx="8913812" cy="4608612"/>
          </a:xfrm>
        </p:spPr>
        <p:txBody>
          <a:bodyPr>
            <a:normAutofit lnSpcReduction="10000"/>
          </a:bodyPr>
          <a:lstStyle/>
          <a:p>
            <a:r>
              <a:rPr lang="en-US" sz="1400" dirty="0"/>
              <a:t>GWT user interface classes are similar to those in existing UI frameworks such as Swing and SWT except that the widgets are rendered using dynamically-created HTML rather than pixel-oriented graphics.</a:t>
            </a:r>
            <a:endParaRPr lang="pl-PL" sz="1400" dirty="0"/>
          </a:p>
          <a:p>
            <a:r>
              <a:rPr lang="en-US" sz="1400" dirty="0"/>
              <a:t>In traditional JavaScript programming, dynamic user interface creation is done by manipulating the browser's DOM. While GWT provides access to the browser's DOM directly using the DOM package, it is far easier to use classes from the Widget hierarchy. The Widget classes make it easier to quickly build interfaces that will work correctly on all browsers</a:t>
            </a:r>
            <a:r>
              <a:rPr lang="en-US" sz="1400" dirty="0" smtClean="0"/>
              <a:t>.</a:t>
            </a:r>
            <a:endParaRPr lang="pl-PL" sz="1400" dirty="0" smtClean="0"/>
          </a:p>
          <a:p>
            <a:pPr marL="0" indent="0">
              <a:buNone/>
            </a:pPr>
            <a:endParaRPr lang="pl-PL" sz="1400" dirty="0"/>
          </a:p>
          <a:p>
            <a:r>
              <a:rPr lang="pl-PL" sz="1400" b="1" dirty="0" smtClean="0"/>
              <a:t>In module </a:t>
            </a:r>
            <a:r>
              <a:rPr lang="pl-PL" sz="1400" b="1" dirty="0" err="1" smtClean="0"/>
              <a:t>descriptor</a:t>
            </a:r>
            <a:r>
              <a:rPr lang="pl-PL" sz="1400" b="1" dirty="0" smtClean="0"/>
              <a:t>:</a:t>
            </a:r>
            <a:r>
              <a:rPr lang="pl-PL" sz="1400" dirty="0" smtClean="0"/>
              <a:t> &lt;</a:t>
            </a:r>
            <a:r>
              <a:rPr lang="pl-PL" sz="1400" dirty="0" err="1" smtClean="0"/>
              <a:t>inherits</a:t>
            </a:r>
            <a:r>
              <a:rPr lang="pl-PL" sz="1400" dirty="0" smtClean="0"/>
              <a:t> </a:t>
            </a:r>
            <a:r>
              <a:rPr lang="pl-PL" sz="1400" dirty="0" err="1"/>
              <a:t>name</a:t>
            </a:r>
            <a:r>
              <a:rPr lang="pl-PL" sz="1400" dirty="0"/>
              <a:t>="</a:t>
            </a:r>
            <a:r>
              <a:rPr lang="pl-PL" sz="1400" dirty="0" err="1"/>
              <a:t>com.google.gwt.user.User</a:t>
            </a:r>
            <a:r>
              <a:rPr lang="pl-PL" sz="1400" dirty="0"/>
              <a:t>"/&gt;</a:t>
            </a:r>
          </a:p>
          <a:p>
            <a:r>
              <a:rPr lang="pl-PL" sz="1400" b="1" dirty="0" smtClean="0"/>
              <a:t>Native </a:t>
            </a:r>
            <a:r>
              <a:rPr lang="pl-PL" sz="1400" b="1" dirty="0" err="1" smtClean="0"/>
              <a:t>widgets</a:t>
            </a:r>
            <a:r>
              <a:rPr lang="pl-PL" sz="1400" b="1" dirty="0" smtClean="0"/>
              <a:t>:</a:t>
            </a:r>
            <a:r>
              <a:rPr lang="pl-PL" sz="1400" dirty="0" smtClean="0"/>
              <a:t> Button</a:t>
            </a:r>
            <a:r>
              <a:rPr lang="pl-PL" sz="1400" dirty="0"/>
              <a:t>, </a:t>
            </a:r>
            <a:r>
              <a:rPr lang="pl-PL" sz="1400" dirty="0" err="1"/>
              <a:t>PushButton</a:t>
            </a:r>
            <a:r>
              <a:rPr lang="pl-PL" sz="1400" dirty="0"/>
              <a:t>, </a:t>
            </a:r>
            <a:r>
              <a:rPr lang="pl-PL" sz="1400" dirty="0" err="1"/>
              <a:t>RadioButton</a:t>
            </a:r>
            <a:r>
              <a:rPr lang="pl-PL" sz="1400" dirty="0"/>
              <a:t>, </a:t>
            </a:r>
            <a:r>
              <a:rPr lang="pl-PL" sz="1400" dirty="0" err="1"/>
              <a:t>CheckBox</a:t>
            </a:r>
            <a:r>
              <a:rPr lang="pl-PL" sz="1400" dirty="0"/>
              <a:t>, </a:t>
            </a:r>
            <a:r>
              <a:rPr lang="pl-PL" sz="1400" dirty="0" err="1"/>
              <a:t>DatePicker</a:t>
            </a:r>
            <a:r>
              <a:rPr lang="pl-PL" sz="1400" dirty="0"/>
              <a:t>, </a:t>
            </a:r>
            <a:r>
              <a:rPr lang="pl-PL" sz="1400" dirty="0" err="1"/>
              <a:t>ToggleButton</a:t>
            </a:r>
            <a:r>
              <a:rPr lang="pl-PL" sz="1400" dirty="0"/>
              <a:t>, </a:t>
            </a:r>
            <a:r>
              <a:rPr lang="pl-PL" sz="1400" dirty="0" err="1"/>
              <a:t>TextBox</a:t>
            </a:r>
            <a:r>
              <a:rPr lang="pl-PL" sz="1400" dirty="0"/>
              <a:t>, </a:t>
            </a:r>
            <a:r>
              <a:rPr lang="pl-PL" sz="1400" dirty="0" err="1"/>
              <a:t>PasswordTextBox</a:t>
            </a:r>
            <a:r>
              <a:rPr lang="pl-PL" sz="1400" dirty="0"/>
              <a:t>, </a:t>
            </a:r>
            <a:r>
              <a:rPr lang="pl-PL" sz="1400" dirty="0" err="1"/>
              <a:t>TextArea</a:t>
            </a:r>
            <a:r>
              <a:rPr lang="pl-PL" sz="1400" dirty="0"/>
              <a:t>, </a:t>
            </a:r>
            <a:r>
              <a:rPr lang="pl-PL" sz="1400" dirty="0" err="1"/>
              <a:t>Hyperlink</a:t>
            </a:r>
            <a:r>
              <a:rPr lang="pl-PL" sz="1400" dirty="0"/>
              <a:t>, </a:t>
            </a:r>
            <a:r>
              <a:rPr lang="pl-PL" sz="1400" dirty="0" err="1"/>
              <a:t>ListBox</a:t>
            </a:r>
            <a:r>
              <a:rPr lang="pl-PL" sz="1400" dirty="0"/>
              <a:t>, </a:t>
            </a:r>
            <a:r>
              <a:rPr lang="pl-PL" sz="1400" dirty="0" err="1"/>
              <a:t>CellList</a:t>
            </a:r>
            <a:r>
              <a:rPr lang="pl-PL" sz="1400" dirty="0"/>
              <a:t>, </a:t>
            </a:r>
            <a:r>
              <a:rPr lang="pl-PL" sz="1400" dirty="0" err="1"/>
              <a:t>MenuBar</a:t>
            </a:r>
            <a:r>
              <a:rPr lang="pl-PL" sz="1400" dirty="0"/>
              <a:t>, </a:t>
            </a:r>
            <a:r>
              <a:rPr lang="pl-PL" sz="1400" dirty="0" err="1"/>
              <a:t>Tree</a:t>
            </a:r>
            <a:r>
              <a:rPr lang="pl-PL" sz="1400" dirty="0"/>
              <a:t>, </a:t>
            </a:r>
            <a:r>
              <a:rPr lang="pl-PL" sz="1400" dirty="0" err="1"/>
              <a:t>CellTree</a:t>
            </a:r>
            <a:r>
              <a:rPr lang="pl-PL" sz="1400" dirty="0"/>
              <a:t>, </a:t>
            </a:r>
            <a:r>
              <a:rPr lang="pl-PL" sz="1400" dirty="0" err="1"/>
              <a:t>SuggestBox</a:t>
            </a:r>
            <a:r>
              <a:rPr lang="pl-PL" sz="1400" dirty="0"/>
              <a:t>, </a:t>
            </a:r>
            <a:r>
              <a:rPr lang="pl-PL" sz="1400" dirty="0" err="1"/>
              <a:t>RichTextArea</a:t>
            </a:r>
            <a:r>
              <a:rPr lang="pl-PL" sz="1400" dirty="0"/>
              <a:t>, </a:t>
            </a:r>
            <a:r>
              <a:rPr lang="pl-PL" sz="1400" dirty="0" err="1"/>
              <a:t>FlexTable</a:t>
            </a:r>
            <a:r>
              <a:rPr lang="pl-PL" sz="1400" dirty="0"/>
              <a:t>, </a:t>
            </a:r>
            <a:r>
              <a:rPr lang="pl-PL" sz="1400" dirty="0" err="1"/>
              <a:t>Grid</a:t>
            </a:r>
            <a:r>
              <a:rPr lang="pl-PL" sz="1400" dirty="0"/>
              <a:t>, </a:t>
            </a:r>
            <a:r>
              <a:rPr lang="pl-PL" sz="1400" dirty="0" err="1"/>
              <a:t>CellTable</a:t>
            </a:r>
            <a:r>
              <a:rPr lang="pl-PL" sz="1400" dirty="0"/>
              <a:t>, </a:t>
            </a:r>
            <a:r>
              <a:rPr lang="pl-PL" sz="1400" dirty="0" err="1"/>
              <a:t>CellBrowser</a:t>
            </a:r>
            <a:r>
              <a:rPr lang="pl-PL" sz="1400" dirty="0"/>
              <a:t>, </a:t>
            </a:r>
            <a:r>
              <a:rPr lang="pl-PL" sz="1400" dirty="0" err="1"/>
              <a:t>TabBar</a:t>
            </a:r>
            <a:r>
              <a:rPr lang="pl-PL" sz="1400" dirty="0"/>
              <a:t>, </a:t>
            </a:r>
            <a:r>
              <a:rPr lang="pl-PL" sz="1400" dirty="0" err="1" smtClean="0"/>
              <a:t>DialogBox</a:t>
            </a:r>
            <a:endParaRPr lang="pl-PL" sz="1400" dirty="0"/>
          </a:p>
          <a:p>
            <a:r>
              <a:rPr lang="pl-PL" sz="1400" b="1" dirty="0" smtClean="0"/>
              <a:t>Native </a:t>
            </a:r>
            <a:r>
              <a:rPr lang="pl-PL" sz="1400" b="1" dirty="0" err="1" smtClean="0"/>
              <a:t>panels</a:t>
            </a:r>
            <a:r>
              <a:rPr lang="pl-PL" sz="1400" b="1" dirty="0" smtClean="0"/>
              <a:t>:</a:t>
            </a:r>
            <a:r>
              <a:rPr lang="pl-PL" sz="1400" dirty="0" smtClean="0"/>
              <a:t> </a:t>
            </a:r>
            <a:r>
              <a:rPr lang="pl-PL" sz="1400" dirty="0" err="1" smtClean="0"/>
              <a:t>PopupPanel</a:t>
            </a:r>
            <a:r>
              <a:rPr lang="pl-PL" sz="1400" dirty="0"/>
              <a:t>, </a:t>
            </a:r>
            <a:r>
              <a:rPr lang="pl-PL" sz="1400" dirty="0" err="1"/>
              <a:t>StackPanel</a:t>
            </a:r>
            <a:r>
              <a:rPr lang="pl-PL" sz="1400" dirty="0"/>
              <a:t>, </a:t>
            </a:r>
            <a:r>
              <a:rPr lang="pl-PL" sz="1400" dirty="0" err="1"/>
              <a:t>StackLayoutPanel</a:t>
            </a:r>
            <a:r>
              <a:rPr lang="pl-PL" sz="1400" dirty="0"/>
              <a:t>, </a:t>
            </a:r>
            <a:r>
              <a:rPr lang="pl-PL" sz="1400" dirty="0" err="1"/>
              <a:t>HorizontalPanel</a:t>
            </a:r>
            <a:r>
              <a:rPr lang="pl-PL" sz="1400" dirty="0"/>
              <a:t>, </a:t>
            </a:r>
            <a:r>
              <a:rPr lang="pl-PL" sz="1400" dirty="0" err="1"/>
              <a:t>VerticalPanel</a:t>
            </a:r>
            <a:r>
              <a:rPr lang="pl-PL" sz="1400" dirty="0"/>
              <a:t>, </a:t>
            </a:r>
            <a:r>
              <a:rPr lang="pl-PL" sz="1400" dirty="0" err="1"/>
              <a:t>FlowPanel</a:t>
            </a:r>
            <a:r>
              <a:rPr lang="pl-PL" sz="1400" dirty="0"/>
              <a:t>, </a:t>
            </a:r>
            <a:r>
              <a:rPr lang="pl-PL" sz="1400" dirty="0" err="1"/>
              <a:t>VerticalSplitPanel</a:t>
            </a:r>
            <a:r>
              <a:rPr lang="pl-PL" sz="1400" dirty="0"/>
              <a:t>, </a:t>
            </a:r>
            <a:r>
              <a:rPr lang="pl-PL" sz="1400" dirty="0" err="1"/>
              <a:t>HorizontalSplitPanel</a:t>
            </a:r>
            <a:r>
              <a:rPr lang="pl-PL" sz="1400" dirty="0"/>
              <a:t>, </a:t>
            </a:r>
            <a:r>
              <a:rPr lang="pl-PL" sz="1400" dirty="0" err="1"/>
              <a:t>SplitLayoutPanel</a:t>
            </a:r>
            <a:r>
              <a:rPr lang="pl-PL" sz="1400" dirty="0"/>
              <a:t>, </a:t>
            </a:r>
            <a:r>
              <a:rPr lang="pl-PL" sz="1400" dirty="0" err="1"/>
              <a:t>DockPanel</a:t>
            </a:r>
            <a:r>
              <a:rPr lang="pl-PL" sz="1400" dirty="0"/>
              <a:t>, </a:t>
            </a:r>
            <a:r>
              <a:rPr lang="pl-PL" sz="1400" dirty="0" err="1"/>
              <a:t>DockLayoutPanel</a:t>
            </a:r>
            <a:r>
              <a:rPr lang="pl-PL" sz="1400" dirty="0"/>
              <a:t>, </a:t>
            </a:r>
            <a:r>
              <a:rPr lang="pl-PL" sz="1400" dirty="0" err="1"/>
              <a:t>TabPanel</a:t>
            </a:r>
            <a:r>
              <a:rPr lang="pl-PL" sz="1400" dirty="0"/>
              <a:t> </a:t>
            </a:r>
            <a:r>
              <a:rPr lang="pl-PL" sz="1400" dirty="0" err="1"/>
              <a:t>TabLayoutPanel</a:t>
            </a:r>
            <a:r>
              <a:rPr lang="pl-PL" sz="1400" dirty="0"/>
              <a:t> </a:t>
            </a:r>
            <a:r>
              <a:rPr lang="pl-PL" sz="1400" dirty="0" err="1"/>
              <a:t>DisclosurePanel</a:t>
            </a:r>
            <a:endParaRPr lang="pl-PL" sz="1400" dirty="0"/>
          </a:p>
          <a:p>
            <a:r>
              <a:rPr lang="pl-PL" sz="1400" b="1" dirty="0" err="1" smtClean="0"/>
              <a:t>Showcase</a:t>
            </a:r>
            <a:r>
              <a:rPr lang="pl-PL" sz="1400" b="1" dirty="0" smtClean="0"/>
              <a:t>:</a:t>
            </a:r>
            <a:r>
              <a:rPr lang="pl-PL" sz="1400" dirty="0" smtClean="0"/>
              <a:t> </a:t>
            </a:r>
            <a:r>
              <a:rPr lang="pl-PL" sz="1400" dirty="0" smtClean="0">
                <a:hlinkClick r:id="rId3"/>
              </a:rPr>
              <a:t>http</a:t>
            </a:r>
            <a:r>
              <a:rPr lang="pl-PL" sz="1400" dirty="0">
                <a:hlinkClick r:id="rId3"/>
              </a:rPr>
              <a:t>://gwt.google.com/samples/Showcase/Showcase.html</a:t>
            </a:r>
            <a:endParaRPr lang="pl-PL" sz="1400" dirty="0"/>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22614262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Java-</a:t>
            </a:r>
            <a:r>
              <a:rPr lang="pl-PL" sz="1600" dirty="0" err="1" smtClean="0"/>
              <a:t>based</a:t>
            </a:r>
            <a:r>
              <a:rPr lang="pl-PL" sz="1600" dirty="0" smtClean="0"/>
              <a:t> </a:t>
            </a:r>
            <a:r>
              <a:rPr lang="pl-PL" sz="1600" dirty="0" err="1" smtClean="0"/>
              <a:t>layout</a:t>
            </a:r>
            <a:endParaRPr lang="en-GB" sz="1600" dirty="0"/>
          </a:p>
        </p:txBody>
      </p:sp>
      <p:sp>
        <p:nvSpPr>
          <p:cNvPr id="2" name="Symbol zastępczy zawartości 1"/>
          <p:cNvSpPr>
            <a:spLocks noGrp="1"/>
          </p:cNvSpPr>
          <p:nvPr>
            <p:ph idx="1"/>
          </p:nvPr>
        </p:nvSpPr>
        <p:spPr>
          <a:xfrm>
            <a:off x="500063" y="1196752"/>
            <a:ext cx="8913812" cy="1440160"/>
          </a:xfrm>
        </p:spPr>
        <p:txBody>
          <a:bodyPr>
            <a:normAutofit/>
          </a:bodyPr>
          <a:lstStyle/>
          <a:p>
            <a:pPr marL="0" indent="0">
              <a:buNone/>
            </a:pPr>
            <a:r>
              <a:rPr lang="en-US" sz="1400" b="1" dirty="0"/>
              <a:t>Java-based </a:t>
            </a:r>
            <a:r>
              <a:rPr lang="en-US" sz="1400" b="1" dirty="0" smtClean="0"/>
              <a:t>layout</a:t>
            </a:r>
            <a:endParaRPr lang="pl-PL" sz="1400" dirty="0" smtClean="0"/>
          </a:p>
          <a:p>
            <a:pPr lvl="1"/>
            <a:r>
              <a:rPr lang="en-US" sz="1400" dirty="0" smtClean="0"/>
              <a:t>Attaches </a:t>
            </a:r>
            <a:r>
              <a:rPr lang="en-US" sz="1400" dirty="0"/>
              <a:t>main layout panel to HTML &lt;body&gt; element</a:t>
            </a:r>
          </a:p>
          <a:p>
            <a:pPr lvl="1"/>
            <a:r>
              <a:rPr lang="en-US" sz="1400" dirty="0"/>
              <a:t>Java uses </a:t>
            </a:r>
            <a:r>
              <a:rPr lang="pl-PL" sz="1400" dirty="0" smtClean="0"/>
              <a:t>p</a:t>
            </a:r>
            <a:r>
              <a:rPr lang="en-US" sz="1400" dirty="0" err="1" smtClean="0"/>
              <a:t>anels</a:t>
            </a:r>
            <a:r>
              <a:rPr lang="en-US" sz="1400" dirty="0" smtClean="0"/>
              <a:t> </a:t>
            </a:r>
            <a:r>
              <a:rPr lang="en-US" sz="1400" dirty="0"/>
              <a:t>to build up overall layout</a:t>
            </a:r>
          </a:p>
          <a:p>
            <a:pPr lvl="1"/>
            <a:r>
              <a:rPr lang="en-US" sz="1400" dirty="0"/>
              <a:t>Similar to way </a:t>
            </a:r>
            <a:r>
              <a:rPr lang="en-US" sz="1400" dirty="0" err="1"/>
              <a:t>LayoutManagers</a:t>
            </a:r>
            <a:r>
              <a:rPr lang="en-US" sz="1400" dirty="0"/>
              <a:t> are used in desktop </a:t>
            </a:r>
            <a:r>
              <a:rPr lang="en-US" sz="1400" dirty="0" smtClean="0"/>
              <a:t>Java</a:t>
            </a:r>
            <a:endParaRPr lang="pl-PL" sz="1400" dirty="0" smtClean="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Prostokąt zaokrąglony 5"/>
          <p:cNvSpPr/>
          <p:nvPr/>
        </p:nvSpPr>
        <p:spPr>
          <a:xfrm>
            <a:off x="740023" y="2636912"/>
            <a:ext cx="6157193"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&lt;body&gt;</a:t>
            </a:r>
          </a:p>
          <a:p>
            <a:r>
              <a:rPr lang="pl-PL" sz="1200" dirty="0" smtClean="0">
                <a:solidFill>
                  <a:srgbClr val="000000"/>
                </a:solidFill>
                <a:latin typeface="Consolas"/>
              </a:rPr>
              <a:t>  </a:t>
            </a:r>
            <a:r>
              <a:rPr lang="en-US" sz="1200" dirty="0">
                <a:solidFill>
                  <a:srgbClr val="3F5FBF"/>
                </a:solidFill>
                <a:highlight>
                  <a:srgbClr val="E8F2FE"/>
                </a:highlight>
                <a:latin typeface="Consolas"/>
              </a:rPr>
              <a:t>&lt;!-- Possibly history </a:t>
            </a:r>
            <a:r>
              <a:rPr lang="en-US" sz="1200" dirty="0" err="1">
                <a:solidFill>
                  <a:srgbClr val="3F5FBF"/>
                </a:solidFill>
                <a:highlight>
                  <a:srgbClr val="E8F2FE"/>
                </a:highlight>
                <a:latin typeface="Consolas"/>
              </a:rPr>
              <a:t>iframe</a:t>
            </a:r>
            <a:r>
              <a:rPr lang="en-US" sz="1200" dirty="0">
                <a:solidFill>
                  <a:srgbClr val="3F5FBF"/>
                </a:solidFill>
                <a:highlight>
                  <a:srgbClr val="E8F2FE"/>
                </a:highlight>
                <a:latin typeface="Consolas"/>
              </a:rPr>
              <a:t>, but few or no HTML elements --&gt;</a:t>
            </a:r>
            <a:endParaRPr lang="pl-PL" sz="1200" dirty="0">
              <a:solidFill>
                <a:srgbClr val="3F5FBF"/>
              </a:solidFill>
              <a:highlight>
                <a:srgbClr val="E8F2FE"/>
              </a:highlight>
              <a:latin typeface="Consolas"/>
            </a:endParaRPr>
          </a:p>
          <a:p>
            <a:r>
              <a:rPr lang="pl-PL" sz="1200" dirty="0" smtClean="0">
                <a:solidFill>
                  <a:srgbClr val="008080"/>
                </a:solidFill>
                <a:latin typeface="Consolas"/>
              </a:rPr>
              <a:t>&lt;/body&gt;</a:t>
            </a:r>
            <a:endParaRPr lang="pl-PL" sz="1200" dirty="0">
              <a:solidFill>
                <a:srgbClr val="008080"/>
              </a:solidFill>
              <a:latin typeface="Consolas"/>
            </a:endParaRPr>
          </a:p>
        </p:txBody>
      </p:sp>
      <p:sp>
        <p:nvSpPr>
          <p:cNvPr id="7" name="Prostokąt zaokrąglony 6"/>
          <p:cNvSpPr/>
          <p:nvPr/>
        </p:nvSpPr>
        <p:spPr>
          <a:xfrm>
            <a:off x="740023" y="3455967"/>
            <a:ext cx="6157193" cy="256532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b="1" dirty="0">
                <a:solidFill>
                  <a:srgbClr val="7F0055"/>
                </a:solidFill>
                <a:latin typeface="Consolas"/>
              </a:rPr>
              <a:t>public</a:t>
            </a:r>
            <a:r>
              <a:rPr lang="pl-PL" sz="1200" b="1" dirty="0">
                <a:solidFill>
                  <a:srgbClr val="000000"/>
                </a:solidFill>
                <a:latin typeface="Consolas"/>
              </a:rPr>
              <a:t> </a:t>
            </a:r>
            <a:r>
              <a:rPr lang="pl-PL" sz="1200" b="1" dirty="0" err="1">
                <a:solidFill>
                  <a:srgbClr val="7F0055"/>
                </a:solidFill>
                <a:latin typeface="Consolas"/>
              </a:rPr>
              <a:t>void</a:t>
            </a:r>
            <a:r>
              <a:rPr lang="pl-PL" sz="1200" b="1" dirty="0">
                <a:solidFill>
                  <a:srgbClr val="000000"/>
                </a:solidFill>
                <a:latin typeface="Consolas"/>
              </a:rPr>
              <a:t> </a:t>
            </a:r>
            <a:r>
              <a:rPr lang="pl-PL" sz="1200" b="1" dirty="0" err="1">
                <a:solidFill>
                  <a:srgbClr val="000000"/>
                </a:solidFill>
                <a:latin typeface="Consolas"/>
              </a:rPr>
              <a:t>onModuleLoad</a:t>
            </a:r>
            <a:r>
              <a:rPr lang="pl-PL" sz="1200" b="1" dirty="0">
                <a:solidFill>
                  <a:srgbClr val="000000"/>
                </a:solidFill>
                <a:latin typeface="Consolas"/>
              </a:rPr>
              <a:t>() { </a:t>
            </a:r>
            <a:endParaRPr lang="pl-PL" sz="1200" b="1" dirty="0" smtClean="0">
              <a:solidFill>
                <a:srgbClr val="000000"/>
              </a:solidFill>
              <a:latin typeface="Consolas"/>
            </a:endParaRPr>
          </a:p>
          <a:p>
            <a:r>
              <a:rPr lang="pl-PL" sz="1200" b="1" dirty="0">
                <a:solidFill>
                  <a:srgbClr val="000000"/>
                </a:solidFill>
                <a:latin typeface="Consolas"/>
              </a:rPr>
              <a:t> </a:t>
            </a:r>
            <a:r>
              <a:rPr lang="pl-PL" sz="1200" b="1" dirty="0" smtClean="0">
                <a:solidFill>
                  <a:srgbClr val="000000"/>
                </a:solidFill>
                <a:latin typeface="Consolas"/>
              </a:rPr>
              <a:t> </a:t>
            </a:r>
            <a:r>
              <a:rPr lang="pl-PL" sz="1200" dirty="0">
                <a:solidFill>
                  <a:srgbClr val="000000"/>
                </a:solidFill>
                <a:latin typeface="Consolas"/>
              </a:rPr>
              <a:t>Panel </a:t>
            </a:r>
            <a:r>
              <a:rPr lang="pl-PL" sz="1200" dirty="0" err="1">
                <a:solidFill>
                  <a:srgbClr val="000000"/>
                </a:solidFill>
                <a:latin typeface="Consolas"/>
              </a:rPr>
              <a:t>panel</a:t>
            </a:r>
            <a:r>
              <a:rPr lang="pl-PL" sz="1200" dirty="0">
                <a:solidFill>
                  <a:srgbClr val="000000"/>
                </a:solidFill>
                <a:latin typeface="Consolas"/>
              </a:rPr>
              <a:t> = </a:t>
            </a:r>
            <a:r>
              <a:rPr lang="pl-PL" sz="1200" dirty="0" err="1">
                <a:solidFill>
                  <a:srgbClr val="000000"/>
                </a:solidFill>
                <a:latin typeface="Consolas"/>
              </a:rPr>
              <a:t>new</a:t>
            </a:r>
            <a:r>
              <a:rPr lang="pl-PL" sz="1200" dirty="0">
                <a:solidFill>
                  <a:srgbClr val="000000"/>
                </a:solidFill>
                <a:latin typeface="Consolas"/>
              </a:rPr>
              <a:t> </a:t>
            </a:r>
            <a:r>
              <a:rPr lang="pl-PL" sz="1200" dirty="0" err="1">
                <a:solidFill>
                  <a:srgbClr val="000000"/>
                </a:solidFill>
                <a:latin typeface="Consolas"/>
              </a:rPr>
              <a:t>FlowPanel</a:t>
            </a:r>
            <a:r>
              <a:rPr lang="pl-PL" sz="1200" dirty="0">
                <a:solidFill>
                  <a:srgbClr val="000000"/>
                </a:solidFill>
                <a:latin typeface="Consolas"/>
              </a:rPr>
              <a:t>();</a:t>
            </a:r>
          </a:p>
          <a:p>
            <a:r>
              <a:rPr lang="pl-PL" sz="1200" dirty="0">
                <a:solidFill>
                  <a:srgbClr val="000000"/>
                </a:solidFill>
                <a:latin typeface="Consolas"/>
              </a:rPr>
              <a:t>  </a:t>
            </a:r>
          </a:p>
          <a:p>
            <a:r>
              <a:rPr lang="pl-PL" sz="1200" dirty="0" smtClean="0">
                <a:solidFill>
                  <a:srgbClr val="000000"/>
                </a:solidFill>
                <a:latin typeface="Consolas"/>
              </a:rPr>
              <a:t>  </a:t>
            </a:r>
            <a:r>
              <a:rPr lang="pl-PL" sz="1200" dirty="0" err="1" smtClean="0">
                <a:solidFill>
                  <a:srgbClr val="000000"/>
                </a:solidFill>
                <a:latin typeface="Consolas"/>
              </a:rPr>
              <a:t>Widget</a:t>
            </a:r>
            <a:r>
              <a:rPr lang="pl-PL" sz="1200" dirty="0" smtClean="0">
                <a:solidFill>
                  <a:srgbClr val="000000"/>
                </a:solidFill>
                <a:latin typeface="Consolas"/>
              </a:rPr>
              <a:t> </a:t>
            </a:r>
            <a:r>
              <a:rPr lang="pl-PL" sz="1200" dirty="0">
                <a:solidFill>
                  <a:srgbClr val="000000"/>
                </a:solidFill>
                <a:latin typeface="Consolas"/>
              </a:rPr>
              <a:t>w1 = </a:t>
            </a:r>
            <a:r>
              <a:rPr lang="pl-PL" sz="1200" dirty="0" err="1" smtClean="0">
                <a:solidFill>
                  <a:srgbClr val="000000"/>
                </a:solidFill>
                <a:latin typeface="Consolas"/>
              </a:rPr>
              <a:t>new</a:t>
            </a:r>
            <a:r>
              <a:rPr lang="pl-PL" sz="1200" dirty="0" smtClean="0">
                <a:solidFill>
                  <a:srgbClr val="000000"/>
                </a:solidFill>
                <a:latin typeface="Consolas"/>
              </a:rPr>
              <a:t> Button(</a:t>
            </a:r>
            <a:r>
              <a:rPr lang="pl-PL" sz="1200" dirty="0" smtClean="0">
                <a:solidFill>
                  <a:srgbClr val="2A00FF"/>
                </a:solidFill>
                <a:latin typeface="Consolas"/>
              </a:rPr>
              <a:t>„</a:t>
            </a:r>
            <a:r>
              <a:rPr lang="pl-PL" sz="1200" dirty="0" err="1" smtClean="0">
                <a:solidFill>
                  <a:srgbClr val="2A00FF"/>
                </a:solidFill>
                <a:latin typeface="Consolas"/>
              </a:rPr>
              <a:t>Sample</a:t>
            </a:r>
            <a:r>
              <a:rPr lang="pl-PL" sz="1200" dirty="0" smtClean="0">
                <a:solidFill>
                  <a:srgbClr val="2A00FF"/>
                </a:solidFill>
                <a:latin typeface="Consolas"/>
              </a:rPr>
              <a:t> button1"</a:t>
            </a:r>
            <a:r>
              <a:rPr lang="pl-PL" sz="1200" dirty="0" smtClean="0">
                <a:solidFill>
                  <a:srgbClr val="000000"/>
                </a:solidFill>
                <a:latin typeface="Consolas"/>
              </a:rPr>
              <a:t>);</a:t>
            </a:r>
            <a:endParaRPr lang="pl-PL" sz="1200" dirty="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Widget</a:t>
            </a:r>
            <a:r>
              <a:rPr lang="pl-PL" sz="1200" dirty="0" smtClean="0">
                <a:solidFill>
                  <a:srgbClr val="000000"/>
                </a:solidFill>
                <a:latin typeface="Consolas"/>
              </a:rPr>
              <a:t> </a:t>
            </a:r>
            <a:r>
              <a:rPr lang="pl-PL" sz="1200" dirty="0">
                <a:solidFill>
                  <a:srgbClr val="000000"/>
                </a:solidFill>
                <a:latin typeface="Consolas"/>
              </a:rPr>
              <a:t>w2 = </a:t>
            </a:r>
            <a:r>
              <a:rPr lang="pl-PL" sz="1200" dirty="0" err="1">
                <a:solidFill>
                  <a:srgbClr val="000000"/>
                </a:solidFill>
                <a:latin typeface="Consolas"/>
              </a:rPr>
              <a:t>new</a:t>
            </a:r>
            <a:r>
              <a:rPr lang="pl-PL" sz="1200" dirty="0">
                <a:solidFill>
                  <a:srgbClr val="000000"/>
                </a:solidFill>
                <a:latin typeface="Consolas"/>
              </a:rPr>
              <a:t> Button(</a:t>
            </a:r>
            <a:r>
              <a:rPr lang="pl-PL" sz="1200" dirty="0">
                <a:solidFill>
                  <a:srgbClr val="2A00FF"/>
                </a:solidFill>
                <a:latin typeface="Consolas"/>
              </a:rPr>
              <a:t>„</a:t>
            </a:r>
            <a:r>
              <a:rPr lang="pl-PL" sz="1200" dirty="0" err="1">
                <a:solidFill>
                  <a:srgbClr val="2A00FF"/>
                </a:solidFill>
                <a:latin typeface="Consolas"/>
              </a:rPr>
              <a:t>Sample</a:t>
            </a:r>
            <a:r>
              <a:rPr lang="pl-PL" sz="1200" dirty="0">
                <a:solidFill>
                  <a:srgbClr val="2A00FF"/>
                </a:solidFill>
                <a:latin typeface="Consolas"/>
              </a:rPr>
              <a:t> button2</a:t>
            </a:r>
            <a:r>
              <a:rPr lang="pl-PL" sz="1200" dirty="0" smtClean="0">
                <a:solidFill>
                  <a:srgbClr val="2A00FF"/>
                </a:solidFill>
                <a:latin typeface="Consolas"/>
              </a:rPr>
              <a:t>"</a:t>
            </a:r>
            <a:r>
              <a:rPr lang="pl-PL" sz="1200" dirty="0" smtClean="0">
                <a:solidFill>
                  <a:srgbClr val="000000"/>
                </a:solidFill>
                <a:latin typeface="Consolas"/>
              </a:rPr>
              <a:t>);</a:t>
            </a:r>
            <a:r>
              <a:rPr lang="pl-PL" sz="1200" dirty="0">
                <a:solidFill>
                  <a:srgbClr val="000000"/>
                </a:solidFill>
                <a:latin typeface="Consolas"/>
              </a:rPr>
              <a:t> </a:t>
            </a:r>
            <a:endParaRPr lang="pl-PL" sz="1200" dirty="0" smtClean="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Widget</a:t>
            </a:r>
            <a:r>
              <a:rPr lang="pl-PL" sz="1200" dirty="0" smtClean="0">
                <a:solidFill>
                  <a:srgbClr val="000000"/>
                </a:solidFill>
                <a:latin typeface="Consolas"/>
              </a:rPr>
              <a:t> </a:t>
            </a:r>
            <a:r>
              <a:rPr lang="pl-PL" sz="1200" dirty="0">
                <a:solidFill>
                  <a:srgbClr val="000000"/>
                </a:solidFill>
                <a:latin typeface="Consolas"/>
              </a:rPr>
              <a:t>w3 = </a:t>
            </a:r>
            <a:r>
              <a:rPr lang="pl-PL" sz="1200" dirty="0" err="1">
                <a:solidFill>
                  <a:srgbClr val="000000"/>
                </a:solidFill>
                <a:latin typeface="Consolas"/>
              </a:rPr>
              <a:t>new</a:t>
            </a:r>
            <a:r>
              <a:rPr lang="pl-PL" sz="1200" dirty="0">
                <a:solidFill>
                  <a:srgbClr val="000000"/>
                </a:solidFill>
                <a:latin typeface="Consolas"/>
              </a:rPr>
              <a:t> Button(</a:t>
            </a:r>
            <a:r>
              <a:rPr lang="pl-PL" sz="1200" dirty="0">
                <a:solidFill>
                  <a:srgbClr val="2A00FF"/>
                </a:solidFill>
                <a:latin typeface="Consolas"/>
              </a:rPr>
              <a:t>„</a:t>
            </a:r>
            <a:r>
              <a:rPr lang="pl-PL" sz="1200" dirty="0" err="1">
                <a:solidFill>
                  <a:srgbClr val="2A00FF"/>
                </a:solidFill>
                <a:latin typeface="Consolas"/>
              </a:rPr>
              <a:t>Sample</a:t>
            </a:r>
            <a:r>
              <a:rPr lang="pl-PL" sz="1200" dirty="0">
                <a:solidFill>
                  <a:srgbClr val="2A00FF"/>
                </a:solidFill>
                <a:latin typeface="Consolas"/>
              </a:rPr>
              <a:t> button3</a:t>
            </a:r>
            <a:r>
              <a:rPr lang="pl-PL" sz="1200" dirty="0" smtClean="0">
                <a:solidFill>
                  <a:srgbClr val="2A00FF"/>
                </a:solidFill>
                <a:latin typeface="Consolas"/>
              </a:rPr>
              <a:t>"</a:t>
            </a:r>
            <a:r>
              <a:rPr lang="pl-PL" sz="1200" dirty="0" smtClean="0">
                <a:solidFill>
                  <a:srgbClr val="000000"/>
                </a:solidFill>
                <a:latin typeface="Consolas"/>
              </a:rPr>
              <a:t>);</a:t>
            </a:r>
          </a:p>
          <a:p>
            <a:endParaRPr lang="pl-PL" sz="1200" dirty="0" smtClean="0">
              <a:solidFill>
                <a:srgbClr val="000000"/>
              </a:solidFill>
              <a:latin typeface="Consolas"/>
            </a:endParaRPr>
          </a:p>
          <a:p>
            <a:r>
              <a:rPr lang="pl-PL" sz="1200" dirty="0">
                <a:solidFill>
                  <a:srgbClr val="000000"/>
                </a:solidFill>
                <a:latin typeface="Consolas"/>
              </a:rPr>
              <a:t> </a:t>
            </a:r>
            <a:r>
              <a:rPr lang="pl-PL" sz="1200" dirty="0" smtClean="0">
                <a:solidFill>
                  <a:srgbClr val="000000"/>
                </a:solidFill>
                <a:latin typeface="Consolas"/>
              </a:rPr>
              <a:t> </a:t>
            </a:r>
            <a:r>
              <a:rPr lang="pl-PL" sz="1200" dirty="0" err="1" smtClean="0">
                <a:solidFill>
                  <a:srgbClr val="000000"/>
                </a:solidFill>
                <a:latin typeface="Consolas"/>
              </a:rPr>
              <a:t>panel.add</a:t>
            </a:r>
            <a:r>
              <a:rPr lang="pl-PL" sz="1200" dirty="0" smtClean="0">
                <a:solidFill>
                  <a:srgbClr val="000000"/>
                </a:solidFill>
                <a:latin typeface="Consolas"/>
              </a:rPr>
              <a:t>(w1);</a:t>
            </a:r>
          </a:p>
          <a:p>
            <a:r>
              <a:rPr lang="pl-PL" sz="1200" dirty="0">
                <a:solidFill>
                  <a:srgbClr val="000000"/>
                </a:solidFill>
                <a:latin typeface="Consolas"/>
              </a:rPr>
              <a:t> </a:t>
            </a:r>
            <a:r>
              <a:rPr lang="pl-PL" sz="1200" dirty="0" smtClean="0">
                <a:solidFill>
                  <a:srgbClr val="000000"/>
                </a:solidFill>
                <a:latin typeface="Consolas"/>
              </a:rPr>
              <a:t> </a:t>
            </a:r>
            <a:r>
              <a:rPr lang="pl-PL" sz="1200" dirty="0" err="1" smtClean="0">
                <a:solidFill>
                  <a:srgbClr val="000000"/>
                </a:solidFill>
                <a:latin typeface="Consolas"/>
              </a:rPr>
              <a:t>panel.add</a:t>
            </a:r>
            <a:r>
              <a:rPr lang="pl-PL" sz="1200" dirty="0" smtClean="0">
                <a:solidFill>
                  <a:srgbClr val="000000"/>
                </a:solidFill>
                <a:latin typeface="Consolas"/>
              </a:rPr>
              <a:t>(w2);</a:t>
            </a:r>
          </a:p>
          <a:p>
            <a:r>
              <a:rPr lang="pl-PL" sz="1200" dirty="0">
                <a:solidFill>
                  <a:srgbClr val="000000"/>
                </a:solidFill>
                <a:latin typeface="Consolas"/>
              </a:rPr>
              <a:t> </a:t>
            </a:r>
            <a:r>
              <a:rPr lang="pl-PL" sz="1200" dirty="0" smtClean="0">
                <a:solidFill>
                  <a:srgbClr val="000000"/>
                </a:solidFill>
                <a:latin typeface="Consolas"/>
              </a:rPr>
              <a:t> </a:t>
            </a:r>
            <a:r>
              <a:rPr lang="pl-PL" sz="1200" dirty="0" err="1" smtClean="0">
                <a:solidFill>
                  <a:srgbClr val="000000"/>
                </a:solidFill>
                <a:latin typeface="Consolas"/>
              </a:rPr>
              <a:t>panel.add</a:t>
            </a:r>
            <a:r>
              <a:rPr lang="pl-PL" sz="1200" dirty="0" smtClean="0">
                <a:solidFill>
                  <a:srgbClr val="000000"/>
                </a:solidFill>
                <a:latin typeface="Consolas"/>
              </a:rPr>
              <a:t>(w3);</a:t>
            </a:r>
            <a:endParaRPr lang="pl-PL" sz="1200" dirty="0">
              <a:solidFill>
                <a:srgbClr val="000000"/>
              </a:solidFill>
              <a:latin typeface="Consolas"/>
            </a:endParaRPr>
          </a:p>
          <a:p>
            <a:r>
              <a:rPr lang="pl-PL" sz="1200" dirty="0">
                <a:solidFill>
                  <a:srgbClr val="000000"/>
                </a:solidFill>
                <a:latin typeface="Consolas"/>
              </a:rPr>
              <a:t> </a:t>
            </a:r>
            <a:endParaRPr lang="pl-PL" sz="1200" dirty="0" smtClean="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RootPanel.get</a:t>
            </a:r>
            <a:r>
              <a:rPr lang="pl-PL" sz="1200" dirty="0" smtClean="0">
                <a:solidFill>
                  <a:srgbClr val="000000"/>
                </a:solidFill>
                <a:latin typeface="Consolas"/>
              </a:rPr>
              <a:t>().</a:t>
            </a:r>
            <a:r>
              <a:rPr lang="pl-PL" sz="1200" dirty="0" err="1" smtClean="0">
                <a:solidFill>
                  <a:srgbClr val="000000"/>
                </a:solidFill>
                <a:latin typeface="Consolas"/>
              </a:rPr>
              <a:t>add</a:t>
            </a:r>
            <a:r>
              <a:rPr lang="pl-PL" sz="1200" dirty="0" smtClean="0">
                <a:solidFill>
                  <a:srgbClr val="000000"/>
                </a:solidFill>
                <a:latin typeface="Consolas"/>
              </a:rPr>
              <a:t>(panel);</a:t>
            </a:r>
            <a:endParaRPr lang="pl-PL" sz="1200" dirty="0">
              <a:solidFill>
                <a:srgbClr val="000000"/>
              </a:solidFill>
              <a:latin typeface="Consolas"/>
            </a:endParaRPr>
          </a:p>
          <a:p>
            <a:r>
              <a:rPr lang="pl-PL" sz="1200" dirty="0">
                <a:solidFill>
                  <a:srgbClr val="000000"/>
                </a:solidFill>
                <a:latin typeface="Consolas"/>
              </a:rPr>
              <a:t>}</a:t>
            </a:r>
            <a:endParaRPr lang="pl-PL" sz="1200" dirty="0">
              <a:solidFill>
                <a:schemeClr val="tx1"/>
              </a:solidFill>
              <a:effectLst/>
              <a:latin typeface="Courier New"/>
              <a:ea typeface="Times New Roman"/>
            </a:endParaRPr>
          </a:p>
        </p:txBody>
      </p:sp>
      <p:sp>
        <p:nvSpPr>
          <p:cNvPr id="8" name="Symbol zastępczy zawartości 1"/>
          <p:cNvSpPr txBox="1">
            <a:spLocks/>
          </p:cNvSpPr>
          <p:nvPr/>
        </p:nvSpPr>
        <p:spPr>
          <a:xfrm>
            <a:off x="7113240" y="2753429"/>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HTML</a:t>
            </a:r>
            <a:endParaRPr lang="pl-PL" sz="1400" b="1" dirty="0"/>
          </a:p>
        </p:txBody>
      </p:sp>
      <p:sp>
        <p:nvSpPr>
          <p:cNvPr id="9" name="Symbol zastępczy zawartości 1"/>
          <p:cNvSpPr txBox="1">
            <a:spLocks/>
          </p:cNvSpPr>
          <p:nvPr/>
        </p:nvSpPr>
        <p:spPr>
          <a:xfrm>
            <a:off x="7160975" y="4522603"/>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JAVA</a:t>
            </a:r>
            <a:endParaRPr lang="pl-PL" sz="1400" b="1" dirty="0"/>
          </a:p>
        </p:txBody>
      </p:sp>
    </p:spTree>
    <p:extLst>
      <p:ext uri="{BB962C8B-B14F-4D97-AF65-F5344CB8AC3E}">
        <p14:creationId xmlns:p14="http://schemas.microsoft.com/office/powerpoint/2010/main" val="88410609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Java-</a:t>
            </a:r>
            <a:r>
              <a:rPr lang="pl-PL" sz="1600" dirty="0" err="1" smtClean="0"/>
              <a:t>based</a:t>
            </a:r>
            <a:r>
              <a:rPr lang="pl-PL" sz="1600" dirty="0" smtClean="0"/>
              <a:t> </a:t>
            </a:r>
            <a:r>
              <a:rPr lang="pl-PL" sz="1600" dirty="0" err="1" smtClean="0"/>
              <a:t>layout</a:t>
            </a:r>
            <a:endParaRPr lang="en-GB" sz="1600" dirty="0"/>
          </a:p>
        </p:txBody>
      </p:sp>
      <p:sp>
        <p:nvSpPr>
          <p:cNvPr id="2" name="Symbol zastępczy zawartości 1"/>
          <p:cNvSpPr>
            <a:spLocks noGrp="1"/>
          </p:cNvSpPr>
          <p:nvPr>
            <p:ph idx="1"/>
          </p:nvPr>
        </p:nvSpPr>
        <p:spPr>
          <a:xfrm>
            <a:off x="500063" y="1412776"/>
            <a:ext cx="3228801" cy="3240360"/>
          </a:xfrm>
        </p:spPr>
        <p:txBody>
          <a:bodyPr>
            <a:normAutofit/>
          </a:bodyPr>
          <a:lstStyle/>
          <a:p>
            <a:r>
              <a:rPr lang="pl-PL" sz="1400" b="1" dirty="0"/>
              <a:t>Pros</a:t>
            </a:r>
          </a:p>
          <a:p>
            <a:pPr lvl="1"/>
            <a:r>
              <a:rPr lang="pl-PL" sz="1400" dirty="0" err="1"/>
              <a:t>Dynnamic</a:t>
            </a:r>
            <a:r>
              <a:rPr lang="pl-PL" sz="1400" dirty="0"/>
              <a:t> </a:t>
            </a:r>
            <a:r>
              <a:rPr lang="pl-PL" sz="1400" dirty="0" err="1"/>
              <a:t>content</a:t>
            </a:r>
            <a:endParaRPr lang="pl-PL" sz="1400" dirty="0"/>
          </a:p>
          <a:p>
            <a:pPr lvl="1"/>
            <a:r>
              <a:rPr lang="pl-PL" sz="1400" dirty="0" err="1"/>
              <a:t>Safe</a:t>
            </a:r>
            <a:r>
              <a:rPr lang="pl-PL" sz="1400" dirty="0"/>
              <a:t> </a:t>
            </a:r>
            <a:r>
              <a:rPr lang="pl-PL" sz="1400" dirty="0" err="1"/>
              <a:t>typed</a:t>
            </a:r>
            <a:endParaRPr lang="pl-PL" sz="1400" dirty="0"/>
          </a:p>
          <a:p>
            <a:pPr lvl="1"/>
            <a:r>
              <a:rPr lang="pl-PL" sz="1400" dirty="0"/>
              <a:t>IDE </a:t>
            </a:r>
            <a:r>
              <a:rPr lang="pl-PL" sz="1400" dirty="0" err="1"/>
              <a:t>support</a:t>
            </a:r>
            <a:endParaRPr lang="pl-PL" sz="1400" dirty="0"/>
          </a:p>
          <a:p>
            <a:pPr lvl="2"/>
            <a:r>
              <a:rPr lang="pl-PL" sz="1400" dirty="0" err="1"/>
              <a:t>Refactoring</a:t>
            </a:r>
            <a:endParaRPr lang="pl-PL" sz="1400" dirty="0"/>
          </a:p>
          <a:p>
            <a:pPr lvl="2"/>
            <a:r>
              <a:rPr lang="pl-PL" sz="1400" dirty="0" err="1"/>
              <a:t>Code</a:t>
            </a:r>
            <a:r>
              <a:rPr lang="pl-PL" sz="1400" dirty="0"/>
              <a:t> </a:t>
            </a:r>
            <a:r>
              <a:rPr lang="pl-PL" sz="1400" dirty="0" err="1"/>
              <a:t>completion</a:t>
            </a:r>
            <a:endParaRPr lang="pl-PL" sz="1400" dirty="0"/>
          </a:p>
          <a:p>
            <a:pPr lvl="2"/>
            <a:r>
              <a:rPr lang="pl-PL" sz="1400" dirty="0"/>
              <a:t>Debugging</a:t>
            </a:r>
          </a:p>
          <a:p>
            <a:pPr lvl="1"/>
            <a:r>
              <a:rPr lang="pl-PL" sz="1400" dirty="0" err="1"/>
              <a:t>All</a:t>
            </a:r>
            <a:r>
              <a:rPr lang="pl-PL" sz="1400" dirty="0"/>
              <a:t> </a:t>
            </a:r>
            <a:r>
              <a:rPr lang="pl-PL" sz="1400" dirty="0" err="1"/>
              <a:t>widgets</a:t>
            </a:r>
            <a:r>
              <a:rPr lang="pl-PL" sz="1400" dirty="0"/>
              <a:t> </a:t>
            </a:r>
            <a:r>
              <a:rPr lang="pl-PL" sz="1400" dirty="0" err="1"/>
              <a:t>support</a:t>
            </a:r>
            <a:r>
              <a:rPr lang="pl-PL" sz="1400" dirty="0"/>
              <a:t> </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Symbol zastępczy zawartości 1"/>
          <p:cNvSpPr txBox="1">
            <a:spLocks/>
          </p:cNvSpPr>
          <p:nvPr/>
        </p:nvSpPr>
        <p:spPr>
          <a:xfrm>
            <a:off x="4808983" y="1412776"/>
            <a:ext cx="4604891" cy="3528392"/>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sz="1400" b="1" dirty="0" err="1" smtClean="0"/>
              <a:t>Const</a:t>
            </a:r>
            <a:endParaRPr lang="pl-PL" sz="1400" b="1" dirty="0" smtClean="0"/>
          </a:p>
          <a:p>
            <a:pPr lvl="1"/>
            <a:r>
              <a:rPr lang="en-US" sz="1400" dirty="0"/>
              <a:t>Hard to tell what the layout is exactly</a:t>
            </a:r>
          </a:p>
          <a:p>
            <a:pPr lvl="1"/>
            <a:r>
              <a:rPr lang="en-US" sz="1400" dirty="0" smtClean="0"/>
              <a:t>Reading </a:t>
            </a:r>
            <a:r>
              <a:rPr lang="en-US" sz="1400" dirty="0"/>
              <a:t>Java code is not easy to </a:t>
            </a:r>
            <a:r>
              <a:rPr lang="en-US" sz="1400" dirty="0" smtClean="0"/>
              <a:t>visualize</a:t>
            </a:r>
            <a:endParaRPr lang="pl-PL" sz="1400" dirty="0" smtClean="0"/>
          </a:p>
          <a:p>
            <a:pPr lvl="1"/>
            <a:r>
              <a:rPr lang="en-US" sz="1400" dirty="0"/>
              <a:t>Very hard to effectively involve a graphic UI </a:t>
            </a:r>
            <a:r>
              <a:rPr lang="en-US" sz="1400" dirty="0" smtClean="0"/>
              <a:t>web </a:t>
            </a:r>
            <a:r>
              <a:rPr lang="en-US" sz="1400" dirty="0"/>
              <a:t>designer</a:t>
            </a:r>
          </a:p>
          <a:p>
            <a:pPr lvl="2"/>
            <a:r>
              <a:rPr lang="en-US" sz="1400" dirty="0" smtClean="0"/>
              <a:t>They </a:t>
            </a:r>
            <a:r>
              <a:rPr lang="en-US" sz="1400" dirty="0"/>
              <a:t>usually don’t know Java</a:t>
            </a:r>
          </a:p>
          <a:p>
            <a:pPr lvl="2"/>
            <a:r>
              <a:rPr lang="en-US" sz="1400" dirty="0" smtClean="0"/>
              <a:t>If </a:t>
            </a:r>
            <a:r>
              <a:rPr lang="en-US" sz="1400" dirty="0"/>
              <a:t>they do, they are probably not good graphic designers </a:t>
            </a:r>
            <a:r>
              <a:rPr lang="en-US" sz="1400" dirty="0" smtClean="0"/>
              <a:t>(</a:t>
            </a:r>
            <a:r>
              <a:rPr lang="en-US" sz="1400" dirty="0"/>
              <a:t>Kidding!)</a:t>
            </a:r>
          </a:p>
          <a:p>
            <a:pPr lvl="1"/>
            <a:r>
              <a:rPr lang="en-US" sz="1400" dirty="0" smtClean="0"/>
              <a:t>Even </a:t>
            </a:r>
            <a:r>
              <a:rPr lang="en-US" sz="1400" dirty="0"/>
              <a:t>if you manage to get the design into Java, very hard to </a:t>
            </a:r>
            <a:r>
              <a:rPr lang="en-US" sz="1400" dirty="0" smtClean="0"/>
              <a:t>maintain</a:t>
            </a:r>
          </a:p>
        </p:txBody>
      </p:sp>
      <p:sp>
        <p:nvSpPr>
          <p:cNvPr id="7" name="Symbol zastępczy zawartości 1"/>
          <p:cNvSpPr txBox="1">
            <a:spLocks/>
          </p:cNvSpPr>
          <p:nvPr/>
        </p:nvSpPr>
        <p:spPr>
          <a:xfrm>
            <a:off x="500063" y="4653136"/>
            <a:ext cx="8913812" cy="1368152"/>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sz="1400" b="1" dirty="0" smtClean="0"/>
              <a:t>Best when GWT is used to</a:t>
            </a:r>
          </a:p>
          <a:p>
            <a:pPr lvl="1"/>
            <a:r>
              <a:rPr lang="en-US" sz="1400" dirty="0" smtClean="0"/>
              <a:t>Mimic a desktop application</a:t>
            </a:r>
          </a:p>
          <a:p>
            <a:pPr lvl="1"/>
            <a:r>
              <a:rPr lang="en-US" sz="1400" dirty="0" smtClean="0"/>
              <a:t>Create an application where HTML layout changes on fly</a:t>
            </a:r>
            <a:endParaRPr lang="en-US" sz="1400" dirty="0"/>
          </a:p>
        </p:txBody>
      </p:sp>
    </p:spTree>
    <p:extLst>
      <p:ext uri="{BB962C8B-B14F-4D97-AF65-F5344CB8AC3E}">
        <p14:creationId xmlns:p14="http://schemas.microsoft.com/office/powerpoint/2010/main" val="18027089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HTML-</a:t>
            </a:r>
            <a:r>
              <a:rPr lang="pl-PL" sz="1600" dirty="0" err="1" smtClean="0"/>
              <a:t>based</a:t>
            </a:r>
            <a:r>
              <a:rPr lang="pl-PL" sz="1600" dirty="0" smtClean="0"/>
              <a:t> </a:t>
            </a:r>
            <a:r>
              <a:rPr lang="pl-PL" sz="1600" dirty="0" err="1" smtClean="0"/>
              <a:t>layout</a:t>
            </a:r>
            <a:endParaRPr lang="en-GB" sz="1600" dirty="0"/>
          </a:p>
        </p:txBody>
      </p:sp>
      <p:sp>
        <p:nvSpPr>
          <p:cNvPr id="2" name="Symbol zastępczy zawartości 1"/>
          <p:cNvSpPr>
            <a:spLocks noGrp="1"/>
          </p:cNvSpPr>
          <p:nvPr>
            <p:ph idx="1"/>
          </p:nvPr>
        </p:nvSpPr>
        <p:spPr>
          <a:xfrm>
            <a:off x="500063" y="1412776"/>
            <a:ext cx="8913812" cy="1368152"/>
          </a:xfrm>
        </p:spPr>
        <p:txBody>
          <a:bodyPr>
            <a:normAutofit lnSpcReduction="10000"/>
          </a:bodyPr>
          <a:lstStyle/>
          <a:p>
            <a:pPr marL="0" indent="0">
              <a:buNone/>
            </a:pPr>
            <a:r>
              <a:rPr lang="en-US" sz="1400" b="1" dirty="0"/>
              <a:t>HTML-based </a:t>
            </a:r>
            <a:r>
              <a:rPr lang="en-US" sz="1400" b="1" dirty="0" smtClean="0"/>
              <a:t>layout</a:t>
            </a:r>
            <a:endParaRPr lang="pl-PL" sz="1400" dirty="0" smtClean="0"/>
          </a:p>
          <a:p>
            <a:pPr lvl="1"/>
            <a:r>
              <a:rPr lang="pl-PL" sz="1400" dirty="0" err="1" smtClean="0"/>
              <a:t>It’s</a:t>
            </a:r>
            <a:r>
              <a:rPr lang="pl-PL" sz="1400" dirty="0" smtClean="0"/>
              <a:t> mix of Java </a:t>
            </a:r>
            <a:r>
              <a:rPr lang="pl-PL" sz="1400" dirty="0" err="1" smtClean="0"/>
              <a:t>based</a:t>
            </a:r>
            <a:r>
              <a:rPr lang="pl-PL" sz="1400" dirty="0" smtClean="0"/>
              <a:t> </a:t>
            </a:r>
            <a:r>
              <a:rPr lang="pl-PL" sz="1400" dirty="0" err="1" smtClean="0"/>
              <a:t>layout</a:t>
            </a:r>
            <a:r>
              <a:rPr lang="pl-PL" sz="1400" dirty="0" smtClean="0"/>
              <a:t> with HTML </a:t>
            </a:r>
            <a:r>
              <a:rPr lang="pl-PL" sz="1400" dirty="0" err="1" smtClean="0"/>
              <a:t>placeholders</a:t>
            </a:r>
            <a:endParaRPr lang="pl-PL" sz="1400" dirty="0" smtClean="0"/>
          </a:p>
          <a:p>
            <a:pPr lvl="1"/>
            <a:r>
              <a:rPr lang="en-US" sz="1400" dirty="0" smtClean="0"/>
              <a:t>Write </a:t>
            </a:r>
            <a:r>
              <a:rPr lang="en-US" sz="1400" dirty="0"/>
              <a:t>HTML by hand, designate places for individual controls</a:t>
            </a:r>
          </a:p>
          <a:p>
            <a:pPr lvl="1"/>
            <a:r>
              <a:rPr lang="en-US" sz="1400" dirty="0" smtClean="0"/>
              <a:t>HTML </a:t>
            </a:r>
            <a:r>
              <a:rPr lang="en-US" sz="1400" dirty="0"/>
              <a:t>body contains a lot of </a:t>
            </a:r>
            <a:r>
              <a:rPr lang="en-US" sz="1400" dirty="0" smtClean="0"/>
              <a:t>content</a:t>
            </a:r>
            <a:endParaRPr lang="en-US"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3" name="Prostokąt zaokrąglony 12"/>
          <p:cNvSpPr/>
          <p:nvPr/>
        </p:nvSpPr>
        <p:spPr>
          <a:xfrm>
            <a:off x="720599" y="2924944"/>
            <a:ext cx="6157193" cy="104513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&lt;body&gt;</a:t>
            </a:r>
          </a:p>
          <a:p>
            <a:r>
              <a:rPr lang="pl-PL" sz="1200" dirty="0" smtClean="0">
                <a:solidFill>
                  <a:srgbClr val="000000"/>
                </a:solidFill>
                <a:latin typeface="Consolas"/>
              </a:rPr>
              <a:t>  </a:t>
            </a:r>
            <a:r>
              <a:rPr lang="nn-NO" sz="1200" dirty="0" smtClean="0">
                <a:solidFill>
                  <a:srgbClr val="000000"/>
                </a:solidFill>
                <a:latin typeface="Consolas"/>
              </a:rPr>
              <a:t>Regular </a:t>
            </a:r>
            <a:r>
              <a:rPr lang="nn-NO" sz="1200" dirty="0">
                <a:solidFill>
                  <a:srgbClr val="000000"/>
                </a:solidFill>
                <a:latin typeface="Consolas"/>
              </a:rPr>
              <a:t>HTML</a:t>
            </a:r>
            <a:r>
              <a:rPr lang="nn-NO" sz="1200" dirty="0">
                <a:solidFill>
                  <a:srgbClr val="008080"/>
                </a:solidFill>
                <a:latin typeface="Consolas"/>
              </a:rPr>
              <a:t>&lt;</a:t>
            </a:r>
            <a:r>
              <a:rPr lang="nn-NO" sz="1200" dirty="0">
                <a:solidFill>
                  <a:srgbClr val="3F7F7F"/>
                </a:solidFill>
                <a:latin typeface="Consolas"/>
              </a:rPr>
              <a:t>div </a:t>
            </a:r>
            <a:r>
              <a:rPr lang="nn-NO" sz="1200" dirty="0">
                <a:solidFill>
                  <a:srgbClr val="7F007F"/>
                </a:solidFill>
                <a:latin typeface="Consolas"/>
              </a:rPr>
              <a:t>id</a:t>
            </a:r>
            <a:r>
              <a:rPr lang="nn-NO" sz="1200" dirty="0">
                <a:solidFill>
                  <a:srgbClr val="000000"/>
                </a:solidFill>
                <a:latin typeface="Consolas"/>
              </a:rPr>
              <a:t>=</a:t>
            </a:r>
            <a:r>
              <a:rPr lang="nn-NO" sz="1200" i="1" dirty="0">
                <a:solidFill>
                  <a:srgbClr val="2A00FF"/>
                </a:solidFill>
                <a:latin typeface="Consolas"/>
              </a:rPr>
              <a:t>"id-1"</a:t>
            </a:r>
            <a:r>
              <a:rPr lang="nn-NO" sz="1200" i="1" dirty="0">
                <a:solidFill>
                  <a:srgbClr val="008080"/>
                </a:solidFill>
                <a:latin typeface="Consolas"/>
              </a:rPr>
              <a:t>&gt;&lt;/</a:t>
            </a:r>
            <a:r>
              <a:rPr lang="nn-NO" sz="1200" i="1" dirty="0">
                <a:solidFill>
                  <a:srgbClr val="3F7F7F"/>
                </a:solidFill>
                <a:latin typeface="Consolas"/>
              </a:rPr>
              <a:t>div</a:t>
            </a:r>
            <a:r>
              <a:rPr lang="nn-NO" sz="1200" i="1" dirty="0">
                <a:solidFill>
                  <a:srgbClr val="008080"/>
                </a:solidFill>
                <a:latin typeface="Consolas"/>
              </a:rPr>
              <a:t>&gt;</a:t>
            </a:r>
          </a:p>
          <a:p>
            <a:r>
              <a:rPr lang="pl-PL" sz="1200" dirty="0" smtClean="0">
                <a:solidFill>
                  <a:srgbClr val="000000"/>
                </a:solidFill>
                <a:latin typeface="Consolas"/>
              </a:rPr>
              <a:t>  </a:t>
            </a:r>
            <a:r>
              <a:rPr lang="nn-NO" sz="1200" dirty="0" smtClean="0">
                <a:solidFill>
                  <a:srgbClr val="000000"/>
                </a:solidFill>
                <a:latin typeface="Consolas"/>
              </a:rPr>
              <a:t>Regular </a:t>
            </a:r>
            <a:r>
              <a:rPr lang="nn-NO" sz="1200" dirty="0">
                <a:solidFill>
                  <a:srgbClr val="000000"/>
                </a:solidFill>
                <a:latin typeface="Consolas"/>
              </a:rPr>
              <a:t>HTML</a:t>
            </a:r>
            <a:r>
              <a:rPr lang="nn-NO" sz="1200" dirty="0">
                <a:solidFill>
                  <a:srgbClr val="008080"/>
                </a:solidFill>
                <a:latin typeface="Consolas"/>
              </a:rPr>
              <a:t>&lt;</a:t>
            </a:r>
            <a:r>
              <a:rPr lang="nn-NO" sz="1200" dirty="0">
                <a:solidFill>
                  <a:srgbClr val="3F7F7F"/>
                </a:solidFill>
                <a:latin typeface="Consolas"/>
              </a:rPr>
              <a:t>div </a:t>
            </a:r>
            <a:r>
              <a:rPr lang="nn-NO" sz="1200" dirty="0">
                <a:solidFill>
                  <a:srgbClr val="7F007F"/>
                </a:solidFill>
                <a:latin typeface="Consolas"/>
              </a:rPr>
              <a:t>id</a:t>
            </a:r>
            <a:r>
              <a:rPr lang="nn-NO" sz="1200" dirty="0">
                <a:solidFill>
                  <a:srgbClr val="000000"/>
                </a:solidFill>
                <a:latin typeface="Consolas"/>
              </a:rPr>
              <a:t>=</a:t>
            </a:r>
            <a:r>
              <a:rPr lang="nn-NO" sz="1200" i="1" dirty="0">
                <a:solidFill>
                  <a:srgbClr val="2A00FF"/>
                </a:solidFill>
                <a:latin typeface="Consolas"/>
              </a:rPr>
              <a:t>"id-2"</a:t>
            </a:r>
            <a:r>
              <a:rPr lang="nn-NO" sz="1200" i="1" dirty="0">
                <a:solidFill>
                  <a:srgbClr val="008080"/>
                </a:solidFill>
                <a:latin typeface="Consolas"/>
              </a:rPr>
              <a:t>&gt;&lt;/</a:t>
            </a:r>
            <a:r>
              <a:rPr lang="nn-NO" sz="1200" i="1" dirty="0">
                <a:solidFill>
                  <a:srgbClr val="3F7F7F"/>
                </a:solidFill>
                <a:latin typeface="Consolas"/>
              </a:rPr>
              <a:t>div</a:t>
            </a:r>
            <a:r>
              <a:rPr lang="nn-NO" sz="1200" i="1" dirty="0">
                <a:solidFill>
                  <a:srgbClr val="008080"/>
                </a:solidFill>
                <a:latin typeface="Consolas"/>
              </a:rPr>
              <a:t>&gt;</a:t>
            </a:r>
          </a:p>
          <a:p>
            <a:r>
              <a:rPr lang="pl-PL" sz="1200" dirty="0" smtClean="0">
                <a:solidFill>
                  <a:srgbClr val="000000"/>
                </a:solidFill>
                <a:latin typeface="Consolas"/>
              </a:rPr>
              <a:t>  </a:t>
            </a:r>
            <a:r>
              <a:rPr lang="nn-NO" sz="1200" dirty="0" smtClean="0">
                <a:solidFill>
                  <a:srgbClr val="000000"/>
                </a:solidFill>
                <a:latin typeface="Consolas"/>
              </a:rPr>
              <a:t>Regular </a:t>
            </a:r>
            <a:r>
              <a:rPr lang="nn-NO" sz="1200" dirty="0">
                <a:solidFill>
                  <a:srgbClr val="000000"/>
                </a:solidFill>
                <a:latin typeface="Consolas"/>
              </a:rPr>
              <a:t>HTML</a:t>
            </a:r>
            <a:r>
              <a:rPr lang="nn-NO" sz="1200" dirty="0">
                <a:solidFill>
                  <a:srgbClr val="008080"/>
                </a:solidFill>
                <a:latin typeface="Consolas"/>
              </a:rPr>
              <a:t>&lt;</a:t>
            </a:r>
            <a:r>
              <a:rPr lang="nn-NO" sz="1200" dirty="0">
                <a:solidFill>
                  <a:srgbClr val="3F7F7F"/>
                </a:solidFill>
                <a:latin typeface="Consolas"/>
              </a:rPr>
              <a:t>div </a:t>
            </a:r>
            <a:r>
              <a:rPr lang="nn-NO" sz="1200" dirty="0">
                <a:solidFill>
                  <a:srgbClr val="7F007F"/>
                </a:solidFill>
                <a:latin typeface="Consolas"/>
              </a:rPr>
              <a:t>id</a:t>
            </a:r>
            <a:r>
              <a:rPr lang="nn-NO" sz="1200" dirty="0">
                <a:solidFill>
                  <a:srgbClr val="000000"/>
                </a:solidFill>
                <a:latin typeface="Consolas"/>
              </a:rPr>
              <a:t>=</a:t>
            </a:r>
            <a:r>
              <a:rPr lang="nn-NO" sz="1200" i="1" dirty="0">
                <a:solidFill>
                  <a:srgbClr val="2A00FF"/>
                </a:solidFill>
                <a:latin typeface="Consolas"/>
              </a:rPr>
              <a:t>"id-3"</a:t>
            </a:r>
            <a:r>
              <a:rPr lang="nn-NO" sz="1200" i="1" dirty="0">
                <a:solidFill>
                  <a:srgbClr val="008080"/>
                </a:solidFill>
                <a:latin typeface="Consolas"/>
              </a:rPr>
              <a:t>&gt;&lt;/</a:t>
            </a:r>
            <a:r>
              <a:rPr lang="nn-NO" sz="1200" i="1" dirty="0">
                <a:solidFill>
                  <a:srgbClr val="3F7F7F"/>
                </a:solidFill>
                <a:latin typeface="Consolas"/>
              </a:rPr>
              <a:t>div</a:t>
            </a:r>
            <a:r>
              <a:rPr lang="nn-NO" sz="1200" i="1" dirty="0">
                <a:solidFill>
                  <a:srgbClr val="008080"/>
                </a:solidFill>
                <a:latin typeface="Consolas"/>
              </a:rPr>
              <a:t>&gt;</a:t>
            </a:r>
          </a:p>
          <a:p>
            <a:r>
              <a:rPr lang="pl-PL" sz="1200" dirty="0">
                <a:solidFill>
                  <a:srgbClr val="008080"/>
                </a:solidFill>
                <a:latin typeface="Consolas"/>
              </a:rPr>
              <a:t>&lt;/body&gt;</a:t>
            </a:r>
          </a:p>
        </p:txBody>
      </p:sp>
      <p:sp>
        <p:nvSpPr>
          <p:cNvPr id="14" name="Prostokąt zaokrąglony 13"/>
          <p:cNvSpPr/>
          <p:nvPr/>
        </p:nvSpPr>
        <p:spPr>
          <a:xfrm>
            <a:off x="720600" y="4365104"/>
            <a:ext cx="6157193"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b="1" dirty="0">
                <a:solidFill>
                  <a:srgbClr val="7F0055"/>
                </a:solidFill>
                <a:latin typeface="Consolas"/>
              </a:rPr>
              <a:t>public</a:t>
            </a:r>
            <a:r>
              <a:rPr lang="pl-PL" sz="1200" b="1" dirty="0">
                <a:solidFill>
                  <a:srgbClr val="000000"/>
                </a:solidFill>
                <a:latin typeface="Consolas"/>
              </a:rPr>
              <a:t> </a:t>
            </a:r>
            <a:r>
              <a:rPr lang="pl-PL" sz="1200" b="1" dirty="0" err="1">
                <a:solidFill>
                  <a:srgbClr val="7F0055"/>
                </a:solidFill>
                <a:latin typeface="Consolas"/>
              </a:rPr>
              <a:t>void</a:t>
            </a:r>
            <a:r>
              <a:rPr lang="pl-PL" sz="1200" b="1" dirty="0">
                <a:solidFill>
                  <a:srgbClr val="000000"/>
                </a:solidFill>
                <a:latin typeface="Consolas"/>
              </a:rPr>
              <a:t> </a:t>
            </a:r>
            <a:r>
              <a:rPr lang="pl-PL" sz="1200" b="1" dirty="0" err="1">
                <a:solidFill>
                  <a:srgbClr val="000000"/>
                </a:solidFill>
                <a:latin typeface="Consolas"/>
              </a:rPr>
              <a:t>onModuleLoad</a:t>
            </a:r>
            <a:r>
              <a:rPr lang="pl-PL" sz="1200" b="1" dirty="0">
                <a:solidFill>
                  <a:srgbClr val="000000"/>
                </a:solidFill>
                <a:latin typeface="Consolas"/>
              </a:rPr>
              <a:t>() { </a:t>
            </a:r>
          </a:p>
          <a:p>
            <a:r>
              <a:rPr lang="pl-PL" sz="1200" dirty="0" smtClean="0">
                <a:solidFill>
                  <a:srgbClr val="000000"/>
                </a:solidFill>
                <a:latin typeface="Consolas"/>
              </a:rPr>
              <a:t>  </a:t>
            </a:r>
            <a:r>
              <a:rPr lang="pl-PL" sz="1200" dirty="0" err="1" smtClean="0">
                <a:solidFill>
                  <a:srgbClr val="000000"/>
                </a:solidFill>
                <a:latin typeface="Consolas"/>
              </a:rPr>
              <a:t>Widget</a:t>
            </a:r>
            <a:r>
              <a:rPr lang="pl-PL" sz="1200" dirty="0" smtClean="0">
                <a:solidFill>
                  <a:srgbClr val="000000"/>
                </a:solidFill>
                <a:latin typeface="Consolas"/>
              </a:rPr>
              <a:t> </a:t>
            </a:r>
            <a:r>
              <a:rPr lang="pl-PL" sz="1200" dirty="0">
                <a:solidFill>
                  <a:srgbClr val="000000"/>
                </a:solidFill>
                <a:latin typeface="Consolas"/>
              </a:rPr>
              <a:t>w1 = </a:t>
            </a:r>
            <a:r>
              <a:rPr lang="pl-PL" sz="1200" dirty="0" err="1" smtClean="0">
                <a:solidFill>
                  <a:srgbClr val="000000"/>
                </a:solidFill>
                <a:latin typeface="Consolas"/>
              </a:rPr>
              <a:t>new</a:t>
            </a:r>
            <a:r>
              <a:rPr lang="pl-PL" sz="1200" dirty="0" smtClean="0">
                <a:solidFill>
                  <a:srgbClr val="000000"/>
                </a:solidFill>
                <a:latin typeface="Consolas"/>
              </a:rPr>
              <a:t> Button(</a:t>
            </a:r>
            <a:r>
              <a:rPr lang="pl-PL" sz="1200" dirty="0" smtClean="0">
                <a:solidFill>
                  <a:srgbClr val="2A00FF"/>
                </a:solidFill>
                <a:latin typeface="Consolas"/>
              </a:rPr>
              <a:t>„</a:t>
            </a:r>
            <a:r>
              <a:rPr lang="pl-PL" sz="1200" dirty="0" err="1" smtClean="0">
                <a:solidFill>
                  <a:srgbClr val="2A00FF"/>
                </a:solidFill>
                <a:latin typeface="Consolas"/>
              </a:rPr>
              <a:t>Sample</a:t>
            </a:r>
            <a:r>
              <a:rPr lang="pl-PL" sz="1200" dirty="0" smtClean="0">
                <a:solidFill>
                  <a:srgbClr val="2A00FF"/>
                </a:solidFill>
                <a:latin typeface="Consolas"/>
              </a:rPr>
              <a:t> button1"</a:t>
            </a:r>
            <a:r>
              <a:rPr lang="pl-PL" sz="1200" dirty="0" smtClean="0">
                <a:solidFill>
                  <a:srgbClr val="000000"/>
                </a:solidFill>
                <a:latin typeface="Consolas"/>
              </a:rPr>
              <a:t>);</a:t>
            </a:r>
            <a:endParaRPr lang="pl-PL" sz="1200" dirty="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RootPanel.get</a:t>
            </a:r>
            <a:r>
              <a:rPr lang="pl-PL" sz="1200" dirty="0">
                <a:solidFill>
                  <a:srgbClr val="000000"/>
                </a:solidFill>
                <a:latin typeface="Consolas"/>
              </a:rPr>
              <a:t>(</a:t>
            </a:r>
            <a:r>
              <a:rPr lang="pl-PL" sz="1200" dirty="0">
                <a:solidFill>
                  <a:srgbClr val="2A00FF"/>
                </a:solidFill>
                <a:latin typeface="Consolas"/>
              </a:rPr>
              <a:t>"id-1"</a:t>
            </a:r>
            <a:r>
              <a:rPr lang="pl-PL" sz="1200" dirty="0">
                <a:solidFill>
                  <a:srgbClr val="000000"/>
                </a:solidFill>
                <a:latin typeface="Consolas"/>
              </a:rPr>
              <a:t>).</a:t>
            </a:r>
            <a:r>
              <a:rPr lang="pl-PL" sz="1200" dirty="0" err="1">
                <a:solidFill>
                  <a:srgbClr val="000000"/>
                </a:solidFill>
                <a:latin typeface="Consolas"/>
              </a:rPr>
              <a:t>add</a:t>
            </a:r>
            <a:r>
              <a:rPr lang="pl-PL" sz="1200" dirty="0">
                <a:solidFill>
                  <a:srgbClr val="000000"/>
                </a:solidFill>
                <a:latin typeface="Consolas"/>
              </a:rPr>
              <a:t>(w1);</a:t>
            </a:r>
          </a:p>
          <a:p>
            <a:r>
              <a:rPr lang="pl-PL" sz="1200" dirty="0" smtClean="0">
                <a:solidFill>
                  <a:srgbClr val="000000"/>
                </a:solidFill>
                <a:latin typeface="Consolas"/>
              </a:rPr>
              <a:t>  </a:t>
            </a:r>
            <a:r>
              <a:rPr lang="pl-PL" sz="1200" dirty="0" err="1" smtClean="0">
                <a:solidFill>
                  <a:srgbClr val="000000"/>
                </a:solidFill>
                <a:latin typeface="Consolas"/>
              </a:rPr>
              <a:t>Widget</a:t>
            </a:r>
            <a:r>
              <a:rPr lang="pl-PL" sz="1200" dirty="0" smtClean="0">
                <a:solidFill>
                  <a:srgbClr val="000000"/>
                </a:solidFill>
                <a:latin typeface="Consolas"/>
              </a:rPr>
              <a:t> </a:t>
            </a:r>
            <a:r>
              <a:rPr lang="pl-PL" sz="1200" dirty="0">
                <a:solidFill>
                  <a:srgbClr val="000000"/>
                </a:solidFill>
                <a:latin typeface="Consolas"/>
              </a:rPr>
              <a:t>w2 = </a:t>
            </a:r>
            <a:r>
              <a:rPr lang="pl-PL" sz="1200" dirty="0" err="1">
                <a:solidFill>
                  <a:srgbClr val="000000"/>
                </a:solidFill>
                <a:latin typeface="Consolas"/>
              </a:rPr>
              <a:t>new</a:t>
            </a:r>
            <a:r>
              <a:rPr lang="pl-PL" sz="1200" dirty="0">
                <a:solidFill>
                  <a:srgbClr val="000000"/>
                </a:solidFill>
                <a:latin typeface="Consolas"/>
              </a:rPr>
              <a:t> Button(</a:t>
            </a:r>
            <a:r>
              <a:rPr lang="pl-PL" sz="1200" dirty="0">
                <a:solidFill>
                  <a:srgbClr val="2A00FF"/>
                </a:solidFill>
                <a:latin typeface="Consolas"/>
              </a:rPr>
              <a:t>„</a:t>
            </a:r>
            <a:r>
              <a:rPr lang="pl-PL" sz="1200" dirty="0" err="1">
                <a:solidFill>
                  <a:srgbClr val="2A00FF"/>
                </a:solidFill>
                <a:latin typeface="Consolas"/>
              </a:rPr>
              <a:t>Sample</a:t>
            </a:r>
            <a:r>
              <a:rPr lang="pl-PL" sz="1200" dirty="0">
                <a:solidFill>
                  <a:srgbClr val="2A00FF"/>
                </a:solidFill>
                <a:latin typeface="Consolas"/>
              </a:rPr>
              <a:t> </a:t>
            </a:r>
            <a:r>
              <a:rPr lang="pl-PL" sz="1200" dirty="0" smtClean="0">
                <a:solidFill>
                  <a:srgbClr val="2A00FF"/>
                </a:solidFill>
                <a:latin typeface="Consolas"/>
              </a:rPr>
              <a:t>button2"</a:t>
            </a:r>
            <a:r>
              <a:rPr lang="pl-PL" sz="1200" dirty="0" smtClean="0">
                <a:solidFill>
                  <a:srgbClr val="000000"/>
                </a:solidFill>
                <a:latin typeface="Consolas"/>
              </a:rPr>
              <a:t>);;</a:t>
            </a:r>
            <a:endParaRPr lang="pl-PL" sz="1200" dirty="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RootPanel.get</a:t>
            </a:r>
            <a:r>
              <a:rPr lang="pl-PL" sz="1200" dirty="0">
                <a:solidFill>
                  <a:srgbClr val="000000"/>
                </a:solidFill>
                <a:latin typeface="Consolas"/>
              </a:rPr>
              <a:t>(</a:t>
            </a:r>
            <a:r>
              <a:rPr lang="pl-PL" sz="1200" dirty="0">
                <a:solidFill>
                  <a:srgbClr val="2A00FF"/>
                </a:solidFill>
                <a:latin typeface="Consolas"/>
              </a:rPr>
              <a:t>"id-2"</a:t>
            </a:r>
            <a:r>
              <a:rPr lang="pl-PL" sz="1200" dirty="0">
                <a:solidFill>
                  <a:srgbClr val="000000"/>
                </a:solidFill>
                <a:latin typeface="Consolas"/>
              </a:rPr>
              <a:t>).</a:t>
            </a:r>
            <a:r>
              <a:rPr lang="pl-PL" sz="1200" dirty="0" err="1">
                <a:solidFill>
                  <a:srgbClr val="000000"/>
                </a:solidFill>
                <a:latin typeface="Consolas"/>
              </a:rPr>
              <a:t>add</a:t>
            </a:r>
            <a:r>
              <a:rPr lang="pl-PL" sz="1200" dirty="0">
                <a:solidFill>
                  <a:srgbClr val="000000"/>
                </a:solidFill>
                <a:latin typeface="Consolas"/>
              </a:rPr>
              <a:t>(w2);</a:t>
            </a:r>
          </a:p>
          <a:p>
            <a:r>
              <a:rPr lang="pl-PL" sz="1200" dirty="0" smtClean="0">
                <a:solidFill>
                  <a:srgbClr val="000000"/>
                </a:solidFill>
                <a:latin typeface="Consolas"/>
              </a:rPr>
              <a:t>  </a:t>
            </a:r>
            <a:r>
              <a:rPr lang="pl-PL" sz="1200" dirty="0" err="1" smtClean="0">
                <a:solidFill>
                  <a:srgbClr val="000000"/>
                </a:solidFill>
                <a:latin typeface="Consolas"/>
              </a:rPr>
              <a:t>Widget</a:t>
            </a:r>
            <a:r>
              <a:rPr lang="pl-PL" sz="1200" dirty="0" smtClean="0">
                <a:solidFill>
                  <a:srgbClr val="000000"/>
                </a:solidFill>
                <a:latin typeface="Consolas"/>
              </a:rPr>
              <a:t> </a:t>
            </a:r>
            <a:r>
              <a:rPr lang="pl-PL" sz="1200" dirty="0">
                <a:solidFill>
                  <a:srgbClr val="000000"/>
                </a:solidFill>
                <a:latin typeface="Consolas"/>
              </a:rPr>
              <a:t>w3 = </a:t>
            </a:r>
            <a:r>
              <a:rPr lang="pl-PL" sz="1200" dirty="0" err="1">
                <a:solidFill>
                  <a:srgbClr val="000000"/>
                </a:solidFill>
                <a:latin typeface="Consolas"/>
              </a:rPr>
              <a:t>new</a:t>
            </a:r>
            <a:r>
              <a:rPr lang="pl-PL" sz="1200" dirty="0">
                <a:solidFill>
                  <a:srgbClr val="000000"/>
                </a:solidFill>
                <a:latin typeface="Consolas"/>
              </a:rPr>
              <a:t> Button(</a:t>
            </a:r>
            <a:r>
              <a:rPr lang="pl-PL" sz="1200" dirty="0">
                <a:solidFill>
                  <a:srgbClr val="2A00FF"/>
                </a:solidFill>
                <a:latin typeface="Consolas"/>
              </a:rPr>
              <a:t>„</a:t>
            </a:r>
            <a:r>
              <a:rPr lang="pl-PL" sz="1200" dirty="0" err="1">
                <a:solidFill>
                  <a:srgbClr val="2A00FF"/>
                </a:solidFill>
                <a:latin typeface="Consolas"/>
              </a:rPr>
              <a:t>Sample</a:t>
            </a:r>
            <a:r>
              <a:rPr lang="pl-PL" sz="1200" dirty="0">
                <a:solidFill>
                  <a:srgbClr val="2A00FF"/>
                </a:solidFill>
                <a:latin typeface="Consolas"/>
              </a:rPr>
              <a:t> </a:t>
            </a:r>
            <a:r>
              <a:rPr lang="pl-PL" sz="1200" dirty="0" smtClean="0">
                <a:solidFill>
                  <a:srgbClr val="2A00FF"/>
                </a:solidFill>
                <a:latin typeface="Consolas"/>
              </a:rPr>
              <a:t>button3"</a:t>
            </a:r>
            <a:r>
              <a:rPr lang="pl-PL" sz="1200" dirty="0" smtClean="0">
                <a:solidFill>
                  <a:srgbClr val="000000"/>
                </a:solidFill>
                <a:latin typeface="Consolas"/>
              </a:rPr>
              <a:t>);;</a:t>
            </a:r>
            <a:endParaRPr lang="pl-PL" sz="1200" dirty="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RootPanel.get</a:t>
            </a:r>
            <a:r>
              <a:rPr lang="pl-PL" sz="1200" dirty="0">
                <a:solidFill>
                  <a:srgbClr val="000000"/>
                </a:solidFill>
                <a:latin typeface="Consolas"/>
              </a:rPr>
              <a:t>(</a:t>
            </a:r>
            <a:r>
              <a:rPr lang="pl-PL" sz="1200" dirty="0">
                <a:solidFill>
                  <a:srgbClr val="2A00FF"/>
                </a:solidFill>
                <a:latin typeface="Consolas"/>
              </a:rPr>
              <a:t>"id-3"</a:t>
            </a:r>
            <a:r>
              <a:rPr lang="pl-PL" sz="1200" dirty="0">
                <a:solidFill>
                  <a:srgbClr val="000000"/>
                </a:solidFill>
                <a:latin typeface="Consolas"/>
              </a:rPr>
              <a:t>).</a:t>
            </a:r>
            <a:r>
              <a:rPr lang="pl-PL" sz="1200" dirty="0" err="1">
                <a:solidFill>
                  <a:srgbClr val="000000"/>
                </a:solidFill>
                <a:latin typeface="Consolas"/>
              </a:rPr>
              <a:t>add</a:t>
            </a:r>
            <a:r>
              <a:rPr lang="pl-PL" sz="1200" dirty="0">
                <a:solidFill>
                  <a:srgbClr val="000000"/>
                </a:solidFill>
                <a:latin typeface="Consolas"/>
              </a:rPr>
              <a:t>(w3);</a:t>
            </a:r>
          </a:p>
          <a:p>
            <a:r>
              <a:rPr lang="pl-PL" sz="1200" dirty="0">
                <a:solidFill>
                  <a:srgbClr val="000000"/>
                </a:solidFill>
                <a:latin typeface="Consolas"/>
              </a:rPr>
              <a:t>}</a:t>
            </a:r>
            <a:endParaRPr lang="pl-PL" sz="1200" dirty="0">
              <a:solidFill>
                <a:schemeClr val="tx1"/>
              </a:solidFill>
              <a:effectLst/>
              <a:latin typeface="Courier New"/>
              <a:ea typeface="Times New Roman"/>
            </a:endParaRPr>
          </a:p>
        </p:txBody>
      </p:sp>
      <p:sp>
        <p:nvSpPr>
          <p:cNvPr id="15" name="Symbol zastępczy zawartości 1"/>
          <p:cNvSpPr txBox="1">
            <a:spLocks/>
          </p:cNvSpPr>
          <p:nvPr/>
        </p:nvSpPr>
        <p:spPr>
          <a:xfrm>
            <a:off x="7113240" y="3244002"/>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HTML</a:t>
            </a:r>
            <a:endParaRPr lang="pl-PL" sz="1400" b="1" dirty="0"/>
          </a:p>
        </p:txBody>
      </p:sp>
      <p:sp>
        <p:nvSpPr>
          <p:cNvPr id="16" name="Symbol zastępczy zawartości 1"/>
          <p:cNvSpPr txBox="1">
            <a:spLocks/>
          </p:cNvSpPr>
          <p:nvPr/>
        </p:nvSpPr>
        <p:spPr>
          <a:xfrm>
            <a:off x="7160975" y="5013176"/>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JAVA</a:t>
            </a:r>
            <a:endParaRPr lang="pl-PL" sz="1400" b="1" dirty="0"/>
          </a:p>
        </p:txBody>
      </p:sp>
    </p:spTree>
    <p:extLst>
      <p:ext uri="{BB962C8B-B14F-4D97-AF65-F5344CB8AC3E}">
        <p14:creationId xmlns:p14="http://schemas.microsoft.com/office/powerpoint/2010/main" val="106778674"/>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HTML-</a:t>
            </a:r>
            <a:r>
              <a:rPr lang="pl-PL" sz="1600" dirty="0" err="1" smtClean="0"/>
              <a:t>based</a:t>
            </a:r>
            <a:r>
              <a:rPr lang="pl-PL" sz="1600" dirty="0" smtClean="0"/>
              <a:t> </a:t>
            </a:r>
            <a:r>
              <a:rPr lang="pl-PL" sz="1600" dirty="0" err="1" smtClean="0"/>
              <a:t>layout</a:t>
            </a:r>
            <a:endParaRPr lang="en-GB" dirty="0"/>
          </a:p>
        </p:txBody>
      </p:sp>
      <p:sp>
        <p:nvSpPr>
          <p:cNvPr id="13" name="Symbol zastępczy zawartości 12"/>
          <p:cNvSpPr>
            <a:spLocks noGrp="1"/>
          </p:cNvSpPr>
          <p:nvPr>
            <p:ph idx="1"/>
          </p:nvPr>
        </p:nvSpPr>
        <p:spPr>
          <a:xfrm>
            <a:off x="500063" y="4293096"/>
            <a:ext cx="8913812" cy="1728292"/>
          </a:xfrm>
        </p:spPr>
        <p:txBody>
          <a:bodyPr>
            <a:normAutofit/>
          </a:bodyPr>
          <a:lstStyle/>
          <a:p>
            <a:r>
              <a:rPr lang="en-US" sz="1400" b="1" dirty="0"/>
              <a:t>Best when GWT is used for </a:t>
            </a:r>
          </a:p>
          <a:p>
            <a:pPr lvl="1"/>
            <a:r>
              <a:rPr lang="en-US" sz="1400" dirty="0"/>
              <a:t>A traditional Web app with some pieces of Ajax-enabled content</a:t>
            </a:r>
          </a:p>
          <a:p>
            <a:pPr lvl="1"/>
            <a:r>
              <a:rPr lang="en-US" sz="1400" dirty="0"/>
              <a:t>Complex page where HTML layout does not change</a:t>
            </a:r>
          </a:p>
          <a:p>
            <a:pPr lvl="1"/>
            <a:r>
              <a:rPr lang="en-US" sz="1400" dirty="0"/>
              <a:t>You need the HTML content indexed by a search engine</a:t>
            </a:r>
          </a:p>
          <a:p>
            <a:endParaRPr lang="pl-PL"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6" name="Symbol zastępczy zawartości 12"/>
          <p:cNvSpPr txBox="1">
            <a:spLocks/>
          </p:cNvSpPr>
          <p:nvPr/>
        </p:nvSpPr>
        <p:spPr>
          <a:xfrm>
            <a:off x="488504" y="1340768"/>
            <a:ext cx="4456906" cy="295232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b="1" dirty="0" smtClean="0"/>
              <a:t>Pros</a:t>
            </a:r>
          </a:p>
          <a:p>
            <a:pPr lvl="1"/>
            <a:r>
              <a:rPr lang="pl-PL" sz="1400" dirty="0" smtClean="0"/>
              <a:t>Natural </a:t>
            </a:r>
            <a:r>
              <a:rPr lang="pl-PL" sz="1400" dirty="0" err="1" smtClean="0"/>
              <a:t>division</a:t>
            </a:r>
            <a:r>
              <a:rPr lang="pl-PL" sz="1400" dirty="0" smtClean="0"/>
              <a:t> of </a:t>
            </a:r>
            <a:r>
              <a:rPr lang="pl-PL" sz="1400" dirty="0" err="1" smtClean="0"/>
              <a:t>roles</a:t>
            </a:r>
            <a:r>
              <a:rPr lang="pl-PL" sz="1400" dirty="0" smtClean="0"/>
              <a:t> (</a:t>
            </a:r>
            <a:r>
              <a:rPr lang="pl-PL" sz="1400" dirty="0" err="1" smtClean="0"/>
              <a:t>view</a:t>
            </a:r>
            <a:r>
              <a:rPr lang="pl-PL" sz="1400" dirty="0" smtClean="0"/>
              <a:t> from </a:t>
            </a:r>
            <a:r>
              <a:rPr lang="pl-PL" sz="1400" dirty="0" err="1" smtClean="0"/>
              <a:t>controller</a:t>
            </a:r>
            <a:r>
              <a:rPr lang="pl-PL" sz="1400" dirty="0" smtClean="0"/>
              <a:t>)</a:t>
            </a:r>
          </a:p>
          <a:p>
            <a:pPr lvl="1"/>
            <a:r>
              <a:rPr lang="pl-PL" sz="1400" dirty="0" err="1" smtClean="0"/>
              <a:t>Partially</a:t>
            </a:r>
            <a:r>
              <a:rPr lang="pl-PL" sz="1400" dirty="0" smtClean="0"/>
              <a:t> </a:t>
            </a:r>
            <a:r>
              <a:rPr lang="pl-PL" sz="1400" dirty="0" err="1" smtClean="0"/>
              <a:t>dynnamic</a:t>
            </a:r>
            <a:r>
              <a:rPr lang="pl-PL" sz="1400" dirty="0" smtClean="0"/>
              <a:t> </a:t>
            </a:r>
            <a:r>
              <a:rPr lang="pl-PL" sz="1400" dirty="0" err="1"/>
              <a:t>content</a:t>
            </a:r>
            <a:endParaRPr lang="pl-PL" sz="1400" dirty="0"/>
          </a:p>
          <a:p>
            <a:pPr lvl="1"/>
            <a:r>
              <a:rPr lang="pl-PL" sz="1400" dirty="0" err="1" smtClean="0"/>
              <a:t>Partially</a:t>
            </a:r>
            <a:r>
              <a:rPr lang="pl-PL" sz="1400" dirty="0" smtClean="0"/>
              <a:t> </a:t>
            </a:r>
            <a:r>
              <a:rPr lang="pl-PL" sz="1400" dirty="0" err="1" smtClean="0"/>
              <a:t>Safe</a:t>
            </a:r>
            <a:r>
              <a:rPr lang="pl-PL" sz="1400" dirty="0" smtClean="0"/>
              <a:t> </a:t>
            </a:r>
            <a:r>
              <a:rPr lang="pl-PL" sz="1400" dirty="0" err="1"/>
              <a:t>typed</a:t>
            </a:r>
            <a:endParaRPr lang="pl-PL" sz="1400" dirty="0"/>
          </a:p>
          <a:p>
            <a:pPr lvl="1"/>
            <a:r>
              <a:rPr lang="pl-PL" sz="1400" dirty="0" err="1" smtClean="0"/>
              <a:t>Partially</a:t>
            </a:r>
            <a:r>
              <a:rPr lang="pl-PL" sz="1400" dirty="0" smtClean="0"/>
              <a:t> IDE </a:t>
            </a:r>
            <a:r>
              <a:rPr lang="pl-PL" sz="1400" dirty="0" err="1" smtClean="0"/>
              <a:t>support</a:t>
            </a:r>
            <a:endParaRPr lang="pl-PL" sz="1400" dirty="0"/>
          </a:p>
          <a:p>
            <a:pPr lvl="1"/>
            <a:r>
              <a:rPr lang="pl-PL" sz="1400" dirty="0" err="1"/>
              <a:t>All</a:t>
            </a:r>
            <a:r>
              <a:rPr lang="pl-PL" sz="1400" dirty="0"/>
              <a:t> </a:t>
            </a:r>
            <a:r>
              <a:rPr lang="pl-PL" sz="1400" dirty="0" err="1"/>
              <a:t>widgets</a:t>
            </a:r>
            <a:r>
              <a:rPr lang="pl-PL" sz="1400" dirty="0"/>
              <a:t> </a:t>
            </a:r>
            <a:r>
              <a:rPr lang="pl-PL" sz="1400" dirty="0" err="1"/>
              <a:t>support</a:t>
            </a:r>
            <a:r>
              <a:rPr lang="pl-PL" sz="1400" dirty="0"/>
              <a:t> </a:t>
            </a:r>
          </a:p>
          <a:p>
            <a:pPr lvl="1"/>
            <a:endParaRPr lang="pl-PL" sz="1400" dirty="0" smtClean="0"/>
          </a:p>
          <a:p>
            <a:pPr lvl="1"/>
            <a:endParaRPr lang="en-US" sz="1400" dirty="0" smtClean="0"/>
          </a:p>
        </p:txBody>
      </p:sp>
      <p:sp>
        <p:nvSpPr>
          <p:cNvPr id="18" name="Symbol zastępczy zawartości 12"/>
          <p:cNvSpPr txBox="1">
            <a:spLocks/>
          </p:cNvSpPr>
          <p:nvPr/>
        </p:nvSpPr>
        <p:spPr>
          <a:xfrm>
            <a:off x="5032598" y="1340768"/>
            <a:ext cx="4456906" cy="295232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b="1" dirty="0" err="1" smtClean="0"/>
              <a:t>Const</a:t>
            </a:r>
            <a:endParaRPr lang="pl-PL" sz="1400" b="1" dirty="0" smtClean="0"/>
          </a:p>
          <a:p>
            <a:pPr lvl="1"/>
            <a:r>
              <a:rPr lang="pl-PL" sz="1400" dirty="0" err="1" smtClean="0"/>
              <a:t>Very</a:t>
            </a:r>
            <a:r>
              <a:rPr lang="pl-PL" sz="1400" dirty="0" smtClean="0"/>
              <a:t> hard do </a:t>
            </a:r>
            <a:r>
              <a:rPr lang="pl-PL" sz="1400" dirty="0" err="1" smtClean="0"/>
              <a:t>maintain</a:t>
            </a:r>
            <a:endParaRPr lang="pl-PL" sz="1400" dirty="0" smtClean="0"/>
          </a:p>
          <a:p>
            <a:pPr lvl="1"/>
            <a:r>
              <a:rPr lang="pl-PL" sz="1400" dirty="0" err="1" smtClean="0"/>
              <a:t>Very</a:t>
            </a:r>
            <a:r>
              <a:rPr lang="pl-PL" sz="1400" dirty="0" smtClean="0"/>
              <a:t> hard to </a:t>
            </a:r>
            <a:r>
              <a:rPr lang="pl-PL" sz="1400" dirty="0" err="1" smtClean="0"/>
              <a:t>extend</a:t>
            </a:r>
            <a:endParaRPr lang="pl-PL" sz="1400" dirty="0" smtClean="0"/>
          </a:p>
          <a:p>
            <a:pPr lvl="1"/>
            <a:r>
              <a:rPr lang="pl-PL" sz="1400" dirty="0" smtClean="0"/>
              <a:t>Not </a:t>
            </a:r>
            <a:r>
              <a:rPr lang="pl-PL" sz="1400" dirty="0" err="1" smtClean="0"/>
              <a:t>possible</a:t>
            </a:r>
            <a:r>
              <a:rPr lang="pl-PL" sz="1400" dirty="0" smtClean="0"/>
              <a:t> to </a:t>
            </a:r>
            <a:r>
              <a:rPr lang="pl-PL" sz="1400" dirty="0" err="1" smtClean="0"/>
              <a:t>reuse</a:t>
            </a:r>
            <a:r>
              <a:rPr lang="pl-PL" sz="1400" dirty="0" smtClean="0"/>
              <a:t> </a:t>
            </a:r>
            <a:r>
              <a:rPr lang="pl-PL" sz="1400" dirty="0" err="1" smtClean="0"/>
              <a:t>mixed</a:t>
            </a:r>
            <a:r>
              <a:rPr lang="pl-PL" sz="1400" dirty="0" smtClean="0"/>
              <a:t> </a:t>
            </a:r>
            <a:r>
              <a:rPr lang="pl-PL" sz="1400" dirty="0" err="1" smtClean="0"/>
              <a:t>components</a:t>
            </a:r>
            <a:endParaRPr lang="pl-PL" sz="1400" dirty="0" smtClean="0"/>
          </a:p>
        </p:txBody>
      </p:sp>
    </p:spTree>
    <p:extLst>
      <p:ext uri="{BB962C8B-B14F-4D97-AF65-F5344CB8AC3E}">
        <p14:creationId xmlns:p14="http://schemas.microsoft.com/office/powerpoint/2010/main" val="277202666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a:t>
            </a:r>
            <a:r>
              <a:rPr lang="pl-PL" sz="1600" dirty="0" err="1" smtClean="0"/>
              <a:t>UIBinder</a:t>
            </a:r>
            <a:endParaRPr lang="en-GB" sz="1600" dirty="0"/>
          </a:p>
        </p:txBody>
      </p:sp>
      <p:sp>
        <p:nvSpPr>
          <p:cNvPr id="2" name="Symbol zastępczy zawartości 1"/>
          <p:cNvSpPr>
            <a:spLocks noGrp="1"/>
          </p:cNvSpPr>
          <p:nvPr>
            <p:ph idx="1"/>
          </p:nvPr>
        </p:nvSpPr>
        <p:spPr>
          <a:xfrm>
            <a:off x="500063" y="1412776"/>
            <a:ext cx="8913812" cy="4464496"/>
          </a:xfrm>
        </p:spPr>
        <p:txBody>
          <a:bodyPr>
            <a:normAutofit/>
          </a:bodyPr>
          <a:lstStyle/>
          <a:p>
            <a:pPr marL="0" indent="0">
              <a:buNone/>
            </a:pPr>
            <a:r>
              <a:rPr lang="pl-PL" sz="1400" b="1" dirty="0" err="1" smtClean="0"/>
              <a:t>UIBinder</a:t>
            </a:r>
            <a:r>
              <a:rPr lang="en-US" sz="1400" b="1" dirty="0" smtClean="0"/>
              <a:t> layout</a:t>
            </a:r>
            <a:endParaRPr lang="pl-PL" sz="1400" dirty="0" smtClean="0"/>
          </a:p>
          <a:p>
            <a:pPr lvl="1"/>
            <a:r>
              <a:rPr lang="en-US" sz="1400" dirty="0"/>
              <a:t>Use XML to layout widgets and regular HTML</a:t>
            </a:r>
          </a:p>
          <a:p>
            <a:pPr lvl="1"/>
            <a:r>
              <a:rPr lang="en-US" sz="1400" dirty="0" smtClean="0"/>
              <a:t>Designate </a:t>
            </a:r>
            <a:r>
              <a:rPr lang="en-US" sz="1400" dirty="0"/>
              <a:t>fields within the XML layout for later binding</a:t>
            </a:r>
          </a:p>
          <a:p>
            <a:pPr lvl="2"/>
            <a:r>
              <a:rPr lang="en-US" sz="1400" dirty="0" smtClean="0"/>
              <a:t>Use </a:t>
            </a:r>
            <a:r>
              <a:rPr lang="en-US" sz="1400" dirty="0" err="1"/>
              <a:t>ui:field</a:t>
            </a:r>
            <a:r>
              <a:rPr lang="en-US" sz="1400" dirty="0"/>
              <a:t> attribute in any XML or HTML element</a:t>
            </a:r>
          </a:p>
          <a:p>
            <a:pPr lvl="1"/>
            <a:r>
              <a:rPr lang="en-US" sz="1400" dirty="0" smtClean="0"/>
              <a:t>Create </a:t>
            </a:r>
            <a:r>
              <a:rPr lang="en-US" sz="1400" dirty="0"/>
              <a:t>Java-based counterpart of the </a:t>
            </a:r>
            <a:r>
              <a:rPr lang="en-US" sz="1400" dirty="0" err="1"/>
              <a:t>XMLbased</a:t>
            </a:r>
            <a:r>
              <a:rPr lang="en-US" sz="1400" dirty="0"/>
              <a:t> layout</a:t>
            </a:r>
          </a:p>
          <a:p>
            <a:pPr lvl="2"/>
            <a:r>
              <a:rPr lang="en-US" sz="1400" dirty="0" smtClean="0"/>
              <a:t>Extends </a:t>
            </a:r>
            <a:r>
              <a:rPr lang="en-US" sz="1400" dirty="0"/>
              <a:t>either Composite or </a:t>
            </a:r>
            <a:r>
              <a:rPr lang="en-US" sz="1400" dirty="0" err="1"/>
              <a:t>UIObject</a:t>
            </a:r>
            <a:endParaRPr lang="en-US" sz="1400" dirty="0"/>
          </a:p>
          <a:p>
            <a:pPr lvl="1"/>
            <a:r>
              <a:rPr lang="en-US" sz="1400" dirty="0" smtClean="0"/>
              <a:t>Designate </a:t>
            </a:r>
            <a:r>
              <a:rPr lang="en-US" sz="1400" dirty="0"/>
              <a:t>counterpart class members to bind to the XML-based fields</a:t>
            </a:r>
          </a:p>
          <a:p>
            <a:pPr lvl="2"/>
            <a:r>
              <a:rPr lang="en-US" sz="1400" dirty="0" smtClean="0"/>
              <a:t>Use </a:t>
            </a:r>
            <a:r>
              <a:rPr lang="en-US" sz="1400" dirty="0"/>
              <a:t>@</a:t>
            </a:r>
            <a:r>
              <a:rPr lang="en-US" sz="1400" dirty="0" err="1"/>
              <a:t>UiField</a:t>
            </a:r>
            <a:r>
              <a:rPr lang="en-US" sz="1400" dirty="0"/>
              <a:t> annotation</a:t>
            </a:r>
          </a:p>
          <a:p>
            <a:pPr lvl="1"/>
            <a:r>
              <a:rPr lang="en-US" sz="1400" dirty="0" smtClean="0"/>
              <a:t>Instruct </a:t>
            </a:r>
            <a:r>
              <a:rPr lang="en-US" sz="1400" dirty="0"/>
              <a:t>GWT to bind the two components together</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384389363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a:t>
            </a:r>
            <a:r>
              <a:rPr lang="pl-PL" sz="1600" dirty="0" err="1" smtClean="0"/>
              <a:t>UIBinder</a:t>
            </a:r>
            <a:endParaRPr lang="en-GB" sz="16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3" name="Prostokąt zaokrąglony 12"/>
          <p:cNvSpPr/>
          <p:nvPr/>
        </p:nvSpPr>
        <p:spPr>
          <a:xfrm>
            <a:off x="307975" y="1277749"/>
            <a:ext cx="8101409" cy="85510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a:solidFill>
                  <a:srgbClr val="3F7F7F"/>
                </a:solidFill>
                <a:latin typeface="Consolas"/>
              </a:rPr>
              <a:t>DOCTYPE </a:t>
            </a:r>
            <a:r>
              <a:rPr lang="pl-PL" sz="1200" dirty="0" err="1">
                <a:solidFill>
                  <a:srgbClr val="008080"/>
                </a:solidFill>
                <a:latin typeface="Consolas"/>
              </a:rPr>
              <a:t>ui:UiBinder</a:t>
            </a:r>
            <a:r>
              <a:rPr lang="pl-PL" sz="1200" dirty="0">
                <a:solidFill>
                  <a:srgbClr val="008080"/>
                </a:solidFill>
                <a:latin typeface="Consolas"/>
              </a:rPr>
              <a:t> </a:t>
            </a:r>
            <a:r>
              <a:rPr lang="pl-PL" sz="1200" dirty="0">
                <a:solidFill>
                  <a:srgbClr val="808080"/>
                </a:solidFill>
                <a:latin typeface="Consolas"/>
              </a:rPr>
              <a:t>SYSTEM </a:t>
            </a:r>
            <a:r>
              <a:rPr lang="pl-PL" sz="1200" dirty="0">
                <a:solidFill>
                  <a:srgbClr val="3F7F5F"/>
                </a:solidFill>
                <a:latin typeface="Consolas"/>
              </a:rPr>
              <a:t>"http://dl.google.com/</a:t>
            </a:r>
            <a:r>
              <a:rPr lang="pl-PL" sz="1200" dirty="0" err="1">
                <a:solidFill>
                  <a:srgbClr val="3F7F5F"/>
                </a:solidFill>
                <a:latin typeface="Consolas"/>
              </a:rPr>
              <a:t>gwt</a:t>
            </a:r>
            <a:r>
              <a:rPr lang="pl-PL" sz="1200" dirty="0">
                <a:solidFill>
                  <a:srgbClr val="3F7F5F"/>
                </a:solidFill>
                <a:latin typeface="Consolas"/>
              </a:rPr>
              <a:t>/DTD/</a:t>
            </a:r>
            <a:r>
              <a:rPr lang="pl-PL" sz="1200" dirty="0" err="1">
                <a:solidFill>
                  <a:srgbClr val="3F7F5F"/>
                </a:solidFill>
                <a:latin typeface="Consolas"/>
              </a:rPr>
              <a:t>xhtml.ent</a:t>
            </a:r>
            <a:r>
              <a:rPr lang="pl-PL" sz="1200" dirty="0">
                <a:solidFill>
                  <a:srgbClr val="3F7F5F"/>
                </a:solidFill>
                <a:latin typeface="Consolas"/>
              </a:rPr>
              <a:t>"</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ui:UiBinder</a:t>
            </a:r>
            <a:r>
              <a:rPr lang="pl-PL" sz="1200" dirty="0">
                <a:solidFill>
                  <a:srgbClr val="3F7F7F"/>
                </a:solidFill>
                <a:latin typeface="Consolas"/>
              </a:rPr>
              <a:t> </a:t>
            </a:r>
            <a:r>
              <a:rPr lang="pl-PL" sz="1200" dirty="0" err="1">
                <a:solidFill>
                  <a:srgbClr val="7F007F"/>
                </a:solidFill>
                <a:latin typeface="Consolas"/>
              </a:rPr>
              <a:t>xmlns:ui</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urn:ui:com.google.gwt.uibinder</a:t>
            </a:r>
            <a:r>
              <a:rPr lang="pl-PL" sz="1200" i="1" dirty="0">
                <a:solidFill>
                  <a:srgbClr val="2A00FF"/>
                </a:solidFill>
                <a:latin typeface="Consolas"/>
              </a:rPr>
              <a:t>"</a:t>
            </a:r>
            <a:r>
              <a:rPr lang="pl-PL" sz="1200" i="1" dirty="0">
                <a:solidFill>
                  <a:srgbClr val="008080"/>
                </a:solidFill>
                <a:latin typeface="Consolas"/>
              </a:rPr>
              <a:t>&gt;</a:t>
            </a:r>
          </a:p>
          <a:p>
            <a:r>
              <a:rPr lang="pl-PL" sz="1200" dirty="0" smtClean="0">
                <a:solidFill>
                  <a:srgbClr val="008080"/>
                </a:solidFill>
                <a:latin typeface="Consolas"/>
              </a:rPr>
              <a:t>  &lt;</a:t>
            </a:r>
            <a:r>
              <a:rPr lang="pl-PL" sz="1200" dirty="0" smtClean="0">
                <a:solidFill>
                  <a:srgbClr val="3F7F7F"/>
                </a:solidFill>
                <a:latin typeface="Consolas"/>
              </a:rPr>
              <a:t>div</a:t>
            </a:r>
            <a:r>
              <a:rPr lang="pl-PL" sz="1200" dirty="0" smtClean="0">
                <a:solidFill>
                  <a:srgbClr val="008080"/>
                </a:solidFill>
                <a:latin typeface="Consolas"/>
              </a:rPr>
              <a:t>&gt;</a:t>
            </a:r>
            <a:r>
              <a:rPr lang="en-US" sz="1200" dirty="0" smtClean="0">
                <a:solidFill>
                  <a:srgbClr val="000000"/>
                </a:solidFill>
                <a:latin typeface="Consolas"/>
              </a:rPr>
              <a:t>Hello</a:t>
            </a:r>
            <a:r>
              <a:rPr lang="en-US" sz="1200" dirty="0">
                <a:solidFill>
                  <a:srgbClr val="000000"/>
                </a:solidFill>
                <a:latin typeface="Consolas"/>
              </a:rPr>
              <a:t>, </a:t>
            </a:r>
            <a:r>
              <a:rPr lang="en-US" sz="1200" dirty="0" smtClean="0">
                <a:solidFill>
                  <a:srgbClr val="008080"/>
                </a:solidFill>
                <a:latin typeface="Consolas"/>
              </a:rPr>
              <a:t>&lt;</a:t>
            </a:r>
            <a:r>
              <a:rPr lang="en-US" sz="1200" dirty="0">
                <a:solidFill>
                  <a:srgbClr val="3F7F7F"/>
                </a:solidFill>
                <a:latin typeface="Consolas"/>
              </a:rPr>
              <a:t>span</a:t>
            </a:r>
            <a:r>
              <a:rPr lang="en-US" sz="1200" dirty="0">
                <a:solidFill>
                  <a:srgbClr val="000000"/>
                </a:solidFill>
                <a:latin typeface="Consolas"/>
              </a:rPr>
              <a:t> </a:t>
            </a:r>
            <a:r>
              <a:rPr lang="en-US" sz="1200" dirty="0" err="1">
                <a:solidFill>
                  <a:srgbClr val="7F007F"/>
                </a:solidFill>
                <a:latin typeface="Consolas"/>
              </a:rPr>
              <a:t>ui:field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greetSpan</a:t>
            </a:r>
            <a:r>
              <a:rPr lang="en-US" sz="1200" i="1" dirty="0">
                <a:solidFill>
                  <a:srgbClr val="2A00FF"/>
                </a:solidFill>
                <a:latin typeface="Consolas"/>
              </a:rPr>
              <a:t>"</a:t>
            </a:r>
            <a:r>
              <a:rPr lang="en-US" sz="1200" i="1" dirty="0">
                <a:solidFill>
                  <a:srgbClr val="000000"/>
                </a:solidFill>
                <a:latin typeface="Consolas"/>
              </a:rPr>
              <a:t> </a:t>
            </a:r>
            <a:r>
              <a:rPr lang="en-US" sz="1200" i="1" dirty="0" smtClean="0">
                <a:solidFill>
                  <a:srgbClr val="008080"/>
                </a:solidFill>
                <a:latin typeface="Consolas"/>
              </a:rPr>
              <a:t>/&gt;</a:t>
            </a:r>
            <a:r>
              <a:rPr lang="pl-PL" sz="1200" dirty="0" smtClean="0">
                <a:solidFill>
                  <a:srgbClr val="008080"/>
                </a:solidFill>
                <a:latin typeface="Consolas"/>
              </a:rPr>
              <a:t>&lt;/</a:t>
            </a:r>
            <a:r>
              <a:rPr lang="pl-PL" sz="1200" dirty="0">
                <a:solidFill>
                  <a:srgbClr val="3F7F7F"/>
                </a:solidFill>
                <a:latin typeface="Consolas"/>
              </a:rPr>
              <a:t>div</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ui:UiBinder</a:t>
            </a:r>
            <a:r>
              <a:rPr lang="pl-PL" sz="1200" dirty="0">
                <a:solidFill>
                  <a:srgbClr val="008080"/>
                </a:solidFill>
                <a:latin typeface="Consolas"/>
              </a:rPr>
              <a:t>&gt;</a:t>
            </a:r>
          </a:p>
        </p:txBody>
      </p:sp>
      <p:sp>
        <p:nvSpPr>
          <p:cNvPr id="14" name="Prostokąt zaokrąglony 13"/>
          <p:cNvSpPr/>
          <p:nvPr/>
        </p:nvSpPr>
        <p:spPr>
          <a:xfrm>
            <a:off x="307976" y="2276872"/>
            <a:ext cx="8101408" cy="237529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HelloHtmlWorld</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a:t>
            </a:r>
            <a:r>
              <a:rPr lang="en-US" sz="1200" b="1" dirty="0" err="1">
                <a:solidFill>
                  <a:srgbClr val="000000"/>
                </a:solidFill>
                <a:latin typeface="Consolas"/>
              </a:rPr>
              <a:t>UIObject</a:t>
            </a:r>
            <a:r>
              <a:rPr lang="en-US" sz="1200" b="1" dirty="0">
                <a:solidFill>
                  <a:srgbClr val="000000"/>
                </a:solidFill>
                <a:latin typeface="Consolas"/>
              </a:rPr>
              <a:t> {</a:t>
            </a:r>
          </a:p>
          <a:p>
            <a:r>
              <a:rPr lang="pl-PL" sz="1200" b="1" dirty="0" smtClean="0">
                <a:solidFill>
                  <a:srgbClr val="7F0055"/>
                </a:solidFill>
                <a:latin typeface="Consolas"/>
              </a:rPr>
              <a:t>  </a:t>
            </a:r>
            <a:r>
              <a:rPr lang="pl-PL" sz="1200" b="1" dirty="0" err="1" smtClean="0">
                <a:solidFill>
                  <a:srgbClr val="7F0055"/>
                </a:solidFill>
                <a:latin typeface="Consolas"/>
              </a:rPr>
              <a:t>interface</a:t>
            </a:r>
            <a:r>
              <a:rPr lang="pl-PL" sz="1200" b="1" dirty="0" smtClean="0">
                <a:solidFill>
                  <a:srgbClr val="000000"/>
                </a:solidFill>
                <a:latin typeface="Consolas"/>
              </a:rPr>
              <a:t> </a:t>
            </a:r>
            <a:r>
              <a:rPr lang="pl-PL" sz="1200" b="1" dirty="0" err="1">
                <a:solidFill>
                  <a:srgbClr val="000000"/>
                </a:solidFill>
                <a:latin typeface="Consolas"/>
              </a:rPr>
              <a:t>HelloHtmlWorldUiBinder</a:t>
            </a:r>
            <a:r>
              <a:rPr lang="pl-PL" sz="1200" b="1" dirty="0">
                <a:solidFill>
                  <a:srgbClr val="000000"/>
                </a:solidFill>
                <a:latin typeface="Consolas"/>
              </a:rPr>
              <a:t> </a:t>
            </a:r>
            <a:r>
              <a:rPr lang="pl-PL" sz="1200" b="1" dirty="0" err="1">
                <a:solidFill>
                  <a:srgbClr val="7F0055"/>
                </a:solidFill>
                <a:latin typeface="Consolas"/>
              </a:rPr>
              <a:t>extends</a:t>
            </a:r>
            <a:r>
              <a:rPr lang="pl-PL" sz="1200" b="1" dirty="0">
                <a:solidFill>
                  <a:srgbClr val="000000"/>
                </a:solidFill>
                <a:latin typeface="Consolas"/>
              </a:rPr>
              <a:t> </a:t>
            </a:r>
            <a:r>
              <a:rPr lang="pl-PL" sz="1200" b="1" dirty="0" err="1" smtClean="0">
                <a:solidFill>
                  <a:srgbClr val="000000"/>
                </a:solidFill>
                <a:latin typeface="Consolas"/>
              </a:rPr>
              <a:t>UiBinder</a:t>
            </a:r>
            <a:r>
              <a:rPr lang="pl-PL" sz="1200" b="1" dirty="0" smtClean="0">
                <a:solidFill>
                  <a:srgbClr val="000000"/>
                </a:solidFill>
                <a:latin typeface="Consolas"/>
              </a:rPr>
              <a:t>&lt;</a:t>
            </a:r>
            <a:r>
              <a:rPr lang="pl-PL" sz="1200" b="1" dirty="0" err="1" smtClean="0">
                <a:solidFill>
                  <a:srgbClr val="000000"/>
                </a:solidFill>
                <a:latin typeface="Consolas"/>
              </a:rPr>
              <a:t>DivElement</a:t>
            </a:r>
            <a:r>
              <a:rPr lang="pl-PL" sz="1200" b="1" dirty="0">
                <a:solidFill>
                  <a:srgbClr val="000000"/>
                </a:solidFill>
                <a:latin typeface="Consolas"/>
              </a:rPr>
              <a:t>, </a:t>
            </a:r>
            <a:r>
              <a:rPr lang="pl-PL" sz="1200" b="1" dirty="0" err="1">
                <a:solidFill>
                  <a:srgbClr val="000000"/>
                </a:solidFill>
                <a:latin typeface="Consolas"/>
              </a:rPr>
              <a:t>HelloHtmlWorld</a:t>
            </a:r>
            <a:r>
              <a:rPr lang="pl-PL" sz="1200" b="1" dirty="0">
                <a:solidFill>
                  <a:srgbClr val="000000"/>
                </a:solidFill>
                <a:latin typeface="Consolas"/>
              </a:rPr>
              <a:t>&gt; </a:t>
            </a:r>
            <a:r>
              <a:rPr lang="pl-PL" sz="1200" b="1" dirty="0" smtClean="0">
                <a:solidFill>
                  <a:srgbClr val="000000"/>
                </a:solidFill>
                <a:latin typeface="Consolas"/>
              </a:rPr>
              <a:t>{}</a:t>
            </a:r>
            <a:endParaRPr lang="pl-PL" sz="1200" b="1" dirty="0">
              <a:solidFill>
                <a:srgbClr val="000000"/>
              </a:solidFill>
              <a:latin typeface="Consolas"/>
            </a:endParaRPr>
          </a:p>
          <a:p>
            <a:r>
              <a:rPr lang="pl-PL" sz="1200" b="1" dirty="0" smtClean="0">
                <a:solidFill>
                  <a:srgbClr val="7F0055"/>
                </a:solidFill>
                <a:latin typeface="Consolas"/>
              </a:rPr>
              <a:t>  </a:t>
            </a:r>
            <a:r>
              <a:rPr lang="pl-PL" sz="1200" b="1" dirty="0" err="1" smtClean="0">
                <a:solidFill>
                  <a:srgbClr val="7F0055"/>
                </a:solidFill>
                <a:latin typeface="Consolas"/>
              </a:rPr>
              <a:t>private</a:t>
            </a:r>
            <a:r>
              <a:rPr lang="pl-PL" sz="1200" b="1" dirty="0" smtClean="0">
                <a:solidFill>
                  <a:srgbClr val="000000"/>
                </a:solidFill>
                <a:latin typeface="Consolas"/>
              </a:rPr>
              <a:t> </a:t>
            </a:r>
            <a:r>
              <a:rPr lang="pl-PL" sz="1200" b="1" dirty="0" err="1">
                <a:solidFill>
                  <a:srgbClr val="7F0055"/>
                </a:solidFill>
                <a:latin typeface="Consolas"/>
              </a:rPr>
              <a:t>static</a:t>
            </a:r>
            <a:r>
              <a:rPr lang="pl-PL" sz="1200" b="1" dirty="0">
                <a:solidFill>
                  <a:srgbClr val="000000"/>
                </a:solidFill>
                <a:latin typeface="Consolas"/>
              </a:rPr>
              <a:t> </a:t>
            </a:r>
            <a:r>
              <a:rPr lang="pl-PL" sz="1200" b="1" dirty="0" err="1">
                <a:solidFill>
                  <a:srgbClr val="000000"/>
                </a:solidFill>
                <a:latin typeface="Consolas"/>
              </a:rPr>
              <a:t>HelloHtmlWorldUiBinder</a:t>
            </a:r>
            <a:r>
              <a:rPr lang="pl-PL" sz="1200" b="1" dirty="0">
                <a:solidFill>
                  <a:srgbClr val="000000"/>
                </a:solidFill>
                <a:latin typeface="Consolas"/>
              </a:rPr>
              <a:t> </a:t>
            </a:r>
            <a:r>
              <a:rPr lang="pl-PL" sz="1200" b="1" i="1" dirty="0" err="1">
                <a:solidFill>
                  <a:srgbClr val="0000C0"/>
                </a:solidFill>
                <a:latin typeface="Consolas"/>
              </a:rPr>
              <a:t>uiBinder</a:t>
            </a:r>
            <a:r>
              <a:rPr lang="pl-PL" sz="1200" b="1" i="1" dirty="0">
                <a:solidFill>
                  <a:srgbClr val="000000"/>
                </a:solidFill>
                <a:latin typeface="Consolas"/>
              </a:rPr>
              <a:t> </a:t>
            </a:r>
            <a:r>
              <a:rPr lang="pl-PL" sz="1200" b="1" i="1" dirty="0" smtClean="0">
                <a:solidFill>
                  <a:srgbClr val="000000"/>
                </a:solidFill>
                <a:latin typeface="Consolas"/>
              </a:rPr>
              <a:t>= </a:t>
            </a:r>
            <a:r>
              <a:rPr lang="pl-PL" sz="1200" b="1" i="1" dirty="0" err="1" smtClean="0">
                <a:solidFill>
                  <a:srgbClr val="000000"/>
                </a:solidFill>
                <a:latin typeface="Consolas"/>
              </a:rPr>
              <a:t>GWT.create</a:t>
            </a:r>
            <a:r>
              <a:rPr lang="pl-PL" sz="1200" b="1" i="1" dirty="0" smtClean="0">
                <a:solidFill>
                  <a:srgbClr val="000000"/>
                </a:solidFill>
                <a:latin typeface="Consolas"/>
              </a:rPr>
              <a:t>(</a:t>
            </a:r>
            <a:r>
              <a:rPr lang="pl-PL" sz="1200" b="1" i="1" dirty="0" err="1" smtClean="0">
                <a:solidFill>
                  <a:srgbClr val="000000"/>
                </a:solidFill>
                <a:latin typeface="Consolas"/>
              </a:rPr>
              <a:t>HelloHtmlWorldUiBinder.</a:t>
            </a:r>
            <a:r>
              <a:rPr lang="pl-PL" sz="1200" b="1" i="1" dirty="0" err="1" smtClean="0">
                <a:solidFill>
                  <a:srgbClr val="7F0055"/>
                </a:solidFill>
                <a:latin typeface="Consolas"/>
              </a:rPr>
              <a:t>class</a:t>
            </a:r>
            <a:r>
              <a:rPr lang="pl-PL" sz="1200" b="1" i="1" dirty="0">
                <a:solidFill>
                  <a:srgbClr val="000000"/>
                </a:solidFill>
                <a:latin typeface="Consolas"/>
              </a:rPr>
              <a:t>);</a:t>
            </a:r>
          </a:p>
          <a:p>
            <a:endParaRPr lang="pl-PL" sz="1200" dirty="0">
              <a:latin typeface="Consolas"/>
            </a:endParaRPr>
          </a:p>
          <a:p>
            <a:r>
              <a:rPr lang="pl-PL" sz="1200" dirty="0">
                <a:solidFill>
                  <a:srgbClr val="646464"/>
                </a:solidFill>
                <a:latin typeface="Consolas"/>
              </a:rPr>
              <a:t>@</a:t>
            </a:r>
            <a:r>
              <a:rPr lang="pl-PL" sz="1200" dirty="0" err="1">
                <a:solidFill>
                  <a:srgbClr val="000000"/>
                </a:solidFill>
                <a:latin typeface="Consolas"/>
              </a:rPr>
              <a:t>UiField</a:t>
            </a:r>
            <a:endParaRPr lang="pl-PL" sz="1200" dirty="0">
              <a:solidFill>
                <a:srgbClr val="000000"/>
              </a:solidFill>
              <a:latin typeface="Consolas"/>
            </a:endParaRPr>
          </a:p>
          <a:p>
            <a:r>
              <a:rPr lang="pl-PL" sz="1200" dirty="0" err="1">
                <a:solidFill>
                  <a:srgbClr val="000000"/>
                </a:solidFill>
                <a:latin typeface="Consolas"/>
              </a:rPr>
              <a:t>SpanElement</a:t>
            </a:r>
            <a:r>
              <a:rPr lang="pl-PL" sz="1200" dirty="0">
                <a:solidFill>
                  <a:srgbClr val="000000"/>
                </a:solidFill>
                <a:latin typeface="Consolas"/>
              </a:rPr>
              <a:t> </a:t>
            </a:r>
            <a:r>
              <a:rPr lang="pl-PL" sz="1200" dirty="0" err="1">
                <a:solidFill>
                  <a:srgbClr val="0000C0"/>
                </a:solidFill>
                <a:latin typeface="Consolas"/>
              </a:rPr>
              <a:t>greetSpan</a:t>
            </a:r>
            <a:r>
              <a:rPr lang="pl-PL" sz="1200" dirty="0">
                <a:solidFill>
                  <a:srgbClr val="000000"/>
                </a:solidFill>
                <a:latin typeface="Consolas"/>
              </a:rPr>
              <a:t>;</a:t>
            </a:r>
          </a:p>
          <a:p>
            <a:endParaRPr lang="pl-PL" sz="1200" dirty="0">
              <a:latin typeface="Consolas"/>
            </a:endParaRPr>
          </a:p>
          <a:p>
            <a:r>
              <a:rPr lang="pl-PL" sz="1200" b="1" dirty="0" smtClean="0">
                <a:solidFill>
                  <a:srgbClr val="7F0055"/>
                </a:solidFill>
                <a:latin typeface="Consolas"/>
              </a:rPr>
              <a:t>  public</a:t>
            </a:r>
            <a:r>
              <a:rPr lang="pl-PL" sz="1200" b="1" dirty="0" smtClean="0">
                <a:solidFill>
                  <a:srgbClr val="000000"/>
                </a:solidFill>
                <a:latin typeface="Consolas"/>
              </a:rPr>
              <a:t> </a:t>
            </a:r>
            <a:r>
              <a:rPr lang="pl-PL" sz="1200" b="1" dirty="0" err="1">
                <a:solidFill>
                  <a:srgbClr val="000000"/>
                </a:solidFill>
                <a:latin typeface="Consolas"/>
              </a:rPr>
              <a:t>HelloHtmlWorld</a:t>
            </a:r>
            <a:r>
              <a:rPr lang="pl-PL" sz="1200" b="1" dirty="0">
                <a:solidFill>
                  <a:srgbClr val="000000"/>
                </a:solidFill>
                <a:latin typeface="Consolas"/>
              </a:rPr>
              <a:t>(String </a:t>
            </a:r>
            <a:r>
              <a:rPr lang="pl-PL" sz="1200" b="1" dirty="0" err="1">
                <a:solidFill>
                  <a:srgbClr val="000000"/>
                </a:solidFill>
                <a:latin typeface="Consolas"/>
              </a:rPr>
              <a:t>greeting</a:t>
            </a:r>
            <a:r>
              <a:rPr lang="pl-PL" sz="1200" b="1" dirty="0">
                <a:solidFill>
                  <a:srgbClr val="000000"/>
                </a:solidFill>
                <a:latin typeface="Consolas"/>
              </a:rPr>
              <a:t>) {</a:t>
            </a:r>
          </a:p>
          <a:p>
            <a:r>
              <a:rPr lang="pl-PL" sz="1200" dirty="0" smtClean="0">
                <a:solidFill>
                  <a:srgbClr val="000000"/>
                </a:solidFill>
                <a:latin typeface="Consolas"/>
              </a:rPr>
              <a:t>    </a:t>
            </a:r>
            <a:r>
              <a:rPr lang="pl-PL" sz="1200" dirty="0" err="1" smtClean="0">
                <a:solidFill>
                  <a:srgbClr val="000000"/>
                </a:solidFill>
                <a:latin typeface="Consolas"/>
              </a:rPr>
              <a:t>setElement</a:t>
            </a:r>
            <a:r>
              <a:rPr lang="pl-PL" sz="1200" dirty="0" smtClean="0">
                <a:solidFill>
                  <a:srgbClr val="000000"/>
                </a:solidFill>
                <a:latin typeface="Consolas"/>
              </a:rPr>
              <a:t>(</a:t>
            </a:r>
            <a:r>
              <a:rPr lang="pl-PL" sz="1200" i="1" dirty="0" err="1" smtClean="0">
                <a:solidFill>
                  <a:srgbClr val="0000C0"/>
                </a:solidFill>
                <a:latin typeface="Consolas"/>
              </a:rPr>
              <a:t>uiBinder</a:t>
            </a:r>
            <a:r>
              <a:rPr lang="pl-PL" sz="1200" i="1" dirty="0" err="1" smtClean="0">
                <a:solidFill>
                  <a:srgbClr val="000000"/>
                </a:solidFill>
                <a:latin typeface="Consolas"/>
              </a:rPr>
              <a:t>.createAndBindUi</a:t>
            </a:r>
            <a:r>
              <a:rPr lang="pl-PL" sz="1200" i="1" dirty="0" smtClean="0">
                <a:solidFill>
                  <a:srgbClr val="000000"/>
                </a:solidFill>
                <a:latin typeface="Consolas"/>
              </a:rPr>
              <a:t>(</a:t>
            </a:r>
            <a:r>
              <a:rPr lang="pl-PL" sz="1200" b="1" i="1" dirty="0" err="1" smtClean="0">
                <a:solidFill>
                  <a:srgbClr val="7F0055"/>
                </a:solidFill>
                <a:latin typeface="Consolas"/>
              </a:rPr>
              <a:t>this</a:t>
            </a:r>
            <a:r>
              <a:rPr lang="pl-PL" sz="1200" b="1" i="1" dirty="0">
                <a:solidFill>
                  <a:srgbClr val="000000"/>
                </a:solidFill>
                <a:latin typeface="Consolas"/>
              </a:rPr>
              <a:t>));</a:t>
            </a:r>
          </a:p>
          <a:p>
            <a:r>
              <a:rPr lang="pl-PL" sz="1200" dirty="0" smtClean="0">
                <a:solidFill>
                  <a:srgbClr val="0000C0"/>
                </a:solidFill>
                <a:latin typeface="Consolas"/>
              </a:rPr>
              <a:t>    </a:t>
            </a:r>
            <a:r>
              <a:rPr lang="pl-PL" sz="1200" dirty="0" err="1" smtClean="0">
                <a:solidFill>
                  <a:srgbClr val="0000C0"/>
                </a:solidFill>
                <a:latin typeface="Consolas"/>
              </a:rPr>
              <a:t>greetSpan</a:t>
            </a:r>
            <a:r>
              <a:rPr lang="pl-PL" sz="1200" dirty="0" err="1" smtClean="0">
                <a:solidFill>
                  <a:srgbClr val="000000"/>
                </a:solidFill>
                <a:latin typeface="Consolas"/>
              </a:rPr>
              <a:t>.setInnerText</a:t>
            </a:r>
            <a:r>
              <a:rPr lang="pl-PL" sz="1200" dirty="0" smtClean="0">
                <a:solidFill>
                  <a:srgbClr val="000000"/>
                </a:solidFill>
                <a:latin typeface="Consolas"/>
              </a:rPr>
              <a:t>(</a:t>
            </a:r>
            <a:r>
              <a:rPr lang="pl-PL" sz="1200" dirty="0" err="1" smtClean="0">
                <a:solidFill>
                  <a:srgbClr val="000000"/>
                </a:solidFill>
                <a:latin typeface="Consolas"/>
              </a:rPr>
              <a:t>greeting</a:t>
            </a:r>
            <a:r>
              <a:rPr lang="pl-PL" sz="1200" dirty="0">
                <a:solidFill>
                  <a:srgbClr val="000000"/>
                </a:solidFill>
                <a:latin typeface="Consolas"/>
              </a:rPr>
              <a:t>);</a:t>
            </a:r>
          </a:p>
          <a:p>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0000"/>
                </a:solidFill>
                <a:latin typeface="Consolas"/>
              </a:rPr>
              <a:t>}</a:t>
            </a:r>
            <a:endParaRPr lang="pl-PL" sz="1200" dirty="0">
              <a:solidFill>
                <a:schemeClr val="tx1"/>
              </a:solidFill>
              <a:effectLst/>
              <a:latin typeface="Courier New"/>
              <a:ea typeface="Times New Roman"/>
            </a:endParaRPr>
          </a:p>
        </p:txBody>
      </p:sp>
      <p:sp>
        <p:nvSpPr>
          <p:cNvPr id="15" name="Symbol zastępczy zawartości 1"/>
          <p:cNvSpPr txBox="1">
            <a:spLocks/>
          </p:cNvSpPr>
          <p:nvPr/>
        </p:nvSpPr>
        <p:spPr>
          <a:xfrm>
            <a:off x="8589232" y="1484784"/>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XML</a:t>
            </a:r>
            <a:endParaRPr lang="pl-PL" sz="1400" b="1" dirty="0"/>
          </a:p>
        </p:txBody>
      </p:sp>
      <p:sp>
        <p:nvSpPr>
          <p:cNvPr id="16" name="Symbol zastępczy zawartości 1"/>
          <p:cNvSpPr txBox="1">
            <a:spLocks/>
          </p:cNvSpPr>
          <p:nvPr/>
        </p:nvSpPr>
        <p:spPr>
          <a:xfrm>
            <a:off x="8636967" y="3068960"/>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JAVA</a:t>
            </a:r>
            <a:endParaRPr lang="pl-PL" sz="1400" b="1" dirty="0"/>
          </a:p>
        </p:txBody>
      </p:sp>
      <p:sp>
        <p:nvSpPr>
          <p:cNvPr id="18" name="Prostokąt zaokrąglony 17"/>
          <p:cNvSpPr/>
          <p:nvPr/>
        </p:nvSpPr>
        <p:spPr>
          <a:xfrm>
            <a:off x="307975" y="4787429"/>
            <a:ext cx="8101409" cy="104513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b="1" dirty="0">
                <a:solidFill>
                  <a:srgbClr val="7F0055"/>
                </a:solidFill>
                <a:latin typeface="Consolas"/>
              </a:rPr>
              <a:t>public</a:t>
            </a:r>
            <a:r>
              <a:rPr lang="pl-PL" sz="1200" b="1" dirty="0">
                <a:solidFill>
                  <a:srgbClr val="000000"/>
                </a:solidFill>
                <a:latin typeface="Consolas"/>
              </a:rPr>
              <a:t> </a:t>
            </a:r>
            <a:r>
              <a:rPr lang="pl-PL" sz="1200" b="1" dirty="0" err="1">
                <a:solidFill>
                  <a:srgbClr val="7F0055"/>
                </a:solidFill>
                <a:latin typeface="Consolas"/>
              </a:rPr>
              <a:t>void</a:t>
            </a:r>
            <a:r>
              <a:rPr lang="pl-PL" sz="1200" b="1" dirty="0">
                <a:solidFill>
                  <a:srgbClr val="000000"/>
                </a:solidFill>
                <a:latin typeface="Consolas"/>
              </a:rPr>
              <a:t> </a:t>
            </a:r>
            <a:r>
              <a:rPr lang="pl-PL" sz="1200" b="1" dirty="0" err="1">
                <a:solidFill>
                  <a:srgbClr val="000000"/>
                </a:solidFill>
                <a:latin typeface="Consolas"/>
              </a:rPr>
              <a:t>onModuleLoad</a:t>
            </a:r>
            <a:r>
              <a:rPr lang="pl-PL" sz="1200" b="1" dirty="0">
                <a:solidFill>
                  <a:srgbClr val="000000"/>
                </a:solidFill>
                <a:latin typeface="Consolas"/>
              </a:rPr>
              <a:t>() </a:t>
            </a:r>
            <a:r>
              <a:rPr lang="pl-PL" sz="1200" b="1" dirty="0" smtClean="0">
                <a:solidFill>
                  <a:srgbClr val="000000"/>
                </a:solidFill>
                <a:latin typeface="Consolas"/>
              </a:rPr>
              <a:t>{</a:t>
            </a:r>
          </a:p>
          <a:p>
            <a:r>
              <a:rPr lang="pl-PL" sz="1200" dirty="0">
                <a:solidFill>
                  <a:srgbClr val="000000"/>
                </a:solidFill>
                <a:latin typeface="Consolas"/>
              </a:rPr>
              <a:t>  </a:t>
            </a:r>
            <a:r>
              <a:rPr lang="pl-PL" sz="1200" dirty="0" err="1">
                <a:solidFill>
                  <a:srgbClr val="000000"/>
                </a:solidFill>
                <a:latin typeface="Consolas"/>
              </a:rPr>
              <a:t>HelloHtmlWorld</a:t>
            </a:r>
            <a:r>
              <a:rPr lang="pl-PL" sz="1200" dirty="0">
                <a:solidFill>
                  <a:srgbClr val="000000"/>
                </a:solidFill>
                <a:latin typeface="Consolas"/>
              </a:rPr>
              <a:t> </a:t>
            </a:r>
            <a:r>
              <a:rPr lang="pl-PL" sz="1200" dirty="0" err="1">
                <a:solidFill>
                  <a:srgbClr val="000000"/>
                </a:solidFill>
                <a:latin typeface="Consolas"/>
              </a:rPr>
              <a:t>helloHtmlWorld</a:t>
            </a:r>
            <a:r>
              <a:rPr lang="pl-PL" sz="1200" dirty="0">
                <a:solidFill>
                  <a:srgbClr val="000000"/>
                </a:solidFill>
                <a:latin typeface="Consolas"/>
              </a:rPr>
              <a:t> = </a:t>
            </a:r>
            <a:r>
              <a:rPr lang="pl-PL" sz="1200" dirty="0" err="1" smtClean="0">
                <a:solidFill>
                  <a:srgbClr val="000000"/>
                </a:solidFill>
                <a:latin typeface="Consolas"/>
              </a:rPr>
              <a:t>new</a:t>
            </a:r>
            <a:r>
              <a:rPr lang="pl-PL" sz="1200" dirty="0" smtClean="0">
                <a:solidFill>
                  <a:srgbClr val="000000"/>
                </a:solidFill>
                <a:latin typeface="Consolas"/>
              </a:rPr>
              <a:t> </a:t>
            </a:r>
            <a:r>
              <a:rPr lang="pl-PL" sz="1200" dirty="0" err="1">
                <a:solidFill>
                  <a:srgbClr val="000000"/>
                </a:solidFill>
                <a:latin typeface="Consolas"/>
              </a:rPr>
              <a:t>HelloHtmlWorld</a:t>
            </a:r>
            <a:r>
              <a:rPr lang="pl-PL" sz="1200" dirty="0">
                <a:solidFill>
                  <a:srgbClr val="000000"/>
                </a:solidFill>
                <a:latin typeface="Consolas"/>
              </a:rPr>
              <a:t>("</a:t>
            </a:r>
            <a:r>
              <a:rPr lang="pl-PL" sz="1200" i="1" dirty="0" err="1">
                <a:solidFill>
                  <a:srgbClr val="2A00FF"/>
                </a:solidFill>
                <a:latin typeface="Consolas"/>
              </a:rPr>
              <a:t>UiBinder</a:t>
            </a:r>
            <a:r>
              <a:rPr lang="pl-PL" sz="1200" i="1" dirty="0">
                <a:solidFill>
                  <a:srgbClr val="2A00FF"/>
                </a:solidFill>
                <a:latin typeface="Consolas"/>
              </a:rPr>
              <a:t> HTML World</a:t>
            </a:r>
            <a:r>
              <a:rPr lang="pl-PL" sz="1200" dirty="0" smtClean="0">
                <a:solidFill>
                  <a:srgbClr val="000000"/>
                </a:solidFill>
                <a:latin typeface="Consolas"/>
              </a:rPr>
              <a:t>!");</a:t>
            </a:r>
          </a:p>
          <a:p>
            <a:r>
              <a:rPr lang="pl-PL" sz="1200" dirty="0">
                <a:solidFill>
                  <a:srgbClr val="000000"/>
                </a:solidFill>
                <a:latin typeface="Consolas"/>
              </a:rPr>
              <a:t>  Element </a:t>
            </a:r>
            <a:r>
              <a:rPr lang="pl-PL" sz="1200" dirty="0" err="1">
                <a:solidFill>
                  <a:srgbClr val="000000"/>
                </a:solidFill>
                <a:latin typeface="Consolas"/>
              </a:rPr>
              <a:t>attachTo</a:t>
            </a:r>
            <a:r>
              <a:rPr lang="pl-PL" sz="1200" dirty="0">
                <a:solidFill>
                  <a:srgbClr val="000000"/>
                </a:solidFill>
                <a:latin typeface="Consolas"/>
              </a:rPr>
              <a:t> = </a:t>
            </a:r>
            <a:r>
              <a:rPr lang="pl-PL" sz="1200" dirty="0" err="1">
                <a:solidFill>
                  <a:srgbClr val="000000"/>
                </a:solidFill>
                <a:latin typeface="Consolas"/>
              </a:rPr>
              <a:t>RootPanel.get</a:t>
            </a:r>
            <a:r>
              <a:rPr lang="pl-PL" sz="1200" dirty="0" smtClean="0">
                <a:solidFill>
                  <a:srgbClr val="000000"/>
                </a:solidFill>
                <a:latin typeface="Consolas"/>
              </a:rPr>
              <a:t>(</a:t>
            </a:r>
            <a:r>
              <a:rPr lang="en-US" sz="1200" i="1" dirty="0" smtClean="0">
                <a:solidFill>
                  <a:srgbClr val="2A00FF"/>
                </a:solidFill>
                <a:latin typeface="Consolas"/>
              </a:rPr>
              <a:t>"</a:t>
            </a:r>
            <a:r>
              <a:rPr lang="pl-PL" sz="1200" i="1" dirty="0" err="1" smtClean="0">
                <a:solidFill>
                  <a:srgbClr val="2A00FF"/>
                </a:solidFill>
                <a:latin typeface="Consolas"/>
              </a:rPr>
              <a:t>uibinde</a:t>
            </a:r>
            <a:r>
              <a:rPr lang="pl-PL" sz="1200" i="1" dirty="0" err="1">
                <a:solidFill>
                  <a:srgbClr val="2A00FF"/>
                </a:solidFill>
                <a:latin typeface="Consolas"/>
              </a:rPr>
              <a:t>r-html</a:t>
            </a:r>
            <a:r>
              <a:rPr lang="en-US" sz="1200" i="1" dirty="0" smtClean="0">
                <a:solidFill>
                  <a:srgbClr val="2A00FF"/>
                </a:solidFill>
                <a:latin typeface="Consolas"/>
              </a:rPr>
              <a:t>"</a:t>
            </a:r>
            <a:r>
              <a:rPr lang="pl-PL" sz="1200" dirty="0" smtClean="0">
                <a:solidFill>
                  <a:srgbClr val="000000"/>
                </a:solidFill>
                <a:latin typeface="Consolas"/>
              </a:rPr>
              <a:t>).</a:t>
            </a:r>
            <a:r>
              <a:rPr lang="pl-PL" sz="1200" dirty="0" err="1">
                <a:solidFill>
                  <a:srgbClr val="000000"/>
                </a:solidFill>
                <a:latin typeface="Consolas"/>
              </a:rPr>
              <a:t>getElement</a:t>
            </a:r>
            <a:r>
              <a:rPr lang="pl-PL" sz="1200" dirty="0">
                <a:solidFill>
                  <a:srgbClr val="000000"/>
                </a:solidFill>
                <a:latin typeface="Consolas"/>
              </a:rPr>
              <a:t>();</a:t>
            </a:r>
          </a:p>
          <a:p>
            <a:r>
              <a:rPr lang="pl-PL" sz="1200" dirty="0" smtClean="0">
                <a:solidFill>
                  <a:srgbClr val="000000"/>
                </a:solidFill>
                <a:latin typeface="Consolas"/>
              </a:rPr>
              <a:t>  </a:t>
            </a:r>
            <a:r>
              <a:rPr lang="pl-PL" sz="1200" dirty="0" err="1" smtClean="0">
                <a:solidFill>
                  <a:srgbClr val="000000"/>
                </a:solidFill>
                <a:latin typeface="Consolas"/>
              </a:rPr>
              <a:t>attachTo.appendChild</a:t>
            </a:r>
            <a:r>
              <a:rPr lang="pl-PL" sz="1200" dirty="0" smtClean="0">
                <a:solidFill>
                  <a:srgbClr val="000000"/>
                </a:solidFill>
                <a:latin typeface="Consolas"/>
              </a:rPr>
              <a:t>(</a:t>
            </a:r>
            <a:r>
              <a:rPr lang="pl-PL" sz="1200" dirty="0" err="1" smtClean="0">
                <a:solidFill>
                  <a:srgbClr val="000000"/>
                </a:solidFill>
                <a:latin typeface="Consolas"/>
              </a:rPr>
              <a:t>helloHtmlWorld.getElement</a:t>
            </a:r>
            <a:r>
              <a:rPr lang="pl-PL" sz="1200" dirty="0">
                <a:solidFill>
                  <a:srgbClr val="000000"/>
                </a:solidFill>
                <a:latin typeface="Consolas"/>
              </a:rPr>
              <a:t>());</a:t>
            </a:r>
          </a:p>
          <a:p>
            <a:r>
              <a:rPr lang="pl-PL" sz="1200" dirty="0" smtClean="0">
                <a:solidFill>
                  <a:srgbClr val="000000"/>
                </a:solidFill>
                <a:latin typeface="Consolas"/>
              </a:rPr>
              <a:t>}</a:t>
            </a:r>
            <a:endParaRPr lang="pl-PL" sz="1200" dirty="0">
              <a:solidFill>
                <a:schemeClr val="tx1"/>
              </a:solidFill>
              <a:latin typeface="Courier New"/>
              <a:ea typeface="Times New Roman"/>
            </a:endParaRPr>
          </a:p>
        </p:txBody>
      </p:sp>
      <p:sp>
        <p:nvSpPr>
          <p:cNvPr id="19" name="Symbol zastępczy zawartości 1"/>
          <p:cNvSpPr txBox="1">
            <a:spLocks/>
          </p:cNvSpPr>
          <p:nvPr/>
        </p:nvSpPr>
        <p:spPr>
          <a:xfrm>
            <a:off x="8639056" y="5085184"/>
            <a:ext cx="1068561" cy="4320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400" b="1" dirty="0" smtClean="0"/>
              <a:t>USE</a:t>
            </a:r>
            <a:endParaRPr lang="pl-PL" sz="1400" b="1" dirty="0"/>
          </a:p>
        </p:txBody>
      </p:sp>
    </p:spTree>
    <p:extLst>
      <p:ext uri="{BB962C8B-B14F-4D97-AF65-F5344CB8AC3E}">
        <p14:creationId xmlns:p14="http://schemas.microsoft.com/office/powerpoint/2010/main" val="3889394905"/>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Building</a:t>
            </a:r>
            <a:r>
              <a:rPr lang="pl-PL" dirty="0" smtClean="0"/>
              <a:t> UI</a:t>
            </a:r>
            <a:br>
              <a:rPr lang="pl-PL" dirty="0" smtClean="0"/>
            </a:br>
            <a:r>
              <a:rPr lang="pl-PL" sz="1600" dirty="0" err="1" smtClean="0"/>
              <a:t>Layout</a:t>
            </a:r>
            <a:r>
              <a:rPr lang="pl-PL" sz="1600" dirty="0" smtClean="0"/>
              <a:t> </a:t>
            </a:r>
            <a:r>
              <a:rPr lang="pl-PL" sz="1600" dirty="0" err="1" smtClean="0"/>
              <a:t>strategies</a:t>
            </a:r>
            <a:r>
              <a:rPr lang="pl-PL" sz="1600" dirty="0" smtClean="0"/>
              <a:t>: </a:t>
            </a:r>
            <a:r>
              <a:rPr lang="pl-PL" sz="1600" dirty="0" err="1" smtClean="0"/>
              <a:t>UIBinder</a:t>
            </a:r>
            <a:endParaRPr lang="en-GB" dirty="0"/>
          </a:p>
        </p:txBody>
      </p:sp>
      <p:sp>
        <p:nvSpPr>
          <p:cNvPr id="13" name="Symbol zastępczy zawartości 12"/>
          <p:cNvSpPr>
            <a:spLocks noGrp="1"/>
          </p:cNvSpPr>
          <p:nvPr>
            <p:ph idx="1"/>
          </p:nvPr>
        </p:nvSpPr>
        <p:spPr>
          <a:xfrm>
            <a:off x="500063" y="4293096"/>
            <a:ext cx="8913812" cy="1728292"/>
          </a:xfrm>
        </p:spPr>
        <p:txBody>
          <a:bodyPr>
            <a:normAutofit/>
          </a:bodyPr>
          <a:lstStyle/>
          <a:p>
            <a:r>
              <a:rPr lang="en-US" sz="1400" b="1" dirty="0"/>
              <a:t>Best when GWT is used for </a:t>
            </a:r>
          </a:p>
          <a:p>
            <a:pPr lvl="1"/>
            <a:r>
              <a:rPr lang="en-US" sz="1400" dirty="0"/>
              <a:t>Mimic a desktop </a:t>
            </a:r>
            <a:r>
              <a:rPr lang="en-US" sz="1400" dirty="0" smtClean="0"/>
              <a:t>application</a:t>
            </a:r>
            <a:r>
              <a:rPr lang="pl-PL" sz="1400" dirty="0" smtClean="0"/>
              <a:t> with </a:t>
            </a:r>
            <a:r>
              <a:rPr lang="pl-PL" sz="1400" dirty="0" err="1" smtClean="0"/>
              <a:t>simple</a:t>
            </a:r>
            <a:r>
              <a:rPr lang="pl-PL" sz="1400" dirty="0" smtClean="0"/>
              <a:t> </a:t>
            </a:r>
            <a:r>
              <a:rPr lang="pl-PL" sz="1400" dirty="0" err="1" smtClean="0"/>
              <a:t>rather</a:t>
            </a:r>
            <a:r>
              <a:rPr lang="pl-PL" sz="1400" dirty="0" smtClean="0"/>
              <a:t> </a:t>
            </a:r>
            <a:r>
              <a:rPr lang="pl-PL" sz="1400" dirty="0" err="1" smtClean="0"/>
              <a:t>static</a:t>
            </a:r>
            <a:r>
              <a:rPr lang="pl-PL" sz="1400" dirty="0" smtClean="0"/>
              <a:t> </a:t>
            </a:r>
            <a:r>
              <a:rPr lang="pl-PL" sz="1400" dirty="0" err="1" smtClean="0"/>
              <a:t>views</a:t>
            </a:r>
            <a:endParaRPr lang="en-US" sz="1400" dirty="0"/>
          </a:p>
          <a:p>
            <a:pPr lvl="1"/>
            <a:r>
              <a:rPr lang="en-US" sz="1400" dirty="0"/>
              <a:t>Create an application where </a:t>
            </a:r>
            <a:r>
              <a:rPr lang="pl-PL" sz="1400" dirty="0" smtClean="0"/>
              <a:t>UI </a:t>
            </a:r>
            <a:r>
              <a:rPr lang="pl-PL" sz="1400" dirty="0" err="1" smtClean="0"/>
              <a:t>designers</a:t>
            </a:r>
            <a:r>
              <a:rPr lang="pl-PL" sz="1400" dirty="0" smtClean="0"/>
              <a:t> </a:t>
            </a:r>
            <a:r>
              <a:rPr lang="pl-PL" sz="1400" dirty="0" err="1" smtClean="0"/>
              <a:t>are</a:t>
            </a:r>
            <a:r>
              <a:rPr lang="pl-PL" sz="1400" dirty="0" smtClean="0"/>
              <a:t> </a:t>
            </a:r>
            <a:r>
              <a:rPr lang="pl-PL" sz="1400" dirty="0" err="1" smtClean="0"/>
              <a:t>also</a:t>
            </a:r>
            <a:r>
              <a:rPr lang="pl-PL" sz="1400" dirty="0" smtClean="0"/>
              <a:t> </a:t>
            </a:r>
            <a:r>
              <a:rPr lang="pl-PL" sz="1400" dirty="0" err="1" smtClean="0"/>
              <a:t>involved</a:t>
            </a:r>
            <a:endParaRPr lang="en-US"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6" name="Symbol zastępczy zawartości 12"/>
          <p:cNvSpPr txBox="1">
            <a:spLocks/>
          </p:cNvSpPr>
          <p:nvPr/>
        </p:nvSpPr>
        <p:spPr>
          <a:xfrm>
            <a:off x="488504" y="1340768"/>
            <a:ext cx="4456906" cy="295232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b="1" dirty="0" smtClean="0"/>
              <a:t>Pros</a:t>
            </a:r>
          </a:p>
          <a:p>
            <a:pPr lvl="1"/>
            <a:r>
              <a:rPr lang="en-US" sz="1400" dirty="0"/>
              <a:t>Complex web page layouts using </a:t>
            </a:r>
            <a:r>
              <a:rPr lang="en-US" sz="1400" dirty="0" smtClean="0"/>
              <a:t>HTML</a:t>
            </a:r>
            <a:endParaRPr lang="pl-PL" sz="1400" dirty="0" smtClean="0"/>
          </a:p>
          <a:p>
            <a:pPr lvl="1"/>
            <a:r>
              <a:rPr lang="en-US" sz="1400" dirty="0"/>
              <a:t>Graphic UI web designers can be involved </a:t>
            </a:r>
            <a:r>
              <a:rPr lang="en-US" sz="1400" dirty="0" smtClean="0"/>
              <a:t>from</a:t>
            </a:r>
            <a:r>
              <a:rPr lang="pl-PL" sz="1400" dirty="0" smtClean="0"/>
              <a:t> </a:t>
            </a:r>
            <a:r>
              <a:rPr lang="en-US" sz="1400" dirty="0" smtClean="0"/>
              <a:t>initial </a:t>
            </a:r>
            <a:r>
              <a:rPr lang="en-US" sz="1400" dirty="0"/>
              <a:t>design through </a:t>
            </a:r>
            <a:r>
              <a:rPr lang="en-US" sz="1400" dirty="0" err="1"/>
              <a:t>maintanance</a:t>
            </a:r>
            <a:endParaRPr lang="pl-PL" sz="1400" dirty="0" smtClean="0"/>
          </a:p>
          <a:p>
            <a:pPr lvl="1"/>
            <a:r>
              <a:rPr lang="en-US" sz="1400" dirty="0"/>
              <a:t>“Separation of concerns</a:t>
            </a:r>
            <a:r>
              <a:rPr lang="en-US" sz="1400" dirty="0" smtClean="0"/>
              <a:t>”</a:t>
            </a:r>
            <a:r>
              <a:rPr lang="pl-PL" sz="1400" dirty="0" smtClean="0"/>
              <a:t> - a</a:t>
            </a:r>
            <a:r>
              <a:rPr lang="en-US" sz="1400" dirty="0" smtClean="0"/>
              <a:t>esthetics </a:t>
            </a:r>
            <a:r>
              <a:rPr lang="en-US" sz="1400" dirty="0"/>
              <a:t>and functionality of UI no longer mashed </a:t>
            </a:r>
            <a:r>
              <a:rPr lang="en-US" sz="1400" dirty="0" smtClean="0"/>
              <a:t>together</a:t>
            </a:r>
            <a:endParaRPr lang="pl-PL" sz="1400" dirty="0" smtClean="0"/>
          </a:p>
          <a:p>
            <a:pPr lvl="1"/>
            <a:r>
              <a:rPr lang="pl-PL" sz="1400" dirty="0" err="1"/>
              <a:t>Browser</a:t>
            </a:r>
            <a:r>
              <a:rPr lang="pl-PL" sz="1400" dirty="0"/>
              <a:t> Performance</a:t>
            </a:r>
            <a:r>
              <a:rPr lang="pl-PL" sz="1400" dirty="0" smtClean="0"/>
              <a:t>!</a:t>
            </a:r>
          </a:p>
          <a:p>
            <a:pPr lvl="1"/>
            <a:endParaRPr lang="en-US" sz="1400" dirty="0" smtClean="0"/>
          </a:p>
        </p:txBody>
      </p:sp>
      <p:sp>
        <p:nvSpPr>
          <p:cNvPr id="18" name="Symbol zastępczy zawartości 12"/>
          <p:cNvSpPr txBox="1">
            <a:spLocks/>
          </p:cNvSpPr>
          <p:nvPr/>
        </p:nvSpPr>
        <p:spPr>
          <a:xfrm>
            <a:off x="5032598" y="1340768"/>
            <a:ext cx="4456906" cy="295232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b="1" dirty="0" err="1" smtClean="0"/>
              <a:t>Const</a:t>
            </a:r>
            <a:endParaRPr lang="pl-PL" sz="1400" b="1" dirty="0" smtClean="0"/>
          </a:p>
          <a:p>
            <a:pPr lvl="1"/>
            <a:r>
              <a:rPr lang="en-US" sz="1400" dirty="0"/>
              <a:t>Causes a bit of a file explosion in </a:t>
            </a:r>
            <a:r>
              <a:rPr lang="en-US" sz="1400" dirty="0" smtClean="0"/>
              <a:t>your</a:t>
            </a:r>
            <a:r>
              <a:rPr lang="pl-PL" sz="1400" dirty="0" smtClean="0"/>
              <a:t> </a:t>
            </a:r>
            <a:r>
              <a:rPr lang="en-US" sz="1400" dirty="0" smtClean="0"/>
              <a:t>project</a:t>
            </a:r>
            <a:r>
              <a:rPr lang="pl-PL" sz="1400" dirty="0" smtClean="0"/>
              <a:t> (t</a:t>
            </a:r>
            <a:r>
              <a:rPr lang="en-US" sz="1400" dirty="0" smtClean="0"/>
              <a:t>here </a:t>
            </a:r>
            <a:r>
              <a:rPr lang="en-US" sz="1400" dirty="0"/>
              <a:t>are two files for every </a:t>
            </a:r>
            <a:r>
              <a:rPr lang="en-US" sz="1400" dirty="0" smtClean="0"/>
              <a:t>component</a:t>
            </a:r>
            <a:r>
              <a:rPr lang="pl-PL" sz="1400" dirty="0" smtClean="0"/>
              <a:t>)</a:t>
            </a:r>
          </a:p>
          <a:p>
            <a:pPr lvl="1"/>
            <a:r>
              <a:rPr lang="en-US" sz="1400" dirty="0"/>
              <a:t>Unlike JSPs, </a:t>
            </a:r>
            <a:r>
              <a:rPr lang="en-US" sz="1400" dirty="0" err="1"/>
              <a:t>UiBinder</a:t>
            </a:r>
            <a:r>
              <a:rPr lang="en-US" sz="1400" dirty="0"/>
              <a:t> is only </a:t>
            </a:r>
            <a:r>
              <a:rPr lang="en-US" sz="1400" dirty="0" smtClean="0"/>
              <a:t>declarative</a:t>
            </a:r>
          </a:p>
          <a:p>
            <a:pPr lvl="2"/>
            <a:r>
              <a:rPr lang="en-US" sz="1400" dirty="0" smtClean="0"/>
              <a:t>No rendering mechanism: no loops,</a:t>
            </a:r>
            <a:r>
              <a:rPr lang="pl-PL" sz="1400" dirty="0" smtClean="0"/>
              <a:t> </a:t>
            </a:r>
            <a:r>
              <a:rPr lang="en-US" sz="1400" dirty="0" smtClean="0"/>
              <a:t>conditionals</a:t>
            </a:r>
          </a:p>
          <a:p>
            <a:pPr lvl="2"/>
            <a:r>
              <a:rPr lang="en-US" sz="1400" dirty="0" smtClean="0"/>
              <a:t>It’s </a:t>
            </a:r>
            <a:r>
              <a:rPr lang="en-US" sz="1400" dirty="0"/>
              <a:t>just a declaration of your </a:t>
            </a:r>
            <a:r>
              <a:rPr lang="en-US" sz="1400" dirty="0" smtClean="0"/>
              <a:t>layout</a:t>
            </a:r>
            <a:endParaRPr lang="pl-PL" sz="1400" dirty="0" smtClean="0"/>
          </a:p>
          <a:p>
            <a:pPr lvl="1"/>
            <a:r>
              <a:rPr lang="en-US" sz="1400" dirty="0"/>
              <a:t>Complex web page layouts using HTML!</a:t>
            </a:r>
          </a:p>
        </p:txBody>
      </p:sp>
    </p:spTree>
    <p:extLst>
      <p:ext uri="{BB962C8B-B14F-4D97-AF65-F5344CB8AC3E}">
        <p14:creationId xmlns:p14="http://schemas.microsoft.com/office/powerpoint/2010/main" val="371181909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a:t>RIA (ang. Rich Internet Application</a:t>
            </a:r>
            <a:r>
              <a:rPr lang="pl-PL" dirty="0" smtClean="0"/>
              <a:t>)</a:t>
            </a:r>
            <a:endParaRPr lang="en-GB" sz="1600" dirty="0"/>
          </a:p>
        </p:txBody>
      </p:sp>
      <p:sp>
        <p:nvSpPr>
          <p:cNvPr id="23" name="Text Placeholder 22"/>
          <p:cNvSpPr>
            <a:spLocks noGrp="1"/>
          </p:cNvSpPr>
          <p:nvPr>
            <p:ph idx="1"/>
          </p:nvPr>
        </p:nvSpPr>
        <p:spPr>
          <a:xfrm>
            <a:off x="500063" y="1340768"/>
            <a:ext cx="3876873" cy="4680620"/>
          </a:xfrm>
        </p:spPr>
        <p:txBody>
          <a:bodyPr>
            <a:noAutofit/>
          </a:bodyPr>
          <a:lstStyle/>
          <a:p>
            <a:r>
              <a:rPr lang="pl-PL" sz="1400" dirty="0" smtClean="0"/>
              <a:t>History:</a:t>
            </a:r>
          </a:p>
          <a:p>
            <a:pPr lvl="1"/>
            <a:r>
              <a:rPr lang="pl-PL" sz="1400" dirty="0" smtClean="0"/>
              <a:t>Desktop applications</a:t>
            </a:r>
          </a:p>
          <a:p>
            <a:pPr lvl="1"/>
            <a:r>
              <a:rPr lang="pl-PL" sz="1400" dirty="0" smtClean="0"/>
              <a:t>Internet -&gt; Web pages</a:t>
            </a:r>
            <a:endParaRPr lang="pl-PL" sz="1400" dirty="0"/>
          </a:p>
          <a:p>
            <a:pPr lvl="1"/>
            <a:r>
              <a:rPr lang="pl-PL" sz="1400" dirty="0"/>
              <a:t>2001 -&gt; Macromedia -&gt; </a:t>
            </a:r>
            <a:r>
              <a:rPr lang="pl-PL" sz="1400" dirty="0" smtClean="0"/>
              <a:t>Flash</a:t>
            </a:r>
          </a:p>
          <a:p>
            <a:pPr lvl="1"/>
            <a:r>
              <a:rPr lang="pl-PL" sz="1400" dirty="0" smtClean="0"/>
              <a:t>AJAX</a:t>
            </a:r>
          </a:p>
          <a:p>
            <a:endParaRPr lang="pl-PL" sz="1400" dirty="0" smtClean="0"/>
          </a:p>
          <a:p>
            <a:r>
              <a:rPr lang="pl-PL" sz="1400" dirty="0" smtClean="0"/>
              <a:t>Contains features of </a:t>
            </a:r>
            <a:r>
              <a:rPr lang="pl-PL" sz="1400" b="1" dirty="0" smtClean="0"/>
              <a:t>desktop applications</a:t>
            </a:r>
            <a:r>
              <a:rPr lang="pl-PL" sz="1400" dirty="0" smtClean="0"/>
              <a:t>:</a:t>
            </a:r>
            <a:endParaRPr lang="pl-PL" sz="1400" dirty="0"/>
          </a:p>
          <a:p>
            <a:pPr lvl="1"/>
            <a:r>
              <a:rPr lang="pl-PL" sz="1400" dirty="0" smtClean="0"/>
              <a:t>Single pages applications</a:t>
            </a:r>
            <a:endParaRPr lang="pl-PL" sz="1400" dirty="0"/>
          </a:p>
          <a:p>
            <a:pPr lvl="1"/>
            <a:r>
              <a:rPr lang="pl-PL" sz="1400" dirty="0" smtClean="0"/>
              <a:t>No page reloading</a:t>
            </a:r>
            <a:endParaRPr lang="pl-PL" sz="1400" dirty="0"/>
          </a:p>
          <a:p>
            <a:pPr lvl="1"/>
            <a:r>
              <a:rPr lang="pl-PL" sz="1400" dirty="0" smtClean="0"/>
              <a:t>Buisness logig mostly on client side</a:t>
            </a:r>
          </a:p>
          <a:p>
            <a:pPr lvl="1"/>
            <a:r>
              <a:rPr lang="pl-PL" sz="1400" dirty="0" smtClean="0"/>
              <a:t>Asynchronious access to server resources</a:t>
            </a:r>
            <a:endParaRPr lang="pl-PL" sz="1400" dirty="0"/>
          </a:p>
          <a:p>
            <a:pPr lvl="1"/>
            <a:r>
              <a:rPr lang="pl-PL" sz="1400" dirty="0" smtClean="0"/>
              <a:t>HDuX </a:t>
            </a:r>
            <a:r>
              <a:rPr lang="pl-PL" sz="1400" dirty="0"/>
              <a:t>- High Definition User eXperience:</a:t>
            </a:r>
          </a:p>
          <a:p>
            <a:pPr lvl="2"/>
            <a:r>
              <a:rPr lang="pl-PL" sz="1400" dirty="0"/>
              <a:t>Widgety, efekty, dźwięk, </a:t>
            </a:r>
            <a:r>
              <a:rPr lang="pl-PL" sz="1400" dirty="0" smtClean="0"/>
              <a:t>wideo</a:t>
            </a:r>
            <a:endParaRPr lang="pl-PL" sz="1400" dirty="0"/>
          </a:p>
        </p:txBody>
      </p:sp>
      <p:pic>
        <p:nvPicPr>
          <p:cNvPr id="2050" name="Picture 2" descr="http://www.simonwhatley.co.uk/blog/wp-content/uploads/2007/06/ria-venn-diagram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493" y="260648"/>
            <a:ext cx="3209925" cy="317182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2"/>
          <p:cNvSpPr txBox="1">
            <a:spLocks/>
          </p:cNvSpPr>
          <p:nvPr/>
        </p:nvSpPr>
        <p:spPr>
          <a:xfrm>
            <a:off x="4676527" y="3792414"/>
            <a:ext cx="4956993" cy="2588914"/>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dirty="0" smtClean="0"/>
              <a:t>Contains features of </a:t>
            </a:r>
            <a:r>
              <a:rPr lang="pl-PL" sz="1400" b="1" dirty="0" smtClean="0"/>
              <a:t>web applications</a:t>
            </a:r>
            <a:r>
              <a:rPr lang="pl-PL" sz="1400" dirty="0" smtClean="0"/>
              <a:t>:</a:t>
            </a:r>
          </a:p>
          <a:p>
            <a:pPr lvl="1"/>
            <a:r>
              <a:rPr lang="pl-PL" sz="1400" dirty="0" smtClean="0"/>
              <a:t>Deployment - Single installation / updates</a:t>
            </a:r>
          </a:p>
          <a:p>
            <a:pPr lvl="1"/>
            <a:r>
              <a:rPr lang="pl-PL" sz="1400" dirty="0" smtClean="0"/>
              <a:t>Doesn’t require disk space (terminals)</a:t>
            </a:r>
          </a:p>
          <a:p>
            <a:pPr lvl="1"/>
            <a:r>
              <a:rPr lang="pl-PL" sz="1400" dirty="0" smtClean="0"/>
              <a:t>Integrates with server (e-mails, SSO, cloud resources)</a:t>
            </a:r>
          </a:p>
          <a:p>
            <a:pPr lvl="1"/>
            <a:r>
              <a:rPr lang="pl-PL" sz="1400" dirty="0" smtClean="0"/>
              <a:t>Cross platform compatibile</a:t>
            </a:r>
          </a:p>
        </p:txBody>
      </p:sp>
    </p:spTree>
    <p:extLst>
      <p:ext uri="{BB962C8B-B14F-4D97-AF65-F5344CB8AC3E}">
        <p14:creationId xmlns:p14="http://schemas.microsoft.com/office/powerpoint/2010/main" val="869456442"/>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Java </a:t>
            </a:r>
            <a:r>
              <a:rPr lang="pl-PL" dirty="0" err="1" smtClean="0"/>
              <a:t>based</a:t>
            </a:r>
            <a:r>
              <a:rPr lang="pl-PL" dirty="0" smtClean="0"/>
              <a:t> </a:t>
            </a:r>
            <a:r>
              <a:rPr lang="pl-PL" dirty="0" err="1" smtClean="0"/>
              <a:t>layout</a:t>
            </a:r>
            <a:r>
              <a:rPr lang="pl-PL" dirty="0" smtClean="0"/>
              <a:t> </a:t>
            </a:r>
            <a:r>
              <a:rPr lang="pl-PL" dirty="0" err="1" smtClean="0"/>
              <a:t>sample</a:t>
            </a:r>
            <a:endParaRPr lang="en-GB" dirty="0"/>
          </a:p>
        </p:txBody>
      </p:sp>
      <p:pic>
        <p:nvPicPr>
          <p:cNvPr id="14"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50410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Productive</a:t>
            </a:r>
            <a:r>
              <a:rPr lang="pl-PL" dirty="0" smtClean="0"/>
              <a:t> </a:t>
            </a:r>
            <a:r>
              <a:rPr lang="pl-PL" dirty="0" err="1" smtClean="0"/>
              <a:t>support</a:t>
            </a:r>
            <a:r>
              <a:rPr lang="pl-PL" dirty="0" smtClean="0"/>
              <a:t> </a:t>
            </a:r>
            <a:r>
              <a:rPr lang="pl-PL" dirty="0" err="1" smtClean="0"/>
              <a:t>tools</a:t>
            </a:r>
            <a:r>
              <a:rPr lang="pl-PL" dirty="0" smtClean="0"/>
              <a:t> </a:t>
            </a:r>
            <a:br>
              <a:rPr lang="pl-PL" dirty="0" smtClean="0"/>
            </a:br>
            <a:r>
              <a:rPr lang="pl-PL" sz="1600" dirty="0" err="1" smtClean="0"/>
              <a:t>Production</a:t>
            </a:r>
            <a:r>
              <a:rPr lang="pl-PL" sz="1600" dirty="0" smtClean="0"/>
              <a:t> </a:t>
            </a:r>
            <a:r>
              <a:rPr lang="pl-PL" sz="1600" dirty="0" err="1" smtClean="0"/>
              <a:t>mode</a:t>
            </a:r>
            <a:endParaRPr lang="en-GB" sz="16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520" y="1556792"/>
            <a:ext cx="6817006" cy="35261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us.cdn4.123rf.com/168nwm/burakowski/burakowski1202/burakowski120200227/12222018-example-rubber-stam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3321" y="4482844"/>
            <a:ext cx="1610452" cy="161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7958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Productive</a:t>
            </a:r>
            <a:r>
              <a:rPr lang="pl-PL" dirty="0" smtClean="0"/>
              <a:t> </a:t>
            </a:r>
            <a:r>
              <a:rPr lang="pl-PL" dirty="0" err="1" smtClean="0"/>
              <a:t>support</a:t>
            </a:r>
            <a:r>
              <a:rPr lang="pl-PL" dirty="0" smtClean="0"/>
              <a:t> </a:t>
            </a:r>
            <a:r>
              <a:rPr lang="pl-PL" dirty="0" err="1" smtClean="0"/>
              <a:t>tools</a:t>
            </a:r>
            <a:r>
              <a:rPr lang="pl-PL" dirty="0" smtClean="0"/>
              <a:t> </a:t>
            </a:r>
            <a:br>
              <a:rPr lang="pl-PL" dirty="0" smtClean="0"/>
            </a:br>
            <a:r>
              <a:rPr lang="pl-PL" sz="1600" dirty="0" err="1" smtClean="0"/>
              <a:t>Overview</a:t>
            </a:r>
            <a:endParaRPr lang="en-GB" sz="1600" dirty="0"/>
          </a:p>
        </p:txBody>
      </p:sp>
      <p:sp>
        <p:nvSpPr>
          <p:cNvPr id="2" name="Symbol zastępczy zawartości 1"/>
          <p:cNvSpPr>
            <a:spLocks noGrp="1"/>
          </p:cNvSpPr>
          <p:nvPr>
            <p:ph idx="1"/>
          </p:nvPr>
        </p:nvSpPr>
        <p:spPr>
          <a:xfrm>
            <a:off x="500063" y="1196752"/>
            <a:ext cx="8913812" cy="4896544"/>
          </a:xfrm>
        </p:spPr>
        <p:txBody>
          <a:bodyPr>
            <a:normAutofit/>
          </a:bodyPr>
          <a:lstStyle/>
          <a:p>
            <a:r>
              <a:rPr lang="pl-PL" sz="1400" dirty="0" err="1" smtClean="0"/>
              <a:t>Compilation</a:t>
            </a:r>
            <a:r>
              <a:rPr lang="pl-PL" sz="1400" dirty="0" smtClean="0"/>
              <a:t> </a:t>
            </a:r>
            <a:r>
              <a:rPr lang="pl-PL" sz="1400" dirty="0" err="1" smtClean="0"/>
              <a:t>process</a:t>
            </a:r>
            <a:r>
              <a:rPr lang="pl-PL" sz="1400" dirty="0" smtClean="0"/>
              <a:t> </a:t>
            </a:r>
            <a:r>
              <a:rPr lang="pl-PL" sz="1400" dirty="0" err="1" smtClean="0"/>
              <a:t>is</a:t>
            </a:r>
            <a:r>
              <a:rPr lang="pl-PL" sz="1400" dirty="0" smtClean="0"/>
              <a:t> heavy and </a:t>
            </a:r>
            <a:r>
              <a:rPr lang="pl-PL" sz="1400" dirty="0" err="1" smtClean="0"/>
              <a:t>time</a:t>
            </a:r>
            <a:r>
              <a:rPr lang="pl-PL" sz="1400" dirty="0" smtClean="0"/>
              <a:t> </a:t>
            </a:r>
            <a:r>
              <a:rPr lang="pl-PL" sz="1400" dirty="0" err="1" smtClean="0"/>
              <a:t>consuming</a:t>
            </a:r>
            <a:r>
              <a:rPr lang="pl-PL" sz="1400" dirty="0" smtClean="0"/>
              <a:t> </a:t>
            </a:r>
            <a:r>
              <a:rPr lang="pl-PL" sz="1400" dirty="0" err="1" smtClean="0"/>
              <a:t>process</a:t>
            </a:r>
            <a:endParaRPr lang="pl-PL" sz="1400" dirty="0" smtClean="0"/>
          </a:p>
          <a:p>
            <a:r>
              <a:rPr lang="pl-PL" sz="1400" dirty="0" err="1" smtClean="0"/>
              <a:t>Compilation</a:t>
            </a:r>
            <a:r>
              <a:rPr lang="pl-PL" sz="1400" dirty="0" smtClean="0"/>
              <a:t> </a:t>
            </a:r>
            <a:r>
              <a:rPr lang="pl-PL" sz="1400" dirty="0" err="1" smtClean="0"/>
              <a:t>process</a:t>
            </a:r>
            <a:r>
              <a:rPr lang="pl-PL" sz="1400" dirty="0" smtClean="0"/>
              <a:t> </a:t>
            </a:r>
            <a:r>
              <a:rPr lang="pl-PL" sz="1400" dirty="0" err="1" smtClean="0"/>
              <a:t>can</a:t>
            </a:r>
            <a:r>
              <a:rPr lang="pl-PL" sz="1400" dirty="0" smtClean="0"/>
              <a:t> be </a:t>
            </a:r>
            <a:r>
              <a:rPr lang="pl-PL" sz="1400" dirty="0" err="1" smtClean="0"/>
              <a:t>optimized</a:t>
            </a:r>
            <a:r>
              <a:rPr lang="pl-PL" sz="1400" dirty="0"/>
              <a:t> </a:t>
            </a:r>
            <a:r>
              <a:rPr lang="pl-PL" sz="1400" dirty="0" smtClean="0"/>
              <a:t>/ </a:t>
            </a:r>
            <a:r>
              <a:rPr lang="pl-PL" sz="1400" dirty="0" err="1" smtClean="0"/>
              <a:t>speed</a:t>
            </a:r>
            <a:r>
              <a:rPr lang="pl-PL" sz="1400" dirty="0" smtClean="0"/>
              <a:t> </a:t>
            </a:r>
            <a:r>
              <a:rPr lang="pl-PL" sz="1400" dirty="0" err="1" smtClean="0"/>
              <a:t>up</a:t>
            </a:r>
            <a:r>
              <a:rPr lang="pl-PL" sz="1400" dirty="0" smtClean="0"/>
              <a:t>:</a:t>
            </a:r>
          </a:p>
          <a:p>
            <a:pPr lvl="1"/>
            <a:r>
              <a:rPr lang="pl-PL" sz="1400" dirty="0" smtClean="0"/>
              <a:t>Limit </a:t>
            </a:r>
            <a:r>
              <a:rPr lang="pl-PL" sz="1400" dirty="0" err="1" smtClean="0"/>
              <a:t>compilation</a:t>
            </a:r>
            <a:r>
              <a:rPr lang="pl-PL" sz="1400" dirty="0" smtClean="0"/>
              <a:t> </a:t>
            </a:r>
            <a:r>
              <a:rPr lang="pl-PL" sz="1400" dirty="0" err="1" smtClean="0"/>
              <a:t>permutations</a:t>
            </a:r>
            <a:r>
              <a:rPr lang="pl-PL" sz="1400" dirty="0" smtClean="0"/>
              <a:t> for development </a:t>
            </a:r>
            <a:r>
              <a:rPr lang="pl-PL" sz="1400" dirty="0" err="1" smtClean="0"/>
              <a:t>process</a:t>
            </a:r>
            <a:r>
              <a:rPr lang="pl-PL" sz="1400" dirty="0" smtClean="0"/>
              <a:t>:</a:t>
            </a:r>
          </a:p>
          <a:p>
            <a:pPr lvl="2"/>
            <a:r>
              <a:rPr lang="pl-PL" sz="1400" dirty="0" err="1" smtClean="0"/>
              <a:t>Amount</a:t>
            </a:r>
            <a:r>
              <a:rPr lang="pl-PL" sz="1400" dirty="0" smtClean="0"/>
              <a:t> of </a:t>
            </a:r>
            <a:r>
              <a:rPr lang="pl-PL" sz="1400" dirty="0" err="1" smtClean="0"/>
              <a:t>browser</a:t>
            </a:r>
            <a:r>
              <a:rPr lang="pl-PL" sz="1400" dirty="0" smtClean="0"/>
              <a:t> </a:t>
            </a:r>
            <a:r>
              <a:rPr lang="pl-PL" sz="1400" dirty="0" err="1" smtClean="0"/>
              <a:t>agents</a:t>
            </a:r>
            <a:endParaRPr lang="pl-PL" sz="1400" dirty="0" smtClean="0"/>
          </a:p>
          <a:p>
            <a:pPr lvl="2"/>
            <a:r>
              <a:rPr lang="pl-PL" sz="1400" dirty="0" err="1" smtClean="0"/>
              <a:t>Amount</a:t>
            </a:r>
            <a:r>
              <a:rPr lang="pl-PL" sz="1400" dirty="0" smtClean="0"/>
              <a:t> of </a:t>
            </a:r>
            <a:r>
              <a:rPr lang="pl-PL" sz="1400" dirty="0" err="1" smtClean="0"/>
              <a:t>languages</a:t>
            </a:r>
            <a:endParaRPr lang="pl-PL" sz="1400" dirty="0" smtClean="0"/>
          </a:p>
          <a:p>
            <a:pPr lvl="2"/>
            <a:r>
              <a:rPr lang="pl-PL" sz="1400" dirty="0" smtClean="0"/>
              <a:t>Or </a:t>
            </a:r>
            <a:r>
              <a:rPr lang="pl-PL" sz="1400" dirty="0" err="1" smtClean="0"/>
              <a:t>use</a:t>
            </a:r>
            <a:r>
              <a:rPr lang="pl-PL" sz="1400" dirty="0" smtClean="0"/>
              <a:t> </a:t>
            </a:r>
            <a:r>
              <a:rPr lang="pl-PL" sz="1400" b="1" dirty="0" smtClean="0"/>
              <a:t>&lt;</a:t>
            </a:r>
            <a:r>
              <a:rPr lang="pl-PL" sz="1400" b="1" dirty="0" err="1" smtClean="0"/>
              <a:t>collapse-all-properties</a:t>
            </a:r>
            <a:r>
              <a:rPr lang="pl-PL" sz="1400" b="1" dirty="0" smtClean="0"/>
              <a:t> /&gt;</a:t>
            </a:r>
          </a:p>
          <a:p>
            <a:pPr lvl="1"/>
            <a:r>
              <a:rPr lang="pl-PL" sz="1400" dirty="0" err="1" smtClean="0"/>
              <a:t>Add</a:t>
            </a:r>
            <a:r>
              <a:rPr lang="pl-PL" sz="1400" dirty="0" smtClean="0"/>
              <a:t> </a:t>
            </a:r>
            <a:r>
              <a:rPr lang="pl-PL" sz="1400" dirty="0" err="1" smtClean="0"/>
              <a:t>compilation</a:t>
            </a:r>
            <a:r>
              <a:rPr lang="pl-PL" sz="1400" dirty="0" smtClean="0"/>
              <a:t> </a:t>
            </a:r>
            <a:r>
              <a:rPr lang="pl-PL" sz="1400" dirty="0" err="1" smtClean="0"/>
              <a:t>options</a:t>
            </a:r>
            <a:r>
              <a:rPr lang="pl-PL" sz="1400" dirty="0" smtClean="0"/>
              <a:t> in module </a:t>
            </a:r>
            <a:r>
              <a:rPr lang="pl-PL" sz="1400" dirty="0" err="1" smtClean="0"/>
              <a:t>descriptor</a:t>
            </a:r>
            <a:r>
              <a:rPr lang="pl-PL" sz="1400" dirty="0" smtClean="0"/>
              <a:t>:</a:t>
            </a:r>
          </a:p>
          <a:p>
            <a:pPr lvl="2"/>
            <a:r>
              <a:rPr lang="en-US" sz="1400" b="1" dirty="0" err="1" smtClean="0"/>
              <a:t>draftCompile</a:t>
            </a:r>
            <a:r>
              <a:rPr lang="pl-PL" sz="1400" dirty="0"/>
              <a:t> </a:t>
            </a:r>
            <a:r>
              <a:rPr lang="pl-PL" sz="1400" dirty="0" smtClean="0"/>
              <a:t>- </a:t>
            </a:r>
            <a:r>
              <a:rPr lang="en-US" sz="1400" dirty="0" smtClean="0"/>
              <a:t>Enable </a:t>
            </a:r>
            <a:r>
              <a:rPr lang="en-US" sz="1400" dirty="0"/>
              <a:t>faster, but less-optimized, </a:t>
            </a:r>
            <a:r>
              <a:rPr lang="en-US" sz="1400" dirty="0" smtClean="0"/>
              <a:t>compilations</a:t>
            </a:r>
            <a:endParaRPr lang="pl-PL" sz="1400" dirty="0" smtClean="0"/>
          </a:p>
          <a:p>
            <a:pPr lvl="2"/>
            <a:r>
              <a:rPr lang="en-US" sz="1400" b="1" dirty="0" err="1" smtClean="0"/>
              <a:t>localWorkers</a:t>
            </a:r>
            <a:r>
              <a:rPr lang="en-US" sz="1400" b="1" dirty="0"/>
              <a:t> </a:t>
            </a:r>
            <a:r>
              <a:rPr lang="pl-PL" sz="1400" dirty="0" smtClean="0"/>
              <a:t>- </a:t>
            </a:r>
            <a:r>
              <a:rPr lang="en-US" sz="1400" dirty="0" smtClean="0"/>
              <a:t>The </a:t>
            </a:r>
            <a:r>
              <a:rPr lang="en-US" sz="1400" dirty="0"/>
              <a:t>number of local workers to use when compiling </a:t>
            </a:r>
            <a:r>
              <a:rPr lang="en-US" sz="1400" dirty="0" smtClean="0"/>
              <a:t>permutations</a:t>
            </a:r>
            <a:endParaRPr lang="pl-PL" sz="1400" dirty="0" smtClean="0"/>
          </a:p>
          <a:p>
            <a:pPr lvl="2"/>
            <a:r>
              <a:rPr lang="en-US" sz="1400" b="1" dirty="0" err="1"/>
              <a:t>XdisableCastChecking</a:t>
            </a:r>
            <a:r>
              <a:rPr lang="en-US" sz="1400" dirty="0"/>
              <a:t> </a:t>
            </a:r>
            <a:r>
              <a:rPr lang="pl-PL" sz="1400" dirty="0" smtClean="0"/>
              <a:t>- </a:t>
            </a:r>
            <a:r>
              <a:rPr lang="en-US" sz="1400" dirty="0" smtClean="0"/>
              <a:t>Disables </a:t>
            </a:r>
            <a:r>
              <a:rPr lang="en-US" sz="1400" dirty="0"/>
              <a:t>run-time checking of cast </a:t>
            </a:r>
            <a:r>
              <a:rPr lang="en-US" sz="1400" dirty="0" smtClean="0"/>
              <a:t>operations</a:t>
            </a:r>
            <a:endParaRPr lang="pl-PL" sz="1400" dirty="0" smtClean="0"/>
          </a:p>
          <a:p>
            <a:pPr lvl="2"/>
            <a:r>
              <a:rPr lang="pl-PL" sz="1400" b="1" dirty="0" smtClean="0"/>
              <a:t>o</a:t>
            </a:r>
            <a:r>
              <a:rPr lang="en-US" sz="1400" b="1" dirty="0" err="1" smtClean="0"/>
              <a:t>ptimize</a:t>
            </a:r>
            <a:r>
              <a:rPr lang="pl-PL" sz="1400" dirty="0" smtClean="0"/>
              <a:t> - </a:t>
            </a:r>
            <a:r>
              <a:rPr lang="en-US" sz="1400" dirty="0" smtClean="0"/>
              <a:t>Sets </a:t>
            </a:r>
            <a:r>
              <a:rPr lang="en-US" sz="1400" dirty="0"/>
              <a:t>the optimization level used by the compiler.  0=none </a:t>
            </a:r>
            <a:r>
              <a:rPr lang="en-US" sz="1400" dirty="0" smtClean="0"/>
              <a:t>9=maximum</a:t>
            </a:r>
            <a:endParaRPr lang="pl-PL" sz="1400" dirty="0" smtClean="0"/>
          </a:p>
          <a:p>
            <a:pPr lvl="1"/>
            <a:r>
              <a:rPr lang="pl-PL" sz="1400" dirty="0" err="1"/>
              <a:t>Use</a:t>
            </a:r>
            <a:r>
              <a:rPr lang="pl-PL" sz="1400" dirty="0"/>
              <a:t> one of </a:t>
            </a:r>
            <a:r>
              <a:rPr lang="pl-PL" sz="1400" dirty="0" err="1"/>
              <a:t>special</a:t>
            </a:r>
            <a:r>
              <a:rPr lang="pl-PL" sz="1400" dirty="0"/>
              <a:t> </a:t>
            </a:r>
            <a:r>
              <a:rPr lang="pl-PL" sz="1400" dirty="0" err="1"/>
              <a:t>mode</a:t>
            </a:r>
            <a:r>
              <a:rPr lang="pl-PL" sz="1400" dirty="0"/>
              <a:t>:</a:t>
            </a:r>
          </a:p>
          <a:p>
            <a:pPr lvl="2"/>
            <a:r>
              <a:rPr lang="pl-PL" sz="1400" b="1" dirty="0"/>
              <a:t>Development </a:t>
            </a:r>
            <a:r>
              <a:rPr lang="pl-PL" sz="1400" b="1" dirty="0" err="1"/>
              <a:t>mode</a:t>
            </a:r>
            <a:endParaRPr lang="pl-PL" sz="1400" b="1" dirty="0"/>
          </a:p>
          <a:p>
            <a:pPr lvl="2"/>
            <a:r>
              <a:rPr lang="pl-PL" sz="1400" b="1" dirty="0"/>
              <a:t>Super development </a:t>
            </a:r>
            <a:r>
              <a:rPr lang="pl-PL" sz="1400" b="1" dirty="0" err="1" smtClean="0"/>
              <a:t>mode</a:t>
            </a:r>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428904545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Productive</a:t>
            </a:r>
            <a:r>
              <a:rPr lang="pl-PL" dirty="0" smtClean="0"/>
              <a:t> </a:t>
            </a:r>
            <a:r>
              <a:rPr lang="pl-PL" dirty="0" err="1" smtClean="0"/>
              <a:t>support</a:t>
            </a:r>
            <a:r>
              <a:rPr lang="pl-PL" dirty="0" smtClean="0"/>
              <a:t> </a:t>
            </a:r>
            <a:r>
              <a:rPr lang="pl-PL" dirty="0" err="1" smtClean="0"/>
              <a:t>tools</a:t>
            </a:r>
            <a:r>
              <a:rPr lang="pl-PL" dirty="0" smtClean="0"/>
              <a:t> </a:t>
            </a:r>
            <a:br>
              <a:rPr lang="pl-PL" dirty="0" smtClean="0"/>
            </a:br>
            <a:r>
              <a:rPr lang="pl-PL" sz="1600" dirty="0" smtClean="0"/>
              <a:t>Development </a:t>
            </a:r>
            <a:r>
              <a:rPr lang="pl-PL" sz="1600" dirty="0" err="1" smtClean="0"/>
              <a:t>mode</a:t>
            </a:r>
            <a:endParaRPr lang="en-GB" dirty="0"/>
          </a:p>
        </p:txBody>
      </p:sp>
      <p:sp>
        <p:nvSpPr>
          <p:cNvPr id="6" name="Symbol zastępczy zawartości 5"/>
          <p:cNvSpPr>
            <a:spLocks noGrp="1"/>
          </p:cNvSpPr>
          <p:nvPr>
            <p:ph idx="1"/>
          </p:nvPr>
        </p:nvSpPr>
        <p:spPr>
          <a:xfrm>
            <a:off x="500063" y="1268760"/>
            <a:ext cx="8913812" cy="2898487"/>
          </a:xfrm>
        </p:spPr>
        <p:txBody>
          <a:bodyPr>
            <a:normAutofit/>
          </a:bodyPr>
          <a:lstStyle/>
          <a:p>
            <a:r>
              <a:rPr lang="pl-PL" sz="1400" dirty="0" smtClean="0"/>
              <a:t>It </a:t>
            </a:r>
            <a:r>
              <a:rPr lang="pl-PL" sz="1400" dirty="0" err="1" smtClean="0"/>
              <a:t>allows</a:t>
            </a:r>
            <a:r>
              <a:rPr lang="pl-PL" sz="1400" dirty="0" smtClean="0"/>
              <a:t> to run </a:t>
            </a:r>
            <a:r>
              <a:rPr lang="pl-PL" sz="1400" dirty="0" err="1" smtClean="0"/>
              <a:t>client</a:t>
            </a:r>
            <a:r>
              <a:rPr lang="pl-PL" sz="1400" dirty="0" smtClean="0"/>
              <a:t> </a:t>
            </a:r>
            <a:r>
              <a:rPr lang="pl-PL" sz="1400" dirty="0" err="1" smtClean="0"/>
              <a:t>side</a:t>
            </a:r>
            <a:r>
              <a:rPr lang="pl-PL" sz="1400" dirty="0" smtClean="0"/>
              <a:t> </a:t>
            </a:r>
            <a:r>
              <a:rPr lang="pl-PL" sz="1400" dirty="0" err="1" smtClean="0"/>
              <a:t>code</a:t>
            </a:r>
            <a:r>
              <a:rPr lang="pl-PL" sz="1400" dirty="0" smtClean="0"/>
              <a:t> </a:t>
            </a:r>
            <a:r>
              <a:rPr lang="pl-PL" sz="1400" dirty="0" err="1" smtClean="0"/>
              <a:t>without</a:t>
            </a:r>
            <a:r>
              <a:rPr lang="pl-PL" sz="1400" dirty="0" smtClean="0"/>
              <a:t> </a:t>
            </a:r>
            <a:r>
              <a:rPr lang="pl-PL" sz="1400" dirty="0" err="1" smtClean="0"/>
              <a:t>compilation</a:t>
            </a:r>
            <a:r>
              <a:rPr lang="pl-PL" sz="1400" dirty="0" smtClean="0"/>
              <a:t> to </a:t>
            </a:r>
            <a:r>
              <a:rPr lang="pl-PL" sz="1400" dirty="0" err="1" smtClean="0"/>
              <a:t>JavaScript</a:t>
            </a:r>
            <a:endParaRPr lang="pl-PL" sz="1400" dirty="0" smtClean="0"/>
          </a:p>
          <a:p>
            <a:r>
              <a:rPr lang="pl-PL" sz="1400" dirty="0" err="1" smtClean="0"/>
              <a:t>Code</a:t>
            </a:r>
            <a:r>
              <a:rPr lang="pl-PL" sz="1400" dirty="0" smtClean="0"/>
              <a:t> </a:t>
            </a:r>
            <a:r>
              <a:rPr lang="pl-PL" sz="1400" dirty="0" err="1" smtClean="0"/>
              <a:t>is</a:t>
            </a:r>
            <a:r>
              <a:rPr lang="pl-PL" sz="1400" dirty="0" smtClean="0"/>
              <a:t> </a:t>
            </a:r>
            <a:r>
              <a:rPr lang="pl-PL" sz="1400" dirty="0" err="1" smtClean="0"/>
              <a:t>hosted</a:t>
            </a:r>
            <a:r>
              <a:rPr lang="pl-PL" sz="1400" dirty="0" smtClean="0"/>
              <a:t> to HTML </a:t>
            </a:r>
            <a:r>
              <a:rPr lang="pl-PL" sz="1400" dirty="0" err="1" smtClean="0"/>
              <a:t>browser</a:t>
            </a:r>
            <a:r>
              <a:rPr lang="pl-PL" sz="1400" dirty="0" smtClean="0"/>
              <a:t> </a:t>
            </a:r>
            <a:r>
              <a:rPr lang="pl-PL" sz="1400" dirty="0" err="1" smtClean="0"/>
              <a:t>through</a:t>
            </a:r>
            <a:r>
              <a:rPr lang="pl-PL" sz="1400" dirty="0" smtClean="0"/>
              <a:t> </a:t>
            </a:r>
            <a:r>
              <a:rPr lang="pl-PL" sz="1400" dirty="0" err="1" smtClean="0"/>
              <a:t>plugin</a:t>
            </a:r>
            <a:r>
              <a:rPr lang="pl-PL" sz="1400" dirty="0" smtClean="0"/>
              <a:t> </a:t>
            </a:r>
            <a:r>
              <a:rPr lang="pl-PL" sz="1400" dirty="0" err="1" smtClean="0"/>
              <a:t>that</a:t>
            </a:r>
            <a:r>
              <a:rPr lang="pl-PL" sz="1400" dirty="0" smtClean="0"/>
              <a:t> </a:t>
            </a:r>
            <a:r>
              <a:rPr lang="pl-PL" sz="1400" dirty="0" err="1" smtClean="0"/>
              <a:t>translates</a:t>
            </a:r>
            <a:r>
              <a:rPr lang="pl-PL" sz="1400" dirty="0" smtClean="0"/>
              <a:t> </a:t>
            </a:r>
            <a:r>
              <a:rPr lang="pl-PL" sz="1400" dirty="0" err="1" smtClean="0"/>
              <a:t>bytecode</a:t>
            </a:r>
            <a:r>
              <a:rPr lang="pl-PL" sz="1400" dirty="0" smtClean="0"/>
              <a:t> </a:t>
            </a:r>
            <a:r>
              <a:rPr lang="pl-PL" sz="1400" dirty="0" err="1" smtClean="0"/>
              <a:t>directly</a:t>
            </a:r>
            <a:endParaRPr lang="pl-PL" sz="1400" dirty="0" smtClean="0"/>
          </a:p>
          <a:p>
            <a:r>
              <a:rPr lang="pl-PL" sz="1400" dirty="0" err="1" smtClean="0"/>
              <a:t>Plugin</a:t>
            </a:r>
            <a:r>
              <a:rPr lang="pl-PL" sz="1400" dirty="0" smtClean="0"/>
              <a:t> </a:t>
            </a:r>
            <a:r>
              <a:rPr lang="pl-PL" sz="1400" dirty="0" err="1" smtClean="0"/>
              <a:t>allows</a:t>
            </a:r>
            <a:r>
              <a:rPr lang="pl-PL" sz="1400" dirty="0" smtClean="0"/>
              <a:t> to </a:t>
            </a:r>
            <a:r>
              <a:rPr lang="pl-PL" sz="1400" dirty="0" err="1" smtClean="0"/>
              <a:t>debug</a:t>
            </a:r>
            <a:r>
              <a:rPr lang="pl-PL" sz="1400" dirty="0" smtClean="0"/>
              <a:t> </a:t>
            </a:r>
            <a:r>
              <a:rPr lang="pl-PL" sz="1400" dirty="0" err="1" smtClean="0"/>
              <a:t>code</a:t>
            </a:r>
            <a:r>
              <a:rPr lang="pl-PL" sz="1400" dirty="0" smtClean="0"/>
              <a:t> by </a:t>
            </a:r>
            <a:r>
              <a:rPr lang="pl-PL" sz="1400" dirty="0" err="1" smtClean="0"/>
              <a:t>traditional</a:t>
            </a:r>
            <a:r>
              <a:rPr lang="pl-PL" sz="1400" dirty="0" smtClean="0"/>
              <a:t> </a:t>
            </a:r>
            <a:r>
              <a:rPr lang="pl-PL" sz="1400" dirty="0" err="1" smtClean="0"/>
              <a:t>debugger</a:t>
            </a:r>
            <a:endParaRPr lang="pl-PL" sz="1400" dirty="0" smtClean="0"/>
          </a:p>
          <a:p>
            <a:r>
              <a:rPr lang="pl-PL" sz="1400" dirty="0" smtClean="0"/>
              <a:t>To run development </a:t>
            </a:r>
            <a:r>
              <a:rPr lang="pl-PL" sz="1400" dirty="0" err="1" smtClean="0"/>
              <a:t>mode</a:t>
            </a:r>
            <a:r>
              <a:rPr lang="pl-PL" sz="1400" dirty="0" smtClean="0"/>
              <a:t> with </a:t>
            </a:r>
            <a:r>
              <a:rPr lang="pl-PL" sz="1400" dirty="0" err="1" smtClean="0"/>
              <a:t>maven</a:t>
            </a:r>
            <a:r>
              <a:rPr lang="pl-PL" sz="1400" dirty="0" smtClean="0"/>
              <a:t>:</a:t>
            </a:r>
          </a:p>
          <a:p>
            <a:pPr lvl="1"/>
            <a:r>
              <a:rPr lang="pl-PL" sz="1400" dirty="0" err="1" smtClean="0">
                <a:latin typeface="Courier New" pitchFamily="49" charset="0"/>
                <a:cs typeface="Courier New" pitchFamily="49" charset="0"/>
              </a:rPr>
              <a:t>mvn</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gwt:run</a:t>
            </a:r>
            <a:endParaRPr lang="pl-PL" sz="1400" dirty="0" smtClean="0">
              <a:latin typeface="Courier New" pitchFamily="49" charset="0"/>
              <a:cs typeface="Courier New" pitchFamily="49" charset="0"/>
            </a:endParaRPr>
          </a:p>
          <a:p>
            <a:pPr lvl="1"/>
            <a:r>
              <a:rPr lang="pl-PL" sz="1400" dirty="0" err="1" smtClean="0">
                <a:latin typeface="Courier New" pitchFamily="49" charset="0"/>
                <a:cs typeface="Courier New" pitchFamily="49" charset="0"/>
              </a:rPr>
              <a:t>mvn</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gwt:run</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gwt.noserver</a:t>
            </a:r>
            <a:r>
              <a:rPr lang="pl-PL" sz="1400" dirty="0" smtClean="0">
                <a:latin typeface="Courier New" pitchFamily="49" charset="0"/>
                <a:cs typeface="Courier New" pitchFamily="49" charset="0"/>
              </a:rPr>
              <a:t>=</a:t>
            </a:r>
            <a:r>
              <a:rPr lang="pl-PL" sz="1400" dirty="0" err="1" smtClean="0">
                <a:latin typeface="Courier New" pitchFamily="49" charset="0"/>
                <a:cs typeface="Courier New" pitchFamily="49" charset="0"/>
              </a:rPr>
              <a:t>true</a:t>
            </a:r>
            <a:endParaRPr lang="pl-PL" sz="1400" dirty="0" smtClean="0">
              <a:latin typeface="Courier New" pitchFamily="49" charset="0"/>
              <a:cs typeface="Courier New" pitchFamily="49" charset="0"/>
            </a:endParaRPr>
          </a:p>
          <a:p>
            <a:pPr lvl="1"/>
            <a:r>
              <a:rPr lang="pl-PL" sz="1400" dirty="0" err="1" smtClean="0">
                <a:latin typeface="Courier New" pitchFamily="49" charset="0"/>
                <a:cs typeface="Courier New" pitchFamily="49" charset="0"/>
              </a:rPr>
              <a:t>mvn</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gwt:debug</a:t>
            </a:r>
            <a:endParaRPr lang="pl-PL" sz="1400" dirty="0" smtClean="0">
              <a:latin typeface="Courier New" pitchFamily="49" charset="0"/>
              <a:cs typeface="Courier New" pitchFamily="49" charset="0"/>
            </a:endParaRPr>
          </a:p>
          <a:p>
            <a:pPr lvl="1"/>
            <a:r>
              <a:rPr lang="pl-PL" sz="1400" dirty="0" err="1" smtClean="0">
                <a:latin typeface="Courier New" pitchFamily="49" charset="0"/>
                <a:cs typeface="Courier New" pitchFamily="49" charset="0"/>
              </a:rPr>
              <a:t>mvn</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gwt:debug</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gwt.noserver</a:t>
            </a:r>
            <a:r>
              <a:rPr lang="pl-PL" sz="1400" dirty="0" smtClean="0">
                <a:latin typeface="Courier New" pitchFamily="49" charset="0"/>
                <a:cs typeface="Courier New" pitchFamily="49" charset="0"/>
              </a:rPr>
              <a:t>=</a:t>
            </a:r>
            <a:r>
              <a:rPr lang="pl-PL" sz="1400" dirty="0" err="1" smtClean="0">
                <a:latin typeface="Courier New" pitchFamily="49" charset="0"/>
                <a:cs typeface="Courier New" pitchFamily="49" charset="0"/>
              </a:rPr>
              <a:t>true</a:t>
            </a:r>
            <a:endParaRPr lang="pl-PL" sz="1400" dirty="0" smtClean="0">
              <a:latin typeface="Courier New" pitchFamily="49" charset="0"/>
              <a:cs typeface="Courier New" pitchFamily="49" charset="0"/>
            </a:endParaRPr>
          </a:p>
          <a:p>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608" y="4149080"/>
            <a:ext cx="5895423" cy="20788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us.cdn4.123rf.com/168nwm/burakowski/burakowski1202/burakowski120200227/12222018-example-rubber-stam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936" y="4554852"/>
            <a:ext cx="1610452" cy="161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73206"/>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Productive</a:t>
            </a:r>
            <a:r>
              <a:rPr lang="pl-PL" dirty="0" smtClean="0"/>
              <a:t> </a:t>
            </a:r>
            <a:r>
              <a:rPr lang="pl-PL" dirty="0" err="1" smtClean="0"/>
              <a:t>support</a:t>
            </a:r>
            <a:r>
              <a:rPr lang="pl-PL" dirty="0" smtClean="0"/>
              <a:t> </a:t>
            </a:r>
            <a:r>
              <a:rPr lang="pl-PL" dirty="0" err="1" smtClean="0"/>
              <a:t>tools</a:t>
            </a:r>
            <a:r>
              <a:rPr lang="pl-PL" dirty="0" smtClean="0"/>
              <a:t> </a:t>
            </a:r>
            <a:br>
              <a:rPr lang="pl-PL" dirty="0" smtClean="0"/>
            </a:br>
            <a:r>
              <a:rPr lang="pl-PL" sz="1600" dirty="0" err="1" smtClean="0"/>
              <a:t>Duper</a:t>
            </a:r>
            <a:r>
              <a:rPr lang="pl-PL" sz="1600" dirty="0" smtClean="0"/>
              <a:t> development </a:t>
            </a:r>
            <a:r>
              <a:rPr lang="pl-PL" sz="1600" dirty="0" err="1" smtClean="0"/>
              <a:t>mode</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0" name="Symbol zastępczy zawartości 5"/>
          <p:cNvSpPr txBox="1">
            <a:spLocks/>
          </p:cNvSpPr>
          <p:nvPr/>
        </p:nvSpPr>
        <p:spPr>
          <a:xfrm>
            <a:off x="502152" y="1340768"/>
            <a:ext cx="8913812" cy="475252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179388" lvl="2" indent="-179388" fontAlgn="base">
              <a:spcBef>
                <a:spcPts val="300"/>
              </a:spcBef>
              <a:buSzPct val="110000"/>
              <a:buFont typeface="Wingdings" pitchFamily="2" charset="2"/>
              <a:buChar char="l"/>
            </a:pPr>
            <a:r>
              <a:rPr lang="pl-PL" sz="1400" dirty="0" err="1"/>
              <a:t>It’s</a:t>
            </a:r>
            <a:r>
              <a:rPr lang="pl-PL" sz="1400" dirty="0"/>
              <a:t> </a:t>
            </a:r>
            <a:r>
              <a:rPr lang="pl-PL" sz="1400" dirty="0" err="1"/>
              <a:t>avaiable</a:t>
            </a:r>
            <a:r>
              <a:rPr lang="pl-PL" sz="1400" dirty="0"/>
              <a:t> </a:t>
            </a:r>
            <a:r>
              <a:rPr lang="pl-PL" sz="1400" dirty="0" err="1"/>
              <a:t>since</a:t>
            </a:r>
            <a:r>
              <a:rPr lang="pl-PL" sz="1400" dirty="0"/>
              <a:t> 2.5, and </a:t>
            </a:r>
            <a:r>
              <a:rPr lang="pl-PL" sz="1400" dirty="0" err="1"/>
              <a:t>will</a:t>
            </a:r>
            <a:r>
              <a:rPr lang="pl-PL" sz="1400" dirty="0"/>
              <a:t> be </a:t>
            </a:r>
            <a:r>
              <a:rPr lang="pl-PL" sz="1400" dirty="0" err="1"/>
              <a:t>replacement</a:t>
            </a:r>
            <a:r>
              <a:rPr lang="pl-PL" sz="1400" dirty="0"/>
              <a:t> for Development </a:t>
            </a:r>
            <a:r>
              <a:rPr lang="pl-PL" sz="1400" dirty="0" err="1" smtClean="0"/>
              <a:t>Mode</a:t>
            </a:r>
            <a:r>
              <a:rPr lang="pl-PL" sz="1400" dirty="0" smtClean="0"/>
              <a:t> (</a:t>
            </a:r>
            <a:r>
              <a:rPr lang="pl-PL" sz="1400" dirty="0" err="1" smtClean="0"/>
              <a:t>under</a:t>
            </a:r>
            <a:r>
              <a:rPr lang="pl-PL" sz="1400" dirty="0" smtClean="0"/>
              <a:t> development)</a:t>
            </a:r>
            <a:endParaRPr lang="pl-PL" sz="1400" dirty="0"/>
          </a:p>
          <a:p>
            <a:pPr fontAlgn="base"/>
            <a:r>
              <a:rPr lang="en-US" sz="1400" dirty="0"/>
              <a:t>Super </a:t>
            </a:r>
            <a:r>
              <a:rPr lang="en-US" sz="1400" dirty="0" err="1"/>
              <a:t>Dev</a:t>
            </a:r>
            <a:r>
              <a:rPr lang="en-US" sz="1400" dirty="0"/>
              <a:t> Mode runs the GWT compiler in a web server, which is an ordinary Java application that developers can run from the command line. </a:t>
            </a:r>
            <a:endParaRPr lang="pl-PL" sz="1400" dirty="0" smtClean="0"/>
          </a:p>
          <a:p>
            <a:r>
              <a:rPr lang="en-US" sz="1400" dirty="0" smtClean="0"/>
              <a:t>This web server provides the user interface for interacting with Super </a:t>
            </a:r>
            <a:r>
              <a:rPr lang="en-US" sz="1400" dirty="0" err="1" smtClean="0"/>
              <a:t>Dev</a:t>
            </a:r>
            <a:r>
              <a:rPr lang="en-US" sz="1400" dirty="0" smtClean="0"/>
              <a:t> Mode and also serves the GWT compiler's output</a:t>
            </a:r>
            <a:r>
              <a:rPr lang="pl-PL" sz="1400" dirty="0" smtClean="0"/>
              <a:t>. </a:t>
            </a:r>
            <a:r>
              <a:rPr lang="en-US" sz="1400" dirty="0" smtClean="0"/>
              <a:t>Super </a:t>
            </a:r>
            <a:r>
              <a:rPr lang="en-US" sz="1400" dirty="0" err="1" smtClean="0"/>
              <a:t>Dev</a:t>
            </a:r>
            <a:r>
              <a:rPr lang="en-US" sz="1400" dirty="0" smtClean="0"/>
              <a:t> Mode provides "</a:t>
            </a:r>
            <a:r>
              <a:rPr lang="en-US" sz="1400" dirty="0" err="1" smtClean="0"/>
              <a:t>Dev</a:t>
            </a:r>
            <a:r>
              <a:rPr lang="en-US" sz="1400" dirty="0" smtClean="0"/>
              <a:t> Mode On" </a:t>
            </a:r>
            <a:r>
              <a:rPr lang="en-US" sz="1400" dirty="0" err="1" smtClean="0"/>
              <a:t>bookmarklet</a:t>
            </a:r>
            <a:r>
              <a:rPr lang="en-US" sz="1400" dirty="0" smtClean="0"/>
              <a:t>. Clicking the </a:t>
            </a:r>
            <a:r>
              <a:rPr lang="en-US" sz="1400" dirty="0" err="1" smtClean="0"/>
              <a:t>bookmarklet</a:t>
            </a:r>
            <a:r>
              <a:rPr lang="en-US" sz="1400" dirty="0" smtClean="0"/>
              <a:t> shows a dialog that lists the GWT applications on the current page and allows you to compile them:</a:t>
            </a:r>
            <a:endParaRPr lang="pl-PL" sz="1400" dirty="0" smtClean="0"/>
          </a:p>
          <a:p>
            <a:endParaRPr lang="pl-PL" sz="1400" dirty="0"/>
          </a:p>
          <a:p>
            <a:endParaRPr lang="pl-PL" sz="1400" dirty="0" smtClean="0"/>
          </a:p>
          <a:p>
            <a:endParaRPr lang="pl-PL" sz="1400" dirty="0"/>
          </a:p>
          <a:p>
            <a:endParaRPr lang="pl-PL" sz="1400" dirty="0" smtClean="0"/>
          </a:p>
          <a:p>
            <a:endParaRPr lang="pl-PL" sz="1400" dirty="0"/>
          </a:p>
          <a:p>
            <a:endParaRPr lang="pl-PL" sz="1400" dirty="0" smtClean="0"/>
          </a:p>
          <a:p>
            <a:endParaRPr lang="pl-PL" sz="1400" dirty="0"/>
          </a:p>
          <a:p>
            <a:endParaRPr lang="pl-PL" sz="1400" dirty="0"/>
          </a:p>
        </p:txBody>
      </p:sp>
      <p:pic>
        <p:nvPicPr>
          <p:cNvPr id="3074" name="Picture 2" descr="https://developers.google.com/web-toolkit/images/superdevmode_dia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033" y="3364582"/>
            <a:ext cx="49720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76730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Overview</a:t>
            </a:r>
            <a:endParaRPr lang="en-GB" dirty="0"/>
          </a:p>
        </p:txBody>
      </p:sp>
      <p:sp>
        <p:nvSpPr>
          <p:cNvPr id="6" name="Symbol zastępczy zawartości 5"/>
          <p:cNvSpPr>
            <a:spLocks noGrp="1"/>
          </p:cNvSpPr>
          <p:nvPr>
            <p:ph idx="1"/>
          </p:nvPr>
        </p:nvSpPr>
        <p:spPr>
          <a:xfrm>
            <a:off x="500063" y="1268761"/>
            <a:ext cx="8913812" cy="3888431"/>
          </a:xfrm>
        </p:spPr>
        <p:txBody>
          <a:bodyPr>
            <a:normAutofit/>
          </a:bodyPr>
          <a:lstStyle/>
          <a:p>
            <a:pPr fontAlgn="base"/>
            <a:r>
              <a:rPr lang="pl-PL" sz="1400" dirty="0" smtClean="0"/>
              <a:t>GWT </a:t>
            </a:r>
            <a:r>
              <a:rPr lang="pl-PL" sz="1400" dirty="0" err="1" smtClean="0"/>
              <a:t>offers</a:t>
            </a:r>
            <a:r>
              <a:rPr lang="pl-PL" sz="1400" dirty="0" smtClean="0"/>
              <a:t> </a:t>
            </a:r>
            <a:r>
              <a:rPr lang="pl-PL" sz="1400" dirty="0" err="1" smtClean="0"/>
              <a:t>many</a:t>
            </a:r>
            <a:r>
              <a:rPr lang="pl-PL" sz="1400" dirty="0" smtClean="0"/>
              <a:t> </a:t>
            </a:r>
            <a:r>
              <a:rPr lang="pl-PL" sz="1400" dirty="0" err="1" smtClean="0"/>
              <a:t>ways</a:t>
            </a:r>
            <a:r>
              <a:rPr lang="pl-PL" sz="1400" dirty="0" smtClean="0"/>
              <a:t> on the </a:t>
            </a:r>
            <a:r>
              <a:rPr lang="pl-PL" sz="1400" dirty="0" err="1" smtClean="0"/>
              <a:t>diffrent</a:t>
            </a:r>
            <a:r>
              <a:rPr lang="pl-PL" sz="1400" dirty="0" smtClean="0"/>
              <a:t> </a:t>
            </a:r>
            <a:r>
              <a:rPr lang="pl-PL" sz="1400" dirty="0" err="1" smtClean="0"/>
              <a:t>abstraction</a:t>
            </a:r>
            <a:r>
              <a:rPr lang="pl-PL" sz="1400" dirty="0" smtClean="0"/>
              <a:t> </a:t>
            </a:r>
            <a:r>
              <a:rPr lang="pl-PL" sz="1400" dirty="0" err="1" smtClean="0"/>
              <a:t>levels</a:t>
            </a:r>
            <a:r>
              <a:rPr lang="pl-PL" sz="1400" dirty="0" smtClean="0"/>
              <a:t> for </a:t>
            </a:r>
            <a:r>
              <a:rPr lang="pl-PL" sz="1400" dirty="0" err="1" smtClean="0"/>
              <a:t>comunication</a:t>
            </a:r>
            <a:r>
              <a:rPr lang="pl-PL" sz="1400" dirty="0" smtClean="0"/>
              <a:t> with </a:t>
            </a:r>
            <a:r>
              <a:rPr lang="pl-PL" sz="1400" dirty="0" err="1" smtClean="0"/>
              <a:t>server</a:t>
            </a:r>
            <a:endParaRPr lang="pl-PL" sz="1400" dirty="0" smtClean="0"/>
          </a:p>
          <a:p>
            <a:pPr lvl="1" fontAlgn="base"/>
            <a:r>
              <a:rPr lang="pl-PL" sz="1400" b="1" dirty="0" err="1" smtClean="0"/>
              <a:t>Request</a:t>
            </a:r>
            <a:r>
              <a:rPr lang="pl-PL" sz="1400" b="1" dirty="0" smtClean="0"/>
              <a:t> Builder </a:t>
            </a:r>
            <a:r>
              <a:rPr lang="pl-PL" sz="1400" dirty="0"/>
              <a:t>–</a:t>
            </a:r>
            <a:r>
              <a:rPr lang="pl-PL" sz="1400" dirty="0" smtClean="0"/>
              <a:t> a </a:t>
            </a:r>
            <a:r>
              <a:rPr lang="pl-PL" sz="1400" dirty="0" err="1" smtClean="0"/>
              <a:t>simple</a:t>
            </a:r>
            <a:r>
              <a:rPr lang="pl-PL" sz="1400" dirty="0" smtClean="0"/>
              <a:t> HTTP </a:t>
            </a:r>
            <a:r>
              <a:rPr lang="pl-PL" sz="1400" dirty="0" err="1" smtClean="0"/>
              <a:t>call</a:t>
            </a:r>
            <a:r>
              <a:rPr lang="pl-PL" sz="1400" dirty="0" smtClean="0"/>
              <a:t> (</a:t>
            </a:r>
            <a:r>
              <a:rPr lang="pl-PL" sz="1400" dirty="0"/>
              <a:t>POST </a:t>
            </a:r>
            <a:r>
              <a:rPr lang="pl-PL" sz="1400" dirty="0" err="1"/>
              <a:t>or</a:t>
            </a:r>
            <a:r>
              <a:rPr lang="pl-PL" sz="1400" dirty="0"/>
              <a:t> GET</a:t>
            </a:r>
            <a:r>
              <a:rPr lang="pl-PL" sz="1400" dirty="0" smtClean="0"/>
              <a:t>) </a:t>
            </a:r>
            <a:r>
              <a:rPr lang="pl-PL" sz="1400" dirty="0" err="1" smtClean="0"/>
              <a:t>builder</a:t>
            </a:r>
            <a:endParaRPr lang="pl-PL" sz="1400" dirty="0" smtClean="0"/>
          </a:p>
          <a:p>
            <a:pPr lvl="1" fontAlgn="base"/>
            <a:r>
              <a:rPr lang="pl-PL" sz="1400" b="1" dirty="0" smtClean="0"/>
              <a:t>GWT-RPC</a:t>
            </a:r>
            <a:r>
              <a:rPr lang="pl-PL" sz="1400" dirty="0" smtClean="0"/>
              <a:t> – most </a:t>
            </a:r>
            <a:r>
              <a:rPr lang="pl-PL" sz="1400" dirty="0" err="1" smtClean="0"/>
              <a:t>common</a:t>
            </a:r>
            <a:r>
              <a:rPr lang="pl-PL" sz="1400" dirty="0" smtClean="0"/>
              <a:t> </a:t>
            </a:r>
            <a:r>
              <a:rPr lang="pl-PL" sz="1400" dirty="0" err="1" smtClean="0"/>
              <a:t>comunication</a:t>
            </a:r>
            <a:r>
              <a:rPr lang="pl-PL" sz="1400" dirty="0" smtClean="0"/>
              <a:t> </a:t>
            </a:r>
            <a:r>
              <a:rPr lang="pl-PL" sz="1400" dirty="0" err="1" smtClean="0"/>
              <a:t>technology</a:t>
            </a:r>
            <a:endParaRPr lang="pl-PL" sz="1400" dirty="0" smtClean="0"/>
          </a:p>
          <a:p>
            <a:pPr lvl="1" fontAlgn="base"/>
            <a:r>
              <a:rPr lang="pl-PL" sz="1400" b="1" dirty="0" err="1" smtClean="0"/>
              <a:t>RequestFactory</a:t>
            </a:r>
            <a:r>
              <a:rPr lang="pl-PL" sz="1400" dirty="0" smtClean="0"/>
              <a:t> – </a:t>
            </a:r>
            <a:r>
              <a:rPr lang="pl-PL" sz="1400" dirty="0" err="1" smtClean="0"/>
              <a:t>alternative</a:t>
            </a:r>
            <a:r>
              <a:rPr lang="pl-PL" sz="1400" dirty="0" smtClean="0"/>
              <a:t> for GWT-RPC </a:t>
            </a:r>
            <a:r>
              <a:rPr lang="pl-PL" sz="1400" dirty="0" err="1" smtClean="0"/>
              <a:t>due</a:t>
            </a:r>
            <a:r>
              <a:rPr lang="pl-PL" sz="1400" dirty="0" smtClean="0"/>
              <a:t> to GWT-RPC </a:t>
            </a:r>
            <a:r>
              <a:rPr lang="pl-PL" sz="1400" dirty="0" err="1" smtClean="0"/>
              <a:t>limitations</a:t>
            </a:r>
            <a:endParaRPr lang="pl-PL" sz="1400" dirty="0" smtClean="0"/>
          </a:p>
          <a:p>
            <a:pPr lvl="1" fontAlgn="base"/>
            <a:r>
              <a:rPr lang="pl-PL" sz="1400" b="1" dirty="0" smtClean="0"/>
              <a:t>REST</a:t>
            </a:r>
            <a:r>
              <a:rPr lang="pl-PL" sz="1400" dirty="0" smtClean="0"/>
              <a:t> – </a:t>
            </a:r>
            <a:r>
              <a:rPr lang="pl-PL" sz="1400" dirty="0" err="1" smtClean="0"/>
              <a:t>thirdparty</a:t>
            </a:r>
            <a:r>
              <a:rPr lang="pl-PL" sz="1400" dirty="0" smtClean="0"/>
              <a:t> </a:t>
            </a:r>
            <a:r>
              <a:rPr lang="pl-PL" sz="1400" dirty="0" err="1" smtClean="0"/>
              <a:t>comunication</a:t>
            </a:r>
            <a:r>
              <a:rPr lang="pl-PL" sz="1400" dirty="0" smtClean="0"/>
              <a:t> </a:t>
            </a:r>
            <a:r>
              <a:rPr lang="pl-PL" sz="1400" dirty="0" err="1" smtClean="0"/>
              <a:t>way</a:t>
            </a:r>
            <a:r>
              <a:rPr lang="pl-PL" sz="1400" dirty="0" smtClean="0"/>
              <a:t> to </a:t>
            </a:r>
            <a:r>
              <a:rPr lang="pl-PL" sz="1400" dirty="0" err="1" smtClean="0"/>
              <a:t>comunicate</a:t>
            </a:r>
            <a:r>
              <a:rPr lang="pl-PL" sz="1400" dirty="0" smtClean="0"/>
              <a:t> with REST services</a:t>
            </a:r>
          </a:p>
          <a:p>
            <a:pPr lvl="1" fontAlgn="base"/>
            <a:endParaRPr lang="pl-PL" sz="1400" dirty="0"/>
          </a:p>
          <a:p>
            <a:pPr fontAlgn="base"/>
            <a:r>
              <a:rPr lang="pl-PL" sz="1400" dirty="0" smtClean="0"/>
              <a:t>It </a:t>
            </a:r>
            <a:r>
              <a:rPr lang="pl-PL" sz="1400" dirty="0" err="1" smtClean="0"/>
              <a:t>is</a:t>
            </a:r>
            <a:r>
              <a:rPr lang="pl-PL" sz="1400" dirty="0" smtClean="0"/>
              <a:t> </a:t>
            </a:r>
            <a:r>
              <a:rPr lang="pl-PL" sz="1400" dirty="0" err="1" smtClean="0"/>
              <a:t>also</a:t>
            </a:r>
            <a:r>
              <a:rPr lang="pl-PL" sz="1400" dirty="0" smtClean="0"/>
              <a:t> </a:t>
            </a:r>
            <a:r>
              <a:rPr lang="pl-PL" sz="1400" dirty="0" err="1" smtClean="0"/>
              <a:t>possible</a:t>
            </a:r>
            <a:r>
              <a:rPr lang="pl-PL" sz="1400" dirty="0" smtClean="0"/>
              <a:t> to set </a:t>
            </a:r>
            <a:r>
              <a:rPr lang="pl-PL" sz="1400" dirty="0" err="1" smtClean="0"/>
              <a:t>up</a:t>
            </a:r>
            <a:r>
              <a:rPr lang="pl-PL" sz="1400" dirty="0" smtClean="0"/>
              <a:t> </a:t>
            </a:r>
            <a:r>
              <a:rPr lang="pl-PL" sz="1400" dirty="0" err="1" smtClean="0"/>
              <a:t>server</a:t>
            </a:r>
            <a:r>
              <a:rPr lang="pl-PL" sz="1400" dirty="0" smtClean="0"/>
              <a:t> </a:t>
            </a:r>
            <a:r>
              <a:rPr lang="pl-PL" sz="1400" dirty="0" err="1" smtClean="0"/>
              <a:t>push</a:t>
            </a:r>
            <a:r>
              <a:rPr lang="pl-PL" sz="1400" dirty="0" smtClean="0"/>
              <a:t> </a:t>
            </a:r>
            <a:r>
              <a:rPr lang="pl-PL" sz="1400" dirty="0" err="1" smtClean="0"/>
              <a:t>comunication</a:t>
            </a:r>
            <a:r>
              <a:rPr lang="pl-PL" sz="1400" dirty="0"/>
              <a:t> </a:t>
            </a:r>
            <a:r>
              <a:rPr lang="pl-PL" sz="1400" dirty="0" smtClean="0"/>
              <a:t>with </a:t>
            </a:r>
            <a:r>
              <a:rPr lang="pl-PL" sz="1400" dirty="0" err="1" smtClean="0"/>
              <a:t>thirdparty</a:t>
            </a:r>
            <a:r>
              <a:rPr lang="pl-PL" sz="1400" dirty="0" smtClean="0"/>
              <a:t> </a:t>
            </a:r>
            <a:r>
              <a:rPr lang="pl-PL" sz="1400" dirty="0" err="1" smtClean="0"/>
              <a:t>libraries</a:t>
            </a:r>
            <a:r>
              <a:rPr lang="pl-PL" sz="1400" dirty="0" smtClean="0"/>
              <a:t> </a:t>
            </a:r>
            <a:r>
              <a:rPr lang="pl-PL" sz="1400" dirty="0" err="1" smtClean="0"/>
              <a:t>through</a:t>
            </a:r>
            <a:r>
              <a:rPr lang="pl-PL" sz="1400" dirty="0" smtClean="0"/>
              <a:t>:</a:t>
            </a:r>
          </a:p>
          <a:p>
            <a:pPr lvl="1" fontAlgn="base"/>
            <a:r>
              <a:rPr lang="pl-PL" sz="1400" dirty="0" err="1" smtClean="0"/>
              <a:t>WebSockets</a:t>
            </a:r>
            <a:endParaRPr lang="pl-PL" sz="1400" dirty="0" smtClean="0"/>
          </a:p>
          <a:p>
            <a:pPr lvl="1" fontAlgn="base"/>
            <a:r>
              <a:rPr lang="pl-PL" sz="1400" dirty="0" err="1" smtClean="0"/>
              <a:t>Comet</a:t>
            </a:r>
            <a:endParaRPr lang="pl-PL" sz="1400" dirty="0" smtClean="0"/>
          </a:p>
          <a:p>
            <a:pPr lvl="1" fontAlgn="base"/>
            <a:r>
              <a:rPr lang="pl-PL" sz="1400" dirty="0" smtClean="0"/>
              <a:t>DWR</a:t>
            </a:r>
            <a:endParaRPr lang="en-US"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3214673361"/>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Asynchronius</a:t>
            </a:r>
            <a:r>
              <a:rPr lang="pl-PL" sz="1600" dirty="0" smtClean="0"/>
              <a:t> </a:t>
            </a:r>
            <a:r>
              <a:rPr lang="pl-PL" sz="1600" dirty="0" err="1" smtClean="0"/>
              <a:t>Callback</a:t>
            </a:r>
            <a:endParaRPr lang="en-GB" dirty="0"/>
          </a:p>
        </p:txBody>
      </p:sp>
      <p:sp>
        <p:nvSpPr>
          <p:cNvPr id="6" name="Symbol zastępczy zawartości 5"/>
          <p:cNvSpPr>
            <a:spLocks noGrp="1"/>
          </p:cNvSpPr>
          <p:nvPr>
            <p:ph idx="1"/>
          </p:nvPr>
        </p:nvSpPr>
        <p:spPr>
          <a:xfrm>
            <a:off x="500063" y="1268760"/>
            <a:ext cx="9133457" cy="4536503"/>
          </a:xfrm>
        </p:spPr>
        <p:txBody>
          <a:bodyPr>
            <a:normAutofit/>
          </a:bodyPr>
          <a:lstStyle/>
          <a:p>
            <a:r>
              <a:rPr lang="pl-PL" sz="1400" b="1" i="1" dirty="0" err="1" smtClean="0"/>
              <a:t>Callback</a:t>
            </a:r>
            <a:r>
              <a:rPr lang="pl-PL" sz="1400" b="1" i="1" dirty="0" smtClean="0"/>
              <a:t> </a:t>
            </a:r>
            <a:r>
              <a:rPr lang="pl-PL" sz="1400" dirty="0" err="1" smtClean="0"/>
              <a:t>is</a:t>
            </a:r>
            <a:r>
              <a:rPr lang="pl-PL" sz="1400" dirty="0" smtClean="0"/>
              <a:t> a </a:t>
            </a:r>
            <a:r>
              <a:rPr lang="pl-PL" sz="1400" dirty="0" err="1" smtClean="0"/>
              <a:t>construction</a:t>
            </a:r>
            <a:r>
              <a:rPr lang="pl-PL" sz="1400" dirty="0" smtClean="0"/>
              <a:t> </a:t>
            </a:r>
            <a:r>
              <a:rPr lang="pl-PL" sz="1400" dirty="0" err="1" smtClean="0"/>
              <a:t>that</a:t>
            </a:r>
            <a:r>
              <a:rPr lang="pl-PL" sz="1400" dirty="0" smtClean="0"/>
              <a:t> </a:t>
            </a:r>
            <a:r>
              <a:rPr lang="pl-PL" sz="1400" dirty="0" err="1" smtClean="0"/>
              <a:t>allows</a:t>
            </a:r>
            <a:r>
              <a:rPr lang="pl-PL" sz="1400" dirty="0" smtClean="0"/>
              <a:t> to </a:t>
            </a:r>
            <a:r>
              <a:rPr lang="pl-PL" sz="1400" dirty="0" err="1" smtClean="0"/>
              <a:t>work</a:t>
            </a:r>
            <a:r>
              <a:rPr lang="pl-PL" sz="1400" dirty="0" smtClean="0"/>
              <a:t> in </a:t>
            </a:r>
            <a:r>
              <a:rPr lang="pl-PL" sz="1400" dirty="0" err="1" smtClean="0"/>
              <a:t>asynchronous</a:t>
            </a:r>
            <a:r>
              <a:rPr lang="pl-PL" sz="1400" dirty="0" smtClean="0"/>
              <a:t> </a:t>
            </a:r>
            <a:r>
              <a:rPr lang="pl-PL" sz="1400" dirty="0" err="1" smtClean="0"/>
              <a:t>way</a:t>
            </a:r>
            <a:r>
              <a:rPr lang="pl-PL" sz="1400" dirty="0" smtClean="0"/>
              <a:t> </a:t>
            </a:r>
            <a:endParaRPr lang="pl-PL" sz="1400" dirty="0"/>
          </a:p>
          <a:p>
            <a:r>
              <a:rPr lang="pl-PL" sz="1400" b="1" dirty="0" err="1" smtClean="0"/>
              <a:t>Recomended</a:t>
            </a:r>
            <a:r>
              <a:rPr lang="pl-PL" sz="1400" b="1" dirty="0" smtClean="0"/>
              <a:t> </a:t>
            </a:r>
            <a:r>
              <a:rPr lang="pl-PL" sz="1400" b="1" dirty="0" err="1" smtClean="0"/>
              <a:t>usages</a:t>
            </a:r>
            <a:r>
              <a:rPr lang="pl-PL" sz="1400" b="1" dirty="0" smtClean="0"/>
              <a:t>:</a:t>
            </a:r>
            <a:r>
              <a:rPr lang="pl-PL" sz="1400" dirty="0" smtClean="0"/>
              <a:t> </a:t>
            </a:r>
          </a:p>
          <a:p>
            <a:pPr lvl="1"/>
            <a:r>
              <a:rPr lang="pl-PL" sz="1400" dirty="0" err="1" smtClean="0"/>
              <a:t>using</a:t>
            </a:r>
            <a:r>
              <a:rPr lang="pl-PL" sz="1400" dirty="0" smtClean="0"/>
              <a:t> services </a:t>
            </a:r>
            <a:r>
              <a:rPr lang="pl-PL" sz="1400" dirty="0" err="1" smtClean="0"/>
              <a:t>that</a:t>
            </a:r>
            <a:r>
              <a:rPr lang="pl-PL" sz="1400" dirty="0" smtClean="0"/>
              <a:t> </a:t>
            </a:r>
            <a:r>
              <a:rPr lang="pl-PL" sz="1400" dirty="0" err="1" smtClean="0"/>
              <a:t>might</a:t>
            </a:r>
            <a:r>
              <a:rPr lang="pl-PL" sz="1400" dirty="0" smtClean="0"/>
              <a:t> </a:t>
            </a:r>
            <a:r>
              <a:rPr lang="pl-PL" sz="1400" dirty="0" err="1" smtClean="0"/>
              <a:t>last</a:t>
            </a:r>
            <a:r>
              <a:rPr lang="pl-PL" sz="1400" dirty="0" smtClean="0"/>
              <a:t> </a:t>
            </a:r>
            <a:r>
              <a:rPr lang="pl-PL" sz="1400" dirty="0" err="1" smtClean="0"/>
              <a:t>very</a:t>
            </a:r>
            <a:r>
              <a:rPr lang="pl-PL" sz="1400" dirty="0" smtClean="0"/>
              <a:t> </a:t>
            </a:r>
            <a:r>
              <a:rPr lang="pl-PL" sz="1400" dirty="0" err="1" smtClean="0"/>
              <a:t>long</a:t>
            </a:r>
            <a:endParaRPr lang="pl-PL" sz="1400" dirty="0"/>
          </a:p>
          <a:p>
            <a:pPr lvl="1"/>
            <a:r>
              <a:rPr lang="pl-PL" sz="1400" dirty="0" err="1" smtClean="0"/>
              <a:t>response</a:t>
            </a:r>
            <a:r>
              <a:rPr lang="pl-PL" sz="1400" dirty="0" smtClean="0"/>
              <a:t> </a:t>
            </a:r>
            <a:r>
              <a:rPr lang="pl-PL" sz="1400" dirty="0" err="1" smtClean="0"/>
              <a:t>might</a:t>
            </a:r>
            <a:r>
              <a:rPr lang="pl-PL" sz="1400" dirty="0" smtClean="0"/>
              <a:t> </a:t>
            </a:r>
            <a:r>
              <a:rPr lang="pl-PL" sz="1400" dirty="0" err="1" smtClean="0"/>
              <a:t>never</a:t>
            </a:r>
            <a:r>
              <a:rPr lang="pl-PL" sz="1400" dirty="0" smtClean="0"/>
              <a:t> return to the </a:t>
            </a:r>
            <a:r>
              <a:rPr lang="pl-PL" sz="1400" dirty="0" err="1" smtClean="0"/>
              <a:t>recipient</a:t>
            </a:r>
            <a:endParaRPr lang="pl-PL" sz="1400" dirty="0"/>
          </a:p>
          <a:p>
            <a:r>
              <a:rPr lang="pl-PL" sz="1400" b="1" dirty="0" err="1" smtClean="0"/>
              <a:t>Consequences</a:t>
            </a:r>
            <a:r>
              <a:rPr lang="pl-PL" sz="1400" b="1" dirty="0" smtClean="0"/>
              <a:t> </a:t>
            </a:r>
            <a:r>
              <a:rPr lang="pl-PL" sz="1400" b="1" dirty="0" err="1" smtClean="0"/>
              <a:t>when</a:t>
            </a:r>
            <a:r>
              <a:rPr lang="pl-PL" sz="1400" b="1" dirty="0" smtClean="0"/>
              <a:t> not </a:t>
            </a:r>
            <a:r>
              <a:rPr lang="pl-PL" sz="1400" b="1" dirty="0" err="1" smtClean="0"/>
              <a:t>used</a:t>
            </a:r>
            <a:r>
              <a:rPr lang="pl-PL" sz="1400" b="1" dirty="0" smtClean="0"/>
              <a:t>:</a:t>
            </a:r>
            <a:r>
              <a:rPr lang="pl-PL" sz="1400" dirty="0" smtClean="0"/>
              <a:t> </a:t>
            </a:r>
          </a:p>
          <a:p>
            <a:pPr lvl="1"/>
            <a:r>
              <a:rPr lang="pl-PL" sz="1400" dirty="0" smtClean="0"/>
              <a:t>Application </a:t>
            </a:r>
            <a:r>
              <a:rPr lang="pl-PL" sz="1400" dirty="0" err="1" smtClean="0"/>
              <a:t>is</a:t>
            </a:r>
            <a:r>
              <a:rPr lang="pl-PL" sz="1400" dirty="0" smtClean="0"/>
              <a:t> on </a:t>
            </a:r>
            <a:r>
              <a:rPr lang="pl-PL" sz="1400" dirty="0" err="1" smtClean="0"/>
              <a:t>hold</a:t>
            </a:r>
            <a:r>
              <a:rPr lang="pl-PL" sz="1400" dirty="0" smtClean="0"/>
              <a:t> </a:t>
            </a:r>
            <a:r>
              <a:rPr lang="pl-PL" sz="1400" dirty="0" err="1" smtClean="0"/>
              <a:t>while</a:t>
            </a:r>
            <a:r>
              <a:rPr lang="pl-PL" sz="1400" dirty="0" smtClean="0"/>
              <a:t> </a:t>
            </a:r>
            <a:r>
              <a:rPr lang="pl-PL" sz="1400" dirty="0" err="1" smtClean="0"/>
              <a:t>waiting</a:t>
            </a:r>
            <a:r>
              <a:rPr lang="pl-PL" sz="1400" dirty="0" smtClean="0"/>
              <a:t> for </a:t>
            </a:r>
            <a:r>
              <a:rPr lang="pl-PL" sz="1400" dirty="0" err="1" smtClean="0"/>
              <a:t>response</a:t>
            </a:r>
            <a:r>
              <a:rPr lang="pl-PL" sz="1400" dirty="0" smtClean="0"/>
              <a:t> </a:t>
            </a:r>
          </a:p>
          <a:p>
            <a:pPr lvl="1"/>
            <a:r>
              <a:rPr lang="pl-PL" sz="1400" dirty="0" smtClean="0"/>
              <a:t>UI </a:t>
            </a:r>
            <a:r>
              <a:rPr lang="pl-PL" sz="1400" dirty="0" err="1" smtClean="0"/>
              <a:t>is</a:t>
            </a:r>
            <a:r>
              <a:rPr lang="pl-PL" sz="1400" dirty="0" smtClean="0"/>
              <a:t> </a:t>
            </a:r>
            <a:r>
              <a:rPr lang="pl-PL" sz="1400" dirty="0" err="1" smtClean="0"/>
              <a:t>freezed</a:t>
            </a:r>
            <a:endParaRPr lang="pl-PL" sz="1400" dirty="0" smtClean="0"/>
          </a:p>
          <a:p>
            <a:r>
              <a:rPr lang="pl-PL" sz="1400" b="1" dirty="0" err="1" smtClean="0"/>
              <a:t>Sample</a:t>
            </a:r>
            <a:r>
              <a:rPr lang="pl-PL" sz="1400" b="1" dirty="0" smtClean="0"/>
              <a:t>:</a:t>
            </a:r>
            <a:r>
              <a:rPr lang="pl-PL" sz="1400" dirty="0" smtClean="0"/>
              <a:t> </a:t>
            </a:r>
            <a:r>
              <a:rPr lang="pl-PL" sz="1400" dirty="0" err="1" smtClean="0"/>
              <a:t>Comunication</a:t>
            </a:r>
            <a:r>
              <a:rPr lang="pl-PL" sz="1400" dirty="0" smtClean="0"/>
              <a:t> </a:t>
            </a:r>
            <a:r>
              <a:rPr lang="pl-PL" sz="1400" dirty="0"/>
              <a:t>with </a:t>
            </a:r>
            <a:r>
              <a:rPr lang="pl-PL" sz="1400" dirty="0" err="1"/>
              <a:t>server</a:t>
            </a:r>
            <a:r>
              <a:rPr lang="pl-PL" sz="1400" dirty="0"/>
              <a:t> with HTTP </a:t>
            </a:r>
            <a:r>
              <a:rPr lang="pl-PL" sz="1400" dirty="0" err="1" smtClean="0"/>
              <a:t>protocol</a:t>
            </a:r>
            <a:endParaRPr lang="pl-PL" sz="1400" dirty="0" smtClean="0"/>
          </a:p>
          <a:p>
            <a:endParaRPr lang="pl-PL" sz="1400" dirty="0"/>
          </a:p>
          <a:p>
            <a:r>
              <a:rPr lang="pl-PL" sz="1400" dirty="0" err="1"/>
              <a:t>Callback</a:t>
            </a:r>
            <a:r>
              <a:rPr lang="pl-PL" sz="1400" dirty="0"/>
              <a:t> </a:t>
            </a:r>
            <a:r>
              <a:rPr lang="pl-PL" sz="1400" dirty="0" err="1"/>
              <a:t>is</a:t>
            </a:r>
            <a:r>
              <a:rPr lang="pl-PL" sz="1400" dirty="0"/>
              <a:t> </a:t>
            </a:r>
            <a:r>
              <a:rPr lang="pl-PL" sz="1400" dirty="0" err="1"/>
              <a:t>implemented</a:t>
            </a:r>
            <a:r>
              <a:rPr lang="pl-PL" sz="1400" dirty="0"/>
              <a:t> with </a:t>
            </a:r>
            <a:r>
              <a:rPr lang="pl-PL" sz="1400" dirty="0" err="1"/>
              <a:t>AsyncCallback</a:t>
            </a:r>
            <a:r>
              <a:rPr lang="pl-PL" sz="1400" dirty="0"/>
              <a:t> </a:t>
            </a:r>
            <a:r>
              <a:rPr lang="pl-PL" sz="1400" dirty="0" err="1" smtClean="0"/>
              <a:t>interface</a:t>
            </a:r>
            <a:r>
              <a:rPr lang="pl-PL" sz="1400" dirty="0" smtClean="0"/>
              <a:t>:</a:t>
            </a:r>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9" name="Prostokąt zaokrąglony 8"/>
          <p:cNvSpPr/>
          <p:nvPr/>
        </p:nvSpPr>
        <p:spPr>
          <a:xfrm>
            <a:off x="704528" y="4725734"/>
            <a:ext cx="8064896" cy="1223546"/>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pl-PL" sz="1200" b="1" dirty="0">
                <a:solidFill>
                  <a:srgbClr val="7F0055"/>
                </a:solidFill>
                <a:latin typeface="Courier New" pitchFamily="49" charset="0"/>
                <a:cs typeface="Courier New" pitchFamily="49" charset="0"/>
              </a:rPr>
              <a:t>public</a:t>
            </a:r>
            <a:r>
              <a:rPr lang="pl-PL" sz="1200" b="1" dirty="0">
                <a:solidFill>
                  <a:srgbClr val="000000"/>
                </a:solidFill>
                <a:latin typeface="Courier New" pitchFamily="49" charset="0"/>
                <a:cs typeface="Courier New" pitchFamily="49" charset="0"/>
              </a:rPr>
              <a:t> </a:t>
            </a:r>
            <a:r>
              <a:rPr lang="pl-PL" sz="1200" b="1" dirty="0" err="1">
                <a:solidFill>
                  <a:srgbClr val="7F0055"/>
                </a:solidFill>
                <a:latin typeface="Courier New" pitchFamily="49" charset="0"/>
                <a:cs typeface="Courier New" pitchFamily="49" charset="0"/>
              </a:rPr>
              <a:t>interface</a:t>
            </a:r>
            <a:r>
              <a:rPr lang="pl-PL" sz="1200" b="1" dirty="0">
                <a:solidFill>
                  <a:srgbClr val="000000"/>
                </a:solidFill>
                <a:latin typeface="Courier New" pitchFamily="49" charset="0"/>
                <a:cs typeface="Courier New" pitchFamily="49" charset="0"/>
              </a:rPr>
              <a:t> </a:t>
            </a:r>
            <a:r>
              <a:rPr lang="pl-PL" sz="1200" b="1" u="sng" dirty="0" err="1">
                <a:solidFill>
                  <a:srgbClr val="000000"/>
                </a:solidFill>
                <a:latin typeface="Courier New" pitchFamily="49" charset="0"/>
                <a:cs typeface="Courier New" pitchFamily="49" charset="0"/>
              </a:rPr>
              <a:t>AsyncCallback</a:t>
            </a:r>
            <a:r>
              <a:rPr lang="pl-PL" sz="1200" b="1" u="sng" dirty="0">
                <a:solidFill>
                  <a:srgbClr val="000000"/>
                </a:solidFill>
                <a:latin typeface="Courier New" pitchFamily="49" charset="0"/>
                <a:cs typeface="Courier New" pitchFamily="49" charset="0"/>
              </a:rPr>
              <a:t>&lt;T&gt; {</a:t>
            </a:r>
          </a:p>
          <a:p>
            <a:endParaRPr lang="pl-PL" sz="1200" dirty="0">
              <a:latin typeface="Courier New" pitchFamily="49" charset="0"/>
              <a:cs typeface="Courier New" pitchFamily="49" charset="0"/>
            </a:endParaRPr>
          </a:p>
          <a:p>
            <a:r>
              <a:rPr lang="pl-PL" sz="1200" b="1" dirty="0" smtClean="0">
                <a:solidFill>
                  <a:srgbClr val="7F0055"/>
                </a:solidFill>
                <a:latin typeface="Courier New" pitchFamily="49" charset="0"/>
                <a:cs typeface="Courier New" pitchFamily="49" charset="0"/>
              </a:rPr>
              <a:t>  </a:t>
            </a:r>
            <a:r>
              <a:rPr lang="pl-PL" sz="1200" b="1" dirty="0" err="1" smtClean="0">
                <a:solidFill>
                  <a:srgbClr val="7F0055"/>
                </a:solidFill>
                <a:latin typeface="Courier New" pitchFamily="49" charset="0"/>
                <a:cs typeface="Courier New" pitchFamily="49" charset="0"/>
              </a:rPr>
              <a:t>void</a:t>
            </a:r>
            <a:r>
              <a:rPr lang="pl-PL" sz="1200" b="1" dirty="0" smtClean="0">
                <a:solidFill>
                  <a:srgbClr val="000000"/>
                </a:solidFill>
                <a:latin typeface="Courier New" pitchFamily="49" charset="0"/>
                <a:cs typeface="Courier New" pitchFamily="49" charset="0"/>
              </a:rPr>
              <a:t> </a:t>
            </a:r>
            <a:r>
              <a:rPr lang="pl-PL" sz="1200" b="1" dirty="0" err="1">
                <a:solidFill>
                  <a:srgbClr val="000000"/>
                </a:solidFill>
                <a:latin typeface="Courier New" pitchFamily="49" charset="0"/>
                <a:cs typeface="Courier New" pitchFamily="49" charset="0"/>
              </a:rPr>
              <a:t>onFailure</a:t>
            </a:r>
            <a:r>
              <a:rPr lang="pl-PL" sz="1200" b="1" dirty="0">
                <a:solidFill>
                  <a:srgbClr val="000000"/>
                </a:solidFill>
                <a:latin typeface="Courier New" pitchFamily="49" charset="0"/>
                <a:cs typeface="Courier New" pitchFamily="49" charset="0"/>
              </a:rPr>
              <a:t>(</a:t>
            </a:r>
            <a:r>
              <a:rPr lang="pl-PL" sz="1200" b="1" dirty="0" err="1">
                <a:solidFill>
                  <a:srgbClr val="000000"/>
                </a:solidFill>
                <a:latin typeface="Courier New" pitchFamily="49" charset="0"/>
                <a:cs typeface="Courier New" pitchFamily="49" charset="0"/>
              </a:rPr>
              <a:t>Throwable</a:t>
            </a:r>
            <a:r>
              <a:rPr lang="pl-PL" sz="1200" b="1" dirty="0">
                <a:solidFill>
                  <a:srgbClr val="000000"/>
                </a:solidFill>
                <a:latin typeface="Courier New" pitchFamily="49" charset="0"/>
                <a:cs typeface="Courier New" pitchFamily="49" charset="0"/>
              </a:rPr>
              <a:t> </a:t>
            </a:r>
            <a:r>
              <a:rPr lang="pl-PL" sz="1200" b="1" dirty="0" err="1">
                <a:solidFill>
                  <a:srgbClr val="000000"/>
                </a:solidFill>
                <a:latin typeface="Courier New" pitchFamily="49" charset="0"/>
                <a:cs typeface="Courier New" pitchFamily="49" charset="0"/>
              </a:rPr>
              <a:t>caught</a:t>
            </a:r>
            <a:r>
              <a:rPr lang="pl-PL" sz="1200" b="1" dirty="0" smtClean="0">
                <a:solidFill>
                  <a:srgbClr val="000000"/>
                </a:solidFill>
                <a:latin typeface="Courier New" pitchFamily="49" charset="0"/>
                <a:cs typeface="Courier New" pitchFamily="49" charset="0"/>
              </a:rPr>
              <a:t>); </a:t>
            </a:r>
            <a:r>
              <a:rPr lang="pl-PL" sz="1200" dirty="0">
                <a:solidFill>
                  <a:srgbClr val="3F7F5F"/>
                </a:solidFill>
                <a:highlight>
                  <a:srgbClr val="E8F2FE"/>
                </a:highlight>
                <a:latin typeface="Courier New" pitchFamily="49" charset="0"/>
                <a:cs typeface="Courier New" pitchFamily="49" charset="0"/>
              </a:rPr>
              <a:t>//</a:t>
            </a:r>
            <a:r>
              <a:rPr lang="pl-PL" sz="1200" dirty="0" err="1">
                <a:solidFill>
                  <a:srgbClr val="3F7F5F"/>
                </a:solidFill>
                <a:highlight>
                  <a:srgbClr val="E8F2FE"/>
                </a:highlight>
                <a:latin typeface="Courier New" pitchFamily="49" charset="0"/>
                <a:cs typeface="Courier New" pitchFamily="49" charset="0"/>
              </a:rPr>
              <a:t>Executed</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when</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call</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has</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been</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failed</a:t>
            </a:r>
            <a:endParaRPr lang="pl-PL" sz="1200" dirty="0">
              <a:solidFill>
                <a:srgbClr val="3F7F5F"/>
              </a:solidFill>
              <a:highlight>
                <a:srgbClr val="E8F2FE"/>
              </a:highlight>
              <a:latin typeface="Courier New" pitchFamily="49" charset="0"/>
              <a:cs typeface="Courier New" pitchFamily="49" charset="0"/>
            </a:endParaRPr>
          </a:p>
          <a:p>
            <a:endParaRPr lang="pl-PL" sz="1200" dirty="0">
              <a:latin typeface="Courier New" pitchFamily="49" charset="0"/>
              <a:cs typeface="Courier New" pitchFamily="49" charset="0"/>
            </a:endParaRPr>
          </a:p>
          <a:p>
            <a:r>
              <a:rPr lang="pl-PL" sz="1200" b="1" dirty="0" smtClean="0">
                <a:solidFill>
                  <a:srgbClr val="7F0055"/>
                </a:solidFill>
                <a:latin typeface="Courier New" pitchFamily="49" charset="0"/>
                <a:cs typeface="Courier New" pitchFamily="49" charset="0"/>
              </a:rPr>
              <a:t>  </a:t>
            </a:r>
            <a:r>
              <a:rPr lang="pl-PL" sz="1200" b="1" dirty="0" err="1" smtClean="0">
                <a:solidFill>
                  <a:srgbClr val="7F0055"/>
                </a:solidFill>
                <a:latin typeface="Courier New" pitchFamily="49" charset="0"/>
                <a:cs typeface="Courier New" pitchFamily="49" charset="0"/>
              </a:rPr>
              <a:t>void</a:t>
            </a:r>
            <a:r>
              <a:rPr lang="pl-PL" sz="1200" b="1" dirty="0" smtClean="0">
                <a:solidFill>
                  <a:srgbClr val="000000"/>
                </a:solidFill>
                <a:latin typeface="Courier New" pitchFamily="49" charset="0"/>
                <a:cs typeface="Courier New" pitchFamily="49" charset="0"/>
              </a:rPr>
              <a:t> </a:t>
            </a:r>
            <a:r>
              <a:rPr lang="pl-PL" sz="1200" b="1" dirty="0" err="1">
                <a:solidFill>
                  <a:srgbClr val="000000"/>
                </a:solidFill>
                <a:latin typeface="Courier New" pitchFamily="49" charset="0"/>
                <a:cs typeface="Courier New" pitchFamily="49" charset="0"/>
              </a:rPr>
              <a:t>onSuccess</a:t>
            </a:r>
            <a:r>
              <a:rPr lang="pl-PL" sz="1200" b="1" dirty="0">
                <a:solidFill>
                  <a:srgbClr val="000000"/>
                </a:solidFill>
                <a:latin typeface="Courier New" pitchFamily="49" charset="0"/>
                <a:cs typeface="Courier New" pitchFamily="49" charset="0"/>
              </a:rPr>
              <a:t>(T </a:t>
            </a:r>
            <a:r>
              <a:rPr lang="pl-PL" sz="1200" b="1" dirty="0" err="1">
                <a:solidFill>
                  <a:srgbClr val="000000"/>
                </a:solidFill>
                <a:latin typeface="Courier New" pitchFamily="49" charset="0"/>
                <a:cs typeface="Courier New" pitchFamily="49" charset="0"/>
              </a:rPr>
              <a:t>result</a:t>
            </a:r>
            <a:r>
              <a:rPr lang="pl-PL" sz="1200" b="1" dirty="0" smtClean="0">
                <a:solidFill>
                  <a:srgbClr val="000000"/>
                </a:solidFill>
                <a:latin typeface="Courier New" pitchFamily="49" charset="0"/>
                <a:cs typeface="Courier New" pitchFamily="49" charset="0"/>
              </a:rPr>
              <a:t>); </a:t>
            </a:r>
            <a:r>
              <a:rPr lang="pl-PL" sz="1200" dirty="0">
                <a:solidFill>
                  <a:srgbClr val="3F7F5F"/>
                </a:solidFill>
                <a:highlight>
                  <a:srgbClr val="E8F2FE"/>
                </a:highlight>
                <a:latin typeface="Courier New" pitchFamily="49" charset="0"/>
                <a:cs typeface="Courier New" pitchFamily="49" charset="0"/>
              </a:rPr>
              <a:t>//</a:t>
            </a:r>
            <a:r>
              <a:rPr lang="pl-PL" sz="1200" dirty="0" err="1">
                <a:solidFill>
                  <a:srgbClr val="3F7F5F"/>
                </a:solidFill>
                <a:highlight>
                  <a:srgbClr val="E8F2FE"/>
                </a:highlight>
                <a:latin typeface="Courier New" pitchFamily="49" charset="0"/>
                <a:cs typeface="Courier New" pitchFamily="49" charset="0"/>
              </a:rPr>
              <a:t>Executed</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when</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call</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has</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been</a:t>
            </a:r>
            <a:r>
              <a:rPr lang="pl-PL" sz="1200" dirty="0">
                <a:solidFill>
                  <a:srgbClr val="3F7F5F"/>
                </a:solidFill>
                <a:highlight>
                  <a:srgbClr val="E8F2FE"/>
                </a:highlight>
                <a:latin typeface="Courier New" pitchFamily="49" charset="0"/>
                <a:cs typeface="Courier New" pitchFamily="49" charset="0"/>
              </a:rPr>
              <a:t> </a:t>
            </a:r>
            <a:r>
              <a:rPr lang="pl-PL" sz="1200" dirty="0" err="1">
                <a:solidFill>
                  <a:srgbClr val="3F7F5F"/>
                </a:solidFill>
                <a:highlight>
                  <a:srgbClr val="E8F2FE"/>
                </a:highlight>
                <a:latin typeface="Courier New" pitchFamily="49" charset="0"/>
                <a:cs typeface="Courier New" pitchFamily="49" charset="0"/>
              </a:rPr>
              <a:t>completed</a:t>
            </a:r>
            <a:r>
              <a:rPr lang="pl-PL" sz="1200" dirty="0">
                <a:solidFill>
                  <a:srgbClr val="3F7F5F"/>
                </a:solidFill>
                <a:highlight>
                  <a:srgbClr val="E8F2FE"/>
                </a:highlight>
                <a:latin typeface="Courier New" pitchFamily="49" charset="0"/>
                <a:cs typeface="Courier New" pitchFamily="49" charset="0"/>
              </a:rPr>
              <a:t> </a:t>
            </a:r>
            <a:r>
              <a:rPr lang="pl-PL" sz="1200" dirty="0" err="1" smtClean="0">
                <a:solidFill>
                  <a:srgbClr val="3F7F5F"/>
                </a:solidFill>
                <a:highlight>
                  <a:srgbClr val="E8F2FE"/>
                </a:highlight>
                <a:latin typeface="Courier New" pitchFamily="49" charset="0"/>
                <a:cs typeface="Courier New" pitchFamily="49" charset="0"/>
              </a:rPr>
              <a:t>successfully</a:t>
            </a:r>
            <a:endParaRPr lang="pl-PL" sz="1200" b="1" dirty="0">
              <a:solidFill>
                <a:srgbClr val="000000"/>
              </a:solidFill>
              <a:latin typeface="Courier New" pitchFamily="49" charset="0"/>
              <a:cs typeface="Courier New" pitchFamily="49" charset="0"/>
            </a:endParaRPr>
          </a:p>
          <a:p>
            <a:r>
              <a:rPr lang="pl-PL" sz="1200"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42238198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Asynchronius</a:t>
            </a:r>
            <a:r>
              <a:rPr lang="pl-PL" sz="1600" dirty="0" smtClean="0"/>
              <a:t> </a:t>
            </a:r>
            <a:r>
              <a:rPr lang="pl-PL" sz="1600" dirty="0" err="1" smtClean="0"/>
              <a:t>Callback</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7" name="Prostokąt zaokrąglony 6"/>
          <p:cNvSpPr/>
          <p:nvPr/>
        </p:nvSpPr>
        <p:spPr>
          <a:xfrm>
            <a:off x="307975" y="2996952"/>
            <a:ext cx="9361040" cy="658832"/>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spcAft>
                <a:spcPts val="0"/>
              </a:spcAft>
            </a:pP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public</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executeAsyncService</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err="1" smtClean="0">
                <a:solidFill>
                  <a:srgbClr val="000000"/>
                </a:solidFill>
                <a:effectLst/>
                <a:latin typeface="Courier New"/>
                <a:ea typeface="Times New Roman"/>
              </a:rPr>
              <a:t>getM</a:t>
            </a:r>
            <a:r>
              <a:rPr lang="pl-PL" sz="1200" dirty="0" err="1" smtClean="0">
                <a:solidFill>
                  <a:srgbClr val="000000"/>
                </a:solidFill>
                <a:effectLst/>
                <a:latin typeface="Courier New"/>
                <a:ea typeface="Times New Roman"/>
              </a:rPr>
              <a:t>sg</a:t>
            </a:r>
            <a:r>
              <a:rPr lang="en-US" sz="1200" dirty="0" err="1" smtClean="0">
                <a:solidFill>
                  <a:srgbClr val="000000"/>
                </a:solidFill>
                <a:effectLst/>
                <a:latin typeface="Courier New"/>
                <a:ea typeface="Times New Roman"/>
              </a:rPr>
              <a:t>FromRemoteService</a:t>
            </a:r>
            <a:r>
              <a:rPr lang="en-US" sz="1200" dirty="0">
                <a:solidFill>
                  <a:srgbClr val="000000"/>
                </a:solidFill>
                <a:effectLst/>
                <a:latin typeface="Courier New"/>
                <a:ea typeface="Times New Roman"/>
              </a:rPr>
              <a:t>(</a:t>
            </a:r>
            <a:r>
              <a:rPr lang="en-US" sz="1200" dirty="0">
                <a:solidFill>
                  <a:srgbClr val="CE7B00"/>
                </a:solidFill>
                <a:effectLst/>
                <a:latin typeface="Courier New"/>
                <a:ea typeface="Times New Roman"/>
              </a:rPr>
              <a:t>"Message for calling service"</a:t>
            </a:r>
            <a:r>
              <a:rPr lang="en-US" sz="1200" dirty="0">
                <a:solidFill>
                  <a:srgbClr val="000000"/>
                </a:solidFill>
                <a:effectLst/>
                <a:latin typeface="Courier New"/>
                <a:ea typeface="Times New Roman"/>
              </a:rPr>
              <a:t>, callback);</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pl-PL" sz="1200" dirty="0">
                <a:solidFill>
                  <a:srgbClr val="000000"/>
                </a:solidFill>
                <a:effectLst/>
                <a:latin typeface="Courier New"/>
                <a:ea typeface="Times New Roman"/>
              </a:rPr>
              <a:t>}</a:t>
            </a:r>
          </a:p>
        </p:txBody>
      </p:sp>
      <p:sp>
        <p:nvSpPr>
          <p:cNvPr id="8" name="Prostokąt zaokrąglony 7"/>
          <p:cNvSpPr/>
          <p:nvPr/>
        </p:nvSpPr>
        <p:spPr>
          <a:xfrm>
            <a:off x="307975" y="3872989"/>
            <a:ext cx="9327633" cy="1788259"/>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spcAft>
                <a:spcPts val="0"/>
              </a:spcAft>
            </a:pPr>
            <a:r>
              <a:rPr lang="en-US" sz="1200" dirty="0" err="1" smtClean="0">
                <a:solidFill>
                  <a:srgbClr val="000000"/>
                </a:solidFill>
                <a:effectLst/>
                <a:latin typeface="Courier New"/>
                <a:ea typeface="Times New Roman"/>
              </a:rPr>
              <a:t>AsyncCallback</a:t>
            </a:r>
            <a:r>
              <a:rPr lang="en-US" sz="1200" dirty="0" smtClean="0">
                <a:solidFill>
                  <a:srgbClr val="000000"/>
                </a:solidFill>
                <a:effectLst/>
                <a:latin typeface="Courier New"/>
                <a:ea typeface="Times New Roman"/>
              </a:rPr>
              <a:t>&lt;String</a:t>
            </a:r>
            <a:r>
              <a:rPr lang="en-US" sz="1200" dirty="0">
                <a:solidFill>
                  <a:srgbClr val="000000"/>
                </a:solidFill>
                <a:effectLst/>
                <a:latin typeface="Courier New"/>
                <a:ea typeface="Times New Roman"/>
              </a:rPr>
              <a:t>&gt; callback = </a:t>
            </a:r>
            <a:r>
              <a:rPr lang="en-US" sz="1200" dirty="0">
                <a:solidFill>
                  <a:srgbClr val="0000E6"/>
                </a:solidFill>
                <a:effectLst/>
                <a:latin typeface="Courier New"/>
                <a:ea typeface="Times New Roman"/>
              </a:rPr>
              <a:t>new</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AsyncCallback</a:t>
            </a:r>
            <a:r>
              <a:rPr lang="en-US" sz="1200" dirty="0">
                <a:solidFill>
                  <a:srgbClr val="000000"/>
                </a:solidFill>
                <a:effectLst/>
                <a:latin typeface="Courier New"/>
                <a:ea typeface="Times New Roman"/>
              </a:rPr>
              <a:t>&lt;String&gt;() {</a:t>
            </a:r>
            <a:endParaRPr lang="pl-PL" sz="1200" dirty="0">
              <a:solidFill>
                <a:srgbClr val="000000"/>
              </a:solidFill>
              <a:effectLst/>
              <a:latin typeface="Courier New"/>
              <a:ea typeface="Times New Roman"/>
            </a:endParaRPr>
          </a:p>
          <a:p>
            <a:pPr>
              <a:spcAft>
                <a:spcPts val="0"/>
              </a:spcAft>
            </a:pPr>
            <a:r>
              <a:rPr lang="pl-PL" sz="1200" dirty="0" smtClean="0">
                <a:solidFill>
                  <a:srgbClr val="0000E6"/>
                </a:solidFill>
                <a:effectLst/>
                <a:latin typeface="Courier New"/>
                <a:ea typeface="Times New Roman"/>
              </a:rPr>
              <a:t>  </a:t>
            </a:r>
            <a:r>
              <a:rPr lang="en-US" sz="1200" dirty="0" smtClean="0">
                <a:solidFill>
                  <a:srgbClr val="0000E6"/>
                </a:solidFill>
                <a:effectLst/>
                <a:latin typeface="Courier New"/>
                <a:ea typeface="Times New Roman"/>
              </a:rPr>
              <a:t>public</a:t>
            </a:r>
            <a:r>
              <a:rPr lang="en-US" sz="1200" dirty="0" smtClean="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onFailure</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Throwable</a:t>
            </a:r>
            <a:r>
              <a:rPr lang="en-US" sz="1200" dirty="0">
                <a:solidFill>
                  <a:srgbClr val="000000"/>
                </a:solidFill>
                <a:effectLst/>
                <a:latin typeface="Courier New"/>
                <a:ea typeface="Times New Roman"/>
              </a:rPr>
              <a:t> caught) </a:t>
            </a:r>
            <a:r>
              <a:rPr lang="en-US" sz="1200" dirty="0" smtClean="0">
                <a:solidFill>
                  <a:srgbClr val="000000"/>
                </a:solidFill>
                <a:effectLst/>
                <a:latin typeface="Courier New"/>
                <a:ea typeface="Times New Roman"/>
              </a:rPr>
              <a:t>{</a:t>
            </a:r>
            <a:endParaRPr lang="pl-PL" sz="1200" dirty="0">
              <a:solidFill>
                <a:srgbClr val="000000"/>
              </a:solidFill>
              <a:latin typeface="Courier New"/>
              <a:ea typeface="Times New Roman"/>
            </a:endParaRPr>
          </a:p>
          <a:p>
            <a:pPr>
              <a:spcAft>
                <a:spcPts val="0"/>
              </a:spcAft>
            </a:pPr>
            <a:r>
              <a:rPr lang="pl-PL" sz="1200" dirty="0" smtClean="0">
                <a:solidFill>
                  <a:srgbClr val="000000"/>
                </a:solidFill>
                <a:effectLst/>
                <a:latin typeface="Courier New"/>
                <a:ea typeface="Times New Roman"/>
              </a:rPr>
              <a:t>    </a:t>
            </a:r>
            <a:r>
              <a:rPr lang="en-US" sz="1200" dirty="0" err="1" smtClean="0">
                <a:solidFill>
                  <a:srgbClr val="000000"/>
                </a:solidFill>
                <a:effectLst/>
                <a:latin typeface="Courier New"/>
                <a:ea typeface="Times New Roman"/>
              </a:rPr>
              <a:t>Window.alert</a:t>
            </a:r>
            <a:r>
              <a:rPr lang="en-US" sz="1200" dirty="0">
                <a:solidFill>
                  <a:srgbClr val="000000"/>
                </a:solidFill>
                <a:effectLst/>
                <a:latin typeface="Courier New"/>
                <a:ea typeface="Times New Roman"/>
              </a:rPr>
              <a:t>(</a:t>
            </a:r>
            <a:r>
              <a:rPr lang="en-US" sz="1200" dirty="0">
                <a:solidFill>
                  <a:srgbClr val="CE7B00"/>
                </a:solidFill>
                <a:effectLst/>
                <a:latin typeface="Courier New"/>
                <a:ea typeface="Times New Roman"/>
              </a:rPr>
              <a:t>"Error:"</a:t>
            </a:r>
            <a:r>
              <a:rPr lang="en-US" sz="1200" dirty="0">
                <a:solidFill>
                  <a:srgbClr val="000000"/>
                </a:solidFill>
                <a:effectLst/>
                <a:latin typeface="Courier New"/>
                <a:ea typeface="Times New Roman"/>
              </a:rPr>
              <a:t> + </a:t>
            </a:r>
            <a:r>
              <a:rPr lang="en-US" sz="1200" dirty="0" err="1">
                <a:solidFill>
                  <a:srgbClr val="000000"/>
                </a:solidFill>
                <a:effectLst/>
                <a:latin typeface="Courier New"/>
                <a:ea typeface="Times New Roman"/>
              </a:rPr>
              <a:t>caught.getMessage</a:t>
            </a:r>
            <a:r>
              <a:rPr lang="en-US" sz="1200" dirty="0" smtClean="0">
                <a:solidFill>
                  <a:srgbClr val="000000"/>
                </a:solidFill>
                <a:effectLst/>
                <a:latin typeface="Courier New"/>
                <a:ea typeface="Times New Roman"/>
              </a:rPr>
              <a:t>());</a:t>
            </a:r>
            <a:r>
              <a:rPr lang="pl-PL" sz="1200" dirty="0" smtClean="0">
                <a:solidFill>
                  <a:srgbClr val="000000"/>
                </a:solidFill>
                <a:effectLst/>
                <a:latin typeface="Courier New"/>
                <a:ea typeface="Times New Roman"/>
              </a:rPr>
              <a:t> </a:t>
            </a:r>
          </a:p>
          <a:p>
            <a:pPr>
              <a:spcAft>
                <a:spcPts val="0"/>
              </a:spcAft>
            </a:pPr>
            <a:r>
              <a:rPr lang="pl-PL" sz="1200" dirty="0" smtClean="0">
                <a:solidFill>
                  <a:srgbClr val="000000"/>
                </a:solidFill>
                <a:effectLst/>
                <a:latin typeface="Courier New"/>
                <a:ea typeface="Times New Roman"/>
              </a:rPr>
              <a:t>  </a:t>
            </a:r>
            <a:r>
              <a:rPr lang="en-US"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spcAft>
                <a:spcPts val="0"/>
              </a:spcAft>
            </a:pPr>
            <a:r>
              <a:rPr lang="pl-PL" sz="1200" dirty="0" smtClean="0">
                <a:solidFill>
                  <a:srgbClr val="0000E6"/>
                </a:solidFill>
                <a:effectLst/>
                <a:latin typeface="Courier New"/>
                <a:ea typeface="Times New Roman"/>
              </a:rPr>
              <a:t>  </a:t>
            </a:r>
            <a:r>
              <a:rPr lang="en-US" sz="1200" dirty="0" smtClean="0">
                <a:solidFill>
                  <a:srgbClr val="0000E6"/>
                </a:solidFill>
                <a:effectLst/>
                <a:latin typeface="Courier New"/>
                <a:ea typeface="Times New Roman"/>
              </a:rPr>
              <a:t>public</a:t>
            </a:r>
            <a:r>
              <a:rPr lang="en-US" sz="1200" dirty="0" smtClean="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onSuccess</a:t>
            </a:r>
            <a:r>
              <a:rPr lang="en-US" sz="1200" dirty="0">
                <a:solidFill>
                  <a:srgbClr val="000000"/>
                </a:solidFill>
                <a:effectLst/>
                <a:latin typeface="Courier New"/>
                <a:ea typeface="Times New Roman"/>
              </a:rPr>
              <a:t>(String </a:t>
            </a:r>
            <a:r>
              <a:rPr lang="pl-PL" sz="1200" dirty="0" err="1" smtClean="0">
                <a:solidFill>
                  <a:srgbClr val="000000"/>
                </a:solidFill>
                <a:effectLst/>
                <a:latin typeface="Courier New"/>
                <a:ea typeface="Times New Roman"/>
              </a:rPr>
              <a:t>msgFromService</a:t>
            </a:r>
            <a:r>
              <a:rPr lang="en-US" sz="1200" dirty="0" smtClean="0">
                <a:solidFill>
                  <a:srgbClr val="000000"/>
                </a:solidFill>
                <a:effectLst/>
                <a:latin typeface="Courier New"/>
                <a:ea typeface="Times New Roman"/>
              </a:rPr>
              <a:t>) {</a:t>
            </a:r>
            <a:endParaRPr lang="pl-PL" sz="1200" dirty="0" smtClean="0">
              <a:solidFill>
                <a:srgbClr val="000000"/>
              </a:solidFill>
              <a:effectLst/>
              <a:latin typeface="Courier New"/>
              <a:ea typeface="Times New Roman"/>
            </a:endParaRPr>
          </a:p>
          <a:p>
            <a:pPr>
              <a:spcAft>
                <a:spcPts val="0"/>
              </a:spcAft>
            </a:pPr>
            <a:r>
              <a:rPr lang="pl-PL" sz="1200" dirty="0">
                <a:solidFill>
                  <a:srgbClr val="000000"/>
                </a:solidFill>
                <a:latin typeface="Courier New"/>
                <a:ea typeface="Times New Roman"/>
              </a:rPr>
              <a:t> </a:t>
            </a:r>
            <a:r>
              <a:rPr lang="pl-PL" sz="1200" dirty="0" smtClean="0">
                <a:solidFill>
                  <a:srgbClr val="000000"/>
                </a:solidFill>
                <a:latin typeface="Courier New"/>
                <a:ea typeface="Times New Roman"/>
              </a:rPr>
              <a:t>   </a:t>
            </a:r>
            <a:r>
              <a:rPr lang="en-US" sz="1200" dirty="0" err="1" smtClean="0">
                <a:solidFill>
                  <a:srgbClr val="000000"/>
                </a:solidFill>
                <a:effectLst/>
                <a:latin typeface="Courier New"/>
                <a:ea typeface="Times New Roman"/>
              </a:rPr>
              <a:t>Window.alert</a:t>
            </a:r>
            <a:r>
              <a:rPr lang="en-US" sz="1200" dirty="0" smtClean="0">
                <a:solidFill>
                  <a:srgbClr val="000000"/>
                </a:solidFill>
                <a:effectLst/>
                <a:latin typeface="Courier New"/>
                <a:ea typeface="Times New Roman"/>
              </a:rPr>
              <a:t>(</a:t>
            </a:r>
            <a:r>
              <a:rPr lang="en-US" sz="1200" dirty="0" smtClean="0">
                <a:solidFill>
                  <a:srgbClr val="CE7B00"/>
                </a:solidFill>
                <a:effectLst/>
                <a:latin typeface="Courier New"/>
                <a:ea typeface="Times New Roman"/>
              </a:rPr>
              <a:t>„</a:t>
            </a:r>
            <a:r>
              <a:rPr lang="pl-PL" sz="1200" dirty="0" err="1" smtClean="0">
                <a:solidFill>
                  <a:srgbClr val="CE7B00"/>
                </a:solidFill>
                <a:effectLst/>
                <a:latin typeface="Courier New"/>
                <a:ea typeface="Times New Roman"/>
              </a:rPr>
              <a:t>Response</a:t>
            </a:r>
            <a:r>
              <a:rPr lang="en-US" sz="1200" dirty="0" smtClean="0">
                <a:solidFill>
                  <a:srgbClr val="CE7B00"/>
                </a:solidFill>
                <a:effectLst/>
                <a:latin typeface="Courier New"/>
                <a:ea typeface="Times New Roman"/>
              </a:rPr>
              <a:t>:"</a:t>
            </a:r>
            <a:r>
              <a:rPr lang="en-US" sz="1200" dirty="0" smtClean="0">
                <a:solidFill>
                  <a:srgbClr val="000000"/>
                </a:solidFill>
                <a:effectLst/>
                <a:latin typeface="Courier New"/>
                <a:ea typeface="Times New Roman"/>
              </a:rPr>
              <a:t> +</a:t>
            </a:r>
            <a:r>
              <a:rPr lang="pl-PL" sz="1200" dirty="0" smtClean="0">
                <a:solidFill>
                  <a:srgbClr val="000000"/>
                </a:solidFill>
                <a:effectLst/>
                <a:latin typeface="Courier New"/>
                <a:ea typeface="Times New Roman"/>
              </a:rPr>
              <a:t> </a:t>
            </a:r>
            <a:r>
              <a:rPr lang="pl-PL" sz="1200" dirty="0" err="1" smtClean="0">
                <a:solidFill>
                  <a:srgbClr val="000000"/>
                </a:solidFill>
                <a:effectLst/>
                <a:latin typeface="Courier New"/>
                <a:ea typeface="Times New Roman"/>
              </a:rPr>
              <a:t>msgFromService</a:t>
            </a:r>
            <a:r>
              <a:rPr lang="en-US" sz="1200" dirty="0" smtClean="0">
                <a:solidFill>
                  <a:srgbClr val="000000"/>
                </a:solidFill>
                <a:effectLst/>
                <a:latin typeface="Courier New"/>
                <a:ea typeface="Times New Roman"/>
              </a:rPr>
              <a:t>);</a:t>
            </a:r>
            <a:r>
              <a:rPr lang="pl-PL" sz="1200" dirty="0" smtClean="0">
                <a:solidFill>
                  <a:srgbClr val="000000"/>
                </a:solidFill>
                <a:effectLst/>
                <a:latin typeface="Courier New"/>
                <a:ea typeface="Times New Roman"/>
              </a:rPr>
              <a:t> </a:t>
            </a:r>
          </a:p>
          <a:p>
            <a:pPr>
              <a:spcAft>
                <a:spcPts val="0"/>
              </a:spcAft>
            </a:pPr>
            <a:r>
              <a:rPr lang="pl-PL" sz="1200" dirty="0" smtClean="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spcAft>
                <a:spcPts val="0"/>
              </a:spcAft>
            </a:pPr>
            <a:r>
              <a:rPr lang="pl-PL"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p:txBody>
      </p:sp>
      <p:sp>
        <p:nvSpPr>
          <p:cNvPr id="12" name="Prostokąt zaokrąglony 11"/>
          <p:cNvSpPr/>
          <p:nvPr/>
        </p:nvSpPr>
        <p:spPr>
          <a:xfrm>
            <a:off x="307975" y="1196752"/>
            <a:ext cx="9327634" cy="1600021"/>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spcAft>
                <a:spcPts val="0"/>
              </a:spcAft>
            </a:pPr>
            <a:r>
              <a:rPr lang="en-US" sz="1200" dirty="0" smtClean="0">
                <a:solidFill>
                  <a:srgbClr val="0000E6"/>
                </a:solidFill>
                <a:effectLst/>
                <a:latin typeface="Courier New"/>
                <a:ea typeface="Times New Roman"/>
              </a:rPr>
              <a:t>void</a:t>
            </a:r>
            <a:r>
              <a:rPr lang="en-US" sz="1200" dirty="0" smtClean="0">
                <a:solidFill>
                  <a:srgbClr val="000000"/>
                </a:solidFill>
                <a:effectLst/>
                <a:latin typeface="Courier New"/>
                <a:ea typeface="Times New Roman"/>
              </a:rPr>
              <a:t> </a:t>
            </a:r>
            <a:r>
              <a:rPr lang="en-US" sz="1200" dirty="0" err="1" smtClean="0">
                <a:solidFill>
                  <a:srgbClr val="000000"/>
                </a:solidFill>
                <a:effectLst/>
                <a:latin typeface="Courier New"/>
                <a:ea typeface="Times New Roman"/>
              </a:rPr>
              <a:t>getM</a:t>
            </a:r>
            <a:r>
              <a:rPr lang="pl-PL" sz="1200" dirty="0" err="1" smtClean="0">
                <a:solidFill>
                  <a:srgbClr val="000000"/>
                </a:solidFill>
                <a:effectLst/>
                <a:latin typeface="Courier New"/>
                <a:ea typeface="Times New Roman"/>
              </a:rPr>
              <a:t>sg</a:t>
            </a:r>
            <a:r>
              <a:rPr lang="en-US" sz="1200" dirty="0" err="1" smtClean="0">
                <a:solidFill>
                  <a:srgbClr val="000000"/>
                </a:solidFill>
                <a:effectLst/>
                <a:latin typeface="Courier New"/>
                <a:ea typeface="Times New Roman"/>
              </a:rPr>
              <a:t>FromRemoteService</a:t>
            </a:r>
            <a:r>
              <a:rPr lang="en-US" sz="1200" dirty="0" smtClean="0">
                <a:solidFill>
                  <a:srgbClr val="000000"/>
                </a:solidFill>
                <a:effectLst/>
                <a:latin typeface="Courier New"/>
                <a:ea typeface="Times New Roman"/>
              </a:rPr>
              <a:t>(String </a:t>
            </a:r>
            <a:r>
              <a:rPr lang="en-US" sz="1200" dirty="0" err="1">
                <a:solidFill>
                  <a:srgbClr val="000000"/>
                </a:solidFill>
                <a:effectLst/>
                <a:latin typeface="Courier New"/>
                <a:ea typeface="Times New Roman"/>
              </a:rPr>
              <a:t>messageToService</a:t>
            </a:r>
            <a:r>
              <a:rPr lang="en-US" sz="1200" dirty="0">
                <a:solidFill>
                  <a:srgbClr val="000000"/>
                </a:solidFill>
                <a:effectLst/>
                <a:latin typeface="Courier New"/>
                <a:ea typeface="Times New Roman"/>
              </a:rPr>
              <a:t>, </a:t>
            </a:r>
            <a:r>
              <a:rPr lang="en-US" sz="1200" dirty="0" smtClean="0">
                <a:solidFill>
                  <a:srgbClr val="0000E6"/>
                </a:solidFill>
                <a:effectLst/>
                <a:latin typeface="Courier New"/>
                <a:ea typeface="Times New Roman"/>
              </a:rPr>
              <a:t>final</a:t>
            </a:r>
            <a:r>
              <a:rPr lang="en-US" sz="1200" dirty="0" smtClean="0">
                <a:solidFill>
                  <a:srgbClr val="000000"/>
                </a:solidFill>
                <a:effectLst/>
                <a:latin typeface="Courier New"/>
                <a:ea typeface="Times New Roman"/>
              </a:rPr>
              <a:t> </a:t>
            </a:r>
            <a:r>
              <a:rPr lang="en-US" sz="1200" dirty="0" err="1">
                <a:solidFill>
                  <a:srgbClr val="000000"/>
                </a:solidFill>
                <a:effectLst/>
                <a:latin typeface="Courier New"/>
                <a:ea typeface="Times New Roman"/>
              </a:rPr>
              <a:t>AsyncCallback</a:t>
            </a:r>
            <a:r>
              <a:rPr lang="en-US" sz="1200" dirty="0">
                <a:solidFill>
                  <a:srgbClr val="000000"/>
                </a:solidFill>
                <a:effectLst/>
                <a:latin typeface="Courier New"/>
                <a:ea typeface="Times New Roman"/>
              </a:rPr>
              <a:t>&lt;String&gt; callback) {</a:t>
            </a:r>
            <a:endParaRPr lang="pl-PL" sz="1200" dirty="0">
              <a:solidFill>
                <a:srgbClr val="000000"/>
              </a:solidFill>
              <a:effectLst/>
              <a:latin typeface="Courier New"/>
              <a:ea typeface="Times New Roman"/>
            </a:endParaRPr>
          </a:p>
          <a:p>
            <a:pPr algn="l">
              <a:spcAft>
                <a:spcPts val="0"/>
              </a:spcAft>
            </a:pPr>
            <a:r>
              <a:rPr lang="pl-PL" sz="1200" dirty="0" smtClean="0">
                <a:solidFill>
                  <a:srgbClr val="000000"/>
                </a:solidFill>
                <a:effectLst/>
                <a:latin typeface="Courier New"/>
                <a:ea typeface="Times New Roman"/>
              </a:rPr>
              <a:t>  </a:t>
            </a:r>
            <a:r>
              <a:rPr lang="en-US" sz="1200" dirty="0" smtClean="0">
                <a:solidFill>
                  <a:srgbClr val="000000"/>
                </a:solidFill>
                <a:effectLst/>
                <a:latin typeface="Courier New"/>
                <a:ea typeface="Times New Roman"/>
              </a:rPr>
              <a:t>Timer </a:t>
            </a:r>
            <a:r>
              <a:rPr lang="en-US" sz="1200" dirty="0" err="1">
                <a:solidFill>
                  <a:srgbClr val="000000"/>
                </a:solidFill>
                <a:effectLst/>
                <a:latin typeface="Courier New"/>
                <a:ea typeface="Times New Roman"/>
              </a:rPr>
              <a:t>serviceDelayTimer</a:t>
            </a:r>
            <a:r>
              <a:rPr lang="en-US" sz="1200" dirty="0">
                <a:solidFill>
                  <a:srgbClr val="000000"/>
                </a:solidFill>
                <a:effectLst/>
                <a:latin typeface="Courier New"/>
                <a:ea typeface="Times New Roman"/>
              </a:rPr>
              <a:t> = </a:t>
            </a:r>
            <a:r>
              <a:rPr lang="en-US" sz="1200" dirty="0">
                <a:solidFill>
                  <a:srgbClr val="0000E6"/>
                </a:solidFill>
                <a:effectLst/>
                <a:latin typeface="Courier New"/>
                <a:ea typeface="Times New Roman"/>
              </a:rPr>
              <a:t>new</a:t>
            </a:r>
            <a:r>
              <a:rPr lang="en-US" sz="1200" dirty="0">
                <a:solidFill>
                  <a:srgbClr val="000000"/>
                </a:solidFill>
                <a:effectLst/>
                <a:latin typeface="Courier New"/>
                <a:ea typeface="Times New Roman"/>
              </a:rPr>
              <a:t> Timer() {</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a:t>
            </a:r>
            <a:r>
              <a:rPr lang="en-US" sz="1200" dirty="0" smtClean="0">
                <a:solidFill>
                  <a:srgbClr val="000000"/>
                </a:solidFill>
                <a:effectLst/>
                <a:latin typeface="Courier New"/>
                <a:ea typeface="Times New Roman"/>
              </a:rPr>
              <a:t> </a:t>
            </a:r>
            <a:r>
              <a:rPr lang="pl-PL" sz="1200" dirty="0" smtClean="0">
                <a:solidFill>
                  <a:srgbClr val="000000"/>
                </a:solidFill>
                <a:effectLst/>
                <a:latin typeface="Courier New"/>
                <a:ea typeface="Times New Roman"/>
              </a:rPr>
              <a:t>  </a:t>
            </a:r>
            <a:r>
              <a:rPr lang="en-US" sz="1200" dirty="0" smtClean="0">
                <a:solidFill>
                  <a:srgbClr val="0000E6"/>
                </a:solidFill>
                <a:effectLst/>
                <a:latin typeface="Courier New"/>
                <a:ea typeface="Times New Roman"/>
              </a:rPr>
              <a:t>public</a:t>
            </a:r>
            <a:r>
              <a:rPr lang="en-US" sz="1200" dirty="0" smtClean="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run() {</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a:t>
            </a:r>
            <a:r>
              <a:rPr lang="pl-PL" sz="1200" dirty="0" smtClean="0">
                <a:solidFill>
                  <a:srgbClr val="000000"/>
                </a:solidFill>
                <a:effectLst/>
                <a:latin typeface="Courier New"/>
                <a:ea typeface="Times New Roman"/>
              </a:rPr>
              <a:t>  </a:t>
            </a:r>
            <a:r>
              <a:rPr lang="en-US" sz="1200" dirty="0" err="1" smtClean="0">
                <a:solidFill>
                  <a:srgbClr val="000000"/>
                </a:solidFill>
                <a:effectLst/>
                <a:latin typeface="Courier New"/>
                <a:ea typeface="Times New Roman"/>
              </a:rPr>
              <a:t>callback.onSuccess</a:t>
            </a:r>
            <a:r>
              <a:rPr lang="en-US" sz="1200" dirty="0">
                <a:solidFill>
                  <a:srgbClr val="000000"/>
                </a:solidFill>
                <a:effectLst/>
                <a:latin typeface="Courier New"/>
                <a:ea typeface="Times New Roman"/>
              </a:rPr>
              <a:t>(</a:t>
            </a:r>
            <a:r>
              <a:rPr lang="en-US" sz="1200" dirty="0">
                <a:solidFill>
                  <a:srgbClr val="CE7B00"/>
                </a:solidFill>
                <a:effectLst/>
                <a:latin typeface="Courier New"/>
                <a:ea typeface="Times New Roman"/>
              </a:rPr>
              <a:t>"Ended </a:t>
            </a:r>
            <a:r>
              <a:rPr lang="en-US" sz="1200" dirty="0" err="1">
                <a:solidFill>
                  <a:srgbClr val="CE7B00"/>
                </a:solidFill>
                <a:effectLst/>
                <a:latin typeface="Courier New"/>
                <a:ea typeface="Times New Roman"/>
              </a:rPr>
              <a:t>succesfully</a:t>
            </a:r>
            <a:r>
              <a:rPr lang="en-US" sz="1200" dirty="0">
                <a:solidFill>
                  <a:srgbClr val="CE7B00"/>
                </a:solidFill>
                <a:effectLst/>
                <a:latin typeface="Courier New"/>
                <a:ea typeface="Times New Roman"/>
              </a:rPr>
              <a:t> in 10 seconds"</a:t>
            </a:r>
            <a:r>
              <a:rPr lang="en-US" sz="1200" dirty="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lgn="l">
              <a:spcAft>
                <a:spcPts val="0"/>
              </a:spcAft>
            </a:pPr>
            <a:r>
              <a:rPr lang="en-US" sz="1200" dirty="0">
                <a:solidFill>
                  <a:srgbClr val="000000"/>
                </a:solidFill>
                <a:effectLst/>
                <a:latin typeface="Courier New"/>
                <a:ea typeface="Times New Roman"/>
              </a:rPr>
              <a:t>    </a:t>
            </a:r>
            <a:r>
              <a:rPr lang="pl-PL"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lgn="l">
              <a:spcAft>
                <a:spcPts val="0"/>
              </a:spcAft>
            </a:pPr>
            <a:r>
              <a:rPr lang="pl-PL" sz="1200" dirty="0">
                <a:solidFill>
                  <a:srgbClr val="000000"/>
                </a:solidFill>
                <a:effectLst/>
                <a:latin typeface="Courier New"/>
                <a:ea typeface="Times New Roman"/>
              </a:rPr>
              <a:t>  </a:t>
            </a:r>
            <a:r>
              <a:rPr lang="pl-PL"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lgn="l">
              <a:spcAft>
                <a:spcPts val="0"/>
              </a:spcAft>
            </a:pPr>
            <a:r>
              <a:rPr lang="pl-PL" sz="1200" dirty="0">
                <a:solidFill>
                  <a:srgbClr val="000000"/>
                </a:solidFill>
                <a:effectLst/>
                <a:latin typeface="Courier New"/>
                <a:ea typeface="Times New Roman"/>
              </a:rPr>
              <a:t>  </a:t>
            </a:r>
            <a:r>
              <a:rPr lang="pl-PL" sz="1200" dirty="0" err="1" smtClean="0">
                <a:solidFill>
                  <a:srgbClr val="000000"/>
                </a:solidFill>
                <a:effectLst/>
                <a:latin typeface="Courier New"/>
                <a:ea typeface="Times New Roman"/>
              </a:rPr>
              <a:t>serviceDelayTimer.schedule</a:t>
            </a:r>
            <a:r>
              <a:rPr lang="pl-PL" sz="1200" dirty="0" smtClean="0">
                <a:solidFill>
                  <a:srgbClr val="000000"/>
                </a:solidFill>
                <a:effectLst/>
                <a:latin typeface="Courier New"/>
                <a:ea typeface="Times New Roman"/>
              </a:rPr>
              <a:t>(10000</a:t>
            </a:r>
            <a:r>
              <a:rPr lang="pl-PL" sz="1200" dirty="0">
                <a:solidFill>
                  <a:srgbClr val="000000"/>
                </a:solidFill>
                <a:effectLst/>
                <a:latin typeface="Courier New"/>
                <a:ea typeface="Times New Roman"/>
              </a:rPr>
              <a:t>);</a:t>
            </a:r>
          </a:p>
          <a:p>
            <a:pPr algn="l">
              <a:spcAft>
                <a:spcPts val="0"/>
              </a:spcAft>
            </a:pPr>
            <a:r>
              <a:rPr lang="pl-PL"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p:txBody>
      </p:sp>
      <p:sp>
        <p:nvSpPr>
          <p:cNvPr id="3" name="pole tekstowe 2"/>
          <p:cNvSpPr txBox="1"/>
          <p:nvPr/>
        </p:nvSpPr>
        <p:spPr>
          <a:xfrm>
            <a:off x="6617567" y="2348880"/>
            <a:ext cx="2978605"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Service </a:t>
            </a:r>
            <a:r>
              <a:rPr lang="pl-PL" sz="1400" b="1" dirty="0" err="1" smtClean="0">
                <a:latin typeface="Tahoma" pitchFamily="34" charset="0"/>
                <a:ea typeface="Tahoma" pitchFamily="34" charset="0"/>
                <a:cs typeface="Tahoma" pitchFamily="34" charset="0"/>
              </a:rPr>
              <a:t>implementation</a:t>
            </a:r>
            <a:endParaRPr lang="pl-PL" sz="1400" b="1" dirty="0" smtClean="0">
              <a:latin typeface="Tahoma" pitchFamily="34" charset="0"/>
              <a:ea typeface="Tahoma" pitchFamily="34" charset="0"/>
              <a:cs typeface="Tahoma" pitchFamily="34" charset="0"/>
            </a:endParaRPr>
          </a:p>
        </p:txBody>
      </p:sp>
      <p:sp>
        <p:nvSpPr>
          <p:cNvPr id="13" name="pole tekstowe 12"/>
          <p:cNvSpPr txBox="1"/>
          <p:nvPr/>
        </p:nvSpPr>
        <p:spPr>
          <a:xfrm>
            <a:off x="6537176" y="3284984"/>
            <a:ext cx="2978605"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Service </a:t>
            </a:r>
            <a:r>
              <a:rPr lang="pl-PL" sz="1400" b="1" dirty="0" err="1" smtClean="0">
                <a:latin typeface="Tahoma" pitchFamily="34" charset="0"/>
                <a:ea typeface="Tahoma" pitchFamily="34" charset="0"/>
                <a:cs typeface="Tahoma" pitchFamily="34" charset="0"/>
              </a:rPr>
              <a:t>call</a:t>
            </a:r>
            <a:endParaRPr lang="pl-PL" sz="1400" b="1" dirty="0" smtClean="0">
              <a:latin typeface="Tahoma" pitchFamily="34" charset="0"/>
              <a:ea typeface="Tahoma" pitchFamily="34" charset="0"/>
              <a:cs typeface="Tahoma" pitchFamily="34" charset="0"/>
            </a:endParaRPr>
          </a:p>
        </p:txBody>
      </p:sp>
      <p:sp>
        <p:nvSpPr>
          <p:cNvPr id="14" name="pole tekstowe 13"/>
          <p:cNvSpPr txBox="1"/>
          <p:nvPr/>
        </p:nvSpPr>
        <p:spPr>
          <a:xfrm>
            <a:off x="6617567" y="5213355"/>
            <a:ext cx="2978605" cy="375885"/>
          </a:xfrm>
          <a:prstGeom prst="rect">
            <a:avLst/>
          </a:prstGeom>
          <a:noFill/>
        </p:spPr>
        <p:txBody>
          <a:bodyPr wrap="none" rtlCol="0" anchor="t" anchorCtr="0">
            <a:noAutofit/>
          </a:bodyPr>
          <a:lstStyle/>
          <a:p>
            <a:pPr algn="r"/>
            <a:r>
              <a:rPr lang="pl-PL" sz="1400" b="1" dirty="0" err="1" smtClean="0">
                <a:latin typeface="Tahoma" pitchFamily="34" charset="0"/>
                <a:ea typeface="Tahoma" pitchFamily="34" charset="0"/>
                <a:cs typeface="Tahoma" pitchFamily="34" charset="0"/>
              </a:rPr>
              <a:t>Callback</a:t>
            </a:r>
            <a:r>
              <a:rPr lang="pl-PL" sz="1400" b="1" dirty="0" smtClean="0">
                <a:latin typeface="Tahoma" pitchFamily="34" charset="0"/>
                <a:ea typeface="Tahoma" pitchFamily="34" charset="0"/>
                <a:cs typeface="Tahoma" pitchFamily="34" charset="0"/>
              </a:rPr>
              <a:t> </a:t>
            </a:r>
            <a:r>
              <a:rPr lang="pl-PL" sz="1400" b="1" dirty="0" err="1" smtClean="0">
                <a:latin typeface="Tahoma" pitchFamily="34" charset="0"/>
                <a:ea typeface="Tahoma" pitchFamily="34" charset="0"/>
                <a:cs typeface="Tahoma" pitchFamily="34" charset="0"/>
              </a:rPr>
              <a:t>implementation</a:t>
            </a:r>
            <a:endParaRPr lang="pl-PL" sz="1400" b="1"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7380554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Overview</a:t>
            </a:r>
            <a:endParaRPr lang="en-GB" dirty="0"/>
          </a:p>
        </p:txBody>
      </p:sp>
      <p:sp>
        <p:nvSpPr>
          <p:cNvPr id="6" name="Symbol zastępczy zawartości 5"/>
          <p:cNvSpPr>
            <a:spLocks noGrp="1"/>
          </p:cNvSpPr>
          <p:nvPr>
            <p:ph idx="1"/>
          </p:nvPr>
        </p:nvSpPr>
        <p:spPr>
          <a:xfrm>
            <a:off x="500063" y="1268761"/>
            <a:ext cx="8913812" cy="3888431"/>
          </a:xfrm>
        </p:spPr>
        <p:txBody>
          <a:bodyPr>
            <a:normAutofit/>
          </a:bodyPr>
          <a:lstStyle/>
          <a:p>
            <a:pPr fontAlgn="base"/>
            <a:r>
              <a:rPr lang="pl-PL" sz="1400" dirty="0" smtClean="0"/>
              <a:t>GWT </a:t>
            </a:r>
            <a:r>
              <a:rPr lang="pl-PL" sz="1400" dirty="0" err="1" smtClean="0"/>
              <a:t>offers</a:t>
            </a:r>
            <a:r>
              <a:rPr lang="pl-PL" sz="1400" dirty="0" smtClean="0"/>
              <a:t> </a:t>
            </a:r>
            <a:r>
              <a:rPr lang="pl-PL" sz="1400" dirty="0" err="1" smtClean="0"/>
              <a:t>many</a:t>
            </a:r>
            <a:r>
              <a:rPr lang="pl-PL" sz="1400" dirty="0" smtClean="0"/>
              <a:t> </a:t>
            </a:r>
            <a:r>
              <a:rPr lang="pl-PL" sz="1400" dirty="0" err="1" smtClean="0"/>
              <a:t>ways</a:t>
            </a:r>
            <a:r>
              <a:rPr lang="pl-PL" sz="1400" dirty="0" smtClean="0"/>
              <a:t> on the </a:t>
            </a:r>
            <a:r>
              <a:rPr lang="pl-PL" sz="1400" dirty="0" err="1" smtClean="0"/>
              <a:t>diffrent</a:t>
            </a:r>
            <a:r>
              <a:rPr lang="pl-PL" sz="1400" dirty="0" smtClean="0"/>
              <a:t> </a:t>
            </a:r>
            <a:r>
              <a:rPr lang="pl-PL" sz="1400" dirty="0" err="1" smtClean="0"/>
              <a:t>abstraction</a:t>
            </a:r>
            <a:r>
              <a:rPr lang="pl-PL" sz="1400" dirty="0" smtClean="0"/>
              <a:t> </a:t>
            </a:r>
            <a:r>
              <a:rPr lang="pl-PL" sz="1400" dirty="0" err="1" smtClean="0"/>
              <a:t>levels</a:t>
            </a:r>
            <a:r>
              <a:rPr lang="pl-PL" sz="1400" dirty="0" smtClean="0"/>
              <a:t> for </a:t>
            </a:r>
            <a:r>
              <a:rPr lang="pl-PL" sz="1400" dirty="0" err="1" smtClean="0"/>
              <a:t>comunication</a:t>
            </a:r>
            <a:r>
              <a:rPr lang="pl-PL" sz="1400" dirty="0" smtClean="0"/>
              <a:t> with </a:t>
            </a:r>
            <a:r>
              <a:rPr lang="pl-PL" sz="1400" dirty="0" err="1" smtClean="0"/>
              <a:t>server</a:t>
            </a:r>
            <a:endParaRPr lang="pl-PL" sz="1400" dirty="0" smtClean="0"/>
          </a:p>
          <a:p>
            <a:pPr lvl="1" fontAlgn="base"/>
            <a:r>
              <a:rPr lang="pl-PL" sz="1400" b="1" dirty="0" err="1" smtClean="0"/>
              <a:t>Request</a:t>
            </a:r>
            <a:r>
              <a:rPr lang="pl-PL" sz="1400" b="1" dirty="0" smtClean="0"/>
              <a:t> Builder </a:t>
            </a:r>
            <a:r>
              <a:rPr lang="pl-PL" sz="1400" dirty="0"/>
              <a:t>–</a:t>
            </a:r>
            <a:r>
              <a:rPr lang="pl-PL" sz="1400" dirty="0" smtClean="0"/>
              <a:t> a </a:t>
            </a:r>
            <a:r>
              <a:rPr lang="pl-PL" sz="1400" dirty="0" err="1" smtClean="0"/>
              <a:t>simple</a:t>
            </a:r>
            <a:r>
              <a:rPr lang="pl-PL" sz="1400" dirty="0" smtClean="0"/>
              <a:t> HTTP </a:t>
            </a:r>
            <a:r>
              <a:rPr lang="pl-PL" sz="1400" dirty="0" err="1" smtClean="0"/>
              <a:t>call</a:t>
            </a:r>
            <a:r>
              <a:rPr lang="pl-PL" sz="1400" dirty="0" smtClean="0"/>
              <a:t> (</a:t>
            </a:r>
            <a:r>
              <a:rPr lang="pl-PL" sz="1400" dirty="0"/>
              <a:t>POST </a:t>
            </a:r>
            <a:r>
              <a:rPr lang="pl-PL" sz="1400" dirty="0" err="1"/>
              <a:t>or</a:t>
            </a:r>
            <a:r>
              <a:rPr lang="pl-PL" sz="1400" dirty="0"/>
              <a:t> GET</a:t>
            </a:r>
            <a:r>
              <a:rPr lang="pl-PL" sz="1400" dirty="0" smtClean="0"/>
              <a:t>) </a:t>
            </a:r>
            <a:r>
              <a:rPr lang="pl-PL" sz="1400" dirty="0" err="1" smtClean="0"/>
              <a:t>builder</a:t>
            </a:r>
            <a:endParaRPr lang="pl-PL" sz="1400" dirty="0" smtClean="0"/>
          </a:p>
          <a:p>
            <a:pPr lvl="1" fontAlgn="base"/>
            <a:r>
              <a:rPr lang="pl-PL" sz="1400" b="1" dirty="0" smtClean="0"/>
              <a:t>GWT-RPC</a:t>
            </a:r>
            <a:r>
              <a:rPr lang="pl-PL" sz="1400" dirty="0" smtClean="0"/>
              <a:t> – most </a:t>
            </a:r>
            <a:r>
              <a:rPr lang="pl-PL" sz="1400" dirty="0" err="1" smtClean="0"/>
              <a:t>common</a:t>
            </a:r>
            <a:r>
              <a:rPr lang="pl-PL" sz="1400" dirty="0" smtClean="0"/>
              <a:t> </a:t>
            </a:r>
            <a:r>
              <a:rPr lang="pl-PL" sz="1400" dirty="0" err="1" smtClean="0"/>
              <a:t>comunication</a:t>
            </a:r>
            <a:r>
              <a:rPr lang="pl-PL" sz="1400" dirty="0" smtClean="0"/>
              <a:t> </a:t>
            </a:r>
            <a:r>
              <a:rPr lang="pl-PL" sz="1400" dirty="0" err="1" smtClean="0"/>
              <a:t>technology</a:t>
            </a:r>
            <a:endParaRPr lang="pl-PL" sz="1400" dirty="0" smtClean="0"/>
          </a:p>
          <a:p>
            <a:pPr lvl="1" fontAlgn="base"/>
            <a:r>
              <a:rPr lang="pl-PL" sz="1400" b="1" dirty="0" err="1" smtClean="0"/>
              <a:t>RequestFactory</a:t>
            </a:r>
            <a:r>
              <a:rPr lang="pl-PL" sz="1400" dirty="0" smtClean="0"/>
              <a:t> – </a:t>
            </a:r>
            <a:r>
              <a:rPr lang="pl-PL" sz="1400" dirty="0" err="1" smtClean="0"/>
              <a:t>alternative</a:t>
            </a:r>
            <a:r>
              <a:rPr lang="pl-PL" sz="1400" dirty="0" smtClean="0"/>
              <a:t> for GWT-RPC </a:t>
            </a:r>
            <a:r>
              <a:rPr lang="pl-PL" sz="1400" dirty="0" err="1" smtClean="0"/>
              <a:t>due</a:t>
            </a:r>
            <a:r>
              <a:rPr lang="pl-PL" sz="1400" dirty="0" smtClean="0"/>
              <a:t> to GWT-RPC </a:t>
            </a:r>
            <a:r>
              <a:rPr lang="pl-PL" sz="1400" dirty="0" err="1" smtClean="0"/>
              <a:t>limitations</a:t>
            </a:r>
            <a:endParaRPr lang="pl-PL" sz="1400" dirty="0" smtClean="0"/>
          </a:p>
          <a:p>
            <a:pPr lvl="1" fontAlgn="base"/>
            <a:r>
              <a:rPr lang="pl-PL" sz="1400" b="1" dirty="0" smtClean="0"/>
              <a:t>REST</a:t>
            </a:r>
            <a:r>
              <a:rPr lang="pl-PL" sz="1400" dirty="0" smtClean="0"/>
              <a:t> – </a:t>
            </a:r>
            <a:r>
              <a:rPr lang="pl-PL" sz="1400" dirty="0" err="1" smtClean="0"/>
              <a:t>thirdparty</a:t>
            </a:r>
            <a:r>
              <a:rPr lang="pl-PL" sz="1400" dirty="0" smtClean="0"/>
              <a:t> </a:t>
            </a:r>
            <a:r>
              <a:rPr lang="pl-PL" sz="1400" dirty="0" err="1" smtClean="0"/>
              <a:t>comunication</a:t>
            </a:r>
            <a:r>
              <a:rPr lang="pl-PL" sz="1400" dirty="0" smtClean="0"/>
              <a:t> </a:t>
            </a:r>
            <a:r>
              <a:rPr lang="pl-PL" sz="1400" dirty="0" err="1" smtClean="0"/>
              <a:t>way</a:t>
            </a:r>
            <a:r>
              <a:rPr lang="pl-PL" sz="1400" dirty="0" smtClean="0"/>
              <a:t> to </a:t>
            </a:r>
            <a:r>
              <a:rPr lang="pl-PL" sz="1400" dirty="0" err="1" smtClean="0"/>
              <a:t>comunicate</a:t>
            </a:r>
            <a:r>
              <a:rPr lang="pl-PL" sz="1400" dirty="0" smtClean="0"/>
              <a:t> with REST services</a:t>
            </a:r>
          </a:p>
          <a:p>
            <a:pPr lvl="1" fontAlgn="base"/>
            <a:endParaRPr lang="pl-PL" sz="1400" dirty="0"/>
          </a:p>
          <a:p>
            <a:pPr fontAlgn="base"/>
            <a:r>
              <a:rPr lang="pl-PL" sz="1400" dirty="0" smtClean="0"/>
              <a:t>It </a:t>
            </a:r>
            <a:r>
              <a:rPr lang="pl-PL" sz="1400" dirty="0" err="1" smtClean="0"/>
              <a:t>is</a:t>
            </a:r>
            <a:r>
              <a:rPr lang="pl-PL" sz="1400" dirty="0" smtClean="0"/>
              <a:t> </a:t>
            </a:r>
            <a:r>
              <a:rPr lang="pl-PL" sz="1400" dirty="0" err="1" smtClean="0"/>
              <a:t>also</a:t>
            </a:r>
            <a:r>
              <a:rPr lang="pl-PL" sz="1400" dirty="0" smtClean="0"/>
              <a:t> </a:t>
            </a:r>
            <a:r>
              <a:rPr lang="pl-PL" sz="1400" dirty="0" err="1" smtClean="0"/>
              <a:t>possible</a:t>
            </a:r>
            <a:r>
              <a:rPr lang="pl-PL" sz="1400" dirty="0" smtClean="0"/>
              <a:t> to set </a:t>
            </a:r>
            <a:r>
              <a:rPr lang="pl-PL" sz="1400" dirty="0" err="1" smtClean="0"/>
              <a:t>up</a:t>
            </a:r>
            <a:r>
              <a:rPr lang="pl-PL" sz="1400" dirty="0" smtClean="0"/>
              <a:t> </a:t>
            </a:r>
            <a:r>
              <a:rPr lang="pl-PL" sz="1400" dirty="0" err="1" smtClean="0"/>
              <a:t>server</a:t>
            </a:r>
            <a:r>
              <a:rPr lang="pl-PL" sz="1400" dirty="0" smtClean="0"/>
              <a:t> </a:t>
            </a:r>
            <a:r>
              <a:rPr lang="pl-PL" sz="1400" dirty="0" err="1" smtClean="0"/>
              <a:t>push</a:t>
            </a:r>
            <a:r>
              <a:rPr lang="pl-PL" sz="1400" dirty="0" smtClean="0"/>
              <a:t> </a:t>
            </a:r>
            <a:r>
              <a:rPr lang="pl-PL" sz="1400" dirty="0" err="1" smtClean="0"/>
              <a:t>comunication</a:t>
            </a:r>
            <a:r>
              <a:rPr lang="pl-PL" sz="1400" dirty="0"/>
              <a:t> </a:t>
            </a:r>
            <a:r>
              <a:rPr lang="pl-PL" sz="1400" dirty="0" smtClean="0"/>
              <a:t>with </a:t>
            </a:r>
            <a:r>
              <a:rPr lang="pl-PL" sz="1400" dirty="0" err="1" smtClean="0"/>
              <a:t>thirdparty</a:t>
            </a:r>
            <a:r>
              <a:rPr lang="pl-PL" sz="1400" dirty="0" smtClean="0"/>
              <a:t> </a:t>
            </a:r>
            <a:r>
              <a:rPr lang="pl-PL" sz="1400" dirty="0" err="1" smtClean="0"/>
              <a:t>libraries</a:t>
            </a:r>
            <a:r>
              <a:rPr lang="pl-PL" sz="1400" dirty="0" smtClean="0"/>
              <a:t> </a:t>
            </a:r>
            <a:r>
              <a:rPr lang="pl-PL" sz="1400" dirty="0" err="1" smtClean="0"/>
              <a:t>through</a:t>
            </a:r>
            <a:r>
              <a:rPr lang="pl-PL" sz="1400" dirty="0" smtClean="0"/>
              <a:t>:</a:t>
            </a:r>
          </a:p>
          <a:p>
            <a:pPr lvl="1" fontAlgn="base"/>
            <a:r>
              <a:rPr lang="pl-PL" sz="1400" dirty="0" err="1" smtClean="0"/>
              <a:t>WebSockets</a:t>
            </a:r>
            <a:endParaRPr lang="pl-PL" sz="1400" dirty="0" smtClean="0"/>
          </a:p>
          <a:p>
            <a:pPr lvl="1" fontAlgn="base"/>
            <a:r>
              <a:rPr lang="pl-PL" sz="1400" dirty="0" err="1" smtClean="0"/>
              <a:t>Comet</a:t>
            </a:r>
            <a:endParaRPr lang="pl-PL" sz="1400" dirty="0" smtClean="0"/>
          </a:p>
          <a:p>
            <a:pPr lvl="1" fontAlgn="base"/>
            <a:r>
              <a:rPr lang="pl-PL" sz="1400" dirty="0" smtClean="0"/>
              <a:t>DWR</a:t>
            </a:r>
            <a:endParaRPr lang="en-US"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390110864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smtClean="0"/>
              <a:t>GWT-RPC</a:t>
            </a:r>
            <a:endParaRPr lang="en-GB" dirty="0"/>
          </a:p>
        </p:txBody>
      </p:sp>
      <p:sp>
        <p:nvSpPr>
          <p:cNvPr id="6" name="Symbol zastępczy zawartości 5"/>
          <p:cNvSpPr>
            <a:spLocks noGrp="1"/>
          </p:cNvSpPr>
          <p:nvPr>
            <p:ph idx="1"/>
          </p:nvPr>
        </p:nvSpPr>
        <p:spPr>
          <a:xfrm>
            <a:off x="500063" y="1268761"/>
            <a:ext cx="8913812" cy="2005463"/>
          </a:xfrm>
        </p:spPr>
        <p:txBody>
          <a:bodyPr>
            <a:normAutofit/>
          </a:bodyPr>
          <a:lstStyle/>
          <a:p>
            <a:r>
              <a:rPr lang="pl-PL" sz="1400" b="1" dirty="0"/>
              <a:t>GWT Remote </a:t>
            </a:r>
            <a:r>
              <a:rPr lang="pl-PL" sz="1400" b="1" dirty="0" err="1"/>
              <a:t>Procedure</a:t>
            </a:r>
            <a:r>
              <a:rPr lang="pl-PL" sz="1400" b="1" dirty="0"/>
              <a:t> </a:t>
            </a:r>
            <a:r>
              <a:rPr lang="pl-PL" sz="1400" b="1" dirty="0" err="1"/>
              <a:t>Calls</a:t>
            </a:r>
            <a:r>
              <a:rPr lang="pl-PL" sz="1400" dirty="0"/>
              <a:t> (</a:t>
            </a:r>
            <a:r>
              <a:rPr lang="pl-PL" sz="1400" b="1" dirty="0" smtClean="0"/>
              <a:t>GWT-RPC</a:t>
            </a:r>
            <a:r>
              <a:rPr lang="pl-PL" sz="1400" dirty="0" smtClean="0"/>
              <a:t>) – </a:t>
            </a:r>
            <a:r>
              <a:rPr lang="pl-PL" sz="1400" dirty="0" err="1" smtClean="0"/>
              <a:t>default</a:t>
            </a:r>
            <a:r>
              <a:rPr lang="pl-PL" sz="1400" dirty="0" smtClean="0"/>
              <a:t> and most </a:t>
            </a:r>
            <a:r>
              <a:rPr lang="pl-PL" sz="1400" dirty="0" err="1" smtClean="0"/>
              <a:t>common</a:t>
            </a:r>
            <a:r>
              <a:rPr lang="pl-PL" sz="1400" dirty="0" smtClean="0"/>
              <a:t> </a:t>
            </a:r>
            <a:r>
              <a:rPr lang="pl-PL" sz="1400" dirty="0" err="1" smtClean="0"/>
              <a:t>comunication</a:t>
            </a:r>
            <a:r>
              <a:rPr lang="pl-PL" sz="1400" dirty="0" smtClean="0"/>
              <a:t> </a:t>
            </a:r>
            <a:r>
              <a:rPr lang="pl-PL" sz="1400" dirty="0" err="1" smtClean="0"/>
              <a:t>way</a:t>
            </a:r>
            <a:r>
              <a:rPr lang="pl-PL" sz="1400" dirty="0" smtClean="0"/>
              <a:t> with </a:t>
            </a:r>
            <a:r>
              <a:rPr lang="pl-PL" sz="1400" dirty="0" err="1" smtClean="0"/>
              <a:t>server</a:t>
            </a:r>
            <a:endParaRPr lang="pl-PL" sz="1400" dirty="0"/>
          </a:p>
          <a:p>
            <a:r>
              <a:rPr lang="pl-PL" sz="1400" dirty="0" smtClean="0"/>
              <a:t>The </a:t>
            </a:r>
            <a:r>
              <a:rPr lang="pl-PL" sz="1400" dirty="0" err="1" smtClean="0"/>
              <a:t>base</a:t>
            </a:r>
            <a:r>
              <a:rPr lang="pl-PL" sz="1400" dirty="0" smtClean="0"/>
              <a:t> of GWT-RPC </a:t>
            </a:r>
            <a:r>
              <a:rPr lang="pl-PL" sz="1400" dirty="0" err="1" smtClean="0"/>
              <a:t>is</a:t>
            </a:r>
            <a:r>
              <a:rPr lang="pl-PL" sz="1400" dirty="0" smtClean="0"/>
              <a:t> a </a:t>
            </a:r>
            <a:r>
              <a:rPr lang="pl-PL" sz="1400" b="1" dirty="0" err="1"/>
              <a:t>webservice</a:t>
            </a:r>
            <a:r>
              <a:rPr lang="pl-PL" sz="1400" dirty="0"/>
              <a:t>, </a:t>
            </a:r>
            <a:r>
              <a:rPr lang="pl-PL" sz="1400" dirty="0" err="1" smtClean="0"/>
              <a:t>that</a:t>
            </a:r>
            <a:r>
              <a:rPr lang="pl-PL" sz="1400" dirty="0" smtClean="0"/>
              <a:t> </a:t>
            </a:r>
            <a:r>
              <a:rPr lang="pl-PL" sz="1400" dirty="0" err="1" smtClean="0"/>
              <a:t>comunicates</a:t>
            </a:r>
            <a:r>
              <a:rPr lang="pl-PL" sz="1400" dirty="0" smtClean="0"/>
              <a:t> with </a:t>
            </a:r>
            <a:r>
              <a:rPr lang="pl-PL" sz="1400" dirty="0" err="1" smtClean="0"/>
              <a:t>server</a:t>
            </a:r>
            <a:r>
              <a:rPr lang="pl-PL" sz="1400" dirty="0" smtClean="0"/>
              <a:t> with </a:t>
            </a:r>
            <a:r>
              <a:rPr lang="pl-PL" sz="1400" dirty="0"/>
              <a:t>HTTP </a:t>
            </a:r>
            <a:r>
              <a:rPr lang="pl-PL" sz="1400" dirty="0" err="1" smtClean="0"/>
              <a:t>protocol</a:t>
            </a:r>
            <a:endParaRPr lang="pl-PL" sz="1400" dirty="0"/>
          </a:p>
          <a:p>
            <a:r>
              <a:rPr lang="pl-PL" sz="1400" dirty="0" smtClean="0"/>
              <a:t>Service </a:t>
            </a:r>
            <a:r>
              <a:rPr lang="pl-PL" sz="1400" dirty="0" err="1" smtClean="0"/>
              <a:t>is</a:t>
            </a:r>
            <a:r>
              <a:rPr lang="pl-PL" sz="1400" dirty="0" smtClean="0"/>
              <a:t> </a:t>
            </a:r>
            <a:r>
              <a:rPr lang="pl-PL" sz="1400" dirty="0" err="1" smtClean="0"/>
              <a:t>executed</a:t>
            </a:r>
            <a:r>
              <a:rPr lang="pl-PL" sz="1400" dirty="0" smtClean="0"/>
              <a:t> </a:t>
            </a:r>
            <a:r>
              <a:rPr lang="pl-PL" sz="1400" b="1" dirty="0" err="1" smtClean="0"/>
              <a:t>asynchroniously</a:t>
            </a:r>
            <a:r>
              <a:rPr lang="pl-PL" sz="1400" dirty="0" smtClean="0"/>
              <a:t> with automatic </a:t>
            </a:r>
            <a:r>
              <a:rPr lang="pl-PL" sz="1400" b="1" dirty="0" err="1" smtClean="0"/>
              <a:t>serialization</a:t>
            </a:r>
            <a:r>
              <a:rPr lang="pl-PL" sz="1400" dirty="0" smtClean="0"/>
              <a:t> </a:t>
            </a:r>
            <a:r>
              <a:rPr lang="pl-PL" sz="1400" dirty="0"/>
              <a:t>i </a:t>
            </a:r>
            <a:r>
              <a:rPr lang="pl-PL" sz="1400" b="1" dirty="0" err="1" smtClean="0"/>
              <a:t>deserialization</a:t>
            </a:r>
            <a:r>
              <a:rPr lang="pl-PL" sz="1400" dirty="0" smtClean="0"/>
              <a:t> of </a:t>
            </a:r>
            <a:r>
              <a:rPr lang="pl-PL" sz="1400" dirty="0" err="1" smtClean="0"/>
              <a:t>transporting</a:t>
            </a:r>
            <a:r>
              <a:rPr lang="pl-PL" sz="1400" dirty="0" smtClean="0"/>
              <a:t> data</a:t>
            </a:r>
          </a:p>
          <a:p>
            <a:r>
              <a:rPr lang="pl-PL" sz="1400" dirty="0" err="1" smtClean="0"/>
              <a:t>Models</a:t>
            </a:r>
            <a:r>
              <a:rPr lang="pl-PL" sz="1400" dirty="0" smtClean="0"/>
              <a:t> </a:t>
            </a:r>
            <a:r>
              <a:rPr lang="pl-PL" sz="1400" dirty="0" err="1" smtClean="0"/>
              <a:t>code</a:t>
            </a:r>
            <a:r>
              <a:rPr lang="pl-PL" sz="1400" dirty="0" smtClean="0"/>
              <a:t> </a:t>
            </a:r>
            <a:r>
              <a:rPr lang="pl-PL" sz="1400" dirty="0" err="1" smtClean="0"/>
              <a:t>is</a:t>
            </a:r>
            <a:r>
              <a:rPr lang="pl-PL" sz="1400" dirty="0" smtClean="0"/>
              <a:t> </a:t>
            </a:r>
            <a:r>
              <a:rPr lang="pl-PL" sz="1400" dirty="0" err="1" smtClean="0"/>
              <a:t>avaiable</a:t>
            </a:r>
            <a:r>
              <a:rPr lang="pl-PL" sz="1400" dirty="0" smtClean="0"/>
              <a:t> on </a:t>
            </a:r>
            <a:r>
              <a:rPr lang="pl-PL" sz="1400" dirty="0" err="1" smtClean="0"/>
              <a:t>client</a:t>
            </a:r>
            <a:r>
              <a:rPr lang="pl-PL" sz="1400" dirty="0" smtClean="0"/>
              <a:t> and </a:t>
            </a:r>
            <a:r>
              <a:rPr lang="pl-PL" sz="1400" dirty="0" err="1" smtClean="0"/>
              <a:t>server</a:t>
            </a:r>
            <a:r>
              <a:rPr lang="pl-PL" sz="1400" dirty="0" smtClean="0"/>
              <a:t> </a:t>
            </a:r>
            <a:r>
              <a:rPr lang="pl-PL" sz="1400" dirty="0" err="1" smtClean="0"/>
              <a:t>side</a:t>
            </a:r>
            <a:endParaRPr lang="pl-PL" sz="1400" dirty="0"/>
          </a:p>
          <a:p>
            <a:r>
              <a:rPr lang="pl-PL" sz="1400" dirty="0" err="1" smtClean="0"/>
              <a:t>Transporting</a:t>
            </a:r>
            <a:r>
              <a:rPr lang="pl-PL" sz="1400" dirty="0" smtClean="0"/>
              <a:t> format </a:t>
            </a:r>
            <a:r>
              <a:rPr lang="pl-PL" sz="1400" dirty="0" err="1" smtClean="0"/>
              <a:t>is</a:t>
            </a:r>
            <a:r>
              <a:rPr lang="pl-PL" sz="1400" dirty="0" smtClean="0"/>
              <a:t> a </a:t>
            </a:r>
            <a:r>
              <a:rPr lang="pl-PL" sz="1400" dirty="0" err="1" smtClean="0"/>
              <a:t>reduced</a:t>
            </a:r>
            <a:r>
              <a:rPr lang="pl-PL" sz="1400" dirty="0" smtClean="0"/>
              <a:t> JSON</a:t>
            </a:r>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8" name="Prostokąt zaokrąglony 7"/>
          <p:cNvSpPr/>
          <p:nvPr/>
        </p:nvSpPr>
        <p:spPr>
          <a:xfrm>
            <a:off x="659974" y="3274224"/>
            <a:ext cx="8283008" cy="658832"/>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pl-PL" sz="1200" dirty="0"/>
              <a:t>//OK[1985,8,7,5,'TwWa6OQ',4,'BCK',3,2,1961,6,5,3,'TwWa6OQ',4,'BCK',3,2,2,1,["[</a:t>
            </a:r>
            <a:r>
              <a:rPr lang="pl-PL" sz="1200" dirty="0" err="1"/>
              <a:t>Lpl.pkosmowski.samplegwtapplication.client.Person</a:t>
            </a:r>
            <a:r>
              <a:rPr lang="pl-PL" sz="1200" dirty="0"/>
              <a:t>;/1436811683","pl.pkosmowski.samplegwtapplication.client.Person/3269215620","java.lang.Long/4227064769","java.util.Date/3385151746","Nick","Furry","Black","Widow"],0,7]</a:t>
            </a:r>
          </a:p>
        </p:txBody>
      </p:sp>
      <p:sp>
        <p:nvSpPr>
          <p:cNvPr id="9" name="Symbol zastępczy zawartości 5"/>
          <p:cNvSpPr txBox="1">
            <a:spLocks/>
          </p:cNvSpPr>
          <p:nvPr/>
        </p:nvSpPr>
        <p:spPr>
          <a:xfrm>
            <a:off x="500063" y="4221088"/>
            <a:ext cx="8913812" cy="165618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dirty="0" err="1" smtClean="0"/>
              <a:t>Very</a:t>
            </a:r>
            <a:r>
              <a:rPr lang="pl-PL" sz="1400" dirty="0" smtClean="0"/>
              <a:t> </a:t>
            </a:r>
            <a:r>
              <a:rPr lang="pl-PL" sz="1400" dirty="0" err="1" smtClean="0"/>
              <a:t>easy</a:t>
            </a:r>
            <a:r>
              <a:rPr lang="pl-PL" sz="1400" dirty="0" smtClean="0"/>
              <a:t> to </a:t>
            </a:r>
            <a:r>
              <a:rPr lang="pl-PL" sz="1400" dirty="0" err="1" smtClean="0"/>
              <a:t>use</a:t>
            </a:r>
            <a:endParaRPr lang="pl-PL" sz="1400" dirty="0" smtClean="0"/>
          </a:p>
          <a:p>
            <a:r>
              <a:rPr lang="pl-PL" sz="1400" dirty="0" err="1" smtClean="0"/>
              <a:t>Very</a:t>
            </a:r>
            <a:r>
              <a:rPr lang="pl-PL" sz="1400" dirty="0" smtClean="0"/>
              <a:t> </a:t>
            </a:r>
            <a:r>
              <a:rPr lang="pl-PL" sz="1400" dirty="0" err="1" smtClean="0"/>
              <a:t>easy</a:t>
            </a:r>
            <a:r>
              <a:rPr lang="pl-PL" sz="1400" dirty="0" smtClean="0"/>
              <a:t> to </a:t>
            </a:r>
            <a:r>
              <a:rPr lang="pl-PL" sz="1400" dirty="0" err="1" smtClean="0"/>
              <a:t>work</a:t>
            </a:r>
            <a:r>
              <a:rPr lang="pl-PL" sz="1400" dirty="0" smtClean="0"/>
              <a:t> with </a:t>
            </a:r>
            <a:r>
              <a:rPr lang="pl-PL" sz="1400" dirty="0" err="1" smtClean="0"/>
              <a:t>other</a:t>
            </a:r>
            <a:r>
              <a:rPr lang="pl-PL" sz="1400" dirty="0" smtClean="0"/>
              <a:t> </a:t>
            </a:r>
            <a:r>
              <a:rPr lang="pl-PL" sz="1400" dirty="0" err="1" smtClean="0"/>
              <a:t>concepts</a:t>
            </a:r>
            <a:r>
              <a:rPr lang="pl-PL" sz="1400" dirty="0" smtClean="0"/>
              <a:t> </a:t>
            </a:r>
            <a:r>
              <a:rPr lang="pl-PL" sz="1400" dirty="0" err="1" smtClean="0"/>
              <a:t>like</a:t>
            </a:r>
            <a:r>
              <a:rPr lang="pl-PL" sz="1400" dirty="0" smtClean="0"/>
              <a:t>: </a:t>
            </a:r>
            <a:r>
              <a:rPr lang="pl-PL" sz="1400" dirty="0" err="1" smtClean="0"/>
              <a:t>ServletDispatcher</a:t>
            </a:r>
            <a:r>
              <a:rPr lang="pl-PL" sz="1400" dirty="0" smtClean="0"/>
              <a:t>, </a:t>
            </a:r>
            <a:r>
              <a:rPr lang="pl-PL" sz="1400" dirty="0" err="1" smtClean="0"/>
              <a:t>CommandPattern</a:t>
            </a:r>
            <a:endParaRPr lang="pl-PL" sz="1400" dirty="0" smtClean="0"/>
          </a:p>
          <a:p>
            <a:r>
              <a:rPr lang="pl-PL" sz="1400" dirty="0" smtClean="0"/>
              <a:t>Hard to </a:t>
            </a:r>
            <a:r>
              <a:rPr lang="pl-PL" sz="1400" dirty="0" err="1" smtClean="0"/>
              <a:t>use</a:t>
            </a:r>
            <a:r>
              <a:rPr lang="pl-PL" sz="1400" dirty="0" smtClean="0"/>
              <a:t> with non </a:t>
            </a:r>
            <a:r>
              <a:rPr lang="pl-PL" sz="1400" dirty="0" err="1" smtClean="0"/>
              <a:t>serializable</a:t>
            </a:r>
            <a:r>
              <a:rPr lang="pl-PL" sz="1400" dirty="0" smtClean="0"/>
              <a:t> </a:t>
            </a:r>
            <a:r>
              <a:rPr lang="pl-PL" sz="1400" dirty="0" err="1" smtClean="0"/>
              <a:t>objects</a:t>
            </a:r>
            <a:r>
              <a:rPr lang="pl-PL" sz="1400" dirty="0" smtClean="0"/>
              <a:t> / </a:t>
            </a:r>
            <a:r>
              <a:rPr lang="pl-PL" sz="1400" dirty="0" err="1" smtClean="0"/>
              <a:t>lists</a:t>
            </a:r>
            <a:r>
              <a:rPr lang="pl-PL" sz="1400" dirty="0" smtClean="0"/>
              <a:t> / </a:t>
            </a:r>
            <a:r>
              <a:rPr lang="pl-PL" sz="1400" dirty="0" err="1" smtClean="0"/>
              <a:t>maps</a:t>
            </a:r>
            <a:endParaRPr lang="pl-PL" sz="1400" dirty="0" smtClean="0"/>
          </a:p>
          <a:p>
            <a:r>
              <a:rPr lang="pl-PL" sz="1400" dirty="0" smtClean="0"/>
              <a:t>Lock </a:t>
            </a:r>
            <a:r>
              <a:rPr lang="pl-PL" sz="1400" dirty="0" err="1" smtClean="0"/>
              <a:t>vendor</a:t>
            </a:r>
            <a:endParaRPr lang="pl-PL" sz="1400" dirty="0"/>
          </a:p>
        </p:txBody>
      </p:sp>
    </p:spTree>
    <p:extLst>
      <p:ext uri="{BB962C8B-B14F-4D97-AF65-F5344CB8AC3E}">
        <p14:creationId xmlns:p14="http://schemas.microsoft.com/office/powerpoint/2010/main" val="207983496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a:t>RIA (ang. Rich Internet Application</a:t>
            </a:r>
            <a:r>
              <a:rPr lang="pl-PL" dirty="0" smtClean="0"/>
              <a:t>)</a:t>
            </a:r>
            <a:br>
              <a:rPr lang="pl-PL" dirty="0" smtClean="0"/>
            </a:br>
            <a:r>
              <a:rPr lang="pl-PL" sz="1600" dirty="0" smtClean="0"/>
              <a:t>Technologies, Samples</a:t>
            </a:r>
            <a:endParaRPr lang="en-GB" dirty="0"/>
          </a:p>
        </p:txBody>
      </p:sp>
      <p:sp>
        <p:nvSpPr>
          <p:cNvPr id="23" name="Text Placeholder 22"/>
          <p:cNvSpPr>
            <a:spLocks noGrp="1"/>
          </p:cNvSpPr>
          <p:nvPr>
            <p:ph idx="1"/>
          </p:nvPr>
        </p:nvSpPr>
        <p:spPr>
          <a:xfrm>
            <a:off x="500062" y="1340768"/>
            <a:ext cx="9277474" cy="4680620"/>
          </a:xfrm>
        </p:spPr>
        <p:txBody>
          <a:bodyPr>
            <a:noAutofit/>
          </a:bodyPr>
          <a:lstStyle/>
          <a:p>
            <a:r>
              <a:rPr lang="pl-PL" sz="1400" dirty="0" smtClean="0"/>
              <a:t>Most popular technologies:</a:t>
            </a:r>
          </a:p>
          <a:p>
            <a:pPr lvl="1"/>
            <a:r>
              <a:rPr lang="pl-PL" sz="1400" b="1" dirty="0" smtClean="0"/>
              <a:t>DHTML</a:t>
            </a:r>
            <a:r>
              <a:rPr lang="pl-PL" sz="1400" dirty="0" smtClean="0"/>
              <a:t> = HTML </a:t>
            </a:r>
            <a:r>
              <a:rPr lang="pl-PL" sz="1400" dirty="0"/>
              <a:t>+ JavaScript</a:t>
            </a:r>
          </a:p>
          <a:p>
            <a:pPr lvl="1"/>
            <a:r>
              <a:rPr lang="pl-PL" sz="1400" b="1" dirty="0" smtClean="0"/>
              <a:t>Silverlight</a:t>
            </a:r>
            <a:r>
              <a:rPr lang="pl-PL" sz="1400" dirty="0" smtClean="0"/>
              <a:t> = .NET</a:t>
            </a:r>
            <a:r>
              <a:rPr lang="pl-PL" sz="1400" dirty="0"/>
              <a:t>, </a:t>
            </a:r>
            <a:r>
              <a:rPr lang="pl-PL" sz="1400" dirty="0" smtClean="0"/>
              <a:t>need plugins</a:t>
            </a:r>
            <a:endParaRPr lang="pl-PL" sz="1400" dirty="0"/>
          </a:p>
          <a:p>
            <a:pPr lvl="1"/>
            <a:r>
              <a:rPr lang="pl-PL" sz="1400" b="1" dirty="0" smtClean="0"/>
              <a:t>JavaFX</a:t>
            </a:r>
            <a:r>
              <a:rPr lang="pl-PL" sz="1400" dirty="0" smtClean="0"/>
              <a:t> = Java</a:t>
            </a:r>
            <a:r>
              <a:rPr lang="pl-PL" sz="1400" dirty="0"/>
              <a:t>, </a:t>
            </a:r>
            <a:r>
              <a:rPr lang="pl-PL" sz="1400" dirty="0" smtClean="0"/>
              <a:t>need </a:t>
            </a:r>
            <a:r>
              <a:rPr lang="pl-PL" sz="1400" dirty="0"/>
              <a:t>VM</a:t>
            </a:r>
          </a:p>
          <a:p>
            <a:pPr lvl="1"/>
            <a:r>
              <a:rPr lang="pl-PL" sz="1400" b="1" dirty="0" smtClean="0"/>
              <a:t>Flex</a:t>
            </a:r>
            <a:r>
              <a:rPr lang="pl-PL" sz="1400" dirty="0" smtClean="0"/>
              <a:t> = MXML </a:t>
            </a:r>
            <a:r>
              <a:rPr lang="pl-PL" sz="1400" dirty="0"/>
              <a:t>+ ActionScript, </a:t>
            </a:r>
            <a:r>
              <a:rPr lang="pl-PL" sz="1400" dirty="0" smtClean="0"/>
              <a:t>need plugin</a:t>
            </a:r>
            <a:endParaRPr lang="pl-PL" sz="1400" dirty="0"/>
          </a:p>
          <a:p>
            <a:pPr lvl="1"/>
            <a:r>
              <a:rPr lang="pl-PL" sz="1400" b="1" dirty="0" smtClean="0"/>
              <a:t>GWT</a:t>
            </a:r>
            <a:r>
              <a:rPr lang="pl-PL" sz="1400" dirty="0" smtClean="0"/>
              <a:t> = DHTML in Java</a:t>
            </a:r>
            <a:endParaRPr lang="pl-PL" sz="1400" dirty="0"/>
          </a:p>
          <a:p>
            <a:endParaRPr lang="pl-PL" sz="1400" dirty="0" smtClean="0"/>
          </a:p>
          <a:p>
            <a:r>
              <a:rPr lang="pl-PL" sz="1400" dirty="0" smtClean="0"/>
              <a:t>Samples of RIA applications:</a:t>
            </a:r>
            <a:endParaRPr lang="pl-PL" sz="1400" dirty="0"/>
          </a:p>
          <a:p>
            <a:pPr lvl="1"/>
            <a:r>
              <a:rPr lang="pl-PL" sz="1400" dirty="0" smtClean="0"/>
              <a:t>Google: Gmail, Docs, Calendar, Maps, Reader, G+</a:t>
            </a:r>
            <a:endParaRPr lang="pl-PL" sz="1400" b="1" dirty="0"/>
          </a:p>
          <a:p>
            <a:pPr lvl="1"/>
            <a:r>
              <a:rPr lang="pl-PL" sz="1400" dirty="0" smtClean="0"/>
              <a:t>Groveshark, Dropbox, Photoshop.com</a:t>
            </a:r>
          </a:p>
          <a:p>
            <a:pPr lvl="1"/>
            <a:r>
              <a:rPr lang="pl-PL" sz="1400" dirty="0" smtClean="0"/>
              <a:t>Google with GWT: „</a:t>
            </a:r>
            <a:r>
              <a:rPr lang="pl-PL" sz="1400" b="1" dirty="0"/>
              <a:t>AdWords</a:t>
            </a:r>
            <a:r>
              <a:rPr lang="pl-PL" sz="1400" dirty="0"/>
              <a:t>, </a:t>
            </a:r>
            <a:r>
              <a:rPr lang="pl-PL" sz="1400" b="1" dirty="0"/>
              <a:t>AdSense</a:t>
            </a:r>
            <a:r>
              <a:rPr lang="pl-PL" sz="1400" dirty="0"/>
              <a:t>, Flights, Hotel Finder, Offers, Wallet, The New Blogger, Chrome Webstore, Product Search, Public Data, New Google Groups, Orkut, Google Takeout, Google Pagespeed, Google WebFonts, Google Tables, Google Health (discontinued), Google Wave (discontinued), PlayN (basis of Angry Birds)</a:t>
            </a:r>
          </a:p>
        </p:txBody>
      </p:sp>
      <p:pic>
        <p:nvPicPr>
          <p:cNvPr id="3081" name="Picture 9" descr="http://www.mediaspins.com/wp-content/uploads/2012/11/educatordhtm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2209" y="1340768"/>
            <a:ext cx="1623414" cy="108012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http://www.pliksy.pl/wp-content/uploads/2011/02/Microsoft_Silverligh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3320" y="1304206"/>
            <a:ext cx="1152128" cy="128380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mikecann.co.uk/wp-content/uploads/2009/12/javafx_logo_color_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5534" y="2595296"/>
            <a:ext cx="1987699" cy="99385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http://upload.wikimedia.org/wikipedia/commons/6/6a/Adobe_Flex_4_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3120" y="1957883"/>
            <a:ext cx="1134337" cy="11343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p:nvPr/>
        </p:nvPicPr>
        <p:blipFill>
          <a:blip r:embed="rId7">
            <a:extLst>
              <a:ext uri="{28A0092B-C50C-407E-A947-70E740481C1C}">
                <a14:useLocalDpi xmlns:a14="http://schemas.microsoft.com/office/drawing/2010/main" val="0"/>
              </a:ext>
            </a:extLst>
          </a:blip>
          <a:srcRect/>
          <a:stretch>
            <a:fillRect/>
          </a:stretch>
        </p:blipFill>
        <p:spPr bwMode="auto">
          <a:xfrm>
            <a:off x="4376936" y="2645006"/>
            <a:ext cx="1034389" cy="944140"/>
          </a:xfrm>
          <a:prstGeom prst="rect">
            <a:avLst/>
          </a:prstGeom>
          <a:noFill/>
          <a:ln>
            <a:noFill/>
          </a:ln>
        </p:spPr>
      </p:pic>
    </p:spTree>
    <p:extLst>
      <p:ext uri="{BB962C8B-B14F-4D97-AF65-F5344CB8AC3E}">
        <p14:creationId xmlns:p14="http://schemas.microsoft.com/office/powerpoint/2010/main" val="327139260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smtClean="0"/>
              <a:t>GWT-RPC - </a:t>
            </a:r>
            <a:r>
              <a:rPr lang="pl-PL" sz="1600" dirty="0" err="1" smtClean="0"/>
              <a:t>example</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7" name="pole tekstowe 6"/>
          <p:cNvSpPr txBox="1"/>
          <p:nvPr/>
        </p:nvSpPr>
        <p:spPr>
          <a:xfrm>
            <a:off x="272480" y="1341298"/>
            <a:ext cx="1998432" cy="307777"/>
          </a:xfrm>
          <a:prstGeom prst="rect">
            <a:avLst/>
          </a:prstGeom>
          <a:noFill/>
        </p:spPr>
        <p:txBody>
          <a:bodyPr wrap="none" rtlCol="0">
            <a:spAutoFit/>
          </a:bodyPr>
          <a:lstStyle/>
          <a:p>
            <a:r>
              <a:rPr lang="pl-PL" sz="1400" dirty="0" err="1" smtClean="0"/>
              <a:t>Synchronous</a:t>
            </a:r>
            <a:r>
              <a:rPr lang="pl-PL" sz="1400" dirty="0" smtClean="0"/>
              <a:t> </a:t>
            </a:r>
            <a:r>
              <a:rPr lang="pl-PL" sz="1400" dirty="0" err="1" smtClean="0"/>
              <a:t>interface</a:t>
            </a:r>
            <a:r>
              <a:rPr lang="pl-PL" sz="1400" dirty="0" smtClean="0"/>
              <a:t>:</a:t>
            </a:r>
            <a:endParaRPr lang="pl-PL" sz="1400" dirty="0"/>
          </a:p>
        </p:txBody>
      </p:sp>
      <p:sp>
        <p:nvSpPr>
          <p:cNvPr id="8" name="pole tekstowe 7"/>
          <p:cNvSpPr txBox="1"/>
          <p:nvPr/>
        </p:nvSpPr>
        <p:spPr>
          <a:xfrm>
            <a:off x="272480" y="2790750"/>
            <a:ext cx="2089162" cy="307777"/>
          </a:xfrm>
          <a:prstGeom prst="rect">
            <a:avLst/>
          </a:prstGeom>
          <a:noFill/>
        </p:spPr>
        <p:txBody>
          <a:bodyPr wrap="none" rtlCol="0">
            <a:spAutoFit/>
          </a:bodyPr>
          <a:lstStyle/>
          <a:p>
            <a:r>
              <a:rPr lang="pl-PL" sz="1400" dirty="0" err="1" smtClean="0"/>
              <a:t>Asynchronous</a:t>
            </a:r>
            <a:r>
              <a:rPr lang="pl-PL" sz="1400" dirty="0" smtClean="0"/>
              <a:t> </a:t>
            </a:r>
            <a:r>
              <a:rPr lang="pl-PL" sz="1400" dirty="0" err="1" smtClean="0"/>
              <a:t>interface</a:t>
            </a:r>
            <a:r>
              <a:rPr lang="pl-PL" sz="1400" dirty="0" smtClean="0"/>
              <a:t>:</a:t>
            </a:r>
            <a:endParaRPr lang="pl-PL" sz="1400" dirty="0"/>
          </a:p>
        </p:txBody>
      </p:sp>
      <p:sp>
        <p:nvSpPr>
          <p:cNvPr id="9" name="pole tekstowe 8"/>
          <p:cNvSpPr txBox="1"/>
          <p:nvPr/>
        </p:nvSpPr>
        <p:spPr>
          <a:xfrm>
            <a:off x="272480" y="4201343"/>
            <a:ext cx="4604658" cy="307777"/>
          </a:xfrm>
          <a:prstGeom prst="rect">
            <a:avLst/>
          </a:prstGeom>
          <a:noFill/>
        </p:spPr>
        <p:txBody>
          <a:bodyPr wrap="none" rtlCol="0">
            <a:spAutoFit/>
          </a:bodyPr>
          <a:lstStyle/>
          <a:p>
            <a:r>
              <a:rPr lang="pl-PL" sz="1400" dirty="0" smtClean="0"/>
              <a:t>Implementacja po stronie serwerowej (</a:t>
            </a:r>
            <a:r>
              <a:rPr lang="pl-PL" sz="1400" dirty="0" err="1" smtClean="0"/>
              <a:t>serwlet</a:t>
            </a:r>
            <a:r>
              <a:rPr lang="pl-PL" sz="1400" dirty="0" smtClean="0"/>
              <a:t> </a:t>
            </a:r>
            <a:r>
              <a:rPr lang="pl-PL" sz="1400" dirty="0" err="1" smtClean="0"/>
              <a:t>susługi</a:t>
            </a:r>
            <a:r>
              <a:rPr lang="pl-PL" sz="1400" dirty="0" smtClean="0"/>
              <a:t>):</a:t>
            </a:r>
            <a:endParaRPr lang="pl-PL" sz="1400" dirty="0"/>
          </a:p>
        </p:txBody>
      </p:sp>
      <p:sp>
        <p:nvSpPr>
          <p:cNvPr id="10" name="Prostokąt zaokrąglony 9"/>
          <p:cNvSpPr/>
          <p:nvPr/>
        </p:nvSpPr>
        <p:spPr>
          <a:xfrm>
            <a:off x="342976" y="1691516"/>
            <a:ext cx="8280920" cy="1035308"/>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dirty="0" smtClean="0">
                <a:solidFill>
                  <a:srgbClr val="000000"/>
                </a:solidFill>
                <a:effectLst/>
                <a:latin typeface="Courier New"/>
                <a:ea typeface="Times New Roman"/>
              </a:rPr>
              <a:t>@</a:t>
            </a:r>
            <a:r>
              <a:rPr lang="en-US" sz="1200" dirty="0" err="1">
                <a:solidFill>
                  <a:srgbClr val="000000"/>
                </a:solidFill>
                <a:effectLst/>
                <a:latin typeface="Courier New"/>
                <a:ea typeface="Times New Roman"/>
              </a:rPr>
              <a:t>RemoteServiceRelativePath</a:t>
            </a:r>
            <a:r>
              <a:rPr lang="en-US" sz="1200" dirty="0">
                <a:solidFill>
                  <a:srgbClr val="000000"/>
                </a:solidFill>
                <a:effectLst/>
                <a:latin typeface="Courier New"/>
                <a:ea typeface="Times New Roman"/>
              </a:rPr>
              <a:t>(</a:t>
            </a:r>
            <a:r>
              <a:rPr lang="en-US" sz="1200" dirty="0">
                <a:solidFill>
                  <a:srgbClr val="CE7B00"/>
                </a:solidFill>
                <a:effectLst/>
                <a:latin typeface="Courier New"/>
                <a:ea typeface="Times New Roman"/>
              </a:rPr>
              <a:t>"</a:t>
            </a:r>
            <a:r>
              <a:rPr lang="en-US" sz="1200" dirty="0" err="1">
                <a:solidFill>
                  <a:srgbClr val="CE7B00"/>
                </a:solidFill>
                <a:effectLst/>
                <a:latin typeface="Courier New"/>
                <a:ea typeface="Times New Roman"/>
              </a:rPr>
              <a:t>rpc</a:t>
            </a:r>
            <a:r>
              <a:rPr lang="en-US" sz="1200" dirty="0">
                <a:solidFill>
                  <a:srgbClr val="CE7B00"/>
                </a:solidFill>
                <a:effectLst/>
                <a:latin typeface="Courier New"/>
                <a:ea typeface="Times New Roman"/>
              </a:rPr>
              <a:t>/</a:t>
            </a:r>
            <a:r>
              <a:rPr lang="en-US" sz="1200" dirty="0" err="1">
                <a:solidFill>
                  <a:srgbClr val="CE7B00"/>
                </a:solidFill>
                <a:effectLst/>
                <a:latin typeface="Courier New"/>
                <a:ea typeface="Times New Roman"/>
              </a:rPr>
              <a:t>FeedService</a:t>
            </a:r>
            <a:r>
              <a:rPr lang="en-US" sz="1200" dirty="0">
                <a:solidFill>
                  <a:srgbClr val="CE7B00"/>
                </a:solidFill>
                <a:effectLst/>
                <a:latin typeface="Courier New"/>
                <a:ea typeface="Times New Roman"/>
              </a:rPr>
              <a:t> "</a:t>
            </a:r>
            <a:r>
              <a:rPr lang="en-US" sz="1200" dirty="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lgn="just">
              <a:spcAft>
                <a:spcPts val="0"/>
              </a:spcAft>
            </a:pPr>
            <a:r>
              <a:rPr lang="en-US" sz="1200" dirty="0">
                <a:solidFill>
                  <a:srgbClr val="0000E6"/>
                </a:solidFill>
                <a:effectLst/>
                <a:latin typeface="Courier New"/>
                <a:ea typeface="Times New Roman"/>
              </a:rPr>
              <a:t>public</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interface</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FeedModelRpc</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extends</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RemoteService</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pl-PL" sz="1200" dirty="0">
                <a:solidFill>
                  <a:srgbClr val="0000E6"/>
                </a:solidFill>
                <a:effectLst/>
                <a:latin typeface="Courier New"/>
                <a:ea typeface="Times New Roman"/>
              </a:rPr>
              <a:t>public</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ArrayList</a:t>
            </a:r>
            <a:r>
              <a:rPr lang="pl-PL" sz="1200" dirty="0">
                <a:solidFill>
                  <a:srgbClr val="000000"/>
                </a:solidFill>
                <a:effectLst/>
                <a:latin typeface="Courier New"/>
                <a:ea typeface="Times New Roman"/>
              </a:rPr>
              <a:t>&lt;</a:t>
            </a:r>
            <a:r>
              <a:rPr lang="pl-PL" sz="1200" dirty="0" err="1">
                <a:solidFill>
                  <a:srgbClr val="000000"/>
                </a:solidFill>
                <a:effectLst/>
                <a:latin typeface="Courier New"/>
                <a:ea typeface="Times New Roman"/>
              </a:rPr>
              <a:t>FeedModel</a:t>
            </a:r>
            <a:r>
              <a:rPr lang="pl-PL" sz="1200" dirty="0">
                <a:solidFill>
                  <a:srgbClr val="000000"/>
                </a:solidFill>
                <a:effectLst/>
                <a:latin typeface="Courier New"/>
                <a:ea typeface="Times New Roman"/>
              </a:rPr>
              <a:t>&gt; </a:t>
            </a:r>
            <a:r>
              <a:rPr lang="pl-PL" sz="1200" dirty="0" err="1">
                <a:solidFill>
                  <a:srgbClr val="000000"/>
                </a:solidFill>
                <a:effectLst/>
                <a:latin typeface="Courier New"/>
                <a:ea typeface="Times New Roman"/>
              </a:rPr>
              <a:t>getAllFeeds</a:t>
            </a:r>
            <a:r>
              <a:rPr lang="pl-PL" sz="1200" dirty="0">
                <a:solidFill>
                  <a:srgbClr val="000000"/>
                </a:solidFill>
                <a:effectLst/>
                <a:latin typeface="Courier New"/>
                <a:ea typeface="Times New Roman"/>
              </a:rPr>
              <a:t>();</a:t>
            </a:r>
          </a:p>
          <a:p>
            <a:pPr algn="just">
              <a:spcAft>
                <a:spcPts val="0"/>
              </a:spcAft>
            </a:pPr>
            <a:r>
              <a:rPr lang="pl-PL" sz="1200" dirty="0">
                <a:solidFill>
                  <a:srgbClr val="000000"/>
                </a:solidFill>
                <a:effectLst/>
                <a:latin typeface="Courier New"/>
                <a:ea typeface="Times New Roman"/>
              </a:rPr>
              <a:t>}</a:t>
            </a:r>
          </a:p>
        </p:txBody>
      </p:sp>
      <p:sp>
        <p:nvSpPr>
          <p:cNvPr id="12" name="Prostokąt zaokrąglony 11"/>
          <p:cNvSpPr/>
          <p:nvPr/>
        </p:nvSpPr>
        <p:spPr>
          <a:xfrm>
            <a:off x="342976" y="3160082"/>
            <a:ext cx="8280920" cy="847070"/>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dirty="0" smtClean="0">
                <a:solidFill>
                  <a:srgbClr val="0000E6"/>
                </a:solidFill>
                <a:effectLst/>
                <a:latin typeface="Courier New"/>
                <a:ea typeface="Times New Roman"/>
              </a:rPr>
              <a:t>public</a:t>
            </a:r>
            <a:r>
              <a:rPr lang="en-US" sz="1200" dirty="0" smtClean="0">
                <a:solidFill>
                  <a:srgbClr val="000000"/>
                </a:solidFill>
                <a:effectLst/>
                <a:latin typeface="Courier New"/>
                <a:ea typeface="Times New Roman"/>
              </a:rPr>
              <a:t> </a:t>
            </a:r>
            <a:r>
              <a:rPr lang="en-US" sz="1200" dirty="0">
                <a:solidFill>
                  <a:srgbClr val="0000E6"/>
                </a:solidFill>
                <a:effectLst/>
                <a:latin typeface="Courier New"/>
                <a:ea typeface="Times New Roman"/>
              </a:rPr>
              <a:t>interface</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FeedModelRpcAsync</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public</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getAllFeeds</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AsyncCallback</a:t>
            </a:r>
            <a:r>
              <a:rPr lang="en-US" sz="1200" dirty="0">
                <a:solidFill>
                  <a:srgbClr val="000000"/>
                </a:solidFill>
                <a:effectLst/>
                <a:latin typeface="Courier New"/>
                <a:ea typeface="Times New Roman"/>
              </a:rPr>
              <a:t>&lt;</a:t>
            </a:r>
            <a:r>
              <a:rPr lang="en-US" sz="1200" dirty="0" err="1">
                <a:solidFill>
                  <a:srgbClr val="000000"/>
                </a:solidFill>
                <a:effectLst/>
                <a:latin typeface="Courier New"/>
                <a:ea typeface="Times New Roman"/>
              </a:rPr>
              <a:t>ArrayList</a:t>
            </a:r>
            <a:r>
              <a:rPr lang="en-US" sz="1200" dirty="0">
                <a:solidFill>
                  <a:srgbClr val="000000"/>
                </a:solidFill>
                <a:effectLst/>
                <a:latin typeface="Courier New"/>
                <a:ea typeface="Times New Roman"/>
              </a:rPr>
              <a:t>&lt;</a:t>
            </a:r>
            <a:r>
              <a:rPr lang="en-US" sz="1200" dirty="0" err="1">
                <a:solidFill>
                  <a:srgbClr val="000000"/>
                </a:solidFill>
                <a:effectLst/>
                <a:latin typeface="Courier New"/>
                <a:ea typeface="Times New Roman"/>
              </a:rPr>
              <a:t>FeedModel</a:t>
            </a:r>
            <a:r>
              <a:rPr lang="en-US" sz="1200" dirty="0">
                <a:solidFill>
                  <a:srgbClr val="000000"/>
                </a:solidFill>
                <a:effectLst/>
                <a:latin typeface="Courier New"/>
                <a:ea typeface="Times New Roman"/>
              </a:rPr>
              <a:t>&gt;&gt; callback);</a:t>
            </a:r>
            <a:endParaRPr lang="pl-PL" sz="1200" dirty="0">
              <a:solidFill>
                <a:srgbClr val="000000"/>
              </a:solidFill>
              <a:effectLst/>
              <a:latin typeface="Courier New"/>
              <a:ea typeface="Times New Roman"/>
            </a:endParaRPr>
          </a:p>
          <a:p>
            <a:pPr algn="just">
              <a:spcAft>
                <a:spcPts val="0"/>
              </a:spcAft>
            </a:pPr>
            <a:r>
              <a:rPr lang="pl-PL" sz="1200" dirty="0">
                <a:solidFill>
                  <a:srgbClr val="000000"/>
                </a:solidFill>
                <a:effectLst/>
                <a:latin typeface="Courier New"/>
                <a:ea typeface="Times New Roman"/>
              </a:rPr>
              <a:t>}</a:t>
            </a:r>
          </a:p>
        </p:txBody>
      </p:sp>
      <p:sp>
        <p:nvSpPr>
          <p:cNvPr id="13" name="Prostokąt zaokrąglony 12"/>
          <p:cNvSpPr/>
          <p:nvPr/>
        </p:nvSpPr>
        <p:spPr>
          <a:xfrm>
            <a:off x="342976" y="4539277"/>
            <a:ext cx="8280920" cy="1223546"/>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l">
              <a:spcAft>
                <a:spcPts val="0"/>
              </a:spcAft>
            </a:pPr>
            <a:r>
              <a:rPr lang="en-US" sz="1200" dirty="0" smtClean="0">
                <a:solidFill>
                  <a:srgbClr val="0000E6"/>
                </a:solidFill>
                <a:effectLst/>
                <a:latin typeface="Courier New"/>
                <a:ea typeface="Times New Roman"/>
              </a:rPr>
              <a:t>public</a:t>
            </a:r>
            <a:r>
              <a:rPr lang="en-US" sz="1200" dirty="0" smtClean="0">
                <a:solidFill>
                  <a:srgbClr val="000000"/>
                </a:solidFill>
                <a:effectLst/>
                <a:latin typeface="Courier New"/>
                <a:ea typeface="Times New Roman"/>
              </a:rPr>
              <a:t> </a:t>
            </a:r>
            <a:r>
              <a:rPr lang="en-US" sz="1200" dirty="0">
                <a:solidFill>
                  <a:srgbClr val="0000E6"/>
                </a:solidFill>
                <a:effectLst/>
                <a:latin typeface="Courier New"/>
                <a:ea typeface="Times New Roman"/>
              </a:rPr>
              <a:t>class</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FeedServiceImpl</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extends</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RemoteServiceServlet</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implements</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FeedModelRpc</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lgn="l">
              <a:spcAft>
                <a:spcPts val="0"/>
              </a:spcAft>
            </a:pPr>
            <a:r>
              <a:rPr lang="pl-PL" sz="1200" dirty="0" smtClean="0">
                <a:solidFill>
                  <a:srgbClr val="000000"/>
                </a:solidFill>
                <a:effectLst/>
                <a:latin typeface="Courier New"/>
                <a:ea typeface="Times New Roman"/>
              </a:rPr>
              <a:t>@</a:t>
            </a:r>
            <a:r>
              <a:rPr lang="pl-PL" sz="1200" dirty="0" err="1">
                <a:solidFill>
                  <a:srgbClr val="000000"/>
                </a:solidFill>
                <a:effectLst/>
                <a:latin typeface="Courier New"/>
                <a:ea typeface="Times New Roman"/>
              </a:rPr>
              <a:t>Override</a:t>
            </a:r>
            <a:endParaRPr lang="pl-PL" sz="1200" dirty="0">
              <a:solidFill>
                <a:srgbClr val="000000"/>
              </a:solidFill>
              <a:effectLst/>
              <a:latin typeface="Courier New"/>
              <a:ea typeface="Times New Roman"/>
            </a:endParaRPr>
          </a:p>
          <a:p>
            <a:pPr algn="l">
              <a:spcAft>
                <a:spcPts val="0"/>
              </a:spcAft>
            </a:pPr>
            <a:r>
              <a:rPr lang="pl-PL" sz="1200" dirty="0">
                <a:solidFill>
                  <a:srgbClr val="000000"/>
                </a:solidFill>
                <a:effectLst/>
                <a:latin typeface="Courier New"/>
                <a:ea typeface="Times New Roman"/>
              </a:rPr>
              <a:t>  </a:t>
            </a:r>
            <a:r>
              <a:rPr lang="pl-PL" sz="1200" dirty="0">
                <a:solidFill>
                  <a:srgbClr val="0000E6"/>
                </a:solidFill>
                <a:effectLst/>
                <a:latin typeface="Courier New"/>
                <a:ea typeface="Times New Roman"/>
              </a:rPr>
              <a:t>public</a:t>
            </a:r>
            <a:r>
              <a:rPr lang="pl-PL" sz="1200" dirty="0">
                <a:solidFill>
                  <a:srgbClr val="000000"/>
                </a:solidFill>
                <a:effectLst/>
                <a:latin typeface="Courier New"/>
                <a:ea typeface="Times New Roman"/>
              </a:rPr>
              <a:t> </a:t>
            </a:r>
            <a:r>
              <a:rPr lang="pl-PL" sz="1200" dirty="0" err="1">
                <a:solidFill>
                  <a:srgbClr val="000000"/>
                </a:solidFill>
                <a:effectLst/>
                <a:latin typeface="Courier New"/>
                <a:ea typeface="Times New Roman"/>
              </a:rPr>
              <a:t>ArrayList</a:t>
            </a:r>
            <a:r>
              <a:rPr lang="pl-PL" sz="1200" dirty="0">
                <a:solidFill>
                  <a:srgbClr val="000000"/>
                </a:solidFill>
                <a:effectLst/>
                <a:latin typeface="Courier New"/>
                <a:ea typeface="Times New Roman"/>
              </a:rPr>
              <a:t>&lt;</a:t>
            </a:r>
            <a:r>
              <a:rPr lang="pl-PL" sz="1200" dirty="0" err="1">
                <a:solidFill>
                  <a:srgbClr val="000000"/>
                </a:solidFill>
                <a:effectLst/>
                <a:latin typeface="Courier New"/>
                <a:ea typeface="Times New Roman"/>
              </a:rPr>
              <a:t>FeedModel</a:t>
            </a:r>
            <a:r>
              <a:rPr lang="pl-PL" sz="1200" dirty="0">
                <a:solidFill>
                  <a:srgbClr val="000000"/>
                </a:solidFill>
                <a:effectLst/>
                <a:latin typeface="Courier New"/>
                <a:ea typeface="Times New Roman"/>
              </a:rPr>
              <a:t>&gt; </a:t>
            </a:r>
            <a:r>
              <a:rPr lang="pl-PL" sz="1200" dirty="0" err="1">
                <a:solidFill>
                  <a:srgbClr val="000000"/>
                </a:solidFill>
                <a:effectLst/>
                <a:latin typeface="Courier New"/>
                <a:ea typeface="Times New Roman"/>
              </a:rPr>
              <a:t>getAllFeeds</a:t>
            </a:r>
            <a:r>
              <a:rPr lang="pl-PL" sz="1200" dirty="0">
                <a:solidFill>
                  <a:srgbClr val="000000"/>
                </a:solidFill>
                <a:effectLst/>
                <a:latin typeface="Courier New"/>
                <a:ea typeface="Times New Roman"/>
              </a:rPr>
              <a:t>() {</a:t>
            </a:r>
          </a:p>
          <a:p>
            <a:pPr algn="l">
              <a:spcAft>
                <a:spcPts val="0"/>
              </a:spcAft>
            </a:pPr>
            <a:r>
              <a:rPr lang="pl-PL" sz="1200" dirty="0">
                <a:solidFill>
                  <a:srgbClr val="000000"/>
                </a:solidFill>
                <a:effectLst/>
                <a:latin typeface="Courier New"/>
                <a:ea typeface="Times New Roman"/>
              </a:rPr>
              <a:t>    </a:t>
            </a:r>
            <a:r>
              <a:rPr lang="pl-PL" sz="1200" dirty="0">
                <a:solidFill>
                  <a:srgbClr val="969696"/>
                </a:solidFill>
                <a:latin typeface="Courier New"/>
                <a:ea typeface="Times New Roman"/>
              </a:rPr>
              <a:t>//logika biznesowa</a:t>
            </a:r>
          </a:p>
          <a:p>
            <a:pPr algn="l">
              <a:spcAft>
                <a:spcPts val="0"/>
              </a:spcAft>
            </a:pPr>
            <a:r>
              <a:rPr lang="en-US" sz="1200" dirty="0">
                <a:solidFill>
                  <a:srgbClr val="000000"/>
                </a:solidFill>
                <a:effectLst/>
                <a:latin typeface="Courier New"/>
                <a:ea typeface="Times New Roman"/>
              </a:rPr>
              <a:t>  </a:t>
            </a:r>
            <a:r>
              <a:rPr lang="pl-PL" sz="1200" dirty="0">
                <a:solidFill>
                  <a:srgbClr val="000000"/>
                </a:solidFill>
                <a:effectLst/>
                <a:latin typeface="Courier New"/>
                <a:ea typeface="Times New Roman"/>
              </a:rPr>
              <a:t>}</a:t>
            </a:r>
          </a:p>
          <a:p>
            <a:pPr algn="l">
              <a:spcAft>
                <a:spcPts val="0"/>
              </a:spcAft>
            </a:pPr>
            <a:r>
              <a:rPr lang="pl-PL" sz="1200" dirty="0">
                <a:solidFill>
                  <a:srgbClr val="000000"/>
                </a:solidFill>
                <a:effectLst/>
                <a:latin typeface="Courier New"/>
                <a:ea typeface="Times New Roman"/>
              </a:rPr>
              <a:t>}</a:t>
            </a:r>
          </a:p>
        </p:txBody>
      </p:sp>
    </p:spTree>
    <p:extLst>
      <p:ext uri="{BB962C8B-B14F-4D97-AF65-F5344CB8AC3E}">
        <p14:creationId xmlns:p14="http://schemas.microsoft.com/office/powerpoint/2010/main" val="821417239"/>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smtClean="0"/>
              <a:t>GWT-RPC - </a:t>
            </a:r>
            <a:r>
              <a:rPr lang="pl-PL" sz="1600" dirty="0" err="1" smtClean="0"/>
              <a:t>example</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4" name="Prostokąt zaokrąglony 13"/>
          <p:cNvSpPr/>
          <p:nvPr/>
        </p:nvSpPr>
        <p:spPr>
          <a:xfrm>
            <a:off x="349336" y="1740535"/>
            <a:ext cx="8064896" cy="1976497"/>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pl-PL" sz="1200" dirty="0">
                <a:solidFill>
                  <a:srgbClr val="000000"/>
                </a:solidFill>
                <a:latin typeface="Courier New"/>
                <a:ea typeface="Times New Roman"/>
              </a:rPr>
              <a:t>...</a:t>
            </a:r>
          </a:p>
          <a:p>
            <a:pPr algn="just">
              <a:spcAft>
                <a:spcPts val="0"/>
              </a:spcAft>
            </a:pPr>
            <a:r>
              <a:rPr lang="en-US" sz="1200" dirty="0" smtClean="0">
                <a:solidFill>
                  <a:srgbClr val="008080"/>
                </a:solidFill>
                <a:effectLst/>
                <a:latin typeface="Courier New"/>
                <a:ea typeface="Times New Roman"/>
              </a:rPr>
              <a:t>&lt;</a:t>
            </a:r>
            <a:r>
              <a:rPr lang="en-US" sz="1200" dirty="0">
                <a:solidFill>
                  <a:srgbClr val="3F7F7F"/>
                </a:solidFill>
                <a:effectLst/>
                <a:latin typeface="Courier New"/>
                <a:ea typeface="Times New Roman"/>
              </a:rPr>
              <a:t>servlet</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8080"/>
                </a:solidFill>
                <a:effectLst/>
                <a:latin typeface="Courier New"/>
                <a:ea typeface="Times New Roman"/>
              </a:rPr>
              <a:t>    &lt;</a:t>
            </a:r>
            <a:r>
              <a:rPr lang="en-US" sz="1200" dirty="0">
                <a:solidFill>
                  <a:srgbClr val="3F7F7F"/>
                </a:solidFill>
                <a:effectLst/>
                <a:latin typeface="Courier New"/>
                <a:ea typeface="Times New Roman"/>
              </a:rPr>
              <a:t>servlet-name</a:t>
            </a:r>
            <a:r>
              <a:rPr lang="en-US" sz="1200" dirty="0">
                <a:solidFill>
                  <a:srgbClr val="008080"/>
                </a:solidFill>
                <a:effectLst/>
                <a:latin typeface="Courier New"/>
                <a:ea typeface="Times New Roman"/>
              </a:rPr>
              <a:t>&gt;</a:t>
            </a:r>
            <a:r>
              <a:rPr lang="en-US" sz="1200" dirty="0" err="1">
                <a:solidFill>
                  <a:srgbClr val="000000"/>
                </a:solidFill>
                <a:effectLst/>
                <a:latin typeface="Courier New"/>
                <a:ea typeface="Times New Roman"/>
              </a:rPr>
              <a:t>FeedService</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servlet-name</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smtClean="0">
                <a:solidFill>
                  <a:srgbClr val="3F7F7F"/>
                </a:solidFill>
                <a:effectLst/>
                <a:latin typeface="Courier New"/>
                <a:ea typeface="Times New Roman"/>
              </a:rPr>
              <a:t>servlet-class</a:t>
            </a:r>
            <a:r>
              <a:rPr lang="en-US" sz="1200" dirty="0" smtClean="0">
                <a:solidFill>
                  <a:srgbClr val="008080"/>
                </a:solidFill>
                <a:effectLst/>
                <a:latin typeface="Courier New"/>
                <a:ea typeface="Times New Roman"/>
              </a:rPr>
              <a:t>&gt;</a:t>
            </a:r>
            <a:r>
              <a:rPr lang="en-US" sz="1200" dirty="0" smtClean="0">
                <a:solidFill>
                  <a:srgbClr val="000000"/>
                </a:solidFill>
                <a:effectLst/>
                <a:latin typeface="Courier New"/>
                <a:ea typeface="Times New Roman"/>
              </a:rPr>
              <a:t>pl.</a:t>
            </a:r>
            <a:r>
              <a:rPr lang="pl-PL" sz="1200" dirty="0" err="1" smtClean="0">
                <a:solidFill>
                  <a:srgbClr val="000000"/>
                </a:solidFill>
                <a:effectLst/>
                <a:latin typeface="Courier New"/>
                <a:ea typeface="Times New Roman"/>
              </a:rPr>
              <a:t>pkosmowski.samplegt</a:t>
            </a:r>
            <a:r>
              <a:rPr lang="en-US" sz="1200" dirty="0" smtClean="0">
                <a:solidFill>
                  <a:srgbClr val="000000"/>
                </a:solidFill>
                <a:effectLst/>
                <a:latin typeface="Courier New"/>
                <a:ea typeface="Times New Roman"/>
              </a:rPr>
              <a:t>.</a:t>
            </a:r>
            <a:r>
              <a:rPr lang="en-US" sz="1200" dirty="0" err="1" smtClean="0">
                <a:solidFill>
                  <a:srgbClr val="000000"/>
                </a:solidFill>
                <a:effectLst/>
                <a:latin typeface="Courier New"/>
                <a:ea typeface="Times New Roman"/>
              </a:rPr>
              <a:t>server.FeedServiceImpl</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servlet-class</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servlet</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8080"/>
                </a:solidFill>
                <a:effectLst/>
                <a:latin typeface="Courier New"/>
                <a:ea typeface="Times New Roman"/>
              </a:rPr>
              <a:t>  &lt;</a:t>
            </a:r>
            <a:r>
              <a:rPr lang="en-US" sz="1200" dirty="0">
                <a:solidFill>
                  <a:srgbClr val="3F7F7F"/>
                </a:solidFill>
                <a:effectLst/>
                <a:latin typeface="Courier New"/>
                <a:ea typeface="Times New Roman"/>
              </a:rPr>
              <a:t>servlet-mapping</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servlet-name</a:t>
            </a:r>
            <a:r>
              <a:rPr lang="en-US" sz="1200" dirty="0">
                <a:solidFill>
                  <a:srgbClr val="008080"/>
                </a:solidFill>
                <a:effectLst/>
                <a:latin typeface="Courier New"/>
                <a:ea typeface="Times New Roman"/>
              </a:rPr>
              <a:t>&gt;</a:t>
            </a:r>
            <a:r>
              <a:rPr lang="en-US" sz="1200" dirty="0" err="1">
                <a:solidFill>
                  <a:srgbClr val="000000"/>
                </a:solidFill>
                <a:effectLst/>
                <a:latin typeface="Courier New"/>
                <a:ea typeface="Times New Roman"/>
              </a:rPr>
              <a:t>FeedService</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servlet-name</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err="1">
                <a:solidFill>
                  <a:srgbClr val="3F7F7F"/>
                </a:solidFill>
                <a:effectLst/>
                <a:latin typeface="Courier New"/>
                <a:ea typeface="Times New Roman"/>
              </a:rPr>
              <a:t>url</a:t>
            </a:r>
            <a:r>
              <a:rPr lang="en-US" sz="1200" dirty="0">
                <a:solidFill>
                  <a:srgbClr val="3F7F7F"/>
                </a:solidFill>
                <a:effectLst/>
                <a:latin typeface="Courier New"/>
                <a:ea typeface="Times New Roman"/>
              </a:rPr>
              <a:t>-pattern</a:t>
            </a:r>
            <a:r>
              <a:rPr lang="en-US" sz="1200" dirty="0">
                <a:solidFill>
                  <a:srgbClr val="008080"/>
                </a:solidFill>
                <a:effectLst/>
                <a:latin typeface="Courier New"/>
                <a:ea typeface="Times New Roman"/>
              </a:rPr>
              <a:t>&gt;</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MainModule</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rpc</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FeedService</a:t>
            </a:r>
            <a:r>
              <a:rPr lang="en-US" sz="1200" dirty="0">
                <a:solidFill>
                  <a:srgbClr val="008080"/>
                </a:solidFill>
                <a:effectLst/>
                <a:latin typeface="Courier New"/>
                <a:ea typeface="Times New Roman"/>
              </a:rPr>
              <a:t>&lt;/</a:t>
            </a:r>
            <a:r>
              <a:rPr lang="en-US" sz="1200" dirty="0" err="1">
                <a:solidFill>
                  <a:srgbClr val="3F7F7F"/>
                </a:solidFill>
                <a:effectLst/>
                <a:latin typeface="Courier New"/>
                <a:ea typeface="Times New Roman"/>
              </a:rPr>
              <a:t>url</a:t>
            </a:r>
            <a:r>
              <a:rPr lang="en-US" sz="1200" dirty="0">
                <a:solidFill>
                  <a:srgbClr val="3F7F7F"/>
                </a:solidFill>
                <a:effectLst/>
                <a:latin typeface="Courier New"/>
                <a:ea typeface="Times New Roman"/>
              </a:rPr>
              <a:t>-pattern</a:t>
            </a:r>
            <a:r>
              <a:rPr lang="en-US" sz="1200" dirty="0">
                <a:solidFill>
                  <a:srgbClr val="008080"/>
                </a:solidFill>
                <a:effectLst/>
                <a:latin typeface="Courier New"/>
                <a:ea typeface="Times New Roman"/>
              </a:rPr>
              <a:t>&gt;</a:t>
            </a:r>
            <a:endParaRPr lang="pl-PL" sz="1200" dirty="0">
              <a:solidFill>
                <a:srgbClr val="000000"/>
              </a:solidFill>
              <a:effectLst/>
              <a:latin typeface="Courier New"/>
              <a:ea typeface="Times New Roman"/>
            </a:endParaRPr>
          </a:p>
          <a:p>
            <a:pPr algn="just">
              <a:spcAft>
                <a:spcPts val="0"/>
              </a:spcAft>
            </a:pPr>
            <a:r>
              <a:rPr lang="en-US" sz="1200" dirty="0">
                <a:solidFill>
                  <a:srgbClr val="000000"/>
                </a:solidFill>
                <a:effectLst/>
                <a:latin typeface="Courier New"/>
                <a:ea typeface="Times New Roman"/>
              </a:rPr>
              <a:t>  </a:t>
            </a:r>
            <a:r>
              <a:rPr lang="en-US" sz="1200" dirty="0">
                <a:solidFill>
                  <a:srgbClr val="008080"/>
                </a:solidFill>
                <a:effectLst/>
                <a:latin typeface="Courier New"/>
                <a:ea typeface="Times New Roman"/>
              </a:rPr>
              <a:t>&lt;/</a:t>
            </a:r>
            <a:r>
              <a:rPr lang="en-US" sz="1200" dirty="0">
                <a:solidFill>
                  <a:srgbClr val="3F7F7F"/>
                </a:solidFill>
                <a:effectLst/>
                <a:latin typeface="Courier New"/>
                <a:ea typeface="Times New Roman"/>
              </a:rPr>
              <a:t>servlet-mapping</a:t>
            </a:r>
            <a:r>
              <a:rPr lang="en-US" sz="1200" dirty="0" smtClean="0">
                <a:solidFill>
                  <a:srgbClr val="008080"/>
                </a:solidFill>
                <a:effectLst/>
                <a:latin typeface="Courier New"/>
                <a:ea typeface="Times New Roman"/>
              </a:rPr>
              <a:t>&gt;</a:t>
            </a:r>
            <a:endParaRPr lang="pl-PL" sz="1200" dirty="0" smtClean="0">
              <a:solidFill>
                <a:srgbClr val="008080"/>
              </a:solidFill>
              <a:effectLst/>
              <a:latin typeface="Courier New"/>
              <a:ea typeface="Times New Roman"/>
            </a:endParaRPr>
          </a:p>
          <a:p>
            <a:pPr algn="just">
              <a:spcAft>
                <a:spcPts val="0"/>
              </a:spcAft>
            </a:pPr>
            <a:r>
              <a:rPr lang="pl-PL" sz="1200" dirty="0">
                <a:solidFill>
                  <a:srgbClr val="000000"/>
                </a:solidFill>
                <a:latin typeface="Courier New"/>
                <a:ea typeface="Times New Roman"/>
              </a:rPr>
              <a:t>...</a:t>
            </a:r>
          </a:p>
        </p:txBody>
      </p:sp>
      <p:sp>
        <p:nvSpPr>
          <p:cNvPr id="15" name="pole tekstowe 14"/>
          <p:cNvSpPr txBox="1"/>
          <p:nvPr/>
        </p:nvSpPr>
        <p:spPr>
          <a:xfrm>
            <a:off x="272480" y="1341298"/>
            <a:ext cx="1533112" cy="307777"/>
          </a:xfrm>
          <a:prstGeom prst="rect">
            <a:avLst/>
          </a:prstGeom>
          <a:noFill/>
        </p:spPr>
        <p:txBody>
          <a:bodyPr wrap="none" rtlCol="0">
            <a:spAutoFit/>
          </a:bodyPr>
          <a:lstStyle/>
          <a:p>
            <a:r>
              <a:rPr lang="pl-PL" sz="1400" dirty="0" err="1" smtClean="0"/>
              <a:t>Servlet</a:t>
            </a:r>
            <a:r>
              <a:rPr lang="pl-PL" sz="1400" dirty="0" smtClean="0"/>
              <a:t> </a:t>
            </a:r>
            <a:r>
              <a:rPr lang="pl-PL" sz="1400" dirty="0" err="1" smtClean="0"/>
              <a:t>mapping</a:t>
            </a:r>
            <a:r>
              <a:rPr lang="pl-PL" sz="1400" dirty="0" smtClean="0"/>
              <a:t>:</a:t>
            </a:r>
            <a:endParaRPr lang="pl-PL" sz="1400" dirty="0"/>
          </a:p>
        </p:txBody>
      </p:sp>
    </p:spTree>
    <p:extLst>
      <p:ext uri="{BB962C8B-B14F-4D97-AF65-F5344CB8AC3E}">
        <p14:creationId xmlns:p14="http://schemas.microsoft.com/office/powerpoint/2010/main" val="2452963609"/>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smtClean="0"/>
              <a:t>GWT-RPC - </a:t>
            </a:r>
            <a:r>
              <a:rPr lang="pl-PL" sz="1600" dirty="0" err="1" smtClean="0"/>
              <a:t>example</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7" name="pole tekstowe 6"/>
          <p:cNvSpPr txBox="1"/>
          <p:nvPr/>
        </p:nvSpPr>
        <p:spPr>
          <a:xfrm>
            <a:off x="267092" y="1381167"/>
            <a:ext cx="901722" cy="307777"/>
          </a:xfrm>
          <a:prstGeom prst="rect">
            <a:avLst/>
          </a:prstGeom>
          <a:noFill/>
        </p:spPr>
        <p:txBody>
          <a:bodyPr wrap="none" rtlCol="0">
            <a:spAutoFit/>
          </a:bodyPr>
          <a:lstStyle/>
          <a:p>
            <a:r>
              <a:rPr lang="pl-PL" sz="1400" dirty="0" err="1" smtClean="0"/>
              <a:t>Callback</a:t>
            </a:r>
            <a:r>
              <a:rPr lang="pl-PL" sz="1400" dirty="0" smtClean="0"/>
              <a:t>:</a:t>
            </a:r>
            <a:endParaRPr lang="pl-PL" sz="1400" dirty="0"/>
          </a:p>
        </p:txBody>
      </p:sp>
      <p:sp>
        <p:nvSpPr>
          <p:cNvPr id="8" name="pole tekstowe 7"/>
          <p:cNvSpPr txBox="1"/>
          <p:nvPr/>
        </p:nvSpPr>
        <p:spPr>
          <a:xfrm>
            <a:off x="387427" y="4581128"/>
            <a:ext cx="3130922" cy="307777"/>
          </a:xfrm>
          <a:prstGeom prst="rect">
            <a:avLst/>
          </a:prstGeom>
          <a:noFill/>
        </p:spPr>
        <p:txBody>
          <a:bodyPr wrap="none" rtlCol="0">
            <a:spAutoFit/>
          </a:bodyPr>
          <a:lstStyle/>
          <a:p>
            <a:r>
              <a:rPr lang="pl-PL" sz="1400" dirty="0" smtClean="0"/>
              <a:t>Service </a:t>
            </a:r>
            <a:r>
              <a:rPr lang="pl-PL" sz="1400" dirty="0" err="1" smtClean="0"/>
              <a:t>factory</a:t>
            </a:r>
            <a:r>
              <a:rPr lang="pl-PL" sz="1400" dirty="0" smtClean="0"/>
              <a:t> with </a:t>
            </a:r>
            <a:r>
              <a:rPr lang="pl-PL" sz="1400" dirty="0" err="1" smtClean="0"/>
              <a:t>Defered</a:t>
            </a:r>
            <a:r>
              <a:rPr lang="pl-PL" sz="1400" dirty="0" smtClean="0"/>
              <a:t> </a:t>
            </a:r>
            <a:r>
              <a:rPr lang="pl-PL" sz="1400" dirty="0" err="1" smtClean="0"/>
              <a:t>Binding</a:t>
            </a:r>
            <a:r>
              <a:rPr lang="pl-PL" sz="1400" dirty="0" smtClean="0"/>
              <a:t>:</a:t>
            </a:r>
            <a:endParaRPr lang="pl-PL" sz="1400" dirty="0"/>
          </a:p>
        </p:txBody>
      </p:sp>
      <p:sp>
        <p:nvSpPr>
          <p:cNvPr id="9" name="Prostokąt zaokrąglony 8"/>
          <p:cNvSpPr/>
          <p:nvPr/>
        </p:nvSpPr>
        <p:spPr>
          <a:xfrm>
            <a:off x="387427" y="1772816"/>
            <a:ext cx="8376610" cy="2541210"/>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l">
              <a:spcAft>
                <a:spcPts val="0"/>
              </a:spcAft>
            </a:pP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private</a:t>
            </a: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final</a:t>
            </a:r>
            <a:r>
              <a:rPr lang="en-US" sz="1200">
                <a:solidFill>
                  <a:srgbClr val="000000"/>
                </a:solidFill>
                <a:effectLst/>
                <a:latin typeface="Courier New"/>
                <a:ea typeface="Times New Roman"/>
              </a:rPr>
              <a:t> AsyncCallback&lt;ArrayList&lt;FeedModel&gt;&gt; allFeedsCallback = </a:t>
            </a:r>
            <a:r>
              <a:rPr lang="en-US" sz="1200">
                <a:solidFill>
                  <a:srgbClr val="0000E6"/>
                </a:solidFill>
                <a:effectLst/>
                <a:latin typeface="Courier New"/>
                <a:ea typeface="Times New Roman"/>
              </a:rPr>
              <a:t>new</a:t>
            </a:r>
            <a:r>
              <a:rPr lang="en-US" sz="1200">
                <a:solidFill>
                  <a:srgbClr val="000000"/>
                </a:solidFill>
                <a:effectLst/>
                <a:latin typeface="Courier New"/>
                <a:ea typeface="Times New Roman"/>
              </a:rPr>
              <a:t> AsyncCallback&lt;ArrayList&lt;FeedModel&gt;&gt;()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@Override</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public</a:t>
            </a: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void</a:t>
            </a:r>
            <a:r>
              <a:rPr lang="en-US" sz="1200">
                <a:solidFill>
                  <a:srgbClr val="000000"/>
                </a:solidFill>
                <a:effectLst/>
                <a:latin typeface="Courier New"/>
                <a:ea typeface="Times New Roman"/>
              </a:rPr>
              <a:t> onFailure(Throwable caught)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Info.display(</a:t>
            </a:r>
            <a:r>
              <a:rPr lang="en-US" sz="1200">
                <a:solidFill>
                  <a:srgbClr val="CE7B00"/>
                </a:solidFill>
                <a:effectLst/>
                <a:latin typeface="Courier New"/>
                <a:ea typeface="Times New Roman"/>
              </a:rPr>
              <a:t>"Error"</a:t>
            </a:r>
            <a:r>
              <a:rPr lang="en-US" sz="1200">
                <a:solidFill>
                  <a:srgbClr val="000000"/>
                </a:solidFill>
                <a:effectLst/>
                <a:latin typeface="Courier New"/>
                <a:ea typeface="Times New Roman"/>
              </a:rPr>
              <a:t>, </a:t>
            </a:r>
            <a:r>
              <a:rPr lang="en-US" sz="1200">
                <a:solidFill>
                  <a:srgbClr val="CE7B00"/>
                </a:solidFill>
                <a:effectLst/>
                <a:latin typeface="Courier New"/>
                <a:ea typeface="Times New Roman"/>
              </a:rPr>
              <a:t>"An error has occured: "</a:t>
            </a:r>
            <a:r>
              <a:rPr lang="en-US" sz="1200">
                <a:solidFill>
                  <a:srgbClr val="000000"/>
                </a:solidFill>
                <a:effectLst/>
                <a:latin typeface="Courier New"/>
                <a:ea typeface="Times New Roman"/>
              </a:rPr>
              <a:t> + caught.getMessage());</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@Override</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public</a:t>
            </a: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void</a:t>
            </a:r>
            <a:r>
              <a:rPr lang="en-US" sz="1200">
                <a:solidFill>
                  <a:srgbClr val="000000"/>
                </a:solidFill>
                <a:effectLst/>
                <a:latin typeface="Courier New"/>
                <a:ea typeface="Times New Roman"/>
              </a:rPr>
              <a:t> onSuccess(ArrayList&lt;FeedModel&gt; result)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Info.display(</a:t>
            </a:r>
            <a:r>
              <a:rPr lang="en-US" sz="1200">
                <a:solidFill>
                  <a:srgbClr val="CE7B00"/>
                </a:solidFill>
                <a:effectLst/>
                <a:latin typeface="Courier New"/>
                <a:ea typeface="Times New Roman"/>
              </a:rPr>
              <a:t>"Success result"</a:t>
            </a:r>
            <a:r>
              <a:rPr lang="en-US" sz="1200">
                <a:solidFill>
                  <a:srgbClr val="000000"/>
                </a:solidFill>
                <a:effectLst/>
                <a:latin typeface="Courier New"/>
                <a:ea typeface="Times New Roman"/>
              </a:rPr>
              <a:t>, </a:t>
            </a:r>
            <a:r>
              <a:rPr lang="en-US" sz="1200">
                <a:solidFill>
                  <a:srgbClr val="CE7B00"/>
                </a:solidFill>
                <a:effectLst/>
                <a:latin typeface="Courier New"/>
                <a:ea typeface="Times New Roman"/>
              </a:rPr>
              <a:t>"Got "</a:t>
            </a:r>
            <a:r>
              <a:rPr lang="en-US" sz="1200">
                <a:solidFill>
                  <a:srgbClr val="000000"/>
                </a:solidFill>
                <a:effectLst/>
                <a:latin typeface="Courier New"/>
                <a:ea typeface="Times New Roman"/>
              </a:rPr>
              <a:t> + result.size());</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r>
              <a:rPr lang="pl-PL" sz="1200">
                <a:solidFill>
                  <a:srgbClr val="000000"/>
                </a:solidFill>
                <a:effectLst/>
                <a:latin typeface="Courier New"/>
                <a:ea typeface="Times New Roman"/>
              </a:rPr>
              <a:t>}</a:t>
            </a:r>
          </a:p>
          <a:p>
            <a:pPr algn="l">
              <a:spcAft>
                <a:spcPts val="0"/>
              </a:spcAft>
            </a:pPr>
            <a:r>
              <a:rPr lang="pl-PL" sz="1200">
                <a:solidFill>
                  <a:srgbClr val="000000"/>
                </a:solidFill>
                <a:effectLst/>
                <a:latin typeface="Courier New"/>
                <a:ea typeface="Times New Roman"/>
              </a:rPr>
              <a:t>  };</a:t>
            </a:r>
          </a:p>
        </p:txBody>
      </p:sp>
      <p:sp>
        <p:nvSpPr>
          <p:cNvPr id="10" name="Prostokąt zaokrąglony 9"/>
          <p:cNvSpPr/>
          <p:nvPr/>
        </p:nvSpPr>
        <p:spPr>
          <a:xfrm>
            <a:off x="387427" y="4968733"/>
            <a:ext cx="8376610" cy="470595"/>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l">
              <a:spcAft>
                <a:spcPts val="0"/>
              </a:spcAft>
            </a:pPr>
            <a:r>
              <a:rPr lang="en-US" sz="1200" dirty="0" err="1" smtClean="0">
                <a:solidFill>
                  <a:srgbClr val="000000"/>
                </a:solidFill>
                <a:effectLst/>
                <a:latin typeface="Courier New"/>
                <a:ea typeface="Times New Roman"/>
              </a:rPr>
              <a:t>FeedModelRpcAsync</a:t>
            </a:r>
            <a:r>
              <a:rPr lang="en-US" sz="1200" dirty="0" smtClean="0">
                <a:solidFill>
                  <a:srgbClr val="000000"/>
                </a:solidFill>
                <a:effectLst/>
                <a:latin typeface="Courier New"/>
                <a:ea typeface="Times New Roman"/>
              </a:rPr>
              <a:t> </a:t>
            </a:r>
            <a:r>
              <a:rPr lang="en-US" sz="1200" dirty="0">
                <a:solidFill>
                  <a:srgbClr val="000000"/>
                </a:solidFill>
                <a:effectLst/>
                <a:latin typeface="Courier New"/>
                <a:ea typeface="Times New Roman"/>
              </a:rPr>
              <a:t>service = </a:t>
            </a:r>
            <a:r>
              <a:rPr lang="en-US" sz="1200" dirty="0" err="1">
                <a:solidFill>
                  <a:srgbClr val="000000"/>
                </a:solidFill>
                <a:effectLst/>
                <a:latin typeface="Courier New"/>
                <a:ea typeface="Times New Roman"/>
              </a:rPr>
              <a:t>GWT.create</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FeedModelRpc.</a:t>
            </a:r>
            <a:r>
              <a:rPr lang="en-US" sz="1200" dirty="0" err="1">
                <a:solidFill>
                  <a:srgbClr val="0000E6"/>
                </a:solidFill>
                <a:effectLst/>
                <a:latin typeface="Courier New"/>
                <a:ea typeface="Times New Roman"/>
              </a:rPr>
              <a:t>class</a:t>
            </a:r>
            <a:r>
              <a:rPr lang="en-US" sz="1200" dirty="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lgn="l">
              <a:spcAft>
                <a:spcPts val="0"/>
              </a:spcAft>
            </a:pPr>
            <a:r>
              <a:rPr lang="pl-PL" sz="1200" dirty="0" err="1" smtClean="0">
                <a:solidFill>
                  <a:srgbClr val="000000"/>
                </a:solidFill>
                <a:effectLst/>
                <a:latin typeface="Courier New"/>
                <a:ea typeface="Times New Roman"/>
              </a:rPr>
              <a:t>service.getAllFeeds</a:t>
            </a:r>
            <a:r>
              <a:rPr lang="pl-PL" sz="1200" dirty="0" smtClean="0">
                <a:solidFill>
                  <a:srgbClr val="000000"/>
                </a:solidFill>
                <a:effectLst/>
                <a:latin typeface="Courier New"/>
                <a:ea typeface="Times New Roman"/>
              </a:rPr>
              <a:t>(</a:t>
            </a:r>
            <a:r>
              <a:rPr lang="pl-PL" sz="1200" dirty="0" err="1" smtClean="0">
                <a:solidFill>
                  <a:srgbClr val="000000"/>
                </a:solidFill>
                <a:effectLst/>
                <a:latin typeface="Courier New"/>
                <a:ea typeface="Times New Roman"/>
              </a:rPr>
              <a:t>allFeedsCallback</a:t>
            </a:r>
            <a:r>
              <a:rPr lang="pl-PL"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p:txBody>
      </p:sp>
    </p:spTree>
    <p:extLst>
      <p:ext uri="{BB962C8B-B14F-4D97-AF65-F5344CB8AC3E}">
        <p14:creationId xmlns:p14="http://schemas.microsoft.com/office/powerpoint/2010/main" val="2518067060"/>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Request</a:t>
            </a:r>
            <a:r>
              <a:rPr lang="pl-PL" sz="1600" dirty="0" smtClean="0"/>
              <a:t> Builder</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2" name="Symbol zastępczy zawartości 5"/>
          <p:cNvSpPr>
            <a:spLocks noGrp="1"/>
          </p:cNvSpPr>
          <p:nvPr>
            <p:ph idx="1"/>
          </p:nvPr>
        </p:nvSpPr>
        <p:spPr>
          <a:xfrm>
            <a:off x="500063" y="1196753"/>
            <a:ext cx="8913812" cy="1440159"/>
          </a:xfrm>
        </p:spPr>
        <p:txBody>
          <a:bodyPr>
            <a:normAutofit/>
          </a:bodyPr>
          <a:lstStyle/>
          <a:p>
            <a:r>
              <a:rPr lang="pl-PL" sz="1400" b="1" dirty="0" err="1" smtClean="0"/>
              <a:t>Request</a:t>
            </a:r>
            <a:r>
              <a:rPr lang="pl-PL" sz="1400" b="1" dirty="0" smtClean="0"/>
              <a:t> Builder</a:t>
            </a:r>
            <a:r>
              <a:rPr lang="pl-PL" sz="1400" dirty="0" smtClean="0"/>
              <a:t> – </a:t>
            </a:r>
            <a:r>
              <a:rPr lang="pl-PL" sz="1400" dirty="0" err="1" smtClean="0"/>
              <a:t>adanced</a:t>
            </a:r>
            <a:r>
              <a:rPr lang="pl-PL" sz="1400" dirty="0" smtClean="0"/>
              <a:t> </a:t>
            </a:r>
            <a:r>
              <a:rPr lang="pl-PL" sz="1400" dirty="0" err="1" smtClean="0"/>
              <a:t>generic</a:t>
            </a:r>
            <a:r>
              <a:rPr lang="pl-PL" sz="1400" dirty="0" smtClean="0"/>
              <a:t> HTTP </a:t>
            </a:r>
            <a:r>
              <a:rPr lang="pl-PL" sz="1400" dirty="0" err="1" smtClean="0"/>
              <a:t>call</a:t>
            </a:r>
            <a:r>
              <a:rPr lang="pl-PL" sz="1400" dirty="0" smtClean="0"/>
              <a:t> </a:t>
            </a:r>
            <a:r>
              <a:rPr lang="pl-PL" sz="1400" dirty="0" err="1" smtClean="0"/>
              <a:t>builder</a:t>
            </a:r>
            <a:endParaRPr lang="pl-PL" sz="1400" dirty="0"/>
          </a:p>
          <a:p>
            <a:r>
              <a:rPr lang="pl-PL" sz="1400" dirty="0" err="1" smtClean="0"/>
              <a:t>Allows</a:t>
            </a:r>
            <a:r>
              <a:rPr lang="pl-PL" sz="1400" dirty="0" smtClean="0"/>
              <a:t> to </a:t>
            </a:r>
            <a:r>
              <a:rPr lang="pl-PL" sz="1400" dirty="0" err="1" smtClean="0"/>
              <a:t>build</a:t>
            </a:r>
            <a:r>
              <a:rPr lang="pl-PL" sz="1400" dirty="0" smtClean="0"/>
              <a:t> HTTP </a:t>
            </a:r>
            <a:r>
              <a:rPr lang="pl-PL" sz="1400" dirty="0" err="1" smtClean="0"/>
              <a:t>call</a:t>
            </a:r>
            <a:r>
              <a:rPr lang="pl-PL" sz="1400" dirty="0" smtClean="0"/>
              <a:t> POST </a:t>
            </a:r>
            <a:r>
              <a:rPr lang="pl-PL" sz="1400" dirty="0" err="1" smtClean="0"/>
              <a:t>or</a:t>
            </a:r>
            <a:r>
              <a:rPr lang="pl-PL" sz="1400" dirty="0" smtClean="0"/>
              <a:t> GET</a:t>
            </a:r>
          </a:p>
          <a:p>
            <a:r>
              <a:rPr lang="pl-PL" sz="1400" dirty="0" err="1" smtClean="0"/>
              <a:t>Might</a:t>
            </a:r>
            <a:r>
              <a:rPr lang="pl-PL" sz="1400" dirty="0" smtClean="0"/>
              <a:t> be </a:t>
            </a:r>
            <a:r>
              <a:rPr lang="pl-PL" sz="1400" dirty="0" err="1" smtClean="0"/>
              <a:t>used</a:t>
            </a:r>
            <a:r>
              <a:rPr lang="pl-PL" sz="1400" dirty="0" smtClean="0"/>
              <a:t> with </a:t>
            </a:r>
            <a:r>
              <a:rPr lang="pl-PL" sz="1400" dirty="0" err="1" smtClean="0"/>
              <a:t>any</a:t>
            </a:r>
            <a:r>
              <a:rPr lang="pl-PL" sz="1400" dirty="0" smtClean="0"/>
              <a:t> </a:t>
            </a:r>
            <a:r>
              <a:rPr lang="pl-PL" sz="1400" dirty="0" err="1" smtClean="0"/>
              <a:t>type</a:t>
            </a:r>
            <a:r>
              <a:rPr lang="pl-PL" sz="1400" dirty="0" smtClean="0"/>
              <a:t> of </a:t>
            </a:r>
            <a:r>
              <a:rPr lang="pl-PL" sz="1400" dirty="0" err="1" smtClean="0"/>
              <a:t>server</a:t>
            </a:r>
            <a:r>
              <a:rPr lang="pl-PL" sz="1400" dirty="0" smtClean="0"/>
              <a:t> (PHP, Perl), </a:t>
            </a:r>
            <a:r>
              <a:rPr lang="pl-PL" sz="1400" dirty="0" err="1" smtClean="0"/>
              <a:t>where</a:t>
            </a:r>
            <a:r>
              <a:rPr lang="pl-PL" sz="1400" dirty="0" smtClean="0"/>
              <a:t> </a:t>
            </a:r>
            <a:r>
              <a:rPr lang="pl-PL" sz="1400" dirty="0" err="1" smtClean="0"/>
              <a:t>any</a:t>
            </a:r>
            <a:r>
              <a:rPr lang="pl-PL" sz="1400" dirty="0" smtClean="0"/>
              <a:t> </a:t>
            </a:r>
            <a:r>
              <a:rPr lang="pl-PL" sz="1400" dirty="0" err="1" smtClean="0"/>
              <a:t>other</a:t>
            </a:r>
            <a:r>
              <a:rPr lang="pl-PL" sz="1400" dirty="0" smtClean="0"/>
              <a:t> </a:t>
            </a:r>
            <a:r>
              <a:rPr lang="pl-PL" sz="1400" dirty="0" err="1" smtClean="0"/>
              <a:t>comunication</a:t>
            </a:r>
            <a:r>
              <a:rPr lang="pl-PL" sz="1400" dirty="0" smtClean="0"/>
              <a:t> </a:t>
            </a:r>
            <a:r>
              <a:rPr lang="pl-PL" sz="1400" dirty="0" err="1" smtClean="0"/>
              <a:t>way</a:t>
            </a:r>
            <a:r>
              <a:rPr lang="pl-PL" sz="1400" dirty="0" smtClean="0"/>
              <a:t> </a:t>
            </a:r>
            <a:r>
              <a:rPr lang="pl-PL" sz="1400" dirty="0" err="1" smtClean="0"/>
              <a:t>is</a:t>
            </a:r>
            <a:r>
              <a:rPr lang="pl-PL" sz="1400" dirty="0" smtClean="0"/>
              <a:t> not </a:t>
            </a:r>
            <a:r>
              <a:rPr lang="pl-PL" sz="1400" dirty="0" err="1" smtClean="0"/>
              <a:t>possible</a:t>
            </a:r>
            <a:endParaRPr lang="pl-PL" sz="1400" dirty="0" smtClean="0"/>
          </a:p>
          <a:p>
            <a:r>
              <a:rPr lang="pl-PL" sz="1400" dirty="0" smtClean="0"/>
              <a:t>Hard to </a:t>
            </a:r>
            <a:r>
              <a:rPr lang="pl-PL" sz="1400" dirty="0" err="1" smtClean="0"/>
              <a:t>maintain</a:t>
            </a:r>
            <a:r>
              <a:rPr lang="pl-PL" sz="1400" dirty="0" smtClean="0"/>
              <a:t> as </a:t>
            </a:r>
            <a:r>
              <a:rPr lang="pl-PL" sz="1400" dirty="0" err="1" smtClean="0"/>
              <a:t>response</a:t>
            </a:r>
            <a:r>
              <a:rPr lang="pl-PL" sz="1400" dirty="0" smtClean="0"/>
              <a:t> </a:t>
            </a:r>
            <a:r>
              <a:rPr lang="pl-PL" sz="1400" dirty="0" err="1" smtClean="0"/>
              <a:t>must</a:t>
            </a:r>
            <a:r>
              <a:rPr lang="pl-PL" sz="1400" dirty="0" smtClean="0"/>
              <a:t> be </a:t>
            </a:r>
            <a:r>
              <a:rPr lang="pl-PL" sz="1400" dirty="0" err="1" smtClean="0"/>
              <a:t>manually</a:t>
            </a:r>
            <a:r>
              <a:rPr lang="pl-PL" sz="1400" dirty="0" smtClean="0"/>
              <a:t> </a:t>
            </a:r>
            <a:r>
              <a:rPr lang="pl-PL" sz="1400" dirty="0" err="1" smtClean="0"/>
              <a:t>parsed</a:t>
            </a:r>
            <a:endParaRPr lang="pl-PL" sz="1400" dirty="0" smtClean="0"/>
          </a:p>
        </p:txBody>
      </p:sp>
      <p:sp>
        <p:nvSpPr>
          <p:cNvPr id="13" name="Prostokąt zaokrąglony 12"/>
          <p:cNvSpPr/>
          <p:nvPr/>
        </p:nvSpPr>
        <p:spPr>
          <a:xfrm>
            <a:off x="601801" y="2636912"/>
            <a:ext cx="8527663" cy="3482400"/>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spcAft>
                <a:spcPts val="0"/>
              </a:spcAft>
            </a:pPr>
            <a:r>
              <a:rPr lang="en-US" sz="1200" dirty="0" smtClean="0">
                <a:solidFill>
                  <a:srgbClr val="0000E6"/>
                </a:solidFill>
                <a:effectLst/>
                <a:latin typeface="Courier New"/>
                <a:ea typeface="Times New Roman"/>
              </a:rPr>
              <a:t>public</a:t>
            </a:r>
            <a:r>
              <a:rPr lang="en-US" sz="1200" dirty="0" smtClean="0">
                <a:solidFill>
                  <a:srgbClr val="000000"/>
                </a:solidFill>
                <a:effectLst/>
                <a:latin typeface="Courier New"/>
                <a:ea typeface="Times New Roman"/>
              </a:rPr>
              <a:t> </a:t>
            </a:r>
            <a:r>
              <a:rPr lang="en-US" sz="1200" dirty="0">
                <a:solidFill>
                  <a:srgbClr val="0000E6"/>
                </a:solidFill>
                <a:effectLst/>
                <a:latin typeface="Courier New"/>
                <a:ea typeface="Times New Roman"/>
              </a:rPr>
              <a:t>static</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doPost</a:t>
            </a:r>
            <a:r>
              <a:rPr lang="en-US" sz="1200" dirty="0">
                <a:solidFill>
                  <a:srgbClr val="000000"/>
                </a:solidFill>
                <a:effectLst/>
                <a:latin typeface="Courier New"/>
                <a:ea typeface="Times New Roman"/>
              </a:rPr>
              <a:t>(String </a:t>
            </a:r>
            <a:r>
              <a:rPr lang="en-US" sz="1200" dirty="0" err="1">
                <a:solidFill>
                  <a:srgbClr val="000000"/>
                </a:solidFill>
                <a:effectLst/>
                <a:latin typeface="Courier New"/>
                <a:ea typeface="Times New Roman"/>
              </a:rPr>
              <a:t>url</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HashMap</a:t>
            </a:r>
            <a:r>
              <a:rPr lang="en-US" sz="1200" dirty="0">
                <a:solidFill>
                  <a:srgbClr val="000000"/>
                </a:solidFill>
                <a:effectLst/>
                <a:latin typeface="Courier New"/>
                <a:ea typeface="Times New Roman"/>
              </a:rPr>
              <a:t>&lt;</a:t>
            </a:r>
            <a:r>
              <a:rPr lang="en-US" sz="1200" dirty="0" err="1">
                <a:solidFill>
                  <a:srgbClr val="000000"/>
                </a:solidFill>
                <a:effectLst/>
                <a:latin typeface="Courier New"/>
                <a:ea typeface="Times New Roman"/>
              </a:rPr>
              <a:t>String,String</a:t>
            </a:r>
            <a:r>
              <a:rPr lang="en-US" sz="1200" dirty="0">
                <a:solidFill>
                  <a:srgbClr val="000000"/>
                </a:solidFill>
                <a:effectLst/>
                <a:latin typeface="Courier New"/>
                <a:ea typeface="Times New Roman"/>
              </a:rPr>
              <a:t>&gt; </a:t>
            </a:r>
            <a:r>
              <a:rPr lang="en-US" sz="1200" dirty="0" err="1">
                <a:solidFill>
                  <a:srgbClr val="000000"/>
                </a:solidFill>
                <a:effectLst/>
                <a:latin typeface="Courier New"/>
                <a:ea typeface="Times New Roman"/>
              </a:rPr>
              <a:t>postData</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final</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AsyncCallback</a:t>
            </a:r>
            <a:r>
              <a:rPr lang="en-US" sz="1200" dirty="0">
                <a:solidFill>
                  <a:srgbClr val="000000"/>
                </a:solidFill>
                <a:effectLst/>
                <a:latin typeface="Courier New"/>
                <a:ea typeface="Times New Roman"/>
              </a:rPr>
              <a:t>&lt;String&gt; callback)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RequestBuilder</a:t>
            </a:r>
            <a:r>
              <a:rPr lang="en-US" sz="1200" dirty="0">
                <a:solidFill>
                  <a:srgbClr val="000000"/>
                </a:solidFill>
                <a:effectLst/>
                <a:latin typeface="Courier New"/>
                <a:ea typeface="Times New Roman"/>
              </a:rPr>
              <a:t> builder = </a:t>
            </a:r>
            <a:r>
              <a:rPr lang="en-US" sz="1200" dirty="0">
                <a:solidFill>
                  <a:srgbClr val="0000E6"/>
                </a:solidFill>
                <a:effectLst/>
                <a:latin typeface="Courier New"/>
                <a:ea typeface="Times New Roman"/>
              </a:rPr>
              <a:t>new</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RequestBuilder</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RequestBuilder.POST</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url</a:t>
            </a:r>
            <a:r>
              <a:rPr lang="en-US" sz="1200" dirty="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try</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builder.setHeader</a:t>
            </a:r>
            <a:r>
              <a:rPr lang="en-US" sz="1200" dirty="0">
                <a:solidFill>
                  <a:srgbClr val="000000"/>
                </a:solidFill>
                <a:effectLst/>
                <a:latin typeface="Courier New"/>
                <a:ea typeface="Times New Roman"/>
              </a:rPr>
              <a:t>(</a:t>
            </a:r>
            <a:r>
              <a:rPr lang="en-US" sz="1200" dirty="0">
                <a:solidFill>
                  <a:srgbClr val="CE7B00"/>
                </a:solidFill>
                <a:effectLst/>
                <a:latin typeface="Courier New"/>
                <a:ea typeface="Times New Roman"/>
              </a:rPr>
              <a:t>"Content-Type"</a:t>
            </a:r>
            <a:r>
              <a:rPr lang="en-US" sz="1200" dirty="0">
                <a:solidFill>
                  <a:srgbClr val="000000"/>
                </a:solidFill>
                <a:effectLst/>
                <a:latin typeface="Courier New"/>
                <a:ea typeface="Times New Roman"/>
              </a:rPr>
              <a:t>, </a:t>
            </a:r>
            <a:r>
              <a:rPr lang="en-US" sz="1200" dirty="0">
                <a:solidFill>
                  <a:srgbClr val="CE7B00"/>
                </a:solidFill>
                <a:effectLst/>
                <a:latin typeface="Courier New"/>
                <a:ea typeface="Times New Roman"/>
              </a:rPr>
              <a:t>"application/x-www-form-</a:t>
            </a:r>
            <a:r>
              <a:rPr lang="en-US" sz="1200" dirty="0" err="1">
                <a:solidFill>
                  <a:srgbClr val="CE7B00"/>
                </a:solidFill>
                <a:effectLst/>
                <a:latin typeface="Courier New"/>
                <a:ea typeface="Times New Roman"/>
              </a:rPr>
              <a:t>urlencoded</a:t>
            </a:r>
            <a:r>
              <a:rPr lang="en-US" sz="1200" dirty="0">
                <a:solidFill>
                  <a:srgbClr val="CE7B00"/>
                </a:solidFill>
                <a:effectLst/>
                <a:latin typeface="Courier New"/>
                <a:ea typeface="Times New Roman"/>
              </a:rPr>
              <a:t>"</a:t>
            </a:r>
            <a:r>
              <a:rPr lang="en-US" sz="1200" dirty="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builder.setTimeoutMillis</a:t>
            </a:r>
            <a:r>
              <a:rPr lang="en-US" sz="1200" dirty="0">
                <a:solidFill>
                  <a:srgbClr val="000000"/>
                </a:solidFill>
                <a:effectLst/>
                <a:latin typeface="Courier New"/>
                <a:ea typeface="Times New Roman"/>
              </a:rPr>
              <a:t>(15000);</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Request response = </a:t>
            </a:r>
            <a:r>
              <a:rPr lang="en-US" sz="1200" dirty="0" err="1">
                <a:solidFill>
                  <a:srgbClr val="000000"/>
                </a:solidFill>
                <a:effectLst/>
                <a:latin typeface="Courier New"/>
                <a:ea typeface="Times New Roman"/>
              </a:rPr>
              <a:t>builder.sendRequest</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encodeDataIntoUrl</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postData</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new</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RequestCallback</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@Override</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public</a:t>
            </a: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void</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onResponseReceived</a:t>
            </a:r>
            <a:r>
              <a:rPr lang="en-US" sz="1200" dirty="0">
                <a:solidFill>
                  <a:srgbClr val="000000"/>
                </a:solidFill>
                <a:effectLst/>
                <a:latin typeface="Courier New"/>
                <a:ea typeface="Times New Roman"/>
              </a:rPr>
              <a:t>(Request </a:t>
            </a:r>
            <a:r>
              <a:rPr lang="en-US" sz="1200" dirty="0" err="1">
                <a:solidFill>
                  <a:srgbClr val="000000"/>
                </a:solidFill>
                <a:effectLst/>
                <a:latin typeface="Courier New"/>
                <a:ea typeface="Times New Roman"/>
              </a:rPr>
              <a:t>request</a:t>
            </a:r>
            <a:r>
              <a:rPr lang="en-US" sz="1200" dirty="0">
                <a:solidFill>
                  <a:srgbClr val="000000"/>
                </a:solidFill>
                <a:effectLst/>
                <a:latin typeface="Courier New"/>
                <a:ea typeface="Times New Roman"/>
              </a:rPr>
              <a:t>, Response response)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a:solidFill>
                  <a:srgbClr val="0000E6"/>
                </a:solidFill>
                <a:effectLst/>
                <a:latin typeface="Courier New"/>
                <a:ea typeface="Times New Roman"/>
              </a:rPr>
              <a:t>if</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response.getStatusCode</a:t>
            </a:r>
            <a:r>
              <a:rPr lang="en-US" sz="1200" dirty="0">
                <a:solidFill>
                  <a:srgbClr val="000000"/>
                </a:solidFill>
                <a:effectLst/>
                <a:latin typeface="Courier New"/>
                <a:ea typeface="Times New Roman"/>
              </a:rPr>
              <a:t>() == </a:t>
            </a:r>
            <a:r>
              <a:rPr lang="en-US" sz="1200" dirty="0" err="1">
                <a:solidFill>
                  <a:srgbClr val="000000"/>
                </a:solidFill>
                <a:effectLst/>
                <a:latin typeface="Courier New"/>
                <a:ea typeface="Times New Roman"/>
              </a:rPr>
              <a:t>Response.SC_OK</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callback.onSuccess</a:t>
            </a:r>
            <a:r>
              <a:rPr lang="en-US" sz="1200" dirty="0">
                <a:solidFill>
                  <a:srgbClr val="000000"/>
                </a:solidFill>
                <a:effectLst/>
                <a:latin typeface="Courier New"/>
                <a:ea typeface="Times New Roman"/>
              </a:rPr>
              <a:t>(</a:t>
            </a:r>
            <a:r>
              <a:rPr lang="en-US" sz="1200" dirty="0" err="1">
                <a:solidFill>
                  <a:srgbClr val="000000"/>
                </a:solidFill>
                <a:effectLst/>
                <a:latin typeface="Courier New"/>
                <a:ea typeface="Times New Roman"/>
              </a:rPr>
              <a:t>response.getText</a:t>
            </a:r>
            <a:r>
              <a:rPr lang="en-US" sz="1200" dirty="0">
                <a:solidFill>
                  <a:srgbClr val="000000"/>
                </a:solidFill>
                <a:effectLst/>
                <a:latin typeface="Courier New"/>
                <a:ea typeface="Times New Roman"/>
              </a:rPr>
              <a:t>()); } </a:t>
            </a:r>
            <a:r>
              <a:rPr lang="en-US" sz="1200" dirty="0">
                <a:solidFill>
                  <a:srgbClr val="0000E6"/>
                </a:solidFill>
                <a:effectLst/>
                <a:latin typeface="Courier New"/>
                <a:ea typeface="Times New Roman"/>
              </a:rPr>
              <a:t>else</a:t>
            </a:r>
            <a:r>
              <a:rPr lang="en-US" sz="1200" dirty="0">
                <a:solidFill>
                  <a:srgbClr val="000000"/>
                </a:solidFill>
                <a:effectLst/>
                <a:latin typeface="Courier New"/>
                <a:ea typeface="Times New Roman"/>
              </a:rPr>
              <a:t>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callback.onFailure</a:t>
            </a:r>
            <a:r>
              <a:rPr lang="en-US" sz="1200" dirty="0">
                <a:solidFill>
                  <a:srgbClr val="000000"/>
                </a:solidFill>
                <a:effectLst/>
                <a:latin typeface="Courier New"/>
                <a:ea typeface="Times New Roman"/>
              </a:rPr>
              <a:t>(</a:t>
            </a:r>
            <a:r>
              <a:rPr lang="en-US" sz="1200" dirty="0">
                <a:solidFill>
                  <a:srgbClr val="0000E6"/>
                </a:solidFill>
                <a:effectLst/>
                <a:latin typeface="Courier New"/>
                <a:ea typeface="Times New Roman"/>
              </a:rPr>
              <a:t>new</a:t>
            </a:r>
            <a:r>
              <a:rPr lang="en-US" sz="1200" dirty="0">
                <a:solidFill>
                  <a:srgbClr val="000000"/>
                </a:solidFill>
                <a:effectLst/>
                <a:latin typeface="Courier New"/>
                <a:ea typeface="Times New Roman"/>
              </a:rPr>
              <a:t> Exception(</a:t>
            </a:r>
            <a:r>
              <a:rPr lang="en-US" sz="1200" dirty="0">
                <a:solidFill>
                  <a:srgbClr val="CE7B00"/>
                </a:solidFill>
                <a:effectLst/>
                <a:latin typeface="Courier New"/>
                <a:ea typeface="Times New Roman"/>
              </a:rPr>
              <a:t>"Server response status: "</a:t>
            </a:r>
            <a:r>
              <a:rPr lang="en-US" sz="1200" dirty="0">
                <a:solidFill>
                  <a:srgbClr val="000000"/>
                </a:solidFill>
                <a:effectLst/>
                <a:latin typeface="Courier New"/>
                <a:ea typeface="Times New Roman"/>
              </a:rPr>
              <a:t> +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response.getStatusText</a:t>
            </a:r>
            <a:r>
              <a:rPr lang="en-US" sz="1200" dirty="0">
                <a:solidFill>
                  <a:srgbClr val="000000"/>
                </a:solidFill>
                <a:effectLst/>
                <a:latin typeface="Courier New"/>
                <a:ea typeface="Times New Roman"/>
              </a:rPr>
              <a:t>()));</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      }    });</a:t>
            </a:r>
            <a:endParaRPr lang="pl-PL" sz="1200" dirty="0">
              <a:solidFill>
                <a:srgbClr val="000000"/>
              </a:solidFill>
              <a:effectLst/>
              <a:latin typeface="Courier New"/>
              <a:ea typeface="Times New Roman"/>
            </a:endParaRPr>
          </a:p>
          <a:p>
            <a:pPr>
              <a:spcAft>
                <a:spcPts val="0"/>
              </a:spcAft>
            </a:pPr>
            <a:r>
              <a:rPr lang="en-US" sz="1200" dirty="0">
                <a:solidFill>
                  <a:srgbClr val="000000"/>
                </a:solidFill>
                <a:effectLst/>
                <a:latin typeface="Courier New"/>
                <a:ea typeface="Times New Roman"/>
              </a:rPr>
              <a:t>  } </a:t>
            </a:r>
            <a:r>
              <a:rPr lang="en-US" sz="1200" dirty="0">
                <a:solidFill>
                  <a:srgbClr val="0000E6"/>
                </a:solidFill>
                <a:effectLst/>
                <a:latin typeface="Courier New"/>
                <a:ea typeface="Times New Roman"/>
              </a:rPr>
              <a:t>catch</a:t>
            </a:r>
            <a:r>
              <a:rPr lang="en-US" sz="1200" dirty="0">
                <a:solidFill>
                  <a:srgbClr val="000000"/>
                </a:solidFill>
                <a:effectLst/>
                <a:latin typeface="Courier New"/>
                <a:ea typeface="Times New Roman"/>
              </a:rPr>
              <a:t> (</a:t>
            </a:r>
            <a:r>
              <a:rPr lang="en-US" sz="1200" dirty="0" err="1">
                <a:solidFill>
                  <a:srgbClr val="000000"/>
                </a:solidFill>
                <a:effectLst/>
                <a:latin typeface="Courier New"/>
                <a:ea typeface="Times New Roman"/>
              </a:rPr>
              <a:t>RequestException</a:t>
            </a:r>
            <a:r>
              <a:rPr lang="en-US" sz="1200" dirty="0">
                <a:solidFill>
                  <a:srgbClr val="000000"/>
                </a:solidFill>
                <a:effectLst/>
                <a:latin typeface="Courier New"/>
                <a:ea typeface="Times New Roman"/>
              </a:rPr>
              <a:t> e) {</a:t>
            </a:r>
            <a:endParaRPr lang="pl-PL" sz="1200" dirty="0">
              <a:solidFill>
                <a:srgbClr val="000000"/>
              </a:solidFill>
              <a:effectLst/>
              <a:latin typeface="Courier New"/>
              <a:ea typeface="Times New Roman"/>
            </a:endParaRPr>
          </a:p>
          <a:p>
            <a:pPr>
              <a:spcAft>
                <a:spcPts val="0"/>
              </a:spcAft>
            </a:pPr>
            <a:r>
              <a:rPr lang="pl-PL" sz="1200" dirty="0" err="1">
                <a:solidFill>
                  <a:srgbClr val="000000"/>
                </a:solidFill>
                <a:effectLst/>
                <a:latin typeface="Courier New"/>
                <a:ea typeface="Times New Roman"/>
              </a:rPr>
              <a:t>callback.onFailure</a:t>
            </a:r>
            <a:r>
              <a:rPr lang="pl-PL" sz="1200" dirty="0">
                <a:solidFill>
                  <a:srgbClr val="000000"/>
                </a:solidFill>
                <a:effectLst/>
                <a:latin typeface="Courier New"/>
                <a:ea typeface="Times New Roman"/>
              </a:rPr>
              <a:t>(e);</a:t>
            </a:r>
          </a:p>
          <a:p>
            <a:pPr>
              <a:spcAft>
                <a:spcPts val="0"/>
              </a:spcAft>
            </a:pPr>
            <a:r>
              <a:rPr lang="pl-PL" sz="1200" dirty="0" smtClean="0">
                <a:solidFill>
                  <a:srgbClr val="000000"/>
                </a:solidFill>
                <a:effectLst/>
                <a:latin typeface="Courier New"/>
                <a:ea typeface="Times New Roman"/>
              </a:rPr>
              <a:t>}}</a:t>
            </a:r>
            <a:endParaRPr lang="pl-PL" sz="1200" dirty="0">
              <a:solidFill>
                <a:srgbClr val="000000"/>
              </a:solidFill>
              <a:effectLst/>
              <a:latin typeface="Courier New"/>
              <a:ea typeface="Times New Roman"/>
            </a:endParaRPr>
          </a:p>
        </p:txBody>
      </p:sp>
    </p:spTree>
    <p:extLst>
      <p:ext uri="{BB962C8B-B14F-4D97-AF65-F5344CB8AC3E}">
        <p14:creationId xmlns:p14="http://schemas.microsoft.com/office/powerpoint/2010/main" val="4165043738"/>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RequestFactory</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2" name="Symbol zastępczy zawartości 5"/>
          <p:cNvSpPr>
            <a:spLocks noGrp="1"/>
          </p:cNvSpPr>
          <p:nvPr>
            <p:ph idx="1"/>
          </p:nvPr>
        </p:nvSpPr>
        <p:spPr>
          <a:xfrm>
            <a:off x="500063" y="1196753"/>
            <a:ext cx="8913812" cy="1512167"/>
          </a:xfrm>
        </p:spPr>
        <p:txBody>
          <a:bodyPr>
            <a:normAutofit/>
          </a:bodyPr>
          <a:lstStyle/>
          <a:p>
            <a:r>
              <a:rPr lang="pl-PL" sz="1400" b="1" dirty="0" err="1" smtClean="0"/>
              <a:t>RequestFactory</a:t>
            </a:r>
            <a:r>
              <a:rPr lang="pl-PL" sz="1400" dirty="0" smtClean="0"/>
              <a:t> – GWT </a:t>
            </a:r>
            <a:r>
              <a:rPr lang="pl-PL" sz="1400" dirty="0" err="1" smtClean="0"/>
              <a:t>newest</a:t>
            </a:r>
            <a:r>
              <a:rPr lang="pl-PL" sz="1400" dirty="0" smtClean="0"/>
              <a:t> </a:t>
            </a:r>
            <a:r>
              <a:rPr lang="pl-PL" sz="1400" dirty="0" err="1" smtClean="0"/>
              <a:t>comunication</a:t>
            </a:r>
            <a:r>
              <a:rPr lang="pl-PL" sz="1400" dirty="0" smtClean="0"/>
              <a:t> </a:t>
            </a:r>
            <a:r>
              <a:rPr lang="pl-PL" sz="1400" dirty="0" err="1" smtClean="0"/>
              <a:t>way</a:t>
            </a:r>
            <a:r>
              <a:rPr lang="pl-PL" sz="1400" dirty="0" smtClean="0"/>
              <a:t> </a:t>
            </a:r>
            <a:r>
              <a:rPr lang="pl-PL" sz="1400" dirty="0" err="1" smtClean="0"/>
              <a:t>designed</a:t>
            </a:r>
            <a:r>
              <a:rPr lang="pl-PL" sz="1400" dirty="0" smtClean="0"/>
              <a:t> to </a:t>
            </a:r>
            <a:r>
              <a:rPr lang="pl-PL" sz="1400" dirty="0" err="1" smtClean="0"/>
              <a:t>work</a:t>
            </a:r>
            <a:r>
              <a:rPr lang="pl-PL" sz="1400" dirty="0" smtClean="0"/>
              <a:t> with non </a:t>
            </a:r>
            <a:r>
              <a:rPr lang="pl-PL" sz="1400" dirty="0" err="1" smtClean="0"/>
              <a:t>serializable</a:t>
            </a:r>
            <a:r>
              <a:rPr lang="pl-PL" sz="1400" dirty="0" smtClean="0"/>
              <a:t> </a:t>
            </a:r>
            <a:r>
              <a:rPr lang="pl-PL" sz="1400" dirty="0" err="1" smtClean="0"/>
              <a:t>collections</a:t>
            </a:r>
            <a:endParaRPr lang="pl-PL" sz="1400" dirty="0" smtClean="0"/>
          </a:p>
          <a:p>
            <a:r>
              <a:rPr lang="pl-PL" sz="1400" dirty="0" err="1" smtClean="0"/>
              <a:t>Use</a:t>
            </a:r>
            <a:r>
              <a:rPr lang="pl-PL" sz="1400" dirty="0" smtClean="0"/>
              <a:t> </a:t>
            </a:r>
            <a:r>
              <a:rPr lang="pl-PL" sz="1400" dirty="0" err="1" smtClean="0"/>
              <a:t>proxies</a:t>
            </a:r>
            <a:r>
              <a:rPr lang="pl-PL" sz="1400" dirty="0" smtClean="0"/>
              <a:t> </a:t>
            </a:r>
            <a:r>
              <a:rPr lang="pl-PL" sz="1400" dirty="0" err="1" smtClean="0"/>
              <a:t>instead</a:t>
            </a:r>
            <a:r>
              <a:rPr lang="pl-PL" sz="1400" dirty="0" smtClean="0"/>
              <a:t> </a:t>
            </a:r>
            <a:r>
              <a:rPr lang="pl-PL" sz="1400" dirty="0" err="1" smtClean="0"/>
              <a:t>direct</a:t>
            </a:r>
            <a:r>
              <a:rPr lang="pl-PL" sz="1400" dirty="0" smtClean="0"/>
              <a:t> </a:t>
            </a:r>
            <a:r>
              <a:rPr lang="pl-PL" sz="1400" dirty="0" err="1" smtClean="0"/>
              <a:t>objects</a:t>
            </a:r>
            <a:endParaRPr lang="pl-PL" sz="1400" dirty="0" smtClean="0"/>
          </a:p>
          <a:p>
            <a:r>
              <a:rPr lang="pl-PL" sz="1400" dirty="0" err="1" smtClean="0"/>
              <a:t>Use</a:t>
            </a:r>
            <a:r>
              <a:rPr lang="pl-PL" sz="1400" dirty="0" smtClean="0"/>
              <a:t> JSON format, </a:t>
            </a:r>
            <a:r>
              <a:rPr lang="pl-PL" sz="1400" dirty="0" err="1" smtClean="0"/>
              <a:t>transfers</a:t>
            </a:r>
            <a:r>
              <a:rPr lang="pl-PL" sz="1400" dirty="0" smtClean="0"/>
              <a:t> </a:t>
            </a:r>
            <a:r>
              <a:rPr lang="pl-PL" sz="1400" dirty="0" err="1" smtClean="0"/>
              <a:t>only</a:t>
            </a:r>
            <a:r>
              <a:rPr lang="pl-PL" sz="1400" dirty="0" smtClean="0"/>
              <a:t> </a:t>
            </a:r>
            <a:r>
              <a:rPr lang="pl-PL" sz="1400" dirty="0" err="1" smtClean="0"/>
              <a:t>changes</a:t>
            </a:r>
            <a:r>
              <a:rPr lang="pl-PL" sz="1400" dirty="0" smtClean="0"/>
              <a:t>, </a:t>
            </a:r>
            <a:r>
              <a:rPr lang="pl-PL" sz="1400" dirty="0" err="1" smtClean="0"/>
              <a:t>renders</a:t>
            </a:r>
            <a:r>
              <a:rPr lang="pl-PL" sz="1400" dirty="0" smtClean="0"/>
              <a:t> </a:t>
            </a:r>
            <a:r>
              <a:rPr lang="pl-PL" sz="1400" dirty="0" err="1" smtClean="0"/>
              <a:t>faster</a:t>
            </a:r>
            <a:r>
              <a:rPr lang="pl-PL" sz="1400" dirty="0" smtClean="0"/>
              <a:t> </a:t>
            </a:r>
            <a:r>
              <a:rPr lang="pl-PL" sz="1400" dirty="0" err="1" smtClean="0"/>
              <a:t>than</a:t>
            </a:r>
            <a:r>
              <a:rPr lang="pl-PL" sz="1400" dirty="0" smtClean="0"/>
              <a:t> GWT-RPC</a:t>
            </a:r>
          </a:p>
          <a:p>
            <a:r>
              <a:rPr lang="pl-PL" sz="1400" dirty="0" err="1" smtClean="0"/>
              <a:t>Difficult</a:t>
            </a:r>
            <a:endParaRPr lang="pl-PL" sz="1400" dirty="0"/>
          </a:p>
        </p:txBody>
      </p:sp>
      <p:sp>
        <p:nvSpPr>
          <p:cNvPr id="7" name="Prostokąt zaokrąglony 6"/>
          <p:cNvSpPr/>
          <p:nvPr/>
        </p:nvSpPr>
        <p:spPr>
          <a:xfrm>
            <a:off x="357720" y="3262872"/>
            <a:ext cx="2507048" cy="2729448"/>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urier New"/>
                <a:ea typeface="Times New Roman"/>
              </a:rPr>
              <a:t>@</a:t>
            </a:r>
            <a:r>
              <a:rPr lang="pl-PL" sz="1200" dirty="0" err="1">
                <a:solidFill>
                  <a:srgbClr val="000000"/>
                </a:solidFill>
                <a:latin typeface="Courier New"/>
                <a:ea typeface="Times New Roman"/>
              </a:rPr>
              <a:t>Entity</a:t>
            </a:r>
            <a:endParaRPr lang="pl-PL" sz="1200" dirty="0">
              <a:solidFill>
                <a:srgbClr val="000000"/>
              </a:solidFill>
              <a:latin typeface="Courier New"/>
              <a:ea typeface="Times New Roman"/>
            </a:endParaRPr>
          </a:p>
          <a:p>
            <a:r>
              <a:rPr lang="pl-PL" sz="1200" dirty="0">
                <a:solidFill>
                  <a:srgbClr val="0000E6"/>
                </a:solidFill>
                <a:latin typeface="Courier New"/>
                <a:ea typeface="Times New Roman"/>
              </a:rPr>
              <a:t>public </a:t>
            </a:r>
            <a:r>
              <a:rPr lang="pl-PL" sz="1200" dirty="0" err="1">
                <a:solidFill>
                  <a:srgbClr val="0000E6"/>
                </a:solidFill>
                <a:latin typeface="Courier New"/>
                <a:ea typeface="Times New Roman"/>
              </a:rPr>
              <a:t>class</a:t>
            </a:r>
            <a:r>
              <a:rPr lang="pl-PL" sz="1200" dirty="0">
                <a:solidFill>
                  <a:srgbClr val="0000E6"/>
                </a:solidFill>
                <a:latin typeface="Courier New"/>
                <a:ea typeface="Times New Roman"/>
              </a:rPr>
              <a:t> </a:t>
            </a:r>
            <a:r>
              <a:rPr lang="pl-PL" sz="1200" dirty="0">
                <a:solidFill>
                  <a:srgbClr val="000000"/>
                </a:solidFill>
                <a:latin typeface="Courier New"/>
                <a:ea typeface="Times New Roman"/>
              </a:rPr>
              <a:t>Person{</a:t>
            </a:r>
            <a:br>
              <a:rPr lang="pl-PL" sz="1200" dirty="0">
                <a:solidFill>
                  <a:srgbClr val="000000"/>
                </a:solidFill>
                <a:latin typeface="Courier New"/>
                <a:ea typeface="Times New Roman"/>
              </a:rPr>
            </a:br>
            <a:endParaRPr lang="pl-PL" sz="1200" dirty="0">
              <a:solidFill>
                <a:srgbClr val="000000"/>
              </a:solidFill>
              <a:latin typeface="Courier New"/>
              <a:ea typeface="Times New Roman"/>
            </a:endParaRPr>
          </a:p>
          <a:p>
            <a:r>
              <a:rPr lang="pl-PL" sz="1200" dirty="0">
                <a:solidFill>
                  <a:srgbClr val="000000"/>
                </a:solidFill>
                <a:latin typeface="Courier New"/>
                <a:ea typeface="Times New Roman"/>
              </a:rPr>
              <a:t>   @Id</a:t>
            </a:r>
          </a:p>
          <a:p>
            <a:r>
              <a:rPr lang="pl-PL" sz="1200" dirty="0">
                <a:solidFill>
                  <a:srgbClr val="000000"/>
                </a:solidFill>
                <a:latin typeface="Courier New"/>
                <a:ea typeface="Times New Roman"/>
              </a:rPr>
              <a:t>   </a:t>
            </a:r>
            <a:r>
              <a:rPr lang="pl-PL" sz="1200" dirty="0" err="1">
                <a:solidFill>
                  <a:srgbClr val="000000"/>
                </a:solidFill>
                <a:latin typeface="Courier New"/>
                <a:ea typeface="Times New Roman"/>
              </a:rPr>
              <a:t>Long</a:t>
            </a:r>
            <a:r>
              <a:rPr lang="pl-PL" sz="1200" dirty="0">
                <a:solidFill>
                  <a:srgbClr val="000000"/>
                </a:solidFill>
                <a:latin typeface="Courier New"/>
                <a:ea typeface="Times New Roman"/>
              </a:rPr>
              <a:t> id;</a:t>
            </a:r>
            <a:br>
              <a:rPr lang="pl-PL" sz="1200" dirty="0">
                <a:solidFill>
                  <a:srgbClr val="000000"/>
                </a:solidFill>
                <a:latin typeface="Courier New"/>
                <a:ea typeface="Times New Roman"/>
              </a:rPr>
            </a:br>
            <a:r>
              <a:rPr lang="pl-PL" sz="1200" dirty="0">
                <a:solidFill>
                  <a:srgbClr val="000000"/>
                </a:solidFill>
                <a:latin typeface="Courier New"/>
                <a:ea typeface="Times New Roman"/>
              </a:rPr>
              <a:t>   String </a:t>
            </a:r>
            <a:r>
              <a:rPr lang="pl-PL" sz="1200" dirty="0" err="1">
                <a:solidFill>
                  <a:srgbClr val="000000"/>
                </a:solidFill>
                <a:latin typeface="Courier New"/>
                <a:ea typeface="Times New Roman"/>
              </a:rPr>
              <a:t>name</a:t>
            </a:r>
            <a:r>
              <a:rPr lang="pl-PL" sz="1200" dirty="0">
                <a:solidFill>
                  <a:srgbClr val="000000"/>
                </a:solidFill>
                <a:latin typeface="Courier New"/>
                <a:ea typeface="Times New Roman"/>
              </a:rPr>
              <a:t>;</a:t>
            </a:r>
            <a:br>
              <a:rPr lang="pl-PL" sz="1200" dirty="0">
                <a:solidFill>
                  <a:srgbClr val="000000"/>
                </a:solidFill>
                <a:latin typeface="Courier New"/>
                <a:ea typeface="Times New Roman"/>
              </a:rPr>
            </a:br>
            <a:r>
              <a:rPr lang="pl-PL" sz="1200" dirty="0">
                <a:solidFill>
                  <a:srgbClr val="000000"/>
                </a:solidFill>
                <a:latin typeface="Courier New"/>
                <a:ea typeface="Times New Roman"/>
              </a:rPr>
              <a:t>   String </a:t>
            </a:r>
            <a:r>
              <a:rPr lang="pl-PL" sz="1200" dirty="0" err="1">
                <a:solidFill>
                  <a:srgbClr val="000000"/>
                </a:solidFill>
                <a:latin typeface="Courier New"/>
                <a:ea typeface="Times New Roman"/>
              </a:rPr>
              <a:t>surname</a:t>
            </a:r>
            <a:r>
              <a:rPr lang="pl-PL" sz="1200" dirty="0">
                <a:solidFill>
                  <a:srgbClr val="000000"/>
                </a:solidFill>
                <a:latin typeface="Courier New"/>
                <a:ea typeface="Times New Roman"/>
              </a:rPr>
              <a:t>;</a:t>
            </a:r>
            <a:br>
              <a:rPr lang="pl-PL" sz="1200" dirty="0">
                <a:solidFill>
                  <a:srgbClr val="000000"/>
                </a:solidFill>
                <a:latin typeface="Courier New"/>
                <a:ea typeface="Times New Roman"/>
              </a:rPr>
            </a:br>
            <a:r>
              <a:rPr lang="pl-PL" sz="1200" dirty="0">
                <a:solidFill>
                  <a:srgbClr val="000000"/>
                </a:solidFill>
                <a:latin typeface="Courier New"/>
                <a:ea typeface="Times New Roman"/>
              </a:rPr>
              <a:t>   String </a:t>
            </a:r>
            <a:r>
              <a:rPr lang="pl-PL" sz="1200" dirty="0" err="1">
                <a:solidFill>
                  <a:srgbClr val="000000"/>
                </a:solidFill>
                <a:latin typeface="Courier New"/>
                <a:ea typeface="Times New Roman"/>
              </a:rPr>
              <a:t>displayName</a:t>
            </a:r>
            <a:r>
              <a:rPr lang="pl-PL" sz="1200" dirty="0">
                <a:solidFill>
                  <a:srgbClr val="000000"/>
                </a:solidFill>
                <a:latin typeface="Courier New"/>
                <a:ea typeface="Times New Roman"/>
              </a:rPr>
              <a:t>;</a:t>
            </a:r>
          </a:p>
          <a:p>
            <a:r>
              <a:rPr lang="pl-PL" sz="1200" dirty="0">
                <a:solidFill>
                  <a:srgbClr val="000000"/>
                </a:solidFill>
                <a:latin typeface="Courier New"/>
                <a:ea typeface="Times New Roman"/>
              </a:rPr>
              <a:t>   @Version</a:t>
            </a:r>
            <a:br>
              <a:rPr lang="pl-PL" sz="1200" dirty="0">
                <a:solidFill>
                  <a:srgbClr val="000000"/>
                </a:solidFill>
                <a:latin typeface="Courier New"/>
                <a:ea typeface="Times New Roman"/>
              </a:rPr>
            </a:br>
            <a:r>
              <a:rPr lang="pl-PL" sz="1200" dirty="0">
                <a:solidFill>
                  <a:srgbClr val="000000"/>
                </a:solidFill>
                <a:latin typeface="Courier New"/>
                <a:ea typeface="Times New Roman"/>
              </a:rPr>
              <a:t>   </a:t>
            </a:r>
            <a:r>
              <a:rPr lang="pl-PL" sz="1200" dirty="0" err="1">
                <a:solidFill>
                  <a:srgbClr val="000000"/>
                </a:solidFill>
                <a:latin typeface="Courier New"/>
                <a:ea typeface="Times New Roman"/>
              </a:rPr>
              <a:t>Integer</a:t>
            </a:r>
            <a:r>
              <a:rPr lang="pl-PL" sz="1200" dirty="0">
                <a:solidFill>
                  <a:srgbClr val="000000"/>
                </a:solidFill>
                <a:latin typeface="Courier New"/>
                <a:ea typeface="Times New Roman"/>
              </a:rPr>
              <a:t> version;</a:t>
            </a:r>
            <a:br>
              <a:rPr lang="pl-PL" sz="1200" dirty="0">
                <a:solidFill>
                  <a:srgbClr val="000000"/>
                </a:solidFill>
                <a:latin typeface="Courier New"/>
                <a:ea typeface="Times New Roman"/>
              </a:rPr>
            </a:br>
            <a:r>
              <a:rPr lang="pl-PL" sz="1200" dirty="0">
                <a:solidFill>
                  <a:srgbClr val="000000"/>
                </a:solidFill>
                <a:latin typeface="Courier New"/>
                <a:ea typeface="Times New Roman"/>
              </a:rPr>
              <a:t> </a:t>
            </a:r>
          </a:p>
          <a:p>
            <a:r>
              <a:rPr lang="pl-PL" sz="1200" dirty="0">
                <a:solidFill>
                  <a:srgbClr val="000000"/>
                </a:solidFill>
                <a:latin typeface="Courier New"/>
                <a:ea typeface="Times New Roman"/>
              </a:rPr>
              <a:t>   </a:t>
            </a:r>
            <a:r>
              <a:rPr lang="pl-PL" sz="1200" dirty="0" smtClean="0">
                <a:solidFill>
                  <a:srgbClr val="000000"/>
                </a:solidFill>
                <a:latin typeface="Courier New"/>
                <a:ea typeface="Times New Roman"/>
              </a:rPr>
              <a:t>…</a:t>
            </a:r>
            <a:r>
              <a:rPr lang="pl-PL" sz="1200" dirty="0">
                <a:solidFill>
                  <a:srgbClr val="000000"/>
                </a:solidFill>
                <a:latin typeface="Courier New"/>
                <a:ea typeface="Times New Roman"/>
              </a:rPr>
              <a:t/>
            </a:r>
            <a:br>
              <a:rPr lang="pl-PL" sz="1200" dirty="0">
                <a:solidFill>
                  <a:srgbClr val="000000"/>
                </a:solidFill>
                <a:latin typeface="Courier New"/>
                <a:ea typeface="Times New Roman"/>
              </a:rPr>
            </a:br>
            <a:r>
              <a:rPr lang="pl-PL" sz="1200" dirty="0">
                <a:solidFill>
                  <a:srgbClr val="000000"/>
                </a:solidFill>
                <a:latin typeface="Courier New"/>
                <a:ea typeface="Times New Roman"/>
              </a:rPr>
              <a:t> </a:t>
            </a:r>
            <a:br>
              <a:rPr lang="pl-PL" sz="1200" dirty="0">
                <a:solidFill>
                  <a:srgbClr val="000000"/>
                </a:solidFill>
                <a:latin typeface="Courier New"/>
                <a:ea typeface="Times New Roman"/>
              </a:rPr>
            </a:br>
            <a:r>
              <a:rPr lang="pl-PL" sz="1200" dirty="0">
                <a:solidFill>
                  <a:srgbClr val="000000"/>
                </a:solidFill>
                <a:latin typeface="Courier New"/>
                <a:ea typeface="Times New Roman"/>
              </a:rPr>
              <a:t>}</a:t>
            </a:r>
          </a:p>
        </p:txBody>
      </p:sp>
      <p:sp>
        <p:nvSpPr>
          <p:cNvPr id="9" name="Prostokąt zaokrąglony 8"/>
          <p:cNvSpPr/>
          <p:nvPr/>
        </p:nvSpPr>
        <p:spPr>
          <a:xfrm>
            <a:off x="3152800" y="3284984"/>
            <a:ext cx="6552728" cy="2729448"/>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ProxyFor</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value</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Person.class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locator</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PersonLocator.class</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 </a:t>
            </a:r>
            <a:r>
              <a:rPr lang="pl-PL" sz="1200" dirty="0" err="1">
                <a:solidFill>
                  <a:srgbClr val="0000E6"/>
                </a:solidFill>
                <a:latin typeface="Courier New" pitchFamily="49" charset="0"/>
                <a:ea typeface="Times New Roman"/>
                <a:cs typeface="Courier New" pitchFamily="49" charset="0"/>
              </a:rPr>
              <a:t>interface</a:t>
            </a:r>
            <a:r>
              <a:rPr lang="pl-PL" sz="1200" dirty="0">
                <a:solidFill>
                  <a:srgbClr val="0000E6"/>
                </a:solidFill>
                <a:latin typeface="Courier New" pitchFamily="49" charset="0"/>
                <a:ea typeface="Times New Roman"/>
                <a:cs typeface="Courier New" pitchFamily="49" charset="0"/>
              </a:rPr>
              <a:t> </a:t>
            </a:r>
            <a:r>
              <a:rPr lang="pl-PL" sz="1200" dirty="0" err="1" smtClean="0">
                <a:latin typeface="Courier New" pitchFamily="49" charset="0"/>
                <a:cs typeface="Courier New" pitchFamily="49" charset="0"/>
              </a:rPr>
              <a:t>PersonProxy</a:t>
            </a: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extends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EntityProxy</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p>
          <a:p>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String </a:t>
            </a:r>
            <a:r>
              <a:rPr lang="pl-PL" sz="1200" dirty="0" err="1">
                <a:latin typeface="Courier New" pitchFamily="49" charset="0"/>
                <a:cs typeface="Courier New" pitchFamily="49" charset="0"/>
              </a:rPr>
              <a:t>getDisplayName</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void</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setDisplayName</a:t>
            </a:r>
            <a:r>
              <a:rPr lang="pl-PL" sz="1200" dirty="0">
                <a:latin typeface="Courier New" pitchFamily="49" charset="0"/>
                <a:cs typeface="Courier New" pitchFamily="49" charset="0"/>
              </a:rPr>
              <a:t>(String </a:t>
            </a:r>
            <a:r>
              <a:rPr lang="pl-PL" sz="1200" dirty="0" err="1">
                <a:latin typeface="Courier New" pitchFamily="49" charset="0"/>
                <a:cs typeface="Courier New" pitchFamily="49" charset="0"/>
              </a:rPr>
              <a:t>displayName</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smtClean="0">
                <a:latin typeface="Courier New" pitchFamily="49" charset="0"/>
                <a:cs typeface="Courier New" pitchFamily="49" charset="0"/>
              </a:rPr>
              <a:t>Long</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getId</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void</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setId</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Long</a:t>
            </a:r>
            <a:r>
              <a:rPr lang="pl-PL" sz="1200" dirty="0">
                <a:latin typeface="Courier New" pitchFamily="49" charset="0"/>
                <a:cs typeface="Courier New" pitchFamily="49" charset="0"/>
              </a:rPr>
              <a:t> id);</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String </a:t>
            </a:r>
            <a:r>
              <a:rPr lang="pl-PL" sz="1200" dirty="0" err="1">
                <a:latin typeface="Courier New" pitchFamily="49" charset="0"/>
                <a:cs typeface="Courier New" pitchFamily="49" charset="0"/>
              </a:rPr>
              <a:t>getName</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void</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setName</a:t>
            </a:r>
            <a:r>
              <a:rPr lang="pl-PL" sz="1200" dirty="0">
                <a:latin typeface="Courier New" pitchFamily="49" charset="0"/>
                <a:cs typeface="Courier New" pitchFamily="49" charset="0"/>
              </a:rPr>
              <a:t>(String </a:t>
            </a:r>
            <a:r>
              <a:rPr lang="pl-PL" sz="1200" dirty="0" err="1">
                <a:latin typeface="Courier New" pitchFamily="49" charset="0"/>
                <a:cs typeface="Courier New" pitchFamily="49" charset="0"/>
              </a:rPr>
              <a:t>name</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String </a:t>
            </a:r>
            <a:r>
              <a:rPr lang="pl-PL" sz="1200" dirty="0" err="1">
                <a:latin typeface="Courier New" pitchFamily="49" charset="0"/>
                <a:cs typeface="Courier New" pitchFamily="49" charset="0"/>
              </a:rPr>
              <a:t>getSurname</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void</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setSurname</a:t>
            </a:r>
            <a:r>
              <a:rPr lang="pl-PL" sz="1200" dirty="0">
                <a:latin typeface="Courier New" pitchFamily="49" charset="0"/>
                <a:cs typeface="Courier New" pitchFamily="49" charset="0"/>
              </a:rPr>
              <a:t>(String </a:t>
            </a:r>
            <a:r>
              <a:rPr lang="pl-PL" sz="1200" dirty="0" err="1">
                <a:latin typeface="Courier New" pitchFamily="49" charset="0"/>
                <a:cs typeface="Courier New" pitchFamily="49" charset="0"/>
              </a:rPr>
              <a:t>surname</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smtClean="0">
                <a:latin typeface="Courier New" pitchFamily="49" charset="0"/>
                <a:cs typeface="Courier New" pitchFamily="49" charset="0"/>
              </a:rPr>
              <a:t>Integer</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getVersion</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void</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setVersion</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Integer</a:t>
            </a:r>
            <a:r>
              <a:rPr lang="pl-PL" sz="1200" dirty="0">
                <a:latin typeface="Courier New" pitchFamily="49" charset="0"/>
                <a:cs typeface="Courier New" pitchFamily="49" charset="0"/>
              </a:rPr>
              <a:t> version);</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endParaRPr lang="pl-PL" sz="1200" dirty="0">
              <a:effectLst/>
              <a:latin typeface="Courier New" pitchFamily="49" charset="0"/>
              <a:cs typeface="Courier New" pitchFamily="49" charset="0"/>
            </a:endParaRPr>
          </a:p>
        </p:txBody>
      </p:sp>
      <p:sp>
        <p:nvSpPr>
          <p:cNvPr id="8" name="pole tekstowe 7"/>
          <p:cNvSpPr txBox="1"/>
          <p:nvPr/>
        </p:nvSpPr>
        <p:spPr>
          <a:xfrm>
            <a:off x="6617567" y="5645403"/>
            <a:ext cx="2978605"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Client</a:t>
            </a:r>
          </a:p>
        </p:txBody>
      </p:sp>
      <p:sp>
        <p:nvSpPr>
          <p:cNvPr id="10" name="pole tekstowe 9"/>
          <p:cNvSpPr txBox="1"/>
          <p:nvPr/>
        </p:nvSpPr>
        <p:spPr>
          <a:xfrm>
            <a:off x="1784648" y="5638547"/>
            <a:ext cx="979148"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Server</a:t>
            </a:r>
          </a:p>
        </p:txBody>
      </p:sp>
      <p:sp>
        <p:nvSpPr>
          <p:cNvPr id="13" name="Symbol zastępczy zawartości 5"/>
          <p:cNvSpPr txBox="1">
            <a:spLocks/>
          </p:cNvSpPr>
          <p:nvPr/>
        </p:nvSpPr>
        <p:spPr>
          <a:xfrm>
            <a:off x="479504" y="2852936"/>
            <a:ext cx="2111333" cy="27964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pl-PL" sz="1200" b="1" dirty="0"/>
              <a:t>Server </a:t>
            </a:r>
            <a:r>
              <a:rPr lang="pl-PL" sz="1200" b="1" dirty="0" err="1"/>
              <a:t>entity</a:t>
            </a:r>
            <a:endParaRPr lang="pl-PL" sz="1200" b="1" dirty="0"/>
          </a:p>
        </p:txBody>
      </p:sp>
      <p:sp>
        <p:nvSpPr>
          <p:cNvPr id="14" name="Symbol zastępczy zawartości 5"/>
          <p:cNvSpPr txBox="1">
            <a:spLocks/>
          </p:cNvSpPr>
          <p:nvPr/>
        </p:nvSpPr>
        <p:spPr>
          <a:xfrm>
            <a:off x="3345723" y="2852936"/>
            <a:ext cx="2111333" cy="27964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pl-PL" sz="1200" b="1" dirty="0" smtClean="0"/>
              <a:t>Proxy for </a:t>
            </a:r>
            <a:r>
              <a:rPr lang="pl-PL" sz="1200" b="1" dirty="0" err="1" smtClean="0"/>
              <a:t>entity</a:t>
            </a:r>
            <a:endParaRPr lang="pl-PL" sz="1200" b="1" dirty="0"/>
          </a:p>
        </p:txBody>
      </p:sp>
    </p:spTree>
    <p:extLst>
      <p:ext uri="{BB962C8B-B14F-4D97-AF65-F5344CB8AC3E}">
        <p14:creationId xmlns:p14="http://schemas.microsoft.com/office/powerpoint/2010/main" val="264278652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RequestFactory</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6" name="Prostokąt zaokrąglony 15"/>
          <p:cNvSpPr/>
          <p:nvPr/>
        </p:nvSpPr>
        <p:spPr>
          <a:xfrm>
            <a:off x="272480" y="1474024"/>
            <a:ext cx="9354814" cy="658832"/>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00E6"/>
                </a:solidFill>
                <a:latin typeface="Courier New" pitchFamily="49" charset="0"/>
                <a:ea typeface="Times New Roman"/>
                <a:cs typeface="Courier New" pitchFamily="49" charset="0"/>
              </a:rPr>
              <a:t>public</a:t>
            </a:r>
            <a:r>
              <a:rPr lang="en-US" sz="1200" dirty="0">
                <a:latin typeface="Courier New" pitchFamily="49" charset="0"/>
                <a:cs typeface="Courier New" pitchFamily="49" charset="0"/>
              </a:rPr>
              <a:t> </a:t>
            </a:r>
            <a:r>
              <a:rPr lang="en-US" sz="1200" dirty="0">
                <a:solidFill>
                  <a:srgbClr val="0000E6"/>
                </a:solidFill>
                <a:latin typeface="Courier New" pitchFamily="49" charset="0"/>
                <a:ea typeface="Times New Roman"/>
                <a:cs typeface="Courier New" pitchFamily="49" charset="0"/>
              </a:rPr>
              <a:t>interface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MainRequestFactory</a:t>
            </a:r>
            <a:r>
              <a:rPr lang="en-US" sz="1200" dirty="0">
                <a:latin typeface="Courier New" pitchFamily="49" charset="0"/>
                <a:cs typeface="Courier New" pitchFamily="49" charset="0"/>
              </a:rPr>
              <a:t>  </a:t>
            </a:r>
            <a:r>
              <a:rPr lang="en-US" sz="1200" dirty="0">
                <a:solidFill>
                  <a:srgbClr val="0000E6"/>
                </a:solidFill>
                <a:latin typeface="Courier New" pitchFamily="49" charset="0"/>
                <a:ea typeface="Times New Roman"/>
                <a:cs typeface="Courier New" pitchFamily="49" charset="0"/>
              </a:rPr>
              <a:t>extends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RequestFactory</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PersonRf</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personRF</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a:t>
            </a:r>
            <a:endParaRPr lang="pl-PL" sz="1200" dirty="0">
              <a:solidFill>
                <a:srgbClr val="000000"/>
              </a:solidFill>
              <a:latin typeface="Courier New" pitchFamily="49" charset="0"/>
              <a:ea typeface="Times New Roman"/>
              <a:cs typeface="Courier New" pitchFamily="49" charset="0"/>
            </a:endParaRPr>
          </a:p>
        </p:txBody>
      </p:sp>
      <p:sp>
        <p:nvSpPr>
          <p:cNvPr id="18" name="pole tekstowe 17"/>
          <p:cNvSpPr txBox="1"/>
          <p:nvPr/>
        </p:nvSpPr>
        <p:spPr>
          <a:xfrm>
            <a:off x="8604142" y="1655487"/>
            <a:ext cx="979148"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Client</a:t>
            </a:r>
          </a:p>
        </p:txBody>
      </p:sp>
      <p:sp>
        <p:nvSpPr>
          <p:cNvPr id="19" name="Prostokąt zaokrąglony 18"/>
          <p:cNvSpPr/>
          <p:nvPr/>
        </p:nvSpPr>
        <p:spPr>
          <a:xfrm>
            <a:off x="278706" y="2465700"/>
            <a:ext cx="9354814" cy="1035308"/>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latin typeface="Courier New" pitchFamily="49" charset="0"/>
                <a:cs typeface="Courier New" pitchFamily="49" charset="0"/>
              </a:rPr>
              <a:t>@Service(</a:t>
            </a:r>
            <a:r>
              <a:rPr lang="pl-PL" sz="1200" dirty="0" err="1">
                <a:latin typeface="Courier New" pitchFamily="49" charset="0"/>
                <a:cs typeface="Courier New" pitchFamily="49" charset="0"/>
              </a:rPr>
              <a:t>value</a:t>
            </a:r>
            <a:r>
              <a:rPr lang="pl-PL" sz="1200" dirty="0">
                <a:latin typeface="Courier New" pitchFamily="49" charset="0"/>
                <a:cs typeface="Courier New" pitchFamily="49" charset="0"/>
              </a:rPr>
              <a:t> = </a:t>
            </a:r>
            <a:r>
              <a:rPr lang="pl-PL" sz="1200" dirty="0" err="1">
                <a:latin typeface="Courier New" pitchFamily="49" charset="0"/>
                <a:cs typeface="Courier New" pitchFamily="49" charset="0"/>
              </a:rPr>
              <a:t>PersonRFServiceImpl.class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locator</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EntityLocator.class</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smtClean="0">
                <a:solidFill>
                  <a:srgbClr val="0000E6"/>
                </a:solidFill>
                <a:latin typeface="Courier New" pitchFamily="49" charset="0"/>
                <a:ea typeface="Times New Roman"/>
                <a:cs typeface="Courier New" pitchFamily="49" charset="0"/>
              </a:rPr>
              <a:t>public</a:t>
            </a:r>
            <a:r>
              <a:rPr lang="pl-PL" sz="1200" dirty="0" smtClean="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interface</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PersonRf</a:t>
            </a: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extends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RequestContext</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endParaRPr lang="pl-PL" sz="1200" dirty="0" smtClean="0">
              <a:latin typeface="Courier New" pitchFamily="49" charset="0"/>
              <a:cs typeface="Courier New" pitchFamily="49" charset="0"/>
            </a:endParaRPr>
          </a:p>
          <a:p>
            <a:r>
              <a:rPr lang="pl-PL" sz="1200" dirty="0" smtClean="0">
                <a:latin typeface="Courier New" pitchFamily="49" charset="0"/>
                <a:cs typeface="Courier New" pitchFamily="49" charset="0"/>
              </a:rPr>
              <a:t>  </a:t>
            </a:r>
            <a:r>
              <a:rPr lang="pl-PL" sz="1200" dirty="0" err="1" smtClean="0">
                <a:latin typeface="Courier New" pitchFamily="49" charset="0"/>
                <a:cs typeface="Courier New" pitchFamily="49" charset="0"/>
              </a:rPr>
              <a:t>Request</a:t>
            </a:r>
            <a:r>
              <a:rPr lang="pl-PL" sz="1200" dirty="0" smtClean="0">
                <a:latin typeface="Courier New" pitchFamily="49" charset="0"/>
                <a:cs typeface="Courier New" pitchFamily="49" charset="0"/>
              </a:rPr>
              <a:t>&lt;List&lt;</a:t>
            </a:r>
            <a:r>
              <a:rPr lang="pl-PL" sz="1200" dirty="0" err="1" smtClean="0">
                <a:latin typeface="Courier New" pitchFamily="49" charset="0"/>
                <a:cs typeface="Courier New" pitchFamily="49" charset="0"/>
              </a:rPr>
              <a:t>PersonProxy</a:t>
            </a:r>
            <a:r>
              <a:rPr lang="pl-PL" sz="1200" dirty="0" smtClean="0">
                <a:latin typeface="Courier New" pitchFamily="49" charset="0"/>
                <a:cs typeface="Courier New" pitchFamily="49" charset="0"/>
              </a:rPr>
              <a:t>&gt;&gt; </a:t>
            </a:r>
            <a:r>
              <a:rPr lang="pl-PL" sz="1200" dirty="0" err="1" smtClean="0">
                <a:latin typeface="Courier New" pitchFamily="49" charset="0"/>
                <a:cs typeface="Courier New" pitchFamily="49" charset="0"/>
              </a:rPr>
              <a:t>getList</a:t>
            </a:r>
            <a:r>
              <a:rPr lang="pl-PL" sz="1200" dirty="0" smtClean="0">
                <a:latin typeface="Courier New" pitchFamily="49" charset="0"/>
                <a:cs typeface="Courier New" pitchFamily="49" charset="0"/>
              </a:rPr>
              <a:t>();</a:t>
            </a:r>
            <a:br>
              <a:rPr lang="pl-PL" sz="1200" dirty="0" smtClean="0">
                <a:latin typeface="Courier New" pitchFamily="49" charset="0"/>
                <a:cs typeface="Courier New" pitchFamily="49" charset="0"/>
              </a:rPr>
            </a:br>
            <a:r>
              <a:rPr lang="pl-PL" sz="1200" dirty="0" smtClean="0">
                <a:latin typeface="Courier New" pitchFamily="49" charset="0"/>
                <a:cs typeface="Courier New" pitchFamily="49" charset="0"/>
              </a:rPr>
              <a:t>}</a:t>
            </a:r>
            <a:endParaRPr lang="pl-PL" sz="1200" dirty="0">
              <a:latin typeface="Courier New" pitchFamily="49" charset="0"/>
              <a:cs typeface="Courier New" pitchFamily="49" charset="0"/>
            </a:endParaRPr>
          </a:p>
        </p:txBody>
      </p:sp>
      <p:sp>
        <p:nvSpPr>
          <p:cNvPr id="20" name="pole tekstowe 19"/>
          <p:cNvSpPr txBox="1"/>
          <p:nvPr/>
        </p:nvSpPr>
        <p:spPr>
          <a:xfrm>
            <a:off x="8625408" y="2837091"/>
            <a:ext cx="979148"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Client</a:t>
            </a:r>
          </a:p>
        </p:txBody>
      </p:sp>
      <p:sp>
        <p:nvSpPr>
          <p:cNvPr id="21" name="Prostokąt zaokrąglony 20"/>
          <p:cNvSpPr/>
          <p:nvPr/>
        </p:nvSpPr>
        <p:spPr>
          <a:xfrm>
            <a:off x="259556" y="3812331"/>
            <a:ext cx="9354814" cy="2352973"/>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err="1" smtClean="0">
                <a:solidFill>
                  <a:srgbClr val="0000E6"/>
                </a:solidFill>
                <a:latin typeface="Courier New" pitchFamily="49" charset="0"/>
                <a:ea typeface="Times New Roman"/>
                <a:cs typeface="Courier New" pitchFamily="49" charset="0"/>
              </a:rPr>
              <a:t>final</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MainRequestFactory</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rfService</a:t>
            </a:r>
            <a:r>
              <a:rPr lang="pl-PL" sz="1200" dirty="0">
                <a:latin typeface="Courier New" pitchFamily="49" charset="0"/>
                <a:cs typeface="Courier New" pitchFamily="49" charset="0"/>
              </a:rPr>
              <a:t> = </a:t>
            </a:r>
            <a:r>
              <a:rPr lang="pl-PL" sz="1200" dirty="0" err="1">
                <a:latin typeface="Courier New" pitchFamily="49" charset="0"/>
                <a:cs typeface="Courier New" pitchFamily="49" charset="0"/>
              </a:rPr>
              <a:t>GWT.create</a:t>
            </a:r>
            <a:r>
              <a:rPr lang="pl-PL" sz="1200" dirty="0">
                <a:latin typeface="Courier New" pitchFamily="49" charset="0"/>
                <a:cs typeface="Courier New" pitchFamily="49" charset="0"/>
              </a:rPr>
              <a:t>(</a:t>
            </a:r>
            <a:r>
              <a:rPr lang="pl-PL" sz="1200" dirty="0" err="1">
                <a:latin typeface="Courier New" pitchFamily="49" charset="0"/>
                <a:cs typeface="Courier New" pitchFamily="49" charset="0"/>
              </a:rPr>
              <a:t>MainRequestFactory.class</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err="1" smtClean="0">
                <a:latin typeface="Courier New" pitchFamily="49" charset="0"/>
                <a:cs typeface="Courier New" pitchFamily="49" charset="0"/>
              </a:rPr>
              <a:t>rfService.initialize</a:t>
            </a:r>
            <a:r>
              <a:rPr lang="pl-PL" sz="1200" dirty="0" smtClean="0">
                <a:latin typeface="Courier New" pitchFamily="49" charset="0"/>
                <a:cs typeface="Courier New" pitchFamily="49" charset="0"/>
              </a:rPr>
              <a:t>(</a:t>
            </a:r>
            <a:r>
              <a:rPr lang="pl-PL" sz="1200" dirty="0" err="1">
                <a:solidFill>
                  <a:srgbClr val="0000E6"/>
                </a:solidFill>
                <a:latin typeface="Courier New" pitchFamily="49" charset="0"/>
                <a:ea typeface="Times New Roman"/>
                <a:cs typeface="Courier New" pitchFamily="49" charset="0"/>
              </a:rPr>
              <a:t>new</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SimpleEventBus</a:t>
            </a:r>
            <a:r>
              <a:rPr lang="pl-PL" sz="1200" dirty="0">
                <a:latin typeface="Courier New" pitchFamily="49" charset="0"/>
                <a:cs typeface="Courier New" pitchFamily="49" charset="0"/>
              </a:rPr>
              <a:t>();</a:t>
            </a:r>
            <a:r>
              <a:rPr lang="pl-PL" sz="1200" dirty="0" smtClean="0">
                <a:latin typeface="Courier New" pitchFamily="49" charset="0"/>
                <a:cs typeface="Courier New" pitchFamily="49" charset="0"/>
              </a:rPr>
              <a:t>);</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p>
          <a:p>
            <a:r>
              <a:rPr lang="pl-PL" sz="1200" dirty="0" err="1" smtClean="0">
                <a:latin typeface="Courier New" pitchFamily="49" charset="0"/>
                <a:cs typeface="Courier New" pitchFamily="49" charset="0"/>
              </a:rPr>
              <a:t>PersonRf</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personRfService</a:t>
            </a:r>
            <a:r>
              <a:rPr lang="pl-PL" sz="1200" dirty="0">
                <a:latin typeface="Courier New" pitchFamily="49" charset="0"/>
                <a:cs typeface="Courier New" pitchFamily="49" charset="0"/>
              </a:rPr>
              <a:t> = </a:t>
            </a:r>
            <a:r>
              <a:rPr lang="pl-PL" sz="1200" dirty="0" err="1">
                <a:latin typeface="Courier New" pitchFamily="49" charset="0"/>
                <a:cs typeface="Courier New" pitchFamily="49" charset="0"/>
              </a:rPr>
              <a:t>rfService.personRF</a:t>
            </a:r>
            <a:r>
              <a:rPr lang="pl-PL" sz="1200" dirty="0">
                <a:latin typeface="Courier New" pitchFamily="49" charset="0"/>
                <a:cs typeface="Courier New" pitchFamily="49" charset="0"/>
              </a:rPr>
              <a:t>();</a:t>
            </a:r>
            <a:br>
              <a:rPr lang="pl-PL" sz="1200" dirty="0">
                <a:latin typeface="Courier New" pitchFamily="49" charset="0"/>
                <a:cs typeface="Courier New" pitchFamily="49" charset="0"/>
              </a:rPr>
            </a:br>
            <a:r>
              <a:rPr lang="pl-PL" sz="1200" dirty="0" err="1" smtClean="0">
                <a:latin typeface="Courier New" pitchFamily="49" charset="0"/>
                <a:cs typeface="Courier New" pitchFamily="49" charset="0"/>
              </a:rPr>
              <a:t>personRfService.getList</a:t>
            </a:r>
            <a:r>
              <a:rPr lang="pl-PL" sz="1200" dirty="0">
                <a:latin typeface="Courier New" pitchFamily="49" charset="0"/>
                <a:cs typeface="Courier New" pitchFamily="49" charset="0"/>
              </a:rPr>
              <a:t>().to(</a:t>
            </a:r>
            <a:r>
              <a:rPr lang="pl-PL" sz="1200" dirty="0" err="1">
                <a:latin typeface="Courier New" pitchFamily="49" charset="0"/>
                <a:cs typeface="Courier New" pitchFamily="49" charset="0"/>
              </a:rPr>
              <a:t>new</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Receiver</a:t>
            </a:r>
            <a:r>
              <a:rPr lang="pl-PL" sz="1200" dirty="0">
                <a:latin typeface="Courier New" pitchFamily="49" charset="0"/>
                <a:cs typeface="Courier New" pitchFamily="49" charset="0"/>
              </a:rPr>
              <a:t>&lt;List&lt;</a:t>
            </a:r>
            <a:r>
              <a:rPr lang="pl-PL" sz="1200" dirty="0" err="1">
                <a:latin typeface="Courier New" pitchFamily="49" charset="0"/>
                <a:cs typeface="Courier New" pitchFamily="49" charset="0"/>
              </a:rPr>
              <a:t>PersonProxy</a:t>
            </a:r>
            <a:r>
              <a:rPr lang="pl-PL" sz="1200" dirty="0">
                <a:latin typeface="Courier New" pitchFamily="49" charset="0"/>
                <a:cs typeface="Courier New" pitchFamily="49" charset="0"/>
              </a:rPr>
              <a:t>&gt;&gt;()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p>
          <a:p>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Override</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smtClean="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void</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onSuccess</a:t>
            </a:r>
            <a:r>
              <a:rPr lang="pl-PL" sz="1200" dirty="0">
                <a:latin typeface="Courier New" pitchFamily="49" charset="0"/>
                <a:cs typeface="Courier New" pitchFamily="49" charset="0"/>
              </a:rPr>
              <a:t>(List&lt;</a:t>
            </a:r>
            <a:r>
              <a:rPr lang="pl-PL" sz="1200" dirty="0" err="1">
                <a:latin typeface="Courier New" pitchFamily="49" charset="0"/>
                <a:cs typeface="Courier New" pitchFamily="49" charset="0"/>
              </a:rPr>
              <a:t>PersonProxy</a:t>
            </a:r>
            <a:r>
              <a:rPr lang="pl-PL" sz="1200" dirty="0">
                <a:latin typeface="Courier New" pitchFamily="49" charset="0"/>
                <a:cs typeface="Courier New" pitchFamily="49" charset="0"/>
              </a:rPr>
              <a:t>&gt; </a:t>
            </a:r>
            <a:r>
              <a:rPr lang="pl-PL" sz="1200" dirty="0" err="1">
                <a:latin typeface="Courier New" pitchFamily="49" charset="0"/>
                <a:cs typeface="Courier New" pitchFamily="49" charset="0"/>
              </a:rPr>
              <a:t>result</a:t>
            </a:r>
            <a:r>
              <a:rPr lang="pl-PL" sz="1200" dirty="0">
                <a:latin typeface="Courier New" pitchFamily="49" charset="0"/>
                <a:cs typeface="Courier New" pitchFamily="49" charset="0"/>
              </a:rPr>
              <a:t>)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do </a:t>
            </a:r>
            <a:r>
              <a:rPr lang="pl-PL" sz="1200" dirty="0" err="1">
                <a:latin typeface="Courier New" pitchFamily="49" charset="0"/>
                <a:cs typeface="Courier New" pitchFamily="49" charset="0"/>
              </a:rPr>
              <a:t>something</a:t>
            </a:r>
            <a:r>
              <a:rPr lang="pl-PL" sz="1200" dirty="0">
                <a:latin typeface="Courier New" pitchFamily="49" charset="0"/>
                <a:cs typeface="Courier New" pitchFamily="49" charset="0"/>
              </a:rPr>
              <a:t> with </a:t>
            </a:r>
            <a:r>
              <a:rPr lang="pl-PL" sz="1200" dirty="0" err="1">
                <a:latin typeface="Courier New" pitchFamily="49" charset="0"/>
                <a:cs typeface="Courier New" pitchFamily="49" charset="0"/>
              </a:rPr>
              <a:t>results</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smtClean="0">
                <a:latin typeface="Courier New" pitchFamily="49" charset="0"/>
                <a:cs typeface="Courier New" pitchFamily="49" charset="0"/>
              </a:rPr>
              <a:t>});</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err="1" smtClean="0">
                <a:latin typeface="Courier New" pitchFamily="49" charset="0"/>
                <a:cs typeface="Courier New" pitchFamily="49" charset="0"/>
              </a:rPr>
              <a:t>personRfService.fire</a:t>
            </a:r>
            <a:r>
              <a:rPr lang="pl-PL" sz="1200" dirty="0">
                <a:latin typeface="Courier New" pitchFamily="49" charset="0"/>
                <a:cs typeface="Courier New" pitchFamily="49" charset="0"/>
              </a:rPr>
              <a:t>();</a:t>
            </a:r>
          </a:p>
        </p:txBody>
      </p:sp>
      <p:sp>
        <p:nvSpPr>
          <p:cNvPr id="22" name="pole tekstowe 21"/>
          <p:cNvSpPr txBox="1"/>
          <p:nvPr/>
        </p:nvSpPr>
        <p:spPr>
          <a:xfrm>
            <a:off x="8654372" y="5573395"/>
            <a:ext cx="979148"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Client</a:t>
            </a:r>
          </a:p>
        </p:txBody>
      </p:sp>
      <p:sp>
        <p:nvSpPr>
          <p:cNvPr id="23" name="Symbol zastępczy zawartości 5"/>
          <p:cNvSpPr txBox="1">
            <a:spLocks/>
          </p:cNvSpPr>
          <p:nvPr/>
        </p:nvSpPr>
        <p:spPr>
          <a:xfrm>
            <a:off x="335325" y="1133129"/>
            <a:ext cx="2889483" cy="27964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pl-PL" sz="1200" b="1" dirty="0" err="1" smtClean="0"/>
              <a:t>Repository</a:t>
            </a:r>
            <a:r>
              <a:rPr lang="pl-PL" sz="1200" b="1" dirty="0" smtClean="0"/>
              <a:t> of </a:t>
            </a:r>
            <a:r>
              <a:rPr lang="pl-PL" sz="1200" b="1" dirty="0" err="1" smtClean="0"/>
              <a:t>request</a:t>
            </a:r>
            <a:r>
              <a:rPr lang="pl-PL" sz="1200" b="1" dirty="0" smtClean="0"/>
              <a:t> services</a:t>
            </a:r>
            <a:endParaRPr lang="pl-PL" sz="1200" b="1" dirty="0"/>
          </a:p>
        </p:txBody>
      </p:sp>
      <p:sp>
        <p:nvSpPr>
          <p:cNvPr id="24" name="Symbol zastępczy zawartości 5"/>
          <p:cNvSpPr txBox="1">
            <a:spLocks/>
          </p:cNvSpPr>
          <p:nvPr/>
        </p:nvSpPr>
        <p:spPr>
          <a:xfrm>
            <a:off x="359294" y="2141241"/>
            <a:ext cx="2889483" cy="27964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pl-PL" sz="1200" b="1" dirty="0" smtClean="0"/>
              <a:t>Service </a:t>
            </a:r>
            <a:r>
              <a:rPr lang="pl-PL" sz="1200" b="1" dirty="0" err="1" smtClean="0"/>
              <a:t>additional</a:t>
            </a:r>
            <a:r>
              <a:rPr lang="pl-PL" sz="1200" b="1" dirty="0" smtClean="0"/>
              <a:t> </a:t>
            </a:r>
            <a:r>
              <a:rPr lang="pl-PL" sz="1200" b="1" dirty="0" err="1" smtClean="0"/>
              <a:t>methods</a:t>
            </a:r>
            <a:endParaRPr lang="pl-PL" sz="1200" b="1" dirty="0"/>
          </a:p>
        </p:txBody>
      </p:sp>
      <p:sp>
        <p:nvSpPr>
          <p:cNvPr id="25" name="Symbol zastępczy zawartości 5"/>
          <p:cNvSpPr txBox="1">
            <a:spLocks/>
          </p:cNvSpPr>
          <p:nvPr/>
        </p:nvSpPr>
        <p:spPr>
          <a:xfrm>
            <a:off x="365371" y="3509393"/>
            <a:ext cx="2889483" cy="27964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pl-PL" sz="1200" b="1" dirty="0" smtClean="0"/>
              <a:t>Service </a:t>
            </a:r>
            <a:r>
              <a:rPr lang="pl-PL" sz="1200" b="1" dirty="0" err="1" smtClean="0"/>
              <a:t>call</a:t>
            </a:r>
            <a:endParaRPr lang="pl-PL" sz="1200" b="1" dirty="0"/>
          </a:p>
        </p:txBody>
      </p:sp>
    </p:spTree>
    <p:extLst>
      <p:ext uri="{BB962C8B-B14F-4D97-AF65-F5344CB8AC3E}">
        <p14:creationId xmlns:p14="http://schemas.microsoft.com/office/powerpoint/2010/main" val="2326025004"/>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rostokąt zaokrąglony 20"/>
          <p:cNvSpPr/>
          <p:nvPr/>
        </p:nvSpPr>
        <p:spPr>
          <a:xfrm>
            <a:off x="331564" y="1408281"/>
            <a:ext cx="8509868" cy="2164735"/>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class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PersonLocator</a:t>
            </a: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extends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Locator</a:t>
            </a:r>
            <a:r>
              <a:rPr lang="pl-PL" sz="1200" dirty="0">
                <a:latin typeface="Courier New" pitchFamily="49" charset="0"/>
                <a:cs typeface="Courier New" pitchFamily="49" charset="0"/>
              </a:rPr>
              <a:t>&lt;Person, </a:t>
            </a:r>
            <a:r>
              <a:rPr lang="pl-PL" sz="1200" dirty="0" err="1">
                <a:latin typeface="Courier New" pitchFamily="49" charset="0"/>
                <a:cs typeface="Courier New" pitchFamily="49" charset="0"/>
              </a:rPr>
              <a:t>Long</a:t>
            </a:r>
            <a:r>
              <a:rPr lang="pl-PL" sz="1200" dirty="0">
                <a:latin typeface="Courier New" pitchFamily="49" charset="0"/>
                <a:cs typeface="Courier New" pitchFamily="49" charset="0"/>
              </a:rPr>
              <a:t>&gt;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p>
          <a:p>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Person </a:t>
            </a:r>
            <a:r>
              <a:rPr lang="pl-PL" sz="1200" dirty="0" err="1">
                <a:latin typeface="Courier New" pitchFamily="49" charset="0"/>
                <a:cs typeface="Courier New" pitchFamily="49" charset="0"/>
              </a:rPr>
              <a:t>create</a:t>
            </a:r>
            <a:r>
              <a:rPr lang="pl-PL" sz="1200" dirty="0">
                <a:latin typeface="Courier New" pitchFamily="49" charset="0"/>
                <a:cs typeface="Courier New" pitchFamily="49" charset="0"/>
              </a:rPr>
              <a:t>(Class&lt;? </a:t>
            </a:r>
            <a:r>
              <a:rPr lang="pl-PL" sz="1200" dirty="0" err="1">
                <a:solidFill>
                  <a:srgbClr val="0000E6"/>
                </a:solidFill>
                <a:latin typeface="Courier New" pitchFamily="49" charset="0"/>
                <a:ea typeface="Times New Roman"/>
                <a:cs typeface="Courier New" pitchFamily="49" charset="0"/>
              </a:rPr>
              <a:t>extends</a:t>
            </a:r>
            <a:r>
              <a:rPr lang="pl-PL" sz="1200" dirty="0">
                <a:latin typeface="Courier New" pitchFamily="49" charset="0"/>
                <a:cs typeface="Courier New" pitchFamily="49" charset="0"/>
              </a:rPr>
              <a:t> Person&gt; </a:t>
            </a:r>
            <a:r>
              <a:rPr lang="pl-PL" sz="1200" dirty="0" err="1">
                <a:latin typeface="Courier New" pitchFamily="49" charset="0"/>
                <a:cs typeface="Courier New" pitchFamily="49" charset="0"/>
              </a:rPr>
              <a:t>clazz</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smtClean="0">
                <a:solidFill>
                  <a:srgbClr val="0000E6"/>
                </a:solidFill>
                <a:latin typeface="Courier New" pitchFamily="49" charset="0"/>
                <a:ea typeface="Times New Roman"/>
                <a:cs typeface="Courier New" pitchFamily="49" charset="0"/>
              </a:rPr>
              <a:t>return</a:t>
            </a:r>
            <a:r>
              <a:rPr lang="pl-PL" sz="1200" dirty="0" smtClean="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new</a:t>
            </a:r>
            <a:r>
              <a:rPr lang="pl-PL" sz="1200" dirty="0">
                <a:latin typeface="Courier New" pitchFamily="49" charset="0"/>
                <a:cs typeface="Courier New" pitchFamily="49" charset="0"/>
              </a:rPr>
              <a:t> Person</a:t>
            </a:r>
            <a:r>
              <a:rPr lang="pl-PL" sz="1200" dirty="0" smtClean="0">
                <a:latin typeface="Courier New" pitchFamily="49" charset="0"/>
                <a:cs typeface="Courier New" pitchFamily="49" charset="0"/>
              </a:rPr>
              <a:t>();</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Person </a:t>
            </a:r>
            <a:r>
              <a:rPr lang="pl-PL" sz="1200" dirty="0" err="1">
                <a:latin typeface="Courier New" pitchFamily="49" charset="0"/>
                <a:cs typeface="Courier New" pitchFamily="49" charset="0"/>
              </a:rPr>
              <a:t>find</a:t>
            </a:r>
            <a:r>
              <a:rPr lang="pl-PL" sz="1200" dirty="0">
                <a:latin typeface="Courier New" pitchFamily="49" charset="0"/>
                <a:cs typeface="Courier New" pitchFamily="49" charset="0"/>
              </a:rPr>
              <a:t>(Class&lt;? </a:t>
            </a:r>
            <a:r>
              <a:rPr lang="pl-PL" sz="1200" dirty="0" err="1">
                <a:solidFill>
                  <a:srgbClr val="0000E6"/>
                </a:solidFill>
                <a:latin typeface="Courier New" pitchFamily="49" charset="0"/>
                <a:ea typeface="Times New Roman"/>
                <a:cs typeface="Courier New" pitchFamily="49" charset="0"/>
              </a:rPr>
              <a:t>extends</a:t>
            </a:r>
            <a:r>
              <a:rPr lang="pl-PL" sz="1200" dirty="0">
                <a:latin typeface="Courier New" pitchFamily="49" charset="0"/>
                <a:cs typeface="Courier New" pitchFamily="49" charset="0"/>
              </a:rPr>
              <a:t> Person&gt; </a:t>
            </a:r>
            <a:r>
              <a:rPr lang="pl-PL" sz="1200" dirty="0" err="1">
                <a:latin typeface="Courier New" pitchFamily="49" charset="0"/>
                <a:cs typeface="Courier New" pitchFamily="49" charset="0"/>
              </a:rPr>
              <a:t>clazz</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Long</a:t>
            </a:r>
            <a:r>
              <a:rPr lang="pl-PL" sz="1200" dirty="0">
                <a:latin typeface="Courier New" pitchFamily="49" charset="0"/>
                <a:cs typeface="Courier New" pitchFamily="49" charset="0"/>
              </a:rPr>
              <a:t> id) </a:t>
            </a:r>
            <a:r>
              <a:rPr lang="pl-PL" sz="1200" dirty="0" smtClean="0">
                <a:latin typeface="Courier New" pitchFamily="49" charset="0"/>
                <a:cs typeface="Courier New" pitchFamily="49" charset="0"/>
              </a:rPr>
              <a:t>{  </a:t>
            </a:r>
            <a:r>
              <a:rPr lang="pl-PL" sz="1200" dirty="0" smtClean="0">
                <a:solidFill>
                  <a:srgbClr val="0000E6"/>
                </a:solidFill>
                <a:latin typeface="Courier New" pitchFamily="49" charset="0"/>
                <a:ea typeface="Times New Roman"/>
                <a:cs typeface="Courier New" pitchFamily="49" charset="0"/>
              </a:rPr>
              <a:t>return</a:t>
            </a:r>
            <a:r>
              <a:rPr lang="pl-PL" sz="1200" dirty="0" smtClean="0">
                <a:latin typeface="Courier New" pitchFamily="49" charset="0"/>
                <a:cs typeface="Courier New" pitchFamily="49" charset="0"/>
              </a:rPr>
              <a:t>        </a:t>
            </a:r>
          </a:p>
          <a:p>
            <a:pPr algn="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err="1" smtClean="0">
                <a:latin typeface="Courier New" pitchFamily="49" charset="0"/>
                <a:cs typeface="Courier New" pitchFamily="49" charset="0"/>
              </a:rPr>
              <a:t>DAO.findPersonById</a:t>
            </a:r>
            <a:r>
              <a:rPr lang="pl-PL" sz="1200" dirty="0" smtClean="0">
                <a:latin typeface="Courier New" pitchFamily="49" charset="0"/>
                <a:cs typeface="Courier New" pitchFamily="49" charset="0"/>
              </a:rPr>
              <a:t>(id);  }</a:t>
            </a:r>
          </a:p>
          <a:p>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Class&lt;Person&gt; </a:t>
            </a:r>
            <a:r>
              <a:rPr lang="pl-PL" sz="1200" dirty="0" err="1">
                <a:latin typeface="Courier New" pitchFamily="49" charset="0"/>
                <a:cs typeface="Courier New" pitchFamily="49" charset="0"/>
              </a:rPr>
              <a:t>getDomainType</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smtClean="0">
                <a:solidFill>
                  <a:srgbClr val="0000E6"/>
                </a:solidFill>
                <a:latin typeface="Courier New" pitchFamily="49" charset="0"/>
                <a:ea typeface="Times New Roman"/>
                <a:cs typeface="Courier New" pitchFamily="49" charset="0"/>
              </a:rPr>
              <a:t>return</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Person.class</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a:t>
            </a:r>
            <a:endParaRPr lang="pl-PL" sz="1200" dirty="0">
              <a:latin typeface="Courier New" pitchFamily="49" charset="0"/>
              <a:cs typeface="Courier New" pitchFamily="49" charset="0"/>
            </a:endParaRPr>
          </a:p>
          <a:p>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Long</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getId</a:t>
            </a:r>
            <a:r>
              <a:rPr lang="pl-PL" sz="1200" dirty="0">
                <a:latin typeface="Courier New" pitchFamily="49" charset="0"/>
                <a:cs typeface="Courier New" pitchFamily="49" charset="0"/>
              </a:rPr>
              <a:t>(Person </a:t>
            </a:r>
            <a:r>
              <a:rPr lang="pl-PL" sz="1200" dirty="0" err="1">
                <a:latin typeface="Courier New" pitchFamily="49" charset="0"/>
                <a:cs typeface="Courier New" pitchFamily="49" charset="0"/>
              </a:rPr>
              <a:t>domainObject</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smtClean="0">
                <a:solidFill>
                  <a:srgbClr val="0000E6"/>
                </a:solidFill>
                <a:latin typeface="Courier New" pitchFamily="49" charset="0"/>
                <a:ea typeface="Times New Roman"/>
                <a:cs typeface="Courier New" pitchFamily="49" charset="0"/>
              </a:rPr>
              <a:t>return</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domainObject.getId</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Class&lt;</a:t>
            </a:r>
            <a:r>
              <a:rPr lang="pl-PL" sz="1200" dirty="0" err="1">
                <a:latin typeface="Courier New" pitchFamily="49" charset="0"/>
                <a:cs typeface="Courier New" pitchFamily="49" charset="0"/>
              </a:rPr>
              <a:t>Long</a:t>
            </a:r>
            <a:r>
              <a:rPr lang="pl-PL" sz="1200" dirty="0">
                <a:latin typeface="Courier New" pitchFamily="49" charset="0"/>
                <a:cs typeface="Courier New" pitchFamily="49" charset="0"/>
              </a:rPr>
              <a:t>&gt; </a:t>
            </a:r>
            <a:r>
              <a:rPr lang="pl-PL" sz="1200" dirty="0" err="1">
                <a:latin typeface="Courier New" pitchFamily="49" charset="0"/>
                <a:cs typeface="Courier New" pitchFamily="49" charset="0"/>
              </a:rPr>
              <a:t>getIdType</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smtClean="0">
                <a:solidFill>
                  <a:srgbClr val="0000E6"/>
                </a:solidFill>
                <a:latin typeface="Courier New" pitchFamily="49" charset="0"/>
                <a:ea typeface="Times New Roman"/>
                <a:cs typeface="Courier New" pitchFamily="49" charset="0"/>
              </a:rPr>
              <a:t>return</a:t>
            </a:r>
            <a:r>
              <a:rPr lang="pl-PL" sz="1200" dirty="0" smtClean="0">
                <a:latin typeface="Courier New" pitchFamily="49" charset="0"/>
                <a:cs typeface="Courier New" pitchFamily="49" charset="0"/>
              </a:rPr>
              <a:t> </a:t>
            </a:r>
            <a:r>
              <a:rPr lang="pl-PL" sz="1200" dirty="0" err="1">
                <a:latin typeface="Courier New" pitchFamily="49" charset="0"/>
                <a:cs typeface="Courier New" pitchFamily="49" charset="0"/>
              </a:rPr>
              <a:t>Long.class</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Object </a:t>
            </a:r>
            <a:r>
              <a:rPr lang="pl-PL" sz="1200" dirty="0" err="1">
                <a:latin typeface="Courier New" pitchFamily="49" charset="0"/>
                <a:cs typeface="Courier New" pitchFamily="49" charset="0"/>
              </a:rPr>
              <a:t>getVersion</a:t>
            </a:r>
            <a:r>
              <a:rPr lang="pl-PL" sz="1200" dirty="0">
                <a:latin typeface="Courier New" pitchFamily="49" charset="0"/>
                <a:cs typeface="Courier New" pitchFamily="49" charset="0"/>
              </a:rPr>
              <a:t>(Person </a:t>
            </a:r>
            <a:r>
              <a:rPr lang="pl-PL" sz="1200" dirty="0" err="1">
                <a:latin typeface="Courier New" pitchFamily="49" charset="0"/>
                <a:cs typeface="Courier New" pitchFamily="49" charset="0"/>
              </a:rPr>
              <a:t>domainObject</a:t>
            </a:r>
            <a:r>
              <a:rPr lang="pl-PL" sz="1200" dirty="0">
                <a:latin typeface="Courier New" pitchFamily="49" charset="0"/>
                <a:cs typeface="Courier New" pitchFamily="49" charset="0"/>
              </a:rPr>
              <a:t>) </a:t>
            </a:r>
            <a:r>
              <a:rPr lang="pl-PL" sz="1200" dirty="0" smtClean="0">
                <a:latin typeface="Courier New" pitchFamily="49" charset="0"/>
                <a:cs typeface="Courier New" pitchFamily="49" charset="0"/>
              </a:rPr>
              <a:t>{  </a:t>
            </a:r>
            <a:r>
              <a:rPr lang="pl-PL" sz="1200" dirty="0" smtClean="0">
                <a:solidFill>
                  <a:srgbClr val="0000E6"/>
                </a:solidFill>
                <a:latin typeface="Courier New" pitchFamily="49" charset="0"/>
                <a:ea typeface="Times New Roman"/>
                <a:cs typeface="Courier New" pitchFamily="49" charset="0"/>
              </a:rPr>
              <a:t>return</a:t>
            </a:r>
            <a:r>
              <a:rPr lang="pl-PL" sz="1200" dirty="0" smtClean="0">
                <a:latin typeface="Courier New" pitchFamily="49" charset="0"/>
                <a:cs typeface="Courier New" pitchFamily="49" charset="0"/>
              </a:rPr>
              <a:t> </a:t>
            </a:r>
            <a:r>
              <a:rPr lang="pl-PL" sz="1200" dirty="0">
                <a:latin typeface="Courier New" pitchFamily="49" charset="0"/>
                <a:cs typeface="Courier New" pitchFamily="49" charset="0"/>
              </a:rPr>
              <a:t>-1</a:t>
            </a:r>
            <a:r>
              <a:rPr lang="pl-PL" sz="1200" dirty="0" smtClean="0">
                <a:latin typeface="Courier New" pitchFamily="49" charset="0"/>
                <a:cs typeface="Courier New" pitchFamily="49" charset="0"/>
              </a:rPr>
              <a:t>;</a:t>
            </a:r>
            <a:r>
              <a:rPr lang="pl-PL" sz="1200" dirty="0">
                <a:latin typeface="Courier New" pitchFamily="49" charset="0"/>
                <a:cs typeface="Courier New" pitchFamily="49" charset="0"/>
              </a:rPr>
              <a:t>   }</a:t>
            </a:r>
            <a:br>
              <a:rPr lang="pl-PL" sz="1200" dirty="0">
                <a:latin typeface="Courier New" pitchFamily="49" charset="0"/>
                <a:cs typeface="Courier New" pitchFamily="49" charset="0"/>
              </a:rPr>
            </a:br>
            <a:r>
              <a:rPr lang="pl-PL" sz="1200" dirty="0" smtClean="0">
                <a:latin typeface="Courier New" pitchFamily="49" charset="0"/>
                <a:cs typeface="Courier New" pitchFamily="49" charset="0"/>
              </a:rPr>
              <a:t>}</a:t>
            </a:r>
            <a:endParaRPr lang="pl-PL" sz="1200" dirty="0">
              <a:latin typeface="Courier New" pitchFamily="49" charset="0"/>
              <a:cs typeface="Courier New" pitchFamily="49" charset="0"/>
            </a:endParaRPr>
          </a:p>
          <a:p>
            <a:r>
              <a:rPr lang="pl-PL" sz="1200" dirty="0">
                <a:latin typeface="Courier New" pitchFamily="49" charset="0"/>
                <a:cs typeface="Courier New" pitchFamily="49" charset="0"/>
              </a:rPr>
              <a:t> </a:t>
            </a:r>
            <a:endParaRPr lang="pl-PL" sz="1200" dirty="0">
              <a:effectLst/>
              <a:latin typeface="Courier New" pitchFamily="49" charset="0"/>
              <a:cs typeface="Courier New" pitchFamily="49" charset="0"/>
            </a:endParaRPr>
          </a:p>
        </p:txBody>
      </p:sp>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err="1" smtClean="0"/>
              <a:t>RequestFactory</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8" name="pole tekstowe 17"/>
          <p:cNvSpPr txBox="1"/>
          <p:nvPr/>
        </p:nvSpPr>
        <p:spPr>
          <a:xfrm>
            <a:off x="7823704" y="3016595"/>
            <a:ext cx="979148"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Server</a:t>
            </a:r>
          </a:p>
        </p:txBody>
      </p:sp>
      <p:sp>
        <p:nvSpPr>
          <p:cNvPr id="12" name="Prostokąt zaokrąglony 11"/>
          <p:cNvSpPr/>
          <p:nvPr/>
        </p:nvSpPr>
        <p:spPr>
          <a:xfrm>
            <a:off x="356047" y="3717032"/>
            <a:ext cx="8509868" cy="1223546"/>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a:t>
            </a:r>
            <a:r>
              <a:rPr lang="pl-PL" sz="1200" dirty="0" err="1">
                <a:solidFill>
                  <a:srgbClr val="0000E6"/>
                </a:solidFill>
                <a:latin typeface="Courier New" pitchFamily="49" charset="0"/>
                <a:ea typeface="Times New Roman"/>
                <a:cs typeface="Courier New" pitchFamily="49" charset="0"/>
              </a:rPr>
              <a:t>class</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PersonRFServiceImpl</a:t>
            </a:r>
            <a:r>
              <a:rPr lang="pl-PL" sz="1200" dirty="0">
                <a:latin typeface="Courier New" pitchFamily="49" charset="0"/>
                <a:cs typeface="Courier New" pitchFamily="49" charset="0"/>
              </a:rPr>
              <a:t>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p>
          <a:p>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public</a:t>
            </a:r>
            <a:r>
              <a:rPr lang="pl-PL" sz="1200" dirty="0">
                <a:latin typeface="Courier New" pitchFamily="49" charset="0"/>
                <a:cs typeface="Courier New" pitchFamily="49" charset="0"/>
              </a:rPr>
              <a:t> List&lt;Person&gt; </a:t>
            </a:r>
            <a:r>
              <a:rPr lang="pl-PL" sz="1200" dirty="0" err="1">
                <a:latin typeface="Courier New" pitchFamily="49" charset="0"/>
                <a:cs typeface="Courier New" pitchFamily="49" charset="0"/>
              </a:rPr>
              <a:t>getList</a:t>
            </a:r>
            <a:r>
              <a:rPr lang="pl-PL" sz="1200" dirty="0">
                <a:latin typeface="Courier New" pitchFamily="49" charset="0"/>
                <a:cs typeface="Courier New" pitchFamily="49" charset="0"/>
              </a:rPr>
              <a:t>()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r>
              <a:rPr lang="pl-PL" sz="1200" dirty="0">
                <a:solidFill>
                  <a:srgbClr val="0000E6"/>
                </a:solidFill>
                <a:latin typeface="Courier New" pitchFamily="49" charset="0"/>
                <a:ea typeface="Times New Roman"/>
                <a:cs typeface="Courier New" pitchFamily="49" charset="0"/>
              </a:rPr>
              <a:t>return</a:t>
            </a:r>
            <a:r>
              <a:rPr lang="pl-PL" sz="1200" dirty="0">
                <a:latin typeface="Courier New" pitchFamily="49" charset="0"/>
                <a:cs typeface="Courier New" pitchFamily="49" charset="0"/>
              </a:rPr>
              <a:t> </a:t>
            </a:r>
            <a:r>
              <a:rPr lang="pl-PL" sz="1200" dirty="0" err="1">
                <a:latin typeface="Courier New" pitchFamily="49" charset="0"/>
                <a:cs typeface="Courier New" pitchFamily="49" charset="0"/>
              </a:rPr>
              <a:t>DAO.getList</a:t>
            </a:r>
            <a:r>
              <a:rPr lang="pl-PL" sz="1200" dirty="0" smtClean="0">
                <a:latin typeface="Courier New" pitchFamily="49" charset="0"/>
                <a:cs typeface="Courier New" pitchFamily="49" charset="0"/>
              </a:rPr>
              <a:t>();</a:t>
            </a:r>
            <a:r>
              <a:rPr lang="pl-PL" sz="1200" dirty="0">
                <a:latin typeface="Courier New" pitchFamily="49" charset="0"/>
                <a:cs typeface="Courier New" pitchFamily="49" charset="0"/>
              </a:rPr>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br>
              <a:rPr lang="pl-PL" sz="1200" dirty="0">
                <a:latin typeface="Courier New" pitchFamily="49" charset="0"/>
                <a:cs typeface="Courier New" pitchFamily="49" charset="0"/>
              </a:rPr>
            </a:br>
            <a:r>
              <a:rPr lang="pl-PL" sz="1200" dirty="0">
                <a:latin typeface="Courier New" pitchFamily="49" charset="0"/>
                <a:cs typeface="Courier New" pitchFamily="49" charset="0"/>
              </a:rPr>
              <a:t> }</a:t>
            </a:r>
            <a:endParaRPr lang="pl-PL" sz="1200" dirty="0">
              <a:effectLst/>
              <a:latin typeface="Courier New" pitchFamily="49" charset="0"/>
              <a:cs typeface="Courier New" pitchFamily="49" charset="0"/>
            </a:endParaRPr>
          </a:p>
        </p:txBody>
      </p:sp>
      <p:sp>
        <p:nvSpPr>
          <p:cNvPr id="13" name="pole tekstowe 12"/>
          <p:cNvSpPr txBox="1"/>
          <p:nvPr/>
        </p:nvSpPr>
        <p:spPr>
          <a:xfrm>
            <a:off x="7823704" y="4437112"/>
            <a:ext cx="979148" cy="375885"/>
          </a:xfrm>
          <a:prstGeom prst="rect">
            <a:avLst/>
          </a:prstGeom>
          <a:noFill/>
        </p:spPr>
        <p:txBody>
          <a:bodyPr wrap="none" rtlCol="0" anchor="t" anchorCtr="0">
            <a:noAutofit/>
          </a:bodyPr>
          <a:lstStyle/>
          <a:p>
            <a:pPr algn="r"/>
            <a:r>
              <a:rPr lang="pl-PL" sz="1400" b="1" dirty="0" smtClean="0">
                <a:latin typeface="Tahoma" pitchFamily="34" charset="0"/>
                <a:ea typeface="Tahoma" pitchFamily="34" charset="0"/>
                <a:cs typeface="Tahoma" pitchFamily="34" charset="0"/>
              </a:rPr>
              <a:t>Server</a:t>
            </a:r>
          </a:p>
        </p:txBody>
      </p:sp>
      <p:sp>
        <p:nvSpPr>
          <p:cNvPr id="14" name="Symbol zastępczy zawartości 5"/>
          <p:cNvSpPr>
            <a:spLocks noGrp="1"/>
          </p:cNvSpPr>
          <p:nvPr>
            <p:ph idx="1"/>
          </p:nvPr>
        </p:nvSpPr>
        <p:spPr>
          <a:xfrm>
            <a:off x="347170" y="5085184"/>
            <a:ext cx="8913812" cy="1080120"/>
          </a:xfrm>
        </p:spPr>
        <p:txBody>
          <a:bodyPr>
            <a:normAutofit/>
          </a:bodyPr>
          <a:lstStyle/>
          <a:p>
            <a:r>
              <a:rPr lang="pl-PL" sz="1200" dirty="0" err="1"/>
              <a:t>Two</a:t>
            </a:r>
            <a:r>
              <a:rPr lang="pl-PL" sz="1200" dirty="0"/>
              <a:t> </a:t>
            </a:r>
            <a:r>
              <a:rPr lang="pl-PL" sz="1200" dirty="0" err="1" smtClean="0"/>
              <a:t>types</a:t>
            </a:r>
            <a:r>
              <a:rPr lang="pl-PL" sz="1200" dirty="0" smtClean="0"/>
              <a:t> of </a:t>
            </a:r>
            <a:r>
              <a:rPr lang="pl-PL" sz="1200" dirty="0" err="1" smtClean="0"/>
              <a:t>proxies</a:t>
            </a:r>
            <a:r>
              <a:rPr lang="pl-PL" sz="1200" dirty="0" smtClean="0"/>
              <a:t>:</a:t>
            </a:r>
          </a:p>
          <a:p>
            <a:pPr lvl="1"/>
            <a:r>
              <a:rPr lang="pl-PL" sz="1200" dirty="0" err="1" smtClean="0"/>
              <a:t>Entity</a:t>
            </a:r>
            <a:r>
              <a:rPr lang="pl-PL" sz="1200" dirty="0" smtClean="0"/>
              <a:t> </a:t>
            </a:r>
            <a:r>
              <a:rPr lang="pl-PL" sz="1200" dirty="0" err="1" smtClean="0"/>
              <a:t>proxy</a:t>
            </a:r>
            <a:endParaRPr lang="pl-PL" sz="1200" dirty="0" smtClean="0"/>
          </a:p>
          <a:p>
            <a:pPr lvl="1"/>
            <a:r>
              <a:rPr lang="pl-PL" sz="1200" dirty="0" smtClean="0"/>
              <a:t>Value </a:t>
            </a:r>
            <a:r>
              <a:rPr lang="pl-PL" sz="1200" dirty="0" err="1" smtClean="0"/>
              <a:t>proxy</a:t>
            </a:r>
            <a:endParaRPr lang="pl-PL" sz="1200" dirty="0"/>
          </a:p>
        </p:txBody>
      </p:sp>
    </p:spTree>
    <p:extLst>
      <p:ext uri="{BB962C8B-B14F-4D97-AF65-F5344CB8AC3E}">
        <p14:creationId xmlns:p14="http://schemas.microsoft.com/office/powerpoint/2010/main" val="23077186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smtClean="0"/>
              <a:t>How to </a:t>
            </a:r>
            <a:r>
              <a:rPr lang="pl-PL" sz="1600" dirty="0" err="1" smtClean="0"/>
              <a:t>persist</a:t>
            </a:r>
            <a:r>
              <a:rPr lang="pl-PL" sz="1600" dirty="0" smtClean="0"/>
              <a:t> data with GWT?</a:t>
            </a:r>
            <a:endParaRPr lang="en-GB" dirty="0"/>
          </a:p>
        </p:txBody>
      </p:sp>
      <p:sp>
        <p:nvSpPr>
          <p:cNvPr id="4" name="Symbol zastępczy zawartości 3"/>
          <p:cNvSpPr>
            <a:spLocks noGrp="1"/>
          </p:cNvSpPr>
          <p:nvPr>
            <p:ph idx="1"/>
          </p:nvPr>
        </p:nvSpPr>
        <p:spPr>
          <a:xfrm>
            <a:off x="500063" y="1268760"/>
            <a:ext cx="8913812" cy="4752628"/>
          </a:xfrm>
        </p:spPr>
        <p:txBody>
          <a:bodyPr>
            <a:normAutofit/>
          </a:bodyPr>
          <a:lstStyle/>
          <a:p>
            <a:r>
              <a:rPr lang="pl-PL" sz="1200" dirty="0"/>
              <a:t>GWT-RPC </a:t>
            </a:r>
            <a:r>
              <a:rPr lang="pl-PL" sz="1200" dirty="0" err="1" smtClean="0"/>
              <a:t>requires</a:t>
            </a:r>
            <a:r>
              <a:rPr lang="pl-PL" sz="1200" dirty="0" smtClean="0"/>
              <a:t> from </a:t>
            </a:r>
            <a:r>
              <a:rPr lang="pl-PL" sz="1200" dirty="0" err="1" smtClean="0"/>
              <a:t>transported</a:t>
            </a:r>
            <a:r>
              <a:rPr lang="pl-PL" sz="1200" dirty="0" smtClean="0"/>
              <a:t> </a:t>
            </a:r>
            <a:r>
              <a:rPr lang="pl-PL" sz="1200" dirty="0" err="1" smtClean="0"/>
              <a:t>objects</a:t>
            </a:r>
            <a:r>
              <a:rPr lang="pl-PL" sz="1200" dirty="0" smtClean="0"/>
              <a:t> to be </a:t>
            </a:r>
            <a:r>
              <a:rPr lang="pl-PL" sz="1200" dirty="0" err="1" smtClean="0"/>
              <a:t>serializable</a:t>
            </a:r>
            <a:r>
              <a:rPr lang="pl-PL" sz="1200" dirty="0" smtClean="0"/>
              <a:t>,</a:t>
            </a:r>
            <a:endParaRPr lang="pl-PL" sz="1200" dirty="0"/>
          </a:p>
          <a:p>
            <a:r>
              <a:rPr lang="pl-PL" sz="1200" dirty="0" err="1" smtClean="0"/>
              <a:t>Persistable</a:t>
            </a:r>
            <a:r>
              <a:rPr lang="pl-PL" sz="1200" dirty="0" smtClean="0"/>
              <a:t> </a:t>
            </a:r>
            <a:r>
              <a:rPr lang="pl-PL" sz="1200" dirty="0" err="1" smtClean="0"/>
              <a:t>objects</a:t>
            </a:r>
            <a:r>
              <a:rPr lang="pl-PL" sz="1200" dirty="0" smtClean="0"/>
              <a:t> </a:t>
            </a:r>
            <a:r>
              <a:rPr lang="pl-PL" sz="1200" dirty="0" err="1" smtClean="0"/>
              <a:t>that</a:t>
            </a:r>
            <a:r>
              <a:rPr lang="pl-PL" sz="1200" dirty="0" smtClean="0"/>
              <a:t> </a:t>
            </a:r>
            <a:r>
              <a:rPr lang="pl-PL" sz="1200" dirty="0" err="1" smtClean="0"/>
              <a:t>contains</a:t>
            </a:r>
            <a:r>
              <a:rPr lang="pl-PL" sz="1200" dirty="0" smtClean="0"/>
              <a:t> relations </a:t>
            </a:r>
            <a:r>
              <a:rPr lang="pl-PL" sz="1200" dirty="0" err="1" smtClean="0"/>
              <a:t>are</a:t>
            </a:r>
            <a:r>
              <a:rPr lang="pl-PL" sz="1200" dirty="0" smtClean="0"/>
              <a:t> not </a:t>
            </a:r>
            <a:r>
              <a:rPr lang="pl-PL" sz="1200" dirty="0" err="1" smtClean="0"/>
              <a:t>serializable</a:t>
            </a:r>
            <a:r>
              <a:rPr lang="pl-PL" sz="1200" dirty="0" smtClean="0"/>
              <a:t>,</a:t>
            </a:r>
            <a:endParaRPr lang="pl-PL" sz="1200" dirty="0"/>
          </a:p>
          <a:p>
            <a:r>
              <a:rPr lang="pl-PL" sz="1200" dirty="0" smtClean="0"/>
              <a:t>ORM </a:t>
            </a:r>
            <a:r>
              <a:rPr lang="pl-PL" sz="1200" dirty="0" err="1" smtClean="0"/>
              <a:t>frameworks</a:t>
            </a:r>
            <a:r>
              <a:rPr lang="pl-PL" sz="1200" dirty="0" smtClean="0"/>
              <a:t> </a:t>
            </a:r>
            <a:r>
              <a:rPr lang="pl-PL" sz="1200" dirty="0" err="1" smtClean="0"/>
              <a:t>uses</a:t>
            </a:r>
            <a:r>
              <a:rPr lang="pl-PL" sz="1200" dirty="0" smtClean="0"/>
              <a:t> </a:t>
            </a:r>
            <a:r>
              <a:rPr lang="pl-PL" sz="1200" b="1" i="1" dirty="0" err="1" smtClean="0"/>
              <a:t>lazy</a:t>
            </a:r>
            <a:r>
              <a:rPr lang="pl-PL" sz="1200" b="1" i="1" dirty="0" smtClean="0"/>
              <a:t> </a:t>
            </a:r>
            <a:r>
              <a:rPr lang="pl-PL" sz="1200" b="1" i="1" dirty="0" err="1" smtClean="0"/>
              <a:t>initialization</a:t>
            </a:r>
            <a:r>
              <a:rPr lang="pl-PL" sz="1200" b="1" i="1" dirty="0" smtClean="0"/>
              <a:t> </a:t>
            </a:r>
            <a:r>
              <a:rPr lang="pl-PL" sz="1200" b="1" i="1" dirty="0" err="1" smtClean="0"/>
              <a:t>collections</a:t>
            </a:r>
            <a:r>
              <a:rPr lang="pl-PL" sz="1200" b="1" i="1" dirty="0" smtClean="0"/>
              <a:t> / </a:t>
            </a:r>
            <a:r>
              <a:rPr lang="pl-PL" sz="1200" b="1" i="1" dirty="0" err="1" smtClean="0"/>
              <a:t>sets</a:t>
            </a:r>
            <a:r>
              <a:rPr lang="pl-PL" sz="1200" b="1" i="1" dirty="0" smtClean="0"/>
              <a:t> / </a:t>
            </a:r>
            <a:r>
              <a:rPr lang="pl-PL" sz="1200" b="1" i="1" dirty="0" err="1" smtClean="0"/>
              <a:t>maps</a:t>
            </a:r>
            <a:endParaRPr lang="pl-PL" sz="1200" dirty="0"/>
          </a:p>
          <a:p>
            <a:r>
              <a:rPr lang="pl-PL" sz="1200" dirty="0" smtClean="0"/>
              <a:t>Transport </a:t>
            </a:r>
            <a:r>
              <a:rPr lang="pl-PL" sz="1200" dirty="0" err="1" smtClean="0"/>
              <a:t>methods</a:t>
            </a:r>
            <a:r>
              <a:rPr lang="pl-PL" sz="1200" dirty="0" smtClean="0"/>
              <a:t>:</a:t>
            </a:r>
          </a:p>
          <a:p>
            <a:pPr lvl="1"/>
            <a:r>
              <a:rPr lang="pl-PL" sz="1200" dirty="0" smtClean="0"/>
              <a:t>DTO</a:t>
            </a:r>
          </a:p>
          <a:p>
            <a:pPr lvl="1"/>
            <a:r>
              <a:rPr lang="pl-PL" sz="1200" dirty="0" smtClean="0"/>
              <a:t>Gilead</a:t>
            </a:r>
          </a:p>
          <a:p>
            <a:pPr lvl="1"/>
            <a:r>
              <a:rPr lang="pl-PL" sz="1200" dirty="0" smtClean="0"/>
              <a:t>Non ORM </a:t>
            </a:r>
            <a:r>
              <a:rPr lang="pl-PL" sz="1200" dirty="0" err="1" smtClean="0"/>
              <a:t>persistence</a:t>
            </a:r>
            <a:r>
              <a:rPr lang="pl-PL" sz="1200" dirty="0" smtClean="0"/>
              <a:t> </a:t>
            </a:r>
            <a:r>
              <a:rPr lang="pl-PL" sz="1200" dirty="0" err="1" smtClean="0"/>
              <a:t>frameworks</a:t>
            </a:r>
            <a:endParaRPr lang="pl-PL" sz="1200" dirty="0"/>
          </a:p>
          <a:p>
            <a:pPr lvl="2"/>
            <a:r>
              <a:rPr lang="pl-PL" sz="1200" dirty="0" err="1" smtClean="0"/>
              <a:t>Pure</a:t>
            </a:r>
            <a:r>
              <a:rPr lang="pl-PL" sz="1200" dirty="0" smtClean="0"/>
              <a:t> JDBC</a:t>
            </a:r>
          </a:p>
          <a:p>
            <a:pPr lvl="2"/>
            <a:r>
              <a:rPr lang="pl-PL" sz="1200" dirty="0" err="1" smtClean="0"/>
              <a:t>SpringJDBC</a:t>
            </a:r>
            <a:endParaRPr lang="pl-PL" sz="1200" dirty="0" smtClean="0"/>
          </a:p>
          <a:p>
            <a:pPr lvl="2"/>
            <a:r>
              <a:rPr lang="pl-PL" sz="1200" dirty="0" err="1" smtClean="0"/>
              <a:t>MyBatis</a:t>
            </a:r>
            <a:endParaRPr lang="pl-PL" sz="1200" dirty="0" smtClean="0"/>
          </a:p>
          <a:p>
            <a:pPr lvl="1"/>
            <a:r>
              <a:rPr lang="pl-PL" sz="1200" dirty="0" err="1" smtClean="0"/>
              <a:t>RequestFactory</a:t>
            </a:r>
            <a:endParaRPr lang="pl-PL" sz="1200" dirty="0" smtClean="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198202143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Comunication</a:t>
            </a:r>
            <a:r>
              <a:rPr lang="pl-PL" dirty="0" smtClean="0"/>
              <a:t> with </a:t>
            </a:r>
            <a:r>
              <a:rPr lang="pl-PL" dirty="0" err="1" smtClean="0"/>
              <a:t>server</a:t>
            </a:r>
            <a:r>
              <a:rPr lang="pl-PL" dirty="0" smtClean="0"/>
              <a:t/>
            </a:r>
            <a:br>
              <a:rPr lang="pl-PL" dirty="0" smtClean="0"/>
            </a:br>
            <a:r>
              <a:rPr lang="pl-PL" sz="1600" dirty="0" smtClean="0"/>
              <a:t>How to </a:t>
            </a:r>
            <a:r>
              <a:rPr lang="pl-PL" sz="1600" dirty="0" err="1" smtClean="0"/>
              <a:t>persist</a:t>
            </a:r>
            <a:r>
              <a:rPr lang="pl-PL" sz="1600" dirty="0" smtClean="0"/>
              <a:t> data with GWT?</a:t>
            </a:r>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grpSp>
        <p:nvGrpSpPr>
          <p:cNvPr id="7" name="Grupa 6"/>
          <p:cNvGrpSpPr/>
          <p:nvPr/>
        </p:nvGrpSpPr>
        <p:grpSpPr>
          <a:xfrm>
            <a:off x="1145749" y="3927830"/>
            <a:ext cx="6870154" cy="2223889"/>
            <a:chOff x="0" y="0"/>
            <a:chExt cx="5086350" cy="1647825"/>
          </a:xfrm>
        </p:grpSpPr>
        <p:sp>
          <p:nvSpPr>
            <p:cNvPr id="8" name="Prostokąt zaokrąglony 7"/>
            <p:cNvSpPr/>
            <p:nvPr/>
          </p:nvSpPr>
          <p:spPr>
            <a:xfrm>
              <a:off x="0" y="0"/>
              <a:ext cx="1905000" cy="1638300"/>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pl-PL" sz="1600" b="1" dirty="0" smtClean="0">
                  <a:effectLst/>
                  <a:ea typeface="Times New Roman"/>
                  <a:cs typeface="Times New Roman"/>
                </a:rPr>
                <a:t>Client </a:t>
              </a:r>
              <a:r>
                <a:rPr lang="pl-PL" sz="1600" b="1" dirty="0" err="1" smtClean="0">
                  <a:effectLst/>
                  <a:ea typeface="Times New Roman"/>
                  <a:cs typeface="Times New Roman"/>
                </a:rPr>
                <a:t>side</a:t>
              </a:r>
              <a:endParaRPr lang="pl-PL" sz="1600" dirty="0">
                <a:effectLst/>
                <a:ea typeface="Times New Roman"/>
                <a:cs typeface="Times New Roman"/>
              </a:endParaRPr>
            </a:p>
          </p:txBody>
        </p:sp>
        <p:sp>
          <p:nvSpPr>
            <p:cNvPr id="9" name="Prostokąt zaokrąglony 8"/>
            <p:cNvSpPr/>
            <p:nvPr/>
          </p:nvSpPr>
          <p:spPr>
            <a:xfrm>
              <a:off x="2114550" y="0"/>
              <a:ext cx="1905000" cy="1638300"/>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pl-PL" sz="1600" b="1" dirty="0" smtClean="0">
                  <a:effectLst/>
                  <a:ea typeface="Times New Roman"/>
                  <a:cs typeface="Times New Roman"/>
                </a:rPr>
                <a:t>Server </a:t>
              </a:r>
              <a:r>
                <a:rPr lang="pl-PL" sz="1600" b="1" dirty="0" err="1" smtClean="0">
                  <a:effectLst/>
                  <a:ea typeface="Times New Roman"/>
                  <a:cs typeface="Times New Roman"/>
                </a:rPr>
                <a:t>side</a:t>
              </a:r>
              <a:endParaRPr lang="pl-PL" sz="1600" dirty="0">
                <a:effectLst/>
                <a:ea typeface="Times New Roman"/>
                <a:cs typeface="Times New Roman"/>
              </a:endParaRPr>
            </a:p>
          </p:txBody>
        </p:sp>
        <p:sp>
          <p:nvSpPr>
            <p:cNvPr id="10" name="Prostokąt zaokrąglony 9"/>
            <p:cNvSpPr/>
            <p:nvPr/>
          </p:nvSpPr>
          <p:spPr>
            <a:xfrm>
              <a:off x="1485900" y="723900"/>
              <a:ext cx="1000125" cy="523875"/>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pl-PL" sz="2400" b="1">
                  <a:effectLst/>
                  <a:ea typeface="Times New Roman"/>
                  <a:cs typeface="Times New Roman"/>
                </a:rPr>
                <a:t>DTO</a:t>
              </a:r>
              <a:endParaRPr lang="pl-PL" sz="1600">
                <a:effectLst/>
                <a:ea typeface="Times New Roman"/>
                <a:cs typeface="Times New Roman"/>
              </a:endParaRPr>
            </a:p>
          </p:txBody>
        </p:sp>
        <p:sp>
          <p:nvSpPr>
            <p:cNvPr id="12" name="Prostokąt zaokrąglony 11"/>
            <p:cNvSpPr/>
            <p:nvPr/>
          </p:nvSpPr>
          <p:spPr>
            <a:xfrm>
              <a:off x="2638425" y="723900"/>
              <a:ext cx="1000125" cy="523875"/>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pl-PL" sz="2400" b="1">
                  <a:effectLst/>
                  <a:ea typeface="Times New Roman"/>
                  <a:cs typeface="Times New Roman"/>
                </a:rPr>
                <a:t>Model</a:t>
              </a:r>
              <a:endParaRPr lang="pl-PL" sz="1600">
                <a:effectLst/>
                <a:ea typeface="Times New Roman"/>
                <a:cs typeface="Times New Roman"/>
              </a:endParaRPr>
            </a:p>
          </p:txBody>
        </p:sp>
        <p:sp>
          <p:nvSpPr>
            <p:cNvPr id="13" name="Prostokąt zaokrąglony 12"/>
            <p:cNvSpPr/>
            <p:nvPr/>
          </p:nvSpPr>
          <p:spPr>
            <a:xfrm>
              <a:off x="4114800" y="9525"/>
              <a:ext cx="971550" cy="1638300"/>
            </a:xfrm>
            <a:prstGeom prst="roundRect">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pl-PL" sz="1600" b="1" dirty="0" smtClean="0">
                  <a:effectLst/>
                  <a:ea typeface="Times New Roman"/>
                  <a:cs typeface="Times New Roman"/>
                </a:rPr>
                <a:t>DB</a:t>
              </a:r>
              <a:endParaRPr lang="pl-PL" sz="1600" dirty="0">
                <a:effectLst/>
                <a:ea typeface="Times New Roman"/>
                <a:cs typeface="Times New Roman"/>
              </a:endParaRPr>
            </a:p>
          </p:txBody>
        </p:sp>
        <p:sp>
          <p:nvSpPr>
            <p:cNvPr id="14" name="Strzałka zakrzywiona w dół 13"/>
            <p:cNvSpPr/>
            <p:nvPr/>
          </p:nvSpPr>
          <p:spPr>
            <a:xfrm flipH="1">
              <a:off x="2066925" y="438150"/>
              <a:ext cx="800100" cy="238125"/>
            </a:xfrm>
            <a:prstGeom prst="curvedDownArrow">
              <a:avLst>
                <a:gd name="adj1" fmla="val 50000"/>
                <a:gd name="adj2" fmla="val 90337"/>
                <a:gd name="adj3" fmla="val 31545"/>
              </a:avLst>
            </a:prstGeom>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l-PL"/>
            </a:p>
          </p:txBody>
        </p:sp>
        <p:sp>
          <p:nvSpPr>
            <p:cNvPr id="15" name="Strzałka zakrzywiona w dół 14"/>
            <p:cNvSpPr/>
            <p:nvPr/>
          </p:nvSpPr>
          <p:spPr>
            <a:xfrm flipV="1">
              <a:off x="2066925" y="1352550"/>
              <a:ext cx="800100" cy="238125"/>
            </a:xfrm>
            <a:prstGeom prst="curvedDownArrow">
              <a:avLst>
                <a:gd name="adj1" fmla="val 50000"/>
                <a:gd name="adj2" fmla="val 90337"/>
                <a:gd name="adj3" fmla="val 31545"/>
              </a:avLst>
            </a:prstGeom>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l-PL"/>
            </a:p>
          </p:txBody>
        </p:sp>
        <p:sp>
          <p:nvSpPr>
            <p:cNvPr id="16" name="Chmurka 15"/>
            <p:cNvSpPr/>
            <p:nvPr/>
          </p:nvSpPr>
          <p:spPr>
            <a:xfrm>
              <a:off x="285750" y="695325"/>
              <a:ext cx="1066800" cy="676275"/>
            </a:xfrm>
            <a:prstGeom prst="cloud">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1000"/>
                </a:spcAft>
              </a:pPr>
              <a:r>
                <a:rPr lang="pl-PL" sz="1050" b="1" dirty="0" smtClean="0">
                  <a:effectLst/>
                  <a:ea typeface="Times New Roman"/>
                  <a:cs typeface="Times New Roman"/>
                </a:rPr>
                <a:t>Processing</a:t>
              </a:r>
              <a:endParaRPr lang="pl-PL" sz="1600" dirty="0">
                <a:effectLst/>
                <a:ea typeface="Times New Roman"/>
                <a:cs typeface="Times New Roman"/>
              </a:endParaRPr>
            </a:p>
          </p:txBody>
        </p:sp>
        <p:sp>
          <p:nvSpPr>
            <p:cNvPr id="18" name="Chmurka 17"/>
            <p:cNvSpPr/>
            <p:nvPr/>
          </p:nvSpPr>
          <p:spPr>
            <a:xfrm>
              <a:off x="3819525" y="714375"/>
              <a:ext cx="1066800" cy="676275"/>
            </a:xfrm>
            <a:prstGeom prst="cloud">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1000"/>
                </a:spcAft>
              </a:pPr>
              <a:r>
                <a:rPr lang="pl-PL" sz="1050" b="1" dirty="0" smtClean="0">
                  <a:effectLst/>
                  <a:ea typeface="Times New Roman"/>
                  <a:cs typeface="Times New Roman"/>
                </a:rPr>
                <a:t>Processing</a:t>
              </a:r>
              <a:endParaRPr lang="pl-PL" sz="1600" dirty="0">
                <a:effectLst/>
                <a:ea typeface="Times New Roman"/>
                <a:cs typeface="Times New Roman"/>
              </a:endParaRPr>
            </a:p>
          </p:txBody>
        </p:sp>
        <p:sp>
          <p:nvSpPr>
            <p:cNvPr id="19" name="Strzałka w lewo i prawo 18"/>
            <p:cNvSpPr/>
            <p:nvPr/>
          </p:nvSpPr>
          <p:spPr>
            <a:xfrm>
              <a:off x="1181100" y="866775"/>
              <a:ext cx="400050" cy="257175"/>
            </a:xfrm>
            <a:prstGeom prst="leftRigh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l-PL"/>
            </a:p>
          </p:txBody>
        </p:sp>
        <p:sp>
          <p:nvSpPr>
            <p:cNvPr id="20" name="Strzałka w lewo i prawo 19"/>
            <p:cNvSpPr/>
            <p:nvPr/>
          </p:nvSpPr>
          <p:spPr>
            <a:xfrm>
              <a:off x="3514725" y="866775"/>
              <a:ext cx="400050" cy="257175"/>
            </a:xfrm>
            <a:prstGeom prst="leftRigh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l-PL"/>
            </a:p>
          </p:txBody>
        </p:sp>
      </p:grpSp>
      <p:sp>
        <p:nvSpPr>
          <p:cNvPr id="21" name="pole tekstowe 20"/>
          <p:cNvSpPr txBox="1"/>
          <p:nvPr/>
        </p:nvSpPr>
        <p:spPr>
          <a:xfrm>
            <a:off x="208747" y="1660158"/>
            <a:ext cx="3560783" cy="353943"/>
          </a:xfrm>
          <a:prstGeom prst="rect">
            <a:avLst/>
          </a:prstGeom>
          <a:noFill/>
        </p:spPr>
        <p:txBody>
          <a:bodyPr wrap="none" rtlCol="0">
            <a:spAutoFit/>
          </a:bodyPr>
          <a:lstStyle/>
          <a:p>
            <a:r>
              <a:rPr lang="pl-PL" dirty="0" err="1" smtClean="0"/>
              <a:t>Copying</a:t>
            </a:r>
            <a:r>
              <a:rPr lang="pl-PL" dirty="0" smtClean="0"/>
              <a:t> data from DTO to model:</a:t>
            </a:r>
            <a:endParaRPr lang="pl-PL" dirty="0"/>
          </a:p>
        </p:txBody>
      </p:sp>
      <p:sp>
        <p:nvSpPr>
          <p:cNvPr id="22" name="pole tekstowe 21"/>
          <p:cNvSpPr txBox="1"/>
          <p:nvPr/>
        </p:nvSpPr>
        <p:spPr>
          <a:xfrm>
            <a:off x="4347848" y="1660158"/>
            <a:ext cx="3487045" cy="353943"/>
          </a:xfrm>
          <a:prstGeom prst="rect">
            <a:avLst/>
          </a:prstGeom>
          <a:noFill/>
        </p:spPr>
        <p:txBody>
          <a:bodyPr wrap="none" rtlCol="0">
            <a:spAutoFit/>
          </a:bodyPr>
          <a:lstStyle/>
          <a:p>
            <a:r>
              <a:rPr lang="pl-PL" dirty="0" err="1" smtClean="0"/>
              <a:t>Copying</a:t>
            </a:r>
            <a:r>
              <a:rPr lang="pl-PL" dirty="0" smtClean="0"/>
              <a:t> data from model to DTO:</a:t>
            </a:r>
            <a:endParaRPr lang="pl-PL" dirty="0"/>
          </a:p>
        </p:txBody>
      </p:sp>
      <p:sp>
        <p:nvSpPr>
          <p:cNvPr id="23" name="pole tekstowe 22"/>
          <p:cNvSpPr txBox="1"/>
          <p:nvPr/>
        </p:nvSpPr>
        <p:spPr>
          <a:xfrm>
            <a:off x="1115616" y="3501008"/>
            <a:ext cx="3998787" cy="353943"/>
          </a:xfrm>
          <a:prstGeom prst="rect">
            <a:avLst/>
          </a:prstGeom>
          <a:noFill/>
        </p:spPr>
        <p:txBody>
          <a:bodyPr wrap="none" rtlCol="0">
            <a:spAutoFit/>
          </a:bodyPr>
          <a:lstStyle/>
          <a:p>
            <a:r>
              <a:rPr lang="pl-PL" dirty="0" err="1" smtClean="0"/>
              <a:t>Schematic</a:t>
            </a:r>
            <a:r>
              <a:rPr lang="pl-PL" dirty="0" smtClean="0"/>
              <a:t> </a:t>
            </a:r>
            <a:r>
              <a:rPr lang="pl-PL" dirty="0" err="1" smtClean="0"/>
              <a:t>introduction</a:t>
            </a:r>
            <a:r>
              <a:rPr lang="pl-PL" dirty="0" smtClean="0"/>
              <a:t> of DTO </a:t>
            </a:r>
            <a:r>
              <a:rPr lang="pl-PL" dirty="0" err="1" smtClean="0"/>
              <a:t>method</a:t>
            </a:r>
            <a:r>
              <a:rPr lang="pl-PL" dirty="0" smtClean="0"/>
              <a:t>:</a:t>
            </a:r>
            <a:endParaRPr lang="pl-PL" dirty="0"/>
          </a:p>
        </p:txBody>
      </p:sp>
      <p:sp>
        <p:nvSpPr>
          <p:cNvPr id="24" name="Prostokąt zaokrąglony 23"/>
          <p:cNvSpPr/>
          <p:nvPr/>
        </p:nvSpPr>
        <p:spPr>
          <a:xfrm>
            <a:off x="272480" y="2030700"/>
            <a:ext cx="3861102" cy="1223546"/>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just">
              <a:spcAft>
                <a:spcPts val="0"/>
              </a:spcAft>
            </a:pP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public</a:t>
            </a:r>
            <a:r>
              <a:rPr lang="en-US" sz="1200">
                <a:solidFill>
                  <a:srgbClr val="000000"/>
                </a:solidFill>
                <a:effectLst/>
                <a:latin typeface="Courier New"/>
                <a:ea typeface="Times New Roman"/>
              </a:rPr>
              <a:t> Record(RecordDTO record) {</a:t>
            </a:r>
            <a:endParaRPr lang="pl-PL" sz="1200">
              <a:solidFill>
                <a:srgbClr val="000000"/>
              </a:solidFill>
              <a:effectLst/>
              <a:latin typeface="Courier New"/>
              <a:ea typeface="Times New Roman"/>
            </a:endParaRPr>
          </a:p>
          <a:p>
            <a:pPr algn="just">
              <a:spcAft>
                <a:spcPts val="0"/>
              </a:spcAft>
            </a:pPr>
            <a:r>
              <a:rPr lang="en-US" sz="1200">
                <a:solidFill>
                  <a:srgbClr val="000000"/>
                </a:solidFill>
                <a:effectLst/>
                <a:latin typeface="Courier New"/>
                <a:ea typeface="Times New Roman"/>
              </a:rPr>
              <a:t>    id = record.getId();</a:t>
            </a:r>
            <a:endParaRPr lang="pl-PL" sz="1200">
              <a:solidFill>
                <a:srgbClr val="000000"/>
              </a:solidFill>
              <a:effectLst/>
              <a:latin typeface="Courier New"/>
              <a:ea typeface="Times New Roman"/>
            </a:endParaRPr>
          </a:p>
          <a:p>
            <a:pPr algn="just">
              <a:spcAft>
                <a:spcPts val="0"/>
              </a:spcAft>
            </a:pPr>
            <a:r>
              <a:rPr lang="en-US" sz="1200">
                <a:solidFill>
                  <a:srgbClr val="000000"/>
                </a:solidFill>
                <a:effectLst/>
                <a:latin typeface="Courier New"/>
                <a:ea typeface="Times New Roman"/>
              </a:rPr>
              <a:t>    title = record.getTitle();</a:t>
            </a:r>
            <a:endParaRPr lang="pl-PL" sz="1200">
              <a:solidFill>
                <a:srgbClr val="000000"/>
              </a:solidFill>
              <a:effectLst/>
              <a:latin typeface="Courier New"/>
              <a:ea typeface="Times New Roman"/>
            </a:endParaRPr>
          </a:p>
          <a:p>
            <a:pPr algn="just">
              <a:spcAft>
                <a:spcPts val="0"/>
              </a:spcAft>
            </a:pPr>
            <a:r>
              <a:rPr lang="en-US" sz="1200">
                <a:solidFill>
                  <a:srgbClr val="000000"/>
                </a:solidFill>
                <a:effectLst/>
                <a:latin typeface="Courier New"/>
                <a:ea typeface="Times New Roman"/>
              </a:rPr>
              <a:t>    year = record.getYear();</a:t>
            </a:r>
            <a:endParaRPr lang="pl-PL" sz="1200">
              <a:solidFill>
                <a:srgbClr val="000000"/>
              </a:solidFill>
              <a:effectLst/>
              <a:latin typeface="Courier New"/>
              <a:ea typeface="Times New Roman"/>
            </a:endParaRPr>
          </a:p>
          <a:p>
            <a:pPr algn="just">
              <a:spcAft>
                <a:spcPts val="0"/>
              </a:spcAft>
            </a:pPr>
            <a:r>
              <a:rPr lang="en-US" sz="1200">
                <a:solidFill>
                  <a:srgbClr val="000000"/>
                </a:solidFill>
                <a:effectLst/>
                <a:latin typeface="Courier New"/>
                <a:ea typeface="Times New Roman"/>
              </a:rPr>
              <a:t>    </a:t>
            </a:r>
            <a:r>
              <a:rPr lang="pl-PL" sz="1200">
                <a:solidFill>
                  <a:srgbClr val="000000"/>
                </a:solidFill>
                <a:effectLst/>
                <a:latin typeface="Courier New"/>
                <a:ea typeface="Times New Roman"/>
              </a:rPr>
              <a:t>price = record.getPrice();</a:t>
            </a:r>
          </a:p>
          <a:p>
            <a:pPr algn="just">
              <a:spcAft>
                <a:spcPts val="0"/>
              </a:spcAft>
            </a:pPr>
            <a:r>
              <a:rPr lang="pl-PL" sz="1200">
                <a:solidFill>
                  <a:srgbClr val="000000"/>
                </a:solidFill>
                <a:effectLst/>
                <a:latin typeface="Courier New"/>
                <a:ea typeface="Times New Roman"/>
              </a:rPr>
              <a:t>  }</a:t>
            </a:r>
          </a:p>
        </p:txBody>
      </p:sp>
      <p:sp>
        <p:nvSpPr>
          <p:cNvPr id="25" name="Prostokąt zaokrąglony 24"/>
          <p:cNvSpPr/>
          <p:nvPr/>
        </p:nvSpPr>
        <p:spPr>
          <a:xfrm>
            <a:off x="4353008" y="2029490"/>
            <a:ext cx="5062825" cy="1223546"/>
          </a:xfrm>
          <a:prstGeom prst="roundRect">
            <a:avLst>
              <a:gd name="adj" fmla="val 3547"/>
            </a:avLst>
          </a:prstGeom>
          <a:solidFill>
            <a:schemeClr val="bg1">
              <a:lumMod val="95000"/>
            </a:schemeClr>
          </a:solidFill>
          <a:ln>
            <a:solidFill>
              <a:schemeClr val="tx1">
                <a:lumMod val="50000"/>
                <a:lumOff val="50000"/>
              </a:schemeClr>
            </a:solidFill>
            <a:prstDash val="sysDash"/>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0000" tIns="45720" rIns="91440" bIns="45720" numCol="1" spcCol="0" rtlCol="0" fromWordArt="0" anchor="ctr" anchorCtr="0" forceAA="0" compatLnSpc="1">
            <a:prstTxWarp prst="textNoShape">
              <a:avLst/>
            </a:prstTxWarp>
            <a:spAutoFit/>
          </a:bodyPr>
          <a:lstStyle/>
          <a:p>
            <a:pPr algn="l">
              <a:spcAft>
                <a:spcPts val="0"/>
              </a:spcAft>
            </a:pP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private</a:t>
            </a:r>
            <a:r>
              <a:rPr lang="en-US" sz="1200">
                <a:solidFill>
                  <a:srgbClr val="000000"/>
                </a:solidFill>
                <a:effectLst/>
                <a:latin typeface="Courier New"/>
                <a:ea typeface="Times New Roman"/>
              </a:rPr>
              <a:t> RecordDTO createRecordDTO(Record record) {</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return</a:t>
            </a:r>
            <a:r>
              <a:rPr lang="en-US" sz="1200">
                <a:solidFill>
                  <a:srgbClr val="000000"/>
                </a:solidFill>
                <a:effectLst/>
                <a:latin typeface="Courier New"/>
                <a:ea typeface="Times New Roman"/>
              </a:rPr>
              <a:t> </a:t>
            </a:r>
            <a:r>
              <a:rPr lang="en-US" sz="1200">
                <a:solidFill>
                  <a:srgbClr val="0000E6"/>
                </a:solidFill>
                <a:effectLst/>
                <a:latin typeface="Courier New"/>
                <a:ea typeface="Times New Roman"/>
              </a:rPr>
              <a:t>new</a:t>
            </a:r>
            <a:r>
              <a:rPr lang="en-US" sz="1200">
                <a:solidFill>
                  <a:srgbClr val="000000"/>
                </a:solidFill>
                <a:effectLst/>
                <a:latin typeface="Courier New"/>
                <a:ea typeface="Times New Roman"/>
              </a:rPr>
              <a:t> RecordDTO(record.getId(), record.getTitle(), record.getYear(), record.getPrice());</a:t>
            </a:r>
            <a:endParaRPr lang="pl-PL" sz="1200">
              <a:solidFill>
                <a:srgbClr val="000000"/>
              </a:solidFill>
              <a:effectLst/>
              <a:latin typeface="Courier New"/>
              <a:ea typeface="Times New Roman"/>
            </a:endParaRPr>
          </a:p>
          <a:p>
            <a:pPr algn="l">
              <a:spcAft>
                <a:spcPts val="0"/>
              </a:spcAft>
            </a:pPr>
            <a:r>
              <a:rPr lang="en-US" sz="1200">
                <a:solidFill>
                  <a:srgbClr val="000000"/>
                </a:solidFill>
                <a:effectLst/>
                <a:latin typeface="Courier New"/>
                <a:ea typeface="Times New Roman"/>
              </a:rPr>
              <a:t>  </a:t>
            </a:r>
            <a:r>
              <a:rPr lang="pl-PL" sz="1200">
                <a:solidFill>
                  <a:srgbClr val="000000"/>
                </a:solidFill>
                <a:effectLst/>
                <a:latin typeface="Courier New"/>
                <a:ea typeface="Times New Roman"/>
              </a:rPr>
              <a:t>}</a:t>
            </a:r>
          </a:p>
        </p:txBody>
      </p:sp>
    </p:spTree>
    <p:extLst>
      <p:ext uri="{BB962C8B-B14F-4D97-AF65-F5344CB8AC3E}">
        <p14:creationId xmlns:p14="http://schemas.microsoft.com/office/powerpoint/2010/main" val="348871714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smtClean="0"/>
              <a:t>Another</a:t>
            </a:r>
            <a:r>
              <a:rPr lang="pl-PL" dirty="0" smtClean="0"/>
              <a:t> </a:t>
            </a:r>
            <a:r>
              <a:rPr lang="pl-PL" dirty="0" err="1" smtClean="0"/>
              <a:t>features</a:t>
            </a:r>
            <a:r>
              <a:rPr lang="pl-PL" dirty="0" smtClean="0"/>
              <a:t/>
            </a:r>
            <a:br>
              <a:rPr lang="pl-PL" dirty="0" smtClean="0"/>
            </a:br>
            <a:r>
              <a:rPr lang="pl-PL" sz="1600" dirty="0" smtClean="0"/>
              <a:t>Not </a:t>
            </a:r>
            <a:r>
              <a:rPr lang="pl-PL" sz="1600" dirty="0" err="1" smtClean="0"/>
              <a:t>mentioned</a:t>
            </a:r>
            <a:endParaRPr lang="en-GB" dirty="0"/>
          </a:p>
        </p:txBody>
      </p:sp>
      <p:sp>
        <p:nvSpPr>
          <p:cNvPr id="14" name="Symbol zastępczy zawartości 5"/>
          <p:cNvSpPr>
            <a:spLocks noGrp="1"/>
          </p:cNvSpPr>
          <p:nvPr>
            <p:ph idx="1"/>
          </p:nvPr>
        </p:nvSpPr>
        <p:spPr>
          <a:xfrm>
            <a:off x="3019425" y="2479086"/>
            <a:ext cx="2664296" cy="2115852"/>
          </a:xfrm>
        </p:spPr>
        <p:txBody>
          <a:bodyPr>
            <a:normAutofit/>
          </a:bodyPr>
          <a:lstStyle/>
          <a:p>
            <a:r>
              <a:rPr lang="pl-PL" sz="1400" dirty="0"/>
              <a:t>Security</a:t>
            </a:r>
          </a:p>
          <a:p>
            <a:pPr lvl="1"/>
            <a:r>
              <a:rPr lang="pl-PL" sz="1400" dirty="0" err="1"/>
              <a:t>Safe</a:t>
            </a:r>
            <a:r>
              <a:rPr lang="pl-PL" sz="1400" dirty="0"/>
              <a:t> HTML</a:t>
            </a:r>
          </a:p>
          <a:p>
            <a:pPr lvl="1"/>
            <a:r>
              <a:rPr lang="pl-PL" sz="1400" dirty="0"/>
              <a:t>XSRF </a:t>
            </a:r>
            <a:r>
              <a:rPr lang="pl-PL" sz="1400" dirty="0" err="1"/>
              <a:t>protection</a:t>
            </a:r>
            <a:endParaRPr lang="pl-PL" sz="1400" dirty="0"/>
          </a:p>
          <a:p>
            <a:r>
              <a:rPr lang="pl-PL" sz="1400" dirty="0" err="1"/>
              <a:t>Activities</a:t>
            </a:r>
            <a:r>
              <a:rPr lang="pl-PL" sz="1400" dirty="0"/>
              <a:t> and </a:t>
            </a:r>
            <a:r>
              <a:rPr lang="pl-PL" sz="1400" dirty="0" err="1"/>
              <a:t>Places</a:t>
            </a:r>
            <a:endParaRPr lang="pl-PL" sz="1400" dirty="0"/>
          </a:p>
          <a:p>
            <a:r>
              <a:rPr lang="pl-PL" sz="1400" dirty="0"/>
              <a:t>ARIA </a:t>
            </a:r>
            <a:r>
              <a:rPr lang="pl-PL" sz="1400" dirty="0" err="1"/>
              <a:t>support</a:t>
            </a:r>
            <a:endParaRPr lang="pl-PL" sz="1400" dirty="0"/>
          </a:p>
          <a:p>
            <a:r>
              <a:rPr lang="pl-PL" sz="1400" dirty="0"/>
              <a:t>Spring STS and ROO</a:t>
            </a:r>
            <a:endParaRPr lang="pl-PL"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969224" y="1844824"/>
            <a:ext cx="2736304" cy="2497565"/>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Nawias klamrowy zamykający 5"/>
          <p:cNvSpPr/>
          <p:nvPr/>
        </p:nvSpPr>
        <p:spPr>
          <a:xfrm>
            <a:off x="5673080" y="1268760"/>
            <a:ext cx="792088" cy="453650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pl-PL"/>
          </a:p>
        </p:txBody>
      </p:sp>
      <p:sp>
        <p:nvSpPr>
          <p:cNvPr id="8" name="Symbol zastępczy zawartości 5"/>
          <p:cNvSpPr txBox="1">
            <a:spLocks/>
          </p:cNvSpPr>
          <p:nvPr/>
        </p:nvSpPr>
        <p:spPr>
          <a:xfrm>
            <a:off x="355129" y="1492090"/>
            <a:ext cx="2664296" cy="4320480"/>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1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1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4"/>
              </a:buBlip>
              <a:defRPr lang="en-US" sz="11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1400" dirty="0" err="1" smtClean="0"/>
              <a:t>Use</a:t>
            </a:r>
            <a:r>
              <a:rPr lang="pl-PL" sz="1400" dirty="0" smtClean="0"/>
              <a:t> </a:t>
            </a:r>
            <a:r>
              <a:rPr lang="pl-PL" sz="1400" dirty="0" err="1" smtClean="0"/>
              <a:t>external</a:t>
            </a:r>
            <a:r>
              <a:rPr lang="pl-PL" sz="1400" dirty="0" smtClean="0"/>
              <a:t> </a:t>
            </a:r>
            <a:r>
              <a:rPr lang="pl-PL" sz="1400" dirty="0" err="1" smtClean="0"/>
              <a:t>libraries</a:t>
            </a:r>
            <a:endParaRPr lang="pl-PL" sz="1400" dirty="0" smtClean="0"/>
          </a:p>
          <a:p>
            <a:r>
              <a:rPr lang="pl-PL" sz="1400" dirty="0" err="1" smtClean="0"/>
              <a:t>Code</a:t>
            </a:r>
            <a:r>
              <a:rPr lang="pl-PL" sz="1400" dirty="0" smtClean="0"/>
              <a:t> </a:t>
            </a:r>
            <a:r>
              <a:rPr lang="pl-PL" sz="1400" dirty="0" err="1" smtClean="0"/>
              <a:t>splitting</a:t>
            </a:r>
            <a:endParaRPr lang="pl-PL" sz="1400" dirty="0" smtClean="0"/>
          </a:p>
          <a:p>
            <a:r>
              <a:rPr lang="pl-PL" sz="1400" dirty="0" err="1" smtClean="0"/>
              <a:t>Internationalisation</a:t>
            </a:r>
            <a:endParaRPr lang="pl-PL" sz="1400" dirty="0" smtClean="0"/>
          </a:p>
          <a:p>
            <a:r>
              <a:rPr lang="pl-PL" sz="1400" dirty="0" err="1" smtClean="0"/>
              <a:t>Junit</a:t>
            </a:r>
            <a:r>
              <a:rPr lang="pl-PL" sz="1400" dirty="0" smtClean="0"/>
              <a:t> </a:t>
            </a:r>
            <a:r>
              <a:rPr lang="pl-PL" sz="1400" dirty="0" err="1" smtClean="0"/>
              <a:t>Testing</a:t>
            </a:r>
            <a:endParaRPr lang="pl-PL" sz="1400" dirty="0" smtClean="0"/>
          </a:p>
          <a:p>
            <a:r>
              <a:rPr lang="pl-PL" sz="1400" dirty="0" err="1" smtClean="0"/>
              <a:t>History</a:t>
            </a:r>
            <a:r>
              <a:rPr lang="pl-PL" sz="1400" dirty="0" smtClean="0"/>
              <a:t> </a:t>
            </a:r>
            <a:r>
              <a:rPr lang="pl-PL" sz="1400" dirty="0" err="1" smtClean="0"/>
              <a:t>support</a:t>
            </a:r>
            <a:endParaRPr lang="pl-PL" sz="1400" dirty="0" smtClean="0"/>
          </a:p>
          <a:p>
            <a:r>
              <a:rPr lang="pl-PL" sz="1400" dirty="0" smtClean="0"/>
              <a:t>JSNI</a:t>
            </a:r>
          </a:p>
          <a:p>
            <a:r>
              <a:rPr lang="pl-PL" sz="1400" dirty="0" err="1" smtClean="0"/>
              <a:t>Deffered</a:t>
            </a:r>
            <a:r>
              <a:rPr lang="pl-PL" sz="1400" dirty="0" smtClean="0"/>
              <a:t> </a:t>
            </a:r>
            <a:r>
              <a:rPr lang="pl-PL" sz="1400" dirty="0" err="1" smtClean="0"/>
              <a:t>Binding</a:t>
            </a:r>
            <a:endParaRPr lang="pl-PL" sz="1400" dirty="0" smtClean="0"/>
          </a:p>
          <a:p>
            <a:r>
              <a:rPr lang="pl-PL" sz="1400" dirty="0" err="1" smtClean="0"/>
              <a:t>Editors</a:t>
            </a:r>
            <a:endParaRPr lang="pl-PL" sz="1400" dirty="0" smtClean="0"/>
          </a:p>
          <a:p>
            <a:r>
              <a:rPr lang="pl-PL" sz="1400" dirty="0" err="1" smtClean="0"/>
              <a:t>Validation</a:t>
            </a:r>
            <a:endParaRPr lang="pl-PL" sz="1400" dirty="0" smtClean="0"/>
          </a:p>
          <a:p>
            <a:r>
              <a:rPr lang="pl-PL" sz="1400" dirty="0" err="1" smtClean="0"/>
              <a:t>Logging</a:t>
            </a:r>
            <a:endParaRPr lang="pl-PL" sz="1400" dirty="0" smtClean="0"/>
          </a:p>
          <a:p>
            <a:r>
              <a:rPr lang="pl-PL" sz="1400" dirty="0" smtClean="0"/>
              <a:t>HTML5 </a:t>
            </a:r>
            <a:r>
              <a:rPr lang="pl-PL" sz="1400" dirty="0" err="1" smtClean="0"/>
              <a:t>support</a:t>
            </a:r>
            <a:r>
              <a:rPr lang="pl-PL" sz="1400" dirty="0" smtClean="0"/>
              <a:t> / </a:t>
            </a:r>
            <a:r>
              <a:rPr lang="pl-PL" sz="1400" dirty="0" err="1" smtClean="0"/>
              <a:t>Elementals</a:t>
            </a:r>
            <a:endParaRPr lang="pl-PL" sz="1400" dirty="0" smtClean="0"/>
          </a:p>
          <a:p>
            <a:r>
              <a:rPr lang="pl-PL" sz="1400" dirty="0" smtClean="0"/>
              <a:t>Cross </a:t>
            </a:r>
            <a:r>
              <a:rPr lang="pl-PL" sz="1400" dirty="0" err="1" smtClean="0"/>
              <a:t>scripting</a:t>
            </a:r>
            <a:endParaRPr lang="pl-PL" sz="1400" dirty="0" smtClean="0"/>
          </a:p>
        </p:txBody>
      </p:sp>
    </p:spTree>
    <p:extLst>
      <p:ext uri="{BB962C8B-B14F-4D97-AF65-F5344CB8AC3E}">
        <p14:creationId xmlns:p14="http://schemas.microsoft.com/office/powerpoint/2010/main" val="168802799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Google </a:t>
            </a:r>
            <a:r>
              <a:rPr lang="pl-PL" dirty="0"/>
              <a:t>Web Toolkit (GWT /</a:t>
            </a:r>
            <a:r>
              <a:rPr lang="pl-PL" dirty="0" smtClean="0"/>
              <a:t>'gwit</a:t>
            </a:r>
            <a:r>
              <a:rPr lang="pl-PL" dirty="0"/>
              <a:t>/)</a:t>
            </a:r>
            <a:endParaRPr lang="en-GB" dirty="0"/>
          </a:p>
        </p:txBody>
      </p:sp>
      <p:sp>
        <p:nvSpPr>
          <p:cNvPr id="23" name="Text Placeholder 22"/>
          <p:cNvSpPr>
            <a:spLocks noGrp="1"/>
          </p:cNvSpPr>
          <p:nvPr>
            <p:ph idx="1"/>
          </p:nvPr>
        </p:nvSpPr>
        <p:spPr>
          <a:xfrm>
            <a:off x="500063" y="1340768"/>
            <a:ext cx="8913812" cy="4680620"/>
          </a:xfrm>
        </p:spPr>
        <p:txBody>
          <a:bodyPr>
            <a:noAutofit/>
          </a:bodyPr>
          <a:lstStyle/>
          <a:p>
            <a:r>
              <a:rPr lang="pl-PL" sz="1400" dirty="0" smtClean="0"/>
              <a:t>Definition</a:t>
            </a:r>
          </a:p>
          <a:p>
            <a:pPr marL="180612" lvl="1" indent="0">
              <a:buNone/>
            </a:pPr>
            <a:r>
              <a:rPr lang="pl-PL" sz="1400" dirty="0" smtClean="0"/>
              <a:t>Open source set of tools that allows to create and maintain complex JavaScript front-end applications in JAVA</a:t>
            </a:r>
          </a:p>
          <a:p>
            <a:pPr marL="0" indent="0">
              <a:buNone/>
            </a:pPr>
            <a:endParaRPr lang="pl-PL" sz="1400" dirty="0"/>
          </a:p>
          <a:p>
            <a:r>
              <a:rPr lang="pl-PL" sz="1400" dirty="0" smtClean="0"/>
              <a:t>Toolkit set</a:t>
            </a:r>
          </a:p>
          <a:p>
            <a:pPr lvl="1"/>
            <a:r>
              <a:rPr lang="pl-PL" sz="1400" dirty="0" smtClean="0"/>
              <a:t>Cross compiler</a:t>
            </a:r>
          </a:p>
          <a:p>
            <a:pPr lvl="1"/>
            <a:r>
              <a:rPr lang="pl-PL" sz="1400" dirty="0" smtClean="0"/>
              <a:t>Development mode / Super development mode</a:t>
            </a:r>
          </a:p>
          <a:p>
            <a:pPr lvl="1"/>
            <a:r>
              <a:rPr lang="pl-PL" sz="1400" dirty="0" smtClean="0"/>
              <a:t>JRE emulation library</a:t>
            </a:r>
          </a:p>
          <a:p>
            <a:pPr lvl="1"/>
            <a:r>
              <a:rPr lang="pl-PL" sz="1400" dirty="0" smtClean="0"/>
              <a:t>GWT Web UI </a:t>
            </a:r>
            <a:r>
              <a:rPr lang="pl-PL" sz="1400" dirty="0" err="1" smtClean="0"/>
              <a:t>class</a:t>
            </a:r>
            <a:r>
              <a:rPr lang="pl-PL" sz="1400" dirty="0" smtClean="0"/>
              <a:t> </a:t>
            </a:r>
            <a:r>
              <a:rPr lang="pl-PL" sz="1400" dirty="0" err="1" smtClean="0"/>
              <a:t>library</a:t>
            </a:r>
            <a:endParaRPr lang="pl-PL" sz="1400" dirty="0" smtClean="0"/>
          </a:p>
          <a:p>
            <a:pPr lvl="1"/>
            <a:r>
              <a:rPr lang="pl-PL" sz="1400" dirty="0" smtClean="0"/>
              <a:t>…</a:t>
            </a:r>
          </a:p>
          <a:p>
            <a:pPr marL="0" indent="0">
              <a:buNone/>
            </a:pPr>
            <a:endParaRPr lang="pl-PL" sz="1400" dirty="0" smtClean="0"/>
          </a:p>
          <a:p>
            <a:pPr marL="0" indent="0">
              <a:buNone/>
            </a:pPr>
            <a:endParaRPr lang="pl-PL" sz="1400" dirty="0"/>
          </a:p>
          <a:p>
            <a:endParaRPr lang="pl-PL" sz="1400" dirty="0" smtClean="0"/>
          </a:p>
          <a:p>
            <a:endParaRPr lang="pl-PL" sz="1400" dirty="0"/>
          </a:p>
          <a:p>
            <a:pPr marL="0" indent="0">
              <a:buNone/>
            </a:pPr>
            <a:endParaRPr lang="pl-PL" sz="1400" dirty="0" smtClean="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05128" y="3068960"/>
            <a:ext cx="2304256" cy="2103214"/>
          </a:xfrm>
          <a:prstGeom prst="rect">
            <a:avLst/>
          </a:prstGeom>
          <a:noFill/>
          <a:ln>
            <a:noFill/>
          </a:ln>
        </p:spPr>
      </p:pic>
    </p:spTree>
    <p:extLst>
      <p:ext uri="{BB962C8B-B14F-4D97-AF65-F5344CB8AC3E}">
        <p14:creationId xmlns:p14="http://schemas.microsoft.com/office/powerpoint/2010/main" val="4187187350"/>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GWT </a:t>
            </a:r>
            <a:r>
              <a:rPr lang="pl-PL" dirty="0" err="1" smtClean="0"/>
              <a:t>ecosystem</a:t>
            </a:r>
            <a:endParaRPr lang="en-GB" dirty="0"/>
          </a:p>
        </p:txBody>
      </p:sp>
      <p:sp>
        <p:nvSpPr>
          <p:cNvPr id="14" name="Symbol zastępczy zawartości 5"/>
          <p:cNvSpPr>
            <a:spLocks noGrp="1"/>
          </p:cNvSpPr>
          <p:nvPr>
            <p:ph idx="1"/>
          </p:nvPr>
        </p:nvSpPr>
        <p:spPr>
          <a:xfrm>
            <a:off x="500063" y="1268760"/>
            <a:ext cx="8913812" cy="4896544"/>
          </a:xfrm>
        </p:spPr>
        <p:txBody>
          <a:bodyPr>
            <a:normAutofit/>
          </a:bodyPr>
          <a:lstStyle/>
          <a:p>
            <a:r>
              <a:rPr lang="pl-PL" sz="1200" b="1" dirty="0" smtClean="0"/>
              <a:t>Tools</a:t>
            </a:r>
          </a:p>
          <a:p>
            <a:pPr lvl="1"/>
            <a:r>
              <a:rPr lang="pl-PL" sz="1200" dirty="0" smtClean="0"/>
              <a:t>IDE </a:t>
            </a:r>
            <a:r>
              <a:rPr lang="pl-PL" sz="1200" dirty="0" err="1" smtClean="0"/>
              <a:t>Plugins</a:t>
            </a:r>
            <a:r>
              <a:rPr lang="pl-PL" sz="1200" dirty="0" smtClean="0"/>
              <a:t> – GWT </a:t>
            </a:r>
            <a:r>
              <a:rPr lang="pl-PL" sz="1200" dirty="0" err="1" smtClean="0"/>
              <a:t>Plugin</a:t>
            </a:r>
            <a:r>
              <a:rPr lang="pl-PL" sz="1200" dirty="0" smtClean="0"/>
              <a:t> 4 </a:t>
            </a:r>
            <a:r>
              <a:rPr lang="pl-PL" sz="1200" dirty="0" err="1" smtClean="0"/>
              <a:t>Eclipse</a:t>
            </a:r>
            <a:r>
              <a:rPr lang="pl-PL" sz="1200" dirty="0" smtClean="0"/>
              <a:t> and GWT4NB</a:t>
            </a:r>
          </a:p>
          <a:p>
            <a:pPr lvl="1"/>
            <a:r>
              <a:rPr lang="pl-PL" sz="1200" dirty="0" smtClean="0"/>
              <a:t>Editor – GWT Designer, on-</a:t>
            </a:r>
            <a:r>
              <a:rPr lang="pl-PL" sz="1200" dirty="0" err="1" smtClean="0"/>
              <a:t>line</a:t>
            </a:r>
            <a:r>
              <a:rPr lang="pl-PL" sz="1200" dirty="0" smtClean="0"/>
              <a:t> </a:t>
            </a:r>
            <a:r>
              <a:rPr lang="pl-PL" sz="1200" dirty="0" err="1" smtClean="0"/>
              <a:t>designers</a:t>
            </a:r>
            <a:endParaRPr lang="pl-PL" sz="1200" dirty="0" smtClean="0"/>
          </a:p>
          <a:p>
            <a:pPr lvl="1"/>
            <a:r>
              <a:rPr lang="pl-PL" sz="1200" dirty="0" err="1" smtClean="0"/>
              <a:t>Speed</a:t>
            </a:r>
            <a:r>
              <a:rPr lang="pl-PL" sz="1200" dirty="0" smtClean="0"/>
              <a:t> </a:t>
            </a:r>
            <a:r>
              <a:rPr lang="pl-PL" sz="1200" dirty="0" err="1" smtClean="0"/>
              <a:t>Tracer</a:t>
            </a:r>
            <a:endParaRPr lang="pl-PL" sz="1200" dirty="0" smtClean="0"/>
          </a:p>
          <a:p>
            <a:r>
              <a:rPr lang="pl-PL" sz="1200" b="1" dirty="0" err="1" smtClean="0"/>
              <a:t>Connected</a:t>
            </a:r>
            <a:r>
              <a:rPr lang="pl-PL" sz="1200" b="1" dirty="0" smtClean="0"/>
              <a:t> </a:t>
            </a:r>
            <a:r>
              <a:rPr lang="pl-PL" sz="1200" b="1" dirty="0" err="1" smtClean="0"/>
              <a:t>projects</a:t>
            </a:r>
            <a:r>
              <a:rPr lang="pl-PL" sz="1200" b="1" dirty="0" smtClean="0"/>
              <a:t> / popular </a:t>
            </a:r>
            <a:r>
              <a:rPr lang="pl-PL" sz="1200" b="1" dirty="0" err="1" smtClean="0"/>
              <a:t>libraries</a:t>
            </a:r>
            <a:endParaRPr lang="pl-PL" sz="1200" b="1" dirty="0"/>
          </a:p>
          <a:p>
            <a:pPr lvl="1"/>
            <a:r>
              <a:rPr lang="pl-PL" sz="1200" dirty="0" err="1" smtClean="0"/>
              <a:t>Vadin</a:t>
            </a:r>
            <a:r>
              <a:rPr lang="pl-PL" sz="1200" dirty="0" smtClean="0"/>
              <a:t> – </a:t>
            </a:r>
            <a:r>
              <a:rPr lang="pl-PL" sz="1200" dirty="0" err="1" smtClean="0"/>
              <a:t>Build</a:t>
            </a:r>
            <a:r>
              <a:rPr lang="pl-PL" sz="1200" dirty="0" smtClean="0"/>
              <a:t> on top of GWT but most </a:t>
            </a:r>
            <a:r>
              <a:rPr lang="pl-PL" sz="1200" dirty="0" err="1" smtClean="0"/>
              <a:t>logic</a:t>
            </a:r>
            <a:r>
              <a:rPr lang="pl-PL" sz="1200" dirty="0" smtClean="0"/>
              <a:t> </a:t>
            </a:r>
            <a:r>
              <a:rPr lang="pl-PL" sz="1200" dirty="0" err="1" smtClean="0"/>
              <a:t>is</a:t>
            </a:r>
            <a:r>
              <a:rPr lang="pl-PL" sz="1200" dirty="0" smtClean="0"/>
              <a:t> </a:t>
            </a:r>
            <a:r>
              <a:rPr lang="pl-PL" sz="1200" dirty="0" err="1" smtClean="0"/>
              <a:t>executed</a:t>
            </a:r>
            <a:r>
              <a:rPr lang="pl-PL" sz="1200" dirty="0" smtClean="0"/>
              <a:t> on </a:t>
            </a:r>
            <a:r>
              <a:rPr lang="pl-PL" sz="1200" dirty="0" err="1" smtClean="0"/>
              <a:t>server</a:t>
            </a:r>
            <a:endParaRPr lang="pl-PL" sz="1200" dirty="0" smtClean="0"/>
          </a:p>
          <a:p>
            <a:pPr lvl="1"/>
            <a:r>
              <a:rPr lang="pl-PL" sz="1200" dirty="0" err="1" smtClean="0"/>
              <a:t>Ext</a:t>
            </a:r>
            <a:r>
              <a:rPr lang="pl-PL" sz="1200" dirty="0" smtClean="0"/>
              <a:t> GWT </a:t>
            </a:r>
            <a:r>
              <a:rPr lang="pl-PL" sz="1200" dirty="0" err="1" smtClean="0"/>
              <a:t>or</a:t>
            </a:r>
            <a:r>
              <a:rPr lang="pl-PL" sz="1200" dirty="0" smtClean="0"/>
              <a:t> GXT – native UI </a:t>
            </a:r>
            <a:r>
              <a:rPr lang="pl-PL" sz="1200" dirty="0" err="1" smtClean="0"/>
              <a:t>library</a:t>
            </a:r>
            <a:r>
              <a:rPr lang="pl-PL" sz="1200" dirty="0" smtClean="0"/>
              <a:t> for GWT from </a:t>
            </a:r>
            <a:r>
              <a:rPr lang="pl-PL" sz="1200" dirty="0" err="1" smtClean="0"/>
              <a:t>Sencha</a:t>
            </a:r>
            <a:r>
              <a:rPr lang="pl-PL" sz="1200" dirty="0" smtClean="0"/>
              <a:t> – port of </a:t>
            </a:r>
            <a:r>
              <a:rPr lang="pl-PL" sz="1200" dirty="0" err="1" smtClean="0"/>
              <a:t>ExtJS</a:t>
            </a:r>
            <a:endParaRPr lang="pl-PL" sz="1200" dirty="0" smtClean="0"/>
          </a:p>
          <a:p>
            <a:pPr lvl="1"/>
            <a:r>
              <a:rPr lang="pl-PL" sz="1200" dirty="0" err="1" smtClean="0"/>
              <a:t>Errai</a:t>
            </a:r>
            <a:r>
              <a:rPr lang="pl-PL" sz="1200" dirty="0" smtClean="0"/>
              <a:t> – </a:t>
            </a:r>
            <a:r>
              <a:rPr lang="pl-PL" sz="1200" dirty="0" err="1" smtClean="0"/>
              <a:t>JBoss</a:t>
            </a:r>
            <a:r>
              <a:rPr lang="pl-PL" sz="1200" dirty="0" smtClean="0"/>
              <a:t> </a:t>
            </a:r>
            <a:r>
              <a:rPr lang="pl-PL" sz="1200" dirty="0" err="1" smtClean="0"/>
              <a:t>framework</a:t>
            </a:r>
            <a:r>
              <a:rPr lang="pl-PL" sz="1200" dirty="0" smtClean="0"/>
              <a:t> </a:t>
            </a:r>
            <a:r>
              <a:rPr lang="pl-PL" sz="1200" dirty="0" err="1" smtClean="0"/>
              <a:t>based</a:t>
            </a:r>
            <a:r>
              <a:rPr lang="pl-PL" sz="1200" dirty="0" smtClean="0"/>
              <a:t> on GWT with JEE </a:t>
            </a:r>
            <a:r>
              <a:rPr lang="pl-PL" sz="1200" dirty="0" err="1" smtClean="0"/>
              <a:t>addons</a:t>
            </a:r>
            <a:endParaRPr lang="pl-PL" sz="1200" dirty="0" smtClean="0"/>
          </a:p>
          <a:p>
            <a:r>
              <a:rPr lang="pl-PL" sz="1200" b="1" dirty="0" smtClean="0"/>
              <a:t>Enterprise </a:t>
            </a:r>
            <a:r>
              <a:rPr lang="pl-PL" sz="1200" b="1" dirty="0" err="1" smtClean="0"/>
              <a:t>patterns</a:t>
            </a:r>
            <a:r>
              <a:rPr lang="pl-PL" sz="1200" b="1" dirty="0" smtClean="0"/>
              <a:t> for GWT</a:t>
            </a:r>
          </a:p>
          <a:p>
            <a:pPr lvl="1"/>
            <a:r>
              <a:rPr lang="pl-PL" sz="1200" dirty="0" smtClean="0"/>
              <a:t>GIN – </a:t>
            </a:r>
            <a:r>
              <a:rPr lang="pl-PL" sz="1200" dirty="0" err="1" smtClean="0"/>
              <a:t>dependency</a:t>
            </a:r>
            <a:r>
              <a:rPr lang="pl-PL" sz="1200" dirty="0" smtClean="0"/>
              <a:t> </a:t>
            </a:r>
            <a:r>
              <a:rPr lang="pl-PL" sz="1200" dirty="0" err="1" smtClean="0"/>
              <a:t>injection</a:t>
            </a:r>
            <a:r>
              <a:rPr lang="pl-PL" sz="1200" dirty="0" smtClean="0"/>
              <a:t> for </a:t>
            </a:r>
            <a:r>
              <a:rPr lang="pl-PL" sz="1200" dirty="0" err="1" smtClean="0"/>
              <a:t>client</a:t>
            </a:r>
            <a:r>
              <a:rPr lang="pl-PL" sz="1200" dirty="0" smtClean="0"/>
              <a:t> </a:t>
            </a:r>
            <a:r>
              <a:rPr lang="pl-PL" sz="1200" dirty="0" err="1" smtClean="0"/>
              <a:t>side</a:t>
            </a:r>
            <a:endParaRPr lang="pl-PL" sz="1200" dirty="0" smtClean="0"/>
          </a:p>
          <a:p>
            <a:pPr lvl="1"/>
            <a:r>
              <a:rPr lang="pl-PL" sz="1200" dirty="0" smtClean="0"/>
              <a:t>MVP4G / GWTP – MVP </a:t>
            </a:r>
            <a:r>
              <a:rPr lang="pl-PL" sz="1200" dirty="0" err="1" smtClean="0"/>
              <a:t>frameworks</a:t>
            </a:r>
            <a:endParaRPr lang="pl-PL" sz="1200" dirty="0" smtClean="0"/>
          </a:p>
          <a:p>
            <a:pPr lvl="1"/>
            <a:r>
              <a:rPr lang="pl-PL" sz="1200" dirty="0" err="1" smtClean="0"/>
              <a:t>Command</a:t>
            </a:r>
            <a:r>
              <a:rPr lang="pl-PL" sz="1200" dirty="0" smtClean="0"/>
              <a:t> </a:t>
            </a:r>
            <a:r>
              <a:rPr lang="pl-PL" sz="1200" dirty="0" err="1" smtClean="0"/>
              <a:t>pattern</a:t>
            </a:r>
            <a:r>
              <a:rPr lang="pl-PL" sz="1200" dirty="0" smtClean="0"/>
              <a:t> for GWT – </a:t>
            </a:r>
            <a:r>
              <a:rPr lang="pl-PL" sz="1200" dirty="0" err="1" smtClean="0"/>
              <a:t>encapsulates</a:t>
            </a:r>
            <a:r>
              <a:rPr lang="pl-PL" sz="1200" dirty="0" smtClean="0"/>
              <a:t> </a:t>
            </a:r>
            <a:r>
              <a:rPr lang="pl-PL" sz="1200" dirty="0" err="1" smtClean="0"/>
              <a:t>logic</a:t>
            </a:r>
            <a:endParaRPr lang="pl-PL" sz="1200" dirty="0" smtClean="0"/>
          </a:p>
          <a:p>
            <a:r>
              <a:rPr lang="pl-PL" sz="1200" b="1" dirty="0" smtClean="0"/>
              <a:t>Integration with popular </a:t>
            </a:r>
            <a:r>
              <a:rPr lang="pl-PL" sz="1200" b="1" dirty="0" err="1" smtClean="0"/>
              <a:t>frameworks</a:t>
            </a:r>
            <a:endParaRPr lang="pl-PL" sz="1200" b="1" dirty="0" smtClean="0"/>
          </a:p>
          <a:p>
            <a:pPr lvl="1"/>
            <a:r>
              <a:rPr lang="pl-PL" sz="1200" dirty="0" smtClean="0"/>
              <a:t>JEE</a:t>
            </a:r>
          </a:p>
          <a:p>
            <a:pPr lvl="1"/>
            <a:r>
              <a:rPr lang="pl-PL" sz="1200" dirty="0" smtClean="0"/>
              <a:t>Spring Framework</a:t>
            </a:r>
          </a:p>
          <a:p>
            <a:pPr lvl="1"/>
            <a:r>
              <a:rPr lang="pl-PL" sz="1200" dirty="0" err="1" smtClean="0"/>
              <a:t>Guice</a:t>
            </a:r>
            <a:endParaRPr lang="pl-PL" sz="1200" dirty="0"/>
          </a:p>
          <a:p>
            <a:pPr lvl="1"/>
            <a:endParaRPr lang="pl-PL" sz="1200" dirty="0" smtClean="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32770645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Google </a:t>
            </a:r>
            <a:r>
              <a:rPr lang="pl-PL" dirty="0"/>
              <a:t>Web Toolkit</a:t>
            </a:r>
            <a:br>
              <a:rPr lang="pl-PL" dirty="0"/>
            </a:br>
            <a:r>
              <a:rPr lang="pl-PL" sz="1600" dirty="0" err="1" smtClean="0"/>
              <a:t>Features</a:t>
            </a:r>
            <a:endParaRPr lang="en-GB" dirty="0"/>
          </a:p>
        </p:txBody>
      </p:sp>
      <p:sp>
        <p:nvSpPr>
          <p:cNvPr id="23" name="Text Placeholder 22"/>
          <p:cNvSpPr>
            <a:spLocks noGrp="1"/>
          </p:cNvSpPr>
          <p:nvPr>
            <p:ph idx="1"/>
          </p:nvPr>
        </p:nvSpPr>
        <p:spPr>
          <a:xfrm>
            <a:off x="500063" y="1052736"/>
            <a:ext cx="8913812" cy="4680620"/>
          </a:xfrm>
        </p:spPr>
        <p:txBody>
          <a:bodyPr>
            <a:noAutofit/>
          </a:bodyPr>
          <a:lstStyle/>
          <a:p>
            <a:r>
              <a:rPr lang="en-US" sz="1400" dirty="0"/>
              <a:t>Open-source</a:t>
            </a:r>
          </a:p>
          <a:p>
            <a:r>
              <a:rPr lang="en-US" sz="1400" dirty="0" smtClean="0"/>
              <a:t>Dynamic </a:t>
            </a:r>
            <a:r>
              <a:rPr lang="en-US" sz="1400" dirty="0"/>
              <a:t>and reusable UI </a:t>
            </a:r>
            <a:r>
              <a:rPr lang="en-US" sz="1400" dirty="0" smtClean="0"/>
              <a:t>components</a:t>
            </a:r>
            <a:endParaRPr lang="en-US" sz="1400" dirty="0"/>
          </a:p>
          <a:p>
            <a:r>
              <a:rPr lang="en-US" sz="1400" dirty="0" smtClean="0"/>
              <a:t>RPC</a:t>
            </a:r>
            <a:r>
              <a:rPr lang="en-US" sz="1400" dirty="0"/>
              <a:t> </a:t>
            </a:r>
            <a:r>
              <a:rPr lang="en-US" sz="1400" dirty="0" smtClean="0"/>
              <a:t>mechanism</a:t>
            </a:r>
            <a:r>
              <a:rPr lang="pl-PL" sz="1400" dirty="0" smtClean="0"/>
              <a:t> / Request Builder / RequestFactory</a:t>
            </a:r>
            <a:endParaRPr lang="en-US" sz="1400" dirty="0"/>
          </a:p>
          <a:p>
            <a:r>
              <a:rPr lang="en-US" sz="1400" dirty="0"/>
              <a:t>Browser history management</a:t>
            </a:r>
          </a:p>
          <a:p>
            <a:r>
              <a:rPr lang="en-US" sz="1400" dirty="0"/>
              <a:t>Support for full-featured Java </a:t>
            </a:r>
            <a:r>
              <a:rPr lang="en-US" sz="1400" dirty="0" smtClean="0"/>
              <a:t>debugging</a:t>
            </a:r>
            <a:endParaRPr lang="en-US" sz="1400" dirty="0"/>
          </a:p>
          <a:p>
            <a:r>
              <a:rPr lang="en-US" sz="1400" dirty="0"/>
              <a:t>GWT handles some cross-browser issues for the developer</a:t>
            </a:r>
            <a:r>
              <a:rPr lang="en-US" sz="1400" dirty="0" smtClean="0"/>
              <a:t>.</a:t>
            </a:r>
            <a:endParaRPr lang="en-US" sz="1400" dirty="0"/>
          </a:p>
          <a:p>
            <a:r>
              <a:rPr lang="en-US" sz="1400" dirty="0" smtClean="0"/>
              <a:t>Support </a:t>
            </a:r>
            <a:r>
              <a:rPr lang="en-US" sz="1400" dirty="0"/>
              <a:t>for Internationalization and localization</a:t>
            </a:r>
          </a:p>
          <a:p>
            <a:r>
              <a:rPr lang="pl-PL" sz="1400" dirty="0" smtClean="0"/>
              <a:t>DOM, </a:t>
            </a:r>
            <a:r>
              <a:rPr lang="en-US" sz="1400" dirty="0" smtClean="0"/>
              <a:t>HTML </a:t>
            </a:r>
            <a:r>
              <a:rPr lang="en-US" sz="1400" dirty="0"/>
              <a:t>Canvas support (subject to API changes</a:t>
            </a:r>
            <a:r>
              <a:rPr lang="en-US" sz="1400" dirty="0" smtClean="0"/>
              <a:t>)</a:t>
            </a:r>
            <a:endParaRPr lang="en-US" sz="1400" dirty="0"/>
          </a:p>
          <a:p>
            <a:r>
              <a:rPr lang="en-US" sz="1400" dirty="0"/>
              <a:t>The developers can mix handwritten JavaScript in the Java source code using the JavaScript Native </a:t>
            </a:r>
            <a:r>
              <a:rPr lang="en-US" sz="1400" dirty="0" smtClean="0"/>
              <a:t>Interface</a:t>
            </a:r>
            <a:endParaRPr lang="en-US" sz="1400" dirty="0"/>
          </a:p>
          <a:p>
            <a:r>
              <a:rPr lang="pl-PL" sz="1400" dirty="0" smtClean="0"/>
              <a:t>OOP developing </a:t>
            </a:r>
            <a:r>
              <a:rPr lang="en-US" sz="1400" dirty="0" smtClean="0"/>
              <a:t>fashion</a:t>
            </a:r>
            <a:r>
              <a:rPr lang="en-US" sz="1400" dirty="0"/>
              <a:t>, since they're using Java (instead of JavaScript</a:t>
            </a:r>
            <a:r>
              <a:rPr lang="en-US" sz="1400" dirty="0" smtClean="0"/>
              <a:t>).</a:t>
            </a:r>
            <a:r>
              <a:rPr lang="en-US" sz="1400" dirty="0"/>
              <a:t> </a:t>
            </a:r>
            <a:endParaRPr lang="pl-PL" sz="1400" dirty="0" smtClean="0"/>
          </a:p>
          <a:p>
            <a:r>
              <a:rPr lang="en-US" sz="1400" dirty="0" smtClean="0"/>
              <a:t>Common </a:t>
            </a:r>
            <a:r>
              <a:rPr lang="en-US" sz="1400" dirty="0"/>
              <a:t>JavaScript errors, such as typos and type mismatches, are caught at compile time.</a:t>
            </a:r>
          </a:p>
          <a:p>
            <a:r>
              <a:rPr lang="en-US" sz="1400" dirty="0"/>
              <a:t>The JavaScript that the GWT compiler generates can be </a:t>
            </a:r>
            <a:r>
              <a:rPr lang="en-US" sz="1400" dirty="0" smtClean="0"/>
              <a:t>tailored</a:t>
            </a:r>
            <a:r>
              <a:rPr lang="pl-PL" sz="1400" dirty="0" smtClean="0"/>
              <a:t>, splitted into modules</a:t>
            </a:r>
            <a:r>
              <a:rPr lang="en-US" sz="1400" dirty="0" smtClean="0"/>
              <a:t> </a:t>
            </a:r>
            <a:r>
              <a:rPr lang="en-US" sz="1400" dirty="0"/>
              <a:t>to be either </a:t>
            </a:r>
            <a:r>
              <a:rPr lang="en-US" sz="1400" dirty="0" smtClean="0"/>
              <a:t>obfuscated </a:t>
            </a:r>
            <a:r>
              <a:rPr lang="en-US" sz="1400" dirty="0"/>
              <a:t>and easy to understand or obfuscated and smaller to </a:t>
            </a:r>
            <a:r>
              <a:rPr lang="en-US" sz="1400" dirty="0" smtClean="0"/>
              <a:t>download</a:t>
            </a:r>
            <a:endParaRPr lang="pl-PL" sz="1400" dirty="0" smtClean="0"/>
          </a:p>
          <a:p>
            <a:r>
              <a:rPr lang="pl-PL" sz="1400" dirty="0" smtClean="0"/>
              <a:t>Resources caching via client bundle</a:t>
            </a:r>
            <a:endParaRPr lang="en-US" sz="1400" dirty="0"/>
          </a:p>
          <a:p>
            <a:r>
              <a:rPr lang="pl-PL" sz="1400" dirty="0" smtClean="0"/>
              <a:t>Integration with Java tools, third parties libraries</a:t>
            </a:r>
            <a:endParaRPr lang="en-US" sz="1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Tree>
    <p:extLst>
      <p:ext uri="{BB962C8B-B14F-4D97-AF65-F5344CB8AC3E}">
        <p14:creationId xmlns:p14="http://schemas.microsoft.com/office/powerpoint/2010/main" val="18970246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How to start?</a:t>
            </a:r>
            <a:endParaRPr lang="en-GB" dirty="0"/>
          </a:p>
        </p:txBody>
      </p:sp>
      <p:sp>
        <p:nvSpPr>
          <p:cNvPr id="23" name="Text Placeholder 22"/>
          <p:cNvSpPr>
            <a:spLocks noGrp="1"/>
          </p:cNvSpPr>
          <p:nvPr>
            <p:ph idx="1"/>
          </p:nvPr>
        </p:nvSpPr>
        <p:spPr>
          <a:xfrm>
            <a:off x="500063" y="1052736"/>
            <a:ext cx="8913812" cy="4680620"/>
          </a:xfrm>
        </p:spPr>
        <p:txBody>
          <a:bodyPr>
            <a:noAutofit/>
          </a:bodyPr>
          <a:lstStyle/>
          <a:p>
            <a:r>
              <a:rPr lang="pl-PL" sz="1400" dirty="0" smtClean="0"/>
              <a:t>SDK</a:t>
            </a:r>
          </a:p>
          <a:p>
            <a:pPr lvl="1"/>
            <a:r>
              <a:rPr lang="en-US" sz="1400" dirty="0">
                <a:hlinkClick r:id="rId3"/>
              </a:rPr>
              <a:t>https://developers.google.com/web-toolkit</a:t>
            </a:r>
            <a:r>
              <a:rPr lang="en-US" sz="1400" dirty="0" smtClean="0">
                <a:hlinkClick r:id="rId3"/>
              </a:rPr>
              <a:t>/</a:t>
            </a:r>
            <a:endParaRPr lang="pl-PL" sz="1400" dirty="0" smtClean="0"/>
          </a:p>
          <a:p>
            <a:pPr lvl="1"/>
            <a:r>
              <a:rPr lang="pl-PL" sz="1400" dirty="0" smtClean="0"/>
              <a:t>Generate Ant or Maven project</a:t>
            </a:r>
          </a:p>
          <a:p>
            <a:pPr lvl="1"/>
            <a:r>
              <a:rPr lang="pl-PL" sz="1400" dirty="0" smtClean="0"/>
              <a:t>Use extensions</a:t>
            </a:r>
          </a:p>
          <a:p>
            <a:pPr lvl="2"/>
            <a:r>
              <a:rPr lang="pl-PL" sz="1400" dirty="0" smtClean="0"/>
              <a:t>GWT Plugin for Eclipse</a:t>
            </a:r>
          </a:p>
          <a:p>
            <a:pPr lvl="2"/>
            <a:r>
              <a:rPr lang="pl-PL" sz="1400" dirty="0" smtClean="0"/>
              <a:t>Speed Tracer</a:t>
            </a:r>
          </a:p>
          <a:p>
            <a:pPr lvl="2"/>
            <a:r>
              <a:rPr lang="pl-PL" sz="1400" dirty="0" smtClean="0"/>
              <a:t>GWT Designer</a:t>
            </a:r>
          </a:p>
          <a:p>
            <a:pPr lvl="2"/>
            <a:r>
              <a:rPr lang="pl-PL" sz="1400" dirty="0" err="1" smtClean="0"/>
              <a:t>Command</a:t>
            </a:r>
            <a:r>
              <a:rPr lang="pl-PL" sz="1400" dirty="0" smtClean="0"/>
              <a:t> </a:t>
            </a:r>
            <a:r>
              <a:rPr lang="pl-PL" sz="1400" dirty="0" err="1" smtClean="0"/>
              <a:t>line</a:t>
            </a:r>
            <a:r>
              <a:rPr lang="pl-PL" sz="1400" dirty="0" smtClean="0"/>
              <a:t> </a:t>
            </a:r>
            <a:r>
              <a:rPr lang="pl-PL" sz="1400" dirty="0" err="1" smtClean="0"/>
              <a:t>tools</a:t>
            </a:r>
            <a:endParaRPr lang="pl-PL" sz="1400" dirty="0" smtClean="0"/>
          </a:p>
          <a:p>
            <a:endParaRPr lang="pl-PL" sz="1400" dirty="0" smtClean="0"/>
          </a:p>
          <a:p>
            <a:r>
              <a:rPr lang="pl-PL" sz="1400" dirty="0" smtClean="0"/>
              <a:t>Maven archetype</a:t>
            </a:r>
          </a:p>
          <a:p>
            <a:pPr marL="358775" lvl="2" indent="0">
              <a:buNone/>
            </a:pPr>
            <a:r>
              <a:rPr lang="pl-PL" sz="1400" dirty="0">
                <a:latin typeface="Courier New" pitchFamily="49" charset="0"/>
                <a:cs typeface="Courier New" pitchFamily="49" charset="0"/>
              </a:rPr>
              <a:t> </a:t>
            </a:r>
            <a:r>
              <a:rPr lang="pl-PL" sz="1400" dirty="0" smtClean="0">
                <a:latin typeface="Courier New" pitchFamily="49" charset="0"/>
                <a:cs typeface="Courier New" pitchFamily="49" charset="0"/>
              </a:rPr>
              <a:t> mvn </a:t>
            </a:r>
            <a:r>
              <a:rPr lang="pl-PL" sz="1400" dirty="0">
                <a:latin typeface="Courier New" pitchFamily="49" charset="0"/>
                <a:cs typeface="Courier New" pitchFamily="49" charset="0"/>
              </a:rPr>
              <a:t>archetype:generate </a:t>
            </a:r>
            <a:endParaRPr lang="pl-PL" sz="1400" dirty="0" smtClean="0">
              <a:latin typeface="Courier New" pitchFamily="49" charset="0"/>
              <a:cs typeface="Courier New" pitchFamily="49" charset="0"/>
            </a:endParaRPr>
          </a:p>
          <a:p>
            <a:pPr marL="358775" lvl="2" indent="0">
              <a:buNone/>
            </a:pPr>
            <a:r>
              <a:rPr lang="pl-PL" sz="1400" dirty="0">
                <a:latin typeface="Courier New" pitchFamily="49" charset="0"/>
                <a:cs typeface="Courier New" pitchFamily="49" charset="0"/>
              </a:rPr>
              <a:t>	</a:t>
            </a:r>
            <a:r>
              <a:rPr lang="pl-PL" sz="1400" dirty="0" smtClean="0">
                <a:latin typeface="Courier New" pitchFamily="49" charset="0"/>
                <a:cs typeface="Courier New" pitchFamily="49" charset="0"/>
              </a:rPr>
              <a:t>-</a:t>
            </a:r>
            <a:r>
              <a:rPr lang="pl-PL" sz="1400" dirty="0">
                <a:latin typeface="Courier New" pitchFamily="49" charset="0"/>
                <a:cs typeface="Courier New" pitchFamily="49" charset="0"/>
              </a:rPr>
              <a:t>DarchetypeGroupId=org.codehaus.mojo </a:t>
            </a:r>
            <a:endParaRPr lang="pl-PL" sz="1400" dirty="0" smtClean="0">
              <a:latin typeface="Courier New" pitchFamily="49" charset="0"/>
              <a:cs typeface="Courier New" pitchFamily="49" charset="0"/>
            </a:endParaRPr>
          </a:p>
          <a:p>
            <a:pPr marL="358775" lvl="2" indent="0">
              <a:buNone/>
            </a:pPr>
            <a:r>
              <a:rPr lang="pl-PL" sz="1400" dirty="0">
                <a:latin typeface="Courier New" pitchFamily="49" charset="0"/>
                <a:cs typeface="Courier New" pitchFamily="49" charset="0"/>
              </a:rPr>
              <a:t>	</a:t>
            </a:r>
            <a:r>
              <a:rPr lang="pl-PL" sz="1400" dirty="0" smtClean="0">
                <a:latin typeface="Courier New" pitchFamily="49" charset="0"/>
                <a:cs typeface="Courier New" pitchFamily="49" charset="0"/>
              </a:rPr>
              <a:t>-DarchetypeArtifactId=gwt-maven-plugin</a:t>
            </a:r>
          </a:p>
          <a:p>
            <a:pPr marL="358775" lvl="2" indent="0">
              <a:buNone/>
            </a:pPr>
            <a:r>
              <a:rPr lang="pl-PL" sz="1400" dirty="0">
                <a:latin typeface="Courier New" pitchFamily="49" charset="0"/>
                <a:cs typeface="Courier New" pitchFamily="49" charset="0"/>
              </a:rPr>
              <a:t>	</a:t>
            </a:r>
            <a:r>
              <a:rPr lang="pl-PL" sz="1400" dirty="0" smtClean="0">
                <a:latin typeface="Courier New" pitchFamily="49" charset="0"/>
                <a:cs typeface="Courier New" pitchFamily="49" charset="0"/>
              </a:rPr>
              <a:t>-DarchetypeVersion=2.5.0</a:t>
            </a:r>
          </a:p>
          <a:p>
            <a:endParaRPr lang="en-US" sz="1400" dirty="0"/>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Tree>
    <p:extLst>
      <p:ext uri="{BB962C8B-B14F-4D97-AF65-F5344CB8AC3E}">
        <p14:creationId xmlns:p14="http://schemas.microsoft.com/office/powerpoint/2010/main" val="387737358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How to start with GWT </a:t>
            </a:r>
            <a:r>
              <a:rPr lang="pl-PL" dirty="0" err="1" smtClean="0"/>
              <a:t>project</a:t>
            </a:r>
            <a:r>
              <a:rPr lang="pl-PL" dirty="0" smtClean="0"/>
              <a:t> with </a:t>
            </a:r>
            <a:r>
              <a:rPr lang="pl-PL" dirty="0" err="1" smtClean="0"/>
              <a:t>Maven</a:t>
            </a:r>
            <a:r>
              <a:rPr lang="pl-PL" dirty="0" smtClean="0"/>
              <a:t>?</a:t>
            </a:r>
            <a:endParaRPr lang="en-GB" dirty="0"/>
          </a:p>
        </p:txBody>
      </p:sp>
      <p:pic>
        <p:nvPicPr>
          <p:cNvPr id="14"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5944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smtClean="0"/>
              <a:t>Project </a:t>
            </a:r>
            <a:r>
              <a:rPr lang="pl-PL" dirty="0" err="1" smtClean="0"/>
              <a:t>structure</a:t>
            </a:r>
            <a:endParaRPr lang="en-GB" dirty="0"/>
          </a:p>
        </p:txBody>
      </p:sp>
      <p:sp>
        <p:nvSpPr>
          <p:cNvPr id="42" name="Text Placeholder 41"/>
          <p:cNvSpPr>
            <a:spLocks noGrp="1"/>
          </p:cNvSpPr>
          <p:nvPr>
            <p:ph type="body" sz="quarter" idx="13"/>
          </p:nvPr>
        </p:nvSpPr>
        <p:spPr>
          <a:xfrm>
            <a:off x="500063" y="1340768"/>
            <a:ext cx="4452937" cy="864096"/>
          </a:xfrm>
        </p:spPr>
        <p:txBody>
          <a:bodyPr>
            <a:normAutofit/>
          </a:bodyPr>
          <a:lstStyle/>
          <a:p>
            <a:r>
              <a:rPr lang="pl-PL" dirty="0" smtClean="0"/>
              <a:t>Client side</a:t>
            </a:r>
          </a:p>
          <a:p>
            <a:r>
              <a:rPr lang="pl-PL" dirty="0" smtClean="0"/>
              <a:t>Server side</a:t>
            </a:r>
            <a:endParaRPr lang="pl-PL"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09384" y="116632"/>
            <a:ext cx="1034389" cy="944140"/>
          </a:xfrm>
          <a:prstGeom prst="rect">
            <a:avLst/>
          </a:prstGeom>
          <a:noFill/>
          <a:ln>
            <a:noFill/>
          </a:ln>
        </p:spPr>
      </p:pic>
      <p:sp>
        <p:nvSpPr>
          <p:cNvPr id="11" name="AutoShape 2" descr="https://docs.google.com/file/d/0B64CffXZvyPPNmVkZDUxMDgtMjY1NC00MGRkLTliOWItNzI2M2M5NzYwNDhi/image?pagenumber=23&amp;w=8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19" name="Text Placeholder 12"/>
          <p:cNvSpPr txBox="1">
            <a:spLocks/>
          </p:cNvSpPr>
          <p:nvPr/>
        </p:nvSpPr>
        <p:spPr>
          <a:xfrm>
            <a:off x="501477" y="1367086"/>
            <a:ext cx="4452937" cy="465138"/>
          </a:xfrm>
          <a:prstGeom prst="rect">
            <a:avLst/>
          </a:prstGeom>
        </p:spPr>
        <p:txBody>
          <a:bodyPr vert="horz" lIns="0" tIns="45720" rIns="91440" bIns="45720" rtlCol="0">
            <a:normAutofit/>
          </a:bodyPr>
          <a:lstStyle>
            <a:lvl1pPr marL="180000" indent="-180000" algn="l" defTabSz="995613" rtl="0" eaLnBrk="1" latinLnBrk="0" hangingPunct="1">
              <a:lnSpc>
                <a:spcPct val="140000"/>
              </a:lnSpc>
              <a:spcBef>
                <a:spcPts val="300"/>
              </a:spcBef>
              <a:buClr>
                <a:schemeClr val="tx2"/>
              </a:buClr>
              <a:buSzPct val="110000"/>
              <a:buFont typeface="Wingdings" pitchFamily="2" charset="2"/>
              <a:buNone/>
              <a:defRPr lang="en-US" sz="1600" b="1" kern="1200" baseline="0">
                <a:solidFill>
                  <a:schemeClr val="tx2"/>
                </a:solidFill>
                <a:latin typeface="Tahoma" pitchFamily="34" charset="0"/>
                <a:ea typeface="Tahoma" pitchFamily="34" charset="0"/>
                <a:cs typeface="Tahoma" pitchFamily="34" charset="0"/>
              </a:defRPr>
            </a:lvl1pPr>
            <a:lvl2pPr marL="357188" indent="-176213" algn="l" defTabSz="995613" rtl="0" eaLnBrk="1" latinLnBrk="0" hangingPunct="1">
              <a:lnSpc>
                <a:spcPct val="140000"/>
              </a:lnSpc>
              <a:spcBef>
                <a:spcPct val="20000"/>
              </a:spcBef>
              <a:buClr>
                <a:schemeClr val="tx2"/>
              </a:buClr>
              <a:buSzPct val="80000"/>
              <a:buFont typeface="Wingdings 3" pitchFamily="18" charset="2"/>
              <a:buChar char=""/>
              <a:defRPr lang="en-US" sz="1100" kern="1200" dirty="0" smtClean="0">
                <a:solidFill>
                  <a:schemeClr val="tx1"/>
                </a:solidFill>
                <a:latin typeface="Tahoma" pitchFamily="34" charset="0"/>
                <a:ea typeface="Tahoma" pitchFamily="34" charset="0"/>
                <a:cs typeface="Tahoma" pitchFamily="34" charset="0"/>
              </a:defRPr>
            </a:lvl2pPr>
            <a:lvl3pPr marL="538163"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dirty="0" smtClean="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100" kern="1200" dirty="0" smtClean="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100" kern="1200" dirty="0" smtClean="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endParaRPr lang="pl-PL"/>
          </a:p>
        </p:txBody>
      </p:sp>
      <p:grpSp>
        <p:nvGrpSpPr>
          <p:cNvPr id="20" name="Grupa 6"/>
          <p:cNvGrpSpPr/>
          <p:nvPr/>
        </p:nvGrpSpPr>
        <p:grpSpPr>
          <a:xfrm>
            <a:off x="2144688" y="2853013"/>
            <a:ext cx="6480721" cy="2793353"/>
            <a:chOff x="0" y="0"/>
            <a:chExt cx="4548953" cy="2509976"/>
          </a:xfrm>
        </p:grpSpPr>
        <p:grpSp>
          <p:nvGrpSpPr>
            <p:cNvPr id="21" name="Grupa 7"/>
            <p:cNvGrpSpPr/>
            <p:nvPr/>
          </p:nvGrpSpPr>
          <p:grpSpPr>
            <a:xfrm>
              <a:off x="0" y="0"/>
              <a:ext cx="3804214" cy="2509976"/>
              <a:chOff x="0" y="0"/>
              <a:chExt cx="3804214" cy="2509976"/>
            </a:xfrm>
          </p:grpSpPr>
          <p:sp>
            <p:nvSpPr>
              <p:cNvPr id="25" name="Prostokąt zaokrąglony 10"/>
              <p:cNvSpPr/>
              <p:nvPr/>
            </p:nvSpPr>
            <p:spPr>
              <a:xfrm>
                <a:off x="0" y="2104846"/>
                <a:ext cx="3803650" cy="405130"/>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15000"/>
                  </a:lnSpc>
                  <a:spcAft>
                    <a:spcPts val="1000"/>
                  </a:spcAft>
                </a:pPr>
                <a:r>
                  <a:rPr lang="pl-PL" sz="900" dirty="0" smtClean="0">
                    <a:effectLst/>
                    <a:ea typeface="Times New Roman"/>
                    <a:cs typeface="Times New Roman"/>
                  </a:rPr>
                  <a:t>Data base</a:t>
                </a:r>
                <a:endParaRPr lang="pl-PL" sz="1100" dirty="0">
                  <a:effectLst/>
                  <a:ea typeface="Times New Roman"/>
                  <a:cs typeface="Times New Roman"/>
                </a:endParaRPr>
              </a:p>
            </p:txBody>
          </p:sp>
          <p:grpSp>
            <p:nvGrpSpPr>
              <p:cNvPr id="26" name="Grupa 11"/>
              <p:cNvGrpSpPr/>
              <p:nvPr/>
            </p:nvGrpSpPr>
            <p:grpSpPr>
              <a:xfrm>
                <a:off x="0" y="0"/>
                <a:ext cx="1224915" cy="1000125"/>
                <a:chOff x="0" y="0"/>
                <a:chExt cx="1407870" cy="1000125"/>
              </a:xfrm>
            </p:grpSpPr>
            <p:sp>
              <p:nvSpPr>
                <p:cNvPr id="40" name="Prostokąt zaokrąglony 25"/>
                <p:cNvSpPr/>
                <p:nvPr/>
              </p:nvSpPr>
              <p:spPr>
                <a:xfrm>
                  <a:off x="0" y="0"/>
                  <a:ext cx="1407870" cy="1000125"/>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15000"/>
                    </a:lnSpc>
                    <a:spcAft>
                      <a:spcPts val="1000"/>
                    </a:spcAft>
                  </a:pPr>
                  <a:r>
                    <a:rPr lang="pl-PL" sz="1100" dirty="0" smtClean="0">
                      <a:ea typeface="Times New Roman"/>
                      <a:cs typeface="Times New Roman"/>
                    </a:rPr>
                    <a:t>HTML Browser</a:t>
                  </a:r>
                  <a:endParaRPr lang="pl-PL" sz="1100" dirty="0">
                    <a:effectLst/>
                    <a:ea typeface="Times New Roman"/>
                    <a:cs typeface="Times New Roman"/>
                  </a:endParaRPr>
                </a:p>
              </p:txBody>
            </p:sp>
            <p:sp>
              <p:nvSpPr>
                <p:cNvPr id="41" name="Prostokąt zaokrąglony 26"/>
                <p:cNvSpPr/>
                <p:nvPr/>
              </p:nvSpPr>
              <p:spPr>
                <a:xfrm>
                  <a:off x="112144" y="448574"/>
                  <a:ext cx="1173192" cy="43116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900" dirty="0" smtClean="0">
                      <a:effectLst/>
                      <a:ea typeface="Times New Roman"/>
                      <a:cs typeface="Times New Roman"/>
                    </a:rPr>
                    <a:t>Client side</a:t>
                  </a:r>
                  <a:endParaRPr lang="pl-PL" sz="1100" dirty="0">
                    <a:effectLst/>
                    <a:ea typeface="Times New Roman"/>
                    <a:cs typeface="Times New Roman"/>
                  </a:endParaRPr>
                </a:p>
              </p:txBody>
            </p:sp>
          </p:grpSp>
          <p:grpSp>
            <p:nvGrpSpPr>
              <p:cNvPr id="27" name="Grupa 12"/>
              <p:cNvGrpSpPr/>
              <p:nvPr/>
            </p:nvGrpSpPr>
            <p:grpSpPr>
              <a:xfrm>
                <a:off x="0" y="1078302"/>
                <a:ext cx="3803650" cy="914400"/>
                <a:chOff x="0" y="0"/>
                <a:chExt cx="4332150" cy="914400"/>
              </a:xfrm>
            </p:grpSpPr>
            <p:sp>
              <p:nvSpPr>
                <p:cNvPr id="38" name="Prostokąt zaokrąglony 23"/>
                <p:cNvSpPr/>
                <p:nvPr/>
              </p:nvSpPr>
              <p:spPr>
                <a:xfrm>
                  <a:off x="0" y="0"/>
                  <a:ext cx="4332150" cy="914400"/>
                </a:xfrm>
                <a:prstGeom prst="roundRect">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15000"/>
                    </a:lnSpc>
                    <a:spcAft>
                      <a:spcPts val="1000"/>
                    </a:spcAft>
                  </a:pPr>
                  <a:r>
                    <a:rPr lang="pl-PL" sz="1100" dirty="0" smtClean="0">
                      <a:effectLst/>
                      <a:ea typeface="Times New Roman"/>
                      <a:cs typeface="Times New Roman"/>
                    </a:rPr>
                    <a:t>Server</a:t>
                  </a:r>
                  <a:endParaRPr lang="pl-PL" sz="1100" dirty="0">
                    <a:effectLst/>
                    <a:ea typeface="Times New Roman"/>
                    <a:cs typeface="Times New Roman"/>
                  </a:endParaRPr>
                </a:p>
              </p:txBody>
            </p:sp>
            <p:sp>
              <p:nvSpPr>
                <p:cNvPr id="39" name="Prostokąt zaokrąglony 24"/>
                <p:cNvSpPr/>
                <p:nvPr/>
              </p:nvSpPr>
              <p:spPr>
                <a:xfrm>
                  <a:off x="112144" y="379563"/>
                  <a:ext cx="4140200" cy="421640"/>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900" dirty="0" smtClean="0">
                      <a:effectLst/>
                      <a:ea typeface="Times New Roman"/>
                      <a:cs typeface="Times New Roman"/>
                    </a:rPr>
                    <a:t>Server side</a:t>
                  </a:r>
                  <a:endParaRPr lang="pl-PL" sz="1100" dirty="0">
                    <a:effectLst/>
                    <a:ea typeface="Times New Roman"/>
                    <a:cs typeface="Times New Roman"/>
                  </a:endParaRPr>
                </a:p>
              </p:txBody>
            </p:sp>
          </p:grpSp>
          <p:grpSp>
            <p:nvGrpSpPr>
              <p:cNvPr id="28" name="Grupa 13"/>
              <p:cNvGrpSpPr/>
              <p:nvPr/>
            </p:nvGrpSpPr>
            <p:grpSpPr>
              <a:xfrm>
                <a:off x="1285336" y="0"/>
                <a:ext cx="1224915" cy="1000125"/>
                <a:chOff x="0" y="0"/>
                <a:chExt cx="1407870" cy="1000125"/>
              </a:xfrm>
            </p:grpSpPr>
            <p:sp>
              <p:nvSpPr>
                <p:cNvPr id="36" name="Prostokąt zaokrąglony 21"/>
                <p:cNvSpPr/>
                <p:nvPr/>
              </p:nvSpPr>
              <p:spPr>
                <a:xfrm>
                  <a:off x="0" y="0"/>
                  <a:ext cx="1407870" cy="1000125"/>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15000"/>
                    </a:lnSpc>
                    <a:spcAft>
                      <a:spcPts val="1000"/>
                    </a:spcAft>
                  </a:pPr>
                  <a:r>
                    <a:rPr lang="pl-PL" sz="1100" dirty="0">
                      <a:ea typeface="Times New Roman"/>
                      <a:cs typeface="Times New Roman"/>
                    </a:rPr>
                    <a:t>HTML Browser</a:t>
                  </a:r>
                </a:p>
              </p:txBody>
            </p:sp>
            <p:sp>
              <p:nvSpPr>
                <p:cNvPr id="37" name="Prostokąt zaokrąglony 22"/>
                <p:cNvSpPr/>
                <p:nvPr/>
              </p:nvSpPr>
              <p:spPr>
                <a:xfrm>
                  <a:off x="112144" y="448574"/>
                  <a:ext cx="1173192" cy="43116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900" dirty="0">
                      <a:ea typeface="Times New Roman"/>
                      <a:cs typeface="Times New Roman"/>
                    </a:rPr>
                    <a:t>Client side</a:t>
                  </a:r>
                  <a:endParaRPr lang="pl-PL" sz="1100" dirty="0">
                    <a:ea typeface="Times New Roman"/>
                    <a:cs typeface="Times New Roman"/>
                  </a:endParaRPr>
                </a:p>
              </p:txBody>
            </p:sp>
          </p:grpSp>
          <p:grpSp>
            <p:nvGrpSpPr>
              <p:cNvPr id="29" name="Grupa 14"/>
              <p:cNvGrpSpPr/>
              <p:nvPr/>
            </p:nvGrpSpPr>
            <p:grpSpPr>
              <a:xfrm>
                <a:off x="2579299" y="0"/>
                <a:ext cx="1224915" cy="1000125"/>
                <a:chOff x="0" y="0"/>
                <a:chExt cx="1407870" cy="1000125"/>
              </a:xfrm>
            </p:grpSpPr>
            <p:sp>
              <p:nvSpPr>
                <p:cNvPr id="34" name="Prostokąt zaokrąglony 19"/>
                <p:cNvSpPr/>
                <p:nvPr/>
              </p:nvSpPr>
              <p:spPr>
                <a:xfrm>
                  <a:off x="0" y="0"/>
                  <a:ext cx="1407870" cy="1000125"/>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15000"/>
                    </a:lnSpc>
                    <a:spcAft>
                      <a:spcPts val="1000"/>
                    </a:spcAft>
                  </a:pPr>
                  <a:r>
                    <a:rPr lang="pl-PL" sz="1100" dirty="0">
                      <a:ea typeface="Times New Roman"/>
                      <a:cs typeface="Times New Roman"/>
                    </a:rPr>
                    <a:t>HTML Browser</a:t>
                  </a:r>
                </a:p>
              </p:txBody>
            </p:sp>
            <p:sp>
              <p:nvSpPr>
                <p:cNvPr id="35" name="Prostokąt zaokrąglony 20"/>
                <p:cNvSpPr/>
                <p:nvPr/>
              </p:nvSpPr>
              <p:spPr>
                <a:xfrm>
                  <a:off x="112144" y="448574"/>
                  <a:ext cx="1173192" cy="43116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5000"/>
                    </a:lnSpc>
                    <a:spcAft>
                      <a:spcPts val="1000"/>
                    </a:spcAft>
                  </a:pPr>
                  <a:r>
                    <a:rPr lang="pl-PL" sz="900" dirty="0">
                      <a:ea typeface="Times New Roman"/>
                      <a:cs typeface="Times New Roman"/>
                    </a:rPr>
                    <a:t>Client side</a:t>
                  </a:r>
                  <a:endParaRPr lang="pl-PL" sz="1100" dirty="0">
                    <a:ea typeface="Times New Roman"/>
                    <a:cs typeface="Times New Roman"/>
                  </a:endParaRPr>
                </a:p>
              </p:txBody>
            </p:sp>
          </p:grpSp>
          <p:cxnSp>
            <p:nvCxnSpPr>
              <p:cNvPr id="30" name="Łącznik prosty ze strzałką 15"/>
              <p:cNvCxnSpPr/>
              <p:nvPr/>
            </p:nvCxnSpPr>
            <p:spPr>
              <a:xfrm flipH="1">
                <a:off x="612476" y="905774"/>
                <a:ext cx="17253" cy="362309"/>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1" name="Łącznik prosty ze strzałką 16"/>
              <p:cNvCxnSpPr/>
              <p:nvPr/>
            </p:nvCxnSpPr>
            <p:spPr>
              <a:xfrm flipH="1">
                <a:off x="1915065" y="1880559"/>
                <a:ext cx="17145" cy="36195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2" name="Łącznik prosty ze strzałką 17"/>
              <p:cNvCxnSpPr/>
              <p:nvPr/>
            </p:nvCxnSpPr>
            <p:spPr>
              <a:xfrm flipH="1">
                <a:off x="3200400" y="905774"/>
                <a:ext cx="17145" cy="36195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3" name="Łącznik prosty ze strzałką 18"/>
              <p:cNvCxnSpPr/>
              <p:nvPr/>
            </p:nvCxnSpPr>
            <p:spPr>
              <a:xfrm flipH="1">
                <a:off x="1906438" y="879895"/>
                <a:ext cx="17145" cy="36195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sp>
          <p:nvSpPr>
            <p:cNvPr id="22" name="Nawias klamrowy zamykający 8"/>
            <p:cNvSpPr/>
            <p:nvPr/>
          </p:nvSpPr>
          <p:spPr>
            <a:xfrm>
              <a:off x="3890514" y="448574"/>
              <a:ext cx="207034" cy="1543847"/>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4" name="Pole tekstowe 2"/>
            <p:cNvSpPr txBox="1">
              <a:spLocks noChangeArrowheads="1"/>
            </p:cNvSpPr>
            <p:nvPr/>
          </p:nvSpPr>
          <p:spPr bwMode="auto">
            <a:xfrm>
              <a:off x="4290702" y="776237"/>
              <a:ext cx="258251" cy="1052194"/>
            </a:xfrm>
            <a:prstGeom prst="rect">
              <a:avLst/>
            </a:prstGeom>
            <a:noFill/>
            <a:ln w="9525">
              <a:noFill/>
              <a:miter lim="800000"/>
              <a:headEnd/>
              <a:tailEnd/>
            </a:ln>
          </p:spPr>
          <p:txBody>
            <a:bodyPr rot="0" vert="vert" wrap="square" lIns="91440" tIns="45720" rIns="91440" bIns="45720" anchor="t" anchorCtr="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spcAft>
                  <a:spcPts val="1000"/>
                </a:spcAft>
              </a:pPr>
              <a:r>
                <a:rPr lang="pl-PL" sz="1100" dirty="0" smtClean="0">
                  <a:effectLst/>
                  <a:latin typeface="Calibri"/>
                  <a:ea typeface="Times New Roman"/>
                  <a:cs typeface="Times New Roman"/>
                </a:rPr>
                <a:t>GWT pplication</a:t>
              </a:r>
              <a:endParaRPr lang="pl-PL" sz="1100" dirty="0">
                <a:effectLst/>
                <a:latin typeface="Calibri"/>
                <a:ea typeface="Times New Roman"/>
                <a:cs typeface="Times New Roman"/>
              </a:endParaRPr>
            </a:p>
          </p:txBody>
        </p:sp>
      </p:grpSp>
    </p:spTree>
    <p:extLst>
      <p:ext uri="{BB962C8B-B14F-4D97-AF65-F5344CB8AC3E}">
        <p14:creationId xmlns:p14="http://schemas.microsoft.com/office/powerpoint/2010/main" val="1084907524"/>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4970de2612e17a2b4a298aafb350898e5fd80"/>
</p:tagLst>
</file>

<file path=ppt/theme/theme1.xml><?xml version="1.0" encoding="utf-8"?>
<a:theme xmlns:a="http://schemas.openxmlformats.org/drawingml/2006/main" name="blank">
  <a:themeElements>
    <a:clrScheme name="Rule Financial">
      <a:dk1>
        <a:srgbClr val="414042"/>
      </a:dk1>
      <a:lt1>
        <a:srgbClr val="FFFFFF"/>
      </a:lt1>
      <a:dk2>
        <a:srgbClr val="003F72"/>
      </a:dk2>
      <a:lt2>
        <a:srgbClr val="B1E1EB"/>
      </a:lt2>
      <a:accent1>
        <a:srgbClr val="2280A6"/>
      </a:accent1>
      <a:accent2>
        <a:srgbClr val="77C6CE"/>
      </a:accent2>
      <a:accent3>
        <a:srgbClr val="B1E1EB"/>
      </a:accent3>
      <a:accent4>
        <a:srgbClr val="414042"/>
      </a:accent4>
      <a:accent5>
        <a:srgbClr val="F46800"/>
      </a:accent5>
      <a:accent6>
        <a:srgbClr val="C61717"/>
      </a:accent6>
      <a:hlink>
        <a:srgbClr val="2280A6"/>
      </a:hlink>
      <a:folHlink>
        <a:srgbClr val="C61717"/>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t" anchorCtr="0">
        <a:noAutofit/>
      </a:bodyPr>
      <a:lstStyle>
        <a:defPPr>
          <a:defRPr sz="900" dirty="0" smtClean="0">
            <a:latin typeface="Tahoma" pitchFamily="34" charset="0"/>
            <a:ea typeface="Tahoma" pitchFamily="34" charset="0"/>
            <a:cs typeface="Tahom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24175</TotalTime>
  <Words>3305</Words>
  <Application>Microsoft Office PowerPoint</Application>
  <PresentationFormat>Papier A4 (210x297 mm)</PresentationFormat>
  <Paragraphs>798</Paragraphs>
  <Slides>50</Slides>
  <Notes>44</Notes>
  <HiddenSlides>0</HiddenSlides>
  <MMClips>0</MMClips>
  <ScaleCrop>false</ScaleCrop>
  <HeadingPairs>
    <vt:vector size="4" baseType="variant">
      <vt:variant>
        <vt:lpstr>Motyw</vt:lpstr>
      </vt:variant>
      <vt:variant>
        <vt:i4>1</vt:i4>
      </vt:variant>
      <vt:variant>
        <vt:lpstr>Tytuły slajdów</vt:lpstr>
      </vt:variant>
      <vt:variant>
        <vt:i4>50</vt:i4>
      </vt:variant>
    </vt:vector>
  </HeadingPairs>
  <TitlesOfParts>
    <vt:vector size="51" baseType="lpstr">
      <vt:lpstr>blank</vt:lpstr>
      <vt:lpstr>Google Web Toolkit (GWT)</vt:lpstr>
      <vt:lpstr>Agenda</vt:lpstr>
      <vt:lpstr>RIA (ang. Rich Internet Application)</vt:lpstr>
      <vt:lpstr>RIA (ang. Rich Internet Application) Technologies, Samples</vt:lpstr>
      <vt:lpstr>Google Web Toolkit (GWT /'gwit/)</vt:lpstr>
      <vt:lpstr>Google Web Toolkit Features</vt:lpstr>
      <vt:lpstr>How to start?</vt:lpstr>
      <vt:lpstr>How to start with GWT project with Maven?</vt:lpstr>
      <vt:lpstr>Project structure</vt:lpstr>
      <vt:lpstr>Client side Structure</vt:lpstr>
      <vt:lpstr>Client side Hosted page</vt:lpstr>
      <vt:lpstr>Client side Entry point</vt:lpstr>
      <vt:lpstr>Client side Module descriptor</vt:lpstr>
      <vt:lpstr>Server side For JAVA</vt:lpstr>
      <vt:lpstr>Structure of GWT project</vt:lpstr>
      <vt:lpstr>Cross compiler</vt:lpstr>
      <vt:lpstr>Cross compiler Code obfuscation</vt:lpstr>
      <vt:lpstr>Cross compiler Multiple versions of application</vt:lpstr>
      <vt:lpstr>Cross compiler Client bundle</vt:lpstr>
      <vt:lpstr>Cross compiler Caching</vt:lpstr>
      <vt:lpstr>Cross compiler overview</vt:lpstr>
      <vt:lpstr>Building UI Overview</vt:lpstr>
      <vt:lpstr>Building UI Layout strategies: Java-based layout</vt:lpstr>
      <vt:lpstr>Building UI Layout strategies: Java-based layout</vt:lpstr>
      <vt:lpstr>Building UI Layout strategies: HTML-based layout</vt:lpstr>
      <vt:lpstr>Building UI Layout strategies: HTML-based layout</vt:lpstr>
      <vt:lpstr>Building UI Layout strategies: UIBinder</vt:lpstr>
      <vt:lpstr>Building UI Layout strategies: UIBinder</vt:lpstr>
      <vt:lpstr>Building UI Layout strategies: UIBinder</vt:lpstr>
      <vt:lpstr>Java based layout sample</vt:lpstr>
      <vt:lpstr>Productive support tools  Production mode</vt:lpstr>
      <vt:lpstr>Productive support tools  Overview</vt:lpstr>
      <vt:lpstr>Productive support tools  Development mode</vt:lpstr>
      <vt:lpstr>Productive support tools  Duper development mode</vt:lpstr>
      <vt:lpstr>Comunication with server Overview</vt:lpstr>
      <vt:lpstr>Comunication with server Asynchronius Callback</vt:lpstr>
      <vt:lpstr>Comunication with server Asynchronius Callback</vt:lpstr>
      <vt:lpstr>Comunication with server Overview</vt:lpstr>
      <vt:lpstr>Comunication with server GWT-RPC</vt:lpstr>
      <vt:lpstr>Comunication with server GWT-RPC - example</vt:lpstr>
      <vt:lpstr>Comunication with server GWT-RPC - example</vt:lpstr>
      <vt:lpstr>Comunication with server GWT-RPC - example</vt:lpstr>
      <vt:lpstr>Comunication with server Request Builder</vt:lpstr>
      <vt:lpstr>Comunication with server RequestFactory</vt:lpstr>
      <vt:lpstr>Comunication with server RequestFactory</vt:lpstr>
      <vt:lpstr>Comunication with server RequestFactory</vt:lpstr>
      <vt:lpstr>Comunication with server How to persist data with GWT?</vt:lpstr>
      <vt:lpstr>Comunication with server How to persist data with GWT?</vt:lpstr>
      <vt:lpstr>Another features Not mentioned</vt:lpstr>
      <vt:lpstr>GWT ecosystem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Web Toolkit (GWT)</dc:title>
  <dc:creator>Piotr Kosmowski</dc:creator>
  <cp:lastModifiedBy>Kosmo</cp:lastModifiedBy>
  <cp:revision>117</cp:revision>
  <cp:lastPrinted>2011-07-14T12:46:45Z</cp:lastPrinted>
  <dcterms:created xsi:type="dcterms:W3CDTF">2012-12-17T20:15:50Z</dcterms:created>
  <dcterms:modified xsi:type="dcterms:W3CDTF">2013-01-07T22:37:56Z</dcterms:modified>
</cp:coreProperties>
</file>