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6"/>
  </p:notesMasterIdLst>
  <p:handoutMasterIdLst>
    <p:handoutMasterId r:id="rId77"/>
  </p:handoutMasterIdLst>
  <p:sldIdLst>
    <p:sldId id="256" r:id="rId2"/>
    <p:sldId id="441" r:id="rId3"/>
    <p:sldId id="440" r:id="rId4"/>
    <p:sldId id="390" r:id="rId5"/>
    <p:sldId id="400" r:id="rId6"/>
    <p:sldId id="402" r:id="rId7"/>
    <p:sldId id="401" r:id="rId8"/>
    <p:sldId id="436" r:id="rId9"/>
    <p:sldId id="442" r:id="rId10"/>
    <p:sldId id="403" r:id="rId11"/>
    <p:sldId id="404" r:id="rId12"/>
    <p:sldId id="405" r:id="rId13"/>
    <p:sldId id="406" r:id="rId14"/>
    <p:sldId id="407" r:id="rId15"/>
    <p:sldId id="408" r:id="rId16"/>
    <p:sldId id="409" r:id="rId17"/>
    <p:sldId id="411" r:id="rId18"/>
    <p:sldId id="412" r:id="rId19"/>
    <p:sldId id="413" r:id="rId20"/>
    <p:sldId id="414" r:id="rId21"/>
    <p:sldId id="415" r:id="rId22"/>
    <p:sldId id="416" r:id="rId23"/>
    <p:sldId id="418" r:id="rId24"/>
    <p:sldId id="417" r:id="rId25"/>
    <p:sldId id="443" r:id="rId26"/>
    <p:sldId id="419" r:id="rId27"/>
    <p:sldId id="420" r:id="rId28"/>
    <p:sldId id="421" r:id="rId29"/>
    <p:sldId id="422" r:id="rId30"/>
    <p:sldId id="423" r:id="rId31"/>
    <p:sldId id="424" r:id="rId32"/>
    <p:sldId id="426" r:id="rId33"/>
    <p:sldId id="427" r:id="rId34"/>
    <p:sldId id="428" r:id="rId35"/>
    <p:sldId id="429" r:id="rId36"/>
    <p:sldId id="432" r:id="rId37"/>
    <p:sldId id="433" r:id="rId38"/>
    <p:sldId id="434" r:id="rId39"/>
    <p:sldId id="435" r:id="rId40"/>
    <p:sldId id="437" r:id="rId41"/>
    <p:sldId id="438" r:id="rId42"/>
    <p:sldId id="444" r:id="rId43"/>
    <p:sldId id="439" r:id="rId44"/>
    <p:sldId id="445" r:id="rId45"/>
    <p:sldId id="446" r:id="rId46"/>
    <p:sldId id="447" r:id="rId47"/>
    <p:sldId id="448" r:id="rId48"/>
    <p:sldId id="449" r:id="rId49"/>
    <p:sldId id="451" r:id="rId50"/>
    <p:sldId id="452" r:id="rId51"/>
    <p:sldId id="450" r:id="rId52"/>
    <p:sldId id="454" r:id="rId53"/>
    <p:sldId id="455" r:id="rId54"/>
    <p:sldId id="456" r:id="rId55"/>
    <p:sldId id="457" r:id="rId56"/>
    <p:sldId id="458" r:id="rId57"/>
    <p:sldId id="459" r:id="rId58"/>
    <p:sldId id="460" r:id="rId59"/>
    <p:sldId id="461" r:id="rId60"/>
    <p:sldId id="462" r:id="rId61"/>
    <p:sldId id="464" r:id="rId62"/>
    <p:sldId id="465" r:id="rId63"/>
    <p:sldId id="466" r:id="rId64"/>
    <p:sldId id="467" r:id="rId65"/>
    <p:sldId id="468" r:id="rId66"/>
    <p:sldId id="469" r:id="rId67"/>
    <p:sldId id="470" r:id="rId68"/>
    <p:sldId id="471" r:id="rId69"/>
    <p:sldId id="472" r:id="rId70"/>
    <p:sldId id="473" r:id="rId71"/>
    <p:sldId id="463" r:id="rId72"/>
    <p:sldId id="474" r:id="rId73"/>
    <p:sldId id="425" r:id="rId74"/>
    <p:sldId id="399" r:id="rId75"/>
  </p:sldIdLst>
  <p:sldSz cx="9906000" cy="6858000" type="A4"/>
  <p:notesSz cx="6797675" cy="9928225"/>
  <p:custDataLst>
    <p:tags r:id="rId78"/>
  </p:custDataLst>
  <p:defaultTextStyle>
    <a:defPPr>
      <a:defRPr lang="en-US"/>
    </a:defPPr>
    <a:lvl1pPr marL="0" algn="l" defTabSz="872655" rtl="0" eaLnBrk="1" latinLnBrk="0" hangingPunct="1">
      <a:defRPr sz="1700" kern="1200">
        <a:solidFill>
          <a:schemeClr val="tx1"/>
        </a:solidFill>
        <a:latin typeface="+mn-lt"/>
        <a:ea typeface="+mn-ea"/>
        <a:cs typeface="+mn-cs"/>
      </a:defRPr>
    </a:lvl1pPr>
    <a:lvl2pPr marL="436327" algn="l" defTabSz="872655" rtl="0" eaLnBrk="1" latinLnBrk="0" hangingPunct="1">
      <a:defRPr sz="1700" kern="1200">
        <a:solidFill>
          <a:schemeClr val="tx1"/>
        </a:solidFill>
        <a:latin typeface="+mn-lt"/>
        <a:ea typeface="+mn-ea"/>
        <a:cs typeface="+mn-cs"/>
      </a:defRPr>
    </a:lvl2pPr>
    <a:lvl3pPr marL="872655" algn="l" defTabSz="872655" rtl="0" eaLnBrk="1" latinLnBrk="0" hangingPunct="1">
      <a:defRPr sz="1700" kern="1200">
        <a:solidFill>
          <a:schemeClr val="tx1"/>
        </a:solidFill>
        <a:latin typeface="+mn-lt"/>
        <a:ea typeface="+mn-ea"/>
        <a:cs typeface="+mn-cs"/>
      </a:defRPr>
    </a:lvl3pPr>
    <a:lvl4pPr marL="1308981" algn="l" defTabSz="872655" rtl="0" eaLnBrk="1" latinLnBrk="0" hangingPunct="1">
      <a:defRPr sz="1700" kern="1200">
        <a:solidFill>
          <a:schemeClr val="tx1"/>
        </a:solidFill>
        <a:latin typeface="+mn-lt"/>
        <a:ea typeface="+mn-ea"/>
        <a:cs typeface="+mn-cs"/>
      </a:defRPr>
    </a:lvl4pPr>
    <a:lvl5pPr marL="1745308" algn="l" defTabSz="872655" rtl="0" eaLnBrk="1" latinLnBrk="0" hangingPunct="1">
      <a:defRPr sz="1700" kern="1200">
        <a:solidFill>
          <a:schemeClr val="tx1"/>
        </a:solidFill>
        <a:latin typeface="+mn-lt"/>
        <a:ea typeface="+mn-ea"/>
        <a:cs typeface="+mn-cs"/>
      </a:defRPr>
    </a:lvl5pPr>
    <a:lvl6pPr marL="2181635" algn="l" defTabSz="872655" rtl="0" eaLnBrk="1" latinLnBrk="0" hangingPunct="1">
      <a:defRPr sz="1700" kern="1200">
        <a:solidFill>
          <a:schemeClr val="tx1"/>
        </a:solidFill>
        <a:latin typeface="+mn-lt"/>
        <a:ea typeface="+mn-ea"/>
        <a:cs typeface="+mn-cs"/>
      </a:defRPr>
    </a:lvl6pPr>
    <a:lvl7pPr marL="2617962" algn="l" defTabSz="872655" rtl="0" eaLnBrk="1" latinLnBrk="0" hangingPunct="1">
      <a:defRPr sz="1700" kern="1200">
        <a:solidFill>
          <a:schemeClr val="tx1"/>
        </a:solidFill>
        <a:latin typeface="+mn-lt"/>
        <a:ea typeface="+mn-ea"/>
        <a:cs typeface="+mn-cs"/>
      </a:defRPr>
    </a:lvl7pPr>
    <a:lvl8pPr marL="3054289" algn="l" defTabSz="872655" rtl="0" eaLnBrk="1" latinLnBrk="0" hangingPunct="1">
      <a:defRPr sz="1700" kern="1200">
        <a:solidFill>
          <a:schemeClr val="tx1"/>
        </a:solidFill>
        <a:latin typeface="+mn-lt"/>
        <a:ea typeface="+mn-ea"/>
        <a:cs typeface="+mn-cs"/>
      </a:defRPr>
    </a:lvl8pPr>
    <a:lvl9pPr marL="3490616" algn="l" defTabSz="872655" rtl="0" eaLnBrk="1" latinLnBrk="0" hangingPunct="1">
      <a:defRPr sz="1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93">
          <p15:clr>
            <a:srgbClr val="A4A3A4"/>
          </p15:clr>
        </p15:guide>
        <p15:guide id="2" orient="horz" pos="1389">
          <p15:clr>
            <a:srgbClr val="A4A3A4"/>
          </p15:clr>
        </p15:guide>
        <p15:guide id="3" orient="horz" pos="4020">
          <p15:clr>
            <a:srgbClr val="A4A3A4"/>
          </p15:clr>
        </p15:guide>
        <p15:guide id="4" orient="horz" pos="845">
          <p15:clr>
            <a:srgbClr val="A4A3A4"/>
          </p15:clr>
        </p15:guide>
        <p15:guide id="5" orient="horz" pos="2931">
          <p15:clr>
            <a:srgbClr val="A4A3A4"/>
          </p15:clr>
        </p15:guide>
        <p15:guide id="6" orient="horz" pos="709">
          <p15:clr>
            <a:srgbClr val="A4A3A4"/>
          </p15:clr>
        </p15:guide>
        <p15:guide id="7" orient="horz" pos="3581">
          <p15:clr>
            <a:srgbClr val="A4A3A4"/>
          </p15:clr>
        </p15:guide>
        <p15:guide id="8" orient="horz" pos="164">
          <p15:clr>
            <a:srgbClr val="A4A3A4"/>
          </p15:clr>
        </p15:guide>
        <p15:guide id="9" pos="315">
          <p15:clr>
            <a:srgbClr val="A4A3A4"/>
          </p15:clr>
        </p15:guide>
        <p15:guide id="10" pos="5920">
          <p15:clr>
            <a:srgbClr val="A4A3A4"/>
          </p15:clr>
        </p15:guide>
        <p15:guide id="11" pos="3120">
          <p15:clr>
            <a:srgbClr val="A4A3A4"/>
          </p15:clr>
        </p15:guide>
        <p15:guide id="12" pos="2984">
          <p15:clr>
            <a:srgbClr val="A4A3A4"/>
          </p15:clr>
        </p15:guide>
        <p15:guide id="13" pos="3256">
          <p15:clr>
            <a:srgbClr val="A4A3A4"/>
          </p15:clr>
        </p15:guide>
        <p15:guide id="14" pos="4926">
          <p15:clr>
            <a:srgbClr val="A4A3A4"/>
          </p15:clr>
        </p15:guide>
        <p15:guide id="15" pos="126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BCDCF"/>
    <a:srgbClr val="D6EEF3"/>
    <a:srgbClr val="E9F5F7"/>
    <a:srgbClr val="D9D9D9"/>
    <a:srgbClr val="003F72"/>
    <a:srgbClr val="ECC0B0"/>
    <a:srgbClr val="FCD5B9"/>
    <a:srgbClr val="DBEEEF"/>
    <a:srgbClr val="C6D4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96" autoAdjust="0"/>
    <p:restoredTop sz="92007" autoAdjust="0"/>
  </p:normalViewPr>
  <p:slideViewPr>
    <p:cSldViewPr snapToObjects="1" showGuides="1">
      <p:cViewPr varScale="1">
        <p:scale>
          <a:sx n="68" d="100"/>
          <a:sy n="68" d="100"/>
        </p:scale>
        <p:origin x="1248" y="18"/>
      </p:cViewPr>
      <p:guideLst>
        <p:guide orient="horz" pos="3793"/>
        <p:guide orient="horz" pos="1389"/>
        <p:guide orient="horz" pos="4020"/>
        <p:guide orient="horz" pos="845"/>
        <p:guide orient="horz" pos="2931"/>
        <p:guide orient="horz" pos="709"/>
        <p:guide orient="horz" pos="3581"/>
        <p:guide orient="horz" pos="164"/>
        <p:guide pos="315"/>
        <p:guide pos="5920"/>
        <p:guide pos="3120"/>
        <p:guide pos="2984"/>
        <p:guide pos="3256"/>
        <p:guide pos="4926"/>
        <p:guide pos="1260"/>
      </p:guideLst>
    </p:cSldViewPr>
  </p:slideViewPr>
  <p:notesTextViewPr>
    <p:cViewPr>
      <p:scale>
        <a:sx n="100" d="100"/>
        <a:sy n="100" d="100"/>
      </p:scale>
      <p:origin x="0" y="0"/>
    </p:cViewPr>
  </p:notesTextViewPr>
  <p:sorterViewPr>
    <p:cViewPr>
      <p:scale>
        <a:sx n="200" d="100"/>
        <a:sy n="200" d="100"/>
      </p:scale>
      <p:origin x="0" y="9270"/>
    </p:cViewPr>
  </p:sorterViewPr>
  <p:notesViewPr>
    <p:cSldViewPr snapToObjects="1" showGuides="1">
      <p:cViewPr varScale="1">
        <p:scale>
          <a:sx n="51" d="100"/>
          <a:sy n="51" d="100"/>
        </p:scale>
        <p:origin x="-2994" y="-108"/>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gs" Target="tags/tag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r>
              <a:rPr lang="en-GB" dirty="0">
                <a:solidFill>
                  <a:srgbClr val="414042"/>
                </a:solidFill>
                <a:latin typeface="Tahoma" pitchFamily="34" charset="0"/>
                <a:ea typeface="Tahoma" pitchFamily="34" charset="0"/>
                <a:cs typeface="Tahoma" pitchFamily="34" charset="0"/>
              </a:rPr>
              <a:t>© Rule Financial</a:t>
            </a:r>
            <a:endParaRPr lang="en-GB" dirty="0">
              <a:latin typeface="Tahoma" pitchFamily="34" charset="0"/>
            </a:endParaRPr>
          </a:p>
        </p:txBody>
      </p:sp>
      <p:sp>
        <p:nvSpPr>
          <p:cNvPr id="5" name="Slide Number Placeholder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FD5A3ACD-54AE-4BF6-895E-6E5F04B97D48}" type="slidenum">
              <a:rPr lang="en-GB" smtClean="0">
                <a:latin typeface="Tahoma" pitchFamily="34" charset="0"/>
              </a:rPr>
              <a:pPr/>
              <a:t>‹#›</a:t>
            </a:fld>
            <a:endParaRPr lang="en-GB" dirty="0">
              <a:latin typeface="Tahoma" pitchFamily="34" charset="0"/>
            </a:endParaRPr>
          </a:p>
        </p:txBody>
      </p:sp>
    </p:spTree>
    <p:extLst>
      <p:ext uri="{BB962C8B-B14F-4D97-AF65-F5344CB8AC3E}">
        <p14:creationId xmlns:p14="http://schemas.microsoft.com/office/powerpoint/2010/main" val="21512532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9375" y="195263"/>
            <a:ext cx="6886575" cy="476885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258355" y="5198663"/>
            <a:ext cx="6209590" cy="398494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r>
              <a:rPr lang="en-GB" dirty="0" smtClean="0">
                <a:solidFill>
                  <a:srgbClr val="414042"/>
                </a:solidFill>
                <a:latin typeface="Tahoma" pitchFamily="34" charset="0"/>
                <a:ea typeface="Tahoma" pitchFamily="34" charset="0"/>
                <a:cs typeface="Tahoma" pitchFamily="34" charset="0"/>
              </a:rPr>
              <a:t>© Rule Financial</a:t>
            </a:r>
            <a:endParaRPr lang="en-GB" dirty="0">
              <a:latin typeface="Tahoma" pitchFamily="34" charset="0"/>
            </a:endParaRPr>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atin typeface="Tahoma" pitchFamily="34" charset="0"/>
              </a:defRPr>
            </a:lvl1pPr>
          </a:lstStyle>
          <a:p>
            <a:fld id="{59920568-7B89-4656-8145-F87E619B7B8B}" type="slidenum">
              <a:rPr lang="en-GB" smtClean="0"/>
              <a:pPr/>
              <a:t>‹#›</a:t>
            </a:fld>
            <a:endParaRPr lang="en-GB" dirty="0"/>
          </a:p>
        </p:txBody>
      </p:sp>
    </p:spTree>
    <p:extLst>
      <p:ext uri="{BB962C8B-B14F-4D97-AF65-F5344CB8AC3E}">
        <p14:creationId xmlns:p14="http://schemas.microsoft.com/office/powerpoint/2010/main" val="253019898"/>
      </p:ext>
    </p:extLst>
  </p:cSld>
  <p:clrMap bg1="lt1" tx1="dk1" bg2="lt2" tx2="dk2" accent1="accent1" accent2="accent2" accent3="accent3" accent4="accent4" accent5="accent5" accent6="accent6" hlink="hlink" folHlink="folHlink"/>
  <p:notesStyle>
    <a:lvl1pPr marL="0" algn="l" defTabSz="801472" rtl="0" eaLnBrk="1" latinLnBrk="0" hangingPunct="1">
      <a:defRPr sz="1100" kern="1200">
        <a:solidFill>
          <a:schemeClr val="tx1"/>
        </a:solidFill>
        <a:latin typeface="Tahoma" pitchFamily="34" charset="0"/>
        <a:ea typeface="+mn-ea"/>
        <a:cs typeface="+mn-cs"/>
      </a:defRPr>
    </a:lvl1pPr>
    <a:lvl2pPr marL="400736" algn="l" defTabSz="801472" rtl="0" eaLnBrk="1" latinLnBrk="0" hangingPunct="1">
      <a:defRPr sz="1100" kern="1200">
        <a:solidFill>
          <a:schemeClr val="tx1"/>
        </a:solidFill>
        <a:latin typeface="Tahoma" pitchFamily="34" charset="0"/>
        <a:ea typeface="+mn-ea"/>
        <a:cs typeface="+mn-cs"/>
      </a:defRPr>
    </a:lvl2pPr>
    <a:lvl3pPr marL="801472" algn="l" defTabSz="801472" rtl="0" eaLnBrk="1" latinLnBrk="0" hangingPunct="1">
      <a:defRPr sz="1100" kern="1200">
        <a:solidFill>
          <a:schemeClr val="tx1"/>
        </a:solidFill>
        <a:latin typeface="Tahoma" pitchFamily="34" charset="0"/>
        <a:ea typeface="+mn-ea"/>
        <a:cs typeface="+mn-cs"/>
      </a:defRPr>
    </a:lvl3pPr>
    <a:lvl4pPr marL="1202207" algn="l" defTabSz="801472" rtl="0" eaLnBrk="1" latinLnBrk="0" hangingPunct="1">
      <a:defRPr sz="1100" kern="1200">
        <a:solidFill>
          <a:schemeClr val="tx1"/>
        </a:solidFill>
        <a:latin typeface="Tahoma" pitchFamily="34" charset="0"/>
        <a:ea typeface="+mn-ea"/>
        <a:cs typeface="+mn-cs"/>
      </a:defRPr>
    </a:lvl4pPr>
    <a:lvl5pPr marL="1602943" algn="l" defTabSz="801472" rtl="0" eaLnBrk="1" latinLnBrk="0" hangingPunct="1">
      <a:defRPr sz="1100" kern="1200">
        <a:solidFill>
          <a:schemeClr val="tx1"/>
        </a:solidFill>
        <a:latin typeface="Tahoma" pitchFamily="34" charset="0"/>
        <a:ea typeface="+mn-ea"/>
        <a:cs typeface="+mn-cs"/>
      </a:defRPr>
    </a:lvl5pPr>
    <a:lvl6pPr marL="2003679" algn="l" defTabSz="801472" rtl="0" eaLnBrk="1" latinLnBrk="0" hangingPunct="1">
      <a:defRPr sz="1100" kern="1200">
        <a:solidFill>
          <a:schemeClr val="tx1"/>
        </a:solidFill>
        <a:latin typeface="+mn-lt"/>
        <a:ea typeface="+mn-ea"/>
        <a:cs typeface="+mn-cs"/>
      </a:defRPr>
    </a:lvl6pPr>
    <a:lvl7pPr marL="2404415" algn="l" defTabSz="801472" rtl="0" eaLnBrk="1" latinLnBrk="0" hangingPunct="1">
      <a:defRPr sz="1100" kern="1200">
        <a:solidFill>
          <a:schemeClr val="tx1"/>
        </a:solidFill>
        <a:latin typeface="+mn-lt"/>
        <a:ea typeface="+mn-ea"/>
        <a:cs typeface="+mn-cs"/>
      </a:defRPr>
    </a:lvl7pPr>
    <a:lvl8pPr marL="2805151" algn="l" defTabSz="801472" rtl="0" eaLnBrk="1" latinLnBrk="0" hangingPunct="1">
      <a:defRPr sz="1100" kern="1200">
        <a:solidFill>
          <a:schemeClr val="tx1"/>
        </a:solidFill>
        <a:latin typeface="+mn-lt"/>
        <a:ea typeface="+mn-ea"/>
        <a:cs typeface="+mn-cs"/>
      </a:defRPr>
    </a:lvl8pPr>
    <a:lvl9pPr marL="3205886" algn="l" defTabSz="801472"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375" y="195263"/>
            <a:ext cx="6886575" cy="476885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920568-7B89-4656-8145-F87E619B7B8B}" type="slidenum">
              <a:rPr lang="en-GB" smtClean="0"/>
              <a:pPr/>
              <a:t>1</a:t>
            </a:fld>
            <a:endParaRPr lang="en-GB" dirty="0"/>
          </a:p>
        </p:txBody>
      </p:sp>
    </p:spTree>
    <p:extLst>
      <p:ext uri="{BB962C8B-B14F-4D97-AF65-F5344CB8AC3E}">
        <p14:creationId xmlns:p14="http://schemas.microsoft.com/office/powerpoint/2010/main" val="35521607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p:cNvSpPr/>
          <p:nvPr userDrawn="1"/>
        </p:nvSpPr>
        <p:spPr>
          <a:xfrm>
            <a:off x="0" y="0"/>
            <a:ext cx="9906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rtlCol="0" anchor="ctr"/>
          <a:lstStyle/>
          <a:p>
            <a:pPr algn="ctr"/>
            <a:endParaRPr lang="en-GB" dirty="0"/>
          </a:p>
        </p:txBody>
      </p:sp>
      <p:sp>
        <p:nvSpPr>
          <p:cNvPr id="3" name="Subtitle 2"/>
          <p:cNvSpPr>
            <a:spLocks noGrp="1"/>
          </p:cNvSpPr>
          <p:nvPr>
            <p:ph type="subTitle" idx="1"/>
          </p:nvPr>
        </p:nvSpPr>
        <p:spPr>
          <a:xfrm>
            <a:off x="501478" y="4020722"/>
            <a:ext cx="5635377" cy="630257"/>
          </a:xfrm>
          <a:prstGeom prst="rect">
            <a:avLst/>
          </a:prstGeom>
        </p:spPr>
        <p:txBody>
          <a:bodyPr lIns="0" tIns="0" rIns="0" bIns="0">
            <a:noAutofit/>
          </a:bodyPr>
          <a:lstStyle>
            <a:lvl1pPr marL="0" indent="0" algn="l">
              <a:buNone/>
              <a:defRPr sz="2000">
                <a:solidFill>
                  <a:schemeClr val="tx1"/>
                </a:solidFill>
                <a:latin typeface="Tahoma" pitchFamily="34" charset="0"/>
                <a:ea typeface="Tahoma" pitchFamily="34" charset="0"/>
                <a:cs typeface="Tahoma" pitchFamily="34" charset="0"/>
              </a:defRPr>
            </a:lvl1pPr>
            <a:lvl2pPr marL="436327" indent="0" algn="ctr">
              <a:buNone/>
              <a:defRPr>
                <a:solidFill>
                  <a:schemeClr val="tx1">
                    <a:tint val="75000"/>
                  </a:schemeClr>
                </a:solidFill>
              </a:defRPr>
            </a:lvl2pPr>
            <a:lvl3pPr marL="872655" indent="0" algn="ctr">
              <a:buNone/>
              <a:defRPr>
                <a:solidFill>
                  <a:schemeClr val="tx1">
                    <a:tint val="75000"/>
                  </a:schemeClr>
                </a:solidFill>
              </a:defRPr>
            </a:lvl3pPr>
            <a:lvl4pPr marL="1308981" indent="0" algn="ctr">
              <a:buNone/>
              <a:defRPr>
                <a:solidFill>
                  <a:schemeClr val="tx1">
                    <a:tint val="75000"/>
                  </a:schemeClr>
                </a:solidFill>
              </a:defRPr>
            </a:lvl4pPr>
            <a:lvl5pPr marL="1745308" indent="0" algn="ctr">
              <a:buNone/>
              <a:defRPr>
                <a:solidFill>
                  <a:schemeClr val="tx1">
                    <a:tint val="75000"/>
                  </a:schemeClr>
                </a:solidFill>
              </a:defRPr>
            </a:lvl5pPr>
            <a:lvl6pPr marL="2181635" indent="0" algn="ctr">
              <a:buNone/>
              <a:defRPr>
                <a:solidFill>
                  <a:schemeClr val="tx1">
                    <a:tint val="75000"/>
                  </a:schemeClr>
                </a:solidFill>
              </a:defRPr>
            </a:lvl6pPr>
            <a:lvl7pPr marL="2617962" indent="0" algn="ctr">
              <a:buNone/>
              <a:defRPr>
                <a:solidFill>
                  <a:schemeClr val="tx1">
                    <a:tint val="75000"/>
                  </a:schemeClr>
                </a:solidFill>
              </a:defRPr>
            </a:lvl7pPr>
            <a:lvl8pPr marL="3054289" indent="0" algn="ctr">
              <a:buNone/>
              <a:defRPr>
                <a:solidFill>
                  <a:schemeClr val="tx1">
                    <a:tint val="75000"/>
                  </a:schemeClr>
                </a:solidFill>
              </a:defRPr>
            </a:lvl8pPr>
            <a:lvl9pPr marL="3490616" indent="0" algn="ctr">
              <a:buNone/>
              <a:defRPr>
                <a:solidFill>
                  <a:schemeClr val="tx1">
                    <a:tint val="75000"/>
                  </a:schemeClr>
                </a:solidFill>
              </a:defRPr>
            </a:lvl9pPr>
          </a:lstStyle>
          <a:p>
            <a:r>
              <a:rPr lang="en-US" smtClean="0"/>
              <a:t>Click to edit Master subtitle style</a:t>
            </a:r>
            <a:endParaRPr lang="en-GB" dirty="0"/>
          </a:p>
        </p:txBody>
      </p:sp>
      <p:pic>
        <p:nvPicPr>
          <p:cNvPr id="10" name="Picture 9" descr="110513-OverlapGraphic-RGB-1.png"/>
          <p:cNvPicPr>
            <a:picLocks noChangeAspect="1"/>
          </p:cNvPicPr>
          <p:nvPr userDrawn="1"/>
        </p:nvPicPr>
        <p:blipFill>
          <a:blip r:embed="rId2" cstate="print"/>
          <a:srcRect r="175"/>
          <a:stretch>
            <a:fillRect/>
          </a:stretch>
        </p:blipFill>
        <p:spPr>
          <a:xfrm>
            <a:off x="5285849" y="2369256"/>
            <a:ext cx="4620152" cy="4488744"/>
          </a:xfrm>
          <a:prstGeom prst="rect">
            <a:avLst/>
          </a:prstGeom>
        </p:spPr>
      </p:pic>
      <p:pic>
        <p:nvPicPr>
          <p:cNvPr id="12" name="Picture 11" descr="110503-Logo-RGB_WhiteBG.png"/>
          <p:cNvPicPr>
            <a:picLocks noChangeAspect="1"/>
          </p:cNvPicPr>
          <p:nvPr userDrawn="1"/>
        </p:nvPicPr>
        <p:blipFill>
          <a:blip r:embed="rId3" cstate="print"/>
          <a:stretch>
            <a:fillRect/>
          </a:stretch>
        </p:blipFill>
        <p:spPr>
          <a:xfrm>
            <a:off x="500063" y="260648"/>
            <a:ext cx="1339679" cy="971088"/>
          </a:xfrm>
          <a:prstGeom prst="rect">
            <a:avLst/>
          </a:prstGeom>
        </p:spPr>
      </p:pic>
      <p:sp>
        <p:nvSpPr>
          <p:cNvPr id="2" name="Title 1"/>
          <p:cNvSpPr>
            <a:spLocks noGrp="1"/>
          </p:cNvSpPr>
          <p:nvPr>
            <p:ph type="ctrTitle"/>
          </p:nvPr>
        </p:nvSpPr>
        <p:spPr>
          <a:xfrm>
            <a:off x="489715" y="2367817"/>
            <a:ext cx="6786224" cy="1577892"/>
          </a:xfrm>
        </p:spPr>
        <p:txBody>
          <a:bodyPr lIns="0" tIns="0" anchor="t" anchorCtr="0">
            <a:noAutofit/>
          </a:bodyPr>
          <a:lstStyle>
            <a:lvl1pPr algn="l">
              <a:defRPr sz="3200">
                <a:latin typeface="Tahoma" pitchFamily="34" charset="0"/>
                <a:ea typeface="Tahoma" pitchFamily="34" charset="0"/>
                <a:cs typeface="Tahoma" pitchFamily="34" charset="0"/>
              </a:defRPr>
            </a:lvl1pPr>
          </a:lstStyle>
          <a:p>
            <a:r>
              <a:rPr lang="en-US" smtClean="0"/>
              <a:t>Click to edit Master title style</a:t>
            </a:r>
            <a:endParaRPr lang="en-GB" dirty="0"/>
          </a:p>
        </p:txBody>
      </p:sp>
      <p:sp>
        <p:nvSpPr>
          <p:cNvPr id="20" name="Text Placeholder 19"/>
          <p:cNvSpPr>
            <a:spLocks noGrp="1"/>
          </p:cNvSpPr>
          <p:nvPr>
            <p:ph type="body" sz="quarter" idx="13" hasCustomPrompt="1"/>
          </p:nvPr>
        </p:nvSpPr>
        <p:spPr>
          <a:xfrm>
            <a:off x="485775" y="4850607"/>
            <a:ext cx="3108325" cy="855663"/>
          </a:xfrm>
        </p:spPr>
        <p:txBody>
          <a:bodyPr>
            <a:noAutofit/>
          </a:bodyPr>
          <a:lstStyle>
            <a:lvl1pPr>
              <a:lnSpc>
                <a:spcPct val="100000"/>
              </a:lnSpc>
              <a:buNone/>
              <a:defRPr sz="1200">
                <a:solidFill>
                  <a:schemeClr val="tx2"/>
                </a:solidFill>
                <a:effectLst/>
                <a:latin typeface="Tahoma" pitchFamily="34" charset="0"/>
                <a:cs typeface="Tahoma" pitchFamily="34" charset="0"/>
              </a:defRPr>
            </a:lvl1pPr>
          </a:lstStyle>
          <a:p>
            <a:r>
              <a:rPr lang="en-GB" sz="1200" dirty="0" smtClean="0">
                <a:solidFill>
                  <a:schemeClr val="tx2"/>
                </a:solidFill>
                <a:latin typeface="Tahoma" pitchFamily="34" charset="0"/>
                <a:ea typeface="Tahoma" pitchFamily="34" charset="0"/>
                <a:cs typeface="Tahoma" pitchFamily="34" charset="0"/>
              </a:rPr>
              <a:t>Prepared by/submitted on/version etc:</a:t>
            </a:r>
          </a:p>
        </p:txBody>
      </p:sp>
    </p:spTree>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with subheadings)">
    <p:spTree>
      <p:nvGrpSpPr>
        <p:cNvPr id="1" name=""/>
        <p:cNvGrpSpPr/>
        <p:nvPr/>
      </p:nvGrpSpPr>
      <p:grpSpPr>
        <a:xfrm>
          <a:off x="0" y="0"/>
          <a:ext cx="0" cy="0"/>
          <a:chOff x="0" y="0"/>
          <a:chExt cx="0" cy="0"/>
        </a:xfrm>
      </p:grpSpPr>
      <p:sp>
        <p:nvSpPr>
          <p:cNvPr id="2" name="Title 1"/>
          <p:cNvSpPr>
            <a:spLocks noGrp="1"/>
          </p:cNvSpPr>
          <p:nvPr>
            <p:ph type="title"/>
          </p:nvPr>
        </p:nvSpPr>
        <p:spPr>
          <a:xfrm>
            <a:off x="509764" y="260648"/>
            <a:ext cx="8904111" cy="687497"/>
          </a:xfrm>
        </p:spPr>
        <p:txBody>
          <a:bodyPr>
            <a:noAutofit/>
          </a:bodyPr>
          <a:lstStyle>
            <a:lvl1pPr>
              <a:defRPr/>
            </a:lvl1pPr>
          </a:lstStyle>
          <a:p>
            <a:r>
              <a:rPr lang="en-US" smtClean="0"/>
              <a:t>Click to edit Master title style</a:t>
            </a:r>
            <a:endParaRPr lang="en-GB" dirty="0"/>
          </a:p>
        </p:txBody>
      </p:sp>
      <p:sp>
        <p:nvSpPr>
          <p:cNvPr id="3" name="Text Placeholder 2"/>
          <p:cNvSpPr>
            <a:spLocks noGrp="1"/>
          </p:cNvSpPr>
          <p:nvPr>
            <p:ph type="body" idx="1"/>
          </p:nvPr>
        </p:nvSpPr>
        <p:spPr>
          <a:xfrm>
            <a:off x="501477" y="1340768"/>
            <a:ext cx="4265785" cy="409329"/>
          </a:xfrm>
          <a:prstGeom prst="rect">
            <a:avLst/>
          </a:prstGeom>
        </p:spPr>
        <p:txBody>
          <a:bodyPr anchor="t" anchorCtr="0">
            <a:noAutofit/>
          </a:bodyPr>
          <a:lstStyle>
            <a:lvl1pPr marL="0" indent="0">
              <a:buNone/>
              <a:defRPr sz="1100" b="1">
                <a:solidFill>
                  <a:schemeClr val="tx2"/>
                </a:solidFill>
              </a:defRPr>
            </a:lvl1pPr>
            <a:lvl2pPr marL="436327" indent="0">
              <a:buNone/>
              <a:defRPr sz="1900" b="1"/>
            </a:lvl2pPr>
            <a:lvl3pPr marL="872655" indent="0">
              <a:buNone/>
              <a:defRPr sz="1700" b="1"/>
            </a:lvl3pPr>
            <a:lvl4pPr marL="1308981" indent="0">
              <a:buNone/>
              <a:defRPr sz="1500" b="1"/>
            </a:lvl4pPr>
            <a:lvl5pPr marL="1745308" indent="0">
              <a:buNone/>
              <a:defRPr sz="1500" b="1"/>
            </a:lvl5pPr>
            <a:lvl6pPr marL="2181635" indent="0">
              <a:buNone/>
              <a:defRPr sz="1500" b="1"/>
            </a:lvl6pPr>
            <a:lvl7pPr marL="2617962" indent="0">
              <a:buNone/>
              <a:defRPr sz="1500" b="1"/>
            </a:lvl7pPr>
            <a:lvl8pPr marL="3054289" indent="0">
              <a:buNone/>
              <a:defRPr sz="1500" b="1"/>
            </a:lvl8pPr>
            <a:lvl9pPr marL="3490616" indent="0">
              <a:buNone/>
              <a:defRPr sz="1500" b="1"/>
            </a:lvl9pPr>
          </a:lstStyle>
          <a:p>
            <a:pPr lvl="0"/>
            <a:r>
              <a:rPr lang="en-US" smtClean="0"/>
              <a:t>Click to edit Master text styles</a:t>
            </a:r>
          </a:p>
        </p:txBody>
      </p:sp>
      <p:sp>
        <p:nvSpPr>
          <p:cNvPr id="4" name="Content Placeholder 3"/>
          <p:cNvSpPr>
            <a:spLocks noGrp="1"/>
          </p:cNvSpPr>
          <p:nvPr>
            <p:ph sz="half" idx="2"/>
          </p:nvPr>
        </p:nvSpPr>
        <p:spPr>
          <a:xfrm>
            <a:off x="495304" y="1750098"/>
            <a:ext cx="4271961" cy="4098280"/>
          </a:xfrm>
          <a:prstGeom prst="rect">
            <a:avLst/>
          </a:prstGeom>
        </p:spPr>
        <p:txBody>
          <a:bodyPr>
            <a:normAutofit/>
          </a:bodyPr>
          <a:lstStyle>
            <a:lvl1pPr>
              <a:defRPr sz="1100"/>
            </a:lvl1pPr>
            <a:lvl2pPr>
              <a:defRPr sz="1100"/>
            </a:lvl2pPr>
            <a:lvl3pPr>
              <a:defRPr sz="1100"/>
            </a:lvl3pPr>
            <a:lvl4pPr>
              <a:defRPr sz="1100"/>
            </a:lvl4pPr>
            <a:lvl5pPr>
              <a:defRPr sz="11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 Placeholder 4"/>
          <p:cNvSpPr>
            <a:spLocks noGrp="1"/>
          </p:cNvSpPr>
          <p:nvPr>
            <p:ph type="body" sz="quarter" idx="3"/>
          </p:nvPr>
        </p:nvSpPr>
        <p:spPr>
          <a:xfrm>
            <a:off x="5152497" y="1340768"/>
            <a:ext cx="4252029" cy="409329"/>
          </a:xfrm>
          <a:prstGeom prst="rect">
            <a:avLst/>
          </a:prstGeom>
        </p:spPr>
        <p:txBody>
          <a:bodyPr anchor="t" anchorCtr="0">
            <a:noAutofit/>
          </a:bodyPr>
          <a:lstStyle>
            <a:lvl1pPr marL="0" indent="0">
              <a:buNone/>
              <a:defRPr sz="1100" b="1">
                <a:solidFill>
                  <a:schemeClr val="tx2"/>
                </a:solidFill>
              </a:defRPr>
            </a:lvl1pPr>
            <a:lvl2pPr marL="436327" indent="0">
              <a:buNone/>
              <a:defRPr sz="1900" b="1"/>
            </a:lvl2pPr>
            <a:lvl3pPr marL="872655" indent="0">
              <a:buNone/>
              <a:defRPr sz="1700" b="1"/>
            </a:lvl3pPr>
            <a:lvl4pPr marL="1308981" indent="0">
              <a:buNone/>
              <a:defRPr sz="1500" b="1"/>
            </a:lvl4pPr>
            <a:lvl5pPr marL="1745308" indent="0">
              <a:buNone/>
              <a:defRPr sz="1500" b="1"/>
            </a:lvl5pPr>
            <a:lvl6pPr marL="2181635" indent="0">
              <a:buNone/>
              <a:defRPr sz="1500" b="1"/>
            </a:lvl6pPr>
            <a:lvl7pPr marL="2617962" indent="0">
              <a:buNone/>
              <a:defRPr sz="1500" b="1"/>
            </a:lvl7pPr>
            <a:lvl8pPr marL="3054289" indent="0">
              <a:buNone/>
              <a:defRPr sz="1500" b="1"/>
            </a:lvl8pPr>
            <a:lvl9pPr marL="3490616" indent="0">
              <a:buNone/>
              <a:defRPr sz="1500" b="1"/>
            </a:lvl9pPr>
          </a:lstStyle>
          <a:p>
            <a:pPr lvl="0"/>
            <a:r>
              <a:rPr lang="en-US" smtClean="0"/>
              <a:t>Click to edit Master text styles</a:t>
            </a:r>
          </a:p>
        </p:txBody>
      </p:sp>
      <p:sp>
        <p:nvSpPr>
          <p:cNvPr id="6" name="Content Placeholder 5"/>
          <p:cNvSpPr>
            <a:spLocks noGrp="1"/>
          </p:cNvSpPr>
          <p:nvPr>
            <p:ph sz="quarter" idx="4"/>
          </p:nvPr>
        </p:nvSpPr>
        <p:spPr>
          <a:xfrm>
            <a:off x="5152496" y="1750098"/>
            <a:ext cx="4252028" cy="4098279"/>
          </a:xfrm>
          <a:prstGeom prst="rect">
            <a:avLst/>
          </a:prstGeom>
        </p:spPr>
        <p:txBody>
          <a:bodyPr>
            <a:normAutofit/>
          </a:bodyPr>
          <a:lstStyle>
            <a:lvl1pPr>
              <a:defRPr sz="1100"/>
            </a:lvl1pPr>
            <a:lvl2pPr>
              <a:defRPr sz="1100"/>
            </a:lvl2pPr>
            <a:lvl3pPr>
              <a:defRPr sz="1100"/>
            </a:lvl3pPr>
            <a:lvl4pPr>
              <a:defRPr sz="1100"/>
            </a:lvl4pPr>
            <a:lvl5pPr>
              <a:defRPr sz="11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Tree>
  </p:cSld>
  <p:clrMapOvr>
    <a:masterClrMapping/>
  </p:clrMapOvr>
  <p:transition spd="med">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2400"/>
            </a:lvl1pPr>
          </a:lstStyle>
          <a:p>
            <a:r>
              <a:rPr lang="en-GB" dirty="0" smtClean="0"/>
              <a:t>Case Study: Title of the case study</a:t>
            </a:r>
            <a:br>
              <a:rPr lang="en-GB" dirty="0" smtClean="0"/>
            </a:br>
            <a:r>
              <a:rPr lang="en-GB" sz="1600" dirty="0" smtClean="0"/>
              <a:t>Client description e.g. Tier 1 investment bank</a:t>
            </a:r>
            <a:endParaRPr lang="en-GB" dirty="0"/>
          </a:p>
        </p:txBody>
      </p:sp>
      <p:sp>
        <p:nvSpPr>
          <p:cNvPr id="25" name="Round Diagonal Corner Rectangle 24"/>
          <p:cNvSpPr/>
          <p:nvPr userDrawn="1"/>
        </p:nvSpPr>
        <p:spPr>
          <a:xfrm>
            <a:off x="1735495" y="3039561"/>
            <a:ext cx="7678380" cy="1477380"/>
          </a:xfrm>
          <a:prstGeom prst="round2DiagRect">
            <a:avLst>
              <a:gd name="adj1" fmla="val 11577"/>
              <a:gd name="adj2" fmla="val 0"/>
            </a:avLst>
          </a:prstGeom>
          <a:solidFill>
            <a:srgbClr val="E9F5F7"/>
          </a:solidFill>
          <a:ln w="19050">
            <a:noFill/>
            <a:miter lim="800000"/>
            <a:headEnd/>
            <a:tailEnd/>
          </a:ln>
          <a:effectLst/>
        </p:spPr>
        <p:txBody>
          <a:bodyPr wrap="none" anchor="ctr"/>
          <a:lstStyle/>
          <a:p>
            <a:pPr defTabSz="872655" fontAlgn="auto">
              <a:spcBef>
                <a:spcPts val="0"/>
              </a:spcBef>
              <a:spcAft>
                <a:spcPts val="0"/>
              </a:spcAft>
            </a:pPr>
            <a:endParaRPr lang="en-GB" sz="1600" b="1" dirty="0">
              <a:solidFill>
                <a:prstClr val="white"/>
              </a:solidFill>
              <a:latin typeface="Tahoma"/>
              <a:ea typeface="+mn-ea"/>
            </a:endParaRPr>
          </a:p>
        </p:txBody>
      </p:sp>
      <p:sp>
        <p:nvSpPr>
          <p:cNvPr id="26" name="Round Diagonal Corner Rectangle 25"/>
          <p:cNvSpPr/>
          <p:nvPr userDrawn="1"/>
        </p:nvSpPr>
        <p:spPr>
          <a:xfrm>
            <a:off x="1733379" y="4544008"/>
            <a:ext cx="7680496" cy="1477380"/>
          </a:xfrm>
          <a:prstGeom prst="round2DiagRect">
            <a:avLst>
              <a:gd name="adj1" fmla="val 11577"/>
              <a:gd name="adj2" fmla="val 0"/>
            </a:avLst>
          </a:prstGeom>
          <a:solidFill>
            <a:srgbClr val="E9F5F7"/>
          </a:solidFill>
          <a:ln w="19050">
            <a:noFill/>
            <a:miter lim="800000"/>
            <a:headEnd/>
            <a:tailEnd/>
          </a:ln>
          <a:effectLst/>
        </p:spPr>
        <p:txBody>
          <a:bodyPr wrap="none" anchor="ctr"/>
          <a:lstStyle/>
          <a:p>
            <a:pPr defTabSz="872655" fontAlgn="auto">
              <a:spcBef>
                <a:spcPts val="0"/>
              </a:spcBef>
              <a:spcAft>
                <a:spcPts val="0"/>
              </a:spcAft>
            </a:pPr>
            <a:endParaRPr lang="en-GB" sz="1600" b="1" dirty="0">
              <a:solidFill>
                <a:prstClr val="white"/>
              </a:solidFill>
              <a:latin typeface="Tahoma"/>
              <a:ea typeface="+mn-ea"/>
            </a:endParaRPr>
          </a:p>
        </p:txBody>
      </p:sp>
      <p:sp>
        <p:nvSpPr>
          <p:cNvPr id="27" name="Round Diagonal Corner Rectangle 26"/>
          <p:cNvSpPr/>
          <p:nvPr userDrawn="1"/>
        </p:nvSpPr>
        <p:spPr>
          <a:xfrm>
            <a:off x="1735495" y="1535113"/>
            <a:ext cx="7678380" cy="1477380"/>
          </a:xfrm>
          <a:prstGeom prst="round2DiagRect">
            <a:avLst>
              <a:gd name="adj1" fmla="val 11577"/>
              <a:gd name="adj2" fmla="val 0"/>
            </a:avLst>
          </a:prstGeom>
          <a:solidFill>
            <a:srgbClr val="E9F5F7"/>
          </a:solidFill>
          <a:ln w="19050">
            <a:noFill/>
            <a:miter lim="800000"/>
            <a:headEnd/>
            <a:tailEnd/>
          </a:ln>
          <a:effectLst/>
        </p:spPr>
        <p:txBody>
          <a:bodyPr wrap="none" anchor="ctr"/>
          <a:lstStyle/>
          <a:p>
            <a:pPr defTabSz="872655" fontAlgn="auto">
              <a:spcBef>
                <a:spcPts val="0"/>
              </a:spcBef>
              <a:spcAft>
                <a:spcPts val="0"/>
              </a:spcAft>
            </a:pPr>
            <a:endParaRPr lang="en-GB" sz="1600" b="1" dirty="0">
              <a:solidFill>
                <a:srgbClr val="FFFFFF"/>
              </a:solidFill>
              <a:latin typeface="Tahoma"/>
              <a:ea typeface="+mn-ea"/>
            </a:endParaRPr>
          </a:p>
        </p:txBody>
      </p:sp>
      <p:sp>
        <p:nvSpPr>
          <p:cNvPr id="28" name="Round Diagonal Corner Rectangle 27"/>
          <p:cNvSpPr/>
          <p:nvPr userDrawn="1"/>
        </p:nvSpPr>
        <p:spPr>
          <a:xfrm>
            <a:off x="502180" y="3039561"/>
            <a:ext cx="1363942" cy="1477380"/>
          </a:xfrm>
          <a:prstGeom prst="round2DiagRect">
            <a:avLst>
              <a:gd name="adj1" fmla="val 11577"/>
              <a:gd name="adj2" fmla="val 0"/>
            </a:avLst>
          </a:prstGeom>
          <a:solidFill>
            <a:schemeClr val="accent1"/>
          </a:solidFill>
          <a:ln w="19050">
            <a:noFill/>
            <a:miter lim="800000"/>
            <a:headEnd/>
            <a:tailEnd/>
          </a:ln>
          <a:effectLst/>
        </p:spPr>
        <p:txBody>
          <a:bodyPr wrap="none" anchor="ctr"/>
          <a:lstStyle/>
          <a:p>
            <a:pPr defTabSz="872655" fontAlgn="auto">
              <a:spcBef>
                <a:spcPts val="0"/>
              </a:spcBef>
              <a:spcAft>
                <a:spcPts val="0"/>
              </a:spcAft>
            </a:pPr>
            <a:r>
              <a:rPr lang="en-GB" sz="1400" b="1" dirty="0" smtClean="0">
                <a:solidFill>
                  <a:prstClr val="white"/>
                </a:solidFill>
                <a:latin typeface="Tahoma"/>
                <a:ea typeface="+mn-ea"/>
              </a:rPr>
              <a:t>The </a:t>
            </a:r>
            <a:br>
              <a:rPr lang="en-GB" sz="1400" b="1" dirty="0" smtClean="0">
                <a:solidFill>
                  <a:prstClr val="white"/>
                </a:solidFill>
                <a:latin typeface="Tahoma"/>
                <a:ea typeface="+mn-ea"/>
              </a:rPr>
            </a:br>
            <a:r>
              <a:rPr lang="en-GB" sz="1400" b="1" dirty="0" smtClean="0">
                <a:solidFill>
                  <a:prstClr val="white"/>
                </a:solidFill>
                <a:latin typeface="Tahoma"/>
                <a:ea typeface="+mn-ea"/>
              </a:rPr>
              <a:t>engagement</a:t>
            </a:r>
            <a:endParaRPr lang="en-GB" sz="1400" b="1" dirty="0">
              <a:solidFill>
                <a:prstClr val="white"/>
              </a:solidFill>
              <a:latin typeface="Tahoma"/>
              <a:ea typeface="+mn-ea"/>
            </a:endParaRPr>
          </a:p>
        </p:txBody>
      </p:sp>
      <p:sp>
        <p:nvSpPr>
          <p:cNvPr id="29" name="Round Diagonal Corner Rectangle 28"/>
          <p:cNvSpPr/>
          <p:nvPr userDrawn="1"/>
        </p:nvSpPr>
        <p:spPr>
          <a:xfrm>
            <a:off x="500064" y="4544008"/>
            <a:ext cx="1363942" cy="1477380"/>
          </a:xfrm>
          <a:prstGeom prst="round2DiagRect">
            <a:avLst>
              <a:gd name="adj1" fmla="val 11577"/>
              <a:gd name="adj2" fmla="val 0"/>
            </a:avLst>
          </a:prstGeom>
          <a:solidFill>
            <a:schemeClr val="accent2"/>
          </a:solidFill>
          <a:ln w="19050">
            <a:noFill/>
            <a:miter lim="800000"/>
            <a:headEnd/>
            <a:tailEnd/>
          </a:ln>
          <a:effectLst/>
        </p:spPr>
        <p:txBody>
          <a:bodyPr wrap="none" anchor="ctr"/>
          <a:lstStyle/>
          <a:p>
            <a:pPr defTabSz="872655" fontAlgn="auto">
              <a:spcBef>
                <a:spcPts val="0"/>
              </a:spcBef>
              <a:spcAft>
                <a:spcPts val="0"/>
              </a:spcAft>
            </a:pPr>
            <a:r>
              <a:rPr lang="en-GB" sz="1400" b="1" dirty="0" smtClean="0">
                <a:solidFill>
                  <a:prstClr val="white"/>
                </a:solidFill>
                <a:latin typeface="Tahoma"/>
                <a:ea typeface="+mn-ea"/>
              </a:rPr>
              <a:t>The </a:t>
            </a:r>
            <a:br>
              <a:rPr lang="en-GB" sz="1400" b="1" dirty="0" smtClean="0">
                <a:solidFill>
                  <a:prstClr val="white"/>
                </a:solidFill>
                <a:latin typeface="Tahoma"/>
                <a:ea typeface="+mn-ea"/>
              </a:rPr>
            </a:br>
            <a:r>
              <a:rPr lang="en-GB" sz="1400" b="1" dirty="0" smtClean="0">
                <a:solidFill>
                  <a:prstClr val="white"/>
                </a:solidFill>
                <a:latin typeface="Tahoma"/>
                <a:ea typeface="+mn-ea"/>
              </a:rPr>
              <a:t>outcome</a:t>
            </a:r>
            <a:endParaRPr lang="en-GB" sz="1400" b="1" dirty="0">
              <a:solidFill>
                <a:prstClr val="white"/>
              </a:solidFill>
              <a:latin typeface="Tahoma"/>
              <a:ea typeface="+mn-ea"/>
            </a:endParaRPr>
          </a:p>
        </p:txBody>
      </p:sp>
      <p:sp>
        <p:nvSpPr>
          <p:cNvPr id="30" name="Round Diagonal Corner Rectangle 29"/>
          <p:cNvSpPr/>
          <p:nvPr userDrawn="1"/>
        </p:nvSpPr>
        <p:spPr>
          <a:xfrm>
            <a:off x="502180" y="1535113"/>
            <a:ext cx="1363942" cy="1477380"/>
          </a:xfrm>
          <a:prstGeom prst="round2DiagRect">
            <a:avLst>
              <a:gd name="adj1" fmla="val 11577"/>
              <a:gd name="adj2" fmla="val 0"/>
            </a:avLst>
          </a:prstGeom>
          <a:solidFill>
            <a:schemeClr val="tx2"/>
          </a:solidFill>
          <a:ln w="19050">
            <a:noFill/>
            <a:miter lim="800000"/>
            <a:headEnd/>
            <a:tailEnd/>
          </a:ln>
          <a:effectLst/>
        </p:spPr>
        <p:txBody>
          <a:bodyPr wrap="none" anchor="ctr"/>
          <a:lstStyle/>
          <a:p>
            <a:pPr defTabSz="872655" fontAlgn="auto">
              <a:spcBef>
                <a:spcPts val="0"/>
              </a:spcBef>
              <a:spcAft>
                <a:spcPts val="0"/>
              </a:spcAft>
            </a:pPr>
            <a:r>
              <a:rPr lang="en-GB" sz="1400" b="1" dirty="0" smtClean="0">
                <a:solidFill>
                  <a:srgbClr val="FFFFFF"/>
                </a:solidFill>
                <a:latin typeface="Tahoma"/>
                <a:ea typeface="+mn-ea"/>
              </a:rPr>
              <a:t>The </a:t>
            </a:r>
            <a:br>
              <a:rPr lang="en-GB" sz="1400" b="1" dirty="0" smtClean="0">
                <a:solidFill>
                  <a:srgbClr val="FFFFFF"/>
                </a:solidFill>
                <a:latin typeface="Tahoma"/>
                <a:ea typeface="+mn-ea"/>
              </a:rPr>
            </a:br>
            <a:r>
              <a:rPr lang="en-GB" sz="1400" b="1" dirty="0" smtClean="0">
                <a:solidFill>
                  <a:srgbClr val="FFFFFF"/>
                </a:solidFill>
                <a:latin typeface="Tahoma"/>
                <a:ea typeface="+mn-ea"/>
              </a:rPr>
              <a:t>challenge</a:t>
            </a:r>
            <a:endParaRPr lang="en-GB" sz="1400" b="1" dirty="0">
              <a:solidFill>
                <a:srgbClr val="FFFFFF"/>
              </a:solidFill>
              <a:latin typeface="Tahoma"/>
              <a:ea typeface="+mn-ea"/>
            </a:endParaRPr>
          </a:p>
        </p:txBody>
      </p:sp>
      <p:sp>
        <p:nvSpPr>
          <p:cNvPr id="31" name="Content Placeholder 2"/>
          <p:cNvSpPr>
            <a:spLocks noGrp="1"/>
          </p:cNvSpPr>
          <p:nvPr>
            <p:ph idx="1" hasCustomPrompt="1"/>
          </p:nvPr>
        </p:nvSpPr>
        <p:spPr>
          <a:xfrm>
            <a:off x="1912619" y="1535113"/>
            <a:ext cx="7501256" cy="1459547"/>
          </a:xfrm>
        </p:spPr>
        <p:txBody>
          <a:bodyPr lIns="0">
            <a:normAutofit/>
          </a:bodyPr>
          <a:lstStyle>
            <a:lvl1pPr marL="179388" indent="-179388">
              <a:lnSpc>
                <a:spcPct val="100000"/>
              </a:lnSpc>
              <a:spcBef>
                <a:spcPts val="300"/>
              </a:spcBef>
              <a:buClr>
                <a:schemeClr val="tx2"/>
              </a:buClr>
              <a:buFont typeface="Wingdings" pitchFamily="2" charset="2"/>
              <a:buChar char="l"/>
              <a:defRPr sz="1100">
                <a:latin typeface="Tahoma" pitchFamily="34" charset="0"/>
                <a:ea typeface="Tahoma" pitchFamily="34" charset="0"/>
                <a:cs typeface="Tahoma" pitchFamily="34" charset="0"/>
              </a:defRPr>
            </a:lvl1pPr>
            <a:lvl2pPr marL="360000" indent="-180000">
              <a:lnSpc>
                <a:spcPct val="100000"/>
              </a:lnSpc>
              <a:spcBef>
                <a:spcPts val="300"/>
              </a:spcBef>
              <a:spcAft>
                <a:spcPts val="0"/>
              </a:spcAft>
              <a:buFont typeface="Wingdings 3" pitchFamily="18" charset="2"/>
              <a:buChar char=""/>
              <a:defRPr sz="1100">
                <a:latin typeface="Tahoma" pitchFamily="34" charset="0"/>
                <a:ea typeface="Tahoma" pitchFamily="34" charset="0"/>
                <a:cs typeface="Tahoma" pitchFamily="34" charset="0"/>
              </a:defRPr>
            </a:lvl2pPr>
            <a:lvl3pPr marL="538163" indent="-182563">
              <a:lnSpc>
                <a:spcPct val="100000"/>
              </a:lnSpc>
              <a:buFontTx/>
              <a:buBlip>
                <a:blip r:embed="rId2"/>
              </a:buBlip>
              <a:defRPr sz="1100">
                <a:latin typeface="Tahoma" pitchFamily="34" charset="0"/>
                <a:ea typeface="Tahoma" pitchFamily="34" charset="0"/>
                <a:cs typeface="Tahoma" pitchFamily="34" charset="0"/>
              </a:defRPr>
            </a:lvl3pPr>
            <a:lvl4pPr>
              <a:lnSpc>
                <a:spcPct val="100000"/>
              </a:lnSpc>
              <a:defRPr sz="1000">
                <a:latin typeface="Tahoma" pitchFamily="34" charset="0"/>
                <a:ea typeface="Tahoma" pitchFamily="34" charset="0"/>
                <a:cs typeface="Tahoma" pitchFamily="34" charset="0"/>
              </a:defRPr>
            </a:lvl4pPr>
            <a:lvl5pPr>
              <a:lnSpc>
                <a:spcPct val="100000"/>
              </a:lnSpc>
              <a:defRPr sz="1000">
                <a:latin typeface="Tahoma" pitchFamily="34" charset="0"/>
                <a:ea typeface="Tahoma" pitchFamily="34" charset="0"/>
                <a:cs typeface="Tahoma" pitchFamily="34" charset="0"/>
              </a:defRPr>
            </a:lvl5pPr>
          </a:lstStyle>
          <a:p>
            <a:r>
              <a:rPr lang="en-GB" dirty="0" err="1" smtClean="0"/>
              <a:t>Lorem</a:t>
            </a:r>
            <a:r>
              <a:rPr lang="en-GB" dirty="0" smtClean="0"/>
              <a:t> </a:t>
            </a:r>
            <a:r>
              <a:rPr lang="en-GB" dirty="0" err="1" smtClean="0"/>
              <a:t>ipsum</a:t>
            </a:r>
            <a:r>
              <a:rPr lang="en-GB" dirty="0" smtClean="0"/>
              <a:t> </a:t>
            </a:r>
            <a:r>
              <a:rPr lang="en-GB" dirty="0" err="1" smtClean="0"/>
              <a:t>dolor</a:t>
            </a:r>
            <a:r>
              <a:rPr lang="en-GB" dirty="0" smtClean="0"/>
              <a:t> sit </a:t>
            </a:r>
            <a:r>
              <a:rPr lang="en-GB" dirty="0" err="1" smtClean="0"/>
              <a:t>amet</a:t>
            </a:r>
            <a:r>
              <a:rPr lang="en-GB" dirty="0" smtClean="0"/>
              <a:t>, </a:t>
            </a:r>
            <a:r>
              <a:rPr lang="en-GB" dirty="0" err="1" smtClean="0"/>
              <a:t>consectetur</a:t>
            </a:r>
            <a:r>
              <a:rPr lang="en-GB" dirty="0" smtClean="0"/>
              <a:t> </a:t>
            </a:r>
            <a:r>
              <a:rPr lang="en-GB" dirty="0" err="1" smtClean="0"/>
              <a:t>adipiscing</a:t>
            </a:r>
            <a:r>
              <a:rPr lang="en-GB" dirty="0" smtClean="0"/>
              <a:t> </a:t>
            </a:r>
            <a:r>
              <a:rPr lang="en-GB" dirty="0" err="1" smtClean="0"/>
              <a:t>elit</a:t>
            </a:r>
            <a:r>
              <a:rPr lang="en-GB" dirty="0" smtClean="0"/>
              <a:t>. </a:t>
            </a:r>
          </a:p>
          <a:p>
            <a:pPr lvl="1"/>
            <a:r>
              <a:rPr lang="en-GB" dirty="0" err="1" smtClean="0"/>
              <a:t>Nullam</a:t>
            </a:r>
            <a:r>
              <a:rPr lang="en-GB" dirty="0" smtClean="0"/>
              <a:t> </a:t>
            </a:r>
            <a:r>
              <a:rPr lang="en-GB" dirty="0" err="1" smtClean="0"/>
              <a:t>vel</a:t>
            </a:r>
            <a:r>
              <a:rPr lang="en-GB" dirty="0" smtClean="0"/>
              <a:t> </a:t>
            </a:r>
            <a:r>
              <a:rPr lang="en-GB" dirty="0" err="1" smtClean="0"/>
              <a:t>varius</a:t>
            </a:r>
            <a:r>
              <a:rPr lang="en-GB" dirty="0" smtClean="0"/>
              <a:t> quam. </a:t>
            </a:r>
          </a:p>
          <a:p>
            <a:pPr lvl="2"/>
            <a:r>
              <a:rPr lang="en-GB" dirty="0" err="1" smtClean="0"/>
              <a:t>Aliquam</a:t>
            </a:r>
            <a:r>
              <a:rPr lang="en-GB" dirty="0" smtClean="0"/>
              <a:t> </a:t>
            </a:r>
            <a:r>
              <a:rPr lang="en-GB" dirty="0" err="1" smtClean="0"/>
              <a:t>molestie</a:t>
            </a:r>
            <a:r>
              <a:rPr lang="en-GB" dirty="0" smtClean="0"/>
              <a:t> </a:t>
            </a:r>
            <a:r>
              <a:rPr lang="en-GB" dirty="0" err="1" smtClean="0"/>
              <a:t>sem</a:t>
            </a:r>
            <a:r>
              <a:rPr lang="en-GB" dirty="0" smtClean="0"/>
              <a:t> </a:t>
            </a:r>
            <a:r>
              <a:rPr lang="en-GB" dirty="0" err="1" smtClean="0"/>
              <a:t>nec</a:t>
            </a:r>
            <a:r>
              <a:rPr lang="en-GB" dirty="0" smtClean="0"/>
              <a:t> </a:t>
            </a:r>
            <a:r>
              <a:rPr lang="en-GB" dirty="0" err="1" smtClean="0"/>
              <a:t>augue</a:t>
            </a:r>
            <a:r>
              <a:rPr lang="en-GB" dirty="0" smtClean="0"/>
              <a:t> </a:t>
            </a:r>
            <a:r>
              <a:rPr lang="en-GB" dirty="0" err="1" smtClean="0"/>
              <a:t>mollis</a:t>
            </a:r>
            <a:r>
              <a:rPr lang="en-GB" dirty="0" smtClean="0"/>
              <a:t> </a:t>
            </a:r>
            <a:r>
              <a:rPr lang="en-GB" dirty="0" err="1" smtClean="0"/>
              <a:t>rhoncus</a:t>
            </a:r>
            <a:r>
              <a:rPr lang="en-GB" dirty="0" smtClean="0"/>
              <a:t>. </a:t>
            </a:r>
          </a:p>
          <a:p>
            <a:pPr lvl="2"/>
            <a:r>
              <a:rPr lang="en-GB" dirty="0" err="1" smtClean="0"/>
              <a:t>Curabitur</a:t>
            </a:r>
            <a:r>
              <a:rPr lang="en-GB" dirty="0" smtClean="0"/>
              <a:t> </a:t>
            </a:r>
            <a:r>
              <a:rPr lang="en-GB" dirty="0" err="1" smtClean="0"/>
              <a:t>dolor</a:t>
            </a:r>
            <a:r>
              <a:rPr lang="en-GB" dirty="0" smtClean="0"/>
              <a:t> mi, </a:t>
            </a:r>
            <a:r>
              <a:rPr lang="en-GB" dirty="0" err="1" smtClean="0"/>
              <a:t>porta</a:t>
            </a:r>
            <a:r>
              <a:rPr lang="en-GB" dirty="0" smtClean="0"/>
              <a:t> et </a:t>
            </a:r>
            <a:r>
              <a:rPr lang="en-GB" dirty="0" err="1" smtClean="0"/>
              <a:t>porta</a:t>
            </a:r>
            <a:r>
              <a:rPr lang="en-GB" dirty="0" smtClean="0"/>
              <a:t> </a:t>
            </a:r>
            <a:r>
              <a:rPr lang="en-GB" dirty="0" err="1" smtClean="0"/>
              <a:t>quis</a:t>
            </a:r>
            <a:r>
              <a:rPr lang="en-GB" dirty="0" smtClean="0"/>
              <a:t>, </a:t>
            </a:r>
            <a:r>
              <a:rPr lang="en-GB" dirty="0" err="1" smtClean="0"/>
              <a:t>malesuada</a:t>
            </a:r>
            <a:r>
              <a:rPr lang="en-GB" dirty="0" smtClean="0"/>
              <a:t> </a:t>
            </a:r>
            <a:r>
              <a:rPr lang="en-GB" dirty="0" err="1" smtClean="0"/>
              <a:t>eu</a:t>
            </a:r>
            <a:r>
              <a:rPr lang="en-GB" dirty="0" smtClean="0"/>
              <a:t> </a:t>
            </a:r>
            <a:r>
              <a:rPr lang="en-GB" dirty="0" err="1" smtClean="0"/>
              <a:t>orci</a:t>
            </a:r>
            <a:r>
              <a:rPr lang="en-GB" dirty="0" smtClean="0"/>
              <a:t>.</a:t>
            </a:r>
          </a:p>
        </p:txBody>
      </p:sp>
      <p:sp>
        <p:nvSpPr>
          <p:cNvPr id="32" name="Content Placeholder 2"/>
          <p:cNvSpPr>
            <a:spLocks noGrp="1"/>
          </p:cNvSpPr>
          <p:nvPr>
            <p:ph idx="14" hasCustomPrompt="1"/>
          </p:nvPr>
        </p:nvSpPr>
        <p:spPr>
          <a:xfrm>
            <a:off x="1912619" y="3040380"/>
            <a:ext cx="7501256" cy="1459547"/>
          </a:xfrm>
        </p:spPr>
        <p:txBody>
          <a:bodyPr lIns="0">
            <a:normAutofit/>
          </a:bodyPr>
          <a:lstStyle>
            <a:lvl1pPr marL="179388" indent="-179388">
              <a:lnSpc>
                <a:spcPct val="100000"/>
              </a:lnSpc>
              <a:spcBef>
                <a:spcPts val="300"/>
              </a:spcBef>
              <a:buClr>
                <a:schemeClr val="tx2"/>
              </a:buClr>
              <a:buFont typeface="Wingdings" pitchFamily="2" charset="2"/>
              <a:buChar char="l"/>
              <a:defRPr sz="1100">
                <a:latin typeface="Tahoma" pitchFamily="34" charset="0"/>
                <a:ea typeface="Tahoma" pitchFamily="34" charset="0"/>
                <a:cs typeface="Tahoma" pitchFamily="34" charset="0"/>
              </a:defRPr>
            </a:lvl1pPr>
            <a:lvl2pPr marL="360000" indent="-180000">
              <a:lnSpc>
                <a:spcPct val="100000"/>
              </a:lnSpc>
              <a:spcBef>
                <a:spcPts val="300"/>
              </a:spcBef>
              <a:spcAft>
                <a:spcPts val="0"/>
              </a:spcAft>
              <a:buFont typeface="Wingdings 3" pitchFamily="18" charset="2"/>
              <a:buChar char=""/>
              <a:defRPr sz="1100">
                <a:latin typeface="Tahoma" pitchFamily="34" charset="0"/>
                <a:ea typeface="Tahoma" pitchFamily="34" charset="0"/>
                <a:cs typeface="Tahoma" pitchFamily="34" charset="0"/>
              </a:defRPr>
            </a:lvl2pPr>
            <a:lvl3pPr marL="538163" indent="-182563">
              <a:lnSpc>
                <a:spcPct val="100000"/>
              </a:lnSpc>
              <a:buFontTx/>
              <a:buBlip>
                <a:blip r:embed="rId2"/>
              </a:buBlip>
              <a:defRPr sz="1100">
                <a:latin typeface="Tahoma" pitchFamily="34" charset="0"/>
                <a:ea typeface="Tahoma" pitchFamily="34" charset="0"/>
                <a:cs typeface="Tahoma" pitchFamily="34" charset="0"/>
              </a:defRPr>
            </a:lvl3pPr>
            <a:lvl4pPr>
              <a:lnSpc>
                <a:spcPct val="100000"/>
              </a:lnSpc>
              <a:defRPr sz="1000">
                <a:latin typeface="Tahoma" pitchFamily="34" charset="0"/>
                <a:ea typeface="Tahoma" pitchFamily="34" charset="0"/>
                <a:cs typeface="Tahoma" pitchFamily="34" charset="0"/>
              </a:defRPr>
            </a:lvl4pPr>
            <a:lvl5pPr>
              <a:lnSpc>
                <a:spcPct val="100000"/>
              </a:lnSpc>
              <a:defRPr sz="1000">
                <a:latin typeface="Tahoma" pitchFamily="34" charset="0"/>
                <a:ea typeface="Tahoma" pitchFamily="34" charset="0"/>
                <a:cs typeface="Tahoma" pitchFamily="34" charset="0"/>
              </a:defRPr>
            </a:lvl5pPr>
          </a:lstStyle>
          <a:p>
            <a:r>
              <a:rPr lang="en-GB" dirty="0" err="1" smtClean="0"/>
              <a:t>Lorem</a:t>
            </a:r>
            <a:r>
              <a:rPr lang="en-GB" dirty="0" smtClean="0"/>
              <a:t> </a:t>
            </a:r>
            <a:r>
              <a:rPr lang="en-GB" dirty="0" err="1" smtClean="0"/>
              <a:t>ipsum</a:t>
            </a:r>
            <a:r>
              <a:rPr lang="en-GB" dirty="0" smtClean="0"/>
              <a:t> </a:t>
            </a:r>
            <a:r>
              <a:rPr lang="en-GB" dirty="0" err="1" smtClean="0"/>
              <a:t>dolor</a:t>
            </a:r>
            <a:r>
              <a:rPr lang="en-GB" dirty="0" smtClean="0"/>
              <a:t> sit </a:t>
            </a:r>
            <a:r>
              <a:rPr lang="en-GB" dirty="0" err="1" smtClean="0"/>
              <a:t>amet</a:t>
            </a:r>
            <a:r>
              <a:rPr lang="en-GB" dirty="0" smtClean="0"/>
              <a:t>, </a:t>
            </a:r>
            <a:r>
              <a:rPr lang="en-GB" dirty="0" err="1" smtClean="0"/>
              <a:t>consectetur</a:t>
            </a:r>
            <a:r>
              <a:rPr lang="en-GB" dirty="0" smtClean="0"/>
              <a:t> </a:t>
            </a:r>
            <a:r>
              <a:rPr lang="en-GB" dirty="0" err="1" smtClean="0"/>
              <a:t>adipiscing</a:t>
            </a:r>
            <a:r>
              <a:rPr lang="en-GB" dirty="0" smtClean="0"/>
              <a:t> </a:t>
            </a:r>
            <a:r>
              <a:rPr lang="en-GB" dirty="0" err="1" smtClean="0"/>
              <a:t>elit</a:t>
            </a:r>
            <a:r>
              <a:rPr lang="en-GB" dirty="0" smtClean="0"/>
              <a:t>. </a:t>
            </a:r>
          </a:p>
          <a:p>
            <a:pPr lvl="1"/>
            <a:r>
              <a:rPr lang="en-GB" dirty="0" err="1" smtClean="0"/>
              <a:t>Nullam</a:t>
            </a:r>
            <a:r>
              <a:rPr lang="en-GB" dirty="0" smtClean="0"/>
              <a:t> </a:t>
            </a:r>
            <a:r>
              <a:rPr lang="en-GB" dirty="0" err="1" smtClean="0"/>
              <a:t>vel</a:t>
            </a:r>
            <a:r>
              <a:rPr lang="en-GB" dirty="0" smtClean="0"/>
              <a:t> </a:t>
            </a:r>
            <a:r>
              <a:rPr lang="en-GB" dirty="0" err="1" smtClean="0"/>
              <a:t>varius</a:t>
            </a:r>
            <a:r>
              <a:rPr lang="en-GB" dirty="0" smtClean="0"/>
              <a:t> quam. </a:t>
            </a:r>
          </a:p>
          <a:p>
            <a:pPr lvl="2"/>
            <a:r>
              <a:rPr lang="en-GB" dirty="0" err="1" smtClean="0"/>
              <a:t>Aliquam</a:t>
            </a:r>
            <a:r>
              <a:rPr lang="en-GB" dirty="0" smtClean="0"/>
              <a:t> </a:t>
            </a:r>
            <a:r>
              <a:rPr lang="en-GB" dirty="0" err="1" smtClean="0"/>
              <a:t>molestie</a:t>
            </a:r>
            <a:r>
              <a:rPr lang="en-GB" dirty="0" smtClean="0"/>
              <a:t> </a:t>
            </a:r>
            <a:r>
              <a:rPr lang="en-GB" dirty="0" err="1" smtClean="0"/>
              <a:t>sem</a:t>
            </a:r>
            <a:r>
              <a:rPr lang="en-GB" dirty="0" smtClean="0"/>
              <a:t> </a:t>
            </a:r>
            <a:r>
              <a:rPr lang="en-GB" dirty="0" err="1" smtClean="0"/>
              <a:t>nec</a:t>
            </a:r>
            <a:r>
              <a:rPr lang="en-GB" dirty="0" smtClean="0"/>
              <a:t> </a:t>
            </a:r>
            <a:r>
              <a:rPr lang="en-GB" dirty="0" err="1" smtClean="0"/>
              <a:t>augue</a:t>
            </a:r>
            <a:r>
              <a:rPr lang="en-GB" dirty="0" smtClean="0"/>
              <a:t> </a:t>
            </a:r>
            <a:r>
              <a:rPr lang="en-GB" dirty="0" err="1" smtClean="0"/>
              <a:t>mollis</a:t>
            </a:r>
            <a:r>
              <a:rPr lang="en-GB" dirty="0" smtClean="0"/>
              <a:t> </a:t>
            </a:r>
            <a:r>
              <a:rPr lang="en-GB" dirty="0" err="1" smtClean="0"/>
              <a:t>rhoncus</a:t>
            </a:r>
            <a:r>
              <a:rPr lang="en-GB" dirty="0" smtClean="0"/>
              <a:t>. </a:t>
            </a:r>
          </a:p>
          <a:p>
            <a:pPr lvl="2"/>
            <a:r>
              <a:rPr lang="en-GB" dirty="0" err="1" smtClean="0"/>
              <a:t>Curabitur</a:t>
            </a:r>
            <a:r>
              <a:rPr lang="en-GB" dirty="0" smtClean="0"/>
              <a:t> </a:t>
            </a:r>
            <a:r>
              <a:rPr lang="en-GB" dirty="0" err="1" smtClean="0"/>
              <a:t>dolor</a:t>
            </a:r>
            <a:r>
              <a:rPr lang="en-GB" dirty="0" smtClean="0"/>
              <a:t> mi, </a:t>
            </a:r>
            <a:r>
              <a:rPr lang="en-GB" dirty="0" err="1" smtClean="0"/>
              <a:t>porta</a:t>
            </a:r>
            <a:r>
              <a:rPr lang="en-GB" dirty="0" smtClean="0"/>
              <a:t> et </a:t>
            </a:r>
            <a:r>
              <a:rPr lang="en-GB" dirty="0" err="1" smtClean="0"/>
              <a:t>porta</a:t>
            </a:r>
            <a:r>
              <a:rPr lang="en-GB" dirty="0" smtClean="0"/>
              <a:t> </a:t>
            </a:r>
            <a:r>
              <a:rPr lang="en-GB" dirty="0" err="1" smtClean="0"/>
              <a:t>quis</a:t>
            </a:r>
            <a:r>
              <a:rPr lang="en-GB" dirty="0" smtClean="0"/>
              <a:t>, </a:t>
            </a:r>
            <a:r>
              <a:rPr lang="en-GB" dirty="0" err="1" smtClean="0"/>
              <a:t>malesuada</a:t>
            </a:r>
            <a:r>
              <a:rPr lang="en-GB" dirty="0" smtClean="0"/>
              <a:t> </a:t>
            </a:r>
            <a:r>
              <a:rPr lang="en-GB" dirty="0" err="1" smtClean="0"/>
              <a:t>eu</a:t>
            </a:r>
            <a:r>
              <a:rPr lang="en-GB" dirty="0" smtClean="0"/>
              <a:t> </a:t>
            </a:r>
            <a:r>
              <a:rPr lang="en-GB" dirty="0" err="1" smtClean="0"/>
              <a:t>orci</a:t>
            </a:r>
            <a:r>
              <a:rPr lang="en-GB" dirty="0" smtClean="0"/>
              <a:t>.</a:t>
            </a:r>
          </a:p>
        </p:txBody>
      </p:sp>
      <p:sp>
        <p:nvSpPr>
          <p:cNvPr id="33" name="Content Placeholder 2"/>
          <p:cNvSpPr>
            <a:spLocks noGrp="1"/>
          </p:cNvSpPr>
          <p:nvPr>
            <p:ph idx="15" hasCustomPrompt="1"/>
          </p:nvPr>
        </p:nvSpPr>
        <p:spPr>
          <a:xfrm>
            <a:off x="1912619" y="4546601"/>
            <a:ext cx="7501256" cy="1459547"/>
          </a:xfrm>
        </p:spPr>
        <p:txBody>
          <a:bodyPr lIns="0">
            <a:normAutofit/>
          </a:bodyPr>
          <a:lstStyle>
            <a:lvl1pPr marL="179388" indent="-179388">
              <a:lnSpc>
                <a:spcPct val="100000"/>
              </a:lnSpc>
              <a:spcBef>
                <a:spcPts val="300"/>
              </a:spcBef>
              <a:buClr>
                <a:schemeClr val="tx2"/>
              </a:buClr>
              <a:buFont typeface="Wingdings" pitchFamily="2" charset="2"/>
              <a:buChar char="l"/>
              <a:defRPr sz="1100">
                <a:latin typeface="Tahoma" pitchFamily="34" charset="0"/>
                <a:ea typeface="Tahoma" pitchFamily="34" charset="0"/>
                <a:cs typeface="Tahoma" pitchFamily="34" charset="0"/>
              </a:defRPr>
            </a:lvl1pPr>
            <a:lvl2pPr marL="360000" indent="-180000">
              <a:lnSpc>
                <a:spcPct val="100000"/>
              </a:lnSpc>
              <a:spcBef>
                <a:spcPts val="300"/>
              </a:spcBef>
              <a:spcAft>
                <a:spcPts val="0"/>
              </a:spcAft>
              <a:buFont typeface="Wingdings 3" pitchFamily="18" charset="2"/>
              <a:buChar char=""/>
              <a:defRPr sz="1100">
                <a:latin typeface="Tahoma" pitchFamily="34" charset="0"/>
                <a:ea typeface="Tahoma" pitchFamily="34" charset="0"/>
                <a:cs typeface="Tahoma" pitchFamily="34" charset="0"/>
              </a:defRPr>
            </a:lvl2pPr>
            <a:lvl3pPr marL="538163" indent="-182563">
              <a:lnSpc>
                <a:spcPct val="100000"/>
              </a:lnSpc>
              <a:buFontTx/>
              <a:buBlip>
                <a:blip r:embed="rId2"/>
              </a:buBlip>
              <a:defRPr sz="1100">
                <a:latin typeface="Tahoma" pitchFamily="34" charset="0"/>
                <a:ea typeface="Tahoma" pitchFamily="34" charset="0"/>
                <a:cs typeface="Tahoma" pitchFamily="34" charset="0"/>
              </a:defRPr>
            </a:lvl3pPr>
            <a:lvl4pPr>
              <a:lnSpc>
                <a:spcPct val="100000"/>
              </a:lnSpc>
              <a:defRPr sz="1000">
                <a:latin typeface="Tahoma" pitchFamily="34" charset="0"/>
                <a:ea typeface="Tahoma" pitchFamily="34" charset="0"/>
                <a:cs typeface="Tahoma" pitchFamily="34" charset="0"/>
              </a:defRPr>
            </a:lvl4pPr>
            <a:lvl5pPr>
              <a:lnSpc>
                <a:spcPct val="100000"/>
              </a:lnSpc>
              <a:defRPr sz="1000">
                <a:latin typeface="Tahoma" pitchFamily="34" charset="0"/>
                <a:ea typeface="Tahoma" pitchFamily="34" charset="0"/>
                <a:cs typeface="Tahoma" pitchFamily="34" charset="0"/>
              </a:defRPr>
            </a:lvl5pPr>
          </a:lstStyle>
          <a:p>
            <a:r>
              <a:rPr lang="en-GB" dirty="0" err="1" smtClean="0"/>
              <a:t>Lorem</a:t>
            </a:r>
            <a:r>
              <a:rPr lang="en-GB" dirty="0" smtClean="0"/>
              <a:t> </a:t>
            </a:r>
            <a:r>
              <a:rPr lang="en-GB" dirty="0" err="1" smtClean="0"/>
              <a:t>ipsum</a:t>
            </a:r>
            <a:r>
              <a:rPr lang="en-GB" dirty="0" smtClean="0"/>
              <a:t> </a:t>
            </a:r>
            <a:r>
              <a:rPr lang="en-GB" dirty="0" err="1" smtClean="0"/>
              <a:t>dolor</a:t>
            </a:r>
            <a:r>
              <a:rPr lang="en-GB" dirty="0" smtClean="0"/>
              <a:t> sit </a:t>
            </a:r>
            <a:r>
              <a:rPr lang="en-GB" dirty="0" err="1" smtClean="0"/>
              <a:t>amet</a:t>
            </a:r>
            <a:r>
              <a:rPr lang="en-GB" dirty="0" smtClean="0"/>
              <a:t>, </a:t>
            </a:r>
            <a:r>
              <a:rPr lang="en-GB" dirty="0" err="1" smtClean="0"/>
              <a:t>consectetur</a:t>
            </a:r>
            <a:r>
              <a:rPr lang="en-GB" dirty="0" smtClean="0"/>
              <a:t> </a:t>
            </a:r>
            <a:r>
              <a:rPr lang="en-GB" dirty="0" err="1" smtClean="0"/>
              <a:t>adipiscing</a:t>
            </a:r>
            <a:r>
              <a:rPr lang="en-GB" dirty="0" smtClean="0"/>
              <a:t> </a:t>
            </a:r>
            <a:r>
              <a:rPr lang="en-GB" dirty="0" err="1" smtClean="0"/>
              <a:t>elit</a:t>
            </a:r>
            <a:r>
              <a:rPr lang="en-GB" dirty="0" smtClean="0"/>
              <a:t>. </a:t>
            </a:r>
          </a:p>
          <a:p>
            <a:pPr lvl="1"/>
            <a:r>
              <a:rPr lang="en-GB" dirty="0" err="1" smtClean="0"/>
              <a:t>Nullam</a:t>
            </a:r>
            <a:r>
              <a:rPr lang="en-GB" dirty="0" smtClean="0"/>
              <a:t> </a:t>
            </a:r>
            <a:r>
              <a:rPr lang="en-GB" dirty="0" err="1" smtClean="0"/>
              <a:t>vel</a:t>
            </a:r>
            <a:r>
              <a:rPr lang="en-GB" dirty="0" smtClean="0"/>
              <a:t> </a:t>
            </a:r>
            <a:r>
              <a:rPr lang="en-GB" dirty="0" err="1" smtClean="0"/>
              <a:t>varius</a:t>
            </a:r>
            <a:r>
              <a:rPr lang="en-GB" dirty="0" smtClean="0"/>
              <a:t> quam. </a:t>
            </a:r>
          </a:p>
          <a:p>
            <a:pPr lvl="2"/>
            <a:r>
              <a:rPr lang="en-GB" dirty="0" err="1" smtClean="0"/>
              <a:t>Aliquam</a:t>
            </a:r>
            <a:r>
              <a:rPr lang="en-GB" dirty="0" smtClean="0"/>
              <a:t> </a:t>
            </a:r>
            <a:r>
              <a:rPr lang="en-GB" dirty="0" err="1" smtClean="0"/>
              <a:t>molestie</a:t>
            </a:r>
            <a:r>
              <a:rPr lang="en-GB" dirty="0" smtClean="0"/>
              <a:t> </a:t>
            </a:r>
            <a:r>
              <a:rPr lang="en-GB" dirty="0" err="1" smtClean="0"/>
              <a:t>sem</a:t>
            </a:r>
            <a:r>
              <a:rPr lang="en-GB" dirty="0" smtClean="0"/>
              <a:t> </a:t>
            </a:r>
            <a:r>
              <a:rPr lang="en-GB" dirty="0" err="1" smtClean="0"/>
              <a:t>nec</a:t>
            </a:r>
            <a:r>
              <a:rPr lang="en-GB" dirty="0" smtClean="0"/>
              <a:t> </a:t>
            </a:r>
            <a:r>
              <a:rPr lang="en-GB" dirty="0" err="1" smtClean="0"/>
              <a:t>augue</a:t>
            </a:r>
            <a:r>
              <a:rPr lang="en-GB" dirty="0" smtClean="0"/>
              <a:t> </a:t>
            </a:r>
            <a:r>
              <a:rPr lang="en-GB" dirty="0" err="1" smtClean="0"/>
              <a:t>mollis</a:t>
            </a:r>
            <a:r>
              <a:rPr lang="en-GB" dirty="0" smtClean="0"/>
              <a:t> </a:t>
            </a:r>
            <a:r>
              <a:rPr lang="en-GB" dirty="0" err="1" smtClean="0"/>
              <a:t>rhoncus</a:t>
            </a:r>
            <a:r>
              <a:rPr lang="en-GB" dirty="0" smtClean="0"/>
              <a:t>. </a:t>
            </a:r>
          </a:p>
          <a:p>
            <a:pPr lvl="2"/>
            <a:r>
              <a:rPr lang="en-GB" dirty="0" err="1" smtClean="0"/>
              <a:t>Curabitur</a:t>
            </a:r>
            <a:r>
              <a:rPr lang="en-GB" dirty="0" smtClean="0"/>
              <a:t> </a:t>
            </a:r>
            <a:r>
              <a:rPr lang="en-GB" dirty="0" err="1" smtClean="0"/>
              <a:t>dolor</a:t>
            </a:r>
            <a:r>
              <a:rPr lang="en-GB" dirty="0" smtClean="0"/>
              <a:t> mi, </a:t>
            </a:r>
            <a:r>
              <a:rPr lang="en-GB" dirty="0" err="1" smtClean="0"/>
              <a:t>porta</a:t>
            </a:r>
            <a:r>
              <a:rPr lang="en-GB" dirty="0" smtClean="0"/>
              <a:t> et </a:t>
            </a:r>
            <a:r>
              <a:rPr lang="en-GB" dirty="0" err="1" smtClean="0"/>
              <a:t>porta</a:t>
            </a:r>
            <a:r>
              <a:rPr lang="en-GB" dirty="0" smtClean="0"/>
              <a:t> </a:t>
            </a:r>
            <a:r>
              <a:rPr lang="en-GB" dirty="0" err="1" smtClean="0"/>
              <a:t>quis</a:t>
            </a:r>
            <a:r>
              <a:rPr lang="en-GB" dirty="0" smtClean="0"/>
              <a:t>, </a:t>
            </a:r>
            <a:r>
              <a:rPr lang="en-GB" dirty="0" err="1" smtClean="0"/>
              <a:t>malesuada</a:t>
            </a:r>
            <a:r>
              <a:rPr lang="en-GB" dirty="0" smtClean="0"/>
              <a:t> </a:t>
            </a:r>
            <a:r>
              <a:rPr lang="en-GB" dirty="0" err="1" smtClean="0"/>
              <a:t>eu</a:t>
            </a:r>
            <a:r>
              <a:rPr lang="en-GB" dirty="0" smtClean="0"/>
              <a:t> </a:t>
            </a:r>
            <a:r>
              <a:rPr lang="en-GB" dirty="0" err="1" smtClean="0"/>
              <a:t>orci</a:t>
            </a:r>
            <a:r>
              <a:rPr lang="en-GB" dirty="0" smtClean="0"/>
              <a:t>.</a:t>
            </a:r>
          </a:p>
        </p:txBody>
      </p:sp>
    </p:spTree>
  </p:cSld>
  <p:clrMapOvr>
    <a:masterClrMapping/>
  </p:clrMapOvr>
  <p:transition spd="med">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3" name="Round Diagonal Corner Rectangle 12"/>
          <p:cNvSpPr/>
          <p:nvPr userDrawn="1"/>
        </p:nvSpPr>
        <p:spPr>
          <a:xfrm>
            <a:off x="7820025" y="2664824"/>
            <a:ext cx="1593850" cy="3356564"/>
          </a:xfrm>
          <a:prstGeom prst="round2DiagRect">
            <a:avLst>
              <a:gd name="adj1" fmla="val 9383"/>
              <a:gd name="adj2" fmla="val 0"/>
            </a:avLst>
          </a:prstGeom>
          <a:solidFill>
            <a:srgbClr val="CBCDCF"/>
          </a:solidFill>
          <a:ln w="19050">
            <a:noFill/>
            <a:miter lim="800000"/>
            <a:headEnd/>
            <a:tailEnd/>
          </a:ln>
          <a:effectLst/>
        </p:spPr>
        <p:txBody>
          <a:bodyPr wrap="square" lIns="72000" tIns="36000" rIns="72000" bIns="36000" anchor="ctr" anchorCtr="0">
            <a:noAutofit/>
          </a:bodyPr>
          <a:lstStyle/>
          <a:p>
            <a:pPr algn="ctr"/>
            <a:endParaRPr lang="en-GB" sz="1400" dirty="0">
              <a:solidFill>
                <a:schemeClr val="bg1"/>
              </a:solidFill>
            </a:endParaRPr>
          </a:p>
        </p:txBody>
      </p:sp>
      <p:sp>
        <p:nvSpPr>
          <p:cNvPr id="12" name="Round Diagonal Corner Rectangle 11"/>
          <p:cNvSpPr/>
          <p:nvPr userDrawn="1"/>
        </p:nvSpPr>
        <p:spPr>
          <a:xfrm>
            <a:off x="7820025" y="1340768"/>
            <a:ext cx="1593850" cy="1460014"/>
          </a:xfrm>
          <a:prstGeom prst="round2DiagRect">
            <a:avLst>
              <a:gd name="adj1" fmla="val 9383"/>
              <a:gd name="adj2" fmla="val 0"/>
            </a:avLst>
          </a:prstGeom>
          <a:solidFill>
            <a:schemeClr val="tx2"/>
          </a:solidFill>
          <a:ln w="19050">
            <a:noFill/>
            <a:miter lim="800000"/>
            <a:headEnd/>
            <a:tailEnd/>
          </a:ln>
          <a:effectLst/>
        </p:spPr>
        <p:txBody>
          <a:bodyPr wrap="square" lIns="72000" tIns="36000" rIns="72000" bIns="36000" anchor="ctr" anchorCtr="0">
            <a:noAutofit/>
          </a:bodyPr>
          <a:lstStyle/>
          <a:p>
            <a:pPr algn="ctr"/>
            <a:endParaRPr lang="en-GB" sz="1400" dirty="0">
              <a:solidFill>
                <a:schemeClr val="bg1"/>
              </a:solidFill>
            </a:endParaRPr>
          </a:p>
        </p:txBody>
      </p:sp>
      <p:sp>
        <p:nvSpPr>
          <p:cNvPr id="2" name="Title 1"/>
          <p:cNvSpPr>
            <a:spLocks noGrp="1"/>
          </p:cNvSpPr>
          <p:nvPr>
            <p:ph type="title"/>
          </p:nvPr>
        </p:nvSpPr>
        <p:spPr>
          <a:xfrm>
            <a:off x="501479" y="489549"/>
            <a:ext cx="8912395" cy="816395"/>
          </a:xfrm>
        </p:spPr>
        <p:txBody>
          <a:bodyPr anchor="t" anchorCtr="0">
            <a:normAutofit/>
          </a:bodyPr>
          <a:lstStyle>
            <a:lvl1pPr algn="l">
              <a:defRPr sz="2400" b="0"/>
            </a:lvl1pPr>
          </a:lstStyle>
          <a:p>
            <a:r>
              <a:rPr lang="en-US" smtClean="0"/>
              <a:t>Click to edit Master title style</a:t>
            </a:r>
            <a:endParaRPr lang="en-GB" dirty="0"/>
          </a:p>
        </p:txBody>
      </p:sp>
      <p:sp>
        <p:nvSpPr>
          <p:cNvPr id="10" name="Text Placeholder 9"/>
          <p:cNvSpPr>
            <a:spLocks noGrp="1"/>
          </p:cNvSpPr>
          <p:nvPr>
            <p:ph type="body" sz="quarter" idx="13"/>
          </p:nvPr>
        </p:nvSpPr>
        <p:spPr>
          <a:xfrm>
            <a:off x="7820025" y="2800782"/>
            <a:ext cx="1593850" cy="3220605"/>
          </a:xfrm>
        </p:spPr>
        <p:txBody>
          <a:bodyPr lIns="72000" rIns="72000">
            <a:noAutofit/>
          </a:bodyPr>
          <a:lstStyle>
            <a:lvl1pPr marL="87313" indent="-87313">
              <a:lnSpc>
                <a:spcPct val="100000"/>
              </a:lnSpc>
              <a:buSzPct val="110000"/>
              <a:buFont typeface="Arial" pitchFamily="34" charset="0"/>
              <a:buChar char="•"/>
              <a:defRPr sz="700"/>
            </a:lvl1pPr>
            <a:lvl2pPr>
              <a:defRPr sz="700"/>
            </a:lvl2pPr>
            <a:lvl3pPr>
              <a:defRPr sz="700"/>
            </a:lvl3pPr>
            <a:lvl4pPr>
              <a:defRPr sz="700"/>
            </a:lvl4pPr>
            <a:lvl5pPr>
              <a:defRPr sz="7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5" name="Content Placeholder 2"/>
          <p:cNvSpPr>
            <a:spLocks noGrp="1"/>
          </p:cNvSpPr>
          <p:nvPr>
            <p:ph idx="1"/>
          </p:nvPr>
        </p:nvSpPr>
        <p:spPr>
          <a:xfrm>
            <a:off x="500063" y="1341439"/>
            <a:ext cx="7319962" cy="4679950"/>
          </a:xfrm>
        </p:spPr>
        <p:txBody>
          <a:bodyPr lIns="0">
            <a:normAutofit/>
          </a:bodyPr>
          <a:lstStyle>
            <a:lvl1pPr marL="179388" indent="-179388">
              <a:lnSpc>
                <a:spcPct val="100000"/>
              </a:lnSpc>
              <a:spcBef>
                <a:spcPts val="300"/>
              </a:spcBef>
              <a:buClr>
                <a:schemeClr val="tx2"/>
              </a:buClr>
              <a:buFont typeface="Wingdings" pitchFamily="2" charset="2"/>
              <a:buChar char="l"/>
              <a:defRPr sz="700">
                <a:latin typeface="Tahoma" pitchFamily="34" charset="0"/>
                <a:ea typeface="Tahoma" pitchFamily="34" charset="0"/>
                <a:cs typeface="Tahoma" pitchFamily="34" charset="0"/>
              </a:defRPr>
            </a:lvl1pPr>
            <a:lvl2pPr marL="360000" indent="-180000">
              <a:lnSpc>
                <a:spcPct val="100000"/>
              </a:lnSpc>
              <a:spcBef>
                <a:spcPts val="300"/>
              </a:spcBef>
              <a:spcAft>
                <a:spcPts val="0"/>
              </a:spcAft>
              <a:buFont typeface="Wingdings 3" pitchFamily="18" charset="2"/>
              <a:buChar char=""/>
              <a:defRPr sz="700">
                <a:latin typeface="Tahoma" pitchFamily="34" charset="0"/>
                <a:ea typeface="Tahoma" pitchFamily="34" charset="0"/>
                <a:cs typeface="Tahoma" pitchFamily="34" charset="0"/>
              </a:defRPr>
            </a:lvl2pPr>
            <a:lvl3pPr marL="538163" indent="-182563">
              <a:lnSpc>
                <a:spcPct val="100000"/>
              </a:lnSpc>
              <a:buFontTx/>
              <a:buBlip>
                <a:blip r:embed="rId2"/>
              </a:buBlip>
              <a:defRPr sz="700">
                <a:latin typeface="Tahoma" pitchFamily="34" charset="0"/>
                <a:ea typeface="Tahoma" pitchFamily="34" charset="0"/>
                <a:cs typeface="Tahoma" pitchFamily="34" charset="0"/>
              </a:defRPr>
            </a:lvl3pPr>
            <a:lvl4pPr>
              <a:lnSpc>
                <a:spcPct val="100000"/>
              </a:lnSpc>
              <a:defRPr sz="700">
                <a:latin typeface="Tahoma" pitchFamily="34" charset="0"/>
                <a:ea typeface="Tahoma" pitchFamily="34" charset="0"/>
                <a:cs typeface="Tahoma" pitchFamily="34" charset="0"/>
              </a:defRPr>
            </a:lvl4pPr>
            <a:lvl5pPr>
              <a:lnSpc>
                <a:spcPct val="100000"/>
              </a:lnSpc>
              <a:defRPr sz="7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transition spd="med">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lete Blank">
    <p:spTree>
      <p:nvGrpSpPr>
        <p:cNvPr id="1" name=""/>
        <p:cNvGrpSpPr/>
        <p:nvPr/>
      </p:nvGrpSpPr>
      <p:grpSpPr>
        <a:xfrm>
          <a:off x="0" y="0"/>
          <a:ext cx="0" cy="0"/>
          <a:chOff x="0" y="0"/>
          <a:chExt cx="0" cy="0"/>
        </a:xfrm>
      </p:grpSpPr>
      <p:sp>
        <p:nvSpPr>
          <p:cNvPr id="3" name="Rectangle 2"/>
          <p:cNvSpPr/>
          <p:nvPr userDrawn="1"/>
        </p:nvSpPr>
        <p:spPr>
          <a:xfrm>
            <a:off x="0" y="0"/>
            <a:ext cx="990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bulleted lists">
    <p:spTree>
      <p:nvGrpSpPr>
        <p:cNvPr id="1" name=""/>
        <p:cNvGrpSpPr/>
        <p:nvPr/>
      </p:nvGrpSpPr>
      <p:grpSpPr>
        <a:xfrm>
          <a:off x="0" y="0"/>
          <a:ext cx="0" cy="0"/>
          <a:chOff x="0" y="0"/>
          <a:chExt cx="0" cy="0"/>
        </a:xfrm>
      </p:grpSpPr>
      <p:sp>
        <p:nvSpPr>
          <p:cNvPr id="2" name="Title 1"/>
          <p:cNvSpPr>
            <a:spLocks noGrp="1"/>
          </p:cNvSpPr>
          <p:nvPr>
            <p:ph type="title"/>
          </p:nvPr>
        </p:nvSpPr>
        <p:spPr>
          <a:xfrm>
            <a:off x="501479" y="260648"/>
            <a:ext cx="8912395" cy="687497"/>
          </a:xfrm>
        </p:spPr>
        <p:txBody>
          <a:bodyPr>
            <a:noAutofit/>
          </a:bodyPr>
          <a:lstStyle/>
          <a:p>
            <a:r>
              <a:rPr lang="en-US" smtClean="0"/>
              <a:t>Click to edit Master title style</a:t>
            </a:r>
            <a:endParaRPr lang="en-GB" dirty="0"/>
          </a:p>
        </p:txBody>
      </p:sp>
      <p:sp>
        <p:nvSpPr>
          <p:cNvPr id="8" name="Content Placeholder 2"/>
          <p:cNvSpPr>
            <a:spLocks noGrp="1"/>
          </p:cNvSpPr>
          <p:nvPr>
            <p:ph idx="1"/>
          </p:nvPr>
        </p:nvSpPr>
        <p:spPr>
          <a:xfrm>
            <a:off x="500063" y="1341439"/>
            <a:ext cx="4267200" cy="4679950"/>
          </a:xfrm>
        </p:spPr>
        <p:txBody>
          <a:bodyPr lIns="0"/>
          <a:lstStyle>
            <a:lvl1pPr marL="179388" indent="-179388">
              <a:lnSpc>
                <a:spcPct val="140000"/>
              </a:lnSpc>
              <a:spcBef>
                <a:spcPts val="300"/>
              </a:spcBef>
              <a:buClr>
                <a:schemeClr val="tx2"/>
              </a:buClr>
              <a:buFont typeface="Wingdings" pitchFamily="2" charset="2"/>
              <a:buChar char="l"/>
              <a:defRPr>
                <a:latin typeface="Tahoma" pitchFamily="34" charset="0"/>
                <a:ea typeface="Tahoma" pitchFamily="34" charset="0"/>
                <a:cs typeface="Tahoma" pitchFamily="34" charset="0"/>
              </a:defRPr>
            </a:lvl1pPr>
            <a:lvl2pPr marL="360000" indent="-180000">
              <a:lnSpc>
                <a:spcPct val="140000"/>
              </a:lnSpc>
              <a:spcBef>
                <a:spcPts val="300"/>
              </a:spcBef>
              <a:spcAft>
                <a:spcPts val="0"/>
              </a:spcAft>
              <a:buFont typeface="Wingdings 3" pitchFamily="18" charset="2"/>
              <a:buChar char=""/>
              <a:defRPr sz="1100">
                <a:latin typeface="Tahoma" pitchFamily="34" charset="0"/>
                <a:ea typeface="Tahoma" pitchFamily="34" charset="0"/>
                <a:cs typeface="Tahoma" pitchFamily="34" charset="0"/>
              </a:defRPr>
            </a:lvl2pPr>
            <a:lvl3pPr marL="538163" indent="-182563">
              <a:lnSpc>
                <a:spcPct val="140000"/>
              </a:lnSpc>
              <a:buFontTx/>
              <a:buBlip>
                <a:blip r:embed="rId2"/>
              </a:buBlip>
              <a:defRPr sz="1100">
                <a:latin typeface="Tahoma" pitchFamily="34" charset="0"/>
                <a:ea typeface="Tahoma" pitchFamily="34" charset="0"/>
                <a:cs typeface="Tahoma" pitchFamily="34" charset="0"/>
              </a:defRPr>
            </a:lvl3pPr>
            <a:lvl4pPr>
              <a:lnSpc>
                <a:spcPct val="140000"/>
              </a:lnSpc>
              <a:defRPr>
                <a:latin typeface="Tahoma" pitchFamily="34" charset="0"/>
                <a:ea typeface="Tahoma" pitchFamily="34" charset="0"/>
                <a:cs typeface="Tahoma" pitchFamily="34" charset="0"/>
              </a:defRPr>
            </a:lvl4pPr>
            <a:lvl5pPr>
              <a:lnSpc>
                <a:spcPct val="140000"/>
              </a:lnSpc>
              <a:defRPr>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9" name="Content Placeholder 2"/>
          <p:cNvSpPr>
            <a:spLocks noGrp="1"/>
          </p:cNvSpPr>
          <p:nvPr>
            <p:ph idx="13"/>
          </p:nvPr>
        </p:nvSpPr>
        <p:spPr>
          <a:xfrm>
            <a:off x="5153025" y="1341439"/>
            <a:ext cx="4260850" cy="4679949"/>
          </a:xfrm>
        </p:spPr>
        <p:txBody>
          <a:bodyPr lIns="0"/>
          <a:lstStyle>
            <a:lvl1pPr marL="179388" indent="-179388">
              <a:lnSpc>
                <a:spcPct val="140000"/>
              </a:lnSpc>
              <a:spcBef>
                <a:spcPts val="300"/>
              </a:spcBef>
              <a:buClr>
                <a:schemeClr val="tx2"/>
              </a:buClr>
              <a:buFont typeface="Wingdings" pitchFamily="2" charset="2"/>
              <a:buChar char="l"/>
              <a:defRPr>
                <a:latin typeface="Tahoma" pitchFamily="34" charset="0"/>
                <a:ea typeface="Tahoma" pitchFamily="34" charset="0"/>
                <a:cs typeface="Tahoma" pitchFamily="34" charset="0"/>
              </a:defRPr>
            </a:lvl1pPr>
            <a:lvl2pPr marL="360000" indent="-180000">
              <a:lnSpc>
                <a:spcPct val="140000"/>
              </a:lnSpc>
              <a:spcBef>
                <a:spcPts val="300"/>
              </a:spcBef>
              <a:spcAft>
                <a:spcPts val="0"/>
              </a:spcAft>
              <a:buFont typeface="Wingdings 3" pitchFamily="18" charset="2"/>
              <a:buChar char=""/>
              <a:defRPr sz="1100">
                <a:latin typeface="Tahoma" pitchFamily="34" charset="0"/>
                <a:ea typeface="Tahoma" pitchFamily="34" charset="0"/>
                <a:cs typeface="Tahoma" pitchFamily="34" charset="0"/>
              </a:defRPr>
            </a:lvl2pPr>
            <a:lvl3pPr marL="538163" indent="-182563">
              <a:lnSpc>
                <a:spcPct val="140000"/>
              </a:lnSpc>
              <a:buFontTx/>
              <a:buBlip>
                <a:blip r:embed="rId2"/>
              </a:buBlip>
              <a:defRPr sz="1100">
                <a:latin typeface="Tahoma" pitchFamily="34" charset="0"/>
                <a:ea typeface="Tahoma" pitchFamily="34" charset="0"/>
                <a:cs typeface="Tahoma" pitchFamily="34" charset="0"/>
              </a:defRPr>
            </a:lvl3pPr>
            <a:lvl4pPr>
              <a:lnSpc>
                <a:spcPct val="140000"/>
              </a:lnSpc>
              <a:defRPr>
                <a:latin typeface="Tahoma" pitchFamily="34" charset="0"/>
                <a:ea typeface="Tahoma" pitchFamily="34" charset="0"/>
                <a:cs typeface="Tahoma" pitchFamily="34" charset="0"/>
              </a:defRPr>
            </a:lvl4pPr>
            <a:lvl5pPr>
              <a:lnSpc>
                <a:spcPct val="140000"/>
              </a:lnSpc>
              <a:defRPr>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 Slide">
    <p:spTree>
      <p:nvGrpSpPr>
        <p:cNvPr id="1" name=""/>
        <p:cNvGrpSpPr/>
        <p:nvPr/>
      </p:nvGrpSpPr>
      <p:grpSpPr>
        <a:xfrm>
          <a:off x="0" y="0"/>
          <a:ext cx="0" cy="0"/>
          <a:chOff x="0" y="0"/>
          <a:chExt cx="0" cy="0"/>
        </a:xfrm>
      </p:grpSpPr>
      <p:sp>
        <p:nvSpPr>
          <p:cNvPr id="40" name="Text Placeholder 18"/>
          <p:cNvSpPr>
            <a:spLocks noGrp="1"/>
          </p:cNvSpPr>
          <p:nvPr>
            <p:ph type="body" sz="quarter" idx="28" hasCustomPrompt="1"/>
          </p:nvPr>
        </p:nvSpPr>
        <p:spPr>
          <a:xfrm>
            <a:off x="5159375" y="4323432"/>
            <a:ext cx="4260850" cy="465138"/>
          </a:xfrm>
          <a:prstGeom prst="round2DiagRect">
            <a:avLst/>
          </a:prstGeom>
          <a:solidFill>
            <a:srgbClr val="D6EEF3"/>
          </a:solidFill>
        </p:spPr>
        <p:txBody>
          <a:bodyPr/>
          <a:lstStyle>
            <a:lvl1pPr marL="180000" marR="0" indent="-180000" algn="l" defTabSz="995613" rtl="0" eaLnBrk="1" fontAlgn="auto" latinLnBrk="0" hangingPunct="1">
              <a:lnSpc>
                <a:spcPct val="140000"/>
              </a:lnSpc>
              <a:spcBef>
                <a:spcPts val="300"/>
              </a:spcBef>
              <a:spcAft>
                <a:spcPts val="0"/>
              </a:spcAft>
              <a:buClr>
                <a:schemeClr val="tx2"/>
              </a:buClr>
              <a:buSzPct val="110000"/>
              <a:buFont typeface="Wingdings" pitchFamily="2" charset="2"/>
              <a:buNone/>
              <a:tabLst/>
              <a:defRPr sz="1600">
                <a:solidFill>
                  <a:schemeClr val="tx1"/>
                </a:solidFill>
                <a:latin typeface="Tahoma (Body)"/>
              </a:defRPr>
            </a:lvl1pPr>
          </a:lstStyle>
          <a:p>
            <a:pPr marL="180000" marR="0" lvl="0" indent="-180000" algn="l" defTabSz="995613" rtl="0" eaLnBrk="1" fontAlgn="auto" latinLnBrk="0" hangingPunct="1">
              <a:lnSpc>
                <a:spcPct val="140000"/>
              </a:lnSpc>
              <a:spcBef>
                <a:spcPts val="300"/>
              </a:spcBef>
              <a:spcAft>
                <a:spcPts val="0"/>
              </a:spcAft>
              <a:buClr>
                <a:schemeClr val="tx2"/>
              </a:buClr>
              <a:buSzPct val="110000"/>
              <a:buFont typeface="Wingdings" pitchFamily="2" charset="2"/>
              <a:buNone/>
              <a:tabLst/>
              <a:defRPr/>
            </a:pPr>
            <a:r>
              <a:rPr lang="en-GB" sz="1600" dirty="0" smtClean="0">
                <a:solidFill>
                  <a:schemeClr val="tx1"/>
                </a:solidFill>
              </a:rPr>
              <a:t>  Content section</a:t>
            </a:r>
            <a:endParaRPr lang="en-US" dirty="0"/>
          </a:p>
        </p:txBody>
      </p:sp>
      <p:sp>
        <p:nvSpPr>
          <p:cNvPr id="41" name="Text Placeholder 18"/>
          <p:cNvSpPr>
            <a:spLocks noGrp="1"/>
          </p:cNvSpPr>
          <p:nvPr>
            <p:ph type="body" sz="quarter" idx="29" hasCustomPrompt="1"/>
          </p:nvPr>
        </p:nvSpPr>
        <p:spPr>
          <a:xfrm>
            <a:off x="512759" y="4323432"/>
            <a:ext cx="4260850" cy="465138"/>
          </a:xfrm>
          <a:prstGeom prst="round2DiagRect">
            <a:avLst/>
          </a:prstGeom>
          <a:solidFill>
            <a:srgbClr val="D6EEF3"/>
          </a:solidFill>
        </p:spPr>
        <p:txBody>
          <a:bodyPr/>
          <a:lstStyle>
            <a:lvl1pPr marL="180000" marR="0" indent="-180000" algn="l" defTabSz="995613" rtl="0" eaLnBrk="1" fontAlgn="auto" latinLnBrk="0" hangingPunct="1">
              <a:lnSpc>
                <a:spcPct val="140000"/>
              </a:lnSpc>
              <a:spcBef>
                <a:spcPts val="300"/>
              </a:spcBef>
              <a:spcAft>
                <a:spcPts val="0"/>
              </a:spcAft>
              <a:buClr>
                <a:schemeClr val="tx2"/>
              </a:buClr>
              <a:buSzPct val="110000"/>
              <a:buFont typeface="Wingdings" pitchFamily="2" charset="2"/>
              <a:buNone/>
              <a:tabLst/>
              <a:defRPr sz="1600">
                <a:solidFill>
                  <a:schemeClr val="tx1"/>
                </a:solidFill>
                <a:latin typeface="Tahoma (Body)"/>
              </a:defRPr>
            </a:lvl1pPr>
          </a:lstStyle>
          <a:p>
            <a:pPr marL="180000" marR="0" lvl="0" indent="-180000" algn="l" defTabSz="995613" rtl="0" eaLnBrk="1" fontAlgn="auto" latinLnBrk="0" hangingPunct="1">
              <a:lnSpc>
                <a:spcPct val="140000"/>
              </a:lnSpc>
              <a:spcBef>
                <a:spcPts val="300"/>
              </a:spcBef>
              <a:spcAft>
                <a:spcPts val="0"/>
              </a:spcAft>
              <a:buClr>
                <a:schemeClr val="tx2"/>
              </a:buClr>
              <a:buSzPct val="110000"/>
              <a:buFont typeface="Wingdings" pitchFamily="2" charset="2"/>
              <a:buNone/>
              <a:tabLst/>
              <a:defRPr/>
            </a:pPr>
            <a:r>
              <a:rPr lang="en-GB" sz="1600" dirty="0" smtClean="0">
                <a:solidFill>
                  <a:schemeClr val="tx1"/>
                </a:solidFill>
              </a:rPr>
              <a:t>  Content section</a:t>
            </a:r>
            <a:endParaRPr lang="en-US" dirty="0"/>
          </a:p>
        </p:txBody>
      </p:sp>
      <p:sp>
        <p:nvSpPr>
          <p:cNvPr id="42" name="Text Placeholder 18"/>
          <p:cNvSpPr>
            <a:spLocks noGrp="1"/>
          </p:cNvSpPr>
          <p:nvPr>
            <p:ph type="body" sz="quarter" idx="30" hasCustomPrompt="1"/>
          </p:nvPr>
        </p:nvSpPr>
        <p:spPr>
          <a:xfrm>
            <a:off x="5153029" y="5052094"/>
            <a:ext cx="4260850" cy="465138"/>
          </a:xfrm>
          <a:prstGeom prst="round2DiagRect">
            <a:avLst/>
          </a:prstGeom>
          <a:solidFill>
            <a:srgbClr val="D6EEF3"/>
          </a:solidFill>
        </p:spPr>
        <p:txBody>
          <a:bodyPr/>
          <a:lstStyle>
            <a:lvl1pPr marL="180000" marR="0" indent="-180000" algn="l" defTabSz="995613" rtl="0" eaLnBrk="1" fontAlgn="auto" latinLnBrk="0" hangingPunct="1">
              <a:lnSpc>
                <a:spcPct val="140000"/>
              </a:lnSpc>
              <a:spcBef>
                <a:spcPts val="300"/>
              </a:spcBef>
              <a:spcAft>
                <a:spcPts val="0"/>
              </a:spcAft>
              <a:buClr>
                <a:schemeClr val="tx2"/>
              </a:buClr>
              <a:buSzPct val="110000"/>
              <a:buFont typeface="Wingdings" pitchFamily="2" charset="2"/>
              <a:buNone/>
              <a:tabLst/>
              <a:defRPr sz="1600">
                <a:solidFill>
                  <a:schemeClr val="tx1"/>
                </a:solidFill>
                <a:latin typeface="Tahoma (Body)"/>
              </a:defRPr>
            </a:lvl1pPr>
          </a:lstStyle>
          <a:p>
            <a:pPr marL="180000" marR="0" lvl="0" indent="-180000" algn="l" defTabSz="995613" rtl="0" eaLnBrk="1" fontAlgn="auto" latinLnBrk="0" hangingPunct="1">
              <a:lnSpc>
                <a:spcPct val="140000"/>
              </a:lnSpc>
              <a:spcBef>
                <a:spcPts val="300"/>
              </a:spcBef>
              <a:spcAft>
                <a:spcPts val="0"/>
              </a:spcAft>
              <a:buClr>
                <a:schemeClr val="tx2"/>
              </a:buClr>
              <a:buSzPct val="110000"/>
              <a:buFont typeface="Wingdings" pitchFamily="2" charset="2"/>
              <a:buNone/>
              <a:tabLst/>
              <a:defRPr/>
            </a:pPr>
            <a:r>
              <a:rPr lang="en-GB" sz="1600" dirty="0" smtClean="0">
                <a:solidFill>
                  <a:schemeClr val="tx1"/>
                </a:solidFill>
              </a:rPr>
              <a:t>  Content section</a:t>
            </a:r>
            <a:endParaRPr lang="en-US" dirty="0"/>
          </a:p>
        </p:txBody>
      </p:sp>
      <p:sp>
        <p:nvSpPr>
          <p:cNvPr id="43" name="Text Placeholder 18"/>
          <p:cNvSpPr>
            <a:spLocks noGrp="1"/>
          </p:cNvSpPr>
          <p:nvPr>
            <p:ph type="body" sz="quarter" idx="31" hasCustomPrompt="1"/>
          </p:nvPr>
        </p:nvSpPr>
        <p:spPr>
          <a:xfrm>
            <a:off x="506413" y="5052094"/>
            <a:ext cx="4260850" cy="465138"/>
          </a:xfrm>
          <a:prstGeom prst="round2DiagRect">
            <a:avLst/>
          </a:prstGeom>
          <a:solidFill>
            <a:srgbClr val="D6EEF3"/>
          </a:solidFill>
        </p:spPr>
        <p:txBody>
          <a:bodyPr/>
          <a:lstStyle>
            <a:lvl1pPr marL="180000" marR="0" indent="-180000" algn="l" defTabSz="995613" rtl="0" eaLnBrk="1" fontAlgn="auto" latinLnBrk="0" hangingPunct="1">
              <a:lnSpc>
                <a:spcPct val="140000"/>
              </a:lnSpc>
              <a:spcBef>
                <a:spcPts val="300"/>
              </a:spcBef>
              <a:spcAft>
                <a:spcPts val="0"/>
              </a:spcAft>
              <a:buClr>
                <a:schemeClr val="tx2"/>
              </a:buClr>
              <a:buSzPct val="110000"/>
              <a:buFont typeface="Wingdings" pitchFamily="2" charset="2"/>
              <a:buNone/>
              <a:tabLst/>
              <a:defRPr sz="1600">
                <a:solidFill>
                  <a:schemeClr val="tx1"/>
                </a:solidFill>
                <a:latin typeface="Tahoma (Body)"/>
              </a:defRPr>
            </a:lvl1pPr>
          </a:lstStyle>
          <a:p>
            <a:pPr marL="180000" marR="0" lvl="0" indent="-180000" algn="l" defTabSz="995613" rtl="0" eaLnBrk="1" fontAlgn="auto" latinLnBrk="0" hangingPunct="1">
              <a:lnSpc>
                <a:spcPct val="140000"/>
              </a:lnSpc>
              <a:spcBef>
                <a:spcPts val="300"/>
              </a:spcBef>
              <a:spcAft>
                <a:spcPts val="0"/>
              </a:spcAft>
              <a:buClr>
                <a:schemeClr val="tx2"/>
              </a:buClr>
              <a:buSzPct val="110000"/>
              <a:buFont typeface="Wingdings" pitchFamily="2" charset="2"/>
              <a:buNone/>
              <a:tabLst/>
              <a:defRPr/>
            </a:pPr>
            <a:r>
              <a:rPr lang="en-GB" sz="1600" dirty="0" smtClean="0">
                <a:solidFill>
                  <a:schemeClr val="tx1"/>
                </a:solidFill>
              </a:rPr>
              <a:t>  Content section</a:t>
            </a:r>
            <a:endParaRPr lang="en-US" dirty="0"/>
          </a:p>
        </p:txBody>
      </p:sp>
      <p:sp>
        <p:nvSpPr>
          <p:cNvPr id="36" name="Text Placeholder 18"/>
          <p:cNvSpPr>
            <a:spLocks noGrp="1"/>
          </p:cNvSpPr>
          <p:nvPr>
            <p:ph type="body" sz="quarter" idx="24" hasCustomPrompt="1"/>
          </p:nvPr>
        </p:nvSpPr>
        <p:spPr>
          <a:xfrm>
            <a:off x="5159375" y="2842295"/>
            <a:ext cx="4260850" cy="465138"/>
          </a:xfrm>
          <a:prstGeom prst="round2DiagRect">
            <a:avLst/>
          </a:prstGeom>
          <a:solidFill>
            <a:srgbClr val="D6EEF3"/>
          </a:solidFill>
        </p:spPr>
        <p:txBody>
          <a:bodyPr/>
          <a:lstStyle>
            <a:lvl1pPr marL="180000" marR="0" indent="-180000" algn="l" defTabSz="995613" rtl="0" eaLnBrk="1" fontAlgn="auto" latinLnBrk="0" hangingPunct="1">
              <a:lnSpc>
                <a:spcPct val="140000"/>
              </a:lnSpc>
              <a:spcBef>
                <a:spcPts val="300"/>
              </a:spcBef>
              <a:spcAft>
                <a:spcPts val="0"/>
              </a:spcAft>
              <a:buClr>
                <a:schemeClr val="tx2"/>
              </a:buClr>
              <a:buSzPct val="110000"/>
              <a:buFont typeface="Wingdings" pitchFamily="2" charset="2"/>
              <a:buNone/>
              <a:tabLst/>
              <a:defRPr sz="1600">
                <a:solidFill>
                  <a:schemeClr val="tx1"/>
                </a:solidFill>
                <a:latin typeface="Tahoma (Body)"/>
              </a:defRPr>
            </a:lvl1pPr>
          </a:lstStyle>
          <a:p>
            <a:pPr marL="180000" marR="0" lvl="0" indent="-180000" algn="l" defTabSz="995613" rtl="0" eaLnBrk="1" fontAlgn="auto" latinLnBrk="0" hangingPunct="1">
              <a:lnSpc>
                <a:spcPct val="140000"/>
              </a:lnSpc>
              <a:spcBef>
                <a:spcPts val="300"/>
              </a:spcBef>
              <a:spcAft>
                <a:spcPts val="0"/>
              </a:spcAft>
              <a:buClr>
                <a:schemeClr val="tx2"/>
              </a:buClr>
              <a:buSzPct val="110000"/>
              <a:buFont typeface="Wingdings" pitchFamily="2" charset="2"/>
              <a:buNone/>
              <a:tabLst/>
              <a:defRPr/>
            </a:pPr>
            <a:r>
              <a:rPr lang="en-GB" sz="1600" dirty="0" smtClean="0">
                <a:solidFill>
                  <a:schemeClr val="tx1"/>
                </a:solidFill>
              </a:rPr>
              <a:t>  Content section</a:t>
            </a:r>
            <a:endParaRPr lang="en-US" dirty="0"/>
          </a:p>
        </p:txBody>
      </p:sp>
      <p:sp>
        <p:nvSpPr>
          <p:cNvPr id="38" name="Text Placeholder 18"/>
          <p:cNvSpPr>
            <a:spLocks noGrp="1"/>
          </p:cNvSpPr>
          <p:nvPr>
            <p:ph type="body" sz="quarter" idx="26" hasCustomPrompt="1"/>
          </p:nvPr>
        </p:nvSpPr>
        <p:spPr>
          <a:xfrm>
            <a:off x="5153029" y="3570957"/>
            <a:ext cx="4260850" cy="465138"/>
          </a:xfrm>
          <a:prstGeom prst="round2DiagRect">
            <a:avLst/>
          </a:prstGeom>
          <a:solidFill>
            <a:srgbClr val="D6EEF3"/>
          </a:solidFill>
        </p:spPr>
        <p:txBody>
          <a:bodyPr/>
          <a:lstStyle>
            <a:lvl1pPr marL="180000" marR="0" indent="-180000" algn="l" defTabSz="995613" rtl="0" eaLnBrk="1" fontAlgn="auto" latinLnBrk="0" hangingPunct="1">
              <a:lnSpc>
                <a:spcPct val="140000"/>
              </a:lnSpc>
              <a:spcBef>
                <a:spcPts val="300"/>
              </a:spcBef>
              <a:spcAft>
                <a:spcPts val="0"/>
              </a:spcAft>
              <a:buClr>
                <a:schemeClr val="tx2"/>
              </a:buClr>
              <a:buSzPct val="110000"/>
              <a:buFont typeface="Wingdings" pitchFamily="2" charset="2"/>
              <a:buNone/>
              <a:tabLst/>
              <a:defRPr sz="1600">
                <a:solidFill>
                  <a:schemeClr val="tx1"/>
                </a:solidFill>
                <a:latin typeface="Tahoma (Body)"/>
              </a:defRPr>
            </a:lvl1pPr>
          </a:lstStyle>
          <a:p>
            <a:pPr marL="180000" marR="0" lvl="0" indent="-180000" algn="l" defTabSz="995613" rtl="0" eaLnBrk="1" fontAlgn="auto" latinLnBrk="0" hangingPunct="1">
              <a:lnSpc>
                <a:spcPct val="140000"/>
              </a:lnSpc>
              <a:spcBef>
                <a:spcPts val="300"/>
              </a:spcBef>
              <a:spcAft>
                <a:spcPts val="0"/>
              </a:spcAft>
              <a:buClr>
                <a:schemeClr val="tx2"/>
              </a:buClr>
              <a:buSzPct val="110000"/>
              <a:buFont typeface="Wingdings" pitchFamily="2" charset="2"/>
              <a:buNone/>
              <a:tabLst/>
              <a:defRPr/>
            </a:pPr>
            <a:r>
              <a:rPr lang="en-GB" sz="1600" dirty="0" smtClean="0">
                <a:solidFill>
                  <a:schemeClr val="tx1"/>
                </a:solidFill>
              </a:rPr>
              <a:t>  Content section</a:t>
            </a:r>
            <a:endParaRPr lang="en-US" dirty="0"/>
          </a:p>
        </p:txBody>
      </p:sp>
      <p:sp>
        <p:nvSpPr>
          <p:cNvPr id="2" name="Title 1"/>
          <p:cNvSpPr>
            <a:spLocks noGrp="1"/>
          </p:cNvSpPr>
          <p:nvPr>
            <p:ph type="title"/>
          </p:nvPr>
        </p:nvSpPr>
        <p:spPr>
          <a:xfrm>
            <a:off x="501478" y="260648"/>
            <a:ext cx="8902343" cy="374845"/>
          </a:xfrm>
        </p:spPr>
        <p:txBody>
          <a:bodyPr/>
          <a:lstStyle/>
          <a:p>
            <a:r>
              <a:rPr lang="en-US" smtClean="0"/>
              <a:t>Click to edit Master title style</a:t>
            </a:r>
            <a:endParaRPr lang="en-GB" dirty="0"/>
          </a:p>
        </p:txBody>
      </p:sp>
      <p:sp>
        <p:nvSpPr>
          <p:cNvPr id="33" name="Text Placeholder 32"/>
          <p:cNvSpPr>
            <a:spLocks noGrp="1"/>
          </p:cNvSpPr>
          <p:nvPr>
            <p:ph type="body" sz="quarter" idx="19" hasCustomPrompt="1"/>
          </p:nvPr>
        </p:nvSpPr>
        <p:spPr>
          <a:xfrm>
            <a:off x="500063" y="476672"/>
            <a:ext cx="8913812" cy="326226"/>
          </a:xfrm>
        </p:spPr>
        <p:txBody>
          <a:bodyPr>
            <a:noAutofit/>
          </a:bodyPr>
          <a:lstStyle>
            <a:lvl1pPr>
              <a:buNone/>
              <a:defRPr sz="1600">
                <a:solidFill>
                  <a:schemeClr val="tx2"/>
                </a:solidFill>
                <a:latin typeface="+mj-lt"/>
              </a:defRPr>
            </a:lvl1pPr>
          </a:lstStyle>
          <a:p>
            <a:pPr lvl="0"/>
            <a:r>
              <a:rPr lang="en-GB" sz="1600" dirty="0" smtClean="0"/>
              <a:t>Content/Agenda slide with highlights subheading Tahoma 16pt</a:t>
            </a:r>
            <a:endParaRPr lang="en-US" dirty="0"/>
          </a:p>
        </p:txBody>
      </p:sp>
      <p:sp>
        <p:nvSpPr>
          <p:cNvPr id="28" name="Text Placeholder 18"/>
          <p:cNvSpPr>
            <a:spLocks noGrp="1"/>
          </p:cNvSpPr>
          <p:nvPr>
            <p:ph type="body" sz="quarter" idx="20" hasCustomPrompt="1"/>
          </p:nvPr>
        </p:nvSpPr>
        <p:spPr>
          <a:xfrm>
            <a:off x="5153025" y="1375444"/>
            <a:ext cx="4260850" cy="465138"/>
          </a:xfrm>
          <a:prstGeom prst="round2DiagRect">
            <a:avLst/>
          </a:prstGeom>
          <a:solidFill>
            <a:srgbClr val="D6EEF3"/>
          </a:solidFill>
        </p:spPr>
        <p:txBody>
          <a:bodyPr/>
          <a:lstStyle>
            <a:lvl1pPr marL="180000" marR="0" indent="-180000" algn="l" defTabSz="995613" rtl="0" eaLnBrk="1" fontAlgn="auto" latinLnBrk="0" hangingPunct="1">
              <a:lnSpc>
                <a:spcPct val="140000"/>
              </a:lnSpc>
              <a:spcBef>
                <a:spcPts val="300"/>
              </a:spcBef>
              <a:spcAft>
                <a:spcPts val="0"/>
              </a:spcAft>
              <a:buClr>
                <a:schemeClr val="tx2"/>
              </a:buClr>
              <a:buSzPct val="110000"/>
              <a:buFont typeface="Wingdings" pitchFamily="2" charset="2"/>
              <a:buNone/>
              <a:tabLst/>
              <a:defRPr sz="1600">
                <a:solidFill>
                  <a:schemeClr val="tx1"/>
                </a:solidFill>
                <a:latin typeface="Tahoma (Body)"/>
              </a:defRPr>
            </a:lvl1pPr>
          </a:lstStyle>
          <a:p>
            <a:pPr marL="180000" marR="0" lvl="0" indent="-180000" algn="l" defTabSz="995613" rtl="0" eaLnBrk="1" fontAlgn="auto" latinLnBrk="0" hangingPunct="1">
              <a:lnSpc>
                <a:spcPct val="140000"/>
              </a:lnSpc>
              <a:spcBef>
                <a:spcPts val="300"/>
              </a:spcBef>
              <a:spcAft>
                <a:spcPts val="0"/>
              </a:spcAft>
              <a:buClr>
                <a:schemeClr val="tx2"/>
              </a:buClr>
              <a:buSzPct val="110000"/>
              <a:buFont typeface="Wingdings" pitchFamily="2" charset="2"/>
              <a:buNone/>
              <a:tabLst/>
              <a:defRPr/>
            </a:pPr>
            <a:r>
              <a:rPr lang="en-GB" sz="1600" dirty="0" smtClean="0">
                <a:solidFill>
                  <a:schemeClr val="tx1"/>
                </a:solidFill>
              </a:rPr>
              <a:t>  Content section</a:t>
            </a:r>
            <a:endParaRPr lang="en-US" dirty="0"/>
          </a:p>
        </p:txBody>
      </p:sp>
      <p:sp>
        <p:nvSpPr>
          <p:cNvPr id="32" name="Text Placeholder 18"/>
          <p:cNvSpPr>
            <a:spLocks noGrp="1"/>
          </p:cNvSpPr>
          <p:nvPr>
            <p:ph type="body" sz="quarter" idx="21" hasCustomPrompt="1"/>
          </p:nvPr>
        </p:nvSpPr>
        <p:spPr>
          <a:xfrm>
            <a:off x="506409" y="1375444"/>
            <a:ext cx="4260850" cy="465138"/>
          </a:xfrm>
          <a:prstGeom prst="round2DiagRect">
            <a:avLst/>
          </a:prstGeom>
          <a:solidFill>
            <a:srgbClr val="D6EEF3"/>
          </a:solidFill>
        </p:spPr>
        <p:txBody>
          <a:bodyPr/>
          <a:lstStyle>
            <a:lvl1pPr marL="180000" marR="0" indent="-180000" algn="l" defTabSz="995613" rtl="0" eaLnBrk="1" fontAlgn="auto" latinLnBrk="0" hangingPunct="1">
              <a:lnSpc>
                <a:spcPct val="140000"/>
              </a:lnSpc>
              <a:spcBef>
                <a:spcPts val="300"/>
              </a:spcBef>
              <a:spcAft>
                <a:spcPts val="0"/>
              </a:spcAft>
              <a:buClr>
                <a:schemeClr val="tx2"/>
              </a:buClr>
              <a:buSzPct val="110000"/>
              <a:buFont typeface="Wingdings" pitchFamily="2" charset="2"/>
              <a:buNone/>
              <a:tabLst/>
              <a:defRPr sz="1600">
                <a:solidFill>
                  <a:schemeClr val="tx1"/>
                </a:solidFill>
                <a:latin typeface="Tahoma (Body)"/>
              </a:defRPr>
            </a:lvl1pPr>
          </a:lstStyle>
          <a:p>
            <a:pPr marL="180000" marR="0" lvl="0" indent="-180000" algn="l" defTabSz="995613" rtl="0" eaLnBrk="1" fontAlgn="auto" latinLnBrk="0" hangingPunct="1">
              <a:lnSpc>
                <a:spcPct val="140000"/>
              </a:lnSpc>
              <a:spcBef>
                <a:spcPts val="300"/>
              </a:spcBef>
              <a:spcAft>
                <a:spcPts val="0"/>
              </a:spcAft>
              <a:buClr>
                <a:schemeClr val="tx2"/>
              </a:buClr>
              <a:buSzPct val="110000"/>
              <a:buFont typeface="Wingdings" pitchFamily="2" charset="2"/>
              <a:buNone/>
              <a:tabLst/>
              <a:defRPr/>
            </a:pPr>
            <a:r>
              <a:rPr lang="en-GB" sz="1600" dirty="0" smtClean="0">
                <a:solidFill>
                  <a:schemeClr val="tx1"/>
                </a:solidFill>
              </a:rPr>
              <a:t>  Content section</a:t>
            </a:r>
            <a:endParaRPr lang="en-US" dirty="0"/>
          </a:p>
        </p:txBody>
      </p:sp>
      <p:sp>
        <p:nvSpPr>
          <p:cNvPr id="34" name="Text Placeholder 18"/>
          <p:cNvSpPr>
            <a:spLocks noGrp="1"/>
          </p:cNvSpPr>
          <p:nvPr>
            <p:ph type="body" sz="quarter" idx="22" hasCustomPrompt="1"/>
          </p:nvPr>
        </p:nvSpPr>
        <p:spPr>
          <a:xfrm>
            <a:off x="5146679" y="2104106"/>
            <a:ext cx="4260850" cy="465138"/>
          </a:xfrm>
          <a:prstGeom prst="round2DiagRect">
            <a:avLst/>
          </a:prstGeom>
          <a:solidFill>
            <a:srgbClr val="D6EEF3"/>
          </a:solidFill>
        </p:spPr>
        <p:txBody>
          <a:bodyPr/>
          <a:lstStyle>
            <a:lvl1pPr marL="180000" marR="0" indent="-180000" algn="l" defTabSz="995613" rtl="0" eaLnBrk="1" fontAlgn="auto" latinLnBrk="0" hangingPunct="1">
              <a:lnSpc>
                <a:spcPct val="140000"/>
              </a:lnSpc>
              <a:spcBef>
                <a:spcPts val="300"/>
              </a:spcBef>
              <a:spcAft>
                <a:spcPts val="0"/>
              </a:spcAft>
              <a:buClr>
                <a:schemeClr val="tx2"/>
              </a:buClr>
              <a:buSzPct val="110000"/>
              <a:buFont typeface="Wingdings" pitchFamily="2" charset="2"/>
              <a:buNone/>
              <a:tabLst/>
              <a:defRPr sz="1600">
                <a:solidFill>
                  <a:schemeClr val="tx1"/>
                </a:solidFill>
                <a:latin typeface="Tahoma (Body)"/>
              </a:defRPr>
            </a:lvl1pPr>
          </a:lstStyle>
          <a:p>
            <a:pPr marL="180000" marR="0" lvl="0" indent="-180000" algn="l" defTabSz="995613" rtl="0" eaLnBrk="1" fontAlgn="auto" latinLnBrk="0" hangingPunct="1">
              <a:lnSpc>
                <a:spcPct val="140000"/>
              </a:lnSpc>
              <a:spcBef>
                <a:spcPts val="300"/>
              </a:spcBef>
              <a:spcAft>
                <a:spcPts val="0"/>
              </a:spcAft>
              <a:buClr>
                <a:schemeClr val="tx2"/>
              </a:buClr>
              <a:buSzPct val="110000"/>
              <a:buFont typeface="Wingdings" pitchFamily="2" charset="2"/>
              <a:buNone/>
              <a:tabLst/>
              <a:defRPr/>
            </a:pPr>
            <a:r>
              <a:rPr lang="en-GB" sz="1600" dirty="0" smtClean="0">
                <a:solidFill>
                  <a:schemeClr val="tx1"/>
                </a:solidFill>
              </a:rPr>
              <a:t>  Content section</a:t>
            </a:r>
            <a:endParaRPr lang="en-US" dirty="0"/>
          </a:p>
        </p:txBody>
      </p:sp>
      <p:sp>
        <p:nvSpPr>
          <p:cNvPr id="35" name="Text Placeholder 18"/>
          <p:cNvSpPr>
            <a:spLocks noGrp="1"/>
          </p:cNvSpPr>
          <p:nvPr>
            <p:ph type="body" sz="quarter" idx="23" hasCustomPrompt="1"/>
          </p:nvPr>
        </p:nvSpPr>
        <p:spPr>
          <a:xfrm>
            <a:off x="500063" y="2104106"/>
            <a:ext cx="4260850" cy="465138"/>
          </a:xfrm>
          <a:prstGeom prst="round2DiagRect">
            <a:avLst/>
          </a:prstGeom>
          <a:solidFill>
            <a:srgbClr val="D6EEF3"/>
          </a:solidFill>
        </p:spPr>
        <p:txBody>
          <a:bodyPr/>
          <a:lstStyle>
            <a:lvl1pPr marL="180000" marR="0" indent="-180000" algn="l" defTabSz="995613" rtl="0" eaLnBrk="1" fontAlgn="auto" latinLnBrk="0" hangingPunct="1">
              <a:lnSpc>
                <a:spcPct val="140000"/>
              </a:lnSpc>
              <a:spcBef>
                <a:spcPts val="300"/>
              </a:spcBef>
              <a:spcAft>
                <a:spcPts val="0"/>
              </a:spcAft>
              <a:buClr>
                <a:schemeClr val="tx2"/>
              </a:buClr>
              <a:buSzPct val="110000"/>
              <a:buFont typeface="Wingdings" pitchFamily="2" charset="2"/>
              <a:buNone/>
              <a:tabLst/>
              <a:defRPr sz="1600">
                <a:solidFill>
                  <a:schemeClr val="tx1"/>
                </a:solidFill>
                <a:latin typeface="Tahoma (Body)"/>
              </a:defRPr>
            </a:lvl1pPr>
          </a:lstStyle>
          <a:p>
            <a:pPr marL="180000" marR="0" lvl="0" indent="-180000" algn="l" defTabSz="995613" rtl="0" eaLnBrk="1" fontAlgn="auto" latinLnBrk="0" hangingPunct="1">
              <a:lnSpc>
                <a:spcPct val="140000"/>
              </a:lnSpc>
              <a:spcBef>
                <a:spcPts val="300"/>
              </a:spcBef>
              <a:spcAft>
                <a:spcPts val="0"/>
              </a:spcAft>
              <a:buClr>
                <a:schemeClr val="tx2"/>
              </a:buClr>
              <a:buSzPct val="110000"/>
              <a:buFont typeface="Wingdings" pitchFamily="2" charset="2"/>
              <a:buNone/>
              <a:tabLst/>
              <a:defRPr/>
            </a:pPr>
            <a:r>
              <a:rPr lang="en-GB" sz="1600" dirty="0" smtClean="0">
                <a:solidFill>
                  <a:schemeClr val="tx1"/>
                </a:solidFill>
              </a:rPr>
              <a:t>  Content section</a:t>
            </a:r>
            <a:endParaRPr lang="en-US" dirty="0"/>
          </a:p>
        </p:txBody>
      </p:sp>
      <p:sp>
        <p:nvSpPr>
          <p:cNvPr id="37" name="Text Placeholder 18"/>
          <p:cNvSpPr>
            <a:spLocks noGrp="1"/>
          </p:cNvSpPr>
          <p:nvPr>
            <p:ph type="body" sz="quarter" idx="25" hasCustomPrompt="1"/>
          </p:nvPr>
        </p:nvSpPr>
        <p:spPr>
          <a:xfrm>
            <a:off x="512759" y="2842295"/>
            <a:ext cx="4260850" cy="465138"/>
          </a:xfrm>
          <a:prstGeom prst="round2DiagRect">
            <a:avLst/>
          </a:prstGeom>
          <a:solidFill>
            <a:srgbClr val="D6EEF3"/>
          </a:solidFill>
        </p:spPr>
        <p:txBody>
          <a:bodyPr/>
          <a:lstStyle>
            <a:lvl1pPr marL="180000" marR="0" indent="-180000" algn="l" defTabSz="995613" rtl="0" eaLnBrk="1" fontAlgn="auto" latinLnBrk="0" hangingPunct="1">
              <a:lnSpc>
                <a:spcPct val="140000"/>
              </a:lnSpc>
              <a:spcBef>
                <a:spcPts val="300"/>
              </a:spcBef>
              <a:spcAft>
                <a:spcPts val="0"/>
              </a:spcAft>
              <a:buClr>
                <a:schemeClr val="tx2"/>
              </a:buClr>
              <a:buSzPct val="110000"/>
              <a:buFont typeface="Wingdings" pitchFamily="2" charset="2"/>
              <a:buNone/>
              <a:tabLst/>
              <a:defRPr sz="1600">
                <a:solidFill>
                  <a:schemeClr val="tx1"/>
                </a:solidFill>
                <a:latin typeface="Tahoma (Body)"/>
              </a:defRPr>
            </a:lvl1pPr>
          </a:lstStyle>
          <a:p>
            <a:pPr marL="180000" marR="0" lvl="0" indent="-180000" algn="l" defTabSz="995613" rtl="0" eaLnBrk="1" fontAlgn="auto" latinLnBrk="0" hangingPunct="1">
              <a:lnSpc>
                <a:spcPct val="140000"/>
              </a:lnSpc>
              <a:spcBef>
                <a:spcPts val="300"/>
              </a:spcBef>
              <a:spcAft>
                <a:spcPts val="0"/>
              </a:spcAft>
              <a:buClr>
                <a:schemeClr val="tx2"/>
              </a:buClr>
              <a:buSzPct val="110000"/>
              <a:buFont typeface="Wingdings" pitchFamily="2" charset="2"/>
              <a:buNone/>
              <a:tabLst/>
              <a:defRPr/>
            </a:pPr>
            <a:r>
              <a:rPr lang="en-GB" sz="1600" dirty="0" smtClean="0">
                <a:solidFill>
                  <a:schemeClr val="tx1"/>
                </a:solidFill>
              </a:rPr>
              <a:t>  Content section</a:t>
            </a:r>
            <a:endParaRPr lang="en-US" dirty="0"/>
          </a:p>
        </p:txBody>
      </p:sp>
      <p:sp>
        <p:nvSpPr>
          <p:cNvPr id="39" name="Text Placeholder 18"/>
          <p:cNvSpPr>
            <a:spLocks noGrp="1"/>
          </p:cNvSpPr>
          <p:nvPr>
            <p:ph type="body" sz="quarter" idx="27" hasCustomPrompt="1"/>
          </p:nvPr>
        </p:nvSpPr>
        <p:spPr>
          <a:xfrm>
            <a:off x="506413" y="3570957"/>
            <a:ext cx="4260850" cy="465138"/>
          </a:xfrm>
          <a:prstGeom prst="round2DiagRect">
            <a:avLst/>
          </a:prstGeom>
          <a:solidFill>
            <a:srgbClr val="D6EEF3"/>
          </a:solidFill>
        </p:spPr>
        <p:txBody>
          <a:bodyPr/>
          <a:lstStyle>
            <a:lvl1pPr marL="180000" marR="0" indent="-180000" algn="l" defTabSz="995613" rtl="0" eaLnBrk="1" fontAlgn="auto" latinLnBrk="0" hangingPunct="1">
              <a:lnSpc>
                <a:spcPct val="140000"/>
              </a:lnSpc>
              <a:spcBef>
                <a:spcPts val="300"/>
              </a:spcBef>
              <a:spcAft>
                <a:spcPts val="0"/>
              </a:spcAft>
              <a:buClr>
                <a:schemeClr val="tx2"/>
              </a:buClr>
              <a:buSzPct val="110000"/>
              <a:buFont typeface="Wingdings" pitchFamily="2" charset="2"/>
              <a:buNone/>
              <a:tabLst/>
              <a:defRPr sz="1600">
                <a:solidFill>
                  <a:schemeClr val="tx1"/>
                </a:solidFill>
                <a:latin typeface="Tahoma (Body)"/>
              </a:defRPr>
            </a:lvl1pPr>
          </a:lstStyle>
          <a:p>
            <a:pPr marL="180000" marR="0" lvl="0" indent="-180000" algn="l" defTabSz="995613" rtl="0" eaLnBrk="1" fontAlgn="auto" latinLnBrk="0" hangingPunct="1">
              <a:lnSpc>
                <a:spcPct val="140000"/>
              </a:lnSpc>
              <a:spcBef>
                <a:spcPts val="300"/>
              </a:spcBef>
              <a:spcAft>
                <a:spcPts val="0"/>
              </a:spcAft>
              <a:buClr>
                <a:schemeClr val="tx2"/>
              </a:buClr>
              <a:buSzPct val="110000"/>
              <a:buFont typeface="Wingdings" pitchFamily="2" charset="2"/>
              <a:buNone/>
              <a:tabLst/>
              <a:defRPr/>
            </a:pPr>
            <a:r>
              <a:rPr lang="en-GB" sz="1600" dirty="0" smtClean="0">
                <a:solidFill>
                  <a:schemeClr val="tx1"/>
                </a:solidFill>
              </a:rPr>
              <a:t>  Content section</a:t>
            </a:r>
            <a:endParaRPr lang="en-US" dirty="0"/>
          </a:p>
        </p:txBody>
      </p:sp>
    </p:spTree>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ubheading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1477" y="260648"/>
            <a:ext cx="8912397" cy="816394"/>
          </a:xfrm>
        </p:spPr>
        <p:txBody>
          <a:bodyPr vert="horz" lIns="0" tIns="0" rIns="0" bIns="94662" rtlCol="0" anchor="t" anchorCtr="0">
            <a:noAutofit/>
          </a:bodyPr>
          <a:lstStyle>
            <a:lvl1pPr algn="l" defTabSz="872655" rtl="0" eaLnBrk="1" latinLnBrk="0" hangingPunct="1">
              <a:spcBef>
                <a:spcPct val="0"/>
              </a:spcBef>
              <a:buNone/>
              <a:defRPr lang="en-GB" sz="2400" kern="1200" dirty="0">
                <a:solidFill>
                  <a:schemeClr val="tx2"/>
                </a:solidFill>
                <a:latin typeface="Tahoma" pitchFamily="34" charset="0"/>
                <a:ea typeface="Tahoma" pitchFamily="34" charset="0"/>
                <a:cs typeface="Tahoma" pitchFamily="34" charset="0"/>
              </a:defRPr>
            </a:lvl1pPr>
          </a:lstStyle>
          <a:p>
            <a:r>
              <a:rPr lang="en-US" smtClean="0"/>
              <a:t>Click to edit Master title style</a:t>
            </a:r>
            <a:endParaRPr lang="en-GB" dirty="0"/>
          </a:p>
        </p:txBody>
      </p:sp>
      <p:sp>
        <p:nvSpPr>
          <p:cNvPr id="16" name="Content Placeholder 2"/>
          <p:cNvSpPr>
            <a:spLocks noGrp="1"/>
          </p:cNvSpPr>
          <p:nvPr>
            <p:ph idx="1"/>
          </p:nvPr>
        </p:nvSpPr>
        <p:spPr>
          <a:xfrm>
            <a:off x="500063" y="1805906"/>
            <a:ext cx="8913812" cy="4215482"/>
          </a:xfrm>
        </p:spPr>
        <p:txBody>
          <a:bodyPr lIns="0">
            <a:normAutofit/>
          </a:bodyPr>
          <a:lstStyle>
            <a:lvl1pPr marL="179388" indent="-179388">
              <a:lnSpc>
                <a:spcPct val="140000"/>
              </a:lnSpc>
              <a:spcBef>
                <a:spcPts val="300"/>
              </a:spcBef>
              <a:buClr>
                <a:schemeClr val="tx2"/>
              </a:buClr>
              <a:buFont typeface="Wingdings" pitchFamily="2" charset="2"/>
              <a:buChar char="l"/>
              <a:defRPr sz="1400">
                <a:latin typeface="Tahoma" pitchFamily="34" charset="0"/>
                <a:ea typeface="Tahoma" pitchFamily="34" charset="0"/>
                <a:cs typeface="Tahoma" pitchFamily="34" charset="0"/>
              </a:defRPr>
            </a:lvl1pPr>
            <a:lvl2pPr marL="360000" indent="-180000">
              <a:lnSpc>
                <a:spcPct val="140000"/>
              </a:lnSpc>
              <a:spcBef>
                <a:spcPts val="300"/>
              </a:spcBef>
              <a:spcAft>
                <a:spcPts val="0"/>
              </a:spcAft>
              <a:buFont typeface="Wingdings 3" pitchFamily="18" charset="2"/>
              <a:buChar char=""/>
              <a:defRPr sz="1400">
                <a:latin typeface="Tahoma" pitchFamily="34" charset="0"/>
                <a:ea typeface="Tahoma" pitchFamily="34" charset="0"/>
                <a:cs typeface="Tahoma" pitchFamily="34" charset="0"/>
              </a:defRPr>
            </a:lvl2pPr>
            <a:lvl3pPr marL="538163" indent="-182563">
              <a:lnSpc>
                <a:spcPct val="140000"/>
              </a:lnSpc>
              <a:buFontTx/>
              <a:buBlip>
                <a:blip r:embed="rId2"/>
              </a:buBlip>
              <a:defRPr sz="1400">
                <a:latin typeface="Tahoma" pitchFamily="34" charset="0"/>
                <a:ea typeface="Tahoma" pitchFamily="34" charset="0"/>
                <a:cs typeface="Tahoma" pitchFamily="34" charset="0"/>
              </a:defRPr>
            </a:lvl3pPr>
            <a:lvl4pPr>
              <a:lnSpc>
                <a:spcPct val="140000"/>
              </a:lnSpc>
              <a:defRPr sz="1400">
                <a:latin typeface="Tahoma" pitchFamily="34" charset="0"/>
                <a:ea typeface="Tahoma" pitchFamily="34" charset="0"/>
                <a:cs typeface="Tahoma" pitchFamily="34" charset="0"/>
              </a:defRPr>
            </a:lvl4pPr>
            <a:lvl5pPr>
              <a:lnSpc>
                <a:spcPct val="140000"/>
              </a:lnSpc>
              <a:defRPr sz="1400">
                <a:latin typeface="Tahoma" pitchFamily="34" charset="0"/>
                <a:ea typeface="Tahoma" pitchFamily="34" charset="0"/>
                <a:cs typeface="Tahom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1" name="Text Placeholder 10"/>
          <p:cNvSpPr>
            <a:spLocks noGrp="1"/>
          </p:cNvSpPr>
          <p:nvPr>
            <p:ph type="body" sz="quarter" idx="13" hasCustomPrompt="1"/>
          </p:nvPr>
        </p:nvSpPr>
        <p:spPr>
          <a:xfrm>
            <a:off x="500063" y="1340768"/>
            <a:ext cx="4452937" cy="465138"/>
          </a:xfrm>
        </p:spPr>
        <p:txBody>
          <a:bodyPr>
            <a:normAutofit/>
          </a:bodyPr>
          <a:lstStyle>
            <a:lvl1pPr>
              <a:buNone/>
              <a:defRPr sz="1600" b="1" baseline="0">
                <a:solidFill>
                  <a:schemeClr val="tx2"/>
                </a:solidFill>
              </a:defRPr>
            </a:lvl1pPr>
          </a:lstStyle>
          <a:p>
            <a:pPr lvl="0"/>
            <a:r>
              <a:rPr lang="en-GB" dirty="0" smtClean="0"/>
              <a:t>Subheading Tahoma Bold 16pt</a:t>
            </a:r>
            <a:endParaRPr lang="en-US" dirty="0"/>
          </a:p>
        </p:txBody>
      </p:sp>
    </p:spTree>
  </p:cSld>
  <p:clrMapOvr>
    <a:masterClrMapping/>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ubheading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1477" y="260648"/>
            <a:ext cx="8912397" cy="816394"/>
          </a:xfrm>
        </p:spPr>
        <p:txBody>
          <a:bodyPr vert="horz" lIns="0" tIns="0" rIns="0" bIns="94662" rtlCol="0" anchor="t" anchorCtr="0">
            <a:noAutofit/>
          </a:bodyPr>
          <a:lstStyle>
            <a:lvl1pPr algn="l" defTabSz="872655" rtl="0" eaLnBrk="1" latinLnBrk="0" hangingPunct="1">
              <a:spcBef>
                <a:spcPct val="0"/>
              </a:spcBef>
              <a:buNone/>
              <a:defRPr lang="en-GB" sz="2400" kern="1200" dirty="0">
                <a:solidFill>
                  <a:schemeClr val="tx2"/>
                </a:solidFill>
                <a:latin typeface="Tahoma" pitchFamily="34" charset="0"/>
                <a:ea typeface="Tahoma" pitchFamily="34" charset="0"/>
                <a:cs typeface="Tahoma" pitchFamily="34" charset="0"/>
              </a:defRPr>
            </a:lvl1pPr>
          </a:lstStyle>
          <a:p>
            <a:r>
              <a:rPr lang="en-US" smtClean="0"/>
              <a:t>Click to edit Master title style</a:t>
            </a:r>
            <a:endParaRPr lang="en-GB" dirty="0"/>
          </a:p>
        </p:txBody>
      </p:sp>
      <p:sp>
        <p:nvSpPr>
          <p:cNvPr id="16" name="Content Placeholder 2"/>
          <p:cNvSpPr>
            <a:spLocks noGrp="1"/>
          </p:cNvSpPr>
          <p:nvPr>
            <p:ph idx="1"/>
          </p:nvPr>
        </p:nvSpPr>
        <p:spPr>
          <a:xfrm>
            <a:off x="500063" y="1805906"/>
            <a:ext cx="8913812" cy="4215482"/>
          </a:xfrm>
        </p:spPr>
        <p:txBody>
          <a:bodyPr lIns="0"/>
          <a:lstStyle>
            <a:lvl1pPr marL="179388" indent="-179388">
              <a:lnSpc>
                <a:spcPct val="140000"/>
              </a:lnSpc>
              <a:spcBef>
                <a:spcPts val="300"/>
              </a:spcBef>
              <a:buClr>
                <a:schemeClr val="tx2"/>
              </a:buClr>
              <a:buFont typeface="Wingdings" pitchFamily="2" charset="2"/>
              <a:buChar char="l"/>
              <a:defRPr>
                <a:latin typeface="Tahoma" pitchFamily="34" charset="0"/>
                <a:ea typeface="Tahoma" pitchFamily="34" charset="0"/>
                <a:cs typeface="Tahoma" pitchFamily="34" charset="0"/>
              </a:defRPr>
            </a:lvl1pPr>
            <a:lvl2pPr marL="360000" indent="-180000">
              <a:lnSpc>
                <a:spcPct val="140000"/>
              </a:lnSpc>
              <a:spcBef>
                <a:spcPts val="300"/>
              </a:spcBef>
              <a:spcAft>
                <a:spcPts val="0"/>
              </a:spcAft>
              <a:buFont typeface="Wingdings 3" pitchFamily="18" charset="2"/>
              <a:buChar char=""/>
              <a:defRPr sz="1100">
                <a:latin typeface="Tahoma" pitchFamily="34" charset="0"/>
                <a:ea typeface="Tahoma" pitchFamily="34" charset="0"/>
                <a:cs typeface="Tahoma" pitchFamily="34" charset="0"/>
              </a:defRPr>
            </a:lvl2pPr>
            <a:lvl3pPr marL="538163" indent="-182563">
              <a:lnSpc>
                <a:spcPct val="140000"/>
              </a:lnSpc>
              <a:buFontTx/>
              <a:buBlip>
                <a:blip r:embed="rId2"/>
              </a:buBlip>
              <a:defRPr sz="1100">
                <a:latin typeface="Tahoma" pitchFamily="34" charset="0"/>
                <a:ea typeface="Tahoma" pitchFamily="34" charset="0"/>
                <a:cs typeface="Tahoma" pitchFamily="34" charset="0"/>
              </a:defRPr>
            </a:lvl3pPr>
            <a:lvl4pPr>
              <a:lnSpc>
                <a:spcPct val="140000"/>
              </a:lnSpc>
              <a:defRPr>
                <a:latin typeface="Tahoma" pitchFamily="34" charset="0"/>
                <a:ea typeface="Tahoma" pitchFamily="34" charset="0"/>
                <a:cs typeface="Tahoma" pitchFamily="34" charset="0"/>
              </a:defRPr>
            </a:lvl4pPr>
            <a:lvl5pPr>
              <a:lnSpc>
                <a:spcPct val="140000"/>
              </a:lnSpc>
              <a:defRPr>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1" name="Text Placeholder 10"/>
          <p:cNvSpPr>
            <a:spLocks noGrp="1"/>
          </p:cNvSpPr>
          <p:nvPr>
            <p:ph type="body" sz="quarter" idx="13" hasCustomPrompt="1"/>
          </p:nvPr>
        </p:nvSpPr>
        <p:spPr>
          <a:xfrm>
            <a:off x="500063" y="1340768"/>
            <a:ext cx="4452937" cy="465138"/>
          </a:xfrm>
        </p:spPr>
        <p:txBody>
          <a:bodyPr>
            <a:normAutofit/>
          </a:bodyPr>
          <a:lstStyle>
            <a:lvl1pPr>
              <a:buNone/>
              <a:defRPr sz="1600" b="1" baseline="0">
                <a:solidFill>
                  <a:schemeClr val="tx2"/>
                </a:solidFill>
              </a:defRPr>
            </a:lvl1pPr>
          </a:lstStyle>
          <a:p>
            <a:pPr lvl="0"/>
            <a:r>
              <a:rPr lang="en-GB" dirty="0" smtClean="0"/>
              <a:t>Subheading Tahoma Bold 16pt</a:t>
            </a:r>
            <a:endParaRPr lang="en-US" dirty="0"/>
          </a:p>
        </p:txBody>
      </p:sp>
      <p:sp>
        <p:nvSpPr>
          <p:cNvPr id="8" name="Round Diagonal Corner Rectangle 7"/>
          <p:cNvSpPr/>
          <p:nvPr userDrawn="1"/>
        </p:nvSpPr>
        <p:spPr>
          <a:xfrm>
            <a:off x="515940" y="5144341"/>
            <a:ext cx="8887883" cy="533353"/>
          </a:xfrm>
          <a:prstGeom prst="round2DiagRect">
            <a:avLst>
              <a:gd name="adj1" fmla="val 14579"/>
              <a:gd name="adj2" fmla="val 0"/>
            </a:avLst>
          </a:prstGeom>
          <a:solidFill>
            <a:schemeClr val="tx2"/>
          </a:solidFill>
          <a:ln w="12700">
            <a:noFill/>
            <a:miter lim="800000"/>
            <a:headEnd/>
            <a:tailEnd/>
          </a:ln>
          <a:effectLst/>
        </p:spPr>
        <p:txBody>
          <a:bodyPr wrap="square" lIns="136525" tIns="92075" rIns="136525" bIns="92075" anchor="ctr" anchorCtr="0">
            <a:noAutofit/>
          </a:bodyPr>
          <a:lstStyle/>
          <a:p>
            <a:pPr>
              <a:lnSpc>
                <a:spcPct val="90000"/>
              </a:lnSpc>
              <a:defRPr/>
            </a:pPr>
            <a:endParaRPr lang="en-GB" sz="1100" dirty="0">
              <a:solidFill>
                <a:schemeClr val="bg2"/>
              </a:solidFill>
              <a:latin typeface="Tahoma" pitchFamily="34" charset="0"/>
            </a:endParaRPr>
          </a:p>
        </p:txBody>
      </p:sp>
      <p:sp>
        <p:nvSpPr>
          <p:cNvPr id="10" name="Text Placeholder 9"/>
          <p:cNvSpPr>
            <a:spLocks noGrp="1"/>
          </p:cNvSpPr>
          <p:nvPr>
            <p:ph type="body" sz="quarter" idx="14" hasCustomPrompt="1"/>
          </p:nvPr>
        </p:nvSpPr>
        <p:spPr>
          <a:xfrm>
            <a:off x="500063" y="5158580"/>
            <a:ext cx="8913812" cy="476250"/>
          </a:xfrm>
        </p:spPr>
        <p:txBody>
          <a:bodyPr>
            <a:noAutofit/>
          </a:bodyPr>
          <a:lstStyle>
            <a:lvl1pPr marL="180000" marR="0" indent="-180000" algn="l" defTabSz="995613" rtl="0" eaLnBrk="1" fontAlgn="auto" latinLnBrk="0" hangingPunct="1">
              <a:lnSpc>
                <a:spcPct val="140000"/>
              </a:lnSpc>
              <a:spcBef>
                <a:spcPts val="300"/>
              </a:spcBef>
              <a:spcAft>
                <a:spcPts val="0"/>
              </a:spcAft>
              <a:buClr>
                <a:schemeClr val="tx2"/>
              </a:buClr>
              <a:buSzPct val="110000"/>
              <a:buFont typeface="Wingdings" pitchFamily="2" charset="2"/>
              <a:buChar char="l"/>
              <a:tabLst/>
              <a:defRPr sz="1100">
                <a:solidFill>
                  <a:schemeClr val="bg1"/>
                </a:solidFill>
                <a:latin typeface="Tahoma" pitchFamily="34" charset="0"/>
                <a:cs typeface="Tahoma" pitchFamily="34" charset="0"/>
              </a:defRPr>
            </a:lvl1pPr>
          </a:lstStyle>
          <a:p>
            <a:pPr marL="180000" marR="0" lvl="0" indent="-180000" algn="l" defTabSz="995613" rtl="0" eaLnBrk="1" fontAlgn="auto" latinLnBrk="0" hangingPunct="1">
              <a:lnSpc>
                <a:spcPct val="140000"/>
              </a:lnSpc>
              <a:spcBef>
                <a:spcPts val="300"/>
              </a:spcBef>
              <a:spcAft>
                <a:spcPts val="0"/>
              </a:spcAft>
              <a:buClr>
                <a:schemeClr val="tx2"/>
              </a:buClr>
              <a:buSzPct val="110000"/>
              <a:buFont typeface="Wingdings" pitchFamily="2" charset="2"/>
              <a:buChar char="l"/>
              <a:tabLst/>
              <a:defRPr/>
            </a:pPr>
            <a:r>
              <a:rPr lang="en-GB" sz="1100" dirty="0" smtClean="0">
                <a:solidFill>
                  <a:schemeClr val="bg2"/>
                </a:solidFill>
                <a:latin typeface="Tahoma" pitchFamily="34" charset="0"/>
              </a:rPr>
              <a:t>The ‘Kicker box’  is intended to have key pull-out information for this slide. Always 11 pt text. Box is always this size. DO NOT RESIZE. Single line text is centred vertically. Two or more lines range left.</a:t>
            </a:r>
          </a:p>
          <a:p>
            <a:pPr lvl="0"/>
            <a:endParaRPr lang="en-US" dirty="0"/>
          </a:p>
        </p:txBody>
      </p:sp>
    </p:spTree>
  </p:cSld>
  <p:clrMapOvr>
    <a:masterClrMapping/>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1477" y="260648"/>
            <a:ext cx="8912397" cy="816394"/>
          </a:xfrm>
        </p:spPr>
        <p:txBody>
          <a:bodyPr vert="horz" lIns="0" tIns="0" rIns="0" bIns="94662" rtlCol="0" anchor="t" anchorCtr="0">
            <a:noAutofit/>
          </a:bodyPr>
          <a:lstStyle>
            <a:lvl1pPr algn="l" defTabSz="872655" rtl="0" eaLnBrk="1" latinLnBrk="0" hangingPunct="1">
              <a:spcBef>
                <a:spcPct val="0"/>
              </a:spcBef>
              <a:buNone/>
              <a:defRPr lang="en-GB" sz="2400" kern="1200" dirty="0">
                <a:solidFill>
                  <a:schemeClr val="tx2"/>
                </a:solidFill>
                <a:latin typeface="Tahoma" pitchFamily="34" charset="0"/>
                <a:ea typeface="Tahoma" pitchFamily="34" charset="0"/>
                <a:cs typeface="Tahoma" pitchFamily="34" charset="0"/>
              </a:defRPr>
            </a:lvl1pPr>
          </a:lstStyle>
          <a:p>
            <a:r>
              <a:rPr lang="en-US" smtClean="0"/>
              <a:t>Click to edit Master title style</a:t>
            </a:r>
            <a:endParaRPr lang="en-GB" dirty="0"/>
          </a:p>
        </p:txBody>
      </p:sp>
      <p:sp>
        <p:nvSpPr>
          <p:cNvPr id="16" name="Content Placeholder 2"/>
          <p:cNvSpPr>
            <a:spLocks noGrp="1"/>
          </p:cNvSpPr>
          <p:nvPr>
            <p:ph idx="1"/>
          </p:nvPr>
        </p:nvSpPr>
        <p:spPr>
          <a:xfrm>
            <a:off x="500063" y="1341439"/>
            <a:ext cx="8913812" cy="4679950"/>
          </a:xfrm>
        </p:spPr>
        <p:txBody>
          <a:bodyPr lIns="0">
            <a:normAutofit/>
          </a:bodyPr>
          <a:lstStyle>
            <a:lvl1pPr marL="179388" indent="-179388">
              <a:lnSpc>
                <a:spcPct val="140000"/>
              </a:lnSpc>
              <a:spcBef>
                <a:spcPts val="300"/>
              </a:spcBef>
              <a:buClr>
                <a:schemeClr val="tx2"/>
              </a:buClr>
              <a:buFont typeface="Wingdings" pitchFamily="2" charset="2"/>
              <a:buChar char="l"/>
              <a:defRPr sz="1400">
                <a:latin typeface="Tahoma" pitchFamily="34" charset="0"/>
                <a:ea typeface="Tahoma" pitchFamily="34" charset="0"/>
                <a:cs typeface="Tahoma" pitchFamily="34" charset="0"/>
              </a:defRPr>
            </a:lvl1pPr>
            <a:lvl2pPr marL="360000" indent="-180000">
              <a:lnSpc>
                <a:spcPct val="140000"/>
              </a:lnSpc>
              <a:spcBef>
                <a:spcPts val="300"/>
              </a:spcBef>
              <a:spcAft>
                <a:spcPts val="0"/>
              </a:spcAft>
              <a:buFont typeface="Wingdings 3" pitchFamily="18" charset="2"/>
              <a:buChar char=""/>
              <a:defRPr sz="1400">
                <a:latin typeface="Tahoma" pitchFamily="34" charset="0"/>
                <a:ea typeface="Tahoma" pitchFamily="34" charset="0"/>
                <a:cs typeface="Tahoma" pitchFamily="34" charset="0"/>
              </a:defRPr>
            </a:lvl2pPr>
            <a:lvl3pPr marL="538163" indent="-182563">
              <a:lnSpc>
                <a:spcPct val="140000"/>
              </a:lnSpc>
              <a:buFontTx/>
              <a:buBlip>
                <a:blip r:embed="rId2"/>
              </a:buBlip>
              <a:defRPr sz="1400">
                <a:latin typeface="Tahoma" pitchFamily="34" charset="0"/>
                <a:ea typeface="Tahoma" pitchFamily="34" charset="0"/>
                <a:cs typeface="Tahoma" pitchFamily="34" charset="0"/>
              </a:defRPr>
            </a:lvl3pPr>
            <a:lvl4pPr>
              <a:lnSpc>
                <a:spcPct val="140000"/>
              </a:lnSpc>
              <a:defRPr sz="1400">
                <a:latin typeface="Tahoma" pitchFamily="34" charset="0"/>
                <a:ea typeface="Tahoma" pitchFamily="34" charset="0"/>
                <a:cs typeface="Tahoma" pitchFamily="34" charset="0"/>
              </a:defRPr>
            </a:lvl4pPr>
            <a:lvl5pPr>
              <a:lnSpc>
                <a:spcPct val="140000"/>
              </a:lnSpc>
              <a:defRPr sz="1400">
                <a:latin typeface="Tahoma" pitchFamily="34" charset="0"/>
                <a:ea typeface="Tahoma" pitchFamily="34" charset="0"/>
                <a:cs typeface="Tahom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Unbulleted content">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501478" y="260648"/>
            <a:ext cx="8912397" cy="816394"/>
          </a:xfrm>
          <a:prstGeom prst="rect">
            <a:avLst/>
          </a:prstGeom>
        </p:spPr>
        <p:txBody>
          <a:bodyPr vert="horz" lIns="0" tIns="0" rIns="0" bIns="94662" rtlCol="0" anchor="t" anchorCtr="0">
            <a:noAutofit/>
          </a:bodyPr>
          <a:lstStyle/>
          <a:p>
            <a:r>
              <a:rPr lang="en-US" smtClean="0"/>
              <a:t>Click to edit Master title style</a:t>
            </a:r>
            <a:endParaRPr lang="en-GB" dirty="0"/>
          </a:p>
        </p:txBody>
      </p:sp>
      <p:sp>
        <p:nvSpPr>
          <p:cNvPr id="12" name="Text Placeholder 11"/>
          <p:cNvSpPr>
            <a:spLocks noGrp="1"/>
          </p:cNvSpPr>
          <p:nvPr>
            <p:ph type="body" sz="quarter" idx="10"/>
          </p:nvPr>
        </p:nvSpPr>
        <p:spPr>
          <a:xfrm>
            <a:off x="500063" y="1341438"/>
            <a:ext cx="8913812" cy="4679949"/>
          </a:xfrm>
          <a:prstGeom prst="rect">
            <a:avLst/>
          </a:prstGeom>
        </p:spPr>
        <p:txBody>
          <a:bodyPr/>
          <a:lstStyle>
            <a:lvl1pPr marL="0" indent="0">
              <a:buNone/>
              <a:defRPr/>
            </a:lvl1pPr>
            <a:lvl2pPr marL="0" indent="0">
              <a:buNone/>
              <a:defRPr/>
            </a:lvl2pPr>
            <a:lvl3pPr marL="0" indent="0">
              <a:buNone/>
              <a:defRPr/>
            </a:lvl3pPr>
            <a:lvl4pPr marL="0" indent="0">
              <a:buNone/>
              <a:defRPr/>
            </a:lvl4pPr>
            <a:lvl5pPr marL="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2" name="Rectangle 11"/>
          <p:cNvSpPr/>
          <p:nvPr userDrawn="1"/>
        </p:nvSpPr>
        <p:spPr>
          <a:xfrm>
            <a:off x="0" y="0"/>
            <a:ext cx="990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Text Placeholder 2"/>
          <p:cNvSpPr>
            <a:spLocks noGrp="1"/>
          </p:cNvSpPr>
          <p:nvPr>
            <p:ph type="body" idx="1"/>
          </p:nvPr>
        </p:nvSpPr>
        <p:spPr>
          <a:xfrm>
            <a:off x="501478" y="5050989"/>
            <a:ext cx="4451523" cy="940525"/>
          </a:xfrm>
          <a:prstGeom prst="rect">
            <a:avLst/>
          </a:prstGeom>
        </p:spPr>
        <p:txBody>
          <a:bodyPr anchor="t" anchorCtr="0">
            <a:noAutofit/>
          </a:bodyPr>
          <a:lstStyle>
            <a:lvl1pPr marL="0" indent="0">
              <a:buNone/>
              <a:defRPr lang="en-US" sz="1600" kern="1200" dirty="0" smtClean="0">
                <a:solidFill>
                  <a:schemeClr val="tx1"/>
                </a:solidFill>
                <a:latin typeface="Tahoma" pitchFamily="34" charset="0"/>
                <a:ea typeface="Tahoma" pitchFamily="34" charset="0"/>
                <a:cs typeface="Tahoma" pitchFamily="34" charset="0"/>
              </a:defRPr>
            </a:lvl1pPr>
            <a:lvl2pPr marL="436327" indent="0">
              <a:buNone/>
              <a:defRPr sz="1700">
                <a:solidFill>
                  <a:schemeClr val="tx1">
                    <a:tint val="75000"/>
                  </a:schemeClr>
                </a:solidFill>
              </a:defRPr>
            </a:lvl2pPr>
            <a:lvl3pPr marL="872655" indent="0">
              <a:buNone/>
              <a:defRPr sz="1500">
                <a:solidFill>
                  <a:schemeClr val="tx1">
                    <a:tint val="75000"/>
                  </a:schemeClr>
                </a:solidFill>
              </a:defRPr>
            </a:lvl3pPr>
            <a:lvl4pPr marL="1308981" indent="0">
              <a:buNone/>
              <a:defRPr sz="1300">
                <a:solidFill>
                  <a:schemeClr val="tx1">
                    <a:tint val="75000"/>
                  </a:schemeClr>
                </a:solidFill>
              </a:defRPr>
            </a:lvl4pPr>
            <a:lvl5pPr marL="1745308" indent="0">
              <a:buNone/>
              <a:defRPr sz="1300">
                <a:solidFill>
                  <a:schemeClr val="tx1">
                    <a:tint val="75000"/>
                  </a:schemeClr>
                </a:solidFill>
              </a:defRPr>
            </a:lvl5pPr>
            <a:lvl6pPr marL="2181635" indent="0">
              <a:buNone/>
              <a:defRPr sz="1300">
                <a:solidFill>
                  <a:schemeClr val="tx1">
                    <a:tint val="75000"/>
                  </a:schemeClr>
                </a:solidFill>
              </a:defRPr>
            </a:lvl6pPr>
            <a:lvl7pPr marL="2617962" indent="0">
              <a:buNone/>
              <a:defRPr sz="1300">
                <a:solidFill>
                  <a:schemeClr val="tx1">
                    <a:tint val="75000"/>
                  </a:schemeClr>
                </a:solidFill>
              </a:defRPr>
            </a:lvl7pPr>
            <a:lvl8pPr marL="3054289" indent="0">
              <a:buNone/>
              <a:defRPr sz="1300">
                <a:solidFill>
                  <a:schemeClr val="tx1">
                    <a:tint val="75000"/>
                  </a:schemeClr>
                </a:solidFill>
              </a:defRPr>
            </a:lvl8pPr>
            <a:lvl9pPr marL="3490616" indent="0">
              <a:buNone/>
              <a:defRPr sz="1300">
                <a:solidFill>
                  <a:schemeClr val="tx1">
                    <a:tint val="75000"/>
                  </a:schemeClr>
                </a:solidFill>
              </a:defRPr>
            </a:lvl9pPr>
          </a:lstStyle>
          <a:p>
            <a:pPr lvl="0"/>
            <a:r>
              <a:rPr lang="en-US" smtClean="0"/>
              <a:t>Click to edit Master text styles</a:t>
            </a:r>
          </a:p>
        </p:txBody>
      </p:sp>
      <p:pic>
        <p:nvPicPr>
          <p:cNvPr id="8" name="Picture 7" descr="110513-OverlapGraphic-RGB-1.png"/>
          <p:cNvPicPr>
            <a:picLocks noChangeAspect="1"/>
          </p:cNvPicPr>
          <p:nvPr userDrawn="1"/>
        </p:nvPicPr>
        <p:blipFill>
          <a:blip r:embed="rId2" cstate="print"/>
          <a:srcRect r="175"/>
          <a:stretch>
            <a:fillRect/>
          </a:stretch>
        </p:blipFill>
        <p:spPr>
          <a:xfrm>
            <a:off x="5285849" y="2369256"/>
            <a:ext cx="4620152" cy="4488744"/>
          </a:xfrm>
          <a:prstGeom prst="rect">
            <a:avLst/>
          </a:prstGeom>
        </p:spPr>
      </p:pic>
      <p:pic>
        <p:nvPicPr>
          <p:cNvPr id="9" name="Picture 8" descr="110503-Logo-RGB_WhiteBG.png"/>
          <p:cNvPicPr>
            <a:picLocks noChangeAspect="1"/>
          </p:cNvPicPr>
          <p:nvPr userDrawn="1"/>
        </p:nvPicPr>
        <p:blipFill>
          <a:blip r:embed="rId3" cstate="print"/>
          <a:stretch>
            <a:fillRect/>
          </a:stretch>
        </p:blipFill>
        <p:spPr>
          <a:xfrm>
            <a:off x="502179" y="260648"/>
            <a:ext cx="1339679" cy="971088"/>
          </a:xfrm>
          <a:prstGeom prst="rect">
            <a:avLst/>
          </a:prstGeom>
        </p:spPr>
      </p:pic>
      <p:sp>
        <p:nvSpPr>
          <p:cNvPr id="10" name="Title 1"/>
          <p:cNvSpPr>
            <a:spLocks noGrp="1"/>
          </p:cNvSpPr>
          <p:nvPr>
            <p:ph type="ctrTitle"/>
          </p:nvPr>
        </p:nvSpPr>
        <p:spPr>
          <a:xfrm>
            <a:off x="489713" y="3734796"/>
            <a:ext cx="4463288" cy="1045943"/>
          </a:xfrm>
        </p:spPr>
        <p:txBody>
          <a:bodyPr lIns="0" tIns="0" anchor="b" anchorCtr="0">
            <a:noAutofit/>
          </a:bodyPr>
          <a:lstStyle>
            <a:lvl1pPr algn="l">
              <a:defRPr sz="2400">
                <a:latin typeface="Tahoma" pitchFamily="34" charset="0"/>
                <a:ea typeface="Tahoma" pitchFamily="34" charset="0"/>
                <a:cs typeface="Tahoma" pitchFamily="34" charset="0"/>
              </a:defRPr>
            </a:lvl1pPr>
          </a:lstStyle>
          <a:p>
            <a:r>
              <a:rPr lang="en-US" smtClean="0"/>
              <a:t>Click to edit Master title style</a:t>
            </a:r>
            <a:endParaRPr lang="en-GB" dirty="0"/>
          </a:p>
        </p:txBody>
      </p:sp>
      <p:sp>
        <p:nvSpPr>
          <p:cNvPr id="13" name="TextBox 12"/>
          <p:cNvSpPr txBox="1"/>
          <p:nvPr userDrawn="1"/>
        </p:nvSpPr>
        <p:spPr>
          <a:xfrm>
            <a:off x="476270" y="6089831"/>
            <a:ext cx="1434395" cy="307777"/>
          </a:xfrm>
          <a:prstGeom prst="rect">
            <a:avLst/>
          </a:prstGeom>
          <a:noFill/>
        </p:spPr>
        <p:txBody>
          <a:bodyPr wrap="square" lIns="0" tIns="0" rIns="0" bIns="0" rtlCol="0">
            <a:spAutoFit/>
          </a:bodyPr>
          <a:lstStyle/>
          <a:p>
            <a:r>
              <a:rPr lang="en-GB" sz="2000" dirty="0" smtClean="0">
                <a:solidFill>
                  <a:schemeClr val="tx2"/>
                </a:solidFill>
                <a:latin typeface="Tahoma" pitchFamily="34" charset="0"/>
                <a:ea typeface="Tahoma" pitchFamily="34" charset="0"/>
                <a:cs typeface="Tahoma" pitchFamily="34" charset="0"/>
              </a:rPr>
              <a:t>Confidential</a:t>
            </a:r>
            <a:endParaRPr lang="en-GB" sz="2000" dirty="0">
              <a:solidFill>
                <a:schemeClr val="tx2"/>
              </a:solidFill>
              <a:latin typeface="Tahoma" pitchFamily="34" charset="0"/>
              <a:ea typeface="Tahoma" pitchFamily="34" charset="0"/>
              <a:cs typeface="Tahoma" pitchFamily="34" charset="0"/>
            </a:endParaRPr>
          </a:p>
        </p:txBody>
      </p:sp>
      <p:sp>
        <p:nvSpPr>
          <p:cNvPr id="14" name="Line 7"/>
          <p:cNvSpPr>
            <a:spLocks noChangeShapeType="1"/>
          </p:cNvSpPr>
          <p:nvPr userDrawn="1"/>
        </p:nvSpPr>
        <p:spPr bwMode="auto">
          <a:xfrm>
            <a:off x="502179" y="4805172"/>
            <a:ext cx="4450821" cy="0"/>
          </a:xfrm>
          <a:prstGeom prst="line">
            <a:avLst/>
          </a:prstGeom>
          <a:noFill/>
          <a:ln w="50800">
            <a:solidFill>
              <a:schemeClr val="accent2"/>
            </a:solidFill>
            <a:round/>
            <a:headEnd/>
            <a:tailEnd/>
          </a:ln>
        </p:spPr>
        <p:txBody>
          <a:bodyPr wrap="none" anchor="ctr"/>
          <a:lstStyle/>
          <a:p>
            <a:endParaRPr lang="en-GB" dirty="0"/>
          </a:p>
        </p:txBody>
      </p:sp>
    </p:spTree>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1479" y="260648"/>
            <a:ext cx="8912395" cy="687497"/>
          </a:xfrm>
        </p:spPr>
        <p:txBody>
          <a:bodyPr>
            <a:noAutofit/>
          </a:bodyPr>
          <a:lstStyle/>
          <a:p>
            <a:r>
              <a:rPr lang="en-US" smtClean="0"/>
              <a:t>Click to edit Master title style</a:t>
            </a:r>
            <a:endParaRPr lang="en-GB" dirty="0"/>
          </a:p>
        </p:txBody>
      </p:sp>
      <p:sp>
        <p:nvSpPr>
          <p:cNvPr id="8" name="Content Placeholder 2"/>
          <p:cNvSpPr>
            <a:spLocks noGrp="1"/>
          </p:cNvSpPr>
          <p:nvPr>
            <p:ph idx="1"/>
          </p:nvPr>
        </p:nvSpPr>
        <p:spPr>
          <a:xfrm>
            <a:off x="500063" y="1772816"/>
            <a:ext cx="4237037" cy="4248572"/>
          </a:xfrm>
        </p:spPr>
        <p:txBody>
          <a:bodyPr lIns="0"/>
          <a:lstStyle>
            <a:lvl1pPr marL="179388" indent="-179388">
              <a:lnSpc>
                <a:spcPct val="140000"/>
              </a:lnSpc>
              <a:spcBef>
                <a:spcPts val="300"/>
              </a:spcBef>
              <a:buClr>
                <a:schemeClr val="tx2"/>
              </a:buClr>
              <a:buFont typeface="Wingdings" pitchFamily="2" charset="2"/>
              <a:buChar char="l"/>
              <a:defRPr>
                <a:latin typeface="Tahoma" pitchFamily="34" charset="0"/>
                <a:ea typeface="Tahoma" pitchFamily="34" charset="0"/>
                <a:cs typeface="Tahoma" pitchFamily="34" charset="0"/>
              </a:defRPr>
            </a:lvl1pPr>
            <a:lvl2pPr marL="360000" indent="-180000">
              <a:lnSpc>
                <a:spcPct val="140000"/>
              </a:lnSpc>
              <a:spcBef>
                <a:spcPts val="300"/>
              </a:spcBef>
              <a:spcAft>
                <a:spcPts val="0"/>
              </a:spcAft>
              <a:buFont typeface="Wingdings 3" pitchFamily="18" charset="2"/>
              <a:buChar char=""/>
              <a:defRPr sz="1100">
                <a:latin typeface="Tahoma" pitchFamily="34" charset="0"/>
                <a:ea typeface="Tahoma" pitchFamily="34" charset="0"/>
                <a:cs typeface="Tahoma" pitchFamily="34" charset="0"/>
              </a:defRPr>
            </a:lvl2pPr>
            <a:lvl3pPr marL="538163" indent="-182563">
              <a:lnSpc>
                <a:spcPct val="140000"/>
              </a:lnSpc>
              <a:buFontTx/>
              <a:buBlip>
                <a:blip r:embed="rId2"/>
              </a:buBlip>
              <a:defRPr sz="1100">
                <a:latin typeface="Tahoma" pitchFamily="34" charset="0"/>
                <a:ea typeface="Tahoma" pitchFamily="34" charset="0"/>
                <a:cs typeface="Tahoma" pitchFamily="34" charset="0"/>
              </a:defRPr>
            </a:lvl3pPr>
            <a:lvl4pPr>
              <a:lnSpc>
                <a:spcPct val="140000"/>
              </a:lnSpc>
              <a:defRPr>
                <a:latin typeface="Tahoma" pitchFamily="34" charset="0"/>
                <a:ea typeface="Tahoma" pitchFamily="34" charset="0"/>
                <a:cs typeface="Tahoma" pitchFamily="34" charset="0"/>
              </a:defRPr>
            </a:lvl4pPr>
            <a:lvl5pPr>
              <a:lnSpc>
                <a:spcPct val="140000"/>
              </a:lnSpc>
              <a:defRPr>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9" name="Content Placeholder 2"/>
          <p:cNvSpPr>
            <a:spLocks noGrp="1"/>
          </p:cNvSpPr>
          <p:nvPr>
            <p:ph idx="13"/>
          </p:nvPr>
        </p:nvSpPr>
        <p:spPr>
          <a:xfrm>
            <a:off x="5153025" y="1772816"/>
            <a:ext cx="4260850" cy="4248572"/>
          </a:xfrm>
        </p:spPr>
        <p:txBody>
          <a:bodyPr lIns="0"/>
          <a:lstStyle>
            <a:lvl1pPr marL="179388" indent="-179388">
              <a:lnSpc>
                <a:spcPct val="140000"/>
              </a:lnSpc>
              <a:spcBef>
                <a:spcPts val="300"/>
              </a:spcBef>
              <a:buClr>
                <a:schemeClr val="tx2"/>
              </a:buClr>
              <a:buFont typeface="Wingdings" pitchFamily="2" charset="2"/>
              <a:buChar char="l"/>
              <a:defRPr>
                <a:latin typeface="Tahoma" pitchFamily="34" charset="0"/>
                <a:ea typeface="Tahoma" pitchFamily="34" charset="0"/>
                <a:cs typeface="Tahoma" pitchFamily="34" charset="0"/>
              </a:defRPr>
            </a:lvl1pPr>
            <a:lvl2pPr marL="360000" indent="-180000">
              <a:lnSpc>
                <a:spcPct val="140000"/>
              </a:lnSpc>
              <a:spcBef>
                <a:spcPts val="300"/>
              </a:spcBef>
              <a:spcAft>
                <a:spcPts val="0"/>
              </a:spcAft>
              <a:buFont typeface="Wingdings 3" pitchFamily="18" charset="2"/>
              <a:buChar char=""/>
              <a:defRPr sz="1100">
                <a:latin typeface="Tahoma" pitchFamily="34" charset="0"/>
                <a:ea typeface="Tahoma" pitchFamily="34" charset="0"/>
                <a:cs typeface="Tahoma" pitchFamily="34" charset="0"/>
              </a:defRPr>
            </a:lvl2pPr>
            <a:lvl3pPr marL="538163" indent="-182563">
              <a:lnSpc>
                <a:spcPct val="140000"/>
              </a:lnSpc>
              <a:buFontTx/>
              <a:buBlip>
                <a:blip r:embed="rId2"/>
              </a:buBlip>
              <a:defRPr sz="1100">
                <a:latin typeface="Tahoma" pitchFamily="34" charset="0"/>
                <a:ea typeface="Tahoma" pitchFamily="34" charset="0"/>
                <a:cs typeface="Tahoma" pitchFamily="34" charset="0"/>
              </a:defRPr>
            </a:lvl3pPr>
            <a:lvl4pPr>
              <a:lnSpc>
                <a:spcPct val="140000"/>
              </a:lnSpc>
              <a:defRPr>
                <a:latin typeface="Tahoma" pitchFamily="34" charset="0"/>
                <a:ea typeface="Tahoma" pitchFamily="34" charset="0"/>
                <a:cs typeface="Tahoma" pitchFamily="34" charset="0"/>
              </a:defRPr>
            </a:lvl4pPr>
            <a:lvl5pPr>
              <a:lnSpc>
                <a:spcPct val="140000"/>
              </a:lnSpc>
              <a:defRPr>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un-bulleted">
    <p:spTree>
      <p:nvGrpSpPr>
        <p:cNvPr id="1" name=""/>
        <p:cNvGrpSpPr/>
        <p:nvPr/>
      </p:nvGrpSpPr>
      <p:grpSpPr>
        <a:xfrm>
          <a:off x="0" y="0"/>
          <a:ext cx="0" cy="0"/>
          <a:chOff x="0" y="0"/>
          <a:chExt cx="0" cy="0"/>
        </a:xfrm>
      </p:grpSpPr>
      <p:sp>
        <p:nvSpPr>
          <p:cNvPr id="2" name="Title 1"/>
          <p:cNvSpPr>
            <a:spLocks noGrp="1"/>
          </p:cNvSpPr>
          <p:nvPr>
            <p:ph type="title"/>
          </p:nvPr>
        </p:nvSpPr>
        <p:spPr>
          <a:xfrm>
            <a:off x="501479" y="260648"/>
            <a:ext cx="8912395" cy="687497"/>
          </a:xfrm>
        </p:spPr>
        <p:txBody>
          <a:bodyPr>
            <a:noAutofit/>
          </a:bodyPr>
          <a:lstStyle/>
          <a:p>
            <a:r>
              <a:rPr lang="en-US" smtClean="0"/>
              <a:t>Click to edit Master title style</a:t>
            </a:r>
            <a:endParaRPr lang="en-GB" dirty="0"/>
          </a:p>
        </p:txBody>
      </p:sp>
      <p:sp>
        <p:nvSpPr>
          <p:cNvPr id="9" name="Text Placeholder 8"/>
          <p:cNvSpPr>
            <a:spLocks noGrp="1"/>
          </p:cNvSpPr>
          <p:nvPr>
            <p:ph type="body" sz="quarter" idx="13"/>
          </p:nvPr>
        </p:nvSpPr>
        <p:spPr>
          <a:xfrm>
            <a:off x="502179" y="1341438"/>
            <a:ext cx="4265083" cy="4679951"/>
          </a:xfrm>
          <a:prstGeom prst="rect">
            <a:avLst/>
          </a:prstGeom>
        </p:spPr>
        <p:txBody>
          <a:bodyPr>
            <a:normAutofit/>
          </a:bodyPr>
          <a:lstStyle>
            <a:lvl1pPr marL="0" indent="0">
              <a:buNone/>
              <a:defRPr sz="1100"/>
            </a:lvl1pPr>
            <a:lvl2pPr marL="0" indent="0">
              <a:buNone/>
              <a:defRPr sz="1100"/>
            </a:lvl2pPr>
            <a:lvl3pPr marL="0" indent="0">
              <a:buNone/>
              <a:defRPr sz="1100"/>
            </a:lvl3pPr>
            <a:lvl4pPr marL="0" indent="0">
              <a:buNone/>
              <a:defRPr sz="1100"/>
            </a:lvl4pPr>
            <a:lvl5pPr marL="0" indent="0">
              <a:buNone/>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0" name="Text Placeholder 8"/>
          <p:cNvSpPr>
            <a:spLocks noGrp="1"/>
          </p:cNvSpPr>
          <p:nvPr>
            <p:ph type="body" sz="quarter" idx="14"/>
          </p:nvPr>
        </p:nvSpPr>
        <p:spPr>
          <a:xfrm>
            <a:off x="5152498" y="1341438"/>
            <a:ext cx="4251325" cy="4679951"/>
          </a:xfrm>
          <a:prstGeom prst="rect">
            <a:avLst/>
          </a:prstGeom>
        </p:spPr>
        <p:txBody>
          <a:bodyPr>
            <a:normAutofit/>
          </a:bodyPr>
          <a:lstStyle>
            <a:lvl1pPr marL="0" indent="0">
              <a:buNone/>
              <a:defRPr sz="1100"/>
            </a:lvl1pPr>
            <a:lvl2pPr marL="0" indent="0">
              <a:buNone/>
              <a:defRPr sz="1100"/>
            </a:lvl2pPr>
            <a:lvl3pPr marL="0" indent="0">
              <a:buNone/>
              <a:defRPr sz="1100"/>
            </a:lvl3pPr>
            <a:lvl4pPr marL="0" indent="0">
              <a:buNone/>
              <a:defRPr sz="1100"/>
            </a:lvl4pPr>
            <a:lvl5pPr marL="0" indent="0">
              <a:buNone/>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p:cNvSpPr/>
          <p:nvPr/>
        </p:nvSpPr>
        <p:spPr>
          <a:xfrm>
            <a:off x="0" y="6367016"/>
            <a:ext cx="9906000" cy="490989"/>
          </a:xfrm>
          <a:prstGeom prst="rect">
            <a:avLst/>
          </a:prstGeom>
          <a:solidFill>
            <a:srgbClr val="D6EEF3"/>
          </a:solidFill>
          <a:ln>
            <a:no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rtlCol="0" anchor="ctr"/>
          <a:lstStyle/>
          <a:p>
            <a:pPr algn="ctr"/>
            <a:endParaRPr lang="en-GB" dirty="0"/>
          </a:p>
        </p:txBody>
      </p:sp>
      <p:sp>
        <p:nvSpPr>
          <p:cNvPr id="2" name="Title Placeholder 1"/>
          <p:cNvSpPr>
            <a:spLocks noGrp="1"/>
          </p:cNvSpPr>
          <p:nvPr>
            <p:ph type="title"/>
          </p:nvPr>
        </p:nvSpPr>
        <p:spPr>
          <a:xfrm>
            <a:off x="501478" y="260648"/>
            <a:ext cx="8902343" cy="816394"/>
          </a:xfrm>
          <a:prstGeom prst="rect">
            <a:avLst/>
          </a:prstGeom>
        </p:spPr>
        <p:txBody>
          <a:bodyPr vert="horz" lIns="0" tIns="0" rIns="0" bIns="94662" rtlCol="0" anchor="t" anchorCtr="0">
            <a:noAutofit/>
          </a:bodyPr>
          <a:lstStyle/>
          <a:p>
            <a:r>
              <a:rPr lang="en-US" smtClean="0"/>
              <a:t>Click to edit Master title style</a:t>
            </a:r>
            <a:endParaRPr lang="en-GB" dirty="0"/>
          </a:p>
        </p:txBody>
      </p:sp>
      <p:pic>
        <p:nvPicPr>
          <p:cNvPr id="18" name="Picture 17" descr="110503-Logo-RGB_WhiteBG.png"/>
          <p:cNvPicPr>
            <a:picLocks noChangeAspect="1"/>
          </p:cNvPicPr>
          <p:nvPr/>
        </p:nvPicPr>
        <p:blipFill>
          <a:blip r:embed="rId18" cstate="print"/>
          <a:srcRect b="24599"/>
          <a:stretch>
            <a:fillRect/>
          </a:stretch>
        </p:blipFill>
        <p:spPr>
          <a:xfrm>
            <a:off x="501477" y="6153235"/>
            <a:ext cx="933786" cy="510365"/>
          </a:xfrm>
          <a:prstGeom prst="rect">
            <a:avLst/>
          </a:prstGeom>
        </p:spPr>
      </p:pic>
      <p:cxnSp>
        <p:nvCxnSpPr>
          <p:cNvPr id="5" name="Straight Connector 4"/>
          <p:cNvCxnSpPr/>
          <p:nvPr/>
        </p:nvCxnSpPr>
        <p:spPr>
          <a:xfrm>
            <a:off x="-1" y="1124744"/>
            <a:ext cx="9906000" cy="0"/>
          </a:xfrm>
          <a:prstGeom prst="line">
            <a:avLst/>
          </a:prstGeom>
          <a:ln w="15875">
            <a:solidFill>
              <a:srgbClr val="D6EEF3"/>
            </a:solidFill>
          </a:ln>
        </p:spPr>
        <p:style>
          <a:lnRef idx="1">
            <a:schemeClr val="accent1"/>
          </a:lnRef>
          <a:fillRef idx="0">
            <a:schemeClr val="accent1"/>
          </a:fillRef>
          <a:effectRef idx="0">
            <a:schemeClr val="accent1"/>
          </a:effectRef>
          <a:fontRef idx="minor">
            <a:schemeClr val="tx1"/>
          </a:fontRef>
        </p:style>
      </p:cxnSp>
      <p:sp>
        <p:nvSpPr>
          <p:cNvPr id="157709" name="Rectangle 13"/>
          <p:cNvSpPr>
            <a:spLocks noChangeArrowheads="1"/>
          </p:cNvSpPr>
          <p:nvPr/>
        </p:nvSpPr>
        <p:spPr bwMode="auto">
          <a:xfrm>
            <a:off x="-1868887" y="6165304"/>
            <a:ext cx="1595309" cy="553998"/>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1" i="0" u="none" strike="noStrike" kern="1200" cap="none" normalizeH="0" baseline="0" dirty="0" smtClean="0">
                <a:ln>
                  <a:noFill/>
                </a:ln>
                <a:solidFill>
                  <a:schemeClr val="tx2"/>
                </a:solidFill>
                <a:effectLst/>
                <a:latin typeface="Tahoma" pitchFamily="34" charset="0"/>
                <a:ea typeface="+mn-ea"/>
                <a:cs typeface="Tahoma" pitchFamily="34" charset="0"/>
              </a:rPr>
              <a:t>NO CONTENT IN THIS</a:t>
            </a:r>
            <a:br>
              <a:rPr kumimoji="0" lang="en-US" sz="1000" b="1" i="0" u="none" strike="noStrike" kern="1200" cap="none" normalizeH="0" baseline="0" dirty="0" smtClean="0">
                <a:ln>
                  <a:noFill/>
                </a:ln>
                <a:solidFill>
                  <a:schemeClr val="tx2"/>
                </a:solidFill>
                <a:effectLst/>
                <a:latin typeface="Tahoma" pitchFamily="34" charset="0"/>
                <a:ea typeface="+mn-ea"/>
                <a:cs typeface="Tahoma" pitchFamily="34" charset="0"/>
              </a:rPr>
            </a:br>
            <a:r>
              <a:rPr kumimoji="0" lang="en-US" sz="1000" b="1" i="0" u="none" strike="noStrike" kern="1200" cap="none" normalizeH="0" baseline="0" dirty="0" smtClean="0">
                <a:ln>
                  <a:noFill/>
                </a:ln>
                <a:solidFill>
                  <a:schemeClr val="tx2"/>
                </a:solidFill>
                <a:effectLst/>
                <a:latin typeface="Tahoma" pitchFamily="34" charset="0"/>
                <a:ea typeface="+mn-ea"/>
                <a:cs typeface="Tahoma" pitchFamily="34" charset="0"/>
              </a:rPr>
              <a:t>LOGO 'EXCLUSION'</a:t>
            </a:r>
            <a:br>
              <a:rPr kumimoji="0" lang="en-US" sz="1000" b="1" i="0" u="none" strike="noStrike" kern="1200" cap="none" normalizeH="0" baseline="0" dirty="0" smtClean="0">
                <a:ln>
                  <a:noFill/>
                </a:ln>
                <a:solidFill>
                  <a:schemeClr val="tx2"/>
                </a:solidFill>
                <a:effectLst/>
                <a:latin typeface="Tahoma" pitchFamily="34" charset="0"/>
                <a:ea typeface="+mn-ea"/>
                <a:cs typeface="Tahoma" pitchFamily="34" charset="0"/>
              </a:rPr>
            </a:br>
            <a:r>
              <a:rPr kumimoji="0" lang="en-US" sz="1000" b="1" i="0" u="none" strike="noStrike" kern="1200" cap="none" normalizeH="0" baseline="0" dirty="0" smtClean="0">
                <a:ln>
                  <a:noFill/>
                </a:ln>
                <a:solidFill>
                  <a:schemeClr val="tx2"/>
                </a:solidFill>
                <a:effectLst/>
                <a:latin typeface="Tahoma" pitchFamily="34" charset="0"/>
                <a:ea typeface="+mn-ea"/>
                <a:cs typeface="Tahoma" pitchFamily="34" charset="0"/>
              </a:rPr>
              <a:t>ZONE</a:t>
            </a:r>
          </a:p>
        </p:txBody>
      </p:sp>
      <p:sp>
        <p:nvSpPr>
          <p:cNvPr id="157710" name="Line 14"/>
          <p:cNvSpPr>
            <a:spLocks noChangeShapeType="1"/>
          </p:cNvSpPr>
          <p:nvPr/>
        </p:nvSpPr>
        <p:spPr bwMode="auto">
          <a:xfrm>
            <a:off x="-116087" y="6021393"/>
            <a:ext cx="0" cy="836613"/>
          </a:xfrm>
          <a:prstGeom prst="line">
            <a:avLst/>
          </a:prstGeom>
          <a:noFill/>
          <a:ln w="19050">
            <a:solidFill>
              <a:schemeClr val="tx2"/>
            </a:solidFill>
            <a:round/>
            <a:headEnd type="arrow" w="med" len="med"/>
            <a:tailEnd type="arrow" w="med" len="med"/>
          </a:ln>
          <a:effec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chemeClr val="tx2"/>
              </a:solidFill>
              <a:effectLst/>
              <a:uLnTx/>
              <a:uFillTx/>
              <a:latin typeface="Tahoma" pitchFamily="34" charset="0"/>
              <a:ea typeface="+mn-ea"/>
              <a:cs typeface="+mn-cs"/>
            </a:endParaRPr>
          </a:p>
        </p:txBody>
      </p:sp>
      <p:sp>
        <p:nvSpPr>
          <p:cNvPr id="157713" name="Rectangle 17"/>
          <p:cNvSpPr>
            <a:spLocks noChangeArrowheads="1"/>
          </p:cNvSpPr>
          <p:nvPr/>
        </p:nvSpPr>
        <p:spPr bwMode="auto">
          <a:xfrm>
            <a:off x="-1758282" y="354722"/>
            <a:ext cx="1484701" cy="553998"/>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2"/>
                </a:solidFill>
                <a:effectLst/>
                <a:latin typeface="Tahoma" pitchFamily="34" charset="0"/>
                <a:cs typeface="Tahoma" pitchFamily="34" charset="0"/>
              </a:rPr>
              <a:t>ONLY MAIN AND</a:t>
            </a:r>
            <a:br>
              <a:rPr kumimoji="0" lang="en-US" sz="1000" b="1" i="0" u="none" strike="noStrike" cap="none" normalizeH="0" baseline="0" dirty="0" smtClean="0">
                <a:ln>
                  <a:noFill/>
                </a:ln>
                <a:solidFill>
                  <a:schemeClr val="tx2"/>
                </a:solidFill>
                <a:effectLst/>
                <a:latin typeface="Tahoma" pitchFamily="34" charset="0"/>
                <a:cs typeface="Tahoma" pitchFamily="34" charset="0"/>
              </a:rPr>
            </a:br>
            <a:r>
              <a:rPr kumimoji="0" lang="en-US" sz="1000" b="1" i="0" u="none" strike="noStrike" cap="none" normalizeH="0" baseline="0" dirty="0" smtClean="0">
                <a:ln>
                  <a:noFill/>
                </a:ln>
                <a:solidFill>
                  <a:schemeClr val="tx2"/>
                </a:solidFill>
                <a:effectLst/>
                <a:latin typeface="Tahoma" pitchFamily="34" charset="0"/>
                <a:cs typeface="Tahoma" pitchFamily="34" charset="0"/>
              </a:rPr>
              <a:t>SECONDARY TITLES</a:t>
            </a:r>
            <a:br>
              <a:rPr kumimoji="0" lang="en-US" sz="1000" b="1" i="0" u="none" strike="noStrike" cap="none" normalizeH="0" baseline="0" dirty="0" smtClean="0">
                <a:ln>
                  <a:noFill/>
                </a:ln>
                <a:solidFill>
                  <a:schemeClr val="tx2"/>
                </a:solidFill>
                <a:effectLst/>
                <a:latin typeface="Tahoma" pitchFamily="34" charset="0"/>
                <a:cs typeface="Tahoma" pitchFamily="34" charset="0"/>
              </a:rPr>
            </a:br>
            <a:r>
              <a:rPr kumimoji="0" lang="en-US" sz="1000" b="1" i="0" u="none" strike="noStrike" cap="none" normalizeH="0" baseline="0" dirty="0" smtClean="0">
                <a:ln>
                  <a:noFill/>
                </a:ln>
                <a:solidFill>
                  <a:schemeClr val="tx2"/>
                </a:solidFill>
                <a:effectLst/>
                <a:latin typeface="Tahoma" pitchFamily="34" charset="0"/>
                <a:cs typeface="Tahoma" pitchFamily="34" charset="0"/>
              </a:rPr>
              <a:t>IN THIS AREA</a:t>
            </a:r>
            <a:endParaRPr kumimoji="0" lang="en-US" sz="1800" b="0" i="0" u="none" strike="noStrike" cap="none" normalizeH="0" baseline="0" dirty="0" smtClean="0">
              <a:ln>
                <a:noFill/>
              </a:ln>
              <a:solidFill>
                <a:schemeClr val="tx2"/>
              </a:solidFill>
              <a:effectLst/>
              <a:latin typeface="Tahoma" pitchFamily="34" charset="0"/>
              <a:cs typeface="Tahoma" pitchFamily="34" charset="0"/>
            </a:endParaRPr>
          </a:p>
        </p:txBody>
      </p:sp>
      <p:sp>
        <p:nvSpPr>
          <p:cNvPr id="157714" name="Line 18"/>
          <p:cNvSpPr>
            <a:spLocks noChangeShapeType="1"/>
          </p:cNvSpPr>
          <p:nvPr/>
        </p:nvSpPr>
        <p:spPr bwMode="auto">
          <a:xfrm>
            <a:off x="-108347" y="260648"/>
            <a:ext cx="0" cy="881063"/>
          </a:xfrm>
          <a:prstGeom prst="line">
            <a:avLst/>
          </a:prstGeom>
          <a:noFill/>
          <a:ln w="19050">
            <a:solidFill>
              <a:schemeClr val="tx2"/>
            </a:solidFill>
            <a:round/>
            <a:headEnd type="arrow" w="med" len="med"/>
            <a:tailEnd type="arrow" w="med" len="med"/>
          </a:ln>
          <a:effec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chemeClr val="tx2"/>
              </a:solidFill>
              <a:effectLst/>
              <a:uLnTx/>
              <a:uFillTx/>
              <a:latin typeface="Tahoma" pitchFamily="34" charset="0"/>
              <a:ea typeface="+mn-ea"/>
              <a:cs typeface="+mn-cs"/>
            </a:endParaRPr>
          </a:p>
        </p:txBody>
      </p:sp>
      <p:sp>
        <p:nvSpPr>
          <p:cNvPr id="157715" name="Rectangle 19"/>
          <p:cNvSpPr>
            <a:spLocks noChangeArrowheads="1"/>
          </p:cNvSpPr>
          <p:nvPr/>
        </p:nvSpPr>
        <p:spPr bwMode="auto">
          <a:xfrm>
            <a:off x="-1477757" y="3356992"/>
            <a:ext cx="1204176" cy="40011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1" i="0" u="none" strike="noStrike" kern="1200" cap="none" normalizeH="0" baseline="0" dirty="0" smtClean="0">
                <a:ln>
                  <a:noFill/>
                </a:ln>
                <a:solidFill>
                  <a:schemeClr val="tx2"/>
                </a:solidFill>
                <a:effectLst/>
                <a:latin typeface="Tahoma" pitchFamily="34" charset="0"/>
                <a:ea typeface="+mn-ea"/>
                <a:cs typeface="Tahoma" pitchFamily="34" charset="0"/>
              </a:rPr>
              <a:t>MAIN CONTENT</a:t>
            </a:r>
            <a:br>
              <a:rPr kumimoji="0" lang="en-US" sz="1000" b="1" i="0" u="none" strike="noStrike" kern="1200" cap="none" normalizeH="0" baseline="0" dirty="0" smtClean="0">
                <a:ln>
                  <a:noFill/>
                </a:ln>
                <a:solidFill>
                  <a:schemeClr val="tx2"/>
                </a:solidFill>
                <a:effectLst/>
                <a:latin typeface="Tahoma" pitchFamily="34" charset="0"/>
                <a:ea typeface="+mn-ea"/>
                <a:cs typeface="Tahoma" pitchFamily="34" charset="0"/>
              </a:rPr>
            </a:br>
            <a:r>
              <a:rPr kumimoji="0" lang="en-US" sz="1000" b="1" i="0" u="none" strike="noStrike" kern="1200" cap="none" normalizeH="0" baseline="0" dirty="0" smtClean="0">
                <a:ln>
                  <a:noFill/>
                </a:ln>
                <a:solidFill>
                  <a:schemeClr val="tx2"/>
                </a:solidFill>
                <a:effectLst/>
                <a:latin typeface="Tahoma" pitchFamily="34" charset="0"/>
                <a:ea typeface="+mn-ea"/>
                <a:cs typeface="Tahoma" pitchFamily="34" charset="0"/>
              </a:rPr>
              <a:t>AREA</a:t>
            </a:r>
          </a:p>
        </p:txBody>
      </p:sp>
      <p:sp>
        <p:nvSpPr>
          <p:cNvPr id="157716" name="Line 20"/>
          <p:cNvSpPr>
            <a:spLocks noChangeShapeType="1"/>
          </p:cNvSpPr>
          <p:nvPr/>
        </p:nvSpPr>
        <p:spPr bwMode="auto">
          <a:xfrm>
            <a:off x="-117560" y="1341438"/>
            <a:ext cx="1473" cy="4679950"/>
          </a:xfrm>
          <a:prstGeom prst="line">
            <a:avLst/>
          </a:prstGeom>
          <a:noFill/>
          <a:ln w="19050">
            <a:solidFill>
              <a:schemeClr val="tx2"/>
            </a:solidFill>
            <a:round/>
            <a:headEnd type="arrow" w="med" len="med"/>
            <a:tailEnd type="arrow" w="med" len="med"/>
          </a:ln>
          <a:effec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chemeClr val="tx2"/>
              </a:solidFill>
              <a:effectLst/>
              <a:uLnTx/>
              <a:uFillTx/>
              <a:latin typeface="Tahoma" pitchFamily="34" charset="0"/>
              <a:ea typeface="+mn-ea"/>
              <a:cs typeface="+mn-cs"/>
            </a:endParaRPr>
          </a:p>
        </p:txBody>
      </p:sp>
      <p:sp>
        <p:nvSpPr>
          <p:cNvPr id="157717" name="Rectangle 21"/>
          <p:cNvSpPr>
            <a:spLocks noChangeArrowheads="1"/>
          </p:cNvSpPr>
          <p:nvPr/>
        </p:nvSpPr>
        <p:spPr bwMode="auto">
          <a:xfrm>
            <a:off x="-2319808" y="44624"/>
            <a:ext cx="2046231" cy="24622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2"/>
                </a:solidFill>
                <a:effectLst/>
                <a:latin typeface="Tahoma" pitchFamily="34" charset="0"/>
                <a:cs typeface="Tahoma" pitchFamily="34" charset="0"/>
              </a:rPr>
              <a:t>NO CONTENT IN THIS AREA</a:t>
            </a:r>
            <a:endParaRPr kumimoji="0" lang="en-US" sz="1800" b="0" i="0" u="none" strike="noStrike" cap="none" normalizeH="0" baseline="0" dirty="0" smtClean="0">
              <a:ln>
                <a:noFill/>
              </a:ln>
              <a:solidFill>
                <a:schemeClr val="tx2"/>
              </a:solidFill>
              <a:effectLst/>
              <a:latin typeface="Tahoma" pitchFamily="34" charset="0"/>
              <a:cs typeface="Tahoma" pitchFamily="34" charset="0"/>
            </a:endParaRPr>
          </a:p>
        </p:txBody>
      </p:sp>
      <p:sp>
        <p:nvSpPr>
          <p:cNvPr id="157718" name="Line 22"/>
          <p:cNvSpPr>
            <a:spLocks noChangeShapeType="1"/>
          </p:cNvSpPr>
          <p:nvPr/>
        </p:nvSpPr>
        <p:spPr bwMode="auto">
          <a:xfrm>
            <a:off x="-108347" y="0"/>
            <a:ext cx="0" cy="260648"/>
          </a:xfrm>
          <a:prstGeom prst="line">
            <a:avLst/>
          </a:prstGeom>
          <a:noFill/>
          <a:ln w="19050">
            <a:solidFill>
              <a:schemeClr val="tx2"/>
            </a:solidFill>
            <a:round/>
            <a:headEnd type="arrow" w="med" len="med"/>
            <a:tailEnd type="arrow" w="med" len="med"/>
          </a:ln>
          <a:effec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chemeClr val="tx2"/>
              </a:solidFill>
              <a:effectLst/>
              <a:uLnTx/>
              <a:uFillTx/>
              <a:latin typeface="Tahoma" pitchFamily="34" charset="0"/>
              <a:ea typeface="+mn-ea"/>
              <a:cs typeface="+mn-cs"/>
            </a:endParaRPr>
          </a:p>
        </p:txBody>
      </p:sp>
      <p:sp>
        <p:nvSpPr>
          <p:cNvPr id="157719" name="Rectangle 23"/>
          <p:cNvSpPr>
            <a:spLocks noChangeArrowheads="1"/>
          </p:cNvSpPr>
          <p:nvPr/>
        </p:nvSpPr>
        <p:spPr bwMode="auto">
          <a:xfrm>
            <a:off x="8785728" y="7205414"/>
            <a:ext cx="1237838" cy="40011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2"/>
                </a:solidFill>
                <a:effectLst/>
                <a:latin typeface="Tahoma" pitchFamily="34" charset="0"/>
                <a:cs typeface="Tahoma" pitchFamily="34" charset="0"/>
              </a:rPr>
              <a:t>NO CONTENT IN</a:t>
            </a:r>
            <a:br>
              <a:rPr kumimoji="0" lang="en-US" sz="1000" b="1" i="0" u="none" strike="noStrike" cap="none" normalizeH="0" baseline="0" dirty="0" smtClean="0">
                <a:ln>
                  <a:noFill/>
                </a:ln>
                <a:solidFill>
                  <a:schemeClr val="tx2"/>
                </a:solidFill>
                <a:effectLst/>
                <a:latin typeface="Tahoma" pitchFamily="34" charset="0"/>
                <a:cs typeface="Tahoma" pitchFamily="34" charset="0"/>
              </a:rPr>
            </a:br>
            <a:r>
              <a:rPr kumimoji="0" lang="en-US" sz="1000" b="1" i="0" u="none" strike="noStrike" cap="none" normalizeH="0" baseline="0" dirty="0" smtClean="0">
                <a:ln>
                  <a:noFill/>
                </a:ln>
                <a:solidFill>
                  <a:schemeClr val="tx2"/>
                </a:solidFill>
                <a:effectLst/>
                <a:latin typeface="Tahoma" pitchFamily="34" charset="0"/>
                <a:cs typeface="Tahoma" pitchFamily="34" charset="0"/>
              </a:rPr>
              <a:t>THIS AREA</a:t>
            </a:r>
            <a:endParaRPr kumimoji="0" lang="en-US" sz="1800" b="0" i="0" u="none" strike="noStrike" cap="none" normalizeH="0" baseline="0" dirty="0" smtClean="0">
              <a:ln>
                <a:noFill/>
              </a:ln>
              <a:solidFill>
                <a:schemeClr val="tx2"/>
              </a:solidFill>
              <a:effectLst/>
              <a:latin typeface="Tahoma" pitchFamily="34" charset="0"/>
              <a:cs typeface="Tahoma" pitchFamily="34" charset="0"/>
            </a:endParaRPr>
          </a:p>
        </p:txBody>
      </p:sp>
      <p:sp>
        <p:nvSpPr>
          <p:cNvPr id="157720" name="Line 24"/>
          <p:cNvSpPr>
            <a:spLocks noChangeShapeType="1"/>
          </p:cNvSpPr>
          <p:nvPr/>
        </p:nvSpPr>
        <p:spPr bwMode="auto">
          <a:xfrm flipH="1">
            <a:off x="9403822" y="7029400"/>
            <a:ext cx="502179" cy="0"/>
          </a:xfrm>
          <a:prstGeom prst="line">
            <a:avLst/>
          </a:prstGeom>
          <a:noFill/>
          <a:ln w="19050">
            <a:solidFill>
              <a:schemeClr val="tx2"/>
            </a:solidFill>
            <a:round/>
            <a:headEnd type="arrow" w="med" len="med"/>
            <a:tailEnd type="arrow" w="med" len="med"/>
          </a:ln>
          <a:effec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chemeClr val="tx2"/>
              </a:solidFill>
              <a:effectLst/>
              <a:uLnTx/>
              <a:uFillTx/>
              <a:latin typeface="Tahoma" pitchFamily="34" charset="0"/>
              <a:ea typeface="+mn-ea"/>
              <a:cs typeface="+mn-cs"/>
            </a:endParaRPr>
          </a:p>
        </p:txBody>
      </p:sp>
      <p:sp>
        <p:nvSpPr>
          <p:cNvPr id="157721" name="Rectangle 25"/>
          <p:cNvSpPr>
            <a:spLocks noChangeArrowheads="1"/>
          </p:cNvSpPr>
          <p:nvPr/>
        </p:nvSpPr>
        <p:spPr bwMode="auto">
          <a:xfrm>
            <a:off x="-117560" y="7277362"/>
            <a:ext cx="1237839" cy="40011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2"/>
                </a:solidFill>
                <a:effectLst/>
                <a:latin typeface="Tahoma" pitchFamily="34" charset="0"/>
                <a:cs typeface="Tahoma" pitchFamily="34" charset="0"/>
              </a:rPr>
              <a:t>NO CONTENT IN</a:t>
            </a:r>
            <a:br>
              <a:rPr kumimoji="0" lang="en-US" sz="1000" b="1" i="0" u="none" strike="noStrike" cap="none" normalizeH="0" baseline="0" dirty="0" smtClean="0">
                <a:ln>
                  <a:noFill/>
                </a:ln>
                <a:solidFill>
                  <a:schemeClr val="tx2"/>
                </a:solidFill>
                <a:effectLst/>
                <a:latin typeface="Tahoma" pitchFamily="34" charset="0"/>
                <a:cs typeface="Tahoma" pitchFamily="34" charset="0"/>
              </a:rPr>
            </a:br>
            <a:r>
              <a:rPr kumimoji="0" lang="en-US" sz="1000" b="1" i="0" u="none" strike="noStrike" cap="none" normalizeH="0" baseline="0" dirty="0" smtClean="0">
                <a:ln>
                  <a:noFill/>
                </a:ln>
                <a:solidFill>
                  <a:schemeClr val="tx2"/>
                </a:solidFill>
                <a:effectLst/>
                <a:latin typeface="Tahoma" pitchFamily="34" charset="0"/>
                <a:cs typeface="Tahoma" pitchFamily="34" charset="0"/>
              </a:rPr>
              <a:t>THIS AREA</a:t>
            </a:r>
            <a:endParaRPr kumimoji="0" lang="en-US" sz="1800" b="0" i="0" u="none" strike="noStrike" cap="none" normalizeH="0" baseline="0" dirty="0" smtClean="0">
              <a:ln>
                <a:noFill/>
              </a:ln>
              <a:solidFill>
                <a:schemeClr val="tx2"/>
              </a:solidFill>
              <a:effectLst/>
              <a:latin typeface="Tahoma" pitchFamily="34" charset="0"/>
              <a:cs typeface="Tahoma" pitchFamily="34" charset="0"/>
            </a:endParaRPr>
          </a:p>
        </p:txBody>
      </p:sp>
      <p:sp>
        <p:nvSpPr>
          <p:cNvPr id="157722" name="Line 26"/>
          <p:cNvSpPr>
            <a:spLocks noChangeShapeType="1"/>
          </p:cNvSpPr>
          <p:nvPr/>
        </p:nvSpPr>
        <p:spPr bwMode="auto">
          <a:xfrm flipH="1">
            <a:off x="0" y="7029400"/>
            <a:ext cx="502179" cy="0"/>
          </a:xfrm>
          <a:prstGeom prst="line">
            <a:avLst/>
          </a:prstGeom>
          <a:noFill/>
          <a:ln w="19050">
            <a:solidFill>
              <a:schemeClr val="tx2"/>
            </a:solidFill>
            <a:round/>
            <a:headEnd type="arrow" w="med" len="med"/>
            <a:tailEnd type="arrow" w="med" len="med"/>
          </a:ln>
          <a:effec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chemeClr val="tx2"/>
              </a:solidFill>
              <a:effectLst/>
              <a:uLnTx/>
              <a:uFillTx/>
              <a:latin typeface="Tahoma" pitchFamily="34" charset="0"/>
              <a:ea typeface="+mn-ea"/>
              <a:cs typeface="+mn-cs"/>
            </a:endParaRPr>
          </a:p>
        </p:txBody>
      </p:sp>
      <p:cxnSp>
        <p:nvCxnSpPr>
          <p:cNvPr id="30" name="Straight Connector 29"/>
          <p:cNvCxnSpPr/>
          <p:nvPr/>
        </p:nvCxnSpPr>
        <p:spPr>
          <a:xfrm>
            <a:off x="-547162" y="6021388"/>
            <a:ext cx="507607"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47162" y="1340768"/>
            <a:ext cx="507607"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47162" y="1124744"/>
            <a:ext cx="507607"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47162" y="260648"/>
            <a:ext cx="507607"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47162" y="0"/>
            <a:ext cx="507607"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47162" y="6858000"/>
            <a:ext cx="507607"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5400000" flipH="1" flipV="1">
            <a:off x="-180020" y="7065404"/>
            <a:ext cx="36004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flipH="1" flipV="1">
            <a:off x="9223801" y="7065404"/>
            <a:ext cx="36004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flipH="1" flipV="1">
            <a:off x="9725980" y="7065404"/>
            <a:ext cx="36004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flipH="1" flipV="1">
            <a:off x="322159" y="7065404"/>
            <a:ext cx="36004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45" name="Text Placeholder 44"/>
          <p:cNvSpPr>
            <a:spLocks noGrp="1"/>
          </p:cNvSpPr>
          <p:nvPr>
            <p:ph type="body" idx="1"/>
          </p:nvPr>
        </p:nvSpPr>
        <p:spPr>
          <a:xfrm>
            <a:off x="495300" y="1341439"/>
            <a:ext cx="8918575" cy="4679950"/>
          </a:xfrm>
          <a:prstGeom prst="rect">
            <a:avLst/>
          </a:prstGeom>
        </p:spPr>
        <p:txBody>
          <a:bodyPr vert="horz" lIns="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3" name="TextBox 42"/>
          <p:cNvSpPr txBox="1"/>
          <p:nvPr/>
        </p:nvSpPr>
        <p:spPr>
          <a:xfrm>
            <a:off x="6791384" y="6367011"/>
            <a:ext cx="2686119" cy="490989"/>
          </a:xfrm>
          <a:prstGeom prst="rect">
            <a:avLst/>
          </a:prstGeom>
          <a:noFill/>
        </p:spPr>
        <p:txBody>
          <a:bodyPr wrap="square" lIns="80147" tIns="40074" rIns="80147" bIns="40074" rtlCol="0" anchor="ctr" anchorCtr="0">
            <a:noAutofit/>
          </a:bodyPr>
          <a:lstStyle/>
          <a:p>
            <a:pPr algn="r"/>
            <a:fld id="{C8FAFB76-8678-4312-A37B-42B2A031034D}" type="slidenum">
              <a:rPr lang="en-GB" sz="800" smtClean="0">
                <a:solidFill>
                  <a:srgbClr val="414042"/>
                </a:solidFill>
                <a:latin typeface="Tahoma" pitchFamily="34" charset="0"/>
                <a:ea typeface="Tahoma" pitchFamily="34" charset="0"/>
                <a:cs typeface="Tahoma" pitchFamily="34" charset="0"/>
              </a:rPr>
              <a:pPr algn="r"/>
              <a:t>‹#›</a:t>
            </a:fld>
            <a:endParaRPr lang="en-GB" sz="800" dirty="0" smtClean="0">
              <a:solidFill>
                <a:srgbClr val="414042"/>
              </a:solidFill>
              <a:latin typeface="Tahoma" pitchFamily="34" charset="0"/>
              <a:ea typeface="Tahoma" pitchFamily="34" charset="0"/>
              <a:cs typeface="Tahoma" pitchFamily="34" charset="0"/>
            </a:endParaRPr>
          </a:p>
        </p:txBody>
      </p:sp>
      <p:sp>
        <p:nvSpPr>
          <p:cNvPr id="44" name="TextBox 43"/>
          <p:cNvSpPr txBox="1"/>
          <p:nvPr/>
        </p:nvSpPr>
        <p:spPr>
          <a:xfrm>
            <a:off x="1286594" y="6367011"/>
            <a:ext cx="2106234" cy="490989"/>
          </a:xfrm>
          <a:prstGeom prst="rect">
            <a:avLst/>
          </a:prstGeom>
          <a:noFill/>
        </p:spPr>
        <p:txBody>
          <a:bodyPr wrap="square" lIns="80147" tIns="40074" rIns="80147" bIns="40074" rtlCol="0" anchor="ctr" anchorCtr="0">
            <a:noAutofit/>
          </a:bodyPr>
          <a:lstStyle/>
          <a:p>
            <a:r>
              <a:rPr lang="en-GB" sz="800" dirty="0" smtClean="0"/>
              <a:t>© Rule Financial 201</a:t>
            </a:r>
            <a:r>
              <a:rPr lang="pl-PL" sz="800" dirty="0" smtClean="0"/>
              <a:t>3</a:t>
            </a:r>
            <a:endParaRPr lang="en-GB" sz="800" dirty="0"/>
          </a:p>
        </p:txBody>
      </p:sp>
    </p:spTree>
  </p:cSld>
  <p:clrMap bg1="lt1" tx1="dk1" bg2="lt2" tx2="dk2" accent1="accent1" accent2="accent2" accent3="accent3" accent4="accent4" accent5="accent5" accent6="accent6" hlink="hlink" folHlink="folHlink"/>
  <p:sldLayoutIdLst>
    <p:sldLayoutId id="2147483649" r:id="rId1"/>
    <p:sldLayoutId id="2147483663" r:id="rId2"/>
    <p:sldLayoutId id="2147483662" r:id="rId3"/>
    <p:sldLayoutId id="2147483664" r:id="rId4"/>
    <p:sldLayoutId id="2147483650" r:id="rId5"/>
    <p:sldLayoutId id="2147483657" r:id="rId6"/>
    <p:sldLayoutId id="2147483651" r:id="rId7"/>
    <p:sldLayoutId id="2147483660" r:id="rId8"/>
    <p:sldLayoutId id="2147483658" r:id="rId9"/>
    <p:sldLayoutId id="2147483653" r:id="rId10"/>
    <p:sldLayoutId id="2147483654" r:id="rId11"/>
    <p:sldLayoutId id="2147483661" r:id="rId12"/>
    <p:sldLayoutId id="2147483656" r:id="rId13"/>
    <p:sldLayoutId id="2147483659" r:id="rId14"/>
    <p:sldLayoutId id="2147483665" r:id="rId15"/>
    <p:sldLayoutId id="2147483652" r:id="rId16"/>
  </p:sldLayoutIdLst>
  <p:transition spd="med">
    <p:fade/>
  </p:transition>
  <p:timing>
    <p:tnLst>
      <p:par>
        <p:cTn id="1" dur="indefinite" restart="never" nodeType="tmRoot"/>
      </p:par>
    </p:tnLst>
  </p:timing>
  <p:hf hdr="0" dt="0"/>
  <p:txStyles>
    <p:titleStyle>
      <a:lvl1pPr algn="l" defTabSz="872655" rtl="0" eaLnBrk="1" latinLnBrk="0" hangingPunct="1">
        <a:spcBef>
          <a:spcPct val="0"/>
        </a:spcBef>
        <a:buNone/>
        <a:defRPr sz="2400" kern="1200">
          <a:solidFill>
            <a:schemeClr val="tx2"/>
          </a:solidFill>
          <a:latin typeface="Tahoma" pitchFamily="34" charset="0"/>
          <a:ea typeface="Tahoma" pitchFamily="34" charset="0"/>
          <a:cs typeface="Tahoma" pitchFamily="34" charset="0"/>
        </a:defRPr>
      </a:lvl1pPr>
    </p:titleStyle>
    <p:bodyStyle>
      <a:lvl1pPr marL="180000" indent="-180000" algn="l" defTabSz="995613" rtl="0" eaLnBrk="1" latinLnBrk="0" hangingPunct="1">
        <a:lnSpc>
          <a:spcPct val="140000"/>
        </a:lnSpc>
        <a:spcBef>
          <a:spcPts val="300"/>
        </a:spcBef>
        <a:buClr>
          <a:schemeClr val="tx2"/>
        </a:buClr>
        <a:buSzPct val="110000"/>
        <a:buFont typeface="Wingdings" pitchFamily="2" charset="2"/>
        <a:buChar char="l"/>
        <a:defRPr lang="en-US" sz="1400" kern="1200" dirty="0" smtClean="0">
          <a:solidFill>
            <a:schemeClr val="tx1"/>
          </a:solidFill>
          <a:latin typeface="Tahoma" pitchFamily="34" charset="0"/>
          <a:ea typeface="Tahoma" pitchFamily="34" charset="0"/>
          <a:cs typeface="Tahoma" pitchFamily="34" charset="0"/>
        </a:defRPr>
      </a:lvl1pPr>
      <a:lvl2pPr marL="357188" indent="-176213" algn="l" defTabSz="995613" rtl="0" eaLnBrk="1" latinLnBrk="0" hangingPunct="1">
        <a:lnSpc>
          <a:spcPct val="140000"/>
        </a:lnSpc>
        <a:spcBef>
          <a:spcPct val="20000"/>
        </a:spcBef>
        <a:buClr>
          <a:schemeClr val="tx2"/>
        </a:buClr>
        <a:buSzPct val="80000"/>
        <a:buFont typeface="Wingdings 3" pitchFamily="18" charset="2"/>
        <a:buChar char=""/>
        <a:defRPr lang="en-US" sz="1400" kern="1200" dirty="0" smtClean="0">
          <a:solidFill>
            <a:schemeClr val="tx1"/>
          </a:solidFill>
          <a:latin typeface="Tahoma" pitchFamily="34" charset="0"/>
          <a:ea typeface="Tahoma" pitchFamily="34" charset="0"/>
          <a:cs typeface="Tahoma" pitchFamily="34" charset="0"/>
        </a:defRPr>
      </a:lvl2pPr>
      <a:lvl3pPr marL="538163" indent="-180975" algn="l" defTabSz="995613" rtl="0" eaLnBrk="1" latinLnBrk="0" hangingPunct="1">
        <a:lnSpc>
          <a:spcPct val="140000"/>
        </a:lnSpc>
        <a:spcBef>
          <a:spcPct val="20000"/>
        </a:spcBef>
        <a:buClr>
          <a:schemeClr val="tx2"/>
        </a:buClr>
        <a:buSzPct val="80000"/>
        <a:buFont typeface="Tahoma" pitchFamily="34" charset="0"/>
        <a:buChar char="–"/>
        <a:defRPr lang="en-US" sz="1400" kern="1200" dirty="0" smtClean="0">
          <a:solidFill>
            <a:schemeClr val="tx1"/>
          </a:solidFill>
          <a:latin typeface="Tahoma" pitchFamily="34" charset="0"/>
          <a:ea typeface="Tahoma" pitchFamily="34" charset="0"/>
          <a:cs typeface="Tahoma" pitchFamily="34" charset="0"/>
        </a:defRPr>
      </a:lvl3pPr>
      <a:lvl4pPr marL="719138" indent="-180975" algn="l" defTabSz="995613" rtl="0" eaLnBrk="1" latinLnBrk="0" hangingPunct="1">
        <a:lnSpc>
          <a:spcPct val="140000"/>
        </a:lnSpc>
        <a:spcBef>
          <a:spcPct val="20000"/>
        </a:spcBef>
        <a:buClr>
          <a:schemeClr val="tx2"/>
        </a:buClr>
        <a:buSzPct val="80000"/>
        <a:buFont typeface="Tahoma" pitchFamily="34" charset="0"/>
        <a:buChar char="–"/>
        <a:defRPr lang="en-US" sz="1400" kern="1200" dirty="0" smtClean="0">
          <a:solidFill>
            <a:schemeClr val="tx1"/>
          </a:solidFill>
          <a:latin typeface="Tahoma" pitchFamily="34" charset="0"/>
          <a:ea typeface="Tahoma" pitchFamily="34" charset="0"/>
          <a:cs typeface="Tahoma" pitchFamily="34" charset="0"/>
        </a:defRPr>
      </a:lvl4pPr>
      <a:lvl5pPr marL="895350" indent="-176213" algn="l" defTabSz="995613" rtl="0" eaLnBrk="1" latinLnBrk="0" hangingPunct="1">
        <a:lnSpc>
          <a:spcPct val="140000"/>
        </a:lnSpc>
        <a:spcBef>
          <a:spcPct val="20000"/>
        </a:spcBef>
        <a:buClr>
          <a:schemeClr val="tx2"/>
        </a:buClr>
        <a:buSzPct val="80000"/>
        <a:buFont typeface="Tahoma" pitchFamily="34" charset="0"/>
        <a:buChar char="–"/>
        <a:defRPr lang="en-GB" sz="1400" kern="1200" dirty="0" smtClean="0">
          <a:solidFill>
            <a:schemeClr val="tx1"/>
          </a:solidFill>
          <a:latin typeface="Tahoma" pitchFamily="34" charset="0"/>
          <a:ea typeface="Tahoma" pitchFamily="34" charset="0"/>
          <a:cs typeface="Tahoma" pitchFamily="34" charset="0"/>
        </a:defRPr>
      </a:lvl5pPr>
      <a:lvl6pPr marL="239979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36125"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72452"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0877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9pPr>
    </p:bodyStyle>
    <p:otherStyle>
      <a:defPPr>
        <a:defRPr lang="en-US"/>
      </a:defPPr>
      <a:lvl1pPr marL="0" algn="l" defTabSz="872655" rtl="0" eaLnBrk="1" latinLnBrk="0" hangingPunct="1">
        <a:defRPr sz="1700" kern="1200">
          <a:solidFill>
            <a:schemeClr val="tx1"/>
          </a:solidFill>
          <a:latin typeface="+mn-lt"/>
          <a:ea typeface="+mn-ea"/>
          <a:cs typeface="+mn-cs"/>
        </a:defRPr>
      </a:lvl1pPr>
      <a:lvl2pPr marL="436327" algn="l" defTabSz="872655" rtl="0" eaLnBrk="1" latinLnBrk="0" hangingPunct="1">
        <a:defRPr sz="1700" kern="1200">
          <a:solidFill>
            <a:schemeClr val="tx1"/>
          </a:solidFill>
          <a:latin typeface="+mn-lt"/>
          <a:ea typeface="+mn-ea"/>
          <a:cs typeface="+mn-cs"/>
        </a:defRPr>
      </a:lvl2pPr>
      <a:lvl3pPr marL="872655" algn="l" defTabSz="872655" rtl="0" eaLnBrk="1" latinLnBrk="0" hangingPunct="1">
        <a:defRPr sz="1700" kern="1200">
          <a:solidFill>
            <a:schemeClr val="tx1"/>
          </a:solidFill>
          <a:latin typeface="+mn-lt"/>
          <a:ea typeface="+mn-ea"/>
          <a:cs typeface="+mn-cs"/>
        </a:defRPr>
      </a:lvl3pPr>
      <a:lvl4pPr marL="1308981" algn="l" defTabSz="872655" rtl="0" eaLnBrk="1" latinLnBrk="0" hangingPunct="1">
        <a:defRPr sz="1700" kern="1200">
          <a:solidFill>
            <a:schemeClr val="tx1"/>
          </a:solidFill>
          <a:latin typeface="+mn-lt"/>
          <a:ea typeface="+mn-ea"/>
          <a:cs typeface="+mn-cs"/>
        </a:defRPr>
      </a:lvl4pPr>
      <a:lvl5pPr marL="1745308" algn="l" defTabSz="872655" rtl="0" eaLnBrk="1" latinLnBrk="0" hangingPunct="1">
        <a:defRPr sz="1700" kern="1200">
          <a:solidFill>
            <a:schemeClr val="tx1"/>
          </a:solidFill>
          <a:latin typeface="+mn-lt"/>
          <a:ea typeface="+mn-ea"/>
          <a:cs typeface="+mn-cs"/>
        </a:defRPr>
      </a:lvl5pPr>
      <a:lvl6pPr marL="2181635" algn="l" defTabSz="872655" rtl="0" eaLnBrk="1" latinLnBrk="0" hangingPunct="1">
        <a:defRPr sz="1700" kern="1200">
          <a:solidFill>
            <a:schemeClr val="tx1"/>
          </a:solidFill>
          <a:latin typeface="+mn-lt"/>
          <a:ea typeface="+mn-ea"/>
          <a:cs typeface="+mn-cs"/>
        </a:defRPr>
      </a:lvl6pPr>
      <a:lvl7pPr marL="2617962" algn="l" defTabSz="872655" rtl="0" eaLnBrk="1" latinLnBrk="0" hangingPunct="1">
        <a:defRPr sz="1700" kern="1200">
          <a:solidFill>
            <a:schemeClr val="tx1"/>
          </a:solidFill>
          <a:latin typeface="+mn-lt"/>
          <a:ea typeface="+mn-ea"/>
          <a:cs typeface="+mn-cs"/>
        </a:defRPr>
      </a:lvl7pPr>
      <a:lvl8pPr marL="3054289" algn="l" defTabSz="872655" rtl="0" eaLnBrk="1" latinLnBrk="0" hangingPunct="1">
        <a:defRPr sz="1700" kern="1200">
          <a:solidFill>
            <a:schemeClr val="tx1"/>
          </a:solidFill>
          <a:latin typeface="+mn-lt"/>
          <a:ea typeface="+mn-ea"/>
          <a:cs typeface="+mn-cs"/>
        </a:defRPr>
      </a:lvl8pPr>
      <a:lvl9pPr marL="3490616" algn="l" defTabSz="872655"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hyperlink" Target="https://code.google.com/p/google-guice/" TargetMode="External"/><Relationship Id="rId2" Type="http://schemas.openxmlformats.org/officeDocument/2006/relationships/hyperlink" Target="http://projects.spring.io/spring-framework/" TargetMode="External"/><Relationship Id="rId1" Type="http://schemas.openxmlformats.org/officeDocument/2006/relationships/slideLayout" Target="../slideLayouts/slideLayout5.xml"/><Relationship Id="rId5" Type="http://schemas.openxmlformats.org/officeDocument/2006/relationships/hyperlink" Target="http://weld.cdi-spec.org/" TargetMode="External"/><Relationship Id="rId4" Type="http://schemas.openxmlformats.org/officeDocument/2006/relationships/hyperlink" Target="http://picocontainer.codehaus.org/"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pl-PL" dirty="0" err="1" smtClean="0"/>
              <a:t>Overview</a:t>
            </a:r>
            <a:endParaRPr lang="en-GB" dirty="0"/>
          </a:p>
        </p:txBody>
      </p:sp>
      <p:sp>
        <p:nvSpPr>
          <p:cNvPr id="2" name="Title 1"/>
          <p:cNvSpPr>
            <a:spLocks noGrp="1"/>
          </p:cNvSpPr>
          <p:nvPr>
            <p:ph type="ctrTitle"/>
          </p:nvPr>
        </p:nvSpPr>
        <p:spPr/>
        <p:txBody>
          <a:bodyPr/>
          <a:lstStyle/>
          <a:p>
            <a:r>
              <a:rPr lang="pl-PL" dirty="0" smtClean="0"/>
              <a:t>Application Framework</a:t>
            </a:r>
            <a:br>
              <a:rPr lang="pl-PL" dirty="0" smtClean="0"/>
            </a:br>
            <a:r>
              <a:rPr lang="pl-PL" sz="2400" dirty="0" smtClean="0"/>
              <a:t>Spring Framework</a:t>
            </a:r>
            <a:endParaRPr lang="en-GB" dirty="0"/>
          </a:p>
        </p:txBody>
      </p:sp>
      <p:sp>
        <p:nvSpPr>
          <p:cNvPr id="19" name="Text Placeholder 18"/>
          <p:cNvSpPr>
            <a:spLocks noGrp="1"/>
          </p:cNvSpPr>
          <p:nvPr>
            <p:ph type="body" sz="quarter" idx="13"/>
          </p:nvPr>
        </p:nvSpPr>
        <p:spPr/>
        <p:txBody>
          <a:bodyPr/>
          <a:lstStyle/>
          <a:p>
            <a:r>
              <a:rPr lang="en-GB" dirty="0" smtClean="0"/>
              <a:t>Prepared by: </a:t>
            </a:r>
            <a:r>
              <a:rPr lang="pl-PL" dirty="0" smtClean="0"/>
              <a:t>Piotr Kosmowski</a:t>
            </a:r>
            <a:endParaRPr lang="en-GB" dirty="0" smtClean="0"/>
          </a:p>
          <a:p>
            <a:r>
              <a:rPr lang="en-GB" dirty="0" smtClean="0"/>
              <a:t>Submitted on: </a:t>
            </a:r>
            <a:r>
              <a:rPr lang="pl-PL" dirty="0" smtClean="0"/>
              <a:t>15.04.2014</a:t>
            </a:r>
            <a:endParaRPr lang="en-GB" dirty="0" smtClean="0"/>
          </a:p>
          <a:p>
            <a:r>
              <a:rPr lang="en-GB" dirty="0" smtClean="0"/>
              <a:t>Version: 1.0</a:t>
            </a:r>
            <a:endParaRPr lang="en-GB" dirty="0"/>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pl-PL" dirty="0" err="1" smtClean="0"/>
              <a:t>Dependency</a:t>
            </a:r>
            <a:r>
              <a:rPr lang="pl-PL" dirty="0" smtClean="0"/>
              <a:t> </a:t>
            </a:r>
            <a:r>
              <a:rPr lang="pl-PL" dirty="0" err="1" smtClean="0"/>
              <a:t>Injection</a:t>
            </a:r>
            <a:r>
              <a:rPr lang="pl-PL" dirty="0" smtClean="0"/>
              <a:t/>
            </a:r>
            <a:br>
              <a:rPr lang="pl-PL" dirty="0" smtClean="0"/>
            </a:br>
            <a:r>
              <a:rPr lang="pl-PL" sz="1800" dirty="0" err="1" smtClean="0"/>
              <a:t>What</a:t>
            </a:r>
            <a:r>
              <a:rPr lang="pl-PL" sz="1800" dirty="0" smtClean="0"/>
              <a:t> </a:t>
            </a:r>
            <a:r>
              <a:rPr lang="pl-PL" sz="1800" dirty="0" err="1" smtClean="0"/>
              <a:t>is</a:t>
            </a:r>
            <a:r>
              <a:rPr lang="pl-PL" sz="1800" dirty="0" smtClean="0"/>
              <a:t> </a:t>
            </a:r>
            <a:r>
              <a:rPr lang="pl-PL" sz="1800" dirty="0" err="1" smtClean="0"/>
              <a:t>dependency</a:t>
            </a:r>
            <a:r>
              <a:rPr lang="pl-PL" sz="1800" dirty="0" smtClean="0"/>
              <a:t>?</a:t>
            </a:r>
            <a:r>
              <a:rPr lang="en-US" sz="1800" dirty="0"/>
              <a:t/>
            </a:r>
            <a:br>
              <a:rPr lang="en-US" sz="1800" dirty="0"/>
            </a:br>
            <a:endParaRPr lang="en-GB" dirty="0"/>
          </a:p>
        </p:txBody>
      </p:sp>
      <p:pic>
        <p:nvPicPr>
          <p:cNvPr id="4098" name="Picture 2" descr="Dependenc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544" y="2031106"/>
            <a:ext cx="4514850" cy="16859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344488" y="3866852"/>
            <a:ext cx="9268805" cy="215443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ctr" latinLnBrk="0" hangingPunct="0">
              <a:lnSpc>
                <a:spcPct val="100000"/>
              </a:lnSpc>
              <a:spcBef>
                <a:spcPct val="0"/>
              </a:spcBef>
              <a:spcAft>
                <a:spcPct val="0"/>
              </a:spcAft>
              <a:buClrTx/>
              <a:buSzTx/>
              <a:buFontTx/>
              <a:buNone/>
              <a:tabLst/>
            </a:pPr>
            <a:endParaRPr kumimoji="0" lang="pl-PL" sz="140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pl-PL" sz="140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public </a:t>
            </a:r>
            <a:r>
              <a:rPr kumimoji="0" lang="pl-PL" sz="1400" i="0" u="none" strike="noStrike" cap="none" normalizeH="0" baseline="0" dirty="0" err="1" smtClean="0">
                <a:ln>
                  <a:noFill/>
                </a:ln>
                <a:solidFill>
                  <a:srgbClr val="333333"/>
                </a:solidFill>
                <a:effectLst/>
                <a:latin typeface="Courier New" panose="02070309020205020404" pitchFamily="49" charset="0"/>
                <a:cs typeface="Courier New" panose="02070309020205020404" pitchFamily="49" charset="0"/>
              </a:rPr>
              <a:t>class</a:t>
            </a:r>
            <a:r>
              <a:rPr kumimoji="0" lang="pl-PL" sz="140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a:t>
            </a:r>
            <a:r>
              <a:rPr kumimoji="0" lang="pl-PL" sz="1400" i="0" u="none" strike="noStrike" cap="none" normalizeH="0" baseline="0" dirty="0" smtClean="0">
                <a:ln>
                  <a:noFill/>
                </a:ln>
                <a:solidFill>
                  <a:srgbClr val="445588"/>
                </a:solidFill>
                <a:effectLst/>
                <a:latin typeface="Courier New" panose="02070309020205020404" pitchFamily="49" charset="0"/>
                <a:cs typeface="Courier New" panose="02070309020205020404" pitchFamily="49" charset="0"/>
              </a:rPr>
              <a:t>A</a:t>
            </a:r>
            <a:r>
              <a:rPr kumimoji="0" lang="pl-PL" sz="140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r>
              <a:rPr kumimoji="0" lang="pl-PL" sz="140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ctr" latinLnBrk="0" hangingPunct="0">
              <a:lnSpc>
                <a:spcPct val="100000"/>
              </a:lnSpc>
              <a:spcBef>
                <a:spcPct val="0"/>
              </a:spcBef>
              <a:spcAft>
                <a:spcPct val="0"/>
              </a:spcAft>
              <a:buClrTx/>
              <a:buSzTx/>
              <a:buFontTx/>
              <a:buNone/>
              <a:tabLst/>
            </a:pPr>
            <a:r>
              <a:rPr lang="pl-PL" sz="1400" dirty="0">
                <a:solidFill>
                  <a:srgbClr val="333333"/>
                </a:solidFill>
                <a:latin typeface="Courier New" panose="02070309020205020404" pitchFamily="49" charset="0"/>
                <a:cs typeface="Courier New" panose="02070309020205020404" pitchFamily="49" charset="0"/>
              </a:rPr>
              <a:t>	</a:t>
            </a:r>
            <a:endParaRPr lang="pl-PL" sz="1400" dirty="0" smtClean="0">
              <a:solidFill>
                <a:srgbClr val="333333"/>
              </a:solidFill>
              <a:latin typeface="Courier New" panose="02070309020205020404" pitchFamily="49" charset="0"/>
              <a:cs typeface="Courier New" panose="02070309020205020404" pitchFamily="49" charset="0"/>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pl-PL" sz="14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pl-PL" sz="1400" i="0" u="none" strike="noStrike" cap="none" normalizeH="0" baseline="0" dirty="0" err="1" smtClean="0">
                <a:ln>
                  <a:noFill/>
                </a:ln>
                <a:solidFill>
                  <a:srgbClr val="333333"/>
                </a:solidFill>
                <a:effectLst/>
                <a:latin typeface="Courier New" panose="02070309020205020404" pitchFamily="49" charset="0"/>
                <a:cs typeface="Courier New" panose="02070309020205020404" pitchFamily="49" charset="0"/>
              </a:rPr>
              <a:t>private</a:t>
            </a:r>
            <a:r>
              <a:rPr kumimoji="0" lang="pl-PL" sz="140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B </a:t>
            </a:r>
            <a:r>
              <a:rPr kumimoji="0" lang="pl-PL" sz="1400" i="0" u="none" strike="noStrike" cap="none" normalizeH="0" baseline="0" dirty="0" err="1" smtClean="0">
                <a:ln>
                  <a:noFill/>
                </a:ln>
                <a:solidFill>
                  <a:srgbClr val="333333"/>
                </a:solidFill>
                <a:effectLst/>
                <a:latin typeface="Courier New" panose="02070309020205020404" pitchFamily="49" charset="0"/>
                <a:cs typeface="Courier New" panose="02070309020205020404" pitchFamily="49" charset="0"/>
              </a:rPr>
              <a:t>objB</a:t>
            </a:r>
            <a:r>
              <a:rPr kumimoji="0" lang="pl-PL" sz="140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r>
              <a:rPr kumimoji="0" lang="pl-PL" sz="140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ctr" latinLnBrk="0" hangingPunct="0">
              <a:lnSpc>
                <a:spcPct val="100000"/>
              </a:lnSpc>
              <a:spcBef>
                <a:spcPct val="0"/>
              </a:spcBef>
              <a:spcAft>
                <a:spcPct val="0"/>
              </a:spcAft>
              <a:buClrTx/>
              <a:buSzTx/>
              <a:buFontTx/>
              <a:buNone/>
              <a:tabLst/>
            </a:pPr>
            <a:r>
              <a:rPr lang="pl-PL" sz="1400" dirty="0">
                <a:solidFill>
                  <a:srgbClr val="333333"/>
                </a:solidFill>
                <a:latin typeface="Courier New" panose="02070309020205020404" pitchFamily="49" charset="0"/>
                <a:cs typeface="Courier New" panose="02070309020205020404" pitchFamily="49" charset="0"/>
              </a:rPr>
              <a:t>	</a:t>
            </a:r>
            <a:endParaRPr lang="pl-PL" sz="1400" dirty="0" smtClean="0">
              <a:solidFill>
                <a:srgbClr val="333333"/>
              </a:solidFill>
              <a:latin typeface="Courier New" panose="02070309020205020404" pitchFamily="49" charset="0"/>
              <a:cs typeface="Courier New" panose="02070309020205020404" pitchFamily="49" charset="0"/>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pl-PL" sz="14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pl-PL" sz="140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public A </a:t>
            </a:r>
            <a:r>
              <a:rPr kumimoji="0" lang="pl-PL" sz="140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r>
              <a:rPr kumimoji="0" lang="pl-PL" sz="140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ctr" latinLnBrk="0" hangingPunct="0">
              <a:lnSpc>
                <a:spcPct val="100000"/>
              </a:lnSpc>
              <a:spcBef>
                <a:spcPct val="0"/>
              </a:spcBef>
              <a:spcAft>
                <a:spcPct val="0"/>
              </a:spcAft>
              <a:buClrTx/>
              <a:buSzTx/>
              <a:buFontTx/>
              <a:buNone/>
              <a:tabLst/>
            </a:pPr>
            <a:r>
              <a:rPr lang="pl-PL" sz="1400" dirty="0">
                <a:solidFill>
                  <a:srgbClr val="333333"/>
                </a:solidFill>
                <a:latin typeface="Courier New" panose="02070309020205020404" pitchFamily="49" charset="0"/>
                <a:cs typeface="Courier New" panose="02070309020205020404" pitchFamily="49" charset="0"/>
              </a:rPr>
              <a:t>	</a:t>
            </a:r>
            <a:r>
              <a:rPr lang="pl-PL" sz="1400" dirty="0" smtClean="0">
                <a:solidFill>
                  <a:srgbClr val="333333"/>
                </a:solidFill>
                <a:latin typeface="Courier New" panose="02070309020205020404" pitchFamily="49" charset="0"/>
                <a:cs typeface="Courier New" panose="02070309020205020404" pitchFamily="49" charset="0"/>
              </a:rPr>
              <a:t>	</a:t>
            </a:r>
            <a:r>
              <a:rPr kumimoji="0" lang="pl-PL" sz="1400" i="0" u="none" strike="noStrike" cap="none" normalizeH="0" baseline="0" dirty="0" err="1" smtClean="0">
                <a:ln>
                  <a:noFill/>
                </a:ln>
                <a:solidFill>
                  <a:srgbClr val="333333"/>
                </a:solidFill>
                <a:effectLst/>
                <a:latin typeface="Courier New" panose="02070309020205020404" pitchFamily="49" charset="0"/>
                <a:cs typeface="Courier New" panose="02070309020205020404" pitchFamily="49" charset="0"/>
              </a:rPr>
              <a:t>this</a:t>
            </a:r>
            <a:r>
              <a:rPr kumimoji="0" lang="pl-PL" sz="140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a:t>
            </a:r>
            <a:r>
              <a:rPr kumimoji="0" lang="pl-PL" sz="1400" i="0" u="none" strike="noStrike" cap="none" normalizeH="0" baseline="0" dirty="0" err="1" smtClean="0">
                <a:ln>
                  <a:noFill/>
                </a:ln>
                <a:solidFill>
                  <a:srgbClr val="008080"/>
                </a:solidFill>
                <a:effectLst/>
                <a:latin typeface="Courier New" panose="02070309020205020404" pitchFamily="49" charset="0"/>
                <a:cs typeface="Courier New" panose="02070309020205020404" pitchFamily="49" charset="0"/>
              </a:rPr>
              <a:t>objB</a:t>
            </a:r>
            <a:r>
              <a:rPr kumimoji="0" lang="pl-PL" sz="140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a:t>
            </a:r>
            <a:r>
              <a:rPr kumimoji="0" lang="pl-PL" sz="140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r>
              <a:rPr kumimoji="0" lang="pl-PL" sz="140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a:t>
            </a:r>
            <a:r>
              <a:rPr kumimoji="0" lang="pl-PL" sz="1400" i="0" u="none" strike="noStrike" cap="none" normalizeH="0" baseline="0" dirty="0" err="1" smtClean="0">
                <a:ln>
                  <a:noFill/>
                </a:ln>
                <a:solidFill>
                  <a:srgbClr val="333333"/>
                </a:solidFill>
                <a:effectLst/>
                <a:latin typeface="Courier New" panose="02070309020205020404" pitchFamily="49" charset="0"/>
                <a:cs typeface="Courier New" panose="02070309020205020404" pitchFamily="49" charset="0"/>
              </a:rPr>
              <a:t>new</a:t>
            </a:r>
            <a:r>
              <a:rPr kumimoji="0" lang="pl-PL" sz="140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B</a:t>
            </a:r>
            <a:r>
              <a:rPr kumimoji="0" lang="pl-PL" sz="140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r>
              <a:rPr kumimoji="0" lang="pl-PL" sz="140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ctr" latinLnBrk="0" hangingPunct="0">
              <a:lnSpc>
                <a:spcPct val="100000"/>
              </a:lnSpc>
              <a:spcBef>
                <a:spcPct val="0"/>
              </a:spcBef>
              <a:spcAft>
                <a:spcPct val="0"/>
              </a:spcAft>
              <a:buClrTx/>
              <a:buSzTx/>
              <a:buFontTx/>
              <a:buNone/>
              <a:tabLst/>
            </a:pPr>
            <a:r>
              <a:rPr lang="pl-PL" sz="1400" dirty="0">
                <a:solidFill>
                  <a:srgbClr val="333333"/>
                </a:solidFill>
                <a:latin typeface="Courier New" panose="02070309020205020404" pitchFamily="49" charset="0"/>
                <a:cs typeface="Courier New" panose="02070309020205020404" pitchFamily="49" charset="0"/>
              </a:rPr>
              <a:t>	</a:t>
            </a:r>
            <a:r>
              <a:rPr kumimoji="0" lang="pl-PL" sz="140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r>
              <a:rPr kumimoji="0" lang="pl-PL" sz="140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ctr" latinLnBrk="0" hangingPunct="0">
              <a:lnSpc>
                <a:spcPct val="100000"/>
              </a:lnSpc>
              <a:spcBef>
                <a:spcPct val="0"/>
              </a:spcBef>
              <a:spcAft>
                <a:spcPct val="0"/>
              </a:spcAft>
              <a:buClrTx/>
              <a:buSzTx/>
              <a:buFontTx/>
              <a:buNone/>
              <a:tabLst/>
            </a:pPr>
            <a:r>
              <a:rPr kumimoji="0" lang="pl-PL" sz="140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p>
          <a:p>
            <a:pPr marL="0" marR="0" lvl="0" indent="0" algn="l" defTabSz="914400" rtl="0" eaLnBrk="0" fontAlgn="ctr" latinLnBrk="0" hangingPunct="0">
              <a:lnSpc>
                <a:spcPct val="100000"/>
              </a:lnSpc>
              <a:spcBef>
                <a:spcPct val="0"/>
              </a:spcBef>
              <a:spcAft>
                <a:spcPct val="0"/>
              </a:spcAft>
              <a:buClrTx/>
              <a:buSzTx/>
              <a:buFontTx/>
              <a:buNone/>
              <a:tabLst/>
            </a:pPr>
            <a:endParaRPr kumimoji="0" lang="pl-PL" sz="140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p:txBody>
      </p:sp>
      <p:sp>
        <p:nvSpPr>
          <p:cNvPr id="6" name="Symbol zastępczy zawartości 2"/>
          <p:cNvSpPr>
            <a:spLocks noGrp="1"/>
          </p:cNvSpPr>
          <p:nvPr>
            <p:ph idx="1"/>
          </p:nvPr>
        </p:nvSpPr>
        <p:spPr>
          <a:xfrm>
            <a:off x="500063" y="1341439"/>
            <a:ext cx="8913812" cy="4679950"/>
          </a:xfrm>
        </p:spPr>
        <p:txBody>
          <a:bodyPr>
            <a:normAutofit/>
          </a:bodyPr>
          <a:lstStyle/>
          <a:p>
            <a:pPr marL="0" indent="0">
              <a:buNone/>
            </a:pPr>
            <a:r>
              <a:rPr lang="en-US" sz="2000" dirty="0" smtClean="0"/>
              <a:t>W</a:t>
            </a:r>
            <a:r>
              <a:rPr lang="pl-PL" sz="2000" dirty="0" smtClean="0"/>
              <a:t>e</a:t>
            </a:r>
            <a:r>
              <a:rPr lang="en-US" sz="2000" dirty="0" smtClean="0"/>
              <a:t> </a:t>
            </a:r>
            <a:r>
              <a:rPr lang="en-US" sz="2000" dirty="0"/>
              <a:t>are talking about dependency when one object relates on another one.</a:t>
            </a:r>
            <a:endParaRPr lang="pl-PL" sz="2000" dirty="0"/>
          </a:p>
        </p:txBody>
      </p:sp>
    </p:spTree>
    <p:extLst>
      <p:ext uri="{BB962C8B-B14F-4D97-AF65-F5344CB8AC3E}">
        <p14:creationId xmlns:p14="http://schemas.microsoft.com/office/powerpoint/2010/main" val="2746497317"/>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pl-PL" dirty="0" err="1" smtClean="0"/>
              <a:t>Dependency</a:t>
            </a:r>
            <a:r>
              <a:rPr lang="pl-PL" dirty="0" smtClean="0"/>
              <a:t> </a:t>
            </a:r>
            <a:r>
              <a:rPr lang="pl-PL" dirty="0" err="1" smtClean="0"/>
              <a:t>Injection</a:t>
            </a:r>
            <a:r>
              <a:rPr lang="pl-PL" dirty="0" smtClean="0"/>
              <a:t/>
            </a:r>
            <a:br>
              <a:rPr lang="pl-PL" dirty="0" smtClean="0"/>
            </a:br>
            <a:r>
              <a:rPr lang="pl-PL" sz="1800" dirty="0" err="1" smtClean="0"/>
              <a:t>What</a:t>
            </a:r>
            <a:r>
              <a:rPr lang="pl-PL" sz="1800" dirty="0" smtClean="0"/>
              <a:t> </a:t>
            </a:r>
            <a:r>
              <a:rPr lang="pl-PL" sz="1800" dirty="0" err="1" smtClean="0"/>
              <a:t>is</a:t>
            </a:r>
            <a:r>
              <a:rPr lang="pl-PL" sz="1800" dirty="0" smtClean="0"/>
              <a:t> </a:t>
            </a:r>
            <a:r>
              <a:rPr lang="pl-PL" sz="1800" dirty="0" err="1" smtClean="0"/>
              <a:t>dependency</a:t>
            </a:r>
            <a:r>
              <a:rPr lang="pl-PL" sz="1800" dirty="0" smtClean="0"/>
              <a:t>?</a:t>
            </a:r>
            <a:r>
              <a:rPr lang="en-US" sz="1800" dirty="0"/>
              <a:t/>
            </a:r>
            <a:br>
              <a:rPr lang="en-US" sz="1800" dirty="0"/>
            </a:br>
            <a:endParaRPr lang="en-GB" dirty="0"/>
          </a:p>
        </p:txBody>
      </p:sp>
      <p:sp>
        <p:nvSpPr>
          <p:cNvPr id="3" name="Rectangle 3"/>
          <p:cNvSpPr>
            <a:spLocks noChangeArrowheads="1"/>
          </p:cNvSpPr>
          <p:nvPr/>
        </p:nvSpPr>
        <p:spPr bwMode="auto">
          <a:xfrm>
            <a:off x="344488" y="3861048"/>
            <a:ext cx="9268805" cy="1077218"/>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defTabSz="914400" fontAlgn="ctr"/>
            <a:r>
              <a:rPr lang="pl-PL" sz="1400" dirty="0">
                <a:solidFill>
                  <a:srgbClr val="333333"/>
                </a:solidFill>
                <a:latin typeface="Courier New" panose="02070309020205020404" pitchFamily="49" charset="0"/>
                <a:cs typeface="Courier New" panose="02070309020205020404" pitchFamily="49" charset="0"/>
              </a:rPr>
              <a:t>public </a:t>
            </a:r>
            <a:r>
              <a:rPr lang="pl-PL" sz="1400" dirty="0" err="1">
                <a:solidFill>
                  <a:srgbClr val="333333"/>
                </a:solidFill>
                <a:latin typeface="Courier New" panose="02070309020205020404" pitchFamily="49" charset="0"/>
                <a:cs typeface="Courier New" panose="02070309020205020404" pitchFamily="49" charset="0"/>
              </a:rPr>
              <a:t>class</a:t>
            </a:r>
            <a:r>
              <a:rPr lang="pl-PL" sz="1400" dirty="0">
                <a:solidFill>
                  <a:srgbClr val="333333"/>
                </a:solidFill>
                <a:latin typeface="Courier New" panose="02070309020205020404" pitchFamily="49" charset="0"/>
                <a:cs typeface="Courier New" panose="02070309020205020404" pitchFamily="49" charset="0"/>
              </a:rPr>
              <a:t> </a:t>
            </a:r>
            <a:r>
              <a:rPr lang="pl-PL" sz="1400" dirty="0" err="1">
                <a:solidFill>
                  <a:srgbClr val="333333"/>
                </a:solidFill>
                <a:latin typeface="Courier New" panose="02070309020205020404" pitchFamily="49" charset="0"/>
                <a:cs typeface="Courier New" panose="02070309020205020404" pitchFamily="49" charset="0"/>
              </a:rPr>
              <a:t>DisplayActiveUsersWebAction</a:t>
            </a:r>
            <a:r>
              <a:rPr lang="pl-PL" sz="1400" dirty="0">
                <a:solidFill>
                  <a:srgbClr val="333333"/>
                </a:solidFill>
                <a:latin typeface="Courier New" panose="02070309020205020404" pitchFamily="49" charset="0"/>
                <a:cs typeface="Courier New" panose="02070309020205020404" pitchFamily="49" charset="0"/>
              </a:rPr>
              <a:t>{</a:t>
            </a:r>
          </a:p>
          <a:p>
            <a:pPr lvl="0" defTabSz="914400" fontAlgn="ctr"/>
            <a:endParaRPr lang="pl-PL" sz="1400" dirty="0">
              <a:solidFill>
                <a:srgbClr val="333333"/>
              </a:solidFill>
              <a:latin typeface="Courier New" panose="02070309020205020404" pitchFamily="49" charset="0"/>
              <a:cs typeface="Courier New" panose="02070309020205020404" pitchFamily="49" charset="0"/>
            </a:endParaRPr>
          </a:p>
          <a:p>
            <a:pPr lvl="0" defTabSz="914400" fontAlgn="ctr"/>
            <a:r>
              <a:rPr lang="pl-PL" sz="1400" dirty="0">
                <a:solidFill>
                  <a:srgbClr val="333333"/>
                </a:solidFill>
                <a:latin typeface="Courier New" panose="02070309020205020404" pitchFamily="49" charset="0"/>
                <a:cs typeface="Courier New" panose="02070309020205020404" pitchFamily="49" charset="0"/>
              </a:rPr>
              <a:t>    </a:t>
            </a:r>
            <a:r>
              <a:rPr lang="pl-PL" sz="1400" dirty="0" err="1">
                <a:solidFill>
                  <a:srgbClr val="333333"/>
                </a:solidFill>
                <a:latin typeface="Courier New" panose="02070309020205020404" pitchFamily="49" charset="0"/>
                <a:cs typeface="Courier New" panose="02070309020205020404" pitchFamily="49" charset="0"/>
              </a:rPr>
              <a:t>protected</a:t>
            </a:r>
            <a:r>
              <a:rPr lang="pl-PL" sz="1400" dirty="0">
                <a:solidFill>
                  <a:srgbClr val="333333"/>
                </a:solidFill>
                <a:latin typeface="Courier New" panose="02070309020205020404" pitchFamily="49" charset="0"/>
                <a:cs typeface="Courier New" panose="02070309020205020404" pitchFamily="49" charset="0"/>
              </a:rPr>
              <a:t> </a:t>
            </a:r>
            <a:r>
              <a:rPr lang="pl-PL" sz="1400" dirty="0" err="1">
                <a:solidFill>
                  <a:srgbClr val="333333"/>
                </a:solidFill>
                <a:latin typeface="Courier New" panose="02070309020205020404" pitchFamily="49" charset="0"/>
                <a:cs typeface="Courier New" panose="02070309020205020404" pitchFamily="49" charset="0"/>
              </a:rPr>
              <a:t>UsersDAO</a:t>
            </a:r>
            <a:r>
              <a:rPr lang="pl-PL" sz="1400" dirty="0">
                <a:solidFill>
                  <a:srgbClr val="333333"/>
                </a:solidFill>
                <a:latin typeface="Courier New" panose="02070309020205020404" pitchFamily="49" charset="0"/>
                <a:cs typeface="Courier New" panose="02070309020205020404" pitchFamily="49" charset="0"/>
              </a:rPr>
              <a:t> </a:t>
            </a:r>
            <a:r>
              <a:rPr lang="pl-PL" sz="1400" dirty="0" err="1">
                <a:solidFill>
                  <a:srgbClr val="333333"/>
                </a:solidFill>
                <a:latin typeface="Courier New" panose="02070309020205020404" pitchFamily="49" charset="0"/>
                <a:cs typeface="Courier New" panose="02070309020205020404" pitchFamily="49" charset="0"/>
              </a:rPr>
              <a:t>usersDAO</a:t>
            </a:r>
            <a:r>
              <a:rPr lang="pl-PL" sz="1400" dirty="0">
                <a:solidFill>
                  <a:srgbClr val="333333"/>
                </a:solidFill>
                <a:latin typeface="Courier New" panose="02070309020205020404" pitchFamily="49" charset="0"/>
                <a:cs typeface="Courier New" panose="02070309020205020404" pitchFamily="49" charset="0"/>
              </a:rPr>
              <a:t> = </a:t>
            </a:r>
            <a:r>
              <a:rPr lang="pl-PL" sz="1400" dirty="0" err="1">
                <a:solidFill>
                  <a:srgbClr val="333333"/>
                </a:solidFill>
                <a:latin typeface="Courier New" panose="02070309020205020404" pitchFamily="49" charset="0"/>
                <a:cs typeface="Courier New" panose="02070309020205020404" pitchFamily="49" charset="0"/>
              </a:rPr>
              <a:t>new</a:t>
            </a:r>
            <a:r>
              <a:rPr lang="pl-PL" sz="1400" dirty="0">
                <a:solidFill>
                  <a:srgbClr val="333333"/>
                </a:solidFill>
                <a:latin typeface="Courier New" panose="02070309020205020404" pitchFamily="49" charset="0"/>
                <a:cs typeface="Courier New" panose="02070309020205020404" pitchFamily="49" charset="0"/>
              </a:rPr>
              <a:t> </a:t>
            </a:r>
            <a:r>
              <a:rPr lang="pl-PL" sz="1400" dirty="0" err="1">
                <a:solidFill>
                  <a:srgbClr val="333333"/>
                </a:solidFill>
                <a:latin typeface="Courier New" panose="02070309020205020404" pitchFamily="49" charset="0"/>
                <a:cs typeface="Courier New" panose="02070309020205020404" pitchFamily="49" charset="0"/>
              </a:rPr>
              <a:t>UsersDAO</a:t>
            </a:r>
            <a:r>
              <a:rPr lang="pl-PL" sz="1400" dirty="0">
                <a:solidFill>
                  <a:srgbClr val="333333"/>
                </a:solidFill>
                <a:latin typeface="Courier New" panose="02070309020205020404" pitchFamily="49" charset="0"/>
                <a:cs typeface="Courier New" panose="02070309020205020404" pitchFamily="49" charset="0"/>
              </a:rPr>
              <a:t>();</a:t>
            </a:r>
          </a:p>
          <a:p>
            <a:pPr lvl="0" defTabSz="914400" fontAlgn="ctr"/>
            <a:endParaRPr lang="pl-PL" sz="1400" dirty="0">
              <a:solidFill>
                <a:srgbClr val="333333"/>
              </a:solidFill>
              <a:latin typeface="Courier New" panose="02070309020205020404" pitchFamily="49" charset="0"/>
              <a:cs typeface="Courier New" panose="02070309020205020404" pitchFamily="49" charset="0"/>
            </a:endParaRPr>
          </a:p>
          <a:p>
            <a:pPr lvl="0" defTabSz="914400" fontAlgn="ctr"/>
            <a:r>
              <a:rPr lang="pl-PL" sz="1400" dirty="0">
                <a:solidFill>
                  <a:srgbClr val="333333"/>
                </a:solidFill>
                <a:latin typeface="Courier New" panose="02070309020205020404" pitchFamily="49" charset="0"/>
                <a:cs typeface="Courier New" panose="02070309020205020404" pitchFamily="49" charset="0"/>
              </a:rPr>
              <a:t>}</a:t>
            </a:r>
            <a:endParaRPr kumimoji="0" lang="pl-PL" sz="140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p:txBody>
      </p:sp>
      <p:sp>
        <p:nvSpPr>
          <p:cNvPr id="6" name="Symbol zastępczy zawartości 2"/>
          <p:cNvSpPr>
            <a:spLocks noGrp="1"/>
          </p:cNvSpPr>
          <p:nvPr>
            <p:ph idx="1"/>
          </p:nvPr>
        </p:nvSpPr>
        <p:spPr>
          <a:xfrm>
            <a:off x="500063" y="1124744"/>
            <a:ext cx="8913812" cy="769737"/>
          </a:xfrm>
        </p:spPr>
        <p:txBody>
          <a:bodyPr>
            <a:noAutofit/>
          </a:bodyPr>
          <a:lstStyle/>
          <a:p>
            <a:pPr marL="0" indent="0">
              <a:buNone/>
            </a:pPr>
            <a:r>
              <a:rPr lang="en-US" sz="2000" dirty="0" smtClean="0"/>
              <a:t>Web </a:t>
            </a:r>
            <a:r>
              <a:rPr lang="en-US" sz="2000" dirty="0"/>
              <a:t>Action may need Data Access Object (DAO) to retrieve or save data to Data Base. Data Base actions is hidden in the DAO object (encapsulated</a:t>
            </a:r>
            <a:r>
              <a:rPr lang="en-US" sz="2000" dirty="0" smtClean="0"/>
              <a:t>).</a:t>
            </a:r>
            <a:endParaRPr lang="pl-PL" sz="2000" dirty="0"/>
          </a:p>
        </p:txBody>
      </p:sp>
      <p:pic>
        <p:nvPicPr>
          <p:cNvPr id="6146" name="Picture 2" descr="Dependency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1465" y="2060848"/>
            <a:ext cx="4514850" cy="1685926"/>
          </a:xfrm>
          <a:prstGeom prst="rect">
            <a:avLst/>
          </a:prstGeom>
          <a:noFill/>
          <a:extLst>
            <a:ext uri="{909E8E84-426E-40DD-AFC4-6F175D3DCCD1}">
              <a14:hiddenFill xmlns:a14="http://schemas.microsoft.com/office/drawing/2010/main">
                <a:solidFill>
                  <a:srgbClr val="FFFFFF"/>
                </a:solidFill>
              </a14:hiddenFill>
            </a:ext>
          </a:extLst>
        </p:spPr>
      </p:pic>
      <p:sp>
        <p:nvSpPr>
          <p:cNvPr id="11" name="Symbol zastępczy zawartości 2"/>
          <p:cNvSpPr txBox="1">
            <a:spLocks/>
          </p:cNvSpPr>
          <p:nvPr/>
        </p:nvSpPr>
        <p:spPr>
          <a:xfrm>
            <a:off x="502572" y="5013176"/>
            <a:ext cx="8913812" cy="769737"/>
          </a:xfrm>
          <a:prstGeom prst="rect">
            <a:avLst/>
          </a:prstGeom>
        </p:spPr>
        <p:txBody>
          <a:bodyPr vert="horz" lIns="0" tIns="45720" rIns="91440" bIns="45720" rtlCol="0">
            <a:noAutofit/>
          </a:bodyPr>
          <a:lstStyle>
            <a:lvl1pPr marL="179388" indent="-179388" algn="l" defTabSz="995613" rtl="0" eaLnBrk="1" latinLnBrk="0" hangingPunct="1">
              <a:lnSpc>
                <a:spcPct val="140000"/>
              </a:lnSpc>
              <a:spcBef>
                <a:spcPts val="300"/>
              </a:spcBef>
              <a:buClr>
                <a:schemeClr val="tx2"/>
              </a:buClr>
              <a:buSzPct val="110000"/>
              <a:buFont typeface="Wingdings" pitchFamily="2" charset="2"/>
              <a:buChar char="l"/>
              <a:defRPr lang="en-US" sz="1400" kern="1200">
                <a:solidFill>
                  <a:schemeClr val="tx1"/>
                </a:solidFill>
                <a:latin typeface="Tahoma" pitchFamily="34" charset="0"/>
                <a:ea typeface="Tahoma" pitchFamily="34" charset="0"/>
                <a:cs typeface="Tahoma" pitchFamily="34" charset="0"/>
              </a:defRPr>
            </a:lvl1pPr>
            <a:lvl2pPr marL="360000" indent="-180000" algn="l" defTabSz="995613" rtl="0" eaLnBrk="1" latinLnBrk="0" hangingPunct="1">
              <a:lnSpc>
                <a:spcPct val="140000"/>
              </a:lnSpc>
              <a:spcBef>
                <a:spcPts val="300"/>
              </a:spcBef>
              <a:spcAft>
                <a:spcPts val="0"/>
              </a:spcAft>
              <a:buClr>
                <a:schemeClr val="tx2"/>
              </a:buClr>
              <a:buSzPct val="80000"/>
              <a:buFont typeface="Wingdings 3" pitchFamily="18" charset="2"/>
              <a:buChar char=""/>
              <a:defRPr lang="en-US" sz="1400" kern="1200">
                <a:solidFill>
                  <a:schemeClr val="tx1"/>
                </a:solidFill>
                <a:latin typeface="Tahoma" pitchFamily="34" charset="0"/>
                <a:ea typeface="Tahoma" pitchFamily="34" charset="0"/>
                <a:cs typeface="Tahoma" pitchFamily="34" charset="0"/>
              </a:defRPr>
            </a:lvl2pPr>
            <a:lvl3pPr marL="538163" indent="-182563" algn="l" defTabSz="995613" rtl="0" eaLnBrk="1" latinLnBrk="0" hangingPunct="1">
              <a:lnSpc>
                <a:spcPct val="140000"/>
              </a:lnSpc>
              <a:spcBef>
                <a:spcPct val="20000"/>
              </a:spcBef>
              <a:buClr>
                <a:schemeClr val="tx2"/>
              </a:buClr>
              <a:buSzPct val="80000"/>
              <a:buFontTx/>
              <a:buBlip>
                <a:blip r:embed="rId3"/>
              </a:buBlip>
              <a:defRPr lang="en-US" sz="1400" kern="1200">
                <a:solidFill>
                  <a:schemeClr val="tx1"/>
                </a:solidFill>
                <a:latin typeface="Tahoma" pitchFamily="34" charset="0"/>
                <a:ea typeface="Tahoma" pitchFamily="34" charset="0"/>
                <a:cs typeface="Tahoma" pitchFamily="34" charset="0"/>
              </a:defRPr>
            </a:lvl3pPr>
            <a:lvl4pPr marL="719138" indent="-180975" algn="l" defTabSz="995613" rtl="0" eaLnBrk="1" latinLnBrk="0" hangingPunct="1">
              <a:lnSpc>
                <a:spcPct val="140000"/>
              </a:lnSpc>
              <a:spcBef>
                <a:spcPct val="20000"/>
              </a:spcBef>
              <a:buClr>
                <a:schemeClr val="tx2"/>
              </a:buClr>
              <a:buSzPct val="80000"/>
              <a:buFont typeface="Tahoma" pitchFamily="34" charset="0"/>
              <a:buChar char="–"/>
              <a:defRPr lang="en-US" sz="1400" kern="1200">
                <a:solidFill>
                  <a:schemeClr val="tx1"/>
                </a:solidFill>
                <a:latin typeface="Tahoma" pitchFamily="34" charset="0"/>
                <a:ea typeface="Tahoma" pitchFamily="34" charset="0"/>
                <a:cs typeface="Tahoma" pitchFamily="34" charset="0"/>
              </a:defRPr>
            </a:lvl4pPr>
            <a:lvl5pPr marL="895350" indent="-176213" algn="l" defTabSz="995613" rtl="0" eaLnBrk="1" latinLnBrk="0" hangingPunct="1">
              <a:lnSpc>
                <a:spcPct val="140000"/>
              </a:lnSpc>
              <a:spcBef>
                <a:spcPct val="20000"/>
              </a:spcBef>
              <a:buClr>
                <a:schemeClr val="tx2"/>
              </a:buClr>
              <a:buSzPct val="80000"/>
              <a:buFont typeface="Tahoma" pitchFamily="34" charset="0"/>
              <a:buChar char="–"/>
              <a:defRPr lang="en-GB" sz="1400" kern="1200">
                <a:solidFill>
                  <a:schemeClr val="tx1"/>
                </a:solidFill>
                <a:latin typeface="Tahoma" pitchFamily="34" charset="0"/>
                <a:ea typeface="Tahoma" pitchFamily="34" charset="0"/>
                <a:cs typeface="Tahoma" pitchFamily="34" charset="0"/>
              </a:defRPr>
            </a:lvl5pPr>
            <a:lvl6pPr marL="239979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36125"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72452"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0877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0" indent="0">
              <a:buNone/>
            </a:pPr>
            <a:r>
              <a:rPr lang="en-US" sz="2000" dirty="0"/>
              <a:t>Above Web Action object instantiates </a:t>
            </a:r>
            <a:r>
              <a:rPr lang="en-US" sz="2000" dirty="0" smtClean="0"/>
              <a:t>dependent </a:t>
            </a:r>
            <a:r>
              <a:rPr lang="en-US" sz="2000" dirty="0" err="1"/>
              <a:t>UsersDao</a:t>
            </a:r>
            <a:r>
              <a:rPr lang="en-US" sz="2000" dirty="0"/>
              <a:t> object itself, which means that it satisfies its own dependency. In other words it configures itself.</a:t>
            </a:r>
          </a:p>
        </p:txBody>
      </p:sp>
    </p:spTree>
    <p:extLst>
      <p:ext uri="{BB962C8B-B14F-4D97-AF65-F5344CB8AC3E}">
        <p14:creationId xmlns:p14="http://schemas.microsoft.com/office/powerpoint/2010/main" val="2934073245"/>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pl-PL" dirty="0"/>
              <a:t>Inversion of Control </a:t>
            </a:r>
            <a:r>
              <a:rPr lang="pl-PL" dirty="0" err="1" smtClean="0"/>
              <a:t>motivation</a:t>
            </a:r>
            <a:r>
              <a:rPr lang="pl-PL" dirty="0" smtClean="0"/>
              <a:t/>
            </a:r>
            <a:br>
              <a:rPr lang="pl-PL" dirty="0" smtClean="0"/>
            </a:br>
            <a:r>
              <a:rPr lang="en-US" sz="1800" dirty="0"/>
              <a:t>What's wrong with direct constructor </a:t>
            </a:r>
            <a:r>
              <a:rPr lang="en-US" sz="1800" dirty="0" smtClean="0"/>
              <a:t>calls</a:t>
            </a:r>
            <a:r>
              <a:rPr lang="pl-PL" sz="1800" dirty="0" smtClean="0"/>
              <a:t>?</a:t>
            </a:r>
            <a:r>
              <a:rPr lang="en-US" sz="1800" dirty="0"/>
              <a:t/>
            </a:r>
            <a:br>
              <a:rPr lang="en-US" sz="1800" dirty="0"/>
            </a:br>
            <a:endParaRPr lang="en-GB" dirty="0"/>
          </a:p>
        </p:txBody>
      </p:sp>
      <p:sp>
        <p:nvSpPr>
          <p:cNvPr id="3" name="Rectangle 3"/>
          <p:cNvSpPr>
            <a:spLocks noChangeArrowheads="1"/>
          </p:cNvSpPr>
          <p:nvPr/>
        </p:nvSpPr>
        <p:spPr bwMode="auto">
          <a:xfrm>
            <a:off x="344488" y="1628800"/>
            <a:ext cx="9268805" cy="646331"/>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defTabSz="914400" fontAlgn="ctr"/>
            <a:r>
              <a:rPr lang="en-US" sz="1400" dirty="0">
                <a:solidFill>
                  <a:srgbClr val="333333"/>
                </a:solidFill>
                <a:latin typeface="Courier New" panose="02070309020205020404" pitchFamily="49" charset="0"/>
                <a:cs typeface="Courier New" panose="02070309020205020404" pitchFamily="49" charset="0"/>
              </a:rPr>
              <a:t>public interface </a:t>
            </a:r>
            <a:r>
              <a:rPr lang="en-US" sz="1400" dirty="0" err="1">
                <a:solidFill>
                  <a:srgbClr val="333333"/>
                </a:solidFill>
                <a:latin typeface="Courier New" panose="02070309020205020404" pitchFamily="49" charset="0"/>
                <a:cs typeface="Courier New" panose="02070309020205020404" pitchFamily="49" charset="0"/>
              </a:rPr>
              <a:t>BillingService</a:t>
            </a:r>
            <a:r>
              <a:rPr lang="en-US" sz="1400" dirty="0">
                <a:solidFill>
                  <a:srgbClr val="333333"/>
                </a:solidFill>
                <a:latin typeface="Courier New" panose="02070309020205020404" pitchFamily="49" charset="0"/>
                <a:cs typeface="Courier New" panose="02070309020205020404" pitchFamily="49" charset="0"/>
              </a:rPr>
              <a:t> {</a:t>
            </a:r>
          </a:p>
          <a:p>
            <a:pPr lvl="0" defTabSz="914400" fontAlgn="ctr"/>
            <a:r>
              <a:rPr lang="pl-PL" sz="1400" dirty="0" smtClean="0">
                <a:solidFill>
                  <a:srgbClr val="333333"/>
                </a:solidFill>
                <a:latin typeface="Courier New" panose="02070309020205020404" pitchFamily="49" charset="0"/>
                <a:cs typeface="Courier New" panose="02070309020205020404" pitchFamily="49" charset="0"/>
              </a:rPr>
              <a:t>	</a:t>
            </a:r>
            <a:r>
              <a:rPr lang="en-US" sz="1400" dirty="0" smtClean="0">
                <a:solidFill>
                  <a:srgbClr val="333333"/>
                </a:solidFill>
                <a:latin typeface="Courier New" panose="02070309020205020404" pitchFamily="49" charset="0"/>
                <a:cs typeface="Courier New" panose="02070309020205020404" pitchFamily="49" charset="0"/>
              </a:rPr>
              <a:t>Receipt </a:t>
            </a:r>
            <a:r>
              <a:rPr lang="en-US" sz="1400" dirty="0" err="1">
                <a:solidFill>
                  <a:srgbClr val="333333"/>
                </a:solidFill>
                <a:latin typeface="Courier New" panose="02070309020205020404" pitchFamily="49" charset="0"/>
                <a:cs typeface="Courier New" panose="02070309020205020404" pitchFamily="49" charset="0"/>
              </a:rPr>
              <a:t>chargeOrder</a:t>
            </a:r>
            <a:r>
              <a:rPr lang="en-US" sz="1400" dirty="0">
                <a:solidFill>
                  <a:srgbClr val="333333"/>
                </a:solidFill>
                <a:latin typeface="Courier New" panose="02070309020205020404" pitchFamily="49" charset="0"/>
                <a:cs typeface="Courier New" panose="02070309020205020404" pitchFamily="49" charset="0"/>
              </a:rPr>
              <a:t>(</a:t>
            </a:r>
            <a:r>
              <a:rPr lang="en-US" sz="1400" dirty="0" err="1">
                <a:solidFill>
                  <a:srgbClr val="333333"/>
                </a:solidFill>
                <a:latin typeface="Courier New" panose="02070309020205020404" pitchFamily="49" charset="0"/>
                <a:cs typeface="Courier New" panose="02070309020205020404" pitchFamily="49" charset="0"/>
              </a:rPr>
              <a:t>PizzaOrder</a:t>
            </a:r>
            <a:r>
              <a:rPr lang="en-US" sz="1400" dirty="0">
                <a:solidFill>
                  <a:srgbClr val="333333"/>
                </a:solidFill>
                <a:latin typeface="Courier New" panose="02070309020205020404" pitchFamily="49" charset="0"/>
                <a:cs typeface="Courier New" panose="02070309020205020404" pitchFamily="49" charset="0"/>
              </a:rPr>
              <a:t> order, </a:t>
            </a:r>
            <a:r>
              <a:rPr lang="en-US" sz="1400" dirty="0" err="1">
                <a:solidFill>
                  <a:srgbClr val="333333"/>
                </a:solidFill>
                <a:latin typeface="Courier New" panose="02070309020205020404" pitchFamily="49" charset="0"/>
                <a:cs typeface="Courier New" panose="02070309020205020404" pitchFamily="49" charset="0"/>
              </a:rPr>
              <a:t>CreditCard</a:t>
            </a:r>
            <a:r>
              <a:rPr lang="en-US" sz="1400" dirty="0">
                <a:solidFill>
                  <a:srgbClr val="333333"/>
                </a:solidFill>
                <a:latin typeface="Courier New" panose="02070309020205020404" pitchFamily="49" charset="0"/>
                <a:cs typeface="Courier New" panose="02070309020205020404" pitchFamily="49" charset="0"/>
              </a:rPr>
              <a:t> </a:t>
            </a:r>
            <a:r>
              <a:rPr lang="en-US" sz="1400" dirty="0" err="1">
                <a:solidFill>
                  <a:srgbClr val="333333"/>
                </a:solidFill>
                <a:latin typeface="Courier New" panose="02070309020205020404" pitchFamily="49" charset="0"/>
                <a:cs typeface="Courier New" panose="02070309020205020404" pitchFamily="49" charset="0"/>
              </a:rPr>
              <a:t>creditCard</a:t>
            </a:r>
            <a:r>
              <a:rPr lang="en-US" sz="1400" dirty="0">
                <a:solidFill>
                  <a:srgbClr val="333333"/>
                </a:solidFill>
                <a:latin typeface="Courier New" panose="02070309020205020404" pitchFamily="49" charset="0"/>
                <a:cs typeface="Courier New" panose="02070309020205020404" pitchFamily="49" charset="0"/>
              </a:rPr>
              <a:t>);</a:t>
            </a:r>
          </a:p>
          <a:p>
            <a:pPr lvl="0" defTabSz="914400" fontAlgn="ctr"/>
            <a:r>
              <a:rPr lang="en-US" sz="1400" dirty="0">
                <a:solidFill>
                  <a:srgbClr val="333333"/>
                </a:solidFill>
                <a:latin typeface="Courier New" panose="02070309020205020404" pitchFamily="49" charset="0"/>
                <a:cs typeface="Courier New" panose="02070309020205020404" pitchFamily="49" charset="0"/>
              </a:rPr>
              <a:t>}</a:t>
            </a:r>
            <a:endParaRPr kumimoji="0" lang="pl-PL" sz="140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p:txBody>
      </p:sp>
      <p:sp>
        <p:nvSpPr>
          <p:cNvPr id="8" name="Rectangle 3"/>
          <p:cNvSpPr>
            <a:spLocks noChangeArrowheads="1"/>
          </p:cNvSpPr>
          <p:nvPr/>
        </p:nvSpPr>
        <p:spPr bwMode="auto">
          <a:xfrm>
            <a:off x="312269" y="2996952"/>
            <a:ext cx="9268805" cy="215443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defTabSz="914400" fontAlgn="ctr"/>
            <a:r>
              <a:rPr lang="en-US" sz="1400" dirty="0">
                <a:solidFill>
                  <a:srgbClr val="333333"/>
                </a:solidFill>
                <a:latin typeface="Courier New" panose="02070309020205020404" pitchFamily="49" charset="0"/>
                <a:cs typeface="Courier New" panose="02070309020205020404" pitchFamily="49" charset="0"/>
              </a:rPr>
              <a:t>public class </a:t>
            </a:r>
            <a:r>
              <a:rPr lang="en-US" sz="1400" dirty="0" err="1">
                <a:solidFill>
                  <a:srgbClr val="333333"/>
                </a:solidFill>
                <a:latin typeface="Courier New" panose="02070309020205020404" pitchFamily="49" charset="0"/>
                <a:cs typeface="Courier New" panose="02070309020205020404" pitchFamily="49" charset="0"/>
              </a:rPr>
              <a:t>RealBillingService</a:t>
            </a:r>
            <a:r>
              <a:rPr lang="en-US" sz="1400" dirty="0">
                <a:solidFill>
                  <a:srgbClr val="333333"/>
                </a:solidFill>
                <a:latin typeface="Courier New" panose="02070309020205020404" pitchFamily="49" charset="0"/>
                <a:cs typeface="Courier New" panose="02070309020205020404" pitchFamily="49" charset="0"/>
              </a:rPr>
              <a:t> implements </a:t>
            </a:r>
            <a:r>
              <a:rPr lang="en-US" sz="1400" dirty="0" err="1">
                <a:solidFill>
                  <a:srgbClr val="333333"/>
                </a:solidFill>
                <a:latin typeface="Courier New" panose="02070309020205020404" pitchFamily="49" charset="0"/>
                <a:cs typeface="Courier New" panose="02070309020205020404" pitchFamily="49" charset="0"/>
              </a:rPr>
              <a:t>BillingService</a:t>
            </a:r>
            <a:r>
              <a:rPr lang="en-US" sz="1400" dirty="0">
                <a:solidFill>
                  <a:srgbClr val="333333"/>
                </a:solidFill>
                <a:latin typeface="Courier New" panose="02070309020205020404" pitchFamily="49" charset="0"/>
                <a:cs typeface="Courier New" panose="02070309020205020404" pitchFamily="49" charset="0"/>
              </a:rPr>
              <a:t> {</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public Receipt </a:t>
            </a:r>
            <a:r>
              <a:rPr lang="en-US" sz="1400" dirty="0" err="1">
                <a:solidFill>
                  <a:srgbClr val="333333"/>
                </a:solidFill>
                <a:latin typeface="Courier New" panose="02070309020205020404" pitchFamily="49" charset="0"/>
                <a:cs typeface="Courier New" panose="02070309020205020404" pitchFamily="49" charset="0"/>
              </a:rPr>
              <a:t>chargeOrder</a:t>
            </a:r>
            <a:r>
              <a:rPr lang="en-US" sz="1400" dirty="0">
                <a:solidFill>
                  <a:srgbClr val="333333"/>
                </a:solidFill>
                <a:latin typeface="Courier New" panose="02070309020205020404" pitchFamily="49" charset="0"/>
                <a:cs typeface="Courier New" panose="02070309020205020404" pitchFamily="49" charset="0"/>
              </a:rPr>
              <a:t>(</a:t>
            </a:r>
            <a:r>
              <a:rPr lang="en-US" sz="1400" dirty="0" err="1">
                <a:solidFill>
                  <a:srgbClr val="333333"/>
                </a:solidFill>
                <a:latin typeface="Courier New" panose="02070309020205020404" pitchFamily="49" charset="0"/>
                <a:cs typeface="Courier New" panose="02070309020205020404" pitchFamily="49" charset="0"/>
              </a:rPr>
              <a:t>PizzaOrder</a:t>
            </a:r>
            <a:r>
              <a:rPr lang="en-US" sz="1400" dirty="0">
                <a:solidFill>
                  <a:srgbClr val="333333"/>
                </a:solidFill>
                <a:latin typeface="Courier New" panose="02070309020205020404" pitchFamily="49" charset="0"/>
                <a:cs typeface="Courier New" panose="02070309020205020404" pitchFamily="49" charset="0"/>
              </a:rPr>
              <a:t> order, </a:t>
            </a:r>
            <a:r>
              <a:rPr lang="en-US" sz="1400" dirty="0" err="1">
                <a:solidFill>
                  <a:srgbClr val="333333"/>
                </a:solidFill>
                <a:latin typeface="Courier New" panose="02070309020205020404" pitchFamily="49" charset="0"/>
                <a:cs typeface="Courier New" panose="02070309020205020404" pitchFamily="49" charset="0"/>
              </a:rPr>
              <a:t>CreditCard</a:t>
            </a:r>
            <a:r>
              <a:rPr lang="en-US" sz="1400" dirty="0">
                <a:solidFill>
                  <a:srgbClr val="333333"/>
                </a:solidFill>
                <a:latin typeface="Courier New" panose="02070309020205020404" pitchFamily="49" charset="0"/>
                <a:cs typeface="Courier New" panose="02070309020205020404" pitchFamily="49" charset="0"/>
              </a:rPr>
              <a:t> </a:t>
            </a:r>
            <a:r>
              <a:rPr lang="en-US" sz="1400" dirty="0" err="1">
                <a:solidFill>
                  <a:srgbClr val="333333"/>
                </a:solidFill>
                <a:latin typeface="Courier New" panose="02070309020205020404" pitchFamily="49" charset="0"/>
                <a:cs typeface="Courier New" panose="02070309020205020404" pitchFamily="49" charset="0"/>
              </a:rPr>
              <a:t>creditCard</a:t>
            </a:r>
            <a:r>
              <a:rPr lang="en-US" sz="1400" dirty="0">
                <a:solidFill>
                  <a:srgbClr val="333333"/>
                </a:solidFill>
                <a:latin typeface="Courier New" panose="02070309020205020404" pitchFamily="49" charset="0"/>
                <a:cs typeface="Courier New" panose="02070309020205020404" pitchFamily="49" charset="0"/>
              </a:rPr>
              <a:t>) {</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a:t>
            </a:r>
            <a:r>
              <a:rPr lang="en-US" sz="1400" dirty="0" err="1">
                <a:solidFill>
                  <a:srgbClr val="333333"/>
                </a:solidFill>
                <a:latin typeface="Courier New" panose="02070309020205020404" pitchFamily="49" charset="0"/>
                <a:cs typeface="Courier New" panose="02070309020205020404" pitchFamily="49" charset="0"/>
              </a:rPr>
              <a:t>CreditCardProcessor</a:t>
            </a:r>
            <a:r>
              <a:rPr lang="en-US" sz="1400" dirty="0">
                <a:solidFill>
                  <a:srgbClr val="333333"/>
                </a:solidFill>
                <a:latin typeface="Courier New" panose="02070309020205020404" pitchFamily="49" charset="0"/>
                <a:cs typeface="Courier New" panose="02070309020205020404" pitchFamily="49" charset="0"/>
              </a:rPr>
              <a:t> </a:t>
            </a:r>
            <a:r>
              <a:rPr lang="en-US" sz="1400" dirty="0" err="1">
                <a:solidFill>
                  <a:srgbClr val="333333"/>
                </a:solidFill>
                <a:latin typeface="Courier New" panose="02070309020205020404" pitchFamily="49" charset="0"/>
                <a:cs typeface="Courier New" panose="02070309020205020404" pitchFamily="49" charset="0"/>
              </a:rPr>
              <a:t>creditCardProcessor</a:t>
            </a:r>
            <a:r>
              <a:rPr lang="en-US" sz="1400" dirty="0">
                <a:solidFill>
                  <a:srgbClr val="333333"/>
                </a:solidFill>
                <a:latin typeface="Courier New" panose="02070309020205020404" pitchFamily="49" charset="0"/>
                <a:cs typeface="Courier New" panose="02070309020205020404" pitchFamily="49" charset="0"/>
              </a:rPr>
              <a:t> = new </a:t>
            </a:r>
            <a:r>
              <a:rPr lang="en-US" sz="1400" dirty="0" err="1">
                <a:solidFill>
                  <a:srgbClr val="333333"/>
                </a:solidFill>
                <a:latin typeface="Courier New" panose="02070309020205020404" pitchFamily="49" charset="0"/>
                <a:cs typeface="Courier New" panose="02070309020205020404" pitchFamily="49" charset="0"/>
              </a:rPr>
              <a:t>PaypalCreditCardProcessor</a:t>
            </a:r>
            <a:r>
              <a:rPr lang="en-US" sz="1400" dirty="0">
                <a:solidFill>
                  <a:srgbClr val="333333"/>
                </a:solidFill>
                <a:latin typeface="Courier New" panose="02070309020205020404" pitchFamily="49" charset="0"/>
                <a:cs typeface="Courier New" panose="02070309020205020404" pitchFamily="49" charset="0"/>
              </a:rPr>
              <a:t>();</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a:t>
            </a:r>
            <a:r>
              <a:rPr lang="en-US" sz="1400" dirty="0" err="1">
                <a:solidFill>
                  <a:srgbClr val="333333"/>
                </a:solidFill>
                <a:latin typeface="Courier New" panose="02070309020205020404" pitchFamily="49" charset="0"/>
                <a:cs typeface="Courier New" panose="02070309020205020404" pitchFamily="49" charset="0"/>
              </a:rPr>
              <a:t>TransactionLog</a:t>
            </a:r>
            <a:r>
              <a:rPr lang="en-US" sz="1400" dirty="0">
                <a:solidFill>
                  <a:srgbClr val="333333"/>
                </a:solidFill>
                <a:latin typeface="Courier New" panose="02070309020205020404" pitchFamily="49" charset="0"/>
                <a:cs typeface="Courier New" panose="02070309020205020404" pitchFamily="49" charset="0"/>
              </a:rPr>
              <a:t> </a:t>
            </a:r>
            <a:r>
              <a:rPr lang="en-US" sz="1400" dirty="0" err="1">
                <a:solidFill>
                  <a:srgbClr val="333333"/>
                </a:solidFill>
                <a:latin typeface="Courier New" panose="02070309020205020404" pitchFamily="49" charset="0"/>
                <a:cs typeface="Courier New" panose="02070309020205020404" pitchFamily="49" charset="0"/>
              </a:rPr>
              <a:t>transactionLog</a:t>
            </a:r>
            <a:r>
              <a:rPr lang="en-US" sz="1400" dirty="0">
                <a:solidFill>
                  <a:srgbClr val="333333"/>
                </a:solidFill>
                <a:latin typeface="Courier New" panose="02070309020205020404" pitchFamily="49" charset="0"/>
                <a:cs typeface="Courier New" panose="02070309020205020404" pitchFamily="49" charset="0"/>
              </a:rPr>
              <a:t> = new </a:t>
            </a:r>
            <a:r>
              <a:rPr lang="en-US" sz="1400" dirty="0" err="1">
                <a:solidFill>
                  <a:srgbClr val="333333"/>
                </a:solidFill>
                <a:latin typeface="Courier New" panose="02070309020205020404" pitchFamily="49" charset="0"/>
                <a:cs typeface="Courier New" panose="02070309020205020404" pitchFamily="49" charset="0"/>
              </a:rPr>
              <a:t>DatabaseTransactionLog</a:t>
            </a:r>
            <a:r>
              <a:rPr lang="en-US" sz="1400" dirty="0">
                <a:solidFill>
                  <a:srgbClr val="333333"/>
                </a:solidFill>
                <a:latin typeface="Courier New" panose="02070309020205020404" pitchFamily="49" charset="0"/>
                <a:cs typeface="Courier New" panose="02070309020205020404" pitchFamily="49" charset="0"/>
              </a:rPr>
              <a:t>();</a:t>
            </a:r>
          </a:p>
          <a:p>
            <a:pPr lvl="0" defTabSz="914400" fontAlgn="ctr"/>
            <a:endParaRPr lang="en-US" sz="1400" dirty="0">
              <a:solidFill>
                <a:srgbClr val="333333"/>
              </a:solidFill>
              <a:latin typeface="Courier New" panose="02070309020205020404" pitchFamily="49" charset="0"/>
              <a:cs typeface="Courier New" panose="02070309020205020404" pitchFamily="49" charset="0"/>
            </a:endParaRPr>
          </a:p>
          <a:p>
            <a:pPr lvl="0" defTabSz="914400" fontAlgn="ctr"/>
            <a:r>
              <a:rPr lang="en-US" sz="1400" dirty="0">
                <a:solidFill>
                  <a:srgbClr val="333333"/>
                </a:solidFill>
                <a:latin typeface="Courier New" panose="02070309020205020404" pitchFamily="49" charset="0"/>
                <a:cs typeface="Courier New" panose="02070309020205020404" pitchFamily="49" charset="0"/>
              </a:rPr>
              <a:t> </a:t>
            </a:r>
            <a:r>
              <a:rPr lang="pl-PL" sz="1400" dirty="0" smtClean="0">
                <a:solidFill>
                  <a:srgbClr val="333333"/>
                </a:solidFill>
                <a:latin typeface="Courier New" panose="02070309020205020404" pitchFamily="49" charset="0"/>
                <a:cs typeface="Courier New" panose="02070309020205020404" pitchFamily="49" charset="0"/>
              </a:rPr>
              <a:t>   </a:t>
            </a:r>
            <a:r>
              <a:rPr lang="en-US" sz="1400" dirty="0" err="1" smtClean="0">
                <a:solidFill>
                  <a:srgbClr val="333333"/>
                </a:solidFill>
                <a:latin typeface="Courier New" panose="02070309020205020404" pitchFamily="49" charset="0"/>
                <a:cs typeface="Courier New" panose="02070309020205020404" pitchFamily="49" charset="0"/>
              </a:rPr>
              <a:t>ChargeResult</a:t>
            </a:r>
            <a:r>
              <a:rPr lang="en-US" sz="1400" dirty="0" smtClean="0">
                <a:solidFill>
                  <a:srgbClr val="333333"/>
                </a:solidFill>
                <a:latin typeface="Courier New" panose="02070309020205020404" pitchFamily="49" charset="0"/>
                <a:cs typeface="Courier New" panose="02070309020205020404" pitchFamily="49" charset="0"/>
              </a:rPr>
              <a:t> </a:t>
            </a:r>
            <a:r>
              <a:rPr lang="en-US" sz="1400" dirty="0">
                <a:solidFill>
                  <a:srgbClr val="333333"/>
                </a:solidFill>
                <a:latin typeface="Courier New" panose="02070309020205020404" pitchFamily="49" charset="0"/>
                <a:cs typeface="Courier New" panose="02070309020205020404" pitchFamily="49" charset="0"/>
              </a:rPr>
              <a:t>result = </a:t>
            </a:r>
            <a:r>
              <a:rPr lang="en-US" sz="1400" dirty="0" err="1">
                <a:solidFill>
                  <a:srgbClr val="333333"/>
                </a:solidFill>
                <a:latin typeface="Courier New" panose="02070309020205020404" pitchFamily="49" charset="0"/>
                <a:cs typeface="Courier New" panose="02070309020205020404" pitchFamily="49" charset="0"/>
              </a:rPr>
              <a:t>creditCardProcessor.charge</a:t>
            </a:r>
            <a:r>
              <a:rPr lang="en-US" sz="1400" dirty="0">
                <a:solidFill>
                  <a:srgbClr val="333333"/>
                </a:solidFill>
                <a:latin typeface="Courier New" panose="02070309020205020404" pitchFamily="49" charset="0"/>
                <a:cs typeface="Courier New" panose="02070309020205020404" pitchFamily="49" charset="0"/>
              </a:rPr>
              <a:t>(</a:t>
            </a:r>
            <a:r>
              <a:rPr lang="en-US" sz="1400" dirty="0" err="1">
                <a:solidFill>
                  <a:srgbClr val="333333"/>
                </a:solidFill>
                <a:latin typeface="Courier New" panose="02070309020205020404" pitchFamily="49" charset="0"/>
                <a:cs typeface="Courier New" panose="02070309020205020404" pitchFamily="49" charset="0"/>
              </a:rPr>
              <a:t>creditCard</a:t>
            </a:r>
            <a:r>
              <a:rPr lang="en-US" sz="1400" dirty="0">
                <a:solidFill>
                  <a:srgbClr val="333333"/>
                </a:solidFill>
                <a:latin typeface="Courier New" panose="02070309020205020404" pitchFamily="49" charset="0"/>
                <a:cs typeface="Courier New" panose="02070309020205020404" pitchFamily="49" charset="0"/>
              </a:rPr>
              <a:t>, </a:t>
            </a:r>
            <a:r>
              <a:rPr lang="en-US" sz="1400" dirty="0" err="1">
                <a:solidFill>
                  <a:srgbClr val="333333"/>
                </a:solidFill>
                <a:latin typeface="Courier New" panose="02070309020205020404" pitchFamily="49" charset="0"/>
                <a:cs typeface="Courier New" panose="02070309020205020404" pitchFamily="49" charset="0"/>
              </a:rPr>
              <a:t>order.getAmount</a:t>
            </a:r>
            <a:r>
              <a:rPr lang="en-US" sz="1400" dirty="0">
                <a:solidFill>
                  <a:srgbClr val="333333"/>
                </a:solidFill>
                <a:latin typeface="Courier New" panose="02070309020205020404" pitchFamily="49" charset="0"/>
                <a:cs typeface="Courier New" panose="02070309020205020404" pitchFamily="49" charset="0"/>
              </a:rPr>
              <a:t>());</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a:t>
            </a:r>
            <a:r>
              <a:rPr lang="en-US" sz="1400" dirty="0" err="1">
                <a:solidFill>
                  <a:srgbClr val="333333"/>
                </a:solidFill>
                <a:latin typeface="Courier New" panose="02070309020205020404" pitchFamily="49" charset="0"/>
                <a:cs typeface="Courier New" panose="02070309020205020404" pitchFamily="49" charset="0"/>
              </a:rPr>
              <a:t>transactionLog.logChargeResult</a:t>
            </a:r>
            <a:r>
              <a:rPr lang="en-US" sz="1400" dirty="0">
                <a:solidFill>
                  <a:srgbClr val="333333"/>
                </a:solidFill>
                <a:latin typeface="Courier New" panose="02070309020205020404" pitchFamily="49" charset="0"/>
                <a:cs typeface="Courier New" panose="02070309020205020404" pitchFamily="49" charset="0"/>
              </a:rPr>
              <a:t>(result</a:t>
            </a:r>
            <a:r>
              <a:rPr lang="en-US" sz="1400" dirty="0" smtClean="0">
                <a:solidFill>
                  <a:srgbClr val="333333"/>
                </a:solidFill>
                <a:latin typeface="Courier New" panose="02070309020205020404" pitchFamily="49" charset="0"/>
                <a:cs typeface="Courier New" panose="02070309020205020404" pitchFamily="49" charset="0"/>
              </a:rPr>
              <a:t>);</a:t>
            </a:r>
            <a:endParaRPr lang="pl-PL" sz="1400" dirty="0" smtClean="0">
              <a:solidFill>
                <a:srgbClr val="333333"/>
              </a:solidFill>
              <a:latin typeface="Courier New" panose="02070309020205020404" pitchFamily="49" charset="0"/>
              <a:cs typeface="Courier New" panose="02070309020205020404" pitchFamily="49" charset="0"/>
            </a:endParaRPr>
          </a:p>
          <a:p>
            <a:pPr lvl="0" defTabSz="914400" fontAlgn="ctr"/>
            <a:r>
              <a:rPr lang="pl-PL" sz="1400" dirty="0" smtClean="0">
                <a:solidFill>
                  <a:srgbClr val="333333"/>
                </a:solidFill>
                <a:latin typeface="Courier New" panose="02070309020205020404" pitchFamily="49" charset="0"/>
                <a:cs typeface="Courier New" panose="02070309020205020404" pitchFamily="49" charset="0"/>
              </a:rPr>
              <a:t>    ...</a:t>
            </a:r>
            <a:endParaRPr lang="en-US" sz="1400" dirty="0">
              <a:solidFill>
                <a:srgbClr val="333333"/>
              </a:solidFill>
              <a:latin typeface="Courier New" panose="02070309020205020404" pitchFamily="49" charset="0"/>
              <a:cs typeface="Courier New" panose="02070309020205020404" pitchFamily="49" charset="0"/>
            </a:endParaRPr>
          </a:p>
          <a:p>
            <a:pPr lvl="0" defTabSz="914400" fontAlgn="ctr"/>
            <a:r>
              <a:rPr lang="pl-PL" sz="1400" dirty="0" smtClean="0">
                <a:solidFill>
                  <a:srgbClr val="333333"/>
                </a:solidFill>
                <a:latin typeface="Courier New" panose="02070309020205020404" pitchFamily="49" charset="0"/>
                <a:cs typeface="Courier New" panose="02070309020205020404" pitchFamily="49" charset="0"/>
              </a:rPr>
              <a:t>  </a:t>
            </a:r>
            <a:r>
              <a:rPr lang="en-US" sz="1400" dirty="0" smtClean="0">
                <a:solidFill>
                  <a:srgbClr val="333333"/>
                </a:solidFill>
                <a:latin typeface="Courier New" panose="02070309020205020404" pitchFamily="49" charset="0"/>
                <a:cs typeface="Courier New" panose="02070309020205020404" pitchFamily="49" charset="0"/>
              </a:rPr>
              <a:t>}</a:t>
            </a:r>
            <a:endParaRPr lang="en-US" sz="1400" dirty="0">
              <a:solidFill>
                <a:srgbClr val="333333"/>
              </a:solidFill>
              <a:latin typeface="Courier New" panose="02070309020205020404" pitchFamily="49" charset="0"/>
              <a:cs typeface="Courier New" panose="02070309020205020404" pitchFamily="49" charset="0"/>
            </a:endParaRPr>
          </a:p>
          <a:p>
            <a:pPr lvl="0" defTabSz="914400" fontAlgn="ctr"/>
            <a:r>
              <a:rPr lang="en-US" sz="1400" dirty="0">
                <a:solidFill>
                  <a:srgbClr val="333333"/>
                </a:solidFill>
                <a:latin typeface="Courier New" panose="02070309020205020404" pitchFamily="49" charset="0"/>
                <a:cs typeface="Courier New" panose="02070309020205020404" pitchFamily="49" charset="0"/>
              </a:rPr>
              <a:t>}</a:t>
            </a:r>
            <a:endParaRPr kumimoji="0" lang="pl-PL" sz="140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47658100"/>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pl-PL" dirty="0"/>
              <a:t>Inversion of Control </a:t>
            </a:r>
            <a:r>
              <a:rPr lang="pl-PL" dirty="0" err="1" smtClean="0"/>
              <a:t>motivation</a:t>
            </a:r>
            <a:r>
              <a:rPr lang="pl-PL" dirty="0" smtClean="0"/>
              <a:t/>
            </a:r>
            <a:br>
              <a:rPr lang="pl-PL" dirty="0" smtClean="0"/>
            </a:br>
            <a:r>
              <a:rPr lang="en-US" sz="1800" dirty="0"/>
              <a:t>What's wrong with direct constructor </a:t>
            </a:r>
            <a:r>
              <a:rPr lang="en-US" sz="1800" dirty="0" smtClean="0"/>
              <a:t>calls</a:t>
            </a:r>
            <a:r>
              <a:rPr lang="pl-PL" sz="1800" dirty="0" smtClean="0"/>
              <a:t>?</a:t>
            </a:r>
            <a:r>
              <a:rPr lang="en-US" sz="1800" dirty="0"/>
              <a:t/>
            </a:r>
            <a:br>
              <a:rPr lang="en-US" sz="1800" dirty="0"/>
            </a:br>
            <a:endParaRPr lang="en-GB" dirty="0"/>
          </a:p>
        </p:txBody>
      </p:sp>
      <p:sp>
        <p:nvSpPr>
          <p:cNvPr id="4" name="Symbol zastępczy zawartości 3"/>
          <p:cNvSpPr>
            <a:spLocks noGrp="1"/>
          </p:cNvSpPr>
          <p:nvPr>
            <p:ph idx="1"/>
          </p:nvPr>
        </p:nvSpPr>
        <p:spPr/>
        <p:txBody>
          <a:bodyPr>
            <a:noAutofit/>
          </a:bodyPr>
          <a:lstStyle/>
          <a:p>
            <a:pPr marL="0" indent="0">
              <a:buNone/>
            </a:pPr>
            <a:r>
              <a:rPr lang="en-US" sz="1600" dirty="0"/>
              <a:t>This code poses problems for modularity and testability. In fact this code is not testable because of the following reasons:</a:t>
            </a:r>
          </a:p>
          <a:p>
            <a:r>
              <a:rPr lang="en-US" sz="1600" dirty="0" smtClean="0"/>
              <a:t>If </a:t>
            </a:r>
            <a:r>
              <a:rPr lang="en-US" sz="1600" i="1" dirty="0" err="1"/>
              <a:t>PaypalCreditCardProcessr</a:t>
            </a:r>
            <a:r>
              <a:rPr lang="en-US" sz="1600" dirty="0"/>
              <a:t> or </a:t>
            </a:r>
            <a:r>
              <a:rPr lang="en-US" sz="1600" i="1" dirty="0" err="1"/>
              <a:t>DatabaseTransactionLog</a:t>
            </a:r>
            <a:r>
              <a:rPr lang="en-US" sz="1600" dirty="0"/>
              <a:t> has any dependencies like </a:t>
            </a:r>
            <a:r>
              <a:rPr lang="en-US" sz="1600" i="1" dirty="0" err="1"/>
              <a:t>DatabaseConnection</a:t>
            </a:r>
            <a:r>
              <a:rPr lang="en-US" sz="1600" dirty="0"/>
              <a:t> or </a:t>
            </a:r>
            <a:r>
              <a:rPr lang="en-US" sz="1600" i="1" dirty="0" err="1"/>
              <a:t>RemoteTransactionArchiverWebService</a:t>
            </a:r>
            <a:r>
              <a:rPr lang="en-US" sz="1600" dirty="0"/>
              <a:t> they will create them as well.</a:t>
            </a:r>
          </a:p>
          <a:p>
            <a:r>
              <a:rPr lang="en-US" sz="1600" dirty="0"/>
              <a:t>If we would like to test </a:t>
            </a:r>
            <a:r>
              <a:rPr lang="en-US" sz="1600" i="1" dirty="0" err="1"/>
              <a:t>RealBillingService</a:t>
            </a:r>
            <a:r>
              <a:rPr lang="en-US" sz="1600" dirty="0"/>
              <a:t> with unit tests the </a:t>
            </a:r>
            <a:r>
              <a:rPr lang="en-US" sz="1600" i="1" dirty="0" err="1"/>
              <a:t>PaypalCreditCardProcessor</a:t>
            </a:r>
            <a:r>
              <a:rPr lang="en-US" sz="1600" dirty="0"/>
              <a:t> will be created and we would perform operations on the real card </a:t>
            </a:r>
            <a:r>
              <a:rPr lang="en-US" sz="1600" dirty="0" err="1"/>
              <a:t>creditCardProcessor</a:t>
            </a:r>
            <a:r>
              <a:rPr lang="en-US" sz="1600" dirty="0"/>
              <a:t>. It means that we will the code will charge a real credit card during testing! In the tests we should operate on a </a:t>
            </a:r>
            <a:r>
              <a:rPr lang="en-US" sz="1600" i="1" dirty="0" err="1"/>
              <a:t>FakeCreditCardProcessor</a:t>
            </a:r>
            <a:r>
              <a:rPr lang="en-US" sz="1600" dirty="0"/>
              <a:t>.</a:t>
            </a:r>
          </a:p>
          <a:p>
            <a:r>
              <a:rPr lang="en-US" sz="1600" dirty="0"/>
              <a:t>When using other providers like </a:t>
            </a:r>
            <a:r>
              <a:rPr lang="en-US" sz="1600" i="1" dirty="0" err="1"/>
              <a:t>VisaCreditCardProcessor</a:t>
            </a:r>
            <a:r>
              <a:rPr lang="en-US" sz="1600" dirty="0"/>
              <a:t> for </a:t>
            </a:r>
            <a:r>
              <a:rPr lang="en-US" sz="1600" i="1" dirty="0" err="1"/>
              <a:t>CreditCardProcessor</a:t>
            </a:r>
            <a:r>
              <a:rPr lang="en-US" sz="1600" dirty="0"/>
              <a:t> or </a:t>
            </a:r>
            <a:r>
              <a:rPr lang="en-US" sz="1600" i="1" dirty="0" err="1"/>
              <a:t>BitCoinTransactionLog</a:t>
            </a:r>
            <a:r>
              <a:rPr lang="en-US" sz="1600" dirty="0"/>
              <a:t> for </a:t>
            </a:r>
            <a:r>
              <a:rPr lang="en-US" sz="1600" i="1" dirty="0" err="1"/>
              <a:t>TransactionLog</a:t>
            </a:r>
            <a:r>
              <a:rPr lang="en-US" sz="1600" dirty="0"/>
              <a:t> will require code changes in the </a:t>
            </a:r>
            <a:r>
              <a:rPr lang="en-US" sz="1600" i="1" dirty="0" err="1"/>
              <a:t>RealBillingService</a:t>
            </a:r>
            <a:r>
              <a:rPr lang="en-US" sz="1600" dirty="0"/>
              <a:t>.</a:t>
            </a:r>
          </a:p>
          <a:p>
            <a:r>
              <a:rPr lang="en-US" sz="1600" dirty="0"/>
              <a:t>It's also awkward to test what happens when the charge is declined or when the service is unavailable.</a:t>
            </a:r>
          </a:p>
          <a:p>
            <a:r>
              <a:rPr lang="en-US" sz="1600" dirty="0"/>
              <a:t>This method often leads to Spaghetti Monster code</a:t>
            </a:r>
            <a:endParaRPr lang="pl-PL" sz="1600" dirty="0"/>
          </a:p>
        </p:txBody>
      </p:sp>
    </p:spTree>
    <p:extLst>
      <p:ext uri="{BB962C8B-B14F-4D97-AF65-F5344CB8AC3E}">
        <p14:creationId xmlns:p14="http://schemas.microsoft.com/office/powerpoint/2010/main" val="3154503710"/>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pl-PL" dirty="0"/>
              <a:t>Inversion of </a:t>
            </a:r>
            <a:r>
              <a:rPr lang="pl-PL" dirty="0" smtClean="0"/>
              <a:t>Control</a:t>
            </a:r>
            <a:r>
              <a:rPr lang="en-US" sz="1800" dirty="0"/>
              <a:t/>
            </a:r>
            <a:br>
              <a:rPr lang="en-US" sz="1800" dirty="0"/>
            </a:br>
            <a:endParaRPr lang="en-GB" dirty="0"/>
          </a:p>
        </p:txBody>
      </p:sp>
      <p:sp>
        <p:nvSpPr>
          <p:cNvPr id="4" name="Symbol zastępczy zawartości 3"/>
          <p:cNvSpPr>
            <a:spLocks noGrp="1"/>
          </p:cNvSpPr>
          <p:nvPr>
            <p:ph idx="1"/>
          </p:nvPr>
        </p:nvSpPr>
        <p:spPr/>
        <p:txBody>
          <a:bodyPr>
            <a:normAutofit/>
          </a:bodyPr>
          <a:lstStyle/>
          <a:p>
            <a:pPr marL="0" indent="0">
              <a:buNone/>
            </a:pPr>
            <a:r>
              <a:rPr lang="en-US" sz="2000" dirty="0"/>
              <a:t>The problem </a:t>
            </a:r>
            <a:r>
              <a:rPr lang="en-US" sz="2000" dirty="0" smtClean="0"/>
              <a:t>is </a:t>
            </a:r>
            <a:r>
              <a:rPr lang="en-US" sz="2000" dirty="0"/>
              <a:t>that those dependencies are created directly by the </a:t>
            </a:r>
            <a:r>
              <a:rPr lang="en-US" sz="2000" i="1" dirty="0" err="1"/>
              <a:t>RealBillingService</a:t>
            </a:r>
            <a:r>
              <a:rPr lang="en-US" sz="2000" dirty="0"/>
              <a:t>. </a:t>
            </a:r>
            <a:r>
              <a:rPr lang="en-US" sz="2000" dirty="0" smtClean="0"/>
              <a:t>Instead </a:t>
            </a:r>
            <a:r>
              <a:rPr lang="en-US" sz="2000" dirty="0"/>
              <a:t>the ready to use objects should be prepared externally and be delivered to the object that operates on them. </a:t>
            </a:r>
            <a:endParaRPr lang="pl-PL" sz="2000" dirty="0" smtClean="0"/>
          </a:p>
          <a:p>
            <a:pPr marL="0" indent="0">
              <a:buNone/>
            </a:pPr>
            <a:endParaRPr lang="pl-PL" sz="2000" dirty="0" smtClean="0"/>
          </a:p>
          <a:p>
            <a:pPr marL="0" indent="0">
              <a:buNone/>
            </a:pPr>
            <a:r>
              <a:rPr lang="en-US" sz="2000" dirty="0" smtClean="0"/>
              <a:t>This </a:t>
            </a:r>
            <a:r>
              <a:rPr lang="en-US" sz="2000" dirty="0"/>
              <a:t>object delivery from external place is called </a:t>
            </a:r>
            <a:r>
              <a:rPr lang="en-US" sz="2000" b="1" dirty="0"/>
              <a:t>Inversion of Control </a:t>
            </a:r>
            <a:r>
              <a:rPr lang="en-US" sz="2000" dirty="0"/>
              <a:t>as control over the object creation has been inverted.</a:t>
            </a:r>
          </a:p>
          <a:p>
            <a:pPr marL="0" indent="0">
              <a:buNone/>
            </a:pPr>
            <a:endParaRPr lang="en-US" sz="2000" dirty="0"/>
          </a:p>
          <a:p>
            <a:pPr marL="0" indent="0">
              <a:buNone/>
            </a:pPr>
            <a:r>
              <a:rPr lang="pl-PL" sz="2000" b="1" dirty="0" err="1" smtClean="0"/>
              <a:t>IoC</a:t>
            </a:r>
            <a:r>
              <a:rPr lang="en-US" sz="2000" dirty="0" smtClean="0"/>
              <a:t> </a:t>
            </a:r>
            <a:r>
              <a:rPr lang="en-US" sz="2000" dirty="0"/>
              <a:t>is sometimes facetiously referred to as the </a:t>
            </a:r>
            <a:endParaRPr lang="pl-PL" sz="2000" dirty="0" smtClean="0"/>
          </a:p>
          <a:p>
            <a:pPr marL="0" indent="0" algn="r">
              <a:buNone/>
            </a:pPr>
            <a:r>
              <a:rPr lang="en-US" sz="2000" dirty="0" smtClean="0"/>
              <a:t>"</a:t>
            </a:r>
            <a:r>
              <a:rPr lang="en-US" sz="2000" i="1" dirty="0"/>
              <a:t>Hollywood Principle: Don't call us, we'll call you</a:t>
            </a:r>
            <a:r>
              <a:rPr lang="en-US" sz="2000" dirty="0" smtClean="0"/>
              <a:t>".</a:t>
            </a:r>
            <a:endParaRPr lang="pl-PL" sz="2000" dirty="0" smtClean="0"/>
          </a:p>
        </p:txBody>
      </p:sp>
    </p:spTree>
    <p:extLst>
      <p:ext uri="{BB962C8B-B14F-4D97-AF65-F5344CB8AC3E}">
        <p14:creationId xmlns:p14="http://schemas.microsoft.com/office/powerpoint/2010/main" val="3029393203"/>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pl-PL" dirty="0"/>
              <a:t>Inversion of </a:t>
            </a:r>
            <a:r>
              <a:rPr lang="pl-PL" dirty="0" smtClean="0"/>
              <a:t>Control</a:t>
            </a:r>
            <a:r>
              <a:rPr lang="en-US" sz="1800" dirty="0"/>
              <a:t/>
            </a:r>
            <a:br>
              <a:rPr lang="en-US" sz="1800" dirty="0"/>
            </a:br>
            <a:endParaRPr lang="en-GB" dirty="0"/>
          </a:p>
        </p:txBody>
      </p:sp>
      <p:sp>
        <p:nvSpPr>
          <p:cNvPr id="4" name="Symbol zastępczy zawartości 3"/>
          <p:cNvSpPr>
            <a:spLocks noGrp="1"/>
          </p:cNvSpPr>
          <p:nvPr>
            <p:ph idx="1"/>
          </p:nvPr>
        </p:nvSpPr>
        <p:spPr/>
        <p:txBody>
          <a:bodyPr>
            <a:normAutofit/>
          </a:bodyPr>
          <a:lstStyle/>
          <a:p>
            <a:pPr marL="0" indent="0">
              <a:buNone/>
            </a:pPr>
            <a:r>
              <a:rPr lang="en-US" sz="2000" dirty="0" smtClean="0"/>
              <a:t>There </a:t>
            </a:r>
            <a:r>
              <a:rPr lang="en-US" sz="2000" dirty="0"/>
              <a:t>are few implementations of Inversion of Control:</a:t>
            </a:r>
          </a:p>
          <a:p>
            <a:pPr marL="0" indent="0">
              <a:buNone/>
            </a:pPr>
            <a:endParaRPr lang="en-US" sz="2000" dirty="0"/>
          </a:p>
          <a:p>
            <a:r>
              <a:rPr lang="en-US" sz="2000" dirty="0"/>
              <a:t>Factory pattern</a:t>
            </a:r>
          </a:p>
          <a:p>
            <a:r>
              <a:rPr lang="en-US" sz="2000" dirty="0"/>
              <a:t>Service locator pattern</a:t>
            </a:r>
          </a:p>
          <a:p>
            <a:r>
              <a:rPr lang="en-US" sz="2000" dirty="0" smtClean="0"/>
              <a:t>Contextualized </a:t>
            </a:r>
            <a:r>
              <a:rPr lang="en-US" sz="2000" dirty="0"/>
              <a:t>lookup</a:t>
            </a:r>
          </a:p>
          <a:p>
            <a:r>
              <a:rPr lang="en-US" sz="2000" dirty="0"/>
              <a:t>Template method design pattern</a:t>
            </a:r>
          </a:p>
          <a:p>
            <a:r>
              <a:rPr lang="en-US" sz="2000" dirty="0"/>
              <a:t>Strategy design pattern</a:t>
            </a:r>
            <a:endParaRPr lang="pl-PL" sz="2000" dirty="0"/>
          </a:p>
        </p:txBody>
      </p:sp>
      <p:sp>
        <p:nvSpPr>
          <p:cNvPr id="5" name="Symbol zastępczy zawartości 3"/>
          <p:cNvSpPr txBox="1">
            <a:spLocks/>
          </p:cNvSpPr>
          <p:nvPr/>
        </p:nvSpPr>
        <p:spPr>
          <a:xfrm>
            <a:off x="4970323" y="2276872"/>
            <a:ext cx="4443552" cy="3744517"/>
          </a:xfrm>
          <a:prstGeom prst="rect">
            <a:avLst/>
          </a:prstGeom>
        </p:spPr>
        <p:txBody>
          <a:bodyPr vert="horz" lIns="0" tIns="45720" rIns="91440" bIns="45720" rtlCol="0">
            <a:noAutofit/>
          </a:bodyPr>
          <a:lstStyle>
            <a:lvl1pPr marL="179388" indent="-179388" algn="l" defTabSz="995613" rtl="0" eaLnBrk="1" latinLnBrk="0" hangingPunct="1">
              <a:lnSpc>
                <a:spcPct val="140000"/>
              </a:lnSpc>
              <a:spcBef>
                <a:spcPts val="300"/>
              </a:spcBef>
              <a:buClr>
                <a:schemeClr val="tx2"/>
              </a:buClr>
              <a:buSzPct val="110000"/>
              <a:buFont typeface="Wingdings" pitchFamily="2" charset="2"/>
              <a:buChar char="l"/>
              <a:defRPr lang="en-US" sz="1400" kern="1200">
                <a:solidFill>
                  <a:schemeClr val="tx1"/>
                </a:solidFill>
                <a:latin typeface="Tahoma" pitchFamily="34" charset="0"/>
                <a:ea typeface="Tahoma" pitchFamily="34" charset="0"/>
                <a:cs typeface="Tahoma" pitchFamily="34" charset="0"/>
              </a:defRPr>
            </a:lvl1pPr>
            <a:lvl2pPr marL="360000" indent="-180000" algn="l" defTabSz="995613" rtl="0" eaLnBrk="1" latinLnBrk="0" hangingPunct="1">
              <a:lnSpc>
                <a:spcPct val="140000"/>
              </a:lnSpc>
              <a:spcBef>
                <a:spcPts val="300"/>
              </a:spcBef>
              <a:spcAft>
                <a:spcPts val="0"/>
              </a:spcAft>
              <a:buClr>
                <a:schemeClr val="tx2"/>
              </a:buClr>
              <a:buSzPct val="80000"/>
              <a:buFont typeface="Wingdings 3" pitchFamily="18" charset="2"/>
              <a:buChar char=""/>
              <a:defRPr lang="en-US" sz="1400" kern="1200">
                <a:solidFill>
                  <a:schemeClr val="tx1"/>
                </a:solidFill>
                <a:latin typeface="Tahoma" pitchFamily="34" charset="0"/>
                <a:ea typeface="Tahoma" pitchFamily="34" charset="0"/>
                <a:cs typeface="Tahoma" pitchFamily="34" charset="0"/>
              </a:defRPr>
            </a:lvl2pPr>
            <a:lvl3pPr marL="538163" indent="-182563" algn="l" defTabSz="995613" rtl="0" eaLnBrk="1" latinLnBrk="0" hangingPunct="1">
              <a:lnSpc>
                <a:spcPct val="140000"/>
              </a:lnSpc>
              <a:spcBef>
                <a:spcPct val="20000"/>
              </a:spcBef>
              <a:buClr>
                <a:schemeClr val="tx2"/>
              </a:buClr>
              <a:buSzPct val="80000"/>
              <a:buFontTx/>
              <a:buBlip>
                <a:blip r:embed="rId2"/>
              </a:buBlip>
              <a:defRPr lang="en-US" sz="1400" kern="1200">
                <a:solidFill>
                  <a:schemeClr val="tx1"/>
                </a:solidFill>
                <a:latin typeface="Tahoma" pitchFamily="34" charset="0"/>
                <a:ea typeface="Tahoma" pitchFamily="34" charset="0"/>
                <a:cs typeface="Tahoma" pitchFamily="34" charset="0"/>
              </a:defRPr>
            </a:lvl3pPr>
            <a:lvl4pPr marL="719138" indent="-180975" algn="l" defTabSz="995613" rtl="0" eaLnBrk="1" latinLnBrk="0" hangingPunct="1">
              <a:lnSpc>
                <a:spcPct val="140000"/>
              </a:lnSpc>
              <a:spcBef>
                <a:spcPct val="20000"/>
              </a:spcBef>
              <a:buClr>
                <a:schemeClr val="tx2"/>
              </a:buClr>
              <a:buSzPct val="80000"/>
              <a:buFont typeface="Tahoma" pitchFamily="34" charset="0"/>
              <a:buChar char="–"/>
              <a:defRPr lang="en-US" sz="1400" kern="1200">
                <a:solidFill>
                  <a:schemeClr val="tx1"/>
                </a:solidFill>
                <a:latin typeface="Tahoma" pitchFamily="34" charset="0"/>
                <a:ea typeface="Tahoma" pitchFamily="34" charset="0"/>
                <a:cs typeface="Tahoma" pitchFamily="34" charset="0"/>
              </a:defRPr>
            </a:lvl4pPr>
            <a:lvl5pPr marL="895350" indent="-176213" algn="l" defTabSz="995613" rtl="0" eaLnBrk="1" latinLnBrk="0" hangingPunct="1">
              <a:lnSpc>
                <a:spcPct val="140000"/>
              </a:lnSpc>
              <a:spcBef>
                <a:spcPct val="20000"/>
              </a:spcBef>
              <a:buClr>
                <a:schemeClr val="tx2"/>
              </a:buClr>
              <a:buSzPct val="80000"/>
              <a:buFont typeface="Tahoma" pitchFamily="34" charset="0"/>
              <a:buChar char="–"/>
              <a:defRPr lang="en-GB" sz="1400" kern="1200">
                <a:solidFill>
                  <a:schemeClr val="tx1"/>
                </a:solidFill>
                <a:latin typeface="Tahoma" pitchFamily="34" charset="0"/>
                <a:ea typeface="Tahoma" pitchFamily="34" charset="0"/>
                <a:cs typeface="Tahoma" pitchFamily="34" charset="0"/>
              </a:defRPr>
            </a:lvl5pPr>
            <a:lvl6pPr marL="239979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36125"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72452"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0877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r>
              <a:rPr lang="en-US" sz="2000" b="1" dirty="0" smtClean="0"/>
              <a:t>Dependency injection</a:t>
            </a:r>
          </a:p>
          <a:p>
            <a:pPr lvl="1"/>
            <a:r>
              <a:rPr lang="en-US" sz="2000" dirty="0" smtClean="0"/>
              <a:t>A constructor injection</a:t>
            </a:r>
          </a:p>
          <a:p>
            <a:pPr lvl="1"/>
            <a:r>
              <a:rPr lang="en-US" sz="2000" dirty="0" smtClean="0"/>
              <a:t>Parameter injection</a:t>
            </a:r>
          </a:p>
          <a:p>
            <a:pPr lvl="1"/>
            <a:r>
              <a:rPr lang="en-US" sz="2000" dirty="0" smtClean="0"/>
              <a:t>A setter injection</a:t>
            </a:r>
          </a:p>
          <a:p>
            <a:pPr lvl="1"/>
            <a:r>
              <a:rPr lang="en-US" sz="2000" dirty="0" smtClean="0"/>
              <a:t>An interface injection</a:t>
            </a:r>
          </a:p>
        </p:txBody>
      </p:sp>
    </p:spTree>
    <p:extLst>
      <p:ext uri="{BB962C8B-B14F-4D97-AF65-F5344CB8AC3E}">
        <p14:creationId xmlns:p14="http://schemas.microsoft.com/office/powerpoint/2010/main" val="1292024742"/>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pl-PL" dirty="0"/>
              <a:t>Inversion of </a:t>
            </a:r>
            <a:r>
              <a:rPr lang="pl-PL" dirty="0" smtClean="0"/>
              <a:t>Control</a:t>
            </a:r>
            <a:r>
              <a:rPr lang="en-US" sz="1800" dirty="0"/>
              <a:t/>
            </a:r>
            <a:br>
              <a:rPr lang="en-US" sz="1800" dirty="0"/>
            </a:br>
            <a:r>
              <a:rPr lang="pl-PL" sz="1800" dirty="0" err="1" smtClean="0"/>
              <a:t>Factory</a:t>
            </a:r>
            <a:endParaRPr lang="en-GB" dirty="0"/>
          </a:p>
        </p:txBody>
      </p:sp>
      <p:sp>
        <p:nvSpPr>
          <p:cNvPr id="4" name="Symbol zastępczy zawartości 3"/>
          <p:cNvSpPr>
            <a:spLocks noGrp="1"/>
          </p:cNvSpPr>
          <p:nvPr>
            <p:ph idx="1"/>
          </p:nvPr>
        </p:nvSpPr>
        <p:spPr>
          <a:xfrm>
            <a:off x="344488" y="1341439"/>
            <a:ext cx="9277473" cy="4679950"/>
          </a:xfrm>
        </p:spPr>
        <p:txBody>
          <a:bodyPr>
            <a:normAutofit/>
          </a:bodyPr>
          <a:lstStyle/>
          <a:p>
            <a:pPr marL="0" indent="0">
              <a:buNone/>
            </a:pPr>
            <a:r>
              <a:rPr lang="en-US" sz="2000" dirty="0" smtClean="0"/>
              <a:t>A </a:t>
            </a:r>
            <a:r>
              <a:rPr lang="en-US" sz="2000" dirty="0"/>
              <a:t>simple factory uses static methods to obtain implementation of the given </a:t>
            </a:r>
            <a:r>
              <a:rPr lang="pl-PL" sz="2000" dirty="0" err="1" smtClean="0"/>
              <a:t>class</a:t>
            </a:r>
            <a:r>
              <a:rPr lang="pl-PL" sz="2000" dirty="0"/>
              <a:t>:</a:t>
            </a:r>
            <a:endParaRPr lang="pl-PL" sz="2000" dirty="0" smtClean="0"/>
          </a:p>
        </p:txBody>
      </p:sp>
      <p:sp>
        <p:nvSpPr>
          <p:cNvPr id="5" name="Rectangle 3"/>
          <p:cNvSpPr>
            <a:spLocks noChangeArrowheads="1"/>
          </p:cNvSpPr>
          <p:nvPr/>
        </p:nvSpPr>
        <p:spPr bwMode="auto">
          <a:xfrm>
            <a:off x="322501" y="1916832"/>
            <a:ext cx="9268805" cy="430887"/>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defTabSz="914400" fontAlgn="ctr"/>
            <a:r>
              <a:rPr lang="en-US" sz="1400" dirty="0" err="1">
                <a:solidFill>
                  <a:srgbClr val="333333"/>
                </a:solidFill>
                <a:latin typeface="Courier New" panose="02070309020205020404" pitchFamily="49" charset="0"/>
                <a:cs typeface="Courier New" panose="02070309020205020404" pitchFamily="49" charset="0"/>
              </a:rPr>
              <a:t>CreditCardProcessor</a:t>
            </a:r>
            <a:r>
              <a:rPr lang="en-US" sz="1400" dirty="0">
                <a:solidFill>
                  <a:srgbClr val="333333"/>
                </a:solidFill>
                <a:latin typeface="Courier New" panose="02070309020205020404" pitchFamily="49" charset="0"/>
                <a:cs typeface="Courier New" panose="02070309020205020404" pitchFamily="49" charset="0"/>
              </a:rPr>
              <a:t> </a:t>
            </a:r>
            <a:r>
              <a:rPr lang="en-US" sz="1400" dirty="0" err="1">
                <a:solidFill>
                  <a:srgbClr val="333333"/>
                </a:solidFill>
                <a:latin typeface="Courier New" panose="02070309020205020404" pitchFamily="49" charset="0"/>
                <a:cs typeface="Courier New" panose="02070309020205020404" pitchFamily="49" charset="0"/>
              </a:rPr>
              <a:t>creditCardProcessor</a:t>
            </a:r>
            <a:r>
              <a:rPr lang="en-US" sz="1400" dirty="0">
                <a:solidFill>
                  <a:srgbClr val="333333"/>
                </a:solidFill>
                <a:latin typeface="Courier New" panose="02070309020205020404" pitchFamily="49" charset="0"/>
                <a:cs typeface="Courier New" panose="02070309020205020404" pitchFamily="49" charset="0"/>
              </a:rPr>
              <a:t> = </a:t>
            </a:r>
            <a:r>
              <a:rPr lang="en-US" sz="1400" dirty="0" err="1">
                <a:solidFill>
                  <a:srgbClr val="333333"/>
                </a:solidFill>
                <a:latin typeface="Courier New" panose="02070309020205020404" pitchFamily="49" charset="0"/>
                <a:cs typeface="Courier New" panose="02070309020205020404" pitchFamily="49" charset="0"/>
              </a:rPr>
              <a:t>CreditCardProcessorFactory.getInstance</a:t>
            </a:r>
            <a:r>
              <a:rPr lang="en-US" sz="1400" dirty="0">
                <a:solidFill>
                  <a:srgbClr val="333333"/>
                </a:solidFill>
                <a:latin typeface="Courier New" panose="02070309020205020404" pitchFamily="49" charset="0"/>
                <a:cs typeface="Courier New" panose="02070309020205020404" pitchFamily="49" charset="0"/>
              </a:rPr>
              <a:t>();</a:t>
            </a:r>
          </a:p>
          <a:p>
            <a:pPr lvl="0" defTabSz="914400" fontAlgn="ctr"/>
            <a:r>
              <a:rPr lang="en-US" sz="1400" dirty="0" err="1" smtClean="0">
                <a:solidFill>
                  <a:srgbClr val="333333"/>
                </a:solidFill>
                <a:latin typeface="Courier New" panose="02070309020205020404" pitchFamily="49" charset="0"/>
                <a:cs typeface="Courier New" panose="02070309020205020404" pitchFamily="49" charset="0"/>
              </a:rPr>
              <a:t>TransactionLog</a:t>
            </a:r>
            <a:r>
              <a:rPr lang="en-US" sz="1400" dirty="0" smtClean="0">
                <a:solidFill>
                  <a:srgbClr val="333333"/>
                </a:solidFill>
                <a:latin typeface="Courier New" panose="02070309020205020404" pitchFamily="49" charset="0"/>
                <a:cs typeface="Courier New" panose="02070309020205020404" pitchFamily="49" charset="0"/>
              </a:rPr>
              <a:t> </a:t>
            </a:r>
            <a:r>
              <a:rPr lang="en-US" sz="1400" dirty="0" err="1">
                <a:solidFill>
                  <a:srgbClr val="333333"/>
                </a:solidFill>
                <a:latin typeface="Courier New" panose="02070309020205020404" pitchFamily="49" charset="0"/>
                <a:cs typeface="Courier New" panose="02070309020205020404" pitchFamily="49" charset="0"/>
              </a:rPr>
              <a:t>transactionLog</a:t>
            </a:r>
            <a:r>
              <a:rPr lang="en-US" sz="1400" dirty="0">
                <a:solidFill>
                  <a:srgbClr val="333333"/>
                </a:solidFill>
                <a:latin typeface="Courier New" panose="02070309020205020404" pitchFamily="49" charset="0"/>
                <a:cs typeface="Courier New" panose="02070309020205020404" pitchFamily="49" charset="0"/>
              </a:rPr>
              <a:t> = </a:t>
            </a:r>
            <a:r>
              <a:rPr lang="en-US" sz="1400" dirty="0" err="1">
                <a:solidFill>
                  <a:srgbClr val="333333"/>
                </a:solidFill>
                <a:latin typeface="Courier New" panose="02070309020205020404" pitchFamily="49" charset="0"/>
                <a:cs typeface="Courier New" panose="02070309020205020404" pitchFamily="49" charset="0"/>
              </a:rPr>
              <a:t>TransactionLogFactory.getInstance</a:t>
            </a:r>
            <a:r>
              <a:rPr lang="en-US" sz="1400" dirty="0">
                <a:solidFill>
                  <a:srgbClr val="333333"/>
                </a:solidFill>
                <a:latin typeface="Courier New" panose="02070309020205020404" pitchFamily="49" charset="0"/>
                <a:cs typeface="Courier New" panose="02070309020205020404" pitchFamily="49" charset="0"/>
              </a:rPr>
              <a:t>();</a:t>
            </a:r>
            <a:endParaRPr kumimoji="0" lang="pl-PL" sz="140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p:txBody>
      </p:sp>
      <p:sp>
        <p:nvSpPr>
          <p:cNvPr id="6" name="Rectangle 3"/>
          <p:cNvSpPr>
            <a:spLocks noChangeArrowheads="1"/>
          </p:cNvSpPr>
          <p:nvPr/>
        </p:nvSpPr>
        <p:spPr bwMode="auto">
          <a:xfrm>
            <a:off x="293440" y="2574190"/>
            <a:ext cx="9268805" cy="3447098"/>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defTabSz="914400" fontAlgn="ctr"/>
            <a:r>
              <a:rPr lang="en-US" sz="1400" dirty="0">
                <a:solidFill>
                  <a:srgbClr val="333333"/>
                </a:solidFill>
                <a:latin typeface="Courier New" panose="02070309020205020404" pitchFamily="49" charset="0"/>
                <a:cs typeface="Courier New" panose="02070309020205020404" pitchFamily="49" charset="0"/>
              </a:rPr>
              <a:t>public class </a:t>
            </a:r>
            <a:r>
              <a:rPr lang="en-US" sz="1400" dirty="0" err="1">
                <a:solidFill>
                  <a:srgbClr val="333333"/>
                </a:solidFill>
                <a:latin typeface="Courier New" panose="02070309020205020404" pitchFamily="49" charset="0"/>
                <a:cs typeface="Courier New" panose="02070309020205020404" pitchFamily="49" charset="0"/>
              </a:rPr>
              <a:t>CreditCardProcessorFactory</a:t>
            </a:r>
            <a:r>
              <a:rPr lang="en-US" sz="1400" dirty="0">
                <a:solidFill>
                  <a:srgbClr val="333333"/>
                </a:solidFill>
                <a:latin typeface="Courier New" panose="02070309020205020404" pitchFamily="49" charset="0"/>
                <a:cs typeface="Courier New" panose="02070309020205020404" pitchFamily="49" charset="0"/>
              </a:rPr>
              <a:t> {</a:t>
            </a:r>
          </a:p>
          <a:p>
            <a:pPr lvl="0" defTabSz="914400" fontAlgn="ctr"/>
            <a:endParaRPr lang="en-US" sz="1400" dirty="0">
              <a:solidFill>
                <a:srgbClr val="333333"/>
              </a:solidFill>
              <a:latin typeface="Courier New" panose="02070309020205020404" pitchFamily="49" charset="0"/>
              <a:cs typeface="Courier New" panose="02070309020205020404" pitchFamily="49" charset="0"/>
            </a:endParaRPr>
          </a:p>
          <a:p>
            <a:pPr lvl="0" defTabSz="914400" fontAlgn="ctr"/>
            <a:r>
              <a:rPr lang="en-US" sz="1400" dirty="0">
                <a:solidFill>
                  <a:srgbClr val="333333"/>
                </a:solidFill>
                <a:latin typeface="Courier New" panose="02070309020205020404" pitchFamily="49" charset="0"/>
                <a:cs typeface="Courier New" panose="02070309020205020404" pitchFamily="49" charset="0"/>
              </a:rPr>
              <a:t>  private static </a:t>
            </a:r>
            <a:r>
              <a:rPr lang="en-US" sz="1400" dirty="0" err="1">
                <a:solidFill>
                  <a:srgbClr val="333333"/>
                </a:solidFill>
                <a:latin typeface="Courier New" panose="02070309020205020404" pitchFamily="49" charset="0"/>
                <a:cs typeface="Courier New" panose="02070309020205020404" pitchFamily="49" charset="0"/>
              </a:rPr>
              <a:t>CreditCardProcessor</a:t>
            </a:r>
            <a:r>
              <a:rPr lang="en-US" sz="1400" dirty="0">
                <a:solidFill>
                  <a:srgbClr val="333333"/>
                </a:solidFill>
                <a:latin typeface="Courier New" panose="02070309020205020404" pitchFamily="49" charset="0"/>
                <a:cs typeface="Courier New" panose="02070309020205020404" pitchFamily="49" charset="0"/>
              </a:rPr>
              <a:t> instance;</a:t>
            </a:r>
          </a:p>
          <a:p>
            <a:pPr lvl="0" defTabSz="914400" fontAlgn="ctr"/>
            <a:endParaRPr lang="en-US" sz="1400" dirty="0">
              <a:solidFill>
                <a:srgbClr val="333333"/>
              </a:solidFill>
              <a:latin typeface="Courier New" panose="02070309020205020404" pitchFamily="49" charset="0"/>
              <a:cs typeface="Courier New" panose="02070309020205020404" pitchFamily="49" charset="0"/>
            </a:endParaRPr>
          </a:p>
          <a:p>
            <a:pPr lvl="0" defTabSz="914400" fontAlgn="ctr"/>
            <a:r>
              <a:rPr lang="en-US" sz="1400" dirty="0">
                <a:solidFill>
                  <a:srgbClr val="333333"/>
                </a:solidFill>
                <a:latin typeface="Courier New" panose="02070309020205020404" pitchFamily="49" charset="0"/>
                <a:cs typeface="Courier New" panose="02070309020205020404" pitchFamily="49" charset="0"/>
              </a:rPr>
              <a:t>  public static void </a:t>
            </a:r>
            <a:r>
              <a:rPr lang="en-US" sz="1400" dirty="0" err="1">
                <a:solidFill>
                  <a:srgbClr val="333333"/>
                </a:solidFill>
                <a:latin typeface="Courier New" panose="02070309020205020404" pitchFamily="49" charset="0"/>
                <a:cs typeface="Courier New" panose="02070309020205020404" pitchFamily="49" charset="0"/>
              </a:rPr>
              <a:t>setInstance</a:t>
            </a:r>
            <a:r>
              <a:rPr lang="en-US" sz="1400" dirty="0">
                <a:solidFill>
                  <a:srgbClr val="333333"/>
                </a:solidFill>
                <a:latin typeface="Courier New" panose="02070309020205020404" pitchFamily="49" charset="0"/>
                <a:cs typeface="Courier New" panose="02070309020205020404" pitchFamily="49" charset="0"/>
              </a:rPr>
              <a:t>(</a:t>
            </a:r>
            <a:r>
              <a:rPr lang="en-US" sz="1400" dirty="0" err="1">
                <a:solidFill>
                  <a:srgbClr val="333333"/>
                </a:solidFill>
                <a:latin typeface="Courier New" panose="02070309020205020404" pitchFamily="49" charset="0"/>
                <a:cs typeface="Courier New" panose="02070309020205020404" pitchFamily="49" charset="0"/>
              </a:rPr>
              <a:t>CreditCardProcessor</a:t>
            </a:r>
            <a:r>
              <a:rPr lang="en-US" sz="1400" dirty="0">
                <a:solidFill>
                  <a:srgbClr val="333333"/>
                </a:solidFill>
                <a:latin typeface="Courier New" panose="02070309020205020404" pitchFamily="49" charset="0"/>
                <a:cs typeface="Courier New" panose="02070309020205020404" pitchFamily="49" charset="0"/>
              </a:rPr>
              <a:t> </a:t>
            </a:r>
            <a:r>
              <a:rPr lang="en-US" sz="1400" dirty="0" err="1">
                <a:solidFill>
                  <a:srgbClr val="333333"/>
                </a:solidFill>
                <a:latin typeface="Courier New" panose="02070309020205020404" pitchFamily="49" charset="0"/>
                <a:cs typeface="Courier New" panose="02070309020205020404" pitchFamily="49" charset="0"/>
              </a:rPr>
              <a:t>creditCardProcessor</a:t>
            </a:r>
            <a:r>
              <a:rPr lang="en-US" sz="1400" dirty="0">
                <a:solidFill>
                  <a:srgbClr val="333333"/>
                </a:solidFill>
                <a:latin typeface="Courier New" panose="02070309020205020404" pitchFamily="49" charset="0"/>
                <a:cs typeface="Courier New" panose="02070309020205020404" pitchFamily="49" charset="0"/>
              </a:rPr>
              <a:t>) {</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instance = </a:t>
            </a:r>
            <a:r>
              <a:rPr lang="en-US" sz="1400" dirty="0" err="1">
                <a:solidFill>
                  <a:srgbClr val="333333"/>
                </a:solidFill>
                <a:latin typeface="Courier New" panose="02070309020205020404" pitchFamily="49" charset="0"/>
                <a:cs typeface="Courier New" panose="02070309020205020404" pitchFamily="49" charset="0"/>
              </a:rPr>
              <a:t>creditCardProcessor</a:t>
            </a:r>
            <a:r>
              <a:rPr lang="en-US" sz="1400" dirty="0">
                <a:solidFill>
                  <a:srgbClr val="333333"/>
                </a:solidFill>
                <a:latin typeface="Courier New" panose="02070309020205020404" pitchFamily="49" charset="0"/>
                <a:cs typeface="Courier New" panose="02070309020205020404" pitchFamily="49" charset="0"/>
              </a:rPr>
              <a:t>;</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a:t>
            </a:r>
          </a:p>
          <a:p>
            <a:pPr lvl="0" defTabSz="914400" fontAlgn="ctr"/>
            <a:endParaRPr lang="en-US" sz="1400" dirty="0">
              <a:solidFill>
                <a:srgbClr val="333333"/>
              </a:solidFill>
              <a:latin typeface="Courier New" panose="02070309020205020404" pitchFamily="49" charset="0"/>
              <a:cs typeface="Courier New" panose="02070309020205020404" pitchFamily="49" charset="0"/>
            </a:endParaRPr>
          </a:p>
          <a:p>
            <a:pPr lvl="0" defTabSz="914400" fontAlgn="ctr"/>
            <a:r>
              <a:rPr lang="en-US" sz="1400" dirty="0">
                <a:solidFill>
                  <a:srgbClr val="333333"/>
                </a:solidFill>
                <a:latin typeface="Courier New" panose="02070309020205020404" pitchFamily="49" charset="0"/>
                <a:cs typeface="Courier New" panose="02070309020205020404" pitchFamily="49" charset="0"/>
              </a:rPr>
              <a:t>  public static </a:t>
            </a:r>
            <a:r>
              <a:rPr lang="en-US" sz="1400" dirty="0" err="1">
                <a:solidFill>
                  <a:srgbClr val="333333"/>
                </a:solidFill>
                <a:latin typeface="Courier New" panose="02070309020205020404" pitchFamily="49" charset="0"/>
                <a:cs typeface="Courier New" panose="02070309020205020404" pitchFamily="49" charset="0"/>
              </a:rPr>
              <a:t>CreditCardProcessor</a:t>
            </a:r>
            <a:r>
              <a:rPr lang="en-US" sz="1400" dirty="0">
                <a:solidFill>
                  <a:srgbClr val="333333"/>
                </a:solidFill>
                <a:latin typeface="Courier New" panose="02070309020205020404" pitchFamily="49" charset="0"/>
                <a:cs typeface="Courier New" panose="02070309020205020404" pitchFamily="49" charset="0"/>
              </a:rPr>
              <a:t> </a:t>
            </a:r>
            <a:r>
              <a:rPr lang="en-US" sz="1400" dirty="0" err="1">
                <a:solidFill>
                  <a:srgbClr val="333333"/>
                </a:solidFill>
                <a:latin typeface="Courier New" panose="02070309020205020404" pitchFamily="49" charset="0"/>
                <a:cs typeface="Courier New" panose="02070309020205020404" pitchFamily="49" charset="0"/>
              </a:rPr>
              <a:t>getInstance</a:t>
            </a:r>
            <a:r>
              <a:rPr lang="en-US" sz="1400" dirty="0">
                <a:solidFill>
                  <a:srgbClr val="333333"/>
                </a:solidFill>
                <a:latin typeface="Courier New" panose="02070309020205020404" pitchFamily="49" charset="0"/>
                <a:cs typeface="Courier New" panose="02070309020205020404" pitchFamily="49" charset="0"/>
              </a:rPr>
              <a:t>() {</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if (instance == null) {</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return new </a:t>
            </a:r>
            <a:r>
              <a:rPr lang="en-US" sz="1400" dirty="0" err="1">
                <a:solidFill>
                  <a:srgbClr val="333333"/>
                </a:solidFill>
                <a:latin typeface="Courier New" panose="02070309020205020404" pitchFamily="49" charset="0"/>
                <a:cs typeface="Courier New" panose="02070309020205020404" pitchFamily="49" charset="0"/>
              </a:rPr>
              <a:t>SquareCreditCardProcessor</a:t>
            </a:r>
            <a:r>
              <a:rPr lang="en-US" sz="1400" dirty="0">
                <a:solidFill>
                  <a:srgbClr val="333333"/>
                </a:solidFill>
                <a:latin typeface="Courier New" panose="02070309020205020404" pitchFamily="49" charset="0"/>
                <a:cs typeface="Courier New" panose="02070309020205020404" pitchFamily="49" charset="0"/>
              </a:rPr>
              <a:t>();</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a:t>
            </a:r>
          </a:p>
          <a:p>
            <a:pPr lvl="0" defTabSz="914400" fontAlgn="ctr"/>
            <a:endParaRPr lang="en-US" sz="1400" dirty="0">
              <a:solidFill>
                <a:srgbClr val="333333"/>
              </a:solidFill>
              <a:latin typeface="Courier New" panose="02070309020205020404" pitchFamily="49" charset="0"/>
              <a:cs typeface="Courier New" panose="02070309020205020404" pitchFamily="49" charset="0"/>
            </a:endParaRPr>
          </a:p>
          <a:p>
            <a:pPr lvl="0" defTabSz="914400" fontAlgn="ctr"/>
            <a:r>
              <a:rPr lang="en-US" sz="1400" dirty="0">
                <a:solidFill>
                  <a:srgbClr val="333333"/>
                </a:solidFill>
                <a:latin typeface="Courier New" panose="02070309020205020404" pitchFamily="49" charset="0"/>
                <a:cs typeface="Courier New" panose="02070309020205020404" pitchFamily="49" charset="0"/>
              </a:rPr>
              <a:t>    return instance;</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a:t>
            </a:r>
          </a:p>
          <a:p>
            <a:pPr lvl="0" defTabSz="914400" fontAlgn="ctr"/>
            <a:r>
              <a:rPr lang="en-US" sz="1400" dirty="0">
                <a:solidFill>
                  <a:srgbClr val="333333"/>
                </a:solidFill>
                <a:latin typeface="Courier New" panose="02070309020205020404" pitchFamily="49" charset="0"/>
                <a:cs typeface="Courier New" panose="02070309020205020404" pitchFamily="49" charset="0"/>
              </a:rPr>
              <a:t>}</a:t>
            </a:r>
            <a:endParaRPr kumimoji="0" lang="pl-PL" sz="140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97137717"/>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pl-PL" dirty="0"/>
              <a:t>Inversion of </a:t>
            </a:r>
            <a:r>
              <a:rPr lang="pl-PL" dirty="0" smtClean="0"/>
              <a:t>Control</a:t>
            </a:r>
            <a:r>
              <a:rPr lang="en-US" sz="1800" dirty="0"/>
              <a:t/>
            </a:r>
            <a:br>
              <a:rPr lang="en-US" sz="1800" dirty="0"/>
            </a:br>
            <a:r>
              <a:rPr lang="pl-PL" sz="1800" dirty="0" err="1" smtClean="0"/>
              <a:t>Factory</a:t>
            </a:r>
            <a:endParaRPr lang="en-GB" dirty="0"/>
          </a:p>
        </p:txBody>
      </p:sp>
      <p:sp>
        <p:nvSpPr>
          <p:cNvPr id="4" name="Symbol zastępczy zawartości 3"/>
          <p:cNvSpPr>
            <a:spLocks noGrp="1"/>
          </p:cNvSpPr>
          <p:nvPr>
            <p:ph idx="1"/>
          </p:nvPr>
        </p:nvSpPr>
        <p:spPr/>
        <p:txBody>
          <a:bodyPr>
            <a:normAutofit fontScale="77500" lnSpcReduction="20000"/>
          </a:bodyPr>
          <a:lstStyle/>
          <a:p>
            <a:pPr marL="0" indent="0">
              <a:buNone/>
            </a:pPr>
            <a:r>
              <a:rPr lang="pl-PL" sz="2000" dirty="0" smtClean="0"/>
              <a:t>The </a:t>
            </a:r>
            <a:r>
              <a:rPr lang="pl-PL" sz="2000" dirty="0" err="1" smtClean="0"/>
              <a:t>code</a:t>
            </a:r>
            <a:r>
              <a:rPr lang="pl-PL" sz="2000" dirty="0" smtClean="0"/>
              <a:t> </a:t>
            </a:r>
            <a:r>
              <a:rPr lang="pl-PL" sz="2000" dirty="0" err="1" smtClean="0"/>
              <a:t>is</a:t>
            </a:r>
            <a:r>
              <a:rPr lang="pl-PL" sz="2000" dirty="0" smtClean="0"/>
              <a:t> </a:t>
            </a:r>
            <a:r>
              <a:rPr lang="pl-PL" sz="2000" dirty="0" err="1" smtClean="0"/>
              <a:t>testable</a:t>
            </a:r>
            <a:r>
              <a:rPr lang="pl-PL" sz="2000" dirty="0"/>
              <a:t> </a:t>
            </a:r>
            <a:r>
              <a:rPr lang="pl-PL" sz="2000" dirty="0" err="1" smtClean="0"/>
              <a:t>now</a:t>
            </a:r>
            <a:r>
              <a:rPr lang="pl-PL" sz="2000" dirty="0" smtClean="0"/>
              <a:t>, </a:t>
            </a:r>
            <a:r>
              <a:rPr lang="pl-PL" sz="2000" dirty="0" err="1" smtClean="0"/>
              <a:t>however</a:t>
            </a:r>
            <a:r>
              <a:rPr lang="pl-PL" sz="2000" dirty="0" smtClean="0"/>
              <a:t> </a:t>
            </a:r>
            <a:r>
              <a:rPr lang="pl-PL" sz="2000" dirty="0" err="1" smtClean="0"/>
              <a:t>it</a:t>
            </a:r>
            <a:r>
              <a:rPr lang="pl-PL" sz="2000" dirty="0" smtClean="0"/>
              <a:t> </a:t>
            </a:r>
            <a:r>
              <a:rPr lang="en-US" sz="2000" dirty="0" smtClean="0"/>
              <a:t>is </a:t>
            </a:r>
            <a:r>
              <a:rPr lang="pl-PL" sz="2000" dirty="0" err="1" smtClean="0"/>
              <a:t>still</a:t>
            </a:r>
            <a:r>
              <a:rPr lang="pl-PL" sz="2000" dirty="0" smtClean="0"/>
              <a:t> </a:t>
            </a:r>
            <a:r>
              <a:rPr lang="en-US" sz="2000" dirty="0" smtClean="0"/>
              <a:t>clumsy </a:t>
            </a:r>
            <a:r>
              <a:rPr lang="en-US" sz="2000" dirty="0"/>
              <a:t>as:</a:t>
            </a:r>
          </a:p>
          <a:p>
            <a:pPr marL="0" indent="0">
              <a:buNone/>
            </a:pPr>
            <a:endParaRPr lang="en-US" sz="2000" dirty="0"/>
          </a:p>
          <a:p>
            <a:r>
              <a:rPr lang="en-US" sz="2000" dirty="0"/>
              <a:t>A global variable holds the mock </a:t>
            </a:r>
            <a:r>
              <a:rPr lang="en-US" sz="2000" dirty="0" smtClean="0"/>
              <a:t>implementation</a:t>
            </a:r>
            <a:endParaRPr lang="pl-PL" sz="2000" dirty="0" smtClean="0"/>
          </a:p>
          <a:p>
            <a:pPr lvl="1"/>
            <a:r>
              <a:rPr lang="en-US" sz="2000" dirty="0" smtClean="0"/>
              <a:t>need </a:t>
            </a:r>
            <a:r>
              <a:rPr lang="en-US" sz="2000" dirty="0"/>
              <a:t>to be careful about setting it up and tearing it down. </a:t>
            </a:r>
            <a:endParaRPr lang="pl-PL" sz="2000" dirty="0" smtClean="0"/>
          </a:p>
          <a:p>
            <a:pPr lvl="1"/>
            <a:r>
              <a:rPr lang="en-US" sz="2000" dirty="0" smtClean="0"/>
              <a:t>could </a:t>
            </a:r>
            <a:r>
              <a:rPr lang="en-US" sz="2000" dirty="0"/>
              <a:t>cause problems for other </a:t>
            </a:r>
            <a:r>
              <a:rPr lang="en-US" sz="2000" dirty="0" smtClean="0"/>
              <a:t>tests</a:t>
            </a:r>
            <a:r>
              <a:rPr lang="pl-PL" sz="2000" dirty="0" smtClean="0"/>
              <a:t> </a:t>
            </a:r>
            <a:r>
              <a:rPr lang="pl-PL" sz="2000" dirty="0" err="1" smtClean="0"/>
              <a:t>if</a:t>
            </a:r>
            <a:r>
              <a:rPr lang="pl-PL" sz="2000" dirty="0" smtClean="0"/>
              <a:t> </a:t>
            </a:r>
            <a:r>
              <a:rPr lang="pl-PL" sz="2000" dirty="0" err="1" smtClean="0"/>
              <a:t>initialization</a:t>
            </a:r>
            <a:r>
              <a:rPr lang="pl-PL" sz="2000" dirty="0" smtClean="0"/>
              <a:t> </a:t>
            </a:r>
            <a:r>
              <a:rPr lang="pl-PL" sz="2000" dirty="0" err="1" smtClean="0"/>
              <a:t>fails</a:t>
            </a:r>
            <a:endParaRPr lang="pl-PL" sz="2000" dirty="0" smtClean="0"/>
          </a:p>
          <a:p>
            <a:pPr lvl="1"/>
            <a:r>
              <a:rPr lang="en-US" sz="2000" dirty="0" smtClean="0"/>
              <a:t>prevents from </a:t>
            </a:r>
            <a:r>
              <a:rPr lang="en-US" sz="2000" dirty="0"/>
              <a:t>running multiple tests in parallel</a:t>
            </a:r>
            <a:r>
              <a:rPr lang="en-US" sz="2000" dirty="0" smtClean="0"/>
              <a:t>.</a:t>
            </a:r>
            <a:endParaRPr lang="en-US" sz="2000" dirty="0"/>
          </a:p>
          <a:p>
            <a:r>
              <a:rPr lang="en-US" sz="2000" dirty="0"/>
              <a:t>All the static member variables are kept on the special area on heap memory - Permanent Generation which can cause some memory and Garbage Collector issues</a:t>
            </a:r>
            <a:r>
              <a:rPr lang="en-US" sz="2000" dirty="0" smtClean="0"/>
              <a:t>.</a:t>
            </a:r>
            <a:endParaRPr lang="en-US" sz="2000" dirty="0"/>
          </a:p>
          <a:p>
            <a:r>
              <a:rPr lang="en-US" sz="2000" dirty="0"/>
              <a:t>The dependencies are hidden in the code. </a:t>
            </a:r>
            <a:endParaRPr lang="pl-PL" sz="2000" dirty="0" smtClean="0"/>
          </a:p>
          <a:p>
            <a:pPr lvl="1"/>
            <a:r>
              <a:rPr lang="en-US" sz="2000" dirty="0" smtClean="0"/>
              <a:t>If </a:t>
            </a:r>
            <a:r>
              <a:rPr lang="en-US" sz="2000" dirty="0"/>
              <a:t>we add a dependency on a </a:t>
            </a:r>
            <a:r>
              <a:rPr lang="en-US" sz="2000" i="1" dirty="0" err="1"/>
              <a:t>CreditCardFraudTracker</a:t>
            </a:r>
            <a:r>
              <a:rPr lang="en-US" sz="2000" dirty="0"/>
              <a:t>, we have to re-run the tests to find out which ones will break. </a:t>
            </a:r>
            <a:endParaRPr lang="pl-PL" sz="2000" dirty="0" smtClean="0"/>
          </a:p>
          <a:p>
            <a:pPr lvl="1"/>
            <a:r>
              <a:rPr lang="pl-PL" sz="2000" dirty="0" err="1" smtClean="0"/>
              <a:t>If</a:t>
            </a:r>
            <a:r>
              <a:rPr lang="pl-PL" sz="2000" dirty="0" smtClean="0"/>
              <a:t> </a:t>
            </a:r>
            <a:r>
              <a:rPr lang="en-US" sz="2000" dirty="0" smtClean="0"/>
              <a:t>forget </a:t>
            </a:r>
            <a:r>
              <a:rPr lang="en-US" sz="2000" dirty="0"/>
              <a:t>to initialize a factory for a production service, we don't find out until a charge is attempted. </a:t>
            </a:r>
            <a:endParaRPr lang="pl-PL" sz="2000" dirty="0" smtClean="0"/>
          </a:p>
          <a:p>
            <a:r>
              <a:rPr lang="en-US" sz="2000" dirty="0" smtClean="0"/>
              <a:t>As </a:t>
            </a:r>
            <a:r>
              <a:rPr lang="en-US" sz="2000" dirty="0"/>
              <a:t>the application grows, babysitting factories becomes a growing drain on productivity</a:t>
            </a:r>
            <a:r>
              <a:rPr lang="en-US" sz="2000" dirty="0" smtClean="0"/>
              <a:t>.</a:t>
            </a:r>
            <a:endParaRPr lang="en-US" sz="2000" dirty="0"/>
          </a:p>
        </p:txBody>
      </p:sp>
    </p:spTree>
    <p:extLst>
      <p:ext uri="{BB962C8B-B14F-4D97-AF65-F5344CB8AC3E}">
        <p14:creationId xmlns:p14="http://schemas.microsoft.com/office/powerpoint/2010/main" val="1167572185"/>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pl-PL" dirty="0"/>
              <a:t>Inversion of </a:t>
            </a:r>
            <a:r>
              <a:rPr lang="pl-PL" dirty="0" smtClean="0"/>
              <a:t>Control</a:t>
            </a:r>
            <a:r>
              <a:rPr lang="en-US" sz="1800" dirty="0"/>
              <a:t/>
            </a:r>
            <a:br>
              <a:rPr lang="en-US" sz="1800" dirty="0"/>
            </a:br>
            <a:r>
              <a:rPr lang="pl-PL" sz="1800" dirty="0" err="1" smtClean="0"/>
              <a:t>Dependency</a:t>
            </a:r>
            <a:r>
              <a:rPr lang="pl-PL" sz="1800" dirty="0" smtClean="0"/>
              <a:t> </a:t>
            </a:r>
            <a:r>
              <a:rPr lang="pl-PL" sz="1800" dirty="0" err="1" smtClean="0"/>
              <a:t>Injection</a:t>
            </a:r>
            <a:endParaRPr lang="en-GB" dirty="0"/>
          </a:p>
        </p:txBody>
      </p:sp>
      <p:sp>
        <p:nvSpPr>
          <p:cNvPr id="4" name="Symbol zastępczy zawartości 3"/>
          <p:cNvSpPr>
            <a:spLocks noGrp="1"/>
          </p:cNvSpPr>
          <p:nvPr>
            <p:ph idx="1"/>
          </p:nvPr>
        </p:nvSpPr>
        <p:spPr/>
        <p:txBody>
          <a:bodyPr>
            <a:normAutofit/>
          </a:bodyPr>
          <a:lstStyle/>
          <a:p>
            <a:pPr marL="0" indent="0">
              <a:buNone/>
            </a:pPr>
            <a:r>
              <a:rPr lang="en-US" sz="2000" dirty="0"/>
              <a:t>The core principal is to separate </a:t>
            </a:r>
            <a:r>
              <a:rPr lang="en-US" sz="2000" dirty="0" smtClean="0"/>
              <a:t>behavior </a:t>
            </a:r>
            <a:r>
              <a:rPr lang="en-US" sz="2000" dirty="0"/>
              <a:t>from dependency resolution. </a:t>
            </a:r>
            <a:endParaRPr lang="pl-PL" sz="2000" dirty="0" smtClean="0"/>
          </a:p>
          <a:p>
            <a:pPr marL="0" indent="0">
              <a:buNone/>
            </a:pPr>
            <a:endParaRPr lang="pl-PL" sz="2000" dirty="0" smtClean="0"/>
          </a:p>
          <a:p>
            <a:pPr marL="0" indent="0">
              <a:buNone/>
            </a:pPr>
            <a:r>
              <a:rPr lang="en-US" sz="2000" dirty="0" smtClean="0"/>
              <a:t>In </a:t>
            </a:r>
            <a:r>
              <a:rPr lang="pl-PL" sz="2000" dirty="0" smtClean="0"/>
              <a:t>the</a:t>
            </a:r>
            <a:r>
              <a:rPr lang="en-US" sz="2000" dirty="0" smtClean="0"/>
              <a:t> </a:t>
            </a:r>
            <a:r>
              <a:rPr lang="en-US" sz="2000" dirty="0"/>
              <a:t>example, the </a:t>
            </a:r>
            <a:r>
              <a:rPr lang="en-US" sz="2000" i="1" dirty="0" err="1"/>
              <a:t>RealBillingService</a:t>
            </a:r>
            <a:r>
              <a:rPr lang="en-US" sz="2000" dirty="0"/>
              <a:t> is not responsible for looking up the </a:t>
            </a:r>
            <a:r>
              <a:rPr lang="en-US" sz="2000" i="1" dirty="0" err="1"/>
              <a:t>TransactionLog</a:t>
            </a:r>
            <a:r>
              <a:rPr lang="en-US" sz="2000" dirty="0"/>
              <a:t> and </a:t>
            </a:r>
            <a:r>
              <a:rPr lang="en-US" sz="2000" i="1" dirty="0" err="1"/>
              <a:t>CreditCardProcessor</a:t>
            </a:r>
            <a:r>
              <a:rPr lang="en-US" sz="2000" dirty="0"/>
              <a:t>. </a:t>
            </a:r>
            <a:endParaRPr lang="pl-PL" sz="2000" dirty="0" smtClean="0"/>
          </a:p>
          <a:p>
            <a:pPr marL="0" indent="0">
              <a:buNone/>
            </a:pPr>
            <a:endParaRPr lang="pl-PL" sz="2000" dirty="0"/>
          </a:p>
          <a:p>
            <a:pPr marL="0" indent="0">
              <a:buNone/>
            </a:pPr>
            <a:r>
              <a:rPr lang="en-US" sz="2000" dirty="0" smtClean="0"/>
              <a:t>Instead</a:t>
            </a:r>
            <a:r>
              <a:rPr lang="en-US" sz="2000" dirty="0"/>
              <a:t>, they're passed via </a:t>
            </a:r>
            <a:r>
              <a:rPr lang="en-US" sz="2000" b="1" dirty="0"/>
              <a:t>constructor</a:t>
            </a:r>
            <a:r>
              <a:rPr lang="en-US" sz="2000" dirty="0"/>
              <a:t> or </a:t>
            </a:r>
            <a:r>
              <a:rPr lang="en-US" sz="2000" b="1" dirty="0"/>
              <a:t>setter</a:t>
            </a:r>
            <a:r>
              <a:rPr lang="en-US" sz="2000" dirty="0"/>
              <a:t>.</a:t>
            </a:r>
          </a:p>
        </p:txBody>
      </p:sp>
    </p:spTree>
    <p:extLst>
      <p:ext uri="{BB962C8B-B14F-4D97-AF65-F5344CB8AC3E}">
        <p14:creationId xmlns:p14="http://schemas.microsoft.com/office/powerpoint/2010/main" val="1862741508"/>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pl-PL" dirty="0"/>
              <a:t>Inversion of </a:t>
            </a:r>
            <a:r>
              <a:rPr lang="pl-PL" dirty="0" smtClean="0"/>
              <a:t>Control</a:t>
            </a:r>
            <a:r>
              <a:rPr lang="en-US" sz="1800" dirty="0"/>
              <a:t/>
            </a:r>
            <a:br>
              <a:rPr lang="en-US" sz="1800" dirty="0"/>
            </a:br>
            <a:r>
              <a:rPr lang="pl-PL" sz="1800" dirty="0" err="1" smtClean="0"/>
              <a:t>Dependency</a:t>
            </a:r>
            <a:r>
              <a:rPr lang="pl-PL" sz="1800" dirty="0" smtClean="0"/>
              <a:t> </a:t>
            </a:r>
            <a:r>
              <a:rPr lang="pl-PL" sz="1800" dirty="0" err="1" smtClean="0"/>
              <a:t>Injection</a:t>
            </a:r>
            <a:endParaRPr lang="en-GB" dirty="0"/>
          </a:p>
        </p:txBody>
      </p:sp>
      <p:sp>
        <p:nvSpPr>
          <p:cNvPr id="4" name="Symbol zastępczy zawartości 3"/>
          <p:cNvSpPr>
            <a:spLocks noGrp="1"/>
          </p:cNvSpPr>
          <p:nvPr>
            <p:ph idx="1"/>
          </p:nvPr>
        </p:nvSpPr>
        <p:spPr>
          <a:xfrm>
            <a:off x="340405" y="1221737"/>
            <a:ext cx="8913812" cy="647401"/>
          </a:xfrm>
        </p:spPr>
        <p:txBody>
          <a:bodyPr>
            <a:normAutofit/>
          </a:bodyPr>
          <a:lstStyle/>
          <a:p>
            <a:pPr marL="0" indent="0">
              <a:buNone/>
            </a:pPr>
            <a:r>
              <a:rPr lang="pl-PL" sz="2000" dirty="0" err="1" smtClean="0"/>
              <a:t>Constructor</a:t>
            </a:r>
            <a:r>
              <a:rPr lang="pl-PL" sz="2000" dirty="0" smtClean="0"/>
              <a:t> </a:t>
            </a:r>
            <a:r>
              <a:rPr lang="pl-PL" sz="2000" dirty="0" err="1" smtClean="0"/>
              <a:t>injection</a:t>
            </a:r>
            <a:r>
              <a:rPr lang="pl-PL" sz="2000" dirty="0" smtClean="0"/>
              <a:t>:</a:t>
            </a:r>
            <a:endParaRPr lang="en-US" sz="2000" dirty="0"/>
          </a:p>
        </p:txBody>
      </p:sp>
      <p:sp>
        <p:nvSpPr>
          <p:cNvPr id="5" name="Rectangle 3"/>
          <p:cNvSpPr>
            <a:spLocks noChangeArrowheads="1"/>
          </p:cNvSpPr>
          <p:nvPr/>
        </p:nvSpPr>
        <p:spPr bwMode="auto">
          <a:xfrm>
            <a:off x="322566" y="1844824"/>
            <a:ext cx="9268805" cy="258532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defTabSz="914400" fontAlgn="ctr"/>
            <a:r>
              <a:rPr lang="en-US" sz="1400" dirty="0">
                <a:solidFill>
                  <a:srgbClr val="333333"/>
                </a:solidFill>
                <a:latin typeface="Courier New" panose="02070309020205020404" pitchFamily="49" charset="0"/>
                <a:cs typeface="Courier New" panose="02070309020205020404" pitchFamily="49" charset="0"/>
              </a:rPr>
              <a:t>public class </a:t>
            </a:r>
            <a:r>
              <a:rPr lang="en-US" sz="1400" dirty="0" err="1">
                <a:solidFill>
                  <a:srgbClr val="333333"/>
                </a:solidFill>
                <a:latin typeface="Courier New" panose="02070309020205020404" pitchFamily="49" charset="0"/>
                <a:cs typeface="Courier New" panose="02070309020205020404" pitchFamily="49" charset="0"/>
              </a:rPr>
              <a:t>RealBillingService</a:t>
            </a:r>
            <a:r>
              <a:rPr lang="en-US" sz="1400" dirty="0">
                <a:solidFill>
                  <a:srgbClr val="333333"/>
                </a:solidFill>
                <a:latin typeface="Courier New" panose="02070309020205020404" pitchFamily="49" charset="0"/>
                <a:cs typeface="Courier New" panose="02070309020205020404" pitchFamily="49" charset="0"/>
              </a:rPr>
              <a:t> implements </a:t>
            </a:r>
            <a:r>
              <a:rPr lang="en-US" sz="1400" dirty="0" err="1">
                <a:solidFill>
                  <a:srgbClr val="333333"/>
                </a:solidFill>
                <a:latin typeface="Courier New" panose="02070309020205020404" pitchFamily="49" charset="0"/>
                <a:cs typeface="Courier New" panose="02070309020205020404" pitchFamily="49" charset="0"/>
              </a:rPr>
              <a:t>BillingService</a:t>
            </a:r>
            <a:r>
              <a:rPr lang="en-US" sz="1400" dirty="0">
                <a:solidFill>
                  <a:srgbClr val="333333"/>
                </a:solidFill>
                <a:latin typeface="Courier New" panose="02070309020205020404" pitchFamily="49" charset="0"/>
                <a:cs typeface="Courier New" panose="02070309020205020404" pitchFamily="49" charset="0"/>
              </a:rPr>
              <a:t> {</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private final </a:t>
            </a:r>
            <a:r>
              <a:rPr lang="en-US" sz="1400" dirty="0" err="1">
                <a:solidFill>
                  <a:srgbClr val="333333"/>
                </a:solidFill>
                <a:latin typeface="Courier New" panose="02070309020205020404" pitchFamily="49" charset="0"/>
                <a:cs typeface="Courier New" panose="02070309020205020404" pitchFamily="49" charset="0"/>
              </a:rPr>
              <a:t>CreditCardProcessor</a:t>
            </a:r>
            <a:r>
              <a:rPr lang="en-US" sz="1400" dirty="0">
                <a:solidFill>
                  <a:srgbClr val="333333"/>
                </a:solidFill>
                <a:latin typeface="Courier New" panose="02070309020205020404" pitchFamily="49" charset="0"/>
                <a:cs typeface="Courier New" panose="02070309020205020404" pitchFamily="49" charset="0"/>
              </a:rPr>
              <a:t> </a:t>
            </a:r>
            <a:r>
              <a:rPr lang="en-US" sz="1400" dirty="0" err="1">
                <a:solidFill>
                  <a:srgbClr val="333333"/>
                </a:solidFill>
                <a:latin typeface="Courier New" panose="02070309020205020404" pitchFamily="49" charset="0"/>
                <a:cs typeface="Courier New" panose="02070309020205020404" pitchFamily="49" charset="0"/>
              </a:rPr>
              <a:t>creditCardProcessor</a:t>
            </a:r>
            <a:r>
              <a:rPr lang="en-US" sz="1400" dirty="0">
                <a:solidFill>
                  <a:srgbClr val="333333"/>
                </a:solidFill>
                <a:latin typeface="Courier New" panose="02070309020205020404" pitchFamily="49" charset="0"/>
                <a:cs typeface="Courier New" panose="02070309020205020404" pitchFamily="49" charset="0"/>
              </a:rPr>
              <a:t>;</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private final </a:t>
            </a:r>
            <a:r>
              <a:rPr lang="en-US" sz="1400" dirty="0" err="1">
                <a:solidFill>
                  <a:srgbClr val="333333"/>
                </a:solidFill>
                <a:latin typeface="Courier New" panose="02070309020205020404" pitchFamily="49" charset="0"/>
                <a:cs typeface="Courier New" panose="02070309020205020404" pitchFamily="49" charset="0"/>
              </a:rPr>
              <a:t>TransactionLog</a:t>
            </a:r>
            <a:r>
              <a:rPr lang="en-US" sz="1400" dirty="0">
                <a:solidFill>
                  <a:srgbClr val="333333"/>
                </a:solidFill>
                <a:latin typeface="Courier New" panose="02070309020205020404" pitchFamily="49" charset="0"/>
                <a:cs typeface="Courier New" panose="02070309020205020404" pitchFamily="49" charset="0"/>
              </a:rPr>
              <a:t> </a:t>
            </a:r>
            <a:r>
              <a:rPr lang="en-US" sz="1400" dirty="0" err="1">
                <a:solidFill>
                  <a:srgbClr val="333333"/>
                </a:solidFill>
                <a:latin typeface="Courier New" panose="02070309020205020404" pitchFamily="49" charset="0"/>
                <a:cs typeface="Courier New" panose="02070309020205020404" pitchFamily="49" charset="0"/>
              </a:rPr>
              <a:t>transactionLog</a:t>
            </a:r>
            <a:r>
              <a:rPr lang="en-US" sz="1400" dirty="0">
                <a:solidFill>
                  <a:srgbClr val="333333"/>
                </a:solidFill>
                <a:latin typeface="Courier New" panose="02070309020205020404" pitchFamily="49" charset="0"/>
                <a:cs typeface="Courier New" panose="02070309020205020404" pitchFamily="49" charset="0"/>
              </a:rPr>
              <a:t>;</a:t>
            </a:r>
          </a:p>
          <a:p>
            <a:pPr lvl="0" defTabSz="914400" fontAlgn="ctr"/>
            <a:endParaRPr lang="en-US" sz="1400" dirty="0">
              <a:solidFill>
                <a:srgbClr val="333333"/>
              </a:solidFill>
              <a:latin typeface="Courier New" panose="02070309020205020404" pitchFamily="49" charset="0"/>
              <a:cs typeface="Courier New" panose="02070309020205020404" pitchFamily="49" charset="0"/>
            </a:endParaRPr>
          </a:p>
          <a:p>
            <a:pPr lvl="0" defTabSz="914400" fontAlgn="ctr"/>
            <a:r>
              <a:rPr lang="en-US" sz="1400" dirty="0">
                <a:solidFill>
                  <a:srgbClr val="333333"/>
                </a:solidFill>
                <a:latin typeface="Courier New" panose="02070309020205020404" pitchFamily="49" charset="0"/>
                <a:cs typeface="Courier New" panose="02070309020205020404" pitchFamily="49" charset="0"/>
              </a:rPr>
              <a:t>  public </a:t>
            </a:r>
            <a:r>
              <a:rPr lang="en-US" sz="1400" dirty="0" err="1">
                <a:solidFill>
                  <a:srgbClr val="333333"/>
                </a:solidFill>
                <a:latin typeface="Courier New" panose="02070309020205020404" pitchFamily="49" charset="0"/>
                <a:cs typeface="Courier New" panose="02070309020205020404" pitchFamily="49" charset="0"/>
              </a:rPr>
              <a:t>RealBillingService</a:t>
            </a:r>
            <a:r>
              <a:rPr lang="en-US" sz="1400" dirty="0">
                <a:solidFill>
                  <a:srgbClr val="333333"/>
                </a:solidFill>
                <a:latin typeface="Courier New" panose="02070309020205020404" pitchFamily="49" charset="0"/>
                <a:cs typeface="Courier New" panose="02070309020205020404" pitchFamily="49" charset="0"/>
              </a:rPr>
              <a:t>(</a:t>
            </a:r>
            <a:r>
              <a:rPr lang="en-US" sz="1400" dirty="0" err="1">
                <a:solidFill>
                  <a:srgbClr val="333333"/>
                </a:solidFill>
                <a:latin typeface="Courier New" panose="02070309020205020404" pitchFamily="49" charset="0"/>
                <a:cs typeface="Courier New" panose="02070309020205020404" pitchFamily="49" charset="0"/>
              </a:rPr>
              <a:t>CreditCardProcessor</a:t>
            </a:r>
            <a:r>
              <a:rPr lang="en-US" sz="1400" dirty="0">
                <a:solidFill>
                  <a:srgbClr val="333333"/>
                </a:solidFill>
                <a:latin typeface="Courier New" panose="02070309020205020404" pitchFamily="49" charset="0"/>
                <a:cs typeface="Courier New" panose="02070309020205020404" pitchFamily="49" charset="0"/>
              </a:rPr>
              <a:t> </a:t>
            </a:r>
            <a:r>
              <a:rPr lang="en-US" sz="1400" dirty="0" err="1">
                <a:solidFill>
                  <a:srgbClr val="333333"/>
                </a:solidFill>
                <a:latin typeface="Courier New" panose="02070309020205020404" pitchFamily="49" charset="0"/>
                <a:cs typeface="Courier New" panose="02070309020205020404" pitchFamily="49" charset="0"/>
              </a:rPr>
              <a:t>creditCardProcessor</a:t>
            </a:r>
            <a:r>
              <a:rPr lang="en-US" sz="1400" dirty="0">
                <a:solidFill>
                  <a:srgbClr val="333333"/>
                </a:solidFill>
                <a:latin typeface="Courier New" panose="02070309020205020404" pitchFamily="49" charset="0"/>
                <a:cs typeface="Courier New" panose="02070309020205020404" pitchFamily="49" charset="0"/>
              </a:rPr>
              <a:t>,</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a:t>
            </a:r>
            <a:r>
              <a:rPr lang="en-US" sz="1400" dirty="0" err="1">
                <a:solidFill>
                  <a:srgbClr val="333333"/>
                </a:solidFill>
                <a:latin typeface="Courier New" panose="02070309020205020404" pitchFamily="49" charset="0"/>
                <a:cs typeface="Courier New" panose="02070309020205020404" pitchFamily="49" charset="0"/>
              </a:rPr>
              <a:t>TransactionLog</a:t>
            </a:r>
            <a:r>
              <a:rPr lang="en-US" sz="1400" dirty="0">
                <a:solidFill>
                  <a:srgbClr val="333333"/>
                </a:solidFill>
                <a:latin typeface="Courier New" panose="02070309020205020404" pitchFamily="49" charset="0"/>
                <a:cs typeface="Courier New" panose="02070309020205020404" pitchFamily="49" charset="0"/>
              </a:rPr>
              <a:t> </a:t>
            </a:r>
            <a:r>
              <a:rPr lang="en-US" sz="1400" dirty="0" err="1">
                <a:solidFill>
                  <a:srgbClr val="333333"/>
                </a:solidFill>
                <a:latin typeface="Courier New" panose="02070309020205020404" pitchFamily="49" charset="0"/>
                <a:cs typeface="Courier New" panose="02070309020205020404" pitchFamily="49" charset="0"/>
              </a:rPr>
              <a:t>transactionLog</a:t>
            </a:r>
            <a:r>
              <a:rPr lang="en-US" sz="1400" dirty="0">
                <a:solidFill>
                  <a:srgbClr val="333333"/>
                </a:solidFill>
                <a:latin typeface="Courier New" panose="02070309020205020404" pitchFamily="49" charset="0"/>
                <a:cs typeface="Courier New" panose="02070309020205020404" pitchFamily="49" charset="0"/>
              </a:rPr>
              <a:t>) {</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a:t>
            </a:r>
            <a:r>
              <a:rPr lang="en-US" sz="1400" dirty="0" err="1">
                <a:solidFill>
                  <a:srgbClr val="333333"/>
                </a:solidFill>
                <a:latin typeface="Courier New" panose="02070309020205020404" pitchFamily="49" charset="0"/>
                <a:cs typeface="Courier New" panose="02070309020205020404" pitchFamily="49" charset="0"/>
              </a:rPr>
              <a:t>this.creditCardProcessor</a:t>
            </a:r>
            <a:r>
              <a:rPr lang="en-US" sz="1400" dirty="0">
                <a:solidFill>
                  <a:srgbClr val="333333"/>
                </a:solidFill>
                <a:latin typeface="Courier New" panose="02070309020205020404" pitchFamily="49" charset="0"/>
                <a:cs typeface="Courier New" panose="02070309020205020404" pitchFamily="49" charset="0"/>
              </a:rPr>
              <a:t> = </a:t>
            </a:r>
            <a:r>
              <a:rPr lang="en-US" sz="1400" dirty="0" err="1">
                <a:solidFill>
                  <a:srgbClr val="333333"/>
                </a:solidFill>
                <a:latin typeface="Courier New" panose="02070309020205020404" pitchFamily="49" charset="0"/>
                <a:cs typeface="Courier New" panose="02070309020205020404" pitchFamily="49" charset="0"/>
              </a:rPr>
              <a:t>creditCardProcessor</a:t>
            </a:r>
            <a:r>
              <a:rPr lang="en-US" sz="1400" dirty="0">
                <a:solidFill>
                  <a:srgbClr val="333333"/>
                </a:solidFill>
                <a:latin typeface="Courier New" panose="02070309020205020404" pitchFamily="49" charset="0"/>
                <a:cs typeface="Courier New" panose="02070309020205020404" pitchFamily="49" charset="0"/>
              </a:rPr>
              <a:t>;</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a:t>
            </a:r>
            <a:r>
              <a:rPr lang="en-US" sz="1400" dirty="0" err="1">
                <a:solidFill>
                  <a:srgbClr val="333333"/>
                </a:solidFill>
                <a:latin typeface="Courier New" panose="02070309020205020404" pitchFamily="49" charset="0"/>
                <a:cs typeface="Courier New" panose="02070309020205020404" pitchFamily="49" charset="0"/>
              </a:rPr>
              <a:t>this.transactionLog</a:t>
            </a:r>
            <a:r>
              <a:rPr lang="en-US" sz="1400" dirty="0">
                <a:solidFill>
                  <a:srgbClr val="333333"/>
                </a:solidFill>
                <a:latin typeface="Courier New" panose="02070309020205020404" pitchFamily="49" charset="0"/>
                <a:cs typeface="Courier New" panose="02070309020205020404" pitchFamily="49" charset="0"/>
              </a:rPr>
              <a:t> = </a:t>
            </a:r>
            <a:r>
              <a:rPr lang="en-US" sz="1400" dirty="0" err="1">
                <a:solidFill>
                  <a:srgbClr val="333333"/>
                </a:solidFill>
                <a:latin typeface="Courier New" panose="02070309020205020404" pitchFamily="49" charset="0"/>
                <a:cs typeface="Courier New" panose="02070309020205020404" pitchFamily="49" charset="0"/>
              </a:rPr>
              <a:t>transactionLog</a:t>
            </a:r>
            <a:r>
              <a:rPr lang="en-US" sz="1400" dirty="0">
                <a:solidFill>
                  <a:srgbClr val="333333"/>
                </a:solidFill>
                <a:latin typeface="Courier New" panose="02070309020205020404" pitchFamily="49" charset="0"/>
                <a:cs typeface="Courier New" panose="02070309020205020404" pitchFamily="49" charset="0"/>
              </a:rPr>
              <a:t>;</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a:t>
            </a:r>
            <a:r>
              <a:rPr lang="en-US" sz="1400" dirty="0" smtClean="0">
                <a:solidFill>
                  <a:srgbClr val="333333"/>
                </a:solidFill>
                <a:latin typeface="Courier New" panose="02070309020205020404" pitchFamily="49" charset="0"/>
                <a:cs typeface="Courier New" panose="02070309020205020404" pitchFamily="49" charset="0"/>
              </a:rPr>
              <a:t>}</a:t>
            </a:r>
            <a:endParaRPr lang="pl-PL" sz="1400" dirty="0" smtClean="0">
              <a:solidFill>
                <a:srgbClr val="333333"/>
              </a:solidFill>
              <a:latin typeface="Courier New" panose="02070309020205020404" pitchFamily="49" charset="0"/>
              <a:cs typeface="Courier New" panose="02070309020205020404" pitchFamily="49" charset="0"/>
            </a:endParaRPr>
          </a:p>
          <a:p>
            <a:pPr lvl="0" defTabSz="914400" fontAlgn="ctr"/>
            <a:endParaRPr lang="pl-PL" sz="1400" dirty="0" smtClean="0">
              <a:solidFill>
                <a:srgbClr val="333333"/>
              </a:solidFill>
              <a:latin typeface="Courier New" panose="02070309020205020404" pitchFamily="49" charset="0"/>
              <a:cs typeface="Courier New" panose="02070309020205020404" pitchFamily="49" charset="0"/>
            </a:endParaRPr>
          </a:p>
          <a:p>
            <a:pPr lvl="0" defTabSz="914400" fontAlgn="ctr"/>
            <a:r>
              <a:rPr kumimoji="0" lang="pl-PL" sz="140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a:t>
            </a:r>
          </a:p>
          <a:p>
            <a:pPr lvl="0" defTabSz="914400" fontAlgn="ctr"/>
            <a:r>
              <a:rPr lang="pl-PL" sz="1400" dirty="0">
                <a:solidFill>
                  <a:srgbClr val="333333"/>
                </a:solidFill>
                <a:latin typeface="Courier New" panose="02070309020205020404" pitchFamily="49" charset="0"/>
                <a:cs typeface="Courier New" panose="02070309020205020404" pitchFamily="49" charset="0"/>
              </a:rPr>
              <a:t>}</a:t>
            </a:r>
            <a:endParaRPr kumimoji="0" lang="pl-PL" sz="140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p:txBody>
      </p:sp>
      <p:sp>
        <p:nvSpPr>
          <p:cNvPr id="6" name="Rectangle 3"/>
          <p:cNvSpPr>
            <a:spLocks noChangeArrowheads="1"/>
          </p:cNvSpPr>
          <p:nvPr/>
        </p:nvSpPr>
        <p:spPr bwMode="auto">
          <a:xfrm>
            <a:off x="340405" y="4653136"/>
            <a:ext cx="9268805" cy="1508105"/>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defTabSz="914400" fontAlgn="ctr"/>
            <a:r>
              <a:rPr lang="en-US" sz="1400" dirty="0">
                <a:solidFill>
                  <a:srgbClr val="333333"/>
                </a:solidFill>
                <a:latin typeface="Courier New" panose="02070309020205020404" pitchFamily="49" charset="0"/>
                <a:cs typeface="Courier New" panose="02070309020205020404" pitchFamily="49" charset="0"/>
              </a:rPr>
              <a:t> public static void main(String[] </a:t>
            </a:r>
            <a:r>
              <a:rPr lang="en-US" sz="1400" dirty="0" err="1">
                <a:solidFill>
                  <a:srgbClr val="333333"/>
                </a:solidFill>
                <a:latin typeface="Courier New" panose="02070309020205020404" pitchFamily="49" charset="0"/>
                <a:cs typeface="Courier New" panose="02070309020205020404" pitchFamily="49" charset="0"/>
              </a:rPr>
              <a:t>args</a:t>
            </a:r>
            <a:r>
              <a:rPr lang="en-US" sz="1400" dirty="0">
                <a:solidFill>
                  <a:srgbClr val="333333"/>
                </a:solidFill>
                <a:latin typeface="Courier New" panose="02070309020205020404" pitchFamily="49" charset="0"/>
                <a:cs typeface="Courier New" panose="02070309020205020404" pitchFamily="49" charset="0"/>
              </a:rPr>
              <a:t>) {</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a:t>
            </a:r>
            <a:r>
              <a:rPr lang="en-US" sz="1400" dirty="0" err="1">
                <a:solidFill>
                  <a:srgbClr val="333333"/>
                </a:solidFill>
                <a:latin typeface="Courier New" panose="02070309020205020404" pitchFamily="49" charset="0"/>
                <a:cs typeface="Courier New" panose="02070309020205020404" pitchFamily="49" charset="0"/>
              </a:rPr>
              <a:t>CreditCardProcessor</a:t>
            </a:r>
            <a:r>
              <a:rPr lang="en-US" sz="1400" dirty="0">
                <a:solidFill>
                  <a:srgbClr val="333333"/>
                </a:solidFill>
                <a:latin typeface="Courier New" panose="02070309020205020404" pitchFamily="49" charset="0"/>
                <a:cs typeface="Courier New" panose="02070309020205020404" pitchFamily="49" charset="0"/>
              </a:rPr>
              <a:t> </a:t>
            </a:r>
            <a:r>
              <a:rPr lang="en-US" sz="1400" dirty="0" err="1">
                <a:solidFill>
                  <a:srgbClr val="333333"/>
                </a:solidFill>
                <a:latin typeface="Courier New" panose="02070309020205020404" pitchFamily="49" charset="0"/>
                <a:cs typeface="Courier New" panose="02070309020205020404" pitchFamily="49" charset="0"/>
              </a:rPr>
              <a:t>creditCardProcessor</a:t>
            </a:r>
            <a:r>
              <a:rPr lang="en-US" sz="1400" dirty="0">
                <a:solidFill>
                  <a:srgbClr val="333333"/>
                </a:solidFill>
                <a:latin typeface="Courier New" panose="02070309020205020404" pitchFamily="49" charset="0"/>
                <a:cs typeface="Courier New" panose="02070309020205020404" pitchFamily="49" charset="0"/>
              </a:rPr>
              <a:t> = new </a:t>
            </a:r>
            <a:r>
              <a:rPr lang="en-US" sz="1400" dirty="0" err="1">
                <a:solidFill>
                  <a:srgbClr val="333333"/>
                </a:solidFill>
                <a:latin typeface="Courier New" panose="02070309020205020404" pitchFamily="49" charset="0"/>
                <a:cs typeface="Courier New" panose="02070309020205020404" pitchFamily="49" charset="0"/>
              </a:rPr>
              <a:t>PaypalCreditCardProcessor</a:t>
            </a:r>
            <a:r>
              <a:rPr lang="en-US" sz="1400" dirty="0">
                <a:solidFill>
                  <a:srgbClr val="333333"/>
                </a:solidFill>
                <a:latin typeface="Courier New" panose="02070309020205020404" pitchFamily="49" charset="0"/>
                <a:cs typeface="Courier New" panose="02070309020205020404" pitchFamily="49" charset="0"/>
              </a:rPr>
              <a:t>();</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a:t>
            </a:r>
            <a:r>
              <a:rPr lang="en-US" sz="1400" dirty="0" err="1">
                <a:solidFill>
                  <a:srgbClr val="333333"/>
                </a:solidFill>
                <a:latin typeface="Courier New" panose="02070309020205020404" pitchFamily="49" charset="0"/>
                <a:cs typeface="Courier New" panose="02070309020205020404" pitchFamily="49" charset="0"/>
              </a:rPr>
              <a:t>TransactionLog</a:t>
            </a:r>
            <a:r>
              <a:rPr lang="en-US" sz="1400" dirty="0">
                <a:solidFill>
                  <a:srgbClr val="333333"/>
                </a:solidFill>
                <a:latin typeface="Courier New" panose="02070309020205020404" pitchFamily="49" charset="0"/>
                <a:cs typeface="Courier New" panose="02070309020205020404" pitchFamily="49" charset="0"/>
              </a:rPr>
              <a:t> </a:t>
            </a:r>
            <a:r>
              <a:rPr lang="en-US" sz="1400" dirty="0" err="1">
                <a:solidFill>
                  <a:srgbClr val="333333"/>
                </a:solidFill>
                <a:latin typeface="Courier New" panose="02070309020205020404" pitchFamily="49" charset="0"/>
                <a:cs typeface="Courier New" panose="02070309020205020404" pitchFamily="49" charset="0"/>
              </a:rPr>
              <a:t>transactionLog</a:t>
            </a:r>
            <a:r>
              <a:rPr lang="en-US" sz="1400" dirty="0">
                <a:solidFill>
                  <a:srgbClr val="333333"/>
                </a:solidFill>
                <a:latin typeface="Courier New" panose="02070309020205020404" pitchFamily="49" charset="0"/>
                <a:cs typeface="Courier New" panose="02070309020205020404" pitchFamily="49" charset="0"/>
              </a:rPr>
              <a:t> = new </a:t>
            </a:r>
            <a:r>
              <a:rPr lang="en-US" sz="1400" dirty="0" err="1">
                <a:solidFill>
                  <a:srgbClr val="333333"/>
                </a:solidFill>
                <a:latin typeface="Courier New" panose="02070309020205020404" pitchFamily="49" charset="0"/>
                <a:cs typeface="Courier New" panose="02070309020205020404" pitchFamily="49" charset="0"/>
              </a:rPr>
              <a:t>DatabaseTransactionLog</a:t>
            </a:r>
            <a:r>
              <a:rPr lang="en-US" sz="1400" dirty="0">
                <a:solidFill>
                  <a:srgbClr val="333333"/>
                </a:solidFill>
                <a:latin typeface="Courier New" panose="02070309020205020404" pitchFamily="49" charset="0"/>
                <a:cs typeface="Courier New" panose="02070309020205020404" pitchFamily="49" charset="0"/>
              </a:rPr>
              <a:t>();</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a:t>
            </a:r>
            <a:r>
              <a:rPr lang="en-US" sz="1400" dirty="0" err="1">
                <a:solidFill>
                  <a:srgbClr val="333333"/>
                </a:solidFill>
                <a:latin typeface="Courier New" panose="02070309020205020404" pitchFamily="49" charset="0"/>
                <a:cs typeface="Courier New" panose="02070309020205020404" pitchFamily="49" charset="0"/>
              </a:rPr>
              <a:t>BillingService</a:t>
            </a:r>
            <a:r>
              <a:rPr lang="en-US" sz="1400" dirty="0">
                <a:solidFill>
                  <a:srgbClr val="333333"/>
                </a:solidFill>
                <a:latin typeface="Courier New" panose="02070309020205020404" pitchFamily="49" charset="0"/>
                <a:cs typeface="Courier New" panose="02070309020205020404" pitchFamily="49" charset="0"/>
              </a:rPr>
              <a:t> </a:t>
            </a:r>
            <a:r>
              <a:rPr lang="en-US" sz="1400" dirty="0" err="1">
                <a:solidFill>
                  <a:srgbClr val="333333"/>
                </a:solidFill>
                <a:latin typeface="Courier New" panose="02070309020205020404" pitchFamily="49" charset="0"/>
                <a:cs typeface="Courier New" panose="02070309020205020404" pitchFamily="49" charset="0"/>
              </a:rPr>
              <a:t>billingService</a:t>
            </a:r>
            <a:endParaRPr lang="en-US" sz="1400" dirty="0">
              <a:solidFill>
                <a:srgbClr val="333333"/>
              </a:solidFill>
              <a:latin typeface="Courier New" panose="02070309020205020404" pitchFamily="49" charset="0"/>
              <a:cs typeface="Courier New" panose="02070309020205020404" pitchFamily="49" charset="0"/>
            </a:endParaRPr>
          </a:p>
          <a:p>
            <a:pPr lvl="0" defTabSz="914400" fontAlgn="ctr"/>
            <a:r>
              <a:rPr lang="en-US" sz="1400" dirty="0">
                <a:solidFill>
                  <a:srgbClr val="333333"/>
                </a:solidFill>
                <a:latin typeface="Courier New" panose="02070309020205020404" pitchFamily="49" charset="0"/>
                <a:cs typeface="Courier New" panose="02070309020205020404" pitchFamily="49" charset="0"/>
              </a:rPr>
              <a:t>        = new </a:t>
            </a:r>
            <a:r>
              <a:rPr lang="en-US" sz="1400" dirty="0" err="1">
                <a:solidFill>
                  <a:srgbClr val="333333"/>
                </a:solidFill>
                <a:latin typeface="Courier New" panose="02070309020205020404" pitchFamily="49" charset="0"/>
                <a:cs typeface="Courier New" panose="02070309020205020404" pitchFamily="49" charset="0"/>
              </a:rPr>
              <a:t>RealBillingService</a:t>
            </a:r>
            <a:r>
              <a:rPr lang="en-US" sz="1400" dirty="0">
                <a:solidFill>
                  <a:srgbClr val="333333"/>
                </a:solidFill>
                <a:latin typeface="Courier New" panose="02070309020205020404" pitchFamily="49" charset="0"/>
                <a:cs typeface="Courier New" panose="02070309020205020404" pitchFamily="49" charset="0"/>
              </a:rPr>
              <a:t>(</a:t>
            </a:r>
            <a:r>
              <a:rPr lang="en-US" sz="1400" dirty="0" err="1">
                <a:solidFill>
                  <a:srgbClr val="333333"/>
                </a:solidFill>
                <a:latin typeface="Courier New" panose="02070309020205020404" pitchFamily="49" charset="0"/>
                <a:cs typeface="Courier New" panose="02070309020205020404" pitchFamily="49" charset="0"/>
              </a:rPr>
              <a:t>creditCardProcessor</a:t>
            </a:r>
            <a:r>
              <a:rPr lang="en-US" sz="1400" dirty="0">
                <a:solidFill>
                  <a:srgbClr val="333333"/>
                </a:solidFill>
                <a:latin typeface="Courier New" panose="02070309020205020404" pitchFamily="49" charset="0"/>
                <a:cs typeface="Courier New" panose="02070309020205020404" pitchFamily="49" charset="0"/>
              </a:rPr>
              <a:t>, </a:t>
            </a:r>
            <a:r>
              <a:rPr lang="en-US" sz="1400" dirty="0" err="1">
                <a:solidFill>
                  <a:srgbClr val="333333"/>
                </a:solidFill>
                <a:latin typeface="Courier New" panose="02070309020205020404" pitchFamily="49" charset="0"/>
                <a:cs typeface="Courier New" panose="02070309020205020404" pitchFamily="49" charset="0"/>
              </a:rPr>
              <a:t>transactionLog</a:t>
            </a:r>
            <a:r>
              <a:rPr lang="en-US" sz="1400" dirty="0">
                <a:solidFill>
                  <a:srgbClr val="333333"/>
                </a:solidFill>
                <a:latin typeface="Courier New" panose="02070309020205020404" pitchFamily="49" charset="0"/>
                <a:cs typeface="Courier New" panose="02070309020205020404" pitchFamily="49" charset="0"/>
              </a:rPr>
              <a:t>);</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a:t>
            </a:r>
            <a:endParaRPr kumimoji="0" lang="pl-PL" sz="140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41503275"/>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tekstu 2"/>
          <p:cNvSpPr>
            <a:spLocks noGrp="1"/>
          </p:cNvSpPr>
          <p:nvPr>
            <p:ph type="body" sz="quarter" idx="29"/>
          </p:nvPr>
        </p:nvSpPr>
        <p:spPr/>
        <p:txBody>
          <a:bodyPr>
            <a:normAutofit lnSpcReduction="10000"/>
          </a:bodyPr>
          <a:lstStyle/>
          <a:p>
            <a:r>
              <a:rPr lang="pl-PL" dirty="0" err="1" smtClean="0"/>
              <a:t>Annotation</a:t>
            </a:r>
            <a:r>
              <a:rPr lang="pl-PL" dirty="0" smtClean="0"/>
              <a:t> </a:t>
            </a:r>
            <a:r>
              <a:rPr lang="pl-PL" dirty="0" err="1" smtClean="0"/>
              <a:t>way</a:t>
            </a:r>
            <a:endParaRPr lang="en-US" dirty="0"/>
          </a:p>
        </p:txBody>
      </p:sp>
      <p:sp>
        <p:nvSpPr>
          <p:cNvPr id="8" name="Tytuł 7"/>
          <p:cNvSpPr>
            <a:spLocks noGrp="1"/>
          </p:cNvSpPr>
          <p:nvPr>
            <p:ph type="title"/>
          </p:nvPr>
        </p:nvSpPr>
        <p:spPr/>
        <p:txBody>
          <a:bodyPr/>
          <a:lstStyle/>
          <a:p>
            <a:r>
              <a:rPr lang="pl-PL" dirty="0" smtClean="0"/>
              <a:t>Agenda</a:t>
            </a:r>
            <a:endParaRPr lang="en-US" dirty="0"/>
          </a:p>
        </p:txBody>
      </p:sp>
      <p:sp>
        <p:nvSpPr>
          <p:cNvPr id="11" name="Symbol zastępczy tekstu 10"/>
          <p:cNvSpPr>
            <a:spLocks noGrp="1"/>
          </p:cNvSpPr>
          <p:nvPr>
            <p:ph type="body" sz="quarter" idx="21"/>
          </p:nvPr>
        </p:nvSpPr>
        <p:spPr/>
        <p:txBody>
          <a:bodyPr>
            <a:normAutofit lnSpcReduction="10000"/>
          </a:bodyPr>
          <a:lstStyle/>
          <a:p>
            <a:r>
              <a:rPr lang="pl-PL" dirty="0" err="1" smtClean="0"/>
              <a:t>Motivation</a:t>
            </a:r>
            <a:endParaRPr lang="en-US" dirty="0"/>
          </a:p>
        </p:txBody>
      </p:sp>
      <p:sp>
        <p:nvSpPr>
          <p:cNvPr id="13" name="Symbol zastępczy tekstu 12"/>
          <p:cNvSpPr>
            <a:spLocks noGrp="1"/>
          </p:cNvSpPr>
          <p:nvPr>
            <p:ph type="body" sz="quarter" idx="23"/>
          </p:nvPr>
        </p:nvSpPr>
        <p:spPr/>
        <p:txBody>
          <a:bodyPr>
            <a:normAutofit lnSpcReduction="10000"/>
          </a:bodyPr>
          <a:lstStyle/>
          <a:p>
            <a:r>
              <a:rPr lang="pl-PL" dirty="0" err="1" smtClean="0"/>
              <a:t>Inversionof</a:t>
            </a:r>
            <a:r>
              <a:rPr lang="pl-PL" dirty="0" smtClean="0"/>
              <a:t> Control</a:t>
            </a:r>
            <a:endParaRPr lang="en-US" dirty="0"/>
          </a:p>
        </p:txBody>
      </p:sp>
      <p:sp>
        <p:nvSpPr>
          <p:cNvPr id="14" name="Symbol zastępczy tekstu 13"/>
          <p:cNvSpPr>
            <a:spLocks noGrp="1"/>
          </p:cNvSpPr>
          <p:nvPr>
            <p:ph type="body" sz="quarter" idx="25"/>
          </p:nvPr>
        </p:nvSpPr>
        <p:spPr/>
        <p:txBody>
          <a:bodyPr>
            <a:normAutofit lnSpcReduction="10000"/>
          </a:bodyPr>
          <a:lstStyle/>
          <a:p>
            <a:r>
              <a:rPr lang="pl-PL" dirty="0" smtClean="0"/>
              <a:t>Spring </a:t>
            </a:r>
            <a:r>
              <a:rPr lang="en-US" dirty="0" smtClean="0"/>
              <a:t>basis</a:t>
            </a:r>
            <a:endParaRPr lang="en-US" dirty="0"/>
          </a:p>
        </p:txBody>
      </p:sp>
      <p:sp>
        <p:nvSpPr>
          <p:cNvPr id="15" name="Symbol zastępczy tekstu 14"/>
          <p:cNvSpPr>
            <a:spLocks noGrp="1"/>
          </p:cNvSpPr>
          <p:nvPr>
            <p:ph type="body" sz="quarter" idx="27"/>
          </p:nvPr>
        </p:nvSpPr>
        <p:spPr/>
        <p:txBody>
          <a:bodyPr>
            <a:normAutofit lnSpcReduction="10000"/>
          </a:bodyPr>
          <a:lstStyle/>
          <a:p>
            <a:r>
              <a:rPr lang="pl-PL" dirty="0" smtClean="0"/>
              <a:t>XML </a:t>
            </a:r>
            <a:r>
              <a:rPr lang="pl-PL" dirty="0" err="1" smtClean="0"/>
              <a:t>way</a:t>
            </a:r>
            <a:endParaRPr lang="en-US" dirty="0"/>
          </a:p>
        </p:txBody>
      </p:sp>
      <p:pic>
        <p:nvPicPr>
          <p:cNvPr id="16" name="Picture 4" descr="http://secretbudgetnet.files.wordpress.com/2010/01/open-road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13040" y="2060848"/>
            <a:ext cx="3549524" cy="2365425"/>
          </a:xfrm>
          <a:prstGeom prst="rect">
            <a:avLst/>
          </a:prstGeom>
          <a:noFill/>
          <a:extLst>
            <a:ext uri="{909E8E84-426E-40DD-AFC4-6F175D3DCCD1}">
              <a14:hiddenFill xmlns:a14="http://schemas.microsoft.com/office/drawing/2010/main">
                <a:solidFill>
                  <a:srgbClr val="FFFFFF"/>
                </a:solidFill>
              </a14:hiddenFill>
            </a:ext>
          </a:extLst>
        </p:spPr>
      </p:pic>
      <p:sp>
        <p:nvSpPr>
          <p:cNvPr id="17" name="Symbol zastępczy tekstu 2"/>
          <p:cNvSpPr>
            <a:spLocks noGrp="1"/>
          </p:cNvSpPr>
          <p:nvPr>
            <p:ph type="body" sz="quarter" idx="29"/>
          </p:nvPr>
        </p:nvSpPr>
        <p:spPr>
          <a:xfrm>
            <a:off x="502572" y="5052094"/>
            <a:ext cx="4260850" cy="465138"/>
          </a:xfrm>
        </p:spPr>
        <p:txBody>
          <a:bodyPr>
            <a:normAutofit lnSpcReduction="10000"/>
          </a:bodyPr>
          <a:lstStyle/>
          <a:p>
            <a:r>
              <a:rPr lang="pl-PL" dirty="0" err="1" smtClean="0"/>
              <a:t>Testing</a:t>
            </a:r>
            <a:endParaRPr lang="en-US" dirty="0"/>
          </a:p>
        </p:txBody>
      </p:sp>
    </p:spTree>
    <p:extLst>
      <p:ext uri="{BB962C8B-B14F-4D97-AF65-F5344CB8AC3E}">
        <p14:creationId xmlns:p14="http://schemas.microsoft.com/office/powerpoint/2010/main" val="3872092279"/>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pl-PL" dirty="0"/>
              <a:t>Inversion of </a:t>
            </a:r>
            <a:r>
              <a:rPr lang="pl-PL" dirty="0" smtClean="0"/>
              <a:t>Control</a:t>
            </a:r>
            <a:r>
              <a:rPr lang="en-US" sz="1800" dirty="0"/>
              <a:t/>
            </a:r>
            <a:br>
              <a:rPr lang="en-US" sz="1800" dirty="0"/>
            </a:br>
            <a:r>
              <a:rPr lang="pl-PL" sz="1800" dirty="0" err="1" smtClean="0"/>
              <a:t>Dependency</a:t>
            </a:r>
            <a:r>
              <a:rPr lang="pl-PL" sz="1800" dirty="0" smtClean="0"/>
              <a:t> </a:t>
            </a:r>
            <a:r>
              <a:rPr lang="pl-PL" sz="1800" dirty="0" err="1" smtClean="0"/>
              <a:t>Injection</a:t>
            </a:r>
            <a:endParaRPr lang="en-GB" dirty="0"/>
          </a:p>
        </p:txBody>
      </p:sp>
      <p:sp>
        <p:nvSpPr>
          <p:cNvPr id="4" name="Symbol zastępczy zawartości 3"/>
          <p:cNvSpPr>
            <a:spLocks noGrp="1"/>
          </p:cNvSpPr>
          <p:nvPr>
            <p:ph idx="1"/>
          </p:nvPr>
        </p:nvSpPr>
        <p:spPr>
          <a:xfrm>
            <a:off x="340405" y="1221737"/>
            <a:ext cx="8913812" cy="647401"/>
          </a:xfrm>
        </p:spPr>
        <p:txBody>
          <a:bodyPr>
            <a:normAutofit/>
          </a:bodyPr>
          <a:lstStyle/>
          <a:p>
            <a:pPr marL="0" indent="0">
              <a:buNone/>
            </a:pPr>
            <a:r>
              <a:rPr lang="pl-PL" sz="2000" dirty="0" err="1" smtClean="0"/>
              <a:t>Modifier</a:t>
            </a:r>
            <a:r>
              <a:rPr lang="pl-PL" sz="2000" dirty="0" smtClean="0"/>
              <a:t> </a:t>
            </a:r>
            <a:r>
              <a:rPr lang="pl-PL" sz="2000" dirty="0" err="1" smtClean="0"/>
              <a:t>injection</a:t>
            </a:r>
            <a:r>
              <a:rPr lang="pl-PL" sz="2000" dirty="0" smtClean="0"/>
              <a:t> (</a:t>
            </a:r>
            <a:r>
              <a:rPr lang="pl-PL" sz="2000" dirty="0" err="1" smtClean="0"/>
              <a:t>setter</a:t>
            </a:r>
            <a:r>
              <a:rPr lang="pl-PL" sz="2000" dirty="0" smtClean="0"/>
              <a:t>):</a:t>
            </a:r>
            <a:endParaRPr lang="en-US" sz="2000" dirty="0"/>
          </a:p>
        </p:txBody>
      </p:sp>
      <p:sp>
        <p:nvSpPr>
          <p:cNvPr id="5" name="Rectangle 3"/>
          <p:cNvSpPr>
            <a:spLocks noChangeArrowheads="1"/>
          </p:cNvSpPr>
          <p:nvPr/>
        </p:nvSpPr>
        <p:spPr bwMode="auto">
          <a:xfrm>
            <a:off x="322566" y="1851208"/>
            <a:ext cx="9268805" cy="2369880"/>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defTabSz="914400" fontAlgn="ctr"/>
            <a:r>
              <a:rPr lang="en-US" sz="1400" dirty="0">
                <a:solidFill>
                  <a:srgbClr val="333333"/>
                </a:solidFill>
                <a:latin typeface="Courier New" panose="02070309020205020404" pitchFamily="49" charset="0"/>
                <a:cs typeface="Courier New" panose="02070309020205020404" pitchFamily="49" charset="0"/>
              </a:rPr>
              <a:t>public class </a:t>
            </a:r>
            <a:r>
              <a:rPr lang="en-US" sz="1400" dirty="0" err="1">
                <a:solidFill>
                  <a:srgbClr val="333333"/>
                </a:solidFill>
                <a:latin typeface="Courier New" panose="02070309020205020404" pitchFamily="49" charset="0"/>
                <a:cs typeface="Courier New" panose="02070309020205020404" pitchFamily="49" charset="0"/>
              </a:rPr>
              <a:t>RealBillingService</a:t>
            </a:r>
            <a:r>
              <a:rPr lang="en-US" sz="1400" dirty="0">
                <a:solidFill>
                  <a:srgbClr val="333333"/>
                </a:solidFill>
                <a:latin typeface="Courier New" panose="02070309020205020404" pitchFamily="49" charset="0"/>
                <a:cs typeface="Courier New" panose="02070309020205020404" pitchFamily="49" charset="0"/>
              </a:rPr>
              <a:t> implements </a:t>
            </a:r>
            <a:r>
              <a:rPr lang="en-US" sz="1400" dirty="0" err="1">
                <a:solidFill>
                  <a:srgbClr val="333333"/>
                </a:solidFill>
                <a:latin typeface="Courier New" panose="02070309020205020404" pitchFamily="49" charset="0"/>
                <a:cs typeface="Courier New" panose="02070309020205020404" pitchFamily="49" charset="0"/>
              </a:rPr>
              <a:t>BillingService</a:t>
            </a:r>
            <a:r>
              <a:rPr lang="en-US" sz="1400" dirty="0">
                <a:solidFill>
                  <a:srgbClr val="333333"/>
                </a:solidFill>
                <a:latin typeface="Courier New" panose="02070309020205020404" pitchFamily="49" charset="0"/>
                <a:cs typeface="Courier New" panose="02070309020205020404" pitchFamily="49" charset="0"/>
              </a:rPr>
              <a:t> {</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private final </a:t>
            </a:r>
            <a:r>
              <a:rPr lang="en-US" sz="1400" dirty="0" err="1">
                <a:solidFill>
                  <a:srgbClr val="333333"/>
                </a:solidFill>
                <a:latin typeface="Courier New" panose="02070309020205020404" pitchFamily="49" charset="0"/>
                <a:cs typeface="Courier New" panose="02070309020205020404" pitchFamily="49" charset="0"/>
              </a:rPr>
              <a:t>CreditCardProcessor</a:t>
            </a:r>
            <a:r>
              <a:rPr lang="en-US" sz="1400" dirty="0">
                <a:solidFill>
                  <a:srgbClr val="333333"/>
                </a:solidFill>
                <a:latin typeface="Courier New" panose="02070309020205020404" pitchFamily="49" charset="0"/>
                <a:cs typeface="Courier New" panose="02070309020205020404" pitchFamily="49" charset="0"/>
              </a:rPr>
              <a:t> </a:t>
            </a:r>
            <a:r>
              <a:rPr lang="en-US" sz="1400" dirty="0" err="1">
                <a:solidFill>
                  <a:srgbClr val="333333"/>
                </a:solidFill>
                <a:latin typeface="Courier New" panose="02070309020205020404" pitchFamily="49" charset="0"/>
                <a:cs typeface="Courier New" panose="02070309020205020404" pitchFamily="49" charset="0"/>
              </a:rPr>
              <a:t>creditCardProcessor</a:t>
            </a:r>
            <a:r>
              <a:rPr lang="en-US" sz="1400" dirty="0">
                <a:solidFill>
                  <a:srgbClr val="333333"/>
                </a:solidFill>
                <a:latin typeface="Courier New" panose="02070309020205020404" pitchFamily="49" charset="0"/>
                <a:cs typeface="Courier New" panose="02070309020205020404" pitchFamily="49" charset="0"/>
              </a:rPr>
              <a:t>;</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private final </a:t>
            </a:r>
            <a:r>
              <a:rPr lang="en-US" sz="1400" dirty="0" err="1">
                <a:solidFill>
                  <a:srgbClr val="333333"/>
                </a:solidFill>
                <a:latin typeface="Courier New" panose="02070309020205020404" pitchFamily="49" charset="0"/>
                <a:cs typeface="Courier New" panose="02070309020205020404" pitchFamily="49" charset="0"/>
              </a:rPr>
              <a:t>TransactionLog</a:t>
            </a:r>
            <a:r>
              <a:rPr lang="en-US" sz="1400" dirty="0">
                <a:solidFill>
                  <a:srgbClr val="333333"/>
                </a:solidFill>
                <a:latin typeface="Courier New" panose="02070309020205020404" pitchFamily="49" charset="0"/>
                <a:cs typeface="Courier New" panose="02070309020205020404" pitchFamily="49" charset="0"/>
              </a:rPr>
              <a:t> </a:t>
            </a:r>
            <a:r>
              <a:rPr lang="en-US" sz="1400" dirty="0" err="1">
                <a:solidFill>
                  <a:srgbClr val="333333"/>
                </a:solidFill>
                <a:latin typeface="Courier New" panose="02070309020205020404" pitchFamily="49" charset="0"/>
                <a:cs typeface="Courier New" panose="02070309020205020404" pitchFamily="49" charset="0"/>
              </a:rPr>
              <a:t>transactionLog</a:t>
            </a:r>
            <a:r>
              <a:rPr lang="en-US" sz="1400" dirty="0">
                <a:solidFill>
                  <a:srgbClr val="333333"/>
                </a:solidFill>
                <a:latin typeface="Courier New" panose="02070309020205020404" pitchFamily="49" charset="0"/>
                <a:cs typeface="Courier New" panose="02070309020205020404" pitchFamily="49" charset="0"/>
              </a:rPr>
              <a:t>;</a:t>
            </a:r>
          </a:p>
          <a:p>
            <a:pPr lvl="0" defTabSz="914400" fontAlgn="ctr"/>
            <a:endParaRPr lang="en-US" sz="1400" dirty="0">
              <a:solidFill>
                <a:srgbClr val="333333"/>
              </a:solidFill>
              <a:latin typeface="Courier New" panose="02070309020205020404" pitchFamily="49" charset="0"/>
              <a:cs typeface="Courier New" panose="02070309020205020404" pitchFamily="49" charset="0"/>
            </a:endParaRPr>
          </a:p>
          <a:p>
            <a:pPr lvl="0" defTabSz="914400" fontAlgn="ctr"/>
            <a:r>
              <a:rPr lang="en-US" sz="1400" dirty="0">
                <a:solidFill>
                  <a:srgbClr val="333333"/>
                </a:solidFill>
                <a:latin typeface="Courier New" panose="02070309020205020404" pitchFamily="49" charset="0"/>
                <a:cs typeface="Courier New" panose="02070309020205020404" pitchFamily="49" charset="0"/>
              </a:rPr>
              <a:t>  public void </a:t>
            </a:r>
            <a:r>
              <a:rPr lang="en-US" sz="1400" dirty="0" err="1">
                <a:solidFill>
                  <a:srgbClr val="333333"/>
                </a:solidFill>
                <a:latin typeface="Courier New" panose="02070309020205020404" pitchFamily="49" charset="0"/>
                <a:cs typeface="Courier New" panose="02070309020205020404" pitchFamily="49" charset="0"/>
              </a:rPr>
              <a:t>setCreditCardProcessor</a:t>
            </a:r>
            <a:r>
              <a:rPr lang="en-US" sz="1400" dirty="0">
                <a:solidFill>
                  <a:srgbClr val="333333"/>
                </a:solidFill>
                <a:latin typeface="Courier New" panose="02070309020205020404" pitchFamily="49" charset="0"/>
                <a:cs typeface="Courier New" panose="02070309020205020404" pitchFamily="49" charset="0"/>
              </a:rPr>
              <a:t>(</a:t>
            </a:r>
            <a:r>
              <a:rPr lang="en-US" sz="1400" dirty="0" err="1">
                <a:solidFill>
                  <a:srgbClr val="333333"/>
                </a:solidFill>
                <a:latin typeface="Courier New" panose="02070309020205020404" pitchFamily="49" charset="0"/>
                <a:cs typeface="Courier New" panose="02070309020205020404" pitchFamily="49" charset="0"/>
              </a:rPr>
              <a:t>CreditCardProcessor</a:t>
            </a:r>
            <a:r>
              <a:rPr lang="en-US" sz="1400" dirty="0">
                <a:solidFill>
                  <a:srgbClr val="333333"/>
                </a:solidFill>
                <a:latin typeface="Courier New" panose="02070309020205020404" pitchFamily="49" charset="0"/>
                <a:cs typeface="Courier New" panose="02070309020205020404" pitchFamily="49" charset="0"/>
              </a:rPr>
              <a:t> </a:t>
            </a:r>
            <a:r>
              <a:rPr lang="en-US" sz="1400" dirty="0" err="1">
                <a:solidFill>
                  <a:srgbClr val="333333"/>
                </a:solidFill>
                <a:latin typeface="Courier New" panose="02070309020205020404" pitchFamily="49" charset="0"/>
                <a:cs typeface="Courier New" panose="02070309020205020404" pitchFamily="49" charset="0"/>
              </a:rPr>
              <a:t>creditCardProcessor</a:t>
            </a:r>
            <a:r>
              <a:rPr lang="en-US" sz="1400" dirty="0">
                <a:solidFill>
                  <a:srgbClr val="333333"/>
                </a:solidFill>
                <a:latin typeface="Courier New" panose="02070309020205020404" pitchFamily="49" charset="0"/>
                <a:cs typeface="Courier New" panose="02070309020205020404" pitchFamily="49" charset="0"/>
              </a:rPr>
              <a:t>){</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a:t>
            </a:r>
            <a:r>
              <a:rPr lang="en-US" sz="1400" dirty="0" err="1">
                <a:solidFill>
                  <a:srgbClr val="333333"/>
                </a:solidFill>
                <a:latin typeface="Courier New" panose="02070309020205020404" pitchFamily="49" charset="0"/>
                <a:cs typeface="Courier New" panose="02070309020205020404" pitchFamily="49" charset="0"/>
              </a:rPr>
              <a:t>this.creditCardProcessor</a:t>
            </a:r>
            <a:r>
              <a:rPr lang="en-US" sz="1400" dirty="0">
                <a:solidFill>
                  <a:srgbClr val="333333"/>
                </a:solidFill>
                <a:latin typeface="Courier New" panose="02070309020205020404" pitchFamily="49" charset="0"/>
                <a:cs typeface="Courier New" panose="02070309020205020404" pitchFamily="49" charset="0"/>
              </a:rPr>
              <a:t> = </a:t>
            </a:r>
            <a:r>
              <a:rPr lang="en-US" sz="1400" dirty="0" err="1">
                <a:solidFill>
                  <a:srgbClr val="333333"/>
                </a:solidFill>
                <a:latin typeface="Courier New" panose="02070309020205020404" pitchFamily="49" charset="0"/>
                <a:cs typeface="Courier New" panose="02070309020205020404" pitchFamily="49" charset="0"/>
              </a:rPr>
              <a:t>creditCardProcessor</a:t>
            </a:r>
            <a:r>
              <a:rPr lang="en-US" sz="1400" dirty="0">
                <a:solidFill>
                  <a:srgbClr val="333333"/>
                </a:solidFill>
                <a:latin typeface="Courier New" panose="02070309020205020404" pitchFamily="49" charset="0"/>
                <a:cs typeface="Courier New" panose="02070309020205020404" pitchFamily="49" charset="0"/>
              </a:rPr>
              <a:t>;</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a:t>
            </a:r>
          </a:p>
          <a:p>
            <a:pPr lvl="0" defTabSz="914400" fontAlgn="ctr"/>
            <a:endParaRPr lang="en-US" sz="1400" dirty="0">
              <a:solidFill>
                <a:srgbClr val="333333"/>
              </a:solidFill>
              <a:latin typeface="Courier New" panose="02070309020205020404" pitchFamily="49" charset="0"/>
              <a:cs typeface="Courier New" panose="02070309020205020404" pitchFamily="49" charset="0"/>
            </a:endParaRPr>
          </a:p>
          <a:p>
            <a:pPr lvl="0" defTabSz="914400" fontAlgn="ctr"/>
            <a:r>
              <a:rPr lang="en-US" sz="1400" dirty="0">
                <a:solidFill>
                  <a:srgbClr val="333333"/>
                </a:solidFill>
                <a:latin typeface="Courier New" panose="02070309020205020404" pitchFamily="49" charset="0"/>
                <a:cs typeface="Courier New" panose="02070309020205020404" pitchFamily="49" charset="0"/>
              </a:rPr>
              <a:t>  public void </a:t>
            </a:r>
            <a:r>
              <a:rPr lang="en-US" sz="1400" dirty="0" err="1">
                <a:solidFill>
                  <a:srgbClr val="333333"/>
                </a:solidFill>
                <a:latin typeface="Courier New" panose="02070309020205020404" pitchFamily="49" charset="0"/>
                <a:cs typeface="Courier New" panose="02070309020205020404" pitchFamily="49" charset="0"/>
              </a:rPr>
              <a:t>setCreditCardProcessor</a:t>
            </a:r>
            <a:r>
              <a:rPr lang="en-US" sz="1400" dirty="0">
                <a:solidFill>
                  <a:srgbClr val="333333"/>
                </a:solidFill>
                <a:latin typeface="Courier New" panose="02070309020205020404" pitchFamily="49" charset="0"/>
                <a:cs typeface="Courier New" panose="02070309020205020404" pitchFamily="49" charset="0"/>
              </a:rPr>
              <a:t>(</a:t>
            </a:r>
            <a:r>
              <a:rPr lang="en-US" sz="1400" dirty="0" err="1">
                <a:solidFill>
                  <a:srgbClr val="333333"/>
                </a:solidFill>
                <a:latin typeface="Courier New" panose="02070309020205020404" pitchFamily="49" charset="0"/>
                <a:cs typeface="Courier New" panose="02070309020205020404" pitchFamily="49" charset="0"/>
              </a:rPr>
              <a:t>TransactionLog</a:t>
            </a:r>
            <a:r>
              <a:rPr lang="en-US" sz="1400" dirty="0">
                <a:solidFill>
                  <a:srgbClr val="333333"/>
                </a:solidFill>
                <a:latin typeface="Courier New" panose="02070309020205020404" pitchFamily="49" charset="0"/>
                <a:cs typeface="Courier New" panose="02070309020205020404" pitchFamily="49" charset="0"/>
              </a:rPr>
              <a:t> </a:t>
            </a:r>
            <a:r>
              <a:rPr lang="en-US" sz="1400" dirty="0" err="1">
                <a:solidFill>
                  <a:srgbClr val="333333"/>
                </a:solidFill>
                <a:latin typeface="Courier New" panose="02070309020205020404" pitchFamily="49" charset="0"/>
                <a:cs typeface="Courier New" panose="02070309020205020404" pitchFamily="49" charset="0"/>
              </a:rPr>
              <a:t>transactionLog</a:t>
            </a:r>
            <a:r>
              <a:rPr lang="en-US" sz="1400" dirty="0">
                <a:solidFill>
                  <a:srgbClr val="333333"/>
                </a:solidFill>
                <a:latin typeface="Courier New" panose="02070309020205020404" pitchFamily="49" charset="0"/>
                <a:cs typeface="Courier New" panose="02070309020205020404" pitchFamily="49" charset="0"/>
              </a:rPr>
              <a:t>){</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a:t>
            </a:r>
            <a:r>
              <a:rPr lang="en-US" sz="1400" dirty="0" err="1">
                <a:solidFill>
                  <a:srgbClr val="333333"/>
                </a:solidFill>
                <a:latin typeface="Courier New" panose="02070309020205020404" pitchFamily="49" charset="0"/>
                <a:cs typeface="Courier New" panose="02070309020205020404" pitchFamily="49" charset="0"/>
              </a:rPr>
              <a:t>this.transactionLog</a:t>
            </a:r>
            <a:r>
              <a:rPr lang="en-US" sz="1400" dirty="0">
                <a:solidFill>
                  <a:srgbClr val="333333"/>
                </a:solidFill>
                <a:latin typeface="Courier New" panose="02070309020205020404" pitchFamily="49" charset="0"/>
                <a:cs typeface="Courier New" panose="02070309020205020404" pitchFamily="49" charset="0"/>
              </a:rPr>
              <a:t> = </a:t>
            </a:r>
            <a:r>
              <a:rPr lang="en-US" sz="1400" dirty="0" err="1">
                <a:solidFill>
                  <a:srgbClr val="333333"/>
                </a:solidFill>
                <a:latin typeface="Courier New" panose="02070309020205020404" pitchFamily="49" charset="0"/>
                <a:cs typeface="Courier New" panose="02070309020205020404" pitchFamily="49" charset="0"/>
              </a:rPr>
              <a:t>transactionLog</a:t>
            </a:r>
            <a:r>
              <a:rPr lang="en-US" sz="1400" dirty="0">
                <a:solidFill>
                  <a:srgbClr val="333333"/>
                </a:solidFill>
                <a:latin typeface="Courier New" panose="02070309020205020404" pitchFamily="49" charset="0"/>
                <a:cs typeface="Courier New" panose="02070309020205020404" pitchFamily="49" charset="0"/>
              </a:rPr>
              <a:t>;</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a:t>
            </a:r>
            <a:endParaRPr kumimoji="0" lang="pl-PL" sz="140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p:txBody>
      </p:sp>
      <p:sp>
        <p:nvSpPr>
          <p:cNvPr id="6" name="Rectangle 3"/>
          <p:cNvSpPr>
            <a:spLocks noChangeArrowheads="1"/>
          </p:cNvSpPr>
          <p:nvPr/>
        </p:nvSpPr>
        <p:spPr bwMode="auto">
          <a:xfrm>
            <a:off x="340405" y="4545414"/>
            <a:ext cx="9268805" cy="1723549"/>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defTabSz="914400" fontAlgn="ctr"/>
            <a:r>
              <a:rPr lang="en-US" sz="1400" dirty="0">
                <a:solidFill>
                  <a:srgbClr val="333333"/>
                </a:solidFill>
                <a:latin typeface="Courier New" panose="02070309020205020404" pitchFamily="49" charset="0"/>
                <a:cs typeface="Courier New" panose="02070309020205020404" pitchFamily="49" charset="0"/>
              </a:rPr>
              <a:t> public static void main(String[] </a:t>
            </a:r>
            <a:r>
              <a:rPr lang="en-US" sz="1400" dirty="0" err="1">
                <a:solidFill>
                  <a:srgbClr val="333333"/>
                </a:solidFill>
                <a:latin typeface="Courier New" panose="02070309020205020404" pitchFamily="49" charset="0"/>
                <a:cs typeface="Courier New" panose="02070309020205020404" pitchFamily="49" charset="0"/>
              </a:rPr>
              <a:t>args</a:t>
            </a:r>
            <a:r>
              <a:rPr lang="en-US" sz="1400" dirty="0">
                <a:solidFill>
                  <a:srgbClr val="333333"/>
                </a:solidFill>
                <a:latin typeface="Courier New" panose="02070309020205020404" pitchFamily="49" charset="0"/>
                <a:cs typeface="Courier New" panose="02070309020205020404" pitchFamily="49" charset="0"/>
              </a:rPr>
              <a:t>) {</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a:t>
            </a:r>
            <a:r>
              <a:rPr lang="en-US" sz="1400" dirty="0" err="1">
                <a:solidFill>
                  <a:srgbClr val="333333"/>
                </a:solidFill>
                <a:latin typeface="Courier New" panose="02070309020205020404" pitchFamily="49" charset="0"/>
                <a:cs typeface="Courier New" panose="02070309020205020404" pitchFamily="49" charset="0"/>
              </a:rPr>
              <a:t>CreditCardProcessor</a:t>
            </a:r>
            <a:r>
              <a:rPr lang="en-US" sz="1400" dirty="0">
                <a:solidFill>
                  <a:srgbClr val="333333"/>
                </a:solidFill>
                <a:latin typeface="Courier New" panose="02070309020205020404" pitchFamily="49" charset="0"/>
                <a:cs typeface="Courier New" panose="02070309020205020404" pitchFamily="49" charset="0"/>
              </a:rPr>
              <a:t> </a:t>
            </a:r>
            <a:r>
              <a:rPr lang="en-US" sz="1400" dirty="0" err="1">
                <a:solidFill>
                  <a:srgbClr val="333333"/>
                </a:solidFill>
                <a:latin typeface="Courier New" panose="02070309020205020404" pitchFamily="49" charset="0"/>
                <a:cs typeface="Courier New" panose="02070309020205020404" pitchFamily="49" charset="0"/>
              </a:rPr>
              <a:t>creditCardProcessor</a:t>
            </a:r>
            <a:r>
              <a:rPr lang="en-US" sz="1400" dirty="0">
                <a:solidFill>
                  <a:srgbClr val="333333"/>
                </a:solidFill>
                <a:latin typeface="Courier New" panose="02070309020205020404" pitchFamily="49" charset="0"/>
                <a:cs typeface="Courier New" panose="02070309020205020404" pitchFamily="49" charset="0"/>
              </a:rPr>
              <a:t> = new </a:t>
            </a:r>
            <a:r>
              <a:rPr lang="en-US" sz="1400" dirty="0" err="1">
                <a:solidFill>
                  <a:srgbClr val="333333"/>
                </a:solidFill>
                <a:latin typeface="Courier New" panose="02070309020205020404" pitchFamily="49" charset="0"/>
                <a:cs typeface="Courier New" panose="02070309020205020404" pitchFamily="49" charset="0"/>
              </a:rPr>
              <a:t>PaypalCreditCardProcessor</a:t>
            </a:r>
            <a:r>
              <a:rPr lang="en-US" sz="1400" dirty="0">
                <a:solidFill>
                  <a:srgbClr val="333333"/>
                </a:solidFill>
                <a:latin typeface="Courier New" panose="02070309020205020404" pitchFamily="49" charset="0"/>
                <a:cs typeface="Courier New" panose="02070309020205020404" pitchFamily="49" charset="0"/>
              </a:rPr>
              <a:t>();</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a:t>
            </a:r>
            <a:r>
              <a:rPr lang="en-US" sz="1400" dirty="0" err="1">
                <a:solidFill>
                  <a:srgbClr val="333333"/>
                </a:solidFill>
                <a:latin typeface="Courier New" panose="02070309020205020404" pitchFamily="49" charset="0"/>
                <a:cs typeface="Courier New" panose="02070309020205020404" pitchFamily="49" charset="0"/>
              </a:rPr>
              <a:t>TransactionLog</a:t>
            </a:r>
            <a:r>
              <a:rPr lang="en-US" sz="1400" dirty="0">
                <a:solidFill>
                  <a:srgbClr val="333333"/>
                </a:solidFill>
                <a:latin typeface="Courier New" panose="02070309020205020404" pitchFamily="49" charset="0"/>
                <a:cs typeface="Courier New" panose="02070309020205020404" pitchFamily="49" charset="0"/>
              </a:rPr>
              <a:t> </a:t>
            </a:r>
            <a:r>
              <a:rPr lang="en-US" sz="1400" dirty="0" err="1">
                <a:solidFill>
                  <a:srgbClr val="333333"/>
                </a:solidFill>
                <a:latin typeface="Courier New" panose="02070309020205020404" pitchFamily="49" charset="0"/>
                <a:cs typeface="Courier New" panose="02070309020205020404" pitchFamily="49" charset="0"/>
              </a:rPr>
              <a:t>transactionLog</a:t>
            </a:r>
            <a:r>
              <a:rPr lang="en-US" sz="1400" dirty="0">
                <a:solidFill>
                  <a:srgbClr val="333333"/>
                </a:solidFill>
                <a:latin typeface="Courier New" panose="02070309020205020404" pitchFamily="49" charset="0"/>
                <a:cs typeface="Courier New" panose="02070309020205020404" pitchFamily="49" charset="0"/>
              </a:rPr>
              <a:t> = new </a:t>
            </a:r>
            <a:r>
              <a:rPr lang="en-US" sz="1400" dirty="0" err="1">
                <a:solidFill>
                  <a:srgbClr val="333333"/>
                </a:solidFill>
                <a:latin typeface="Courier New" panose="02070309020205020404" pitchFamily="49" charset="0"/>
                <a:cs typeface="Courier New" panose="02070309020205020404" pitchFamily="49" charset="0"/>
              </a:rPr>
              <a:t>DatabaseTransactionLog</a:t>
            </a:r>
            <a:r>
              <a:rPr lang="en-US" sz="1400" dirty="0">
                <a:solidFill>
                  <a:srgbClr val="333333"/>
                </a:solidFill>
                <a:latin typeface="Courier New" panose="02070309020205020404" pitchFamily="49" charset="0"/>
                <a:cs typeface="Courier New" panose="02070309020205020404" pitchFamily="49" charset="0"/>
              </a:rPr>
              <a:t>();</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a:t>
            </a:r>
            <a:r>
              <a:rPr lang="en-US" sz="1400" dirty="0" err="1">
                <a:solidFill>
                  <a:srgbClr val="333333"/>
                </a:solidFill>
                <a:latin typeface="Courier New" panose="02070309020205020404" pitchFamily="49" charset="0"/>
                <a:cs typeface="Courier New" panose="02070309020205020404" pitchFamily="49" charset="0"/>
              </a:rPr>
              <a:t>BillingService</a:t>
            </a:r>
            <a:r>
              <a:rPr lang="en-US" sz="1400" dirty="0">
                <a:solidFill>
                  <a:srgbClr val="333333"/>
                </a:solidFill>
                <a:latin typeface="Courier New" panose="02070309020205020404" pitchFamily="49" charset="0"/>
                <a:cs typeface="Courier New" panose="02070309020205020404" pitchFamily="49" charset="0"/>
              </a:rPr>
              <a:t> </a:t>
            </a:r>
            <a:r>
              <a:rPr lang="en-US" sz="1400" dirty="0" err="1" smtClean="0">
                <a:solidFill>
                  <a:srgbClr val="333333"/>
                </a:solidFill>
                <a:latin typeface="Courier New" panose="02070309020205020404" pitchFamily="49" charset="0"/>
                <a:cs typeface="Courier New" panose="02070309020205020404" pitchFamily="49" charset="0"/>
              </a:rPr>
              <a:t>billingService</a:t>
            </a:r>
            <a:r>
              <a:rPr lang="pl-PL" sz="1400" dirty="0" smtClean="0">
                <a:solidFill>
                  <a:srgbClr val="333333"/>
                </a:solidFill>
                <a:latin typeface="Courier New" panose="02070309020205020404" pitchFamily="49" charset="0"/>
                <a:cs typeface="Courier New" panose="02070309020205020404" pitchFamily="49" charset="0"/>
              </a:rPr>
              <a:t> </a:t>
            </a:r>
            <a:r>
              <a:rPr lang="en-US" sz="1400" dirty="0" smtClean="0">
                <a:solidFill>
                  <a:srgbClr val="333333"/>
                </a:solidFill>
                <a:latin typeface="Courier New" panose="02070309020205020404" pitchFamily="49" charset="0"/>
                <a:cs typeface="Courier New" panose="02070309020205020404" pitchFamily="49" charset="0"/>
              </a:rPr>
              <a:t>= </a:t>
            </a:r>
            <a:r>
              <a:rPr lang="en-US" sz="1400" dirty="0">
                <a:solidFill>
                  <a:srgbClr val="333333"/>
                </a:solidFill>
                <a:latin typeface="Courier New" panose="02070309020205020404" pitchFamily="49" charset="0"/>
                <a:cs typeface="Courier New" panose="02070309020205020404" pitchFamily="49" charset="0"/>
              </a:rPr>
              <a:t>new </a:t>
            </a:r>
            <a:r>
              <a:rPr lang="en-US" sz="1400" dirty="0" err="1">
                <a:solidFill>
                  <a:srgbClr val="333333"/>
                </a:solidFill>
                <a:latin typeface="Courier New" panose="02070309020205020404" pitchFamily="49" charset="0"/>
                <a:cs typeface="Courier New" panose="02070309020205020404" pitchFamily="49" charset="0"/>
              </a:rPr>
              <a:t>RealBillingService</a:t>
            </a:r>
            <a:r>
              <a:rPr lang="en-US" sz="1400" dirty="0" smtClean="0">
                <a:solidFill>
                  <a:srgbClr val="333333"/>
                </a:solidFill>
                <a:latin typeface="Courier New" panose="02070309020205020404" pitchFamily="49" charset="0"/>
                <a:cs typeface="Courier New" panose="02070309020205020404" pitchFamily="49" charset="0"/>
              </a:rPr>
              <a:t>();</a:t>
            </a:r>
            <a:endParaRPr lang="pl-PL" sz="1400" dirty="0" smtClean="0">
              <a:solidFill>
                <a:srgbClr val="333333"/>
              </a:solidFill>
              <a:latin typeface="Courier New" panose="02070309020205020404" pitchFamily="49" charset="0"/>
              <a:cs typeface="Courier New" panose="02070309020205020404" pitchFamily="49" charset="0"/>
            </a:endParaRPr>
          </a:p>
          <a:p>
            <a:pPr lvl="0" defTabSz="914400" fontAlgn="ctr"/>
            <a:r>
              <a:rPr lang="pl-PL" sz="1400" dirty="0">
                <a:solidFill>
                  <a:srgbClr val="333333"/>
                </a:solidFill>
                <a:latin typeface="Courier New" panose="02070309020205020404" pitchFamily="49" charset="0"/>
                <a:cs typeface="Courier New" panose="02070309020205020404" pitchFamily="49" charset="0"/>
              </a:rPr>
              <a:t> </a:t>
            </a:r>
            <a:r>
              <a:rPr lang="pl-PL" sz="1400" dirty="0" smtClean="0">
                <a:solidFill>
                  <a:srgbClr val="333333"/>
                </a:solidFill>
                <a:latin typeface="Courier New" panose="02070309020205020404" pitchFamily="49" charset="0"/>
                <a:cs typeface="Courier New" panose="02070309020205020404" pitchFamily="49" charset="0"/>
              </a:rPr>
              <a:t>   </a:t>
            </a:r>
            <a:r>
              <a:rPr lang="pl-PL" sz="1400" dirty="0" err="1" smtClean="0">
                <a:solidFill>
                  <a:srgbClr val="333333"/>
                </a:solidFill>
                <a:latin typeface="Courier New" panose="02070309020205020404" pitchFamily="49" charset="0"/>
                <a:cs typeface="Courier New" panose="02070309020205020404" pitchFamily="49" charset="0"/>
              </a:rPr>
              <a:t>billigService.setCreditCardProcessor</a:t>
            </a:r>
            <a:r>
              <a:rPr lang="pl-PL" sz="1400" dirty="0" smtClean="0">
                <a:solidFill>
                  <a:srgbClr val="333333"/>
                </a:solidFill>
                <a:latin typeface="Courier New" panose="02070309020205020404" pitchFamily="49" charset="0"/>
                <a:cs typeface="Courier New" panose="02070309020205020404" pitchFamily="49" charset="0"/>
              </a:rPr>
              <a:t>(</a:t>
            </a:r>
            <a:r>
              <a:rPr lang="en-US" sz="1400" dirty="0" err="1" smtClean="0">
                <a:solidFill>
                  <a:srgbClr val="333333"/>
                </a:solidFill>
                <a:latin typeface="Courier New" panose="02070309020205020404" pitchFamily="49" charset="0"/>
                <a:cs typeface="Courier New" panose="02070309020205020404" pitchFamily="49" charset="0"/>
              </a:rPr>
              <a:t>creditCardProcessor</a:t>
            </a:r>
            <a:r>
              <a:rPr lang="pl-PL" sz="1400" dirty="0" smtClean="0">
                <a:solidFill>
                  <a:srgbClr val="333333"/>
                </a:solidFill>
                <a:latin typeface="Courier New" panose="02070309020205020404" pitchFamily="49" charset="0"/>
                <a:cs typeface="Courier New" panose="02070309020205020404" pitchFamily="49" charset="0"/>
              </a:rPr>
              <a:t>);</a:t>
            </a:r>
            <a:endParaRPr lang="pl-PL" sz="1400" dirty="0">
              <a:solidFill>
                <a:srgbClr val="333333"/>
              </a:solidFill>
              <a:latin typeface="Courier New" panose="02070309020205020404" pitchFamily="49" charset="0"/>
              <a:cs typeface="Courier New" panose="02070309020205020404" pitchFamily="49" charset="0"/>
            </a:endParaRPr>
          </a:p>
          <a:p>
            <a:pPr lvl="0" defTabSz="914400" fontAlgn="ctr"/>
            <a:r>
              <a:rPr lang="pl-PL" sz="1400" dirty="0">
                <a:solidFill>
                  <a:srgbClr val="333333"/>
                </a:solidFill>
                <a:latin typeface="Courier New" panose="02070309020205020404" pitchFamily="49" charset="0"/>
                <a:cs typeface="Courier New" panose="02070309020205020404" pitchFamily="49" charset="0"/>
              </a:rPr>
              <a:t>    </a:t>
            </a:r>
            <a:r>
              <a:rPr lang="pl-PL" sz="1400" dirty="0" err="1" smtClean="0">
                <a:solidFill>
                  <a:srgbClr val="333333"/>
                </a:solidFill>
                <a:latin typeface="Courier New" panose="02070309020205020404" pitchFamily="49" charset="0"/>
                <a:cs typeface="Courier New" panose="02070309020205020404" pitchFamily="49" charset="0"/>
              </a:rPr>
              <a:t>billigService.setT</a:t>
            </a:r>
            <a:r>
              <a:rPr lang="en-US" sz="1400" dirty="0" err="1" smtClean="0">
                <a:solidFill>
                  <a:srgbClr val="333333"/>
                </a:solidFill>
                <a:latin typeface="Courier New" panose="02070309020205020404" pitchFamily="49" charset="0"/>
                <a:cs typeface="Courier New" panose="02070309020205020404" pitchFamily="49" charset="0"/>
              </a:rPr>
              <a:t>ransactionLog</a:t>
            </a:r>
            <a:r>
              <a:rPr lang="pl-PL" sz="1400" dirty="0" smtClean="0">
                <a:solidFill>
                  <a:srgbClr val="333333"/>
                </a:solidFill>
                <a:latin typeface="Courier New" panose="02070309020205020404" pitchFamily="49" charset="0"/>
                <a:cs typeface="Courier New" panose="02070309020205020404" pitchFamily="49" charset="0"/>
              </a:rPr>
              <a:t>(</a:t>
            </a:r>
            <a:r>
              <a:rPr lang="en-US" sz="1400" dirty="0" err="1">
                <a:solidFill>
                  <a:srgbClr val="333333"/>
                </a:solidFill>
                <a:latin typeface="Courier New" panose="02070309020205020404" pitchFamily="49" charset="0"/>
                <a:cs typeface="Courier New" panose="02070309020205020404" pitchFamily="49" charset="0"/>
              </a:rPr>
              <a:t>transactionLog</a:t>
            </a:r>
            <a:r>
              <a:rPr lang="pl-PL" sz="1400" dirty="0" smtClean="0">
                <a:solidFill>
                  <a:srgbClr val="333333"/>
                </a:solidFill>
                <a:latin typeface="Courier New" panose="02070309020205020404" pitchFamily="49" charset="0"/>
                <a:cs typeface="Courier New" panose="02070309020205020404" pitchFamily="49" charset="0"/>
              </a:rPr>
              <a:t>);</a:t>
            </a:r>
            <a:endParaRPr lang="en-US" sz="1400" dirty="0">
              <a:solidFill>
                <a:srgbClr val="333333"/>
              </a:solidFill>
              <a:latin typeface="Courier New" panose="02070309020205020404" pitchFamily="49" charset="0"/>
              <a:cs typeface="Courier New" panose="02070309020205020404" pitchFamily="49" charset="0"/>
            </a:endParaRPr>
          </a:p>
          <a:p>
            <a:pPr lvl="0" defTabSz="914400" fontAlgn="ctr"/>
            <a:r>
              <a:rPr lang="en-US" sz="1400" dirty="0" smtClean="0">
                <a:solidFill>
                  <a:srgbClr val="333333"/>
                </a:solidFill>
                <a:latin typeface="Courier New" panose="02070309020205020404" pitchFamily="49" charset="0"/>
                <a:cs typeface="Courier New" panose="02070309020205020404" pitchFamily="49" charset="0"/>
              </a:rPr>
              <a:t>    </a:t>
            </a:r>
            <a:r>
              <a:rPr lang="en-US" sz="1400" dirty="0">
                <a:solidFill>
                  <a:srgbClr val="333333"/>
                </a:solidFill>
                <a:latin typeface="Courier New" panose="02070309020205020404" pitchFamily="49" charset="0"/>
                <a:cs typeface="Courier New" panose="02070309020205020404" pitchFamily="49" charset="0"/>
              </a:rPr>
              <a:t>...</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a:t>
            </a:r>
            <a:endParaRPr kumimoji="0" lang="pl-PL" sz="140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14065773"/>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pl-PL" dirty="0" err="1" smtClean="0"/>
              <a:t>Inversion</a:t>
            </a:r>
            <a:r>
              <a:rPr lang="pl-PL" dirty="0" smtClean="0"/>
              <a:t> of Control</a:t>
            </a:r>
            <a:r>
              <a:rPr lang="en-US" dirty="0" smtClean="0"/>
              <a:t/>
            </a:r>
            <a:br>
              <a:rPr lang="en-US" dirty="0" smtClean="0"/>
            </a:br>
            <a:r>
              <a:rPr lang="pl-PL" sz="1800" dirty="0" err="1" smtClean="0"/>
              <a:t>Dependency</a:t>
            </a:r>
            <a:r>
              <a:rPr lang="pl-PL" sz="1800" dirty="0" smtClean="0"/>
              <a:t> </a:t>
            </a:r>
            <a:r>
              <a:rPr lang="pl-PL" sz="1800" dirty="0" err="1" smtClean="0"/>
              <a:t>Injection</a:t>
            </a:r>
            <a:endParaRPr lang="en-GB" sz="1800" dirty="0"/>
          </a:p>
        </p:txBody>
      </p:sp>
      <p:sp>
        <p:nvSpPr>
          <p:cNvPr id="7" name="Symbol zastępczy zawartości 6"/>
          <p:cNvSpPr>
            <a:spLocks noGrp="1"/>
          </p:cNvSpPr>
          <p:nvPr>
            <p:ph idx="1"/>
          </p:nvPr>
        </p:nvSpPr>
        <p:spPr/>
        <p:txBody>
          <a:bodyPr>
            <a:normAutofit fontScale="92500" lnSpcReduction="20000"/>
          </a:bodyPr>
          <a:lstStyle/>
          <a:p>
            <a:pPr marL="0" indent="0">
              <a:buNone/>
            </a:pPr>
            <a:r>
              <a:rPr lang="en-US" sz="1800" dirty="0"/>
              <a:t>Dependency Injection design pattern requires that all child dependencies must be resolved / instantiated before injection to the </a:t>
            </a:r>
            <a:r>
              <a:rPr lang="en-US" sz="1800" dirty="0" smtClean="0"/>
              <a:t>object</a:t>
            </a:r>
            <a:r>
              <a:rPr lang="pl-PL" sz="1800" dirty="0" smtClean="0"/>
              <a:t>:</a:t>
            </a:r>
          </a:p>
          <a:p>
            <a:endParaRPr lang="en-US" dirty="0"/>
          </a:p>
          <a:p>
            <a:pPr marL="0" indent="0">
              <a:buNone/>
            </a:pPr>
            <a:r>
              <a:rPr lang="en-US" dirty="0"/>
              <a:t>+</a:t>
            </a:r>
            <a:r>
              <a:rPr lang="en-US" dirty="0" err="1"/>
              <a:t>RealBillingService</a:t>
            </a:r>
            <a:r>
              <a:rPr lang="en-US" dirty="0"/>
              <a:t> (</a:t>
            </a:r>
            <a:r>
              <a:rPr lang="en-US" dirty="0" err="1"/>
              <a:t>BillingService</a:t>
            </a:r>
            <a:r>
              <a:rPr lang="en-US" dirty="0"/>
              <a:t>)</a:t>
            </a:r>
          </a:p>
          <a:p>
            <a:pPr marL="0" indent="0">
              <a:buNone/>
            </a:pPr>
            <a:r>
              <a:rPr lang="en-US" dirty="0"/>
              <a:t>     |    |</a:t>
            </a:r>
          </a:p>
          <a:p>
            <a:pPr marL="0" indent="0">
              <a:buNone/>
            </a:pPr>
            <a:r>
              <a:rPr lang="en-US" dirty="0"/>
              <a:t>     |    +</a:t>
            </a:r>
            <a:r>
              <a:rPr lang="en-US" dirty="0" err="1"/>
              <a:t>PaypalCreditCardProcessor</a:t>
            </a:r>
            <a:r>
              <a:rPr lang="en-US" dirty="0"/>
              <a:t> (</a:t>
            </a:r>
            <a:r>
              <a:rPr lang="en-US" dirty="0" err="1"/>
              <a:t>CreditCardProcessor</a:t>
            </a:r>
            <a:r>
              <a:rPr lang="en-US" dirty="0"/>
              <a:t>)</a:t>
            </a:r>
          </a:p>
          <a:p>
            <a:pPr marL="0" indent="0">
              <a:buNone/>
            </a:pPr>
            <a:r>
              <a:rPr lang="en-US" dirty="0"/>
              <a:t>     |        |</a:t>
            </a:r>
          </a:p>
          <a:p>
            <a:pPr marL="0" indent="0">
              <a:buNone/>
            </a:pPr>
            <a:r>
              <a:rPr lang="en-US" dirty="0"/>
              <a:t>     |        +</a:t>
            </a:r>
            <a:r>
              <a:rPr lang="en-US" dirty="0" err="1"/>
              <a:t>PaypalWebService</a:t>
            </a:r>
            <a:endParaRPr lang="en-US" dirty="0"/>
          </a:p>
          <a:p>
            <a:pPr marL="0" indent="0">
              <a:buNone/>
            </a:pPr>
            <a:r>
              <a:rPr lang="en-US" dirty="0"/>
              <a:t>     |</a:t>
            </a:r>
          </a:p>
          <a:p>
            <a:pPr marL="0" indent="0">
              <a:buNone/>
            </a:pPr>
            <a:r>
              <a:rPr lang="en-US" dirty="0"/>
              <a:t>     +</a:t>
            </a:r>
            <a:r>
              <a:rPr lang="en-US" dirty="0" err="1"/>
              <a:t>DatabaseTransactionLog</a:t>
            </a:r>
            <a:r>
              <a:rPr lang="en-US" dirty="0"/>
              <a:t> (</a:t>
            </a:r>
            <a:r>
              <a:rPr lang="en-US" dirty="0" err="1"/>
              <a:t>TransactionLog</a:t>
            </a:r>
            <a:r>
              <a:rPr lang="en-US" dirty="0"/>
              <a:t>)</a:t>
            </a:r>
          </a:p>
          <a:p>
            <a:pPr marL="0" indent="0">
              <a:buNone/>
            </a:pPr>
            <a:r>
              <a:rPr lang="en-US" dirty="0"/>
              <a:t>          |</a:t>
            </a:r>
          </a:p>
          <a:p>
            <a:pPr marL="0" indent="0">
              <a:buNone/>
            </a:pPr>
            <a:r>
              <a:rPr lang="en-US" dirty="0"/>
              <a:t>          +</a:t>
            </a:r>
            <a:r>
              <a:rPr lang="en-US" dirty="0" err="1"/>
              <a:t>DatabaseAccess</a:t>
            </a:r>
            <a:endParaRPr lang="en-US" dirty="0"/>
          </a:p>
          <a:p>
            <a:pPr marL="0" indent="0">
              <a:buNone/>
            </a:pPr>
            <a:endParaRPr lang="pl-PL" dirty="0" smtClean="0"/>
          </a:p>
          <a:p>
            <a:pPr marL="0" indent="0">
              <a:buNone/>
            </a:pPr>
            <a:r>
              <a:rPr lang="en-US" sz="1700" dirty="0" smtClean="0"/>
              <a:t>When </a:t>
            </a:r>
            <a:r>
              <a:rPr lang="en-US" sz="1700" dirty="0"/>
              <a:t>dependencies graph is getting bigger it is worth to use some kind of framework to manage its dependencies configuration.</a:t>
            </a:r>
          </a:p>
        </p:txBody>
      </p:sp>
    </p:spTree>
    <p:extLst>
      <p:ext uri="{BB962C8B-B14F-4D97-AF65-F5344CB8AC3E}">
        <p14:creationId xmlns:p14="http://schemas.microsoft.com/office/powerpoint/2010/main" val="1105227545"/>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pl-PL" dirty="0"/>
              <a:t>Inversion of </a:t>
            </a:r>
            <a:r>
              <a:rPr lang="pl-PL" dirty="0" smtClean="0"/>
              <a:t>Control</a:t>
            </a:r>
            <a:r>
              <a:rPr lang="en-US" sz="1800" dirty="0"/>
              <a:t/>
            </a:r>
            <a:br>
              <a:rPr lang="en-US" sz="1800" dirty="0"/>
            </a:br>
            <a:r>
              <a:rPr lang="pl-PL" sz="1800" dirty="0" err="1" smtClean="0"/>
              <a:t>Dependency</a:t>
            </a:r>
            <a:r>
              <a:rPr lang="pl-PL" sz="1800" dirty="0" smtClean="0"/>
              <a:t> </a:t>
            </a:r>
            <a:r>
              <a:rPr lang="pl-PL" sz="1800" dirty="0" err="1" smtClean="0"/>
              <a:t>Injection</a:t>
            </a:r>
            <a:endParaRPr lang="en-GB" dirty="0"/>
          </a:p>
        </p:txBody>
      </p:sp>
      <p:sp>
        <p:nvSpPr>
          <p:cNvPr id="4" name="Symbol zastępczy zawartości 3"/>
          <p:cNvSpPr>
            <a:spLocks noGrp="1"/>
          </p:cNvSpPr>
          <p:nvPr>
            <p:ph idx="1"/>
          </p:nvPr>
        </p:nvSpPr>
        <p:spPr>
          <a:xfrm>
            <a:off x="500063" y="1341439"/>
            <a:ext cx="6037113" cy="4679950"/>
          </a:xfrm>
        </p:spPr>
        <p:txBody>
          <a:bodyPr>
            <a:normAutofit lnSpcReduction="10000"/>
          </a:bodyPr>
          <a:lstStyle/>
          <a:p>
            <a:pPr marL="0" indent="0">
              <a:buNone/>
            </a:pPr>
            <a:r>
              <a:rPr lang="en-US" sz="2400" dirty="0" smtClean="0"/>
              <a:t>Code now: </a:t>
            </a:r>
          </a:p>
          <a:p>
            <a:pPr>
              <a:buFont typeface="Wingdings" panose="05000000000000000000" pitchFamily="2" charset="2"/>
              <a:buChar char=""/>
            </a:pPr>
            <a:r>
              <a:rPr lang="en-US" sz="2400" dirty="0" smtClean="0"/>
              <a:t>Is much more readable</a:t>
            </a:r>
          </a:p>
          <a:p>
            <a:pPr>
              <a:buFont typeface="Wingdings" panose="05000000000000000000" pitchFamily="2" charset="2"/>
              <a:buChar char=""/>
            </a:pPr>
            <a:r>
              <a:rPr lang="en-US" sz="2400" dirty="0"/>
              <a:t>Is much better fragmented and </a:t>
            </a:r>
            <a:r>
              <a:rPr lang="en-US" sz="2400" dirty="0" smtClean="0"/>
              <a:t>decoupled</a:t>
            </a:r>
            <a:endParaRPr lang="pl-PL" sz="2400" dirty="0" smtClean="0"/>
          </a:p>
          <a:p>
            <a:pPr>
              <a:buFont typeface="Wingdings" panose="05000000000000000000" pitchFamily="2" charset="2"/>
              <a:buChar char=""/>
            </a:pPr>
            <a:r>
              <a:rPr lang="en-US" sz="2400" dirty="0" smtClean="0"/>
              <a:t>Is </a:t>
            </a:r>
            <a:r>
              <a:rPr lang="en-US" sz="2400" dirty="0" smtClean="0"/>
              <a:t>much more cohesive</a:t>
            </a:r>
          </a:p>
          <a:p>
            <a:pPr>
              <a:buFont typeface="Wingdings" panose="05000000000000000000" pitchFamily="2" charset="2"/>
              <a:buChar char=""/>
            </a:pPr>
            <a:r>
              <a:rPr lang="en-US" sz="2400" dirty="0" smtClean="0"/>
              <a:t>Is </a:t>
            </a:r>
            <a:r>
              <a:rPr lang="en-US" sz="2400" dirty="0" smtClean="0"/>
              <a:t>much better encapsulated</a:t>
            </a:r>
          </a:p>
          <a:p>
            <a:pPr>
              <a:buFont typeface="Wingdings" panose="05000000000000000000" pitchFamily="2" charset="2"/>
              <a:buChar char=""/>
            </a:pPr>
            <a:r>
              <a:rPr lang="en-US" sz="2400" dirty="0" smtClean="0"/>
              <a:t>Has better responsibility, is reusable</a:t>
            </a:r>
          </a:p>
          <a:p>
            <a:pPr>
              <a:buFont typeface="Wingdings" panose="05000000000000000000" pitchFamily="2" charset="2"/>
              <a:buChar char=""/>
            </a:pPr>
            <a:r>
              <a:rPr lang="en-US" sz="2400" dirty="0" smtClean="0"/>
              <a:t>Is better testable</a:t>
            </a:r>
          </a:p>
          <a:p>
            <a:pPr>
              <a:buFont typeface="Wingdings" panose="05000000000000000000" pitchFamily="2" charset="2"/>
              <a:buChar char=""/>
            </a:pPr>
            <a:r>
              <a:rPr lang="en-US" sz="2400" dirty="0" smtClean="0"/>
              <a:t>Has explicit dependencies</a:t>
            </a:r>
          </a:p>
          <a:p>
            <a:pPr>
              <a:buFont typeface="Wingdings" panose="05000000000000000000" pitchFamily="2" charset="2"/>
              <a:buChar char=""/>
            </a:pPr>
            <a:r>
              <a:rPr lang="en-US" sz="2400" dirty="0" smtClean="0"/>
              <a:t>Can be easier documented</a:t>
            </a:r>
          </a:p>
          <a:p>
            <a:pPr marL="0" indent="0">
              <a:buNone/>
            </a:pPr>
            <a:endParaRPr lang="en-US" sz="2400" dirty="0"/>
          </a:p>
        </p:txBody>
      </p:sp>
      <p:sp>
        <p:nvSpPr>
          <p:cNvPr id="2" name="Nawias klamrowy zamykający 1"/>
          <p:cNvSpPr/>
          <p:nvPr/>
        </p:nvSpPr>
        <p:spPr>
          <a:xfrm>
            <a:off x="6393160" y="1844823"/>
            <a:ext cx="504056" cy="417656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Symbol zastępczy zawartości 3"/>
          <p:cNvSpPr txBox="1">
            <a:spLocks/>
          </p:cNvSpPr>
          <p:nvPr/>
        </p:nvSpPr>
        <p:spPr>
          <a:xfrm>
            <a:off x="6969224" y="1844824"/>
            <a:ext cx="2808312" cy="4176564"/>
          </a:xfrm>
          <a:prstGeom prst="rect">
            <a:avLst/>
          </a:prstGeom>
        </p:spPr>
        <p:txBody>
          <a:bodyPr vert="horz" lIns="0" tIns="45720" rIns="91440" bIns="45720" rtlCol="0" anchor="ctr">
            <a:normAutofit/>
          </a:bodyPr>
          <a:lstStyle>
            <a:lvl1pPr marL="179388" indent="-179388" algn="l" defTabSz="995613" rtl="0" eaLnBrk="1" latinLnBrk="0" hangingPunct="1">
              <a:lnSpc>
                <a:spcPct val="140000"/>
              </a:lnSpc>
              <a:spcBef>
                <a:spcPts val="300"/>
              </a:spcBef>
              <a:buClr>
                <a:schemeClr val="tx2"/>
              </a:buClr>
              <a:buSzPct val="110000"/>
              <a:buFont typeface="Wingdings" pitchFamily="2" charset="2"/>
              <a:buChar char="l"/>
              <a:defRPr lang="en-US" sz="1400" kern="1200">
                <a:solidFill>
                  <a:schemeClr val="tx1"/>
                </a:solidFill>
                <a:latin typeface="Tahoma" pitchFamily="34" charset="0"/>
                <a:ea typeface="Tahoma" pitchFamily="34" charset="0"/>
                <a:cs typeface="Tahoma" pitchFamily="34" charset="0"/>
              </a:defRPr>
            </a:lvl1pPr>
            <a:lvl2pPr marL="360000" indent="-180000" algn="l" defTabSz="995613" rtl="0" eaLnBrk="1" latinLnBrk="0" hangingPunct="1">
              <a:lnSpc>
                <a:spcPct val="140000"/>
              </a:lnSpc>
              <a:spcBef>
                <a:spcPts val="300"/>
              </a:spcBef>
              <a:spcAft>
                <a:spcPts val="0"/>
              </a:spcAft>
              <a:buClr>
                <a:schemeClr val="tx2"/>
              </a:buClr>
              <a:buSzPct val="80000"/>
              <a:buFont typeface="Wingdings 3" pitchFamily="18" charset="2"/>
              <a:buChar char=""/>
              <a:defRPr lang="en-US" sz="1400" kern="1200">
                <a:solidFill>
                  <a:schemeClr val="tx1"/>
                </a:solidFill>
                <a:latin typeface="Tahoma" pitchFamily="34" charset="0"/>
                <a:ea typeface="Tahoma" pitchFamily="34" charset="0"/>
                <a:cs typeface="Tahoma" pitchFamily="34" charset="0"/>
              </a:defRPr>
            </a:lvl2pPr>
            <a:lvl3pPr marL="538163" indent="-182563" algn="l" defTabSz="995613" rtl="0" eaLnBrk="1" latinLnBrk="0" hangingPunct="1">
              <a:lnSpc>
                <a:spcPct val="140000"/>
              </a:lnSpc>
              <a:spcBef>
                <a:spcPct val="20000"/>
              </a:spcBef>
              <a:buClr>
                <a:schemeClr val="tx2"/>
              </a:buClr>
              <a:buSzPct val="80000"/>
              <a:buFontTx/>
              <a:buBlip>
                <a:blip r:embed="rId2"/>
              </a:buBlip>
              <a:defRPr lang="en-US" sz="1400" kern="1200">
                <a:solidFill>
                  <a:schemeClr val="tx1"/>
                </a:solidFill>
                <a:latin typeface="Tahoma" pitchFamily="34" charset="0"/>
                <a:ea typeface="Tahoma" pitchFamily="34" charset="0"/>
                <a:cs typeface="Tahoma" pitchFamily="34" charset="0"/>
              </a:defRPr>
            </a:lvl3pPr>
            <a:lvl4pPr marL="719138" indent="-180975" algn="l" defTabSz="995613" rtl="0" eaLnBrk="1" latinLnBrk="0" hangingPunct="1">
              <a:lnSpc>
                <a:spcPct val="140000"/>
              </a:lnSpc>
              <a:spcBef>
                <a:spcPct val="20000"/>
              </a:spcBef>
              <a:buClr>
                <a:schemeClr val="tx2"/>
              </a:buClr>
              <a:buSzPct val="80000"/>
              <a:buFont typeface="Tahoma" pitchFamily="34" charset="0"/>
              <a:buChar char="–"/>
              <a:defRPr lang="en-US" sz="1400" kern="1200">
                <a:solidFill>
                  <a:schemeClr val="tx1"/>
                </a:solidFill>
                <a:latin typeface="Tahoma" pitchFamily="34" charset="0"/>
                <a:ea typeface="Tahoma" pitchFamily="34" charset="0"/>
                <a:cs typeface="Tahoma" pitchFamily="34" charset="0"/>
              </a:defRPr>
            </a:lvl4pPr>
            <a:lvl5pPr marL="895350" indent="-176213" algn="l" defTabSz="995613" rtl="0" eaLnBrk="1" latinLnBrk="0" hangingPunct="1">
              <a:lnSpc>
                <a:spcPct val="140000"/>
              </a:lnSpc>
              <a:spcBef>
                <a:spcPct val="20000"/>
              </a:spcBef>
              <a:buClr>
                <a:schemeClr val="tx2"/>
              </a:buClr>
              <a:buSzPct val="80000"/>
              <a:buFont typeface="Tahoma" pitchFamily="34" charset="0"/>
              <a:buChar char="–"/>
              <a:defRPr lang="en-GB" sz="1400" kern="1200">
                <a:solidFill>
                  <a:schemeClr val="tx1"/>
                </a:solidFill>
                <a:latin typeface="Tahoma" pitchFamily="34" charset="0"/>
                <a:ea typeface="Tahoma" pitchFamily="34" charset="0"/>
                <a:cs typeface="Tahoma" pitchFamily="34" charset="0"/>
              </a:defRPr>
            </a:lvl5pPr>
            <a:lvl6pPr marL="239979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36125"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72452"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0877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0" indent="0">
              <a:buNone/>
            </a:pPr>
            <a:r>
              <a:rPr lang="en-US" sz="3200" dirty="0" err="1" smtClean="0"/>
              <a:t>Maintainab</a:t>
            </a:r>
            <a:r>
              <a:rPr lang="pl-PL" sz="3600" dirty="0" err="1" smtClean="0"/>
              <a:t>ility</a:t>
            </a:r>
            <a:endParaRPr lang="en-US" sz="3600" dirty="0"/>
          </a:p>
        </p:txBody>
      </p:sp>
    </p:spTree>
    <p:extLst>
      <p:ext uri="{BB962C8B-B14F-4D97-AF65-F5344CB8AC3E}">
        <p14:creationId xmlns:p14="http://schemas.microsoft.com/office/powerpoint/2010/main" val="1127127448"/>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pl-PL" dirty="0" err="1" smtClean="0"/>
              <a:t>Inversion</a:t>
            </a:r>
            <a:r>
              <a:rPr lang="pl-PL" dirty="0" smtClean="0"/>
              <a:t> of Control</a:t>
            </a:r>
            <a:r>
              <a:rPr lang="en-US" dirty="0" smtClean="0"/>
              <a:t/>
            </a:r>
            <a:br>
              <a:rPr lang="en-US" dirty="0" smtClean="0"/>
            </a:br>
            <a:r>
              <a:rPr lang="pl-PL" sz="1800" dirty="0" err="1" smtClean="0"/>
              <a:t>Dependency</a:t>
            </a:r>
            <a:r>
              <a:rPr lang="pl-PL" sz="1800" dirty="0" smtClean="0"/>
              <a:t> </a:t>
            </a:r>
            <a:r>
              <a:rPr lang="pl-PL" sz="1800" dirty="0" err="1" smtClean="0"/>
              <a:t>Injection</a:t>
            </a:r>
            <a:endParaRPr lang="en-GB" sz="1800" dirty="0"/>
          </a:p>
        </p:txBody>
      </p:sp>
      <p:sp>
        <p:nvSpPr>
          <p:cNvPr id="4" name="Symbol zastępczy zawartości 3"/>
          <p:cNvSpPr>
            <a:spLocks noGrp="1"/>
          </p:cNvSpPr>
          <p:nvPr>
            <p:ph idx="1"/>
          </p:nvPr>
        </p:nvSpPr>
        <p:spPr/>
        <p:txBody>
          <a:bodyPr>
            <a:noAutofit/>
          </a:bodyPr>
          <a:lstStyle/>
          <a:p>
            <a:pPr marL="0" indent="0">
              <a:buNone/>
            </a:pPr>
            <a:r>
              <a:rPr lang="en-US" sz="1600" dirty="0" smtClean="0"/>
              <a:t>OK but seriously why, real life purposes? </a:t>
            </a:r>
          </a:p>
          <a:p>
            <a:r>
              <a:rPr lang="en-US" sz="1600" dirty="0" smtClean="0"/>
              <a:t>Many folks don't realize that your dependencies chain can become nested, and it quickly becomes unwieldy to wire them up manually. Even with factories, the duplication of your code is just not worth it.</a:t>
            </a:r>
          </a:p>
          <a:p>
            <a:r>
              <a:rPr lang="en-US" sz="1600" dirty="0" smtClean="0"/>
              <a:t>The most valuable benefit of using an </a:t>
            </a:r>
            <a:r>
              <a:rPr lang="en-US" sz="1600" dirty="0" err="1" smtClean="0"/>
              <a:t>IoC</a:t>
            </a:r>
            <a:r>
              <a:rPr lang="en-US" sz="1600" dirty="0" smtClean="0"/>
              <a:t> container is that you can have a configuration switch in one place which lets you change between, say, test mode and production mode.</a:t>
            </a:r>
          </a:p>
          <a:p>
            <a:r>
              <a:rPr lang="en-US" sz="1600" dirty="0" smtClean="0"/>
              <a:t>Centralize the configuration of your dependencies.</a:t>
            </a:r>
          </a:p>
          <a:p>
            <a:r>
              <a:rPr lang="en-US" sz="1600" i="1" dirty="0" err="1" smtClean="0"/>
              <a:t>Plugability</a:t>
            </a:r>
            <a:r>
              <a:rPr lang="en-US" sz="1600" dirty="0" smtClean="0"/>
              <a:t>: with DI you can inject dependency into the code without explicitly knowing how the functionality is actually working. For example: your class might get a </a:t>
            </a:r>
            <a:r>
              <a:rPr lang="en-US" sz="1600" dirty="0" err="1" smtClean="0"/>
              <a:t>ILog</a:t>
            </a:r>
            <a:r>
              <a:rPr lang="en-US" sz="1600" dirty="0" smtClean="0"/>
              <a:t> interface injected so that it can write logs. Since the class works with the </a:t>
            </a:r>
            <a:r>
              <a:rPr lang="en-US" sz="1600" dirty="0" err="1" smtClean="0"/>
              <a:t>ILog</a:t>
            </a:r>
            <a:r>
              <a:rPr lang="en-US" sz="1600" dirty="0" smtClean="0"/>
              <a:t> interface, it would be possible to implement a </a:t>
            </a:r>
            <a:r>
              <a:rPr lang="en-US" sz="1600" dirty="0" err="1" smtClean="0"/>
              <a:t>FileLog</a:t>
            </a:r>
            <a:r>
              <a:rPr lang="en-US" sz="1600" dirty="0" smtClean="0"/>
              <a:t>, </a:t>
            </a:r>
            <a:r>
              <a:rPr lang="en-US" sz="1600" dirty="0" err="1" smtClean="0"/>
              <a:t>MemoryLog</a:t>
            </a:r>
            <a:r>
              <a:rPr lang="en-US" sz="1600" dirty="0" smtClean="0"/>
              <a:t> or a </a:t>
            </a:r>
            <a:r>
              <a:rPr lang="en-US" sz="1600" dirty="0" err="1" smtClean="0"/>
              <a:t>DatabaseLog</a:t>
            </a:r>
            <a:r>
              <a:rPr lang="en-US" sz="1600" dirty="0" smtClean="0"/>
              <a:t> &amp; inject this into your class. Any of these implementation will work fine as long as they implement the </a:t>
            </a:r>
            <a:r>
              <a:rPr lang="en-US" sz="1600" dirty="0" err="1" smtClean="0"/>
              <a:t>ILog</a:t>
            </a:r>
            <a:r>
              <a:rPr lang="en-US" sz="1600" dirty="0" smtClean="0"/>
              <a:t> interface</a:t>
            </a:r>
            <a:endParaRPr lang="en-US" sz="1600" dirty="0"/>
          </a:p>
        </p:txBody>
      </p:sp>
    </p:spTree>
    <p:extLst>
      <p:ext uri="{BB962C8B-B14F-4D97-AF65-F5344CB8AC3E}">
        <p14:creationId xmlns:p14="http://schemas.microsoft.com/office/powerpoint/2010/main" val="4146720880"/>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a:t>Inversion</a:t>
            </a:r>
            <a:r>
              <a:rPr lang="pl-PL" dirty="0"/>
              <a:t> of Control</a:t>
            </a:r>
            <a:r>
              <a:rPr lang="en-US" dirty="0"/>
              <a:t/>
            </a:r>
            <a:br>
              <a:rPr lang="en-US" dirty="0"/>
            </a:br>
            <a:r>
              <a:rPr lang="pl-PL" sz="1800" dirty="0" err="1"/>
              <a:t>Dependency</a:t>
            </a:r>
            <a:r>
              <a:rPr lang="pl-PL" sz="1800" dirty="0"/>
              <a:t> </a:t>
            </a:r>
            <a:r>
              <a:rPr lang="pl-PL" sz="1800" dirty="0" err="1"/>
              <a:t>Injection</a:t>
            </a:r>
            <a:endParaRPr lang="en-US" dirty="0"/>
          </a:p>
        </p:txBody>
      </p:sp>
      <p:sp>
        <p:nvSpPr>
          <p:cNvPr id="3" name="Symbol zastępczy zawartości 2"/>
          <p:cNvSpPr>
            <a:spLocks noGrp="1"/>
          </p:cNvSpPr>
          <p:nvPr>
            <p:ph idx="1"/>
          </p:nvPr>
        </p:nvSpPr>
        <p:spPr/>
        <p:txBody>
          <a:bodyPr>
            <a:normAutofit/>
          </a:bodyPr>
          <a:lstStyle/>
          <a:p>
            <a:pPr marL="0" indent="0">
              <a:buNone/>
            </a:pPr>
            <a:r>
              <a:rPr lang="pl-PL" sz="2000" dirty="0" smtClean="0"/>
              <a:t>DI </a:t>
            </a:r>
            <a:r>
              <a:rPr lang="pl-PL" sz="2000" dirty="0" err="1" smtClean="0"/>
              <a:t>frameworks</a:t>
            </a:r>
            <a:r>
              <a:rPr lang="pl-PL" sz="2000" dirty="0" smtClean="0"/>
              <a:t>:</a:t>
            </a:r>
          </a:p>
          <a:p>
            <a:pPr marL="0" indent="0">
              <a:buNone/>
            </a:pPr>
            <a:endParaRPr lang="pl-PL" sz="2000" dirty="0" smtClean="0"/>
          </a:p>
          <a:p>
            <a:pPr lvl="1"/>
            <a:r>
              <a:rPr lang="en-US" sz="2000" b="1" dirty="0">
                <a:hlinkClick r:id="rId2"/>
              </a:rPr>
              <a:t>Spring Framework</a:t>
            </a:r>
            <a:endParaRPr lang="en-US" sz="2000" b="1" dirty="0"/>
          </a:p>
          <a:p>
            <a:pPr lvl="1"/>
            <a:r>
              <a:rPr lang="en-US" sz="2000" b="1" dirty="0" err="1">
                <a:hlinkClick r:id="rId3"/>
              </a:rPr>
              <a:t>Guice</a:t>
            </a:r>
            <a:endParaRPr lang="en-US" sz="2000" b="1" dirty="0"/>
          </a:p>
          <a:p>
            <a:pPr lvl="1"/>
            <a:r>
              <a:rPr lang="en-US" sz="2000" b="1" dirty="0">
                <a:hlinkClick r:id="rId4"/>
              </a:rPr>
              <a:t>Pico Container</a:t>
            </a:r>
            <a:endParaRPr lang="en-US" sz="2000" b="1" dirty="0"/>
          </a:p>
          <a:p>
            <a:pPr lvl="1"/>
            <a:r>
              <a:rPr lang="en-US" sz="2000" b="1" dirty="0">
                <a:hlinkClick r:id="rId5"/>
              </a:rPr>
              <a:t>Weld</a:t>
            </a:r>
            <a:r>
              <a:rPr lang="pl-PL" sz="2000" b="1" dirty="0"/>
              <a:t> (CDI)</a:t>
            </a:r>
            <a:endParaRPr lang="en-US" sz="2000" b="1"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4047897144"/>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dtytuł 1"/>
          <p:cNvSpPr>
            <a:spLocks noGrp="1"/>
          </p:cNvSpPr>
          <p:nvPr>
            <p:ph type="subTitle" idx="1"/>
          </p:nvPr>
        </p:nvSpPr>
        <p:spPr>
          <a:xfrm>
            <a:off x="501478" y="4020722"/>
            <a:ext cx="5635377" cy="1928558"/>
          </a:xfrm>
        </p:spPr>
        <p:txBody>
          <a:bodyPr/>
          <a:lstStyle/>
          <a:p>
            <a:r>
              <a:rPr lang="pl-PL" dirty="0" smtClean="0"/>
              <a:t>Construction</a:t>
            </a:r>
          </a:p>
          <a:p>
            <a:r>
              <a:rPr lang="pl-PL" dirty="0" smtClean="0"/>
              <a:t>Bean </a:t>
            </a:r>
            <a:r>
              <a:rPr lang="pl-PL" dirty="0" err="1" smtClean="0"/>
              <a:t>Factory</a:t>
            </a:r>
            <a:endParaRPr lang="pl-PL" dirty="0" smtClean="0"/>
          </a:p>
          <a:p>
            <a:r>
              <a:rPr lang="pl-PL" dirty="0" smtClean="0"/>
              <a:t>Application </a:t>
            </a:r>
            <a:r>
              <a:rPr lang="pl-PL" dirty="0" err="1" smtClean="0"/>
              <a:t>Context</a:t>
            </a:r>
            <a:endParaRPr lang="pl-PL" dirty="0" smtClean="0"/>
          </a:p>
          <a:p>
            <a:r>
              <a:rPr lang="pl-PL" dirty="0" err="1" smtClean="0"/>
              <a:t>Configuration</a:t>
            </a:r>
            <a:endParaRPr lang="en-US" dirty="0"/>
          </a:p>
        </p:txBody>
      </p:sp>
      <p:sp>
        <p:nvSpPr>
          <p:cNvPr id="3" name="Tytuł 2"/>
          <p:cNvSpPr>
            <a:spLocks noGrp="1"/>
          </p:cNvSpPr>
          <p:nvPr>
            <p:ph type="ctrTitle"/>
          </p:nvPr>
        </p:nvSpPr>
        <p:spPr/>
        <p:txBody>
          <a:bodyPr/>
          <a:lstStyle/>
          <a:p>
            <a:r>
              <a:rPr lang="pl-PL" dirty="0" smtClean="0"/>
              <a:t>Spring - </a:t>
            </a:r>
            <a:r>
              <a:rPr lang="pl-PL" dirty="0" err="1" smtClean="0"/>
              <a:t>basis</a:t>
            </a:r>
            <a:endParaRPr lang="en-US" dirty="0"/>
          </a:p>
        </p:txBody>
      </p:sp>
    </p:spTree>
    <p:extLst>
      <p:ext uri="{BB962C8B-B14F-4D97-AF65-F5344CB8AC3E}">
        <p14:creationId xmlns:p14="http://schemas.microsoft.com/office/powerpoint/2010/main" val="1381729375"/>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Spring Framework</a:t>
            </a:r>
            <a:br>
              <a:rPr lang="pl-PL" dirty="0" smtClean="0"/>
            </a:br>
            <a:endParaRPr lang="en-US" dirty="0"/>
          </a:p>
        </p:txBody>
      </p:sp>
      <p:sp>
        <p:nvSpPr>
          <p:cNvPr id="3" name="Symbol zastępczy zawartości 2"/>
          <p:cNvSpPr>
            <a:spLocks noGrp="1"/>
          </p:cNvSpPr>
          <p:nvPr>
            <p:ph idx="1"/>
          </p:nvPr>
        </p:nvSpPr>
        <p:spPr/>
        <p:txBody>
          <a:bodyPr>
            <a:normAutofit lnSpcReduction="10000"/>
          </a:bodyPr>
          <a:lstStyle/>
          <a:p>
            <a:pPr marL="0" indent="0">
              <a:buNone/>
            </a:pPr>
            <a:r>
              <a:rPr lang="pl-PL" sz="2000" dirty="0" err="1" smtClean="0"/>
              <a:t>Versions</a:t>
            </a:r>
            <a:r>
              <a:rPr lang="pl-PL" sz="2000" dirty="0" smtClean="0"/>
              <a:t>:</a:t>
            </a:r>
            <a:endParaRPr lang="en-US" sz="2000" dirty="0"/>
          </a:p>
          <a:p>
            <a:pPr lvl="1"/>
            <a:r>
              <a:rPr lang="en-US" sz="2000" dirty="0"/>
              <a:t>Spring 1.0 – 2004</a:t>
            </a:r>
          </a:p>
          <a:p>
            <a:pPr lvl="1"/>
            <a:r>
              <a:rPr lang="en-US" sz="2000" dirty="0"/>
              <a:t>Spring 2.0 – 2006</a:t>
            </a:r>
          </a:p>
          <a:p>
            <a:pPr lvl="1"/>
            <a:r>
              <a:rPr lang="en-US" sz="2000" dirty="0"/>
              <a:t>Spring 2.5 – 2007</a:t>
            </a:r>
          </a:p>
          <a:p>
            <a:pPr lvl="1"/>
            <a:r>
              <a:rPr lang="en-US" sz="2000" dirty="0"/>
              <a:t>Spring 3.0 – 2009</a:t>
            </a:r>
          </a:p>
          <a:p>
            <a:pPr lvl="1"/>
            <a:r>
              <a:rPr lang="en-US" sz="2000" dirty="0"/>
              <a:t>Spring 3.1 - 2011</a:t>
            </a:r>
          </a:p>
          <a:p>
            <a:pPr lvl="1"/>
            <a:r>
              <a:rPr lang="en-US" sz="2000" dirty="0"/>
              <a:t>Spring 3.2 - 2013</a:t>
            </a:r>
          </a:p>
          <a:p>
            <a:pPr lvl="1"/>
            <a:r>
              <a:rPr lang="en-US" sz="2000" dirty="0"/>
              <a:t>Spring 4.0 - </a:t>
            </a:r>
            <a:r>
              <a:rPr lang="en-US" sz="2000" dirty="0" smtClean="0"/>
              <a:t>2013</a:t>
            </a:r>
            <a:endParaRPr lang="en-US" sz="2000" dirty="0"/>
          </a:p>
          <a:p>
            <a:pPr marL="0" indent="0">
              <a:buNone/>
            </a:pPr>
            <a:endParaRPr lang="pl-PL" sz="2000" dirty="0" smtClean="0"/>
          </a:p>
          <a:p>
            <a:pPr marL="0" indent="0">
              <a:buNone/>
            </a:pPr>
            <a:r>
              <a:rPr lang="en-US" sz="2000" dirty="0" smtClean="0"/>
              <a:t>Very </a:t>
            </a:r>
            <a:r>
              <a:rPr lang="en-US" sz="2000" dirty="0"/>
              <a:t>stable and frequent release plan.</a:t>
            </a:r>
          </a:p>
        </p:txBody>
      </p:sp>
      <p:pic>
        <p:nvPicPr>
          <p:cNvPr id="2050" name="Picture 2" descr="Spring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9817" y="1628800"/>
            <a:ext cx="5303663" cy="3156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4568389"/>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Spring Framework</a:t>
            </a:r>
            <a:br>
              <a:rPr lang="pl-PL" smtClean="0"/>
            </a:br>
            <a:r>
              <a:rPr lang="pl-PL" sz="1800" smtClean="0"/>
              <a:t>Mission</a:t>
            </a:r>
            <a:r>
              <a:rPr lang="pl-PL" smtClean="0"/>
              <a:t/>
            </a:r>
            <a:br>
              <a:rPr lang="pl-PL" smtClean="0"/>
            </a:br>
            <a:endParaRPr lang="en-US" dirty="0"/>
          </a:p>
        </p:txBody>
      </p:sp>
      <p:sp>
        <p:nvSpPr>
          <p:cNvPr id="3" name="Symbol zastępczy zawartości 2"/>
          <p:cNvSpPr>
            <a:spLocks noGrp="1"/>
          </p:cNvSpPr>
          <p:nvPr>
            <p:ph idx="1"/>
          </p:nvPr>
        </p:nvSpPr>
        <p:spPr/>
        <p:txBody>
          <a:bodyPr/>
          <a:lstStyle/>
          <a:p>
            <a:r>
              <a:rPr lang="en-US" dirty="0" smtClean="0"/>
              <a:t>The main aim is to </a:t>
            </a:r>
            <a:r>
              <a:rPr lang="en-US" b="1" dirty="0" smtClean="0"/>
              <a:t>simplifying application development</a:t>
            </a:r>
            <a:r>
              <a:rPr lang="en-US" dirty="0" smtClean="0"/>
              <a:t>.</a:t>
            </a:r>
          </a:p>
          <a:p>
            <a:r>
              <a:rPr lang="en-US" dirty="0" smtClean="0"/>
              <a:t>Spring support application development on all levels / layers</a:t>
            </a:r>
          </a:p>
          <a:p>
            <a:r>
              <a:rPr lang="en-US" dirty="0" smtClean="0"/>
              <a:t>There are many modules and extensions with other popular frameworks </a:t>
            </a:r>
            <a:r>
              <a:rPr lang="en-US" dirty="0" err="1" smtClean="0"/>
              <a:t>eg</a:t>
            </a:r>
            <a:r>
              <a:rPr lang="en-US" dirty="0" smtClean="0"/>
              <a:t>.</a:t>
            </a:r>
          </a:p>
          <a:p>
            <a:pPr lvl="1"/>
            <a:r>
              <a:rPr lang="en-US" dirty="0" smtClean="0"/>
              <a:t>Struts, JSF, </a:t>
            </a:r>
            <a:r>
              <a:rPr lang="en-US" dirty="0" err="1" smtClean="0"/>
              <a:t>WebWork</a:t>
            </a:r>
            <a:endParaRPr lang="en-US" dirty="0" smtClean="0"/>
          </a:p>
          <a:p>
            <a:pPr lvl="1"/>
            <a:r>
              <a:rPr lang="en-US" dirty="0" smtClean="0"/>
              <a:t>Hibernate, </a:t>
            </a:r>
            <a:r>
              <a:rPr lang="en-US" dirty="0" err="1" smtClean="0"/>
              <a:t>TopLink</a:t>
            </a:r>
            <a:r>
              <a:rPr lang="en-US" dirty="0" smtClean="0"/>
              <a:t>, JPA</a:t>
            </a:r>
          </a:p>
          <a:p>
            <a:pPr lvl="1"/>
            <a:r>
              <a:rPr lang="en-US" dirty="0" smtClean="0"/>
              <a:t>JDBC, JTA</a:t>
            </a:r>
          </a:p>
          <a:p>
            <a:r>
              <a:rPr lang="en-US" dirty="0" smtClean="0"/>
              <a:t>Spring doesn't </a:t>
            </a:r>
            <a:r>
              <a:rPr lang="en-US" dirty="0" err="1" smtClean="0"/>
              <a:t>competete</a:t>
            </a:r>
            <a:r>
              <a:rPr lang="en-US" dirty="0" smtClean="0"/>
              <a:t> with other solutions and technologies which are good. Instead of that it supports theirs integration.</a:t>
            </a:r>
          </a:p>
          <a:p>
            <a:r>
              <a:rPr lang="en-US" dirty="0" smtClean="0"/>
              <a:t>Spring doesn't forces to be installed on the application server, it doesn't forces </a:t>
            </a:r>
            <a:r>
              <a:rPr lang="en-US" dirty="0" err="1" smtClean="0"/>
              <a:t>speciality</a:t>
            </a:r>
            <a:r>
              <a:rPr lang="en-US" dirty="0" smtClean="0"/>
              <a:t> API to be used.</a:t>
            </a:r>
          </a:p>
          <a:p>
            <a:r>
              <a:rPr lang="en-US" dirty="0" smtClean="0"/>
              <a:t>Spring is easy to be used</a:t>
            </a:r>
          </a:p>
          <a:p>
            <a:r>
              <a:rPr lang="en-US" dirty="0" smtClean="0"/>
              <a:t>Spring enhances developers productivity</a:t>
            </a:r>
          </a:p>
          <a:p>
            <a:r>
              <a:rPr lang="en-US" dirty="0" smtClean="0"/>
              <a:t>Spring supports in writing high quality software</a:t>
            </a:r>
          </a:p>
          <a:p>
            <a:r>
              <a:rPr lang="en-US" dirty="0" smtClean="0"/>
              <a:t>Spring supports in writing testable code</a:t>
            </a:r>
            <a:endParaRPr lang="en-US" dirty="0"/>
          </a:p>
        </p:txBody>
      </p:sp>
    </p:spTree>
    <p:extLst>
      <p:ext uri="{BB962C8B-B14F-4D97-AF65-F5344CB8AC3E}">
        <p14:creationId xmlns:p14="http://schemas.microsoft.com/office/powerpoint/2010/main" val="4167333010"/>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Spring </a:t>
            </a:r>
            <a:r>
              <a:rPr lang="pl-PL" dirty="0" smtClean="0"/>
              <a:t>Framework</a:t>
            </a:r>
            <a:br>
              <a:rPr lang="pl-PL" dirty="0" smtClean="0"/>
            </a:br>
            <a:r>
              <a:rPr lang="pl-PL" sz="1800" dirty="0" smtClean="0"/>
              <a:t>Construction</a:t>
            </a:r>
            <a:endParaRPr lang="en-US" dirty="0"/>
          </a:p>
        </p:txBody>
      </p:sp>
      <p:pic>
        <p:nvPicPr>
          <p:cNvPr id="3074" name="Picture 2" descr="Sprin Compone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7340" y="1229718"/>
            <a:ext cx="6520669" cy="4890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4275557"/>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Inversion of Control container</a:t>
            </a:r>
          </a:p>
        </p:txBody>
      </p:sp>
      <p:sp>
        <p:nvSpPr>
          <p:cNvPr id="3" name="Symbol zastępczy zawartości 2"/>
          <p:cNvSpPr>
            <a:spLocks noGrp="1"/>
          </p:cNvSpPr>
          <p:nvPr>
            <p:ph idx="1"/>
          </p:nvPr>
        </p:nvSpPr>
        <p:spPr/>
        <p:txBody>
          <a:bodyPr>
            <a:normAutofit/>
          </a:bodyPr>
          <a:lstStyle/>
          <a:p>
            <a:pPr marL="0" indent="0">
              <a:buNone/>
            </a:pPr>
            <a:r>
              <a:rPr lang="en-US" sz="2000" dirty="0"/>
              <a:t>Central to the Spring Framework is its Inversion of Control (</a:t>
            </a:r>
            <a:r>
              <a:rPr lang="en-US" sz="2000" dirty="0" err="1"/>
              <a:t>IoC</a:t>
            </a:r>
            <a:r>
              <a:rPr lang="en-US" sz="2000" dirty="0"/>
              <a:t>) container, which provides a consistent means of configuring and managing Java objects using </a:t>
            </a:r>
            <a:r>
              <a:rPr lang="en-US" sz="2000" b="1" dirty="0"/>
              <a:t>reflection</a:t>
            </a:r>
            <a:r>
              <a:rPr lang="en-US" sz="2000" dirty="0"/>
              <a:t>. </a:t>
            </a:r>
            <a:endParaRPr lang="pl-PL" sz="2000" dirty="0" smtClean="0"/>
          </a:p>
          <a:p>
            <a:pPr marL="0" indent="0">
              <a:buNone/>
            </a:pPr>
            <a:endParaRPr lang="pl-PL" sz="2000" dirty="0" smtClean="0"/>
          </a:p>
          <a:p>
            <a:pPr marL="0" indent="0">
              <a:buNone/>
            </a:pPr>
            <a:r>
              <a:rPr lang="en-US" sz="2000" dirty="0" smtClean="0"/>
              <a:t>The </a:t>
            </a:r>
            <a:r>
              <a:rPr lang="en-US" sz="2000" dirty="0"/>
              <a:t>container is responsible for managing object lifecycles of specific objects</a:t>
            </a:r>
            <a:r>
              <a:rPr lang="en-US" sz="2000" dirty="0" smtClean="0"/>
              <a:t>:</a:t>
            </a:r>
            <a:endParaRPr lang="en-US" sz="2000" dirty="0"/>
          </a:p>
          <a:p>
            <a:r>
              <a:rPr lang="en-US" sz="2000" dirty="0"/>
              <a:t>creating these objects,</a:t>
            </a:r>
          </a:p>
          <a:p>
            <a:r>
              <a:rPr lang="en-US" sz="2000" dirty="0"/>
              <a:t>configuring these objects by wiring them together,</a:t>
            </a:r>
          </a:p>
          <a:p>
            <a:r>
              <a:rPr lang="en-US" sz="2000" dirty="0"/>
              <a:t>calling their initialization methods.</a:t>
            </a:r>
          </a:p>
        </p:txBody>
      </p:sp>
    </p:spTree>
    <p:extLst>
      <p:ext uri="{BB962C8B-B14F-4D97-AF65-F5344CB8AC3E}">
        <p14:creationId xmlns:p14="http://schemas.microsoft.com/office/powerpoint/2010/main" val="3052769248"/>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dtytuł 1"/>
          <p:cNvSpPr>
            <a:spLocks noGrp="1"/>
          </p:cNvSpPr>
          <p:nvPr>
            <p:ph type="subTitle" idx="1"/>
          </p:nvPr>
        </p:nvSpPr>
        <p:spPr>
          <a:xfrm>
            <a:off x="501478" y="4020722"/>
            <a:ext cx="5635377" cy="1208478"/>
          </a:xfrm>
        </p:spPr>
        <p:txBody>
          <a:bodyPr/>
          <a:lstStyle/>
          <a:p>
            <a:r>
              <a:rPr lang="en-US" dirty="0" smtClean="0"/>
              <a:t>Why Spring appeared?</a:t>
            </a:r>
          </a:p>
          <a:p>
            <a:r>
              <a:rPr lang="en-US" dirty="0" smtClean="0"/>
              <a:t>What problem solves?</a:t>
            </a:r>
            <a:endParaRPr lang="en-US" dirty="0"/>
          </a:p>
        </p:txBody>
      </p:sp>
      <p:sp>
        <p:nvSpPr>
          <p:cNvPr id="3" name="Tytuł 2"/>
          <p:cNvSpPr>
            <a:spLocks noGrp="1"/>
          </p:cNvSpPr>
          <p:nvPr>
            <p:ph type="ctrTitle"/>
          </p:nvPr>
        </p:nvSpPr>
        <p:spPr/>
        <p:txBody>
          <a:bodyPr/>
          <a:lstStyle/>
          <a:p>
            <a:r>
              <a:rPr lang="pl-PL" dirty="0" err="1" smtClean="0"/>
              <a:t>Motivation</a:t>
            </a:r>
            <a:endParaRPr lang="en-US" dirty="0"/>
          </a:p>
        </p:txBody>
      </p:sp>
    </p:spTree>
    <p:extLst>
      <p:ext uri="{BB962C8B-B14F-4D97-AF65-F5344CB8AC3E}">
        <p14:creationId xmlns:p14="http://schemas.microsoft.com/office/powerpoint/2010/main" val="1454200770"/>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smtClean="0"/>
              <a:t>Inversion of Control container</a:t>
            </a:r>
            <a:r>
              <a:rPr lang="pl-PL" dirty="0" smtClean="0"/>
              <a:t/>
            </a:r>
            <a:br>
              <a:rPr lang="pl-PL" dirty="0" smtClean="0"/>
            </a:br>
            <a:r>
              <a:rPr lang="pl-PL" sz="1800" dirty="0" err="1" smtClean="0"/>
              <a:t>Motivation</a:t>
            </a:r>
            <a:endParaRPr lang="en-US" sz="1800" dirty="0"/>
          </a:p>
        </p:txBody>
      </p:sp>
      <p:sp>
        <p:nvSpPr>
          <p:cNvPr id="8" name="Symbol zastępczy zawartości 7"/>
          <p:cNvSpPr>
            <a:spLocks noGrp="1"/>
          </p:cNvSpPr>
          <p:nvPr>
            <p:ph idx="1"/>
          </p:nvPr>
        </p:nvSpPr>
        <p:spPr>
          <a:xfrm>
            <a:off x="500063" y="1341439"/>
            <a:ext cx="8913812" cy="647401"/>
          </a:xfrm>
        </p:spPr>
        <p:txBody>
          <a:bodyPr>
            <a:normAutofit/>
          </a:bodyPr>
          <a:lstStyle/>
          <a:p>
            <a:pPr marL="0" indent="0">
              <a:buNone/>
            </a:pPr>
            <a:r>
              <a:rPr lang="pl-PL" sz="2000" dirty="0" smtClean="0"/>
              <a:t>Simple </a:t>
            </a:r>
            <a:r>
              <a:rPr lang="pl-PL" sz="2000" dirty="0" err="1" smtClean="0"/>
              <a:t>application</a:t>
            </a:r>
            <a:r>
              <a:rPr lang="pl-PL" sz="2000" dirty="0" smtClean="0"/>
              <a:t> </a:t>
            </a:r>
            <a:r>
              <a:rPr lang="pl-PL" sz="2000" dirty="0" err="1" smtClean="0"/>
              <a:t>configuration</a:t>
            </a:r>
            <a:r>
              <a:rPr lang="pl-PL" sz="2000" dirty="0" smtClean="0"/>
              <a:t>:</a:t>
            </a:r>
            <a:endParaRPr lang="en-US" sz="2000" dirty="0"/>
          </a:p>
        </p:txBody>
      </p:sp>
      <p:sp>
        <p:nvSpPr>
          <p:cNvPr id="6" name="Rectangle 3"/>
          <p:cNvSpPr>
            <a:spLocks noChangeArrowheads="1"/>
          </p:cNvSpPr>
          <p:nvPr/>
        </p:nvSpPr>
        <p:spPr bwMode="auto">
          <a:xfrm>
            <a:off x="322566" y="2132856"/>
            <a:ext cx="9268805" cy="2800767"/>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defTabSz="914400" fontAlgn="ctr"/>
            <a:r>
              <a:rPr lang="en-US" sz="1400" dirty="0">
                <a:solidFill>
                  <a:srgbClr val="333333"/>
                </a:solidFill>
                <a:latin typeface="Courier New" panose="02070309020205020404" pitchFamily="49" charset="0"/>
                <a:cs typeface="Courier New" panose="02070309020205020404" pitchFamily="49" charset="0"/>
              </a:rPr>
              <a:t> public static void main(String[] </a:t>
            </a:r>
            <a:r>
              <a:rPr lang="en-US" sz="1400" dirty="0" err="1">
                <a:solidFill>
                  <a:srgbClr val="333333"/>
                </a:solidFill>
                <a:latin typeface="Courier New" panose="02070309020205020404" pitchFamily="49" charset="0"/>
                <a:cs typeface="Courier New" panose="02070309020205020404" pitchFamily="49" charset="0"/>
              </a:rPr>
              <a:t>args</a:t>
            </a:r>
            <a:r>
              <a:rPr lang="en-US" sz="1400" dirty="0">
                <a:solidFill>
                  <a:srgbClr val="333333"/>
                </a:solidFill>
                <a:latin typeface="Courier New" panose="02070309020205020404" pitchFamily="49" charset="0"/>
                <a:cs typeface="Courier New" panose="02070309020205020404" pitchFamily="49" charset="0"/>
              </a:rPr>
              <a:t>){</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//object creation</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a:t>
            </a:r>
            <a:r>
              <a:rPr lang="en-US" sz="1400" dirty="0" err="1">
                <a:solidFill>
                  <a:srgbClr val="333333"/>
                </a:solidFill>
                <a:latin typeface="Courier New" panose="02070309020205020404" pitchFamily="49" charset="0"/>
                <a:cs typeface="Courier New" panose="02070309020205020404" pitchFamily="49" charset="0"/>
              </a:rPr>
              <a:t>BillingService</a:t>
            </a:r>
            <a:r>
              <a:rPr lang="en-US" sz="1400" dirty="0">
                <a:solidFill>
                  <a:srgbClr val="333333"/>
                </a:solidFill>
                <a:latin typeface="Courier New" panose="02070309020205020404" pitchFamily="49" charset="0"/>
                <a:cs typeface="Courier New" panose="02070309020205020404" pitchFamily="49" charset="0"/>
              </a:rPr>
              <a:t> </a:t>
            </a:r>
            <a:r>
              <a:rPr lang="en-US" sz="1400" dirty="0" err="1">
                <a:solidFill>
                  <a:srgbClr val="333333"/>
                </a:solidFill>
                <a:latin typeface="Courier New" panose="02070309020205020404" pitchFamily="49" charset="0"/>
                <a:cs typeface="Courier New" panose="02070309020205020404" pitchFamily="49" charset="0"/>
              </a:rPr>
              <a:t>billingService</a:t>
            </a:r>
            <a:r>
              <a:rPr lang="en-US" sz="1400" dirty="0">
                <a:solidFill>
                  <a:srgbClr val="333333"/>
                </a:solidFill>
                <a:latin typeface="Courier New" panose="02070309020205020404" pitchFamily="49" charset="0"/>
                <a:cs typeface="Courier New" panose="02070309020205020404" pitchFamily="49" charset="0"/>
              </a:rPr>
              <a:t> = new </a:t>
            </a:r>
            <a:r>
              <a:rPr lang="en-US" sz="1400" dirty="0" err="1">
                <a:solidFill>
                  <a:srgbClr val="333333"/>
                </a:solidFill>
                <a:latin typeface="Courier New" panose="02070309020205020404" pitchFamily="49" charset="0"/>
                <a:cs typeface="Courier New" panose="02070309020205020404" pitchFamily="49" charset="0"/>
              </a:rPr>
              <a:t>BillingService</a:t>
            </a:r>
            <a:r>
              <a:rPr lang="en-US" sz="1400" dirty="0">
                <a:solidFill>
                  <a:srgbClr val="333333"/>
                </a:solidFill>
                <a:latin typeface="Courier New" panose="02070309020205020404" pitchFamily="49" charset="0"/>
                <a:cs typeface="Courier New" panose="02070309020205020404" pitchFamily="49" charset="0"/>
              </a:rPr>
              <a:t>();</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a:t>
            </a:r>
            <a:r>
              <a:rPr lang="en-US" sz="1400" dirty="0" err="1">
                <a:solidFill>
                  <a:srgbClr val="333333"/>
                </a:solidFill>
                <a:latin typeface="Courier New" panose="02070309020205020404" pitchFamily="49" charset="0"/>
                <a:cs typeface="Courier New" panose="02070309020205020404" pitchFamily="49" charset="0"/>
              </a:rPr>
              <a:t>PaymentProcessor</a:t>
            </a:r>
            <a:r>
              <a:rPr lang="en-US" sz="1400" dirty="0">
                <a:solidFill>
                  <a:srgbClr val="333333"/>
                </a:solidFill>
                <a:latin typeface="Courier New" panose="02070309020205020404" pitchFamily="49" charset="0"/>
                <a:cs typeface="Courier New" panose="02070309020205020404" pitchFamily="49" charset="0"/>
              </a:rPr>
              <a:t> </a:t>
            </a:r>
            <a:r>
              <a:rPr lang="en-US" sz="1400" dirty="0" err="1">
                <a:solidFill>
                  <a:srgbClr val="333333"/>
                </a:solidFill>
                <a:latin typeface="Courier New" panose="02070309020205020404" pitchFamily="49" charset="0"/>
                <a:cs typeface="Courier New" panose="02070309020205020404" pitchFamily="49" charset="0"/>
              </a:rPr>
              <a:t>cardProcessor</a:t>
            </a:r>
            <a:r>
              <a:rPr lang="en-US" sz="1400" dirty="0">
                <a:solidFill>
                  <a:srgbClr val="333333"/>
                </a:solidFill>
                <a:latin typeface="Courier New" panose="02070309020205020404" pitchFamily="49" charset="0"/>
                <a:cs typeface="Courier New" panose="02070309020205020404" pitchFamily="49" charset="0"/>
              </a:rPr>
              <a:t> = new </a:t>
            </a:r>
            <a:r>
              <a:rPr lang="en-US" sz="1400" dirty="0" err="1">
                <a:solidFill>
                  <a:srgbClr val="333333"/>
                </a:solidFill>
                <a:latin typeface="Courier New" panose="02070309020205020404" pitchFamily="49" charset="0"/>
                <a:cs typeface="Courier New" panose="02070309020205020404" pitchFamily="49" charset="0"/>
              </a:rPr>
              <a:t>PaymentProcessor</a:t>
            </a:r>
            <a:r>
              <a:rPr lang="en-US" sz="1400" dirty="0">
                <a:solidFill>
                  <a:srgbClr val="333333"/>
                </a:solidFill>
                <a:latin typeface="Courier New" panose="02070309020205020404" pitchFamily="49" charset="0"/>
                <a:cs typeface="Courier New" panose="02070309020205020404" pitchFamily="49" charset="0"/>
              </a:rPr>
              <a:t>();</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a:t>
            </a:r>
            <a:r>
              <a:rPr lang="en-US" sz="1400" dirty="0" err="1">
                <a:solidFill>
                  <a:srgbClr val="333333"/>
                </a:solidFill>
                <a:latin typeface="Courier New" panose="02070309020205020404" pitchFamily="49" charset="0"/>
                <a:cs typeface="Courier New" panose="02070309020205020404" pitchFamily="49" charset="0"/>
              </a:rPr>
              <a:t>TransactionLog</a:t>
            </a:r>
            <a:r>
              <a:rPr lang="en-US" sz="1400" dirty="0">
                <a:solidFill>
                  <a:srgbClr val="333333"/>
                </a:solidFill>
                <a:latin typeface="Courier New" panose="02070309020205020404" pitchFamily="49" charset="0"/>
                <a:cs typeface="Courier New" panose="02070309020205020404" pitchFamily="49" charset="0"/>
              </a:rPr>
              <a:t> </a:t>
            </a:r>
            <a:r>
              <a:rPr lang="en-US" sz="1400" dirty="0" err="1">
                <a:solidFill>
                  <a:srgbClr val="333333"/>
                </a:solidFill>
                <a:latin typeface="Courier New" panose="02070309020205020404" pitchFamily="49" charset="0"/>
                <a:cs typeface="Courier New" panose="02070309020205020404" pitchFamily="49" charset="0"/>
              </a:rPr>
              <a:t>transactionLog</a:t>
            </a:r>
            <a:r>
              <a:rPr lang="en-US" sz="1400" dirty="0">
                <a:solidFill>
                  <a:srgbClr val="333333"/>
                </a:solidFill>
                <a:latin typeface="Courier New" panose="02070309020205020404" pitchFamily="49" charset="0"/>
                <a:cs typeface="Courier New" panose="02070309020205020404" pitchFamily="49" charset="0"/>
              </a:rPr>
              <a:t> = new </a:t>
            </a:r>
            <a:r>
              <a:rPr lang="en-US" sz="1400" dirty="0" err="1">
                <a:solidFill>
                  <a:srgbClr val="333333"/>
                </a:solidFill>
                <a:latin typeface="Courier New" panose="02070309020205020404" pitchFamily="49" charset="0"/>
                <a:cs typeface="Courier New" panose="02070309020205020404" pitchFamily="49" charset="0"/>
              </a:rPr>
              <a:t>TransactionLog</a:t>
            </a:r>
            <a:r>
              <a:rPr lang="en-US" sz="1400" dirty="0">
                <a:solidFill>
                  <a:srgbClr val="333333"/>
                </a:solidFill>
                <a:latin typeface="Courier New" panose="02070309020205020404" pitchFamily="49" charset="0"/>
                <a:cs typeface="Courier New" panose="02070309020205020404" pitchFamily="49" charset="0"/>
              </a:rPr>
              <a:t>();</a:t>
            </a:r>
          </a:p>
          <a:p>
            <a:pPr lvl="0" defTabSz="914400" fontAlgn="ctr"/>
            <a:endParaRPr lang="en-US" sz="1400" dirty="0">
              <a:solidFill>
                <a:srgbClr val="333333"/>
              </a:solidFill>
              <a:latin typeface="Courier New" panose="02070309020205020404" pitchFamily="49" charset="0"/>
              <a:cs typeface="Courier New" panose="02070309020205020404" pitchFamily="49" charset="0"/>
            </a:endParaRPr>
          </a:p>
          <a:p>
            <a:pPr lvl="0" defTabSz="914400" fontAlgn="ctr"/>
            <a:r>
              <a:rPr lang="en-US" sz="1400" dirty="0">
                <a:solidFill>
                  <a:srgbClr val="333333"/>
                </a:solidFill>
                <a:latin typeface="Courier New" panose="02070309020205020404" pitchFamily="49" charset="0"/>
                <a:cs typeface="Courier New" panose="02070309020205020404" pitchFamily="49" charset="0"/>
              </a:rPr>
              <a:t>        //configuring these objects by wiring them together</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a:t>
            </a:r>
            <a:r>
              <a:rPr lang="en-US" sz="1400" dirty="0" err="1">
                <a:solidFill>
                  <a:srgbClr val="333333"/>
                </a:solidFill>
                <a:latin typeface="Courier New" panose="02070309020205020404" pitchFamily="49" charset="0"/>
                <a:cs typeface="Courier New" panose="02070309020205020404" pitchFamily="49" charset="0"/>
              </a:rPr>
              <a:t>billingService.setCardProcessor</a:t>
            </a:r>
            <a:r>
              <a:rPr lang="en-US" sz="1400" dirty="0">
                <a:solidFill>
                  <a:srgbClr val="333333"/>
                </a:solidFill>
                <a:latin typeface="Courier New" panose="02070309020205020404" pitchFamily="49" charset="0"/>
                <a:cs typeface="Courier New" panose="02070309020205020404" pitchFamily="49" charset="0"/>
              </a:rPr>
              <a:t>(</a:t>
            </a:r>
            <a:r>
              <a:rPr lang="en-US" sz="1400" dirty="0" err="1">
                <a:solidFill>
                  <a:srgbClr val="333333"/>
                </a:solidFill>
                <a:latin typeface="Courier New" panose="02070309020205020404" pitchFamily="49" charset="0"/>
                <a:cs typeface="Courier New" panose="02070309020205020404" pitchFamily="49" charset="0"/>
              </a:rPr>
              <a:t>cardProcessor</a:t>
            </a:r>
            <a:r>
              <a:rPr lang="en-US" sz="1400" dirty="0">
                <a:solidFill>
                  <a:srgbClr val="333333"/>
                </a:solidFill>
                <a:latin typeface="Courier New" panose="02070309020205020404" pitchFamily="49" charset="0"/>
                <a:cs typeface="Courier New" panose="02070309020205020404" pitchFamily="49" charset="0"/>
              </a:rPr>
              <a:t>);</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a:t>
            </a:r>
            <a:r>
              <a:rPr lang="en-US" sz="1400" dirty="0" err="1">
                <a:solidFill>
                  <a:srgbClr val="333333"/>
                </a:solidFill>
                <a:latin typeface="Courier New" panose="02070309020205020404" pitchFamily="49" charset="0"/>
                <a:cs typeface="Courier New" panose="02070309020205020404" pitchFamily="49" charset="0"/>
              </a:rPr>
              <a:t>billingService.setTransactionLog</a:t>
            </a:r>
            <a:r>
              <a:rPr lang="en-US" sz="1400" dirty="0">
                <a:solidFill>
                  <a:srgbClr val="333333"/>
                </a:solidFill>
                <a:latin typeface="Courier New" panose="02070309020205020404" pitchFamily="49" charset="0"/>
                <a:cs typeface="Courier New" panose="02070309020205020404" pitchFamily="49" charset="0"/>
              </a:rPr>
              <a:t>(</a:t>
            </a:r>
            <a:r>
              <a:rPr lang="en-US" sz="1400" dirty="0" err="1">
                <a:solidFill>
                  <a:srgbClr val="333333"/>
                </a:solidFill>
                <a:latin typeface="Courier New" panose="02070309020205020404" pitchFamily="49" charset="0"/>
                <a:cs typeface="Courier New" panose="02070309020205020404" pitchFamily="49" charset="0"/>
              </a:rPr>
              <a:t>transactionLog</a:t>
            </a:r>
            <a:r>
              <a:rPr lang="en-US" sz="1400" dirty="0">
                <a:solidFill>
                  <a:srgbClr val="333333"/>
                </a:solidFill>
                <a:latin typeface="Courier New" panose="02070309020205020404" pitchFamily="49" charset="0"/>
                <a:cs typeface="Courier New" panose="02070309020205020404" pitchFamily="49" charset="0"/>
              </a:rPr>
              <a:t>);</a:t>
            </a:r>
          </a:p>
          <a:p>
            <a:pPr lvl="0" defTabSz="914400" fontAlgn="ctr"/>
            <a:endParaRPr lang="en-US" sz="1400" dirty="0">
              <a:solidFill>
                <a:srgbClr val="333333"/>
              </a:solidFill>
              <a:latin typeface="Courier New" panose="02070309020205020404" pitchFamily="49" charset="0"/>
              <a:cs typeface="Courier New" panose="02070309020205020404" pitchFamily="49" charset="0"/>
            </a:endParaRPr>
          </a:p>
          <a:p>
            <a:pPr lvl="0" defTabSz="914400" fontAlgn="ctr"/>
            <a:r>
              <a:rPr lang="en-US" sz="1400" dirty="0">
                <a:solidFill>
                  <a:srgbClr val="333333"/>
                </a:solidFill>
                <a:latin typeface="Courier New" panose="02070309020205020404" pitchFamily="49" charset="0"/>
                <a:cs typeface="Courier New" panose="02070309020205020404" pitchFamily="49" charset="0"/>
              </a:rPr>
              <a:t>        //calling their initialization methods</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a:t>
            </a:r>
            <a:r>
              <a:rPr lang="en-US" sz="1400" dirty="0" err="1">
                <a:solidFill>
                  <a:srgbClr val="333333"/>
                </a:solidFill>
                <a:latin typeface="Courier New" panose="02070309020205020404" pitchFamily="49" charset="0"/>
                <a:cs typeface="Courier New" panose="02070309020205020404" pitchFamily="49" charset="0"/>
              </a:rPr>
              <a:t>billingService.registerBillingServiceToCreditCardVendor</a:t>
            </a:r>
            <a:r>
              <a:rPr lang="en-US" sz="1400" dirty="0">
                <a:solidFill>
                  <a:srgbClr val="333333"/>
                </a:solidFill>
                <a:latin typeface="Courier New" panose="02070309020205020404" pitchFamily="49" charset="0"/>
                <a:cs typeface="Courier New" panose="02070309020205020404" pitchFamily="49" charset="0"/>
              </a:rPr>
              <a:t>();</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a:t>
            </a:r>
            <a:endParaRPr kumimoji="0" lang="pl-PL" sz="140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p:txBody>
      </p:sp>
      <p:sp>
        <p:nvSpPr>
          <p:cNvPr id="9" name="Symbol zastępczy zawartości 7"/>
          <p:cNvSpPr txBox="1">
            <a:spLocks/>
          </p:cNvSpPr>
          <p:nvPr/>
        </p:nvSpPr>
        <p:spPr>
          <a:xfrm>
            <a:off x="8409384" y="5301879"/>
            <a:ext cx="1136948" cy="647401"/>
          </a:xfrm>
          <a:prstGeom prst="rect">
            <a:avLst/>
          </a:prstGeom>
        </p:spPr>
        <p:txBody>
          <a:bodyPr vert="horz" lIns="0" tIns="45720" rIns="91440" bIns="45720" rtlCol="0">
            <a:normAutofit/>
          </a:bodyPr>
          <a:lstStyle>
            <a:lvl1pPr marL="179388" indent="-179388" algn="l" defTabSz="995613" rtl="0" eaLnBrk="1" latinLnBrk="0" hangingPunct="1">
              <a:lnSpc>
                <a:spcPct val="140000"/>
              </a:lnSpc>
              <a:spcBef>
                <a:spcPts val="300"/>
              </a:spcBef>
              <a:buClr>
                <a:schemeClr val="tx2"/>
              </a:buClr>
              <a:buSzPct val="110000"/>
              <a:buFont typeface="Wingdings" pitchFamily="2" charset="2"/>
              <a:buChar char="l"/>
              <a:defRPr lang="en-US" sz="1400" kern="1200">
                <a:solidFill>
                  <a:schemeClr val="tx1"/>
                </a:solidFill>
                <a:latin typeface="Tahoma" pitchFamily="34" charset="0"/>
                <a:ea typeface="Tahoma" pitchFamily="34" charset="0"/>
                <a:cs typeface="Tahoma" pitchFamily="34" charset="0"/>
              </a:defRPr>
            </a:lvl1pPr>
            <a:lvl2pPr marL="360000" indent="-180000" algn="l" defTabSz="995613" rtl="0" eaLnBrk="1" latinLnBrk="0" hangingPunct="1">
              <a:lnSpc>
                <a:spcPct val="140000"/>
              </a:lnSpc>
              <a:spcBef>
                <a:spcPts val="300"/>
              </a:spcBef>
              <a:spcAft>
                <a:spcPts val="0"/>
              </a:spcAft>
              <a:buClr>
                <a:schemeClr val="tx2"/>
              </a:buClr>
              <a:buSzPct val="80000"/>
              <a:buFont typeface="Wingdings 3" pitchFamily="18" charset="2"/>
              <a:buChar char=""/>
              <a:defRPr lang="en-US" sz="1400" kern="1200">
                <a:solidFill>
                  <a:schemeClr val="tx1"/>
                </a:solidFill>
                <a:latin typeface="Tahoma" pitchFamily="34" charset="0"/>
                <a:ea typeface="Tahoma" pitchFamily="34" charset="0"/>
                <a:cs typeface="Tahoma" pitchFamily="34" charset="0"/>
              </a:defRPr>
            </a:lvl2pPr>
            <a:lvl3pPr marL="538163" indent="-182563" algn="l" defTabSz="995613" rtl="0" eaLnBrk="1" latinLnBrk="0" hangingPunct="1">
              <a:lnSpc>
                <a:spcPct val="140000"/>
              </a:lnSpc>
              <a:spcBef>
                <a:spcPct val="20000"/>
              </a:spcBef>
              <a:buClr>
                <a:schemeClr val="tx2"/>
              </a:buClr>
              <a:buSzPct val="80000"/>
              <a:buFontTx/>
              <a:buBlip>
                <a:blip r:embed="rId2"/>
              </a:buBlip>
              <a:defRPr lang="en-US" sz="1400" kern="1200">
                <a:solidFill>
                  <a:schemeClr val="tx1"/>
                </a:solidFill>
                <a:latin typeface="Tahoma" pitchFamily="34" charset="0"/>
                <a:ea typeface="Tahoma" pitchFamily="34" charset="0"/>
                <a:cs typeface="Tahoma" pitchFamily="34" charset="0"/>
              </a:defRPr>
            </a:lvl3pPr>
            <a:lvl4pPr marL="719138" indent="-180975" algn="l" defTabSz="995613" rtl="0" eaLnBrk="1" latinLnBrk="0" hangingPunct="1">
              <a:lnSpc>
                <a:spcPct val="140000"/>
              </a:lnSpc>
              <a:spcBef>
                <a:spcPct val="20000"/>
              </a:spcBef>
              <a:buClr>
                <a:schemeClr val="tx2"/>
              </a:buClr>
              <a:buSzPct val="80000"/>
              <a:buFont typeface="Tahoma" pitchFamily="34" charset="0"/>
              <a:buChar char="–"/>
              <a:defRPr lang="en-US" sz="1400" kern="1200">
                <a:solidFill>
                  <a:schemeClr val="tx1"/>
                </a:solidFill>
                <a:latin typeface="Tahoma" pitchFamily="34" charset="0"/>
                <a:ea typeface="Tahoma" pitchFamily="34" charset="0"/>
                <a:cs typeface="Tahoma" pitchFamily="34" charset="0"/>
              </a:defRPr>
            </a:lvl4pPr>
            <a:lvl5pPr marL="895350" indent="-176213" algn="l" defTabSz="995613" rtl="0" eaLnBrk="1" latinLnBrk="0" hangingPunct="1">
              <a:lnSpc>
                <a:spcPct val="140000"/>
              </a:lnSpc>
              <a:spcBef>
                <a:spcPct val="20000"/>
              </a:spcBef>
              <a:buClr>
                <a:schemeClr val="tx2"/>
              </a:buClr>
              <a:buSzPct val="80000"/>
              <a:buFont typeface="Tahoma" pitchFamily="34" charset="0"/>
              <a:buChar char="–"/>
              <a:defRPr lang="en-GB" sz="1400" kern="1200">
                <a:solidFill>
                  <a:schemeClr val="tx1"/>
                </a:solidFill>
                <a:latin typeface="Tahoma" pitchFamily="34" charset="0"/>
                <a:ea typeface="Tahoma" pitchFamily="34" charset="0"/>
                <a:cs typeface="Tahoma" pitchFamily="34" charset="0"/>
              </a:defRPr>
            </a:lvl5pPr>
            <a:lvl6pPr marL="239979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36125"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72452"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0877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0" indent="0">
              <a:buFont typeface="Wingdings" pitchFamily="2" charset="2"/>
              <a:buNone/>
            </a:pPr>
            <a:r>
              <a:rPr lang="pl-PL" sz="2000" dirty="0" smtClean="0"/>
              <a:t>Hit me!!!</a:t>
            </a:r>
            <a:endParaRPr lang="pl-PL" sz="2000" dirty="0"/>
          </a:p>
        </p:txBody>
      </p:sp>
    </p:spTree>
    <p:extLst>
      <p:ext uri="{BB962C8B-B14F-4D97-AF65-F5344CB8AC3E}">
        <p14:creationId xmlns:p14="http://schemas.microsoft.com/office/powerpoint/2010/main" val="3269055973"/>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smtClean="0"/>
              <a:t>Inversion of Control container</a:t>
            </a:r>
            <a:r>
              <a:rPr lang="pl-PL" dirty="0" smtClean="0"/>
              <a:t/>
            </a:r>
            <a:br>
              <a:rPr lang="pl-PL" dirty="0" smtClean="0"/>
            </a:br>
            <a:r>
              <a:rPr lang="pl-PL" sz="1800" dirty="0" err="1" smtClean="0"/>
              <a:t>Motivation</a:t>
            </a:r>
            <a:endParaRPr lang="en-US" dirty="0"/>
          </a:p>
        </p:txBody>
      </p:sp>
      <p:pic>
        <p:nvPicPr>
          <p:cNvPr id="5122" name="Picture 2" descr="Huge dependency grap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536" y="1340768"/>
            <a:ext cx="8208912" cy="4596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0542666"/>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Inversion of Control container</a:t>
            </a:r>
            <a:r>
              <a:rPr lang="pl-PL" dirty="0"/>
              <a:t/>
            </a:r>
            <a:br>
              <a:rPr lang="pl-PL" dirty="0"/>
            </a:br>
            <a:r>
              <a:rPr lang="pl-PL" sz="1800" dirty="0" smtClean="0"/>
              <a:t>Bean </a:t>
            </a:r>
            <a:r>
              <a:rPr lang="pl-PL" sz="1800" dirty="0" err="1" smtClean="0"/>
              <a:t>Factory</a:t>
            </a:r>
            <a:endParaRPr lang="en-US" dirty="0"/>
          </a:p>
        </p:txBody>
      </p:sp>
      <p:sp>
        <p:nvSpPr>
          <p:cNvPr id="3" name="Symbol zastępczy tekstu 2"/>
          <p:cNvSpPr>
            <a:spLocks noGrp="1"/>
          </p:cNvSpPr>
          <p:nvPr>
            <p:ph type="body" sz="quarter" idx="10"/>
          </p:nvPr>
        </p:nvSpPr>
        <p:spPr/>
        <p:txBody>
          <a:bodyPr>
            <a:normAutofit/>
          </a:bodyPr>
          <a:lstStyle/>
          <a:p>
            <a:r>
              <a:rPr lang="en-US" sz="2000" b="1" dirty="0"/>
              <a:t>Bean Factory </a:t>
            </a:r>
            <a:r>
              <a:rPr lang="en-US" sz="2000" dirty="0"/>
              <a:t>is a core element of the Spring Inversion of Control container that creates requested objects and resolves dependencies by the given configuration:</a:t>
            </a:r>
          </a:p>
        </p:txBody>
      </p:sp>
      <p:pic>
        <p:nvPicPr>
          <p:cNvPr id="6146" name="Picture 2" descr="Huge dependency grap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6578" y="2761182"/>
            <a:ext cx="5380781" cy="3260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9455109"/>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Inversion of Control container</a:t>
            </a:r>
            <a:r>
              <a:rPr lang="pl-PL" dirty="0"/>
              <a:t/>
            </a:r>
            <a:br>
              <a:rPr lang="pl-PL" dirty="0"/>
            </a:br>
            <a:r>
              <a:rPr lang="pl-PL" sz="1800" dirty="0"/>
              <a:t>Bean </a:t>
            </a:r>
            <a:r>
              <a:rPr lang="pl-PL" sz="1800" dirty="0" err="1"/>
              <a:t>Factory</a:t>
            </a:r>
            <a:endParaRPr lang="en-US" sz="1800" dirty="0"/>
          </a:p>
        </p:txBody>
      </p:sp>
      <p:sp>
        <p:nvSpPr>
          <p:cNvPr id="8" name="Symbol zastępczy zawartości 7"/>
          <p:cNvSpPr>
            <a:spLocks noGrp="1"/>
          </p:cNvSpPr>
          <p:nvPr>
            <p:ph idx="1"/>
          </p:nvPr>
        </p:nvSpPr>
        <p:spPr>
          <a:xfrm>
            <a:off x="500063" y="1196752"/>
            <a:ext cx="8913812" cy="647401"/>
          </a:xfrm>
        </p:spPr>
        <p:txBody>
          <a:bodyPr>
            <a:normAutofit/>
          </a:bodyPr>
          <a:lstStyle/>
          <a:p>
            <a:pPr marL="0" indent="0">
              <a:buNone/>
            </a:pPr>
            <a:r>
              <a:rPr lang="en-US" sz="2000" dirty="0" smtClean="0"/>
              <a:t>Initialization:</a:t>
            </a:r>
            <a:endParaRPr lang="en-US" sz="2000" dirty="0"/>
          </a:p>
        </p:txBody>
      </p:sp>
      <p:sp>
        <p:nvSpPr>
          <p:cNvPr id="6" name="Rectangle 3"/>
          <p:cNvSpPr>
            <a:spLocks noChangeArrowheads="1"/>
          </p:cNvSpPr>
          <p:nvPr/>
        </p:nvSpPr>
        <p:spPr bwMode="auto">
          <a:xfrm>
            <a:off x="422275" y="1700808"/>
            <a:ext cx="9069387" cy="1292662"/>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defTabSz="914400" fontAlgn="ctr"/>
            <a:r>
              <a:rPr lang="en-US" sz="1400" dirty="0" smtClean="0">
                <a:solidFill>
                  <a:srgbClr val="333333"/>
                </a:solidFill>
                <a:latin typeface="Courier New" panose="02070309020205020404" pitchFamily="49" charset="0"/>
                <a:cs typeface="Courier New" panose="02070309020205020404" pitchFamily="49" charset="0"/>
              </a:rPr>
              <a:t>//</a:t>
            </a:r>
            <a:r>
              <a:rPr lang="en-US" sz="1400" dirty="0">
                <a:solidFill>
                  <a:srgbClr val="333333"/>
                </a:solidFill>
                <a:latin typeface="Courier New" panose="02070309020205020404" pitchFamily="49" charset="0"/>
                <a:cs typeface="Courier New" panose="02070309020205020404" pitchFamily="49" charset="0"/>
              </a:rPr>
              <a:t>create Inversion of Control container</a:t>
            </a:r>
          </a:p>
          <a:p>
            <a:pPr lvl="0" defTabSz="914400" fontAlgn="ctr"/>
            <a:r>
              <a:rPr lang="en-US" sz="1400" dirty="0" err="1" smtClean="0">
                <a:solidFill>
                  <a:srgbClr val="333333"/>
                </a:solidFill>
                <a:latin typeface="Courier New" panose="02070309020205020404" pitchFamily="49" charset="0"/>
                <a:cs typeface="Courier New" panose="02070309020205020404" pitchFamily="49" charset="0"/>
              </a:rPr>
              <a:t>DefaultListableBeanFactory</a:t>
            </a:r>
            <a:r>
              <a:rPr lang="en-US" sz="1400" dirty="0" smtClean="0">
                <a:solidFill>
                  <a:srgbClr val="333333"/>
                </a:solidFill>
                <a:latin typeface="Courier New" panose="02070309020205020404" pitchFamily="49" charset="0"/>
                <a:cs typeface="Courier New" panose="02070309020205020404" pitchFamily="49" charset="0"/>
              </a:rPr>
              <a:t> </a:t>
            </a:r>
            <a:r>
              <a:rPr lang="en-US" sz="1400" dirty="0" err="1">
                <a:solidFill>
                  <a:srgbClr val="333333"/>
                </a:solidFill>
                <a:latin typeface="Courier New" panose="02070309020205020404" pitchFamily="49" charset="0"/>
                <a:cs typeface="Courier New" panose="02070309020205020404" pitchFamily="49" charset="0"/>
              </a:rPr>
              <a:t>beanFactory</a:t>
            </a:r>
            <a:r>
              <a:rPr lang="en-US" sz="1400" dirty="0">
                <a:solidFill>
                  <a:srgbClr val="333333"/>
                </a:solidFill>
                <a:latin typeface="Courier New" panose="02070309020205020404" pitchFamily="49" charset="0"/>
                <a:cs typeface="Courier New" panose="02070309020205020404" pitchFamily="49" charset="0"/>
              </a:rPr>
              <a:t> = new </a:t>
            </a:r>
            <a:r>
              <a:rPr lang="en-US" sz="1400" dirty="0" err="1">
                <a:solidFill>
                  <a:srgbClr val="333333"/>
                </a:solidFill>
                <a:latin typeface="Courier New" panose="02070309020205020404" pitchFamily="49" charset="0"/>
                <a:cs typeface="Courier New" panose="02070309020205020404" pitchFamily="49" charset="0"/>
              </a:rPr>
              <a:t>DefaultListableBeanFactory</a:t>
            </a:r>
            <a:r>
              <a:rPr lang="en-US" sz="1400" dirty="0">
                <a:solidFill>
                  <a:srgbClr val="333333"/>
                </a:solidFill>
                <a:latin typeface="Courier New" panose="02070309020205020404" pitchFamily="49" charset="0"/>
                <a:cs typeface="Courier New" panose="02070309020205020404" pitchFamily="49" charset="0"/>
              </a:rPr>
              <a:t>();</a:t>
            </a:r>
          </a:p>
          <a:p>
            <a:pPr lvl="0" defTabSz="914400" fontAlgn="ctr"/>
            <a:endParaRPr lang="en-US" sz="1400" dirty="0">
              <a:solidFill>
                <a:srgbClr val="333333"/>
              </a:solidFill>
              <a:latin typeface="Courier New" panose="02070309020205020404" pitchFamily="49" charset="0"/>
              <a:cs typeface="Courier New" panose="02070309020205020404" pitchFamily="49" charset="0"/>
            </a:endParaRPr>
          </a:p>
          <a:p>
            <a:pPr lvl="0" defTabSz="914400" fontAlgn="ctr"/>
            <a:r>
              <a:rPr lang="en-US" sz="1400" dirty="0" smtClean="0">
                <a:solidFill>
                  <a:srgbClr val="333333"/>
                </a:solidFill>
                <a:latin typeface="Courier New" panose="02070309020205020404" pitchFamily="49" charset="0"/>
                <a:cs typeface="Courier New" panose="02070309020205020404" pitchFamily="49" charset="0"/>
              </a:rPr>
              <a:t>//</a:t>
            </a:r>
            <a:r>
              <a:rPr lang="en-US" sz="1400" dirty="0">
                <a:solidFill>
                  <a:srgbClr val="333333"/>
                </a:solidFill>
                <a:latin typeface="Courier New" panose="02070309020205020404" pitchFamily="49" charset="0"/>
                <a:cs typeface="Courier New" panose="02070309020205020404" pitchFamily="49" charset="0"/>
              </a:rPr>
              <a:t>create configuration and populate Inversion of Control container with it</a:t>
            </a:r>
          </a:p>
          <a:p>
            <a:pPr lvl="0" defTabSz="914400" fontAlgn="ctr"/>
            <a:r>
              <a:rPr lang="en-US" sz="1400" dirty="0" err="1" smtClean="0">
                <a:solidFill>
                  <a:srgbClr val="333333"/>
                </a:solidFill>
                <a:latin typeface="Courier New" panose="02070309020205020404" pitchFamily="49" charset="0"/>
                <a:cs typeface="Courier New" panose="02070309020205020404" pitchFamily="49" charset="0"/>
              </a:rPr>
              <a:t>XmlBeanDefinitionReader</a:t>
            </a:r>
            <a:r>
              <a:rPr lang="en-US" sz="1400" dirty="0" smtClean="0">
                <a:solidFill>
                  <a:srgbClr val="333333"/>
                </a:solidFill>
                <a:latin typeface="Courier New" panose="02070309020205020404" pitchFamily="49" charset="0"/>
                <a:cs typeface="Courier New" panose="02070309020205020404" pitchFamily="49" charset="0"/>
              </a:rPr>
              <a:t> </a:t>
            </a:r>
            <a:r>
              <a:rPr lang="en-US" sz="1400" dirty="0">
                <a:solidFill>
                  <a:srgbClr val="333333"/>
                </a:solidFill>
                <a:latin typeface="Courier New" panose="02070309020205020404" pitchFamily="49" charset="0"/>
                <a:cs typeface="Courier New" panose="02070309020205020404" pitchFamily="49" charset="0"/>
              </a:rPr>
              <a:t>reader = new </a:t>
            </a:r>
            <a:r>
              <a:rPr lang="en-US" sz="1400" dirty="0" err="1">
                <a:solidFill>
                  <a:srgbClr val="333333"/>
                </a:solidFill>
                <a:latin typeface="Courier New" panose="02070309020205020404" pitchFamily="49" charset="0"/>
                <a:cs typeface="Courier New" panose="02070309020205020404" pitchFamily="49" charset="0"/>
              </a:rPr>
              <a:t>XmlBeanDefinitionReader</a:t>
            </a:r>
            <a:r>
              <a:rPr lang="en-US" sz="1400" dirty="0">
                <a:solidFill>
                  <a:srgbClr val="333333"/>
                </a:solidFill>
                <a:latin typeface="Courier New" panose="02070309020205020404" pitchFamily="49" charset="0"/>
                <a:cs typeface="Courier New" panose="02070309020205020404" pitchFamily="49" charset="0"/>
              </a:rPr>
              <a:t>(</a:t>
            </a:r>
            <a:r>
              <a:rPr lang="en-US" sz="1400" dirty="0" err="1">
                <a:solidFill>
                  <a:srgbClr val="333333"/>
                </a:solidFill>
                <a:latin typeface="Courier New" panose="02070309020205020404" pitchFamily="49" charset="0"/>
                <a:cs typeface="Courier New" panose="02070309020205020404" pitchFamily="49" charset="0"/>
              </a:rPr>
              <a:t>beanFactory</a:t>
            </a:r>
            <a:r>
              <a:rPr lang="en-US" sz="1400" dirty="0">
                <a:solidFill>
                  <a:srgbClr val="333333"/>
                </a:solidFill>
                <a:latin typeface="Courier New" panose="02070309020205020404" pitchFamily="49" charset="0"/>
                <a:cs typeface="Courier New" panose="02070309020205020404" pitchFamily="49" charset="0"/>
              </a:rPr>
              <a:t>);</a:t>
            </a:r>
          </a:p>
          <a:p>
            <a:pPr lvl="0" defTabSz="914400" fontAlgn="ctr"/>
            <a:r>
              <a:rPr lang="en-US" sz="1400" dirty="0" err="1" smtClean="0">
                <a:solidFill>
                  <a:srgbClr val="333333"/>
                </a:solidFill>
                <a:latin typeface="Courier New" panose="02070309020205020404" pitchFamily="49" charset="0"/>
                <a:cs typeface="Courier New" panose="02070309020205020404" pitchFamily="49" charset="0"/>
              </a:rPr>
              <a:t>reader.loadBeanDefinitions</a:t>
            </a:r>
            <a:r>
              <a:rPr lang="en-US" sz="1400" dirty="0" smtClean="0">
                <a:solidFill>
                  <a:srgbClr val="333333"/>
                </a:solidFill>
                <a:latin typeface="Courier New" panose="02070309020205020404" pitchFamily="49" charset="0"/>
                <a:cs typeface="Courier New" panose="02070309020205020404" pitchFamily="49" charset="0"/>
              </a:rPr>
              <a:t>(new </a:t>
            </a:r>
            <a:r>
              <a:rPr lang="en-US" sz="1400" dirty="0" err="1">
                <a:solidFill>
                  <a:srgbClr val="333333"/>
                </a:solidFill>
                <a:latin typeface="Courier New" panose="02070309020205020404" pitchFamily="49" charset="0"/>
                <a:cs typeface="Courier New" panose="02070309020205020404" pitchFamily="49" charset="0"/>
              </a:rPr>
              <a:t>ClassPathResource</a:t>
            </a:r>
            <a:r>
              <a:rPr lang="en-US" sz="1400" dirty="0">
                <a:solidFill>
                  <a:srgbClr val="333333"/>
                </a:solidFill>
                <a:latin typeface="Courier New" panose="02070309020205020404" pitchFamily="49" charset="0"/>
                <a:cs typeface="Courier New" panose="02070309020205020404" pitchFamily="49" charset="0"/>
              </a:rPr>
              <a:t>("</a:t>
            </a:r>
            <a:r>
              <a:rPr lang="en-US" sz="1400" b="1" dirty="0">
                <a:solidFill>
                  <a:srgbClr val="333333"/>
                </a:solidFill>
                <a:latin typeface="Courier New" panose="02070309020205020404" pitchFamily="49" charset="0"/>
                <a:cs typeface="Courier New" panose="02070309020205020404" pitchFamily="49" charset="0"/>
              </a:rPr>
              <a:t>spring-configuration.xml</a:t>
            </a:r>
            <a:r>
              <a:rPr lang="en-US" sz="1400" dirty="0" smtClean="0">
                <a:solidFill>
                  <a:srgbClr val="333333"/>
                </a:solidFill>
                <a:latin typeface="Courier New" panose="02070309020205020404" pitchFamily="49" charset="0"/>
                <a:cs typeface="Courier New" panose="02070309020205020404" pitchFamily="49" charset="0"/>
              </a:rPr>
              <a:t>"));</a:t>
            </a:r>
            <a:endParaRPr lang="en-US" sz="1400" dirty="0">
              <a:solidFill>
                <a:srgbClr val="333333"/>
              </a:solidFill>
              <a:latin typeface="Courier New" panose="02070309020205020404" pitchFamily="49" charset="0"/>
              <a:cs typeface="Courier New" panose="02070309020205020404" pitchFamily="49" charset="0"/>
            </a:endParaRPr>
          </a:p>
        </p:txBody>
      </p:sp>
      <p:sp>
        <p:nvSpPr>
          <p:cNvPr id="7" name="Rectangle 3"/>
          <p:cNvSpPr>
            <a:spLocks noChangeArrowheads="1"/>
          </p:cNvSpPr>
          <p:nvPr/>
        </p:nvSpPr>
        <p:spPr bwMode="auto">
          <a:xfrm>
            <a:off x="416496" y="3866852"/>
            <a:ext cx="9069387" cy="215443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defTabSz="914400" fontAlgn="ctr"/>
            <a:r>
              <a:rPr lang="en-US" sz="1400" dirty="0">
                <a:solidFill>
                  <a:srgbClr val="333333"/>
                </a:solidFill>
                <a:latin typeface="Courier New" panose="02070309020205020404" pitchFamily="49" charset="0"/>
                <a:cs typeface="Courier New" panose="02070309020205020404" pitchFamily="49" charset="0"/>
              </a:rPr>
              <a:t>&lt;?xml version="1.0" encoding="UTF-8"?&gt;</a:t>
            </a:r>
          </a:p>
          <a:p>
            <a:pPr lvl="0" defTabSz="914400" fontAlgn="ctr"/>
            <a:r>
              <a:rPr lang="en-US" sz="1400" dirty="0">
                <a:solidFill>
                  <a:srgbClr val="333333"/>
                </a:solidFill>
                <a:latin typeface="Courier New" panose="02070309020205020404" pitchFamily="49" charset="0"/>
                <a:cs typeface="Courier New" panose="02070309020205020404" pitchFamily="49" charset="0"/>
              </a:rPr>
              <a:t>&lt;beans </a:t>
            </a:r>
            <a:r>
              <a:rPr lang="en-US" sz="1400" dirty="0" err="1">
                <a:solidFill>
                  <a:srgbClr val="333333"/>
                </a:solidFill>
                <a:latin typeface="Courier New" panose="02070309020205020404" pitchFamily="49" charset="0"/>
                <a:cs typeface="Courier New" panose="02070309020205020404" pitchFamily="49" charset="0"/>
              </a:rPr>
              <a:t>xmlns</a:t>
            </a:r>
            <a:r>
              <a:rPr lang="en-US" sz="1400" dirty="0">
                <a:solidFill>
                  <a:srgbClr val="333333"/>
                </a:solidFill>
                <a:latin typeface="Courier New" panose="02070309020205020404" pitchFamily="49" charset="0"/>
                <a:cs typeface="Courier New" panose="02070309020205020404" pitchFamily="49" charset="0"/>
              </a:rPr>
              <a:t>="http://www.springframework.org/schema/beans"</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a:t>
            </a:r>
            <a:r>
              <a:rPr lang="en-US" sz="1400" dirty="0" err="1">
                <a:solidFill>
                  <a:srgbClr val="333333"/>
                </a:solidFill>
                <a:latin typeface="Courier New" panose="02070309020205020404" pitchFamily="49" charset="0"/>
                <a:cs typeface="Courier New" panose="02070309020205020404" pitchFamily="49" charset="0"/>
              </a:rPr>
              <a:t>xmlns:xsi</a:t>
            </a:r>
            <a:r>
              <a:rPr lang="en-US" sz="1400" dirty="0">
                <a:solidFill>
                  <a:srgbClr val="333333"/>
                </a:solidFill>
                <a:latin typeface="Courier New" panose="02070309020205020404" pitchFamily="49" charset="0"/>
                <a:cs typeface="Courier New" panose="02070309020205020404" pitchFamily="49" charset="0"/>
              </a:rPr>
              <a:t>="http://www.w3.org/2001/XMLSchema-instance"</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a:t>
            </a:r>
            <a:r>
              <a:rPr lang="en-US" sz="1400" dirty="0" err="1">
                <a:solidFill>
                  <a:srgbClr val="333333"/>
                </a:solidFill>
                <a:latin typeface="Courier New" panose="02070309020205020404" pitchFamily="49" charset="0"/>
                <a:cs typeface="Courier New" panose="02070309020205020404" pitchFamily="49" charset="0"/>
              </a:rPr>
              <a:t>xsi:schemaLocation</a:t>
            </a:r>
            <a:r>
              <a:rPr lang="en-US" sz="1400" dirty="0">
                <a:solidFill>
                  <a:srgbClr val="333333"/>
                </a:solidFill>
                <a:latin typeface="Courier New" panose="02070309020205020404" pitchFamily="49" charset="0"/>
                <a:cs typeface="Courier New" panose="02070309020205020404" pitchFamily="49" charset="0"/>
              </a:rPr>
              <a:t>="http://www.springframework.org/schema/beans</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http://www.springframework.org/schema/beans/spring-beans.xsd"&gt;</a:t>
            </a:r>
          </a:p>
          <a:p>
            <a:pPr lvl="0" defTabSz="914400" fontAlgn="ctr"/>
            <a:endParaRPr lang="en-US" sz="1400" dirty="0">
              <a:solidFill>
                <a:srgbClr val="333333"/>
              </a:solidFill>
              <a:latin typeface="Courier New" panose="02070309020205020404" pitchFamily="49" charset="0"/>
              <a:cs typeface="Courier New" panose="02070309020205020404" pitchFamily="49" charset="0"/>
            </a:endParaRPr>
          </a:p>
          <a:p>
            <a:pPr lvl="0" defTabSz="914400" fontAlgn="ctr"/>
            <a:r>
              <a:rPr lang="en-US" sz="1400" dirty="0" smtClean="0">
                <a:solidFill>
                  <a:srgbClr val="333333"/>
                </a:solidFill>
                <a:latin typeface="Courier New" panose="02070309020205020404" pitchFamily="49" charset="0"/>
                <a:cs typeface="Courier New" panose="02070309020205020404" pitchFamily="49" charset="0"/>
              </a:rPr>
              <a:t>    &lt;</a:t>
            </a:r>
            <a:r>
              <a:rPr lang="en-US" sz="1400" dirty="0">
                <a:solidFill>
                  <a:srgbClr val="333333"/>
                </a:solidFill>
                <a:latin typeface="Courier New" panose="02070309020205020404" pitchFamily="49" charset="0"/>
                <a:cs typeface="Courier New" panose="02070309020205020404" pitchFamily="49" charset="0"/>
              </a:rPr>
              <a:t>bean id="</a:t>
            </a:r>
            <a:r>
              <a:rPr lang="en-US" sz="1400" dirty="0" err="1" smtClean="0">
                <a:solidFill>
                  <a:srgbClr val="333333"/>
                </a:solidFill>
                <a:latin typeface="Courier New" panose="02070309020205020404" pitchFamily="49" charset="0"/>
                <a:cs typeface="Courier New" panose="02070309020205020404" pitchFamily="49" charset="0"/>
              </a:rPr>
              <a:t>ruleBillingService</a:t>
            </a:r>
            <a:r>
              <a:rPr lang="en-US" sz="1400" dirty="0" smtClean="0">
                <a:solidFill>
                  <a:srgbClr val="333333"/>
                </a:solidFill>
                <a:latin typeface="Courier New" panose="02070309020205020404" pitchFamily="49" charset="0"/>
                <a:cs typeface="Courier New" panose="02070309020205020404" pitchFamily="49" charset="0"/>
              </a:rPr>
              <a:t>" class</a:t>
            </a:r>
            <a:r>
              <a:rPr lang="en-US" sz="1400" dirty="0">
                <a:solidFill>
                  <a:srgbClr val="333333"/>
                </a:solidFill>
                <a:latin typeface="Courier New" panose="02070309020205020404" pitchFamily="49" charset="0"/>
                <a:cs typeface="Courier New" panose="02070309020205020404" pitchFamily="49" charset="0"/>
              </a:rPr>
              <a:t>="</a:t>
            </a:r>
            <a:r>
              <a:rPr lang="en-US" sz="1400" dirty="0" err="1">
                <a:solidFill>
                  <a:srgbClr val="333333"/>
                </a:solidFill>
                <a:latin typeface="Courier New" panose="02070309020205020404" pitchFamily="49" charset="0"/>
                <a:cs typeface="Courier New" panose="02070309020205020404" pitchFamily="49" charset="0"/>
              </a:rPr>
              <a:t>com.github.kospiotr.hellospring.BillingService</a:t>
            </a:r>
            <a:r>
              <a:rPr lang="en-US" sz="1400" dirty="0">
                <a:solidFill>
                  <a:srgbClr val="333333"/>
                </a:solidFill>
                <a:latin typeface="Courier New" panose="02070309020205020404" pitchFamily="49" charset="0"/>
                <a:cs typeface="Courier New" panose="02070309020205020404" pitchFamily="49" charset="0"/>
              </a:rPr>
              <a:t>"/&gt;</a:t>
            </a:r>
          </a:p>
          <a:p>
            <a:pPr lvl="0" defTabSz="914400" fontAlgn="ctr"/>
            <a:endParaRPr lang="en-US" sz="1400" dirty="0">
              <a:solidFill>
                <a:srgbClr val="333333"/>
              </a:solidFill>
              <a:latin typeface="Courier New" panose="02070309020205020404" pitchFamily="49" charset="0"/>
              <a:cs typeface="Courier New" panose="02070309020205020404" pitchFamily="49" charset="0"/>
            </a:endParaRPr>
          </a:p>
          <a:p>
            <a:pPr lvl="0" defTabSz="914400" fontAlgn="ctr"/>
            <a:r>
              <a:rPr lang="en-US" sz="1400" dirty="0">
                <a:solidFill>
                  <a:srgbClr val="333333"/>
                </a:solidFill>
                <a:latin typeface="Courier New" panose="02070309020205020404" pitchFamily="49" charset="0"/>
                <a:cs typeface="Courier New" panose="02070309020205020404" pitchFamily="49" charset="0"/>
              </a:rPr>
              <a:t>&lt;/beans&gt;</a:t>
            </a:r>
          </a:p>
        </p:txBody>
      </p:sp>
      <p:sp>
        <p:nvSpPr>
          <p:cNvPr id="10" name="Symbol zastępczy zawartości 7"/>
          <p:cNvSpPr txBox="1">
            <a:spLocks/>
          </p:cNvSpPr>
          <p:nvPr/>
        </p:nvSpPr>
        <p:spPr>
          <a:xfrm>
            <a:off x="488504" y="3357663"/>
            <a:ext cx="8913812" cy="647401"/>
          </a:xfrm>
          <a:prstGeom prst="rect">
            <a:avLst/>
          </a:prstGeom>
        </p:spPr>
        <p:txBody>
          <a:bodyPr vert="horz" lIns="0" tIns="45720" rIns="91440" bIns="45720" rtlCol="0">
            <a:normAutofit/>
          </a:bodyPr>
          <a:lstStyle>
            <a:lvl1pPr marL="179388" indent="-179388" algn="l" defTabSz="995613" rtl="0" eaLnBrk="1" latinLnBrk="0" hangingPunct="1">
              <a:lnSpc>
                <a:spcPct val="140000"/>
              </a:lnSpc>
              <a:spcBef>
                <a:spcPts val="300"/>
              </a:spcBef>
              <a:buClr>
                <a:schemeClr val="tx2"/>
              </a:buClr>
              <a:buSzPct val="110000"/>
              <a:buFont typeface="Wingdings" pitchFamily="2" charset="2"/>
              <a:buChar char="l"/>
              <a:defRPr lang="en-US" sz="1400" kern="1200">
                <a:solidFill>
                  <a:schemeClr val="tx1"/>
                </a:solidFill>
                <a:latin typeface="Tahoma" pitchFamily="34" charset="0"/>
                <a:ea typeface="Tahoma" pitchFamily="34" charset="0"/>
                <a:cs typeface="Tahoma" pitchFamily="34" charset="0"/>
              </a:defRPr>
            </a:lvl1pPr>
            <a:lvl2pPr marL="360000" indent="-180000" algn="l" defTabSz="995613" rtl="0" eaLnBrk="1" latinLnBrk="0" hangingPunct="1">
              <a:lnSpc>
                <a:spcPct val="140000"/>
              </a:lnSpc>
              <a:spcBef>
                <a:spcPts val="300"/>
              </a:spcBef>
              <a:spcAft>
                <a:spcPts val="0"/>
              </a:spcAft>
              <a:buClr>
                <a:schemeClr val="tx2"/>
              </a:buClr>
              <a:buSzPct val="80000"/>
              <a:buFont typeface="Wingdings 3" pitchFamily="18" charset="2"/>
              <a:buChar char=""/>
              <a:defRPr lang="en-US" sz="1400" kern="1200">
                <a:solidFill>
                  <a:schemeClr val="tx1"/>
                </a:solidFill>
                <a:latin typeface="Tahoma" pitchFamily="34" charset="0"/>
                <a:ea typeface="Tahoma" pitchFamily="34" charset="0"/>
                <a:cs typeface="Tahoma" pitchFamily="34" charset="0"/>
              </a:defRPr>
            </a:lvl2pPr>
            <a:lvl3pPr marL="538163" indent="-182563" algn="l" defTabSz="995613" rtl="0" eaLnBrk="1" latinLnBrk="0" hangingPunct="1">
              <a:lnSpc>
                <a:spcPct val="140000"/>
              </a:lnSpc>
              <a:spcBef>
                <a:spcPct val="20000"/>
              </a:spcBef>
              <a:buClr>
                <a:schemeClr val="tx2"/>
              </a:buClr>
              <a:buSzPct val="80000"/>
              <a:buFontTx/>
              <a:buBlip>
                <a:blip r:embed="rId2"/>
              </a:buBlip>
              <a:defRPr lang="en-US" sz="1400" kern="1200">
                <a:solidFill>
                  <a:schemeClr val="tx1"/>
                </a:solidFill>
                <a:latin typeface="Tahoma" pitchFamily="34" charset="0"/>
                <a:ea typeface="Tahoma" pitchFamily="34" charset="0"/>
                <a:cs typeface="Tahoma" pitchFamily="34" charset="0"/>
              </a:defRPr>
            </a:lvl3pPr>
            <a:lvl4pPr marL="719138" indent="-180975" algn="l" defTabSz="995613" rtl="0" eaLnBrk="1" latinLnBrk="0" hangingPunct="1">
              <a:lnSpc>
                <a:spcPct val="140000"/>
              </a:lnSpc>
              <a:spcBef>
                <a:spcPct val="20000"/>
              </a:spcBef>
              <a:buClr>
                <a:schemeClr val="tx2"/>
              </a:buClr>
              <a:buSzPct val="80000"/>
              <a:buFont typeface="Tahoma" pitchFamily="34" charset="0"/>
              <a:buChar char="–"/>
              <a:defRPr lang="en-US" sz="1400" kern="1200">
                <a:solidFill>
                  <a:schemeClr val="tx1"/>
                </a:solidFill>
                <a:latin typeface="Tahoma" pitchFamily="34" charset="0"/>
                <a:ea typeface="Tahoma" pitchFamily="34" charset="0"/>
                <a:cs typeface="Tahoma" pitchFamily="34" charset="0"/>
              </a:defRPr>
            </a:lvl4pPr>
            <a:lvl5pPr marL="895350" indent="-176213" algn="l" defTabSz="995613" rtl="0" eaLnBrk="1" latinLnBrk="0" hangingPunct="1">
              <a:lnSpc>
                <a:spcPct val="140000"/>
              </a:lnSpc>
              <a:spcBef>
                <a:spcPct val="20000"/>
              </a:spcBef>
              <a:buClr>
                <a:schemeClr val="tx2"/>
              </a:buClr>
              <a:buSzPct val="80000"/>
              <a:buFont typeface="Tahoma" pitchFamily="34" charset="0"/>
              <a:buChar char="–"/>
              <a:defRPr lang="en-GB" sz="1400" kern="1200">
                <a:solidFill>
                  <a:schemeClr val="tx1"/>
                </a:solidFill>
                <a:latin typeface="Tahoma" pitchFamily="34" charset="0"/>
                <a:ea typeface="Tahoma" pitchFamily="34" charset="0"/>
                <a:cs typeface="Tahoma" pitchFamily="34" charset="0"/>
              </a:defRPr>
            </a:lvl5pPr>
            <a:lvl6pPr marL="239979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36125"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72452"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0877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0" indent="0">
              <a:buFont typeface="Wingdings" pitchFamily="2" charset="2"/>
              <a:buNone/>
            </a:pPr>
            <a:r>
              <a:rPr lang="pl-PL" sz="2000" dirty="0" smtClean="0"/>
              <a:t>XML c</a:t>
            </a:r>
            <a:r>
              <a:rPr lang="en-US" sz="2000" dirty="0" err="1" smtClean="0"/>
              <a:t>onfiguration</a:t>
            </a:r>
            <a:r>
              <a:rPr lang="pl-PL" sz="2000" dirty="0" smtClean="0"/>
              <a:t>:</a:t>
            </a:r>
            <a:endParaRPr lang="pl-PL" sz="2000" dirty="0"/>
          </a:p>
        </p:txBody>
      </p:sp>
    </p:spTree>
    <p:extLst>
      <p:ext uri="{BB962C8B-B14F-4D97-AF65-F5344CB8AC3E}">
        <p14:creationId xmlns:p14="http://schemas.microsoft.com/office/powerpoint/2010/main" val="231215944"/>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Inversion of Control container</a:t>
            </a:r>
            <a:r>
              <a:rPr lang="pl-PL" dirty="0"/>
              <a:t/>
            </a:r>
            <a:br>
              <a:rPr lang="pl-PL" dirty="0"/>
            </a:br>
            <a:r>
              <a:rPr lang="pl-PL" sz="1800" dirty="0" smtClean="0"/>
              <a:t>Bean </a:t>
            </a:r>
            <a:r>
              <a:rPr lang="pl-PL" sz="1800" dirty="0" err="1" smtClean="0"/>
              <a:t>Factory</a:t>
            </a:r>
            <a:endParaRPr lang="en-US" dirty="0"/>
          </a:p>
        </p:txBody>
      </p:sp>
      <p:sp>
        <p:nvSpPr>
          <p:cNvPr id="3" name="Symbol zastępczy tekstu 2"/>
          <p:cNvSpPr>
            <a:spLocks noGrp="1"/>
          </p:cNvSpPr>
          <p:nvPr>
            <p:ph type="body" sz="quarter" idx="10"/>
          </p:nvPr>
        </p:nvSpPr>
        <p:spPr/>
        <p:txBody>
          <a:bodyPr>
            <a:normAutofit/>
          </a:bodyPr>
          <a:lstStyle/>
          <a:p>
            <a:pPr marL="457200" indent="-457200">
              <a:buFont typeface="+mj-lt"/>
              <a:buAutoNum type="arabicPeriod"/>
            </a:pPr>
            <a:r>
              <a:rPr lang="en-US" sz="2000" dirty="0" smtClean="0"/>
              <a:t>The Bean Factory creates objects (</a:t>
            </a:r>
            <a:r>
              <a:rPr lang="en-US" sz="2000" i="1" dirty="0" smtClean="0"/>
              <a:t>Factory pattern</a:t>
            </a:r>
            <a:r>
              <a:rPr lang="en-US" sz="2000" dirty="0" smtClean="0"/>
              <a:t>)</a:t>
            </a:r>
            <a:r>
              <a:rPr lang="pl-PL" sz="2000" dirty="0" smtClean="0"/>
              <a:t>.</a:t>
            </a:r>
          </a:p>
          <a:p>
            <a:pPr marL="457200" indent="-457200">
              <a:buFont typeface="+mj-lt"/>
              <a:buAutoNum type="arabicPeriod"/>
            </a:pPr>
            <a:r>
              <a:rPr lang="pl-PL" sz="2000" dirty="0" smtClean="0"/>
              <a:t>I</a:t>
            </a:r>
            <a:r>
              <a:rPr lang="en-US" sz="2000" dirty="0" smtClean="0"/>
              <a:t>f the object require dependency it searches them </a:t>
            </a:r>
            <a:r>
              <a:rPr lang="pl-PL" sz="2000" dirty="0" smtClean="0"/>
              <a:t/>
            </a:r>
            <a:br>
              <a:rPr lang="pl-PL" sz="2000" dirty="0" smtClean="0"/>
            </a:br>
            <a:r>
              <a:rPr lang="en-US" sz="2000" dirty="0" smtClean="0"/>
              <a:t>in the registry (</a:t>
            </a:r>
            <a:r>
              <a:rPr lang="en-US" sz="2000" i="1" dirty="0" smtClean="0"/>
              <a:t>Lookup pattern</a:t>
            </a:r>
            <a:r>
              <a:rPr lang="en-US" sz="2000" dirty="0" smtClean="0"/>
              <a:t>) and </a:t>
            </a:r>
            <a:endParaRPr lang="pl-PL" sz="2000" dirty="0" smtClean="0"/>
          </a:p>
          <a:p>
            <a:pPr marL="457200" indent="-457200">
              <a:buFont typeface="+mj-lt"/>
              <a:buAutoNum type="arabicPeriod"/>
            </a:pPr>
            <a:r>
              <a:rPr lang="en-US" sz="2000" dirty="0" smtClean="0"/>
              <a:t>inject them to the object </a:t>
            </a:r>
            <a:r>
              <a:rPr lang="pl-PL" sz="2000" dirty="0" smtClean="0"/>
              <a:t/>
            </a:r>
            <a:br>
              <a:rPr lang="pl-PL" sz="2000" dirty="0" smtClean="0"/>
            </a:br>
            <a:r>
              <a:rPr lang="en-US" sz="2000" dirty="0" smtClean="0"/>
              <a:t>(</a:t>
            </a:r>
            <a:r>
              <a:rPr lang="en-US" sz="2000" i="1" dirty="0" smtClean="0"/>
              <a:t>Dependency Injection pattern</a:t>
            </a:r>
            <a:r>
              <a:rPr lang="en-US" sz="2000" dirty="0" smtClean="0"/>
              <a:t>). </a:t>
            </a:r>
            <a:endParaRPr lang="pl-PL" sz="2000" dirty="0" smtClean="0"/>
          </a:p>
          <a:p>
            <a:pPr marL="457200" indent="-457200">
              <a:buFont typeface="+mj-lt"/>
              <a:buAutoNum type="arabicPeriod"/>
            </a:pPr>
            <a:r>
              <a:rPr lang="en-US" sz="2000" dirty="0" smtClean="0"/>
              <a:t>If not found – repeat recursive</a:t>
            </a:r>
            <a:r>
              <a:rPr lang="pl-PL" sz="2000" dirty="0" smtClean="0"/>
              <a:t> </a:t>
            </a:r>
            <a:br>
              <a:rPr lang="pl-PL" sz="2000" dirty="0" smtClean="0"/>
            </a:br>
            <a:r>
              <a:rPr lang="pl-PL" sz="2000" dirty="0" smtClean="0"/>
              <a:t>(</a:t>
            </a:r>
            <a:r>
              <a:rPr lang="pl-PL" sz="2000" i="1" dirty="0" err="1" smtClean="0"/>
              <a:t>recursive</a:t>
            </a:r>
            <a:r>
              <a:rPr lang="pl-PL" sz="2000" i="1" dirty="0" smtClean="0"/>
              <a:t> </a:t>
            </a:r>
            <a:r>
              <a:rPr lang="pl-PL" sz="2000" i="1" dirty="0" err="1" smtClean="0"/>
              <a:t>lookup</a:t>
            </a:r>
            <a:r>
              <a:rPr lang="pl-PL" sz="2000" dirty="0" smtClean="0"/>
              <a:t>)</a:t>
            </a:r>
            <a:r>
              <a:rPr lang="en-US" sz="2000" dirty="0" smtClean="0"/>
              <a:t>.</a:t>
            </a:r>
          </a:p>
          <a:p>
            <a:pPr marL="457200" indent="-457200">
              <a:buFont typeface="+mj-lt"/>
              <a:buAutoNum type="arabicPeriod"/>
            </a:pPr>
            <a:endParaRPr lang="en-US" sz="2000" dirty="0"/>
          </a:p>
        </p:txBody>
      </p:sp>
      <p:pic>
        <p:nvPicPr>
          <p:cNvPr id="1026" name="Picture 2" descr="Bean Facto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8984" y="2465411"/>
            <a:ext cx="4791075" cy="3771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5193224"/>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ean Facto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8984" y="2465411"/>
            <a:ext cx="4791075" cy="3771901"/>
          </a:xfrm>
          <a:prstGeom prst="rect">
            <a:avLst/>
          </a:prstGeom>
          <a:noFill/>
          <a:extLst>
            <a:ext uri="{909E8E84-426E-40DD-AFC4-6F175D3DCCD1}">
              <a14:hiddenFill xmlns:a14="http://schemas.microsoft.com/office/drawing/2010/main">
                <a:solidFill>
                  <a:srgbClr val="FFFFFF"/>
                </a:solidFill>
              </a14:hiddenFill>
            </a:ext>
          </a:extLst>
        </p:spPr>
      </p:pic>
      <p:sp>
        <p:nvSpPr>
          <p:cNvPr id="2" name="Tytuł 1"/>
          <p:cNvSpPr>
            <a:spLocks noGrp="1"/>
          </p:cNvSpPr>
          <p:nvPr>
            <p:ph type="title"/>
          </p:nvPr>
        </p:nvSpPr>
        <p:spPr/>
        <p:txBody>
          <a:bodyPr/>
          <a:lstStyle/>
          <a:p>
            <a:r>
              <a:rPr lang="en-US" dirty="0"/>
              <a:t>Inversion of Control container</a:t>
            </a:r>
            <a:r>
              <a:rPr lang="pl-PL" dirty="0"/>
              <a:t/>
            </a:r>
            <a:br>
              <a:rPr lang="pl-PL" dirty="0"/>
            </a:br>
            <a:r>
              <a:rPr lang="pl-PL" sz="1800" dirty="0" smtClean="0"/>
              <a:t>Bean </a:t>
            </a:r>
            <a:r>
              <a:rPr lang="pl-PL" sz="1800" dirty="0" err="1" smtClean="0"/>
              <a:t>Factory</a:t>
            </a:r>
            <a:endParaRPr lang="en-US" dirty="0"/>
          </a:p>
        </p:txBody>
      </p:sp>
      <p:sp>
        <p:nvSpPr>
          <p:cNvPr id="3" name="Symbol zastępczy tekstu 2"/>
          <p:cNvSpPr>
            <a:spLocks noGrp="1"/>
          </p:cNvSpPr>
          <p:nvPr>
            <p:ph type="body" sz="quarter" idx="10"/>
          </p:nvPr>
        </p:nvSpPr>
        <p:spPr/>
        <p:txBody>
          <a:bodyPr>
            <a:normAutofit/>
          </a:bodyPr>
          <a:lstStyle/>
          <a:p>
            <a:r>
              <a:rPr lang="en-US" sz="2000" dirty="0"/>
              <a:t>Objects can be obtained by means of either dependency lookup or dependency injection.</a:t>
            </a:r>
          </a:p>
          <a:p>
            <a:r>
              <a:rPr lang="en-US" sz="2000" b="1" dirty="0"/>
              <a:t>Dependency lookup</a:t>
            </a:r>
            <a:r>
              <a:rPr lang="en-US" sz="2000" dirty="0"/>
              <a:t> is a pattern where a caller </a:t>
            </a:r>
            <a:endParaRPr lang="pl-PL" sz="2000" dirty="0" smtClean="0"/>
          </a:p>
          <a:p>
            <a:r>
              <a:rPr lang="en-US" sz="2000" dirty="0" smtClean="0"/>
              <a:t>asks </a:t>
            </a:r>
            <a:r>
              <a:rPr lang="en-US" sz="2000" dirty="0"/>
              <a:t>the container object for an object with a </a:t>
            </a:r>
            <a:endParaRPr lang="pl-PL" sz="2000" dirty="0" smtClean="0"/>
          </a:p>
          <a:p>
            <a:r>
              <a:rPr lang="en-US" sz="2000" dirty="0" smtClean="0"/>
              <a:t>specific </a:t>
            </a:r>
            <a:r>
              <a:rPr lang="en-US" sz="2000" dirty="0"/>
              <a:t>name or of a specific type.</a:t>
            </a:r>
          </a:p>
          <a:p>
            <a:r>
              <a:rPr lang="en-US" sz="2000" b="1" dirty="0"/>
              <a:t>Dependency injection</a:t>
            </a:r>
            <a:r>
              <a:rPr lang="en-US" sz="2000" dirty="0"/>
              <a:t> is a pattern </a:t>
            </a:r>
            <a:endParaRPr lang="pl-PL" sz="2000" dirty="0" smtClean="0"/>
          </a:p>
          <a:p>
            <a:r>
              <a:rPr lang="en-US" sz="2000" dirty="0" smtClean="0"/>
              <a:t>where </a:t>
            </a:r>
            <a:r>
              <a:rPr lang="en-US" sz="2000" dirty="0"/>
              <a:t>the container passes objects by name to </a:t>
            </a:r>
            <a:endParaRPr lang="pl-PL" sz="2000" dirty="0" smtClean="0"/>
          </a:p>
          <a:p>
            <a:r>
              <a:rPr lang="en-US" sz="2000" dirty="0" smtClean="0"/>
              <a:t>other </a:t>
            </a:r>
            <a:r>
              <a:rPr lang="en-US" sz="2000" dirty="0"/>
              <a:t>objects, via either constructors, properties, </a:t>
            </a:r>
            <a:endParaRPr lang="pl-PL" sz="2000" dirty="0" smtClean="0"/>
          </a:p>
          <a:p>
            <a:r>
              <a:rPr lang="en-US" sz="2000" dirty="0" smtClean="0"/>
              <a:t>or </a:t>
            </a:r>
            <a:r>
              <a:rPr lang="en-US" sz="2000" dirty="0"/>
              <a:t>factory methods.</a:t>
            </a:r>
          </a:p>
          <a:p>
            <a:endParaRPr lang="en-US" sz="2000" dirty="0"/>
          </a:p>
        </p:txBody>
      </p:sp>
    </p:spTree>
    <p:extLst>
      <p:ext uri="{BB962C8B-B14F-4D97-AF65-F5344CB8AC3E}">
        <p14:creationId xmlns:p14="http://schemas.microsoft.com/office/powerpoint/2010/main" val="4053309347"/>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Inversion of Control container</a:t>
            </a:r>
            <a:r>
              <a:rPr lang="pl-PL" dirty="0"/>
              <a:t/>
            </a:r>
            <a:br>
              <a:rPr lang="pl-PL" dirty="0"/>
            </a:br>
            <a:r>
              <a:rPr lang="pl-PL" sz="1800" dirty="0" smtClean="0"/>
              <a:t>Application </a:t>
            </a:r>
            <a:r>
              <a:rPr lang="pl-PL" sz="1800" dirty="0" err="1" smtClean="0"/>
              <a:t>Context</a:t>
            </a:r>
            <a:r>
              <a:rPr lang="pl-PL" dirty="0" smtClean="0"/>
              <a:t/>
            </a:r>
            <a:br>
              <a:rPr lang="pl-PL" dirty="0" smtClean="0"/>
            </a:br>
            <a:endParaRPr lang="en-US" dirty="0"/>
          </a:p>
        </p:txBody>
      </p:sp>
      <p:sp>
        <p:nvSpPr>
          <p:cNvPr id="3" name="Symbol zastępczy zawartości 2"/>
          <p:cNvSpPr>
            <a:spLocks noGrp="1"/>
          </p:cNvSpPr>
          <p:nvPr>
            <p:ph idx="1"/>
          </p:nvPr>
        </p:nvSpPr>
        <p:spPr>
          <a:xfrm>
            <a:off x="500062" y="1341439"/>
            <a:ext cx="9133457" cy="4679950"/>
          </a:xfrm>
        </p:spPr>
        <p:txBody>
          <a:bodyPr>
            <a:normAutofit fontScale="92500" lnSpcReduction="10000"/>
          </a:bodyPr>
          <a:lstStyle/>
          <a:p>
            <a:pPr marL="0" indent="0">
              <a:buNone/>
            </a:pPr>
            <a:r>
              <a:rPr lang="en-US" sz="2000" b="1" dirty="0" err="1"/>
              <a:t>ApplicationContext</a:t>
            </a:r>
            <a:r>
              <a:rPr lang="en-US" sz="2000" dirty="0"/>
              <a:t> extends </a:t>
            </a:r>
            <a:r>
              <a:rPr lang="en-US" sz="2000" dirty="0" err="1"/>
              <a:t>BeanFactory</a:t>
            </a:r>
            <a:r>
              <a:rPr lang="en-US" sz="2000" dirty="0"/>
              <a:t> and adds some extra features to it</a:t>
            </a:r>
            <a:r>
              <a:rPr lang="en-US" sz="2000" dirty="0" smtClean="0"/>
              <a:t>.</a:t>
            </a:r>
            <a:endParaRPr lang="pl-PL" sz="2000" dirty="0" smtClean="0"/>
          </a:p>
          <a:p>
            <a:pPr marL="0" indent="0">
              <a:buNone/>
            </a:pPr>
            <a:endParaRPr lang="en-US" sz="2000" dirty="0"/>
          </a:p>
          <a:p>
            <a:r>
              <a:rPr lang="en-US" sz="2000" dirty="0"/>
              <a:t>Bean Factory</a:t>
            </a:r>
          </a:p>
          <a:p>
            <a:pPr lvl="1"/>
            <a:r>
              <a:rPr lang="en-US" sz="2000" dirty="0"/>
              <a:t>Bean </a:t>
            </a:r>
            <a:r>
              <a:rPr lang="en-US" sz="2000" dirty="0" smtClean="0"/>
              <a:t>instantiation/wiring</a:t>
            </a:r>
            <a:endParaRPr lang="pl-PL" sz="2000" dirty="0" smtClean="0"/>
          </a:p>
          <a:p>
            <a:pPr lvl="1"/>
            <a:endParaRPr lang="en-US" sz="2000" dirty="0"/>
          </a:p>
          <a:p>
            <a:r>
              <a:rPr lang="en-US" sz="2000" dirty="0"/>
              <a:t>Application Context</a:t>
            </a:r>
          </a:p>
          <a:p>
            <a:pPr lvl="1"/>
            <a:r>
              <a:rPr lang="en-US" sz="2000" dirty="0"/>
              <a:t>Bean instantiation/wiring</a:t>
            </a:r>
          </a:p>
          <a:p>
            <a:pPr lvl="1"/>
            <a:r>
              <a:rPr lang="en-US" sz="2000" dirty="0"/>
              <a:t>Automatic </a:t>
            </a:r>
            <a:r>
              <a:rPr lang="en-US" sz="2000" i="1" dirty="0" err="1"/>
              <a:t>BeanPostProcessor</a:t>
            </a:r>
            <a:r>
              <a:rPr lang="en-US" sz="2000" dirty="0"/>
              <a:t> registration</a:t>
            </a:r>
          </a:p>
          <a:p>
            <a:pPr lvl="1"/>
            <a:r>
              <a:rPr lang="en-US" sz="2000" dirty="0"/>
              <a:t>Automatic </a:t>
            </a:r>
            <a:r>
              <a:rPr lang="en-US" sz="2000" i="1" dirty="0" err="1"/>
              <a:t>BeanFactoryPostProcessor</a:t>
            </a:r>
            <a:r>
              <a:rPr lang="en-US" sz="2000" dirty="0"/>
              <a:t> registration</a:t>
            </a:r>
          </a:p>
          <a:p>
            <a:pPr lvl="1"/>
            <a:r>
              <a:rPr lang="en-US" sz="2000" dirty="0"/>
              <a:t>Convenient </a:t>
            </a:r>
            <a:r>
              <a:rPr lang="en-US" sz="2000" i="1" dirty="0" err="1"/>
              <a:t>MessageSource</a:t>
            </a:r>
            <a:r>
              <a:rPr lang="en-US" sz="2000" dirty="0"/>
              <a:t> access (for i18n)</a:t>
            </a:r>
          </a:p>
          <a:p>
            <a:pPr lvl="1"/>
            <a:r>
              <a:rPr lang="en-US" sz="2000" i="1" dirty="0" err="1"/>
              <a:t>ApplicationEvent</a:t>
            </a:r>
            <a:r>
              <a:rPr lang="en-US" sz="2000" dirty="0"/>
              <a:t> publication</a:t>
            </a:r>
          </a:p>
        </p:txBody>
      </p:sp>
      <p:pic>
        <p:nvPicPr>
          <p:cNvPr id="4" name="Picture 2" descr="ApplicationContex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7016" y="1988840"/>
            <a:ext cx="4536504" cy="3881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665031"/>
      </p:ext>
    </p:extLst>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Inversion of Control container</a:t>
            </a:r>
            <a:r>
              <a:rPr lang="pl-PL" dirty="0"/>
              <a:t/>
            </a:r>
            <a:br>
              <a:rPr lang="pl-PL" dirty="0"/>
            </a:br>
            <a:r>
              <a:rPr lang="pl-PL" sz="1800" dirty="0" smtClean="0"/>
              <a:t>Application </a:t>
            </a:r>
            <a:r>
              <a:rPr lang="pl-PL" sz="1800" dirty="0" err="1" smtClean="0"/>
              <a:t>Context</a:t>
            </a:r>
            <a:r>
              <a:rPr lang="pl-PL" dirty="0" smtClean="0"/>
              <a:t/>
            </a:r>
            <a:br>
              <a:rPr lang="pl-PL" dirty="0" smtClean="0"/>
            </a:br>
            <a:endParaRPr lang="en-US" dirty="0"/>
          </a:p>
        </p:txBody>
      </p:sp>
      <p:sp>
        <p:nvSpPr>
          <p:cNvPr id="3" name="Symbol zastępczy zawartości 2"/>
          <p:cNvSpPr>
            <a:spLocks noGrp="1"/>
          </p:cNvSpPr>
          <p:nvPr>
            <p:ph idx="1"/>
          </p:nvPr>
        </p:nvSpPr>
        <p:spPr>
          <a:xfrm>
            <a:off x="500062" y="1341439"/>
            <a:ext cx="9133457" cy="575393"/>
          </a:xfrm>
        </p:spPr>
        <p:txBody>
          <a:bodyPr>
            <a:normAutofit/>
          </a:bodyPr>
          <a:lstStyle/>
          <a:p>
            <a:pPr marL="0" indent="0">
              <a:buNone/>
            </a:pPr>
            <a:r>
              <a:rPr lang="en-US" sz="2000" dirty="0"/>
              <a:t>Then </a:t>
            </a:r>
            <a:r>
              <a:rPr lang="en-US" sz="2000" dirty="0" smtClean="0"/>
              <a:t>initialization </a:t>
            </a:r>
            <a:r>
              <a:rPr lang="en-US" sz="2000" dirty="0"/>
              <a:t>and configuration changes (simplifies</a:t>
            </a:r>
            <a:r>
              <a:rPr lang="en-US" sz="2000" dirty="0" smtClean="0"/>
              <a:t>)</a:t>
            </a:r>
            <a:r>
              <a:rPr lang="pl-PL" sz="2000" dirty="0" smtClean="0"/>
              <a:t>:</a:t>
            </a:r>
            <a:endParaRPr lang="en-US" sz="2000" dirty="0"/>
          </a:p>
        </p:txBody>
      </p:sp>
      <p:sp>
        <p:nvSpPr>
          <p:cNvPr id="5" name="Rectangle 3"/>
          <p:cNvSpPr>
            <a:spLocks noChangeArrowheads="1"/>
          </p:cNvSpPr>
          <p:nvPr/>
        </p:nvSpPr>
        <p:spPr bwMode="auto">
          <a:xfrm>
            <a:off x="530491" y="2060848"/>
            <a:ext cx="9069387" cy="1938992"/>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defTabSz="914400" fontAlgn="ctr"/>
            <a:r>
              <a:rPr lang="en-US" sz="1400" dirty="0" smtClean="0">
                <a:solidFill>
                  <a:srgbClr val="333333"/>
                </a:solidFill>
                <a:latin typeface="Courier New" panose="02070309020205020404" pitchFamily="49" charset="0"/>
                <a:cs typeface="Courier New" panose="02070309020205020404" pitchFamily="49" charset="0"/>
              </a:rPr>
              <a:t>//</a:t>
            </a:r>
            <a:r>
              <a:rPr lang="en-US" sz="1400" dirty="0">
                <a:solidFill>
                  <a:srgbClr val="333333"/>
                </a:solidFill>
                <a:latin typeface="Courier New" panose="02070309020205020404" pitchFamily="49" charset="0"/>
                <a:cs typeface="Courier New" panose="02070309020205020404" pitchFamily="49" charset="0"/>
              </a:rPr>
              <a:t>create Inversion of Control container</a:t>
            </a:r>
          </a:p>
          <a:p>
            <a:pPr lvl="0" defTabSz="914400" fontAlgn="ctr"/>
            <a:r>
              <a:rPr lang="en-US" sz="1400" dirty="0" smtClean="0">
                <a:solidFill>
                  <a:srgbClr val="333333"/>
                </a:solidFill>
                <a:latin typeface="Courier New" panose="02070309020205020404" pitchFamily="49" charset="0"/>
                <a:cs typeface="Courier New" panose="02070309020205020404" pitchFamily="49" charset="0"/>
              </a:rPr>
              <a:t>//</a:t>
            </a:r>
            <a:r>
              <a:rPr lang="en-US" sz="1400" dirty="0">
                <a:solidFill>
                  <a:srgbClr val="333333"/>
                </a:solidFill>
                <a:latin typeface="Courier New" panose="02070309020205020404" pitchFamily="49" charset="0"/>
                <a:cs typeface="Courier New" panose="02070309020205020404" pitchFamily="49" charset="0"/>
              </a:rPr>
              <a:t>create configuration and populate Inversion of Control container with it</a:t>
            </a:r>
          </a:p>
          <a:p>
            <a:pPr lvl="0" defTabSz="914400" fontAlgn="ctr"/>
            <a:r>
              <a:rPr lang="en-US" sz="1400" dirty="0" err="1" smtClean="0">
                <a:solidFill>
                  <a:srgbClr val="333333"/>
                </a:solidFill>
                <a:latin typeface="Courier New" panose="02070309020205020404" pitchFamily="49" charset="0"/>
                <a:cs typeface="Courier New" panose="02070309020205020404" pitchFamily="49" charset="0"/>
              </a:rPr>
              <a:t>ApplicationContext</a:t>
            </a:r>
            <a:r>
              <a:rPr lang="en-US" sz="1400" dirty="0" smtClean="0">
                <a:solidFill>
                  <a:srgbClr val="333333"/>
                </a:solidFill>
                <a:latin typeface="Courier New" panose="02070309020205020404" pitchFamily="49" charset="0"/>
                <a:cs typeface="Courier New" panose="02070309020205020404" pitchFamily="49" charset="0"/>
              </a:rPr>
              <a:t> </a:t>
            </a:r>
            <a:r>
              <a:rPr lang="en-US" sz="1400" dirty="0" err="1">
                <a:solidFill>
                  <a:srgbClr val="333333"/>
                </a:solidFill>
                <a:latin typeface="Courier New" panose="02070309020205020404" pitchFamily="49" charset="0"/>
                <a:cs typeface="Courier New" panose="02070309020205020404" pitchFamily="49" charset="0"/>
              </a:rPr>
              <a:t>applicationContext</a:t>
            </a:r>
            <a:r>
              <a:rPr lang="en-US" sz="1400" dirty="0">
                <a:solidFill>
                  <a:srgbClr val="333333"/>
                </a:solidFill>
                <a:latin typeface="Courier New" panose="02070309020205020404" pitchFamily="49" charset="0"/>
                <a:cs typeface="Courier New" panose="02070309020205020404" pitchFamily="49" charset="0"/>
              </a:rPr>
              <a:t> = new </a:t>
            </a:r>
            <a:r>
              <a:rPr lang="en-US" sz="1400" dirty="0" err="1">
                <a:solidFill>
                  <a:srgbClr val="333333"/>
                </a:solidFill>
                <a:latin typeface="Courier New" panose="02070309020205020404" pitchFamily="49" charset="0"/>
                <a:cs typeface="Courier New" panose="02070309020205020404" pitchFamily="49" charset="0"/>
              </a:rPr>
              <a:t>ClassPathXmlApplicationContext</a:t>
            </a:r>
            <a:r>
              <a:rPr lang="en-US" sz="1400" dirty="0">
                <a:solidFill>
                  <a:srgbClr val="333333"/>
                </a:solidFill>
                <a:latin typeface="Courier New" panose="02070309020205020404" pitchFamily="49" charset="0"/>
                <a:cs typeface="Courier New" panose="02070309020205020404" pitchFamily="49" charset="0"/>
              </a:rPr>
              <a:t>("spring-configuration.xml");</a:t>
            </a:r>
          </a:p>
          <a:p>
            <a:pPr lvl="0" defTabSz="914400" fontAlgn="ctr"/>
            <a:endParaRPr lang="en-US" sz="1400" dirty="0">
              <a:solidFill>
                <a:srgbClr val="333333"/>
              </a:solidFill>
              <a:latin typeface="Courier New" panose="02070309020205020404" pitchFamily="49" charset="0"/>
              <a:cs typeface="Courier New" panose="02070309020205020404" pitchFamily="49" charset="0"/>
            </a:endParaRPr>
          </a:p>
          <a:p>
            <a:pPr lvl="0" defTabSz="914400" fontAlgn="ctr"/>
            <a:r>
              <a:rPr lang="en-US" sz="1400" dirty="0" smtClean="0">
                <a:solidFill>
                  <a:srgbClr val="333333"/>
                </a:solidFill>
                <a:latin typeface="Courier New" panose="02070309020205020404" pitchFamily="49" charset="0"/>
                <a:cs typeface="Courier New" panose="02070309020205020404" pitchFamily="49" charset="0"/>
              </a:rPr>
              <a:t>//</a:t>
            </a:r>
            <a:r>
              <a:rPr lang="en-US" sz="1400" dirty="0">
                <a:solidFill>
                  <a:srgbClr val="333333"/>
                </a:solidFill>
                <a:latin typeface="Courier New" panose="02070309020205020404" pitchFamily="49" charset="0"/>
                <a:cs typeface="Courier New" panose="02070309020205020404" pitchFamily="49" charset="0"/>
              </a:rPr>
              <a:t>requesting bean from the container by the id</a:t>
            </a:r>
          </a:p>
          <a:p>
            <a:pPr lvl="0" defTabSz="914400" fontAlgn="ctr"/>
            <a:r>
              <a:rPr lang="en-US" sz="1400" dirty="0" err="1" smtClean="0">
                <a:solidFill>
                  <a:srgbClr val="333333"/>
                </a:solidFill>
                <a:latin typeface="Courier New" panose="02070309020205020404" pitchFamily="49" charset="0"/>
                <a:cs typeface="Courier New" panose="02070309020205020404" pitchFamily="49" charset="0"/>
              </a:rPr>
              <a:t>BillingService</a:t>
            </a:r>
            <a:r>
              <a:rPr lang="en-US" sz="1400" dirty="0" smtClean="0">
                <a:solidFill>
                  <a:srgbClr val="333333"/>
                </a:solidFill>
                <a:latin typeface="Courier New" panose="02070309020205020404" pitchFamily="49" charset="0"/>
                <a:cs typeface="Courier New" panose="02070309020205020404" pitchFamily="49" charset="0"/>
              </a:rPr>
              <a:t> </a:t>
            </a:r>
            <a:r>
              <a:rPr lang="en-US" sz="1400" dirty="0" err="1">
                <a:solidFill>
                  <a:srgbClr val="333333"/>
                </a:solidFill>
                <a:latin typeface="Courier New" panose="02070309020205020404" pitchFamily="49" charset="0"/>
                <a:cs typeface="Courier New" panose="02070309020205020404" pitchFamily="49" charset="0"/>
              </a:rPr>
              <a:t>billingService</a:t>
            </a:r>
            <a:r>
              <a:rPr lang="en-US" sz="1400" dirty="0">
                <a:solidFill>
                  <a:srgbClr val="333333"/>
                </a:solidFill>
                <a:latin typeface="Courier New" panose="02070309020205020404" pitchFamily="49" charset="0"/>
                <a:cs typeface="Courier New" panose="02070309020205020404" pitchFamily="49" charset="0"/>
              </a:rPr>
              <a:t> = </a:t>
            </a:r>
            <a:r>
              <a:rPr lang="en-US" sz="1400" dirty="0" err="1">
                <a:solidFill>
                  <a:srgbClr val="333333"/>
                </a:solidFill>
                <a:latin typeface="Courier New" panose="02070309020205020404" pitchFamily="49" charset="0"/>
                <a:cs typeface="Courier New" panose="02070309020205020404" pitchFamily="49" charset="0"/>
              </a:rPr>
              <a:t>applicationContext.getBean</a:t>
            </a:r>
            <a:r>
              <a:rPr lang="en-US" sz="1400" dirty="0">
                <a:solidFill>
                  <a:srgbClr val="333333"/>
                </a:solidFill>
                <a:latin typeface="Courier New" panose="02070309020205020404" pitchFamily="49" charset="0"/>
                <a:cs typeface="Courier New" panose="02070309020205020404" pitchFamily="49" charset="0"/>
              </a:rPr>
              <a:t>("</a:t>
            </a:r>
            <a:r>
              <a:rPr lang="en-US" sz="1400" dirty="0" err="1">
                <a:solidFill>
                  <a:srgbClr val="333333"/>
                </a:solidFill>
                <a:latin typeface="Courier New" panose="02070309020205020404" pitchFamily="49" charset="0"/>
                <a:cs typeface="Courier New" panose="02070309020205020404" pitchFamily="49" charset="0"/>
              </a:rPr>
              <a:t>ruleBillingService</a:t>
            </a:r>
            <a:r>
              <a:rPr lang="en-US" sz="1400" dirty="0">
                <a:solidFill>
                  <a:srgbClr val="333333"/>
                </a:solidFill>
                <a:latin typeface="Courier New" panose="02070309020205020404" pitchFamily="49" charset="0"/>
                <a:cs typeface="Courier New" panose="02070309020205020404" pitchFamily="49" charset="0"/>
              </a:rPr>
              <a:t>", </a:t>
            </a:r>
            <a:r>
              <a:rPr lang="en-US" sz="1400" dirty="0" err="1">
                <a:solidFill>
                  <a:srgbClr val="333333"/>
                </a:solidFill>
                <a:latin typeface="Courier New" panose="02070309020205020404" pitchFamily="49" charset="0"/>
                <a:cs typeface="Courier New" panose="02070309020205020404" pitchFamily="49" charset="0"/>
              </a:rPr>
              <a:t>BillingService.class</a:t>
            </a:r>
            <a:r>
              <a:rPr lang="en-US" sz="1400" dirty="0">
                <a:solidFill>
                  <a:srgbClr val="333333"/>
                </a:solidFill>
                <a:latin typeface="Courier New" panose="02070309020205020404" pitchFamily="49" charset="0"/>
                <a:cs typeface="Courier New" panose="02070309020205020404" pitchFamily="49" charset="0"/>
              </a:rPr>
              <a:t>);</a:t>
            </a:r>
          </a:p>
          <a:p>
            <a:pPr lvl="0" defTabSz="914400" fontAlgn="ctr"/>
            <a:r>
              <a:rPr lang="en-US" sz="1400" dirty="0" err="1" smtClean="0">
                <a:solidFill>
                  <a:srgbClr val="333333"/>
                </a:solidFill>
                <a:latin typeface="Courier New" panose="02070309020205020404" pitchFamily="49" charset="0"/>
                <a:cs typeface="Courier New" panose="02070309020205020404" pitchFamily="49" charset="0"/>
              </a:rPr>
              <a:t>billingService.charge</a:t>
            </a:r>
            <a:r>
              <a:rPr lang="en-US" sz="1400" dirty="0" smtClean="0">
                <a:solidFill>
                  <a:srgbClr val="333333"/>
                </a:solidFill>
                <a:latin typeface="Courier New" panose="02070309020205020404" pitchFamily="49" charset="0"/>
                <a:cs typeface="Courier New" panose="02070309020205020404" pitchFamily="49" charset="0"/>
              </a:rPr>
              <a:t>(100</a:t>
            </a:r>
            <a:r>
              <a:rPr lang="en-US" sz="1400" dirty="0">
                <a:solidFill>
                  <a:srgbClr val="333333"/>
                </a:solidFill>
                <a:latin typeface="Courier New" panose="02070309020205020404" pitchFamily="49" charset="0"/>
                <a:cs typeface="Courier New" panose="02070309020205020404" pitchFamily="49" charset="0"/>
              </a:rPr>
              <a:t>);</a:t>
            </a:r>
            <a:endParaRPr lang="en-US" sz="1400" dirty="0">
              <a:solidFill>
                <a:srgbClr val="333333"/>
              </a:solidFill>
              <a:latin typeface="Courier New" panose="02070309020205020404" pitchFamily="49" charset="0"/>
              <a:cs typeface="Courier New" panose="02070309020205020404" pitchFamily="49" charset="0"/>
            </a:endParaRPr>
          </a:p>
        </p:txBody>
      </p:sp>
      <p:sp>
        <p:nvSpPr>
          <p:cNvPr id="7" name="Symbol zastępczy zawartości 2"/>
          <p:cNvSpPr txBox="1">
            <a:spLocks/>
          </p:cNvSpPr>
          <p:nvPr/>
        </p:nvSpPr>
        <p:spPr>
          <a:xfrm>
            <a:off x="488504" y="4437783"/>
            <a:ext cx="9133457" cy="575393"/>
          </a:xfrm>
          <a:prstGeom prst="rect">
            <a:avLst/>
          </a:prstGeom>
        </p:spPr>
        <p:txBody>
          <a:bodyPr vert="horz" lIns="0" tIns="45720" rIns="91440" bIns="45720" rtlCol="0">
            <a:normAutofit/>
          </a:bodyPr>
          <a:lstStyle>
            <a:lvl1pPr marL="179388" indent="-179388" algn="l" defTabSz="995613" rtl="0" eaLnBrk="1" latinLnBrk="0" hangingPunct="1">
              <a:lnSpc>
                <a:spcPct val="140000"/>
              </a:lnSpc>
              <a:spcBef>
                <a:spcPts val="300"/>
              </a:spcBef>
              <a:buClr>
                <a:schemeClr val="tx2"/>
              </a:buClr>
              <a:buSzPct val="110000"/>
              <a:buFont typeface="Wingdings" pitchFamily="2" charset="2"/>
              <a:buChar char="l"/>
              <a:defRPr lang="en-US" sz="1400" kern="1200">
                <a:solidFill>
                  <a:schemeClr val="tx1"/>
                </a:solidFill>
                <a:latin typeface="Tahoma" pitchFamily="34" charset="0"/>
                <a:ea typeface="Tahoma" pitchFamily="34" charset="0"/>
                <a:cs typeface="Tahoma" pitchFamily="34" charset="0"/>
              </a:defRPr>
            </a:lvl1pPr>
            <a:lvl2pPr marL="360000" indent="-180000" algn="l" defTabSz="995613" rtl="0" eaLnBrk="1" latinLnBrk="0" hangingPunct="1">
              <a:lnSpc>
                <a:spcPct val="140000"/>
              </a:lnSpc>
              <a:spcBef>
                <a:spcPts val="300"/>
              </a:spcBef>
              <a:spcAft>
                <a:spcPts val="0"/>
              </a:spcAft>
              <a:buClr>
                <a:schemeClr val="tx2"/>
              </a:buClr>
              <a:buSzPct val="80000"/>
              <a:buFont typeface="Wingdings 3" pitchFamily="18" charset="2"/>
              <a:buChar char=""/>
              <a:defRPr lang="en-US" sz="1400" kern="1200">
                <a:solidFill>
                  <a:schemeClr val="tx1"/>
                </a:solidFill>
                <a:latin typeface="Tahoma" pitchFamily="34" charset="0"/>
                <a:ea typeface="Tahoma" pitchFamily="34" charset="0"/>
                <a:cs typeface="Tahoma" pitchFamily="34" charset="0"/>
              </a:defRPr>
            </a:lvl2pPr>
            <a:lvl3pPr marL="538163" indent="-182563" algn="l" defTabSz="995613" rtl="0" eaLnBrk="1" latinLnBrk="0" hangingPunct="1">
              <a:lnSpc>
                <a:spcPct val="140000"/>
              </a:lnSpc>
              <a:spcBef>
                <a:spcPct val="20000"/>
              </a:spcBef>
              <a:buClr>
                <a:schemeClr val="tx2"/>
              </a:buClr>
              <a:buSzPct val="80000"/>
              <a:buFontTx/>
              <a:buBlip>
                <a:blip r:embed="rId2"/>
              </a:buBlip>
              <a:defRPr lang="en-US" sz="1400" kern="1200">
                <a:solidFill>
                  <a:schemeClr val="tx1"/>
                </a:solidFill>
                <a:latin typeface="Tahoma" pitchFamily="34" charset="0"/>
                <a:ea typeface="Tahoma" pitchFamily="34" charset="0"/>
                <a:cs typeface="Tahoma" pitchFamily="34" charset="0"/>
              </a:defRPr>
            </a:lvl3pPr>
            <a:lvl4pPr marL="719138" indent="-180975" algn="l" defTabSz="995613" rtl="0" eaLnBrk="1" latinLnBrk="0" hangingPunct="1">
              <a:lnSpc>
                <a:spcPct val="140000"/>
              </a:lnSpc>
              <a:spcBef>
                <a:spcPct val="20000"/>
              </a:spcBef>
              <a:buClr>
                <a:schemeClr val="tx2"/>
              </a:buClr>
              <a:buSzPct val="80000"/>
              <a:buFont typeface="Tahoma" pitchFamily="34" charset="0"/>
              <a:buChar char="–"/>
              <a:defRPr lang="en-US" sz="1400" kern="1200">
                <a:solidFill>
                  <a:schemeClr val="tx1"/>
                </a:solidFill>
                <a:latin typeface="Tahoma" pitchFamily="34" charset="0"/>
                <a:ea typeface="Tahoma" pitchFamily="34" charset="0"/>
                <a:cs typeface="Tahoma" pitchFamily="34" charset="0"/>
              </a:defRPr>
            </a:lvl4pPr>
            <a:lvl5pPr marL="895350" indent="-176213" algn="l" defTabSz="995613" rtl="0" eaLnBrk="1" latinLnBrk="0" hangingPunct="1">
              <a:lnSpc>
                <a:spcPct val="140000"/>
              </a:lnSpc>
              <a:spcBef>
                <a:spcPct val="20000"/>
              </a:spcBef>
              <a:buClr>
                <a:schemeClr val="tx2"/>
              </a:buClr>
              <a:buSzPct val="80000"/>
              <a:buFont typeface="Tahoma" pitchFamily="34" charset="0"/>
              <a:buChar char="–"/>
              <a:defRPr lang="en-GB" sz="1400" kern="1200">
                <a:solidFill>
                  <a:schemeClr val="tx1"/>
                </a:solidFill>
                <a:latin typeface="Tahoma" pitchFamily="34" charset="0"/>
                <a:ea typeface="Tahoma" pitchFamily="34" charset="0"/>
                <a:cs typeface="Tahoma" pitchFamily="34" charset="0"/>
              </a:defRPr>
            </a:lvl5pPr>
            <a:lvl6pPr marL="239979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36125"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72452"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0877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0" indent="0">
              <a:buFont typeface="Wingdings" pitchFamily="2" charset="2"/>
              <a:buNone/>
            </a:pPr>
            <a:r>
              <a:rPr lang="en-US" sz="2000" dirty="0" smtClean="0"/>
              <a:t>And additionally we have extra features with minimal overhead.</a:t>
            </a:r>
            <a:endParaRPr lang="en-US" sz="2000" dirty="0"/>
          </a:p>
        </p:txBody>
      </p:sp>
    </p:spTree>
    <p:extLst>
      <p:ext uri="{BB962C8B-B14F-4D97-AF65-F5344CB8AC3E}">
        <p14:creationId xmlns:p14="http://schemas.microsoft.com/office/powerpoint/2010/main" val="226725750"/>
      </p:ext>
    </p:extLst>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smtClean="0"/>
              <a:t>Inversion of Control container</a:t>
            </a:r>
            <a:r>
              <a:rPr lang="pl-PL" dirty="0" smtClean="0"/>
              <a:t/>
            </a:r>
            <a:br>
              <a:rPr lang="pl-PL" dirty="0" smtClean="0"/>
            </a:br>
            <a:r>
              <a:rPr lang="pl-PL" sz="1800" dirty="0" err="1" smtClean="0"/>
              <a:t>Configuration</a:t>
            </a:r>
            <a:r>
              <a:rPr lang="pl-PL" dirty="0" smtClean="0"/>
              <a:t/>
            </a:r>
            <a:br>
              <a:rPr lang="pl-PL" dirty="0" smtClean="0"/>
            </a:br>
            <a:endParaRPr lang="en-US" dirty="0"/>
          </a:p>
        </p:txBody>
      </p:sp>
      <p:sp>
        <p:nvSpPr>
          <p:cNvPr id="3" name="Symbol zastępczy zawartości 2"/>
          <p:cNvSpPr>
            <a:spLocks noGrp="1"/>
          </p:cNvSpPr>
          <p:nvPr>
            <p:ph idx="1"/>
          </p:nvPr>
        </p:nvSpPr>
        <p:spPr/>
        <p:txBody>
          <a:bodyPr>
            <a:normAutofit/>
          </a:bodyPr>
          <a:lstStyle/>
          <a:p>
            <a:pPr marL="0" indent="0">
              <a:buNone/>
            </a:pPr>
            <a:r>
              <a:rPr lang="en-US" sz="2000" dirty="0"/>
              <a:t>The container can be configured by </a:t>
            </a:r>
            <a:r>
              <a:rPr lang="en-US" sz="2000" dirty="0" smtClean="0"/>
              <a:t>loading </a:t>
            </a:r>
            <a:r>
              <a:rPr lang="en-US" sz="2000" b="1" dirty="0" smtClean="0"/>
              <a:t>XML files </a:t>
            </a:r>
            <a:r>
              <a:rPr lang="en-US" sz="2000" dirty="0"/>
              <a:t>or detecting specific </a:t>
            </a:r>
            <a:r>
              <a:rPr lang="en-US" sz="2000" b="1" dirty="0"/>
              <a:t>Java annotations on configuration classes</a:t>
            </a:r>
            <a:r>
              <a:rPr lang="en-US" sz="2000" dirty="0"/>
              <a:t>. </a:t>
            </a:r>
            <a:endParaRPr lang="pl-PL" sz="2000" dirty="0" smtClean="0"/>
          </a:p>
          <a:p>
            <a:pPr marL="0" indent="0">
              <a:buNone/>
            </a:pPr>
            <a:r>
              <a:rPr lang="en-US" sz="2000" dirty="0" smtClean="0"/>
              <a:t>These </a:t>
            </a:r>
            <a:r>
              <a:rPr lang="en-US" sz="2000" dirty="0"/>
              <a:t>data sources contain the bean definitions which provide the information required to create the beans.</a:t>
            </a:r>
            <a:endParaRPr lang="en-US" sz="2000" dirty="0"/>
          </a:p>
        </p:txBody>
      </p:sp>
      <p:pic>
        <p:nvPicPr>
          <p:cNvPr id="7170" name="Picture 2" descr="https://encrypted-tbn3.gstatic.com/images?q=tbn:ANd9GcSVBNsciFno467jE8shB0eRieBfOUf4YUBtARd_JjXnZqhBjHp5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0400" y="3440778"/>
            <a:ext cx="6253137" cy="2605476"/>
          </a:xfrm>
          <a:prstGeom prst="rect">
            <a:avLst/>
          </a:prstGeom>
          <a:noFill/>
          <a:extLst>
            <a:ext uri="{909E8E84-426E-40DD-AFC4-6F175D3DCCD1}">
              <a14:hiddenFill xmlns:a14="http://schemas.microsoft.com/office/drawing/2010/main">
                <a:solidFill>
                  <a:srgbClr val="FFFFFF"/>
                </a:solidFill>
              </a14:hiddenFill>
            </a:ext>
          </a:extLst>
        </p:spPr>
      </p:pic>
      <p:sp>
        <p:nvSpPr>
          <p:cNvPr id="8" name="pole tekstowe 7"/>
          <p:cNvSpPr txBox="1"/>
          <p:nvPr/>
        </p:nvSpPr>
        <p:spPr>
          <a:xfrm>
            <a:off x="2072680" y="5229200"/>
            <a:ext cx="1368152" cy="504056"/>
          </a:xfrm>
          <a:prstGeom prst="rect">
            <a:avLst/>
          </a:prstGeom>
          <a:noFill/>
        </p:spPr>
        <p:txBody>
          <a:bodyPr wrap="none" rtlCol="0" anchor="t" anchorCtr="0">
            <a:noAutofit/>
          </a:bodyPr>
          <a:lstStyle/>
          <a:p>
            <a:r>
              <a:rPr lang="pl-PL" sz="2000" b="1" dirty="0" smtClean="0">
                <a:solidFill>
                  <a:schemeClr val="bg1"/>
                </a:solidFill>
                <a:latin typeface="Tahoma" pitchFamily="34" charset="0"/>
                <a:ea typeface="Tahoma" pitchFamily="34" charset="0"/>
                <a:cs typeface="Tahoma" pitchFamily="34" charset="0"/>
              </a:rPr>
              <a:t>XML </a:t>
            </a:r>
            <a:r>
              <a:rPr lang="pl-PL" sz="2000" b="1" dirty="0" err="1" smtClean="0">
                <a:solidFill>
                  <a:schemeClr val="bg1"/>
                </a:solidFill>
                <a:latin typeface="Tahoma" pitchFamily="34" charset="0"/>
                <a:ea typeface="Tahoma" pitchFamily="34" charset="0"/>
                <a:cs typeface="Tahoma" pitchFamily="34" charset="0"/>
              </a:rPr>
              <a:t>way</a:t>
            </a:r>
            <a:endParaRPr lang="en-US" sz="2000" b="1" dirty="0" smtClean="0">
              <a:solidFill>
                <a:schemeClr val="bg1"/>
              </a:solidFill>
              <a:latin typeface="Tahoma" pitchFamily="34" charset="0"/>
              <a:ea typeface="Tahoma" pitchFamily="34" charset="0"/>
              <a:cs typeface="Tahoma" pitchFamily="34" charset="0"/>
            </a:endParaRPr>
          </a:p>
        </p:txBody>
      </p:sp>
      <p:sp>
        <p:nvSpPr>
          <p:cNvPr id="10" name="pole tekstowe 9"/>
          <p:cNvSpPr txBox="1"/>
          <p:nvPr/>
        </p:nvSpPr>
        <p:spPr>
          <a:xfrm>
            <a:off x="6393160" y="5271412"/>
            <a:ext cx="1368152" cy="504056"/>
          </a:xfrm>
          <a:prstGeom prst="rect">
            <a:avLst/>
          </a:prstGeom>
          <a:noFill/>
        </p:spPr>
        <p:txBody>
          <a:bodyPr wrap="none" rtlCol="0" anchor="t" anchorCtr="0">
            <a:noAutofit/>
          </a:bodyPr>
          <a:lstStyle/>
          <a:p>
            <a:r>
              <a:rPr lang="pl-PL" sz="2000" b="1" dirty="0" smtClean="0">
                <a:solidFill>
                  <a:schemeClr val="bg1"/>
                </a:solidFill>
                <a:latin typeface="Tahoma" pitchFamily="34" charset="0"/>
                <a:ea typeface="Tahoma" pitchFamily="34" charset="0"/>
                <a:cs typeface="Tahoma" pitchFamily="34" charset="0"/>
              </a:rPr>
              <a:t>Java</a:t>
            </a:r>
            <a:r>
              <a:rPr lang="pl-PL" sz="2000" b="1" dirty="0" smtClean="0">
                <a:solidFill>
                  <a:schemeClr val="bg1"/>
                </a:solidFill>
                <a:latin typeface="Tahoma" pitchFamily="34" charset="0"/>
                <a:ea typeface="Tahoma" pitchFamily="34" charset="0"/>
                <a:cs typeface="Tahoma" pitchFamily="34" charset="0"/>
              </a:rPr>
              <a:t> </a:t>
            </a:r>
            <a:r>
              <a:rPr lang="pl-PL" sz="2000" b="1" dirty="0" err="1" smtClean="0">
                <a:solidFill>
                  <a:schemeClr val="bg1"/>
                </a:solidFill>
                <a:latin typeface="Tahoma" pitchFamily="34" charset="0"/>
                <a:ea typeface="Tahoma" pitchFamily="34" charset="0"/>
                <a:cs typeface="Tahoma" pitchFamily="34" charset="0"/>
              </a:rPr>
              <a:t>way</a:t>
            </a:r>
            <a:endParaRPr lang="en-US" sz="2000" b="1" dirty="0" smtClean="0">
              <a:solidFill>
                <a:schemeClr val="bg1"/>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2227301709"/>
      </p:ext>
    </p:extLst>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Inversion of Control container</a:t>
            </a:r>
            <a:r>
              <a:rPr lang="pl-PL" dirty="0"/>
              <a:t/>
            </a:r>
            <a:br>
              <a:rPr lang="pl-PL" dirty="0"/>
            </a:br>
            <a:r>
              <a:rPr lang="pl-PL" sz="1800" dirty="0" err="1" smtClean="0"/>
              <a:t>Configuration</a:t>
            </a:r>
            <a:r>
              <a:rPr lang="pl-PL" sz="1800" dirty="0" smtClean="0"/>
              <a:t> – XML </a:t>
            </a:r>
            <a:r>
              <a:rPr lang="pl-PL" sz="1800" dirty="0" err="1" smtClean="0"/>
              <a:t>way</a:t>
            </a:r>
            <a:r>
              <a:rPr lang="pl-PL" dirty="0" smtClean="0"/>
              <a:t/>
            </a:r>
            <a:br>
              <a:rPr lang="pl-PL" dirty="0" smtClean="0"/>
            </a:br>
            <a:endParaRPr lang="en-US" dirty="0"/>
          </a:p>
        </p:txBody>
      </p:sp>
      <p:sp>
        <p:nvSpPr>
          <p:cNvPr id="3" name="Symbol zastępczy zawartości 2"/>
          <p:cNvSpPr>
            <a:spLocks noGrp="1"/>
          </p:cNvSpPr>
          <p:nvPr>
            <p:ph idx="1"/>
          </p:nvPr>
        </p:nvSpPr>
        <p:spPr>
          <a:xfrm>
            <a:off x="500062" y="1341439"/>
            <a:ext cx="9133457" cy="575393"/>
          </a:xfrm>
        </p:spPr>
        <p:txBody>
          <a:bodyPr>
            <a:normAutofit/>
          </a:bodyPr>
          <a:lstStyle/>
          <a:p>
            <a:pPr marL="0" indent="0">
              <a:buNone/>
            </a:pPr>
            <a:r>
              <a:rPr lang="pl-PL" sz="2000" dirty="0" err="1" smtClean="0"/>
              <a:t>Configuration</a:t>
            </a:r>
            <a:r>
              <a:rPr lang="pl-PL" sz="2000" dirty="0" smtClean="0"/>
              <a:t>:</a:t>
            </a:r>
            <a:endParaRPr lang="en-US" sz="2000" dirty="0"/>
          </a:p>
        </p:txBody>
      </p:sp>
      <p:sp>
        <p:nvSpPr>
          <p:cNvPr id="5" name="Rectangle 3"/>
          <p:cNvSpPr>
            <a:spLocks noChangeArrowheads="1"/>
          </p:cNvSpPr>
          <p:nvPr/>
        </p:nvSpPr>
        <p:spPr bwMode="auto">
          <a:xfrm>
            <a:off x="530491" y="2060848"/>
            <a:ext cx="9069387" cy="1938992"/>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defTabSz="914400" fontAlgn="ctr"/>
            <a:r>
              <a:rPr lang="en-US" sz="1400" dirty="0">
                <a:solidFill>
                  <a:srgbClr val="333333"/>
                </a:solidFill>
                <a:latin typeface="Courier New" panose="02070309020205020404" pitchFamily="49" charset="0"/>
                <a:cs typeface="Courier New" panose="02070309020205020404" pitchFamily="49" charset="0"/>
              </a:rPr>
              <a:t>&lt;?xml version="1.0" encoding="UTF-8"?&gt;</a:t>
            </a:r>
          </a:p>
          <a:p>
            <a:pPr lvl="0" defTabSz="914400" fontAlgn="ctr"/>
            <a:r>
              <a:rPr lang="en-US" sz="1400" dirty="0">
                <a:solidFill>
                  <a:srgbClr val="333333"/>
                </a:solidFill>
                <a:latin typeface="Courier New" panose="02070309020205020404" pitchFamily="49" charset="0"/>
                <a:cs typeface="Courier New" panose="02070309020205020404" pitchFamily="49" charset="0"/>
              </a:rPr>
              <a:t>&lt;beans </a:t>
            </a:r>
            <a:r>
              <a:rPr lang="en-US" sz="1400" dirty="0" err="1">
                <a:solidFill>
                  <a:srgbClr val="333333"/>
                </a:solidFill>
                <a:latin typeface="Courier New" panose="02070309020205020404" pitchFamily="49" charset="0"/>
                <a:cs typeface="Courier New" panose="02070309020205020404" pitchFamily="49" charset="0"/>
              </a:rPr>
              <a:t>xmlns</a:t>
            </a:r>
            <a:r>
              <a:rPr lang="en-US" sz="1400" dirty="0">
                <a:solidFill>
                  <a:srgbClr val="333333"/>
                </a:solidFill>
                <a:latin typeface="Courier New" panose="02070309020205020404" pitchFamily="49" charset="0"/>
                <a:cs typeface="Courier New" panose="02070309020205020404" pitchFamily="49" charset="0"/>
              </a:rPr>
              <a:t>="http://www.springframework.org/schema/beans"</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a:t>
            </a:r>
            <a:r>
              <a:rPr lang="en-US" sz="1400" dirty="0" err="1">
                <a:solidFill>
                  <a:srgbClr val="333333"/>
                </a:solidFill>
                <a:latin typeface="Courier New" panose="02070309020205020404" pitchFamily="49" charset="0"/>
                <a:cs typeface="Courier New" panose="02070309020205020404" pitchFamily="49" charset="0"/>
              </a:rPr>
              <a:t>xmlns:xsi</a:t>
            </a:r>
            <a:r>
              <a:rPr lang="en-US" sz="1400" dirty="0">
                <a:solidFill>
                  <a:srgbClr val="333333"/>
                </a:solidFill>
                <a:latin typeface="Courier New" panose="02070309020205020404" pitchFamily="49" charset="0"/>
                <a:cs typeface="Courier New" panose="02070309020205020404" pitchFamily="49" charset="0"/>
              </a:rPr>
              <a:t>="http://www.w3.org/2001/XMLSchema-instance"</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a:t>
            </a:r>
            <a:r>
              <a:rPr lang="en-US" sz="1400" dirty="0" err="1">
                <a:solidFill>
                  <a:srgbClr val="333333"/>
                </a:solidFill>
                <a:latin typeface="Courier New" panose="02070309020205020404" pitchFamily="49" charset="0"/>
                <a:cs typeface="Courier New" panose="02070309020205020404" pitchFamily="49" charset="0"/>
              </a:rPr>
              <a:t>xsi:schemaLocation</a:t>
            </a:r>
            <a:r>
              <a:rPr lang="en-US" sz="1400" dirty="0">
                <a:solidFill>
                  <a:srgbClr val="333333"/>
                </a:solidFill>
                <a:latin typeface="Courier New" panose="02070309020205020404" pitchFamily="49" charset="0"/>
                <a:cs typeface="Courier New" panose="02070309020205020404" pitchFamily="49" charset="0"/>
              </a:rPr>
              <a:t>="http://www.springframework.org/schema/beans</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http://www.springframework.org/schema/beans/spring-beans.xsd"&gt;</a:t>
            </a:r>
          </a:p>
          <a:p>
            <a:pPr lvl="0" defTabSz="914400" fontAlgn="ctr"/>
            <a:endParaRPr lang="en-US" sz="1400" dirty="0">
              <a:solidFill>
                <a:srgbClr val="333333"/>
              </a:solidFill>
              <a:latin typeface="Courier New" panose="02070309020205020404" pitchFamily="49" charset="0"/>
              <a:cs typeface="Courier New" panose="02070309020205020404" pitchFamily="49" charset="0"/>
            </a:endParaRPr>
          </a:p>
          <a:p>
            <a:pPr lvl="0" defTabSz="914400" fontAlgn="ctr"/>
            <a:r>
              <a:rPr lang="en-US" sz="1400" dirty="0">
                <a:solidFill>
                  <a:srgbClr val="333333"/>
                </a:solidFill>
                <a:latin typeface="Courier New" panose="02070309020205020404" pitchFamily="49" charset="0"/>
                <a:cs typeface="Courier New" panose="02070309020205020404" pitchFamily="49" charset="0"/>
              </a:rPr>
              <a:t>&lt;bean id="</a:t>
            </a:r>
            <a:r>
              <a:rPr lang="en-US" sz="1400" dirty="0" err="1">
                <a:solidFill>
                  <a:srgbClr val="333333"/>
                </a:solidFill>
                <a:latin typeface="Courier New" panose="02070309020205020404" pitchFamily="49" charset="0"/>
                <a:cs typeface="Courier New" panose="02070309020205020404" pitchFamily="49" charset="0"/>
              </a:rPr>
              <a:t>ruleBillingService</a:t>
            </a:r>
            <a:r>
              <a:rPr lang="en-US" sz="1400" dirty="0">
                <a:solidFill>
                  <a:srgbClr val="333333"/>
                </a:solidFill>
                <a:latin typeface="Courier New" panose="02070309020205020404" pitchFamily="49" charset="0"/>
                <a:cs typeface="Courier New" panose="02070309020205020404" pitchFamily="49" charset="0"/>
              </a:rPr>
              <a:t>" class="</a:t>
            </a:r>
            <a:r>
              <a:rPr lang="en-US" sz="1400" dirty="0" err="1">
                <a:solidFill>
                  <a:srgbClr val="333333"/>
                </a:solidFill>
                <a:latin typeface="Courier New" panose="02070309020205020404" pitchFamily="49" charset="0"/>
                <a:cs typeface="Courier New" panose="02070309020205020404" pitchFamily="49" charset="0"/>
              </a:rPr>
              <a:t>com.github.kospiotr.hellospring.BillingService</a:t>
            </a:r>
            <a:r>
              <a:rPr lang="en-US" sz="1400" dirty="0">
                <a:solidFill>
                  <a:srgbClr val="333333"/>
                </a:solidFill>
                <a:latin typeface="Courier New" panose="02070309020205020404" pitchFamily="49" charset="0"/>
                <a:cs typeface="Courier New" panose="02070309020205020404" pitchFamily="49" charset="0"/>
              </a:rPr>
              <a:t>"/&gt;</a:t>
            </a:r>
          </a:p>
          <a:p>
            <a:pPr lvl="0" defTabSz="914400" fontAlgn="ctr"/>
            <a:r>
              <a:rPr lang="en-US" sz="1400" dirty="0">
                <a:solidFill>
                  <a:srgbClr val="333333"/>
                </a:solidFill>
                <a:latin typeface="Courier New" panose="02070309020205020404" pitchFamily="49" charset="0"/>
                <a:cs typeface="Courier New" panose="02070309020205020404" pitchFamily="49" charset="0"/>
              </a:rPr>
              <a:t>&lt;/beans&gt;</a:t>
            </a:r>
            <a:endParaRPr lang="en-US" sz="1400" dirty="0">
              <a:solidFill>
                <a:srgbClr val="333333"/>
              </a:solidFill>
              <a:latin typeface="Courier New" panose="02070309020205020404" pitchFamily="49" charset="0"/>
              <a:cs typeface="Courier New" panose="02070309020205020404" pitchFamily="49" charset="0"/>
            </a:endParaRPr>
          </a:p>
        </p:txBody>
      </p:sp>
      <p:sp>
        <p:nvSpPr>
          <p:cNvPr id="7" name="Symbol zastępczy zawartości 2"/>
          <p:cNvSpPr txBox="1">
            <a:spLocks/>
          </p:cNvSpPr>
          <p:nvPr/>
        </p:nvSpPr>
        <p:spPr>
          <a:xfrm>
            <a:off x="488504" y="4437783"/>
            <a:ext cx="9133457" cy="575393"/>
          </a:xfrm>
          <a:prstGeom prst="rect">
            <a:avLst/>
          </a:prstGeom>
        </p:spPr>
        <p:txBody>
          <a:bodyPr vert="horz" lIns="0" tIns="45720" rIns="91440" bIns="45720" rtlCol="0">
            <a:normAutofit/>
          </a:bodyPr>
          <a:lstStyle>
            <a:lvl1pPr marL="179388" indent="-179388" algn="l" defTabSz="995613" rtl="0" eaLnBrk="1" latinLnBrk="0" hangingPunct="1">
              <a:lnSpc>
                <a:spcPct val="140000"/>
              </a:lnSpc>
              <a:spcBef>
                <a:spcPts val="300"/>
              </a:spcBef>
              <a:buClr>
                <a:schemeClr val="tx2"/>
              </a:buClr>
              <a:buSzPct val="110000"/>
              <a:buFont typeface="Wingdings" pitchFamily="2" charset="2"/>
              <a:buChar char="l"/>
              <a:defRPr lang="en-US" sz="1400" kern="1200">
                <a:solidFill>
                  <a:schemeClr val="tx1"/>
                </a:solidFill>
                <a:latin typeface="Tahoma" pitchFamily="34" charset="0"/>
                <a:ea typeface="Tahoma" pitchFamily="34" charset="0"/>
                <a:cs typeface="Tahoma" pitchFamily="34" charset="0"/>
              </a:defRPr>
            </a:lvl1pPr>
            <a:lvl2pPr marL="360000" indent="-180000" algn="l" defTabSz="995613" rtl="0" eaLnBrk="1" latinLnBrk="0" hangingPunct="1">
              <a:lnSpc>
                <a:spcPct val="140000"/>
              </a:lnSpc>
              <a:spcBef>
                <a:spcPts val="300"/>
              </a:spcBef>
              <a:spcAft>
                <a:spcPts val="0"/>
              </a:spcAft>
              <a:buClr>
                <a:schemeClr val="tx2"/>
              </a:buClr>
              <a:buSzPct val="80000"/>
              <a:buFont typeface="Wingdings 3" pitchFamily="18" charset="2"/>
              <a:buChar char=""/>
              <a:defRPr lang="en-US" sz="1400" kern="1200">
                <a:solidFill>
                  <a:schemeClr val="tx1"/>
                </a:solidFill>
                <a:latin typeface="Tahoma" pitchFamily="34" charset="0"/>
                <a:ea typeface="Tahoma" pitchFamily="34" charset="0"/>
                <a:cs typeface="Tahoma" pitchFamily="34" charset="0"/>
              </a:defRPr>
            </a:lvl2pPr>
            <a:lvl3pPr marL="538163" indent="-182563" algn="l" defTabSz="995613" rtl="0" eaLnBrk="1" latinLnBrk="0" hangingPunct="1">
              <a:lnSpc>
                <a:spcPct val="140000"/>
              </a:lnSpc>
              <a:spcBef>
                <a:spcPct val="20000"/>
              </a:spcBef>
              <a:buClr>
                <a:schemeClr val="tx2"/>
              </a:buClr>
              <a:buSzPct val="80000"/>
              <a:buFontTx/>
              <a:buBlip>
                <a:blip r:embed="rId2"/>
              </a:buBlip>
              <a:defRPr lang="en-US" sz="1400" kern="1200">
                <a:solidFill>
                  <a:schemeClr val="tx1"/>
                </a:solidFill>
                <a:latin typeface="Tahoma" pitchFamily="34" charset="0"/>
                <a:ea typeface="Tahoma" pitchFamily="34" charset="0"/>
                <a:cs typeface="Tahoma" pitchFamily="34" charset="0"/>
              </a:defRPr>
            </a:lvl3pPr>
            <a:lvl4pPr marL="719138" indent="-180975" algn="l" defTabSz="995613" rtl="0" eaLnBrk="1" latinLnBrk="0" hangingPunct="1">
              <a:lnSpc>
                <a:spcPct val="140000"/>
              </a:lnSpc>
              <a:spcBef>
                <a:spcPct val="20000"/>
              </a:spcBef>
              <a:buClr>
                <a:schemeClr val="tx2"/>
              </a:buClr>
              <a:buSzPct val="80000"/>
              <a:buFont typeface="Tahoma" pitchFamily="34" charset="0"/>
              <a:buChar char="–"/>
              <a:defRPr lang="en-US" sz="1400" kern="1200">
                <a:solidFill>
                  <a:schemeClr val="tx1"/>
                </a:solidFill>
                <a:latin typeface="Tahoma" pitchFamily="34" charset="0"/>
                <a:ea typeface="Tahoma" pitchFamily="34" charset="0"/>
                <a:cs typeface="Tahoma" pitchFamily="34" charset="0"/>
              </a:defRPr>
            </a:lvl4pPr>
            <a:lvl5pPr marL="895350" indent="-176213" algn="l" defTabSz="995613" rtl="0" eaLnBrk="1" latinLnBrk="0" hangingPunct="1">
              <a:lnSpc>
                <a:spcPct val="140000"/>
              </a:lnSpc>
              <a:spcBef>
                <a:spcPct val="20000"/>
              </a:spcBef>
              <a:buClr>
                <a:schemeClr val="tx2"/>
              </a:buClr>
              <a:buSzPct val="80000"/>
              <a:buFont typeface="Tahoma" pitchFamily="34" charset="0"/>
              <a:buChar char="–"/>
              <a:defRPr lang="en-GB" sz="1400" kern="1200">
                <a:solidFill>
                  <a:schemeClr val="tx1"/>
                </a:solidFill>
                <a:latin typeface="Tahoma" pitchFamily="34" charset="0"/>
                <a:ea typeface="Tahoma" pitchFamily="34" charset="0"/>
                <a:cs typeface="Tahoma" pitchFamily="34" charset="0"/>
              </a:defRPr>
            </a:lvl5pPr>
            <a:lvl6pPr marL="239979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36125"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72452"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0877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0" indent="0">
              <a:buFont typeface="Wingdings" pitchFamily="2" charset="2"/>
              <a:buNone/>
            </a:pPr>
            <a:r>
              <a:rPr lang="en-US" sz="2000" dirty="0" smtClean="0"/>
              <a:t>Initialization:</a:t>
            </a:r>
            <a:endParaRPr lang="en-US" sz="2000" dirty="0"/>
          </a:p>
        </p:txBody>
      </p:sp>
      <p:sp>
        <p:nvSpPr>
          <p:cNvPr id="8" name="Rectangle 3"/>
          <p:cNvSpPr>
            <a:spLocks noChangeArrowheads="1"/>
          </p:cNvSpPr>
          <p:nvPr/>
        </p:nvSpPr>
        <p:spPr bwMode="auto">
          <a:xfrm>
            <a:off x="500062" y="5086345"/>
            <a:ext cx="9069387" cy="430887"/>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defTabSz="914400" fontAlgn="ctr"/>
            <a:r>
              <a:rPr lang="en-US" sz="1400" dirty="0" err="1">
                <a:solidFill>
                  <a:srgbClr val="333333"/>
                </a:solidFill>
                <a:latin typeface="Courier New" panose="02070309020205020404" pitchFamily="49" charset="0"/>
                <a:cs typeface="Courier New" panose="02070309020205020404" pitchFamily="49" charset="0"/>
              </a:rPr>
              <a:t>ApplicationContext</a:t>
            </a:r>
            <a:r>
              <a:rPr lang="en-US" sz="1400" dirty="0">
                <a:solidFill>
                  <a:srgbClr val="333333"/>
                </a:solidFill>
                <a:latin typeface="Courier New" panose="02070309020205020404" pitchFamily="49" charset="0"/>
                <a:cs typeface="Courier New" panose="02070309020205020404" pitchFamily="49" charset="0"/>
              </a:rPr>
              <a:t> </a:t>
            </a:r>
            <a:r>
              <a:rPr lang="en-US" sz="1400" dirty="0" err="1">
                <a:solidFill>
                  <a:srgbClr val="333333"/>
                </a:solidFill>
                <a:latin typeface="Courier New" panose="02070309020205020404" pitchFamily="49" charset="0"/>
                <a:cs typeface="Courier New" panose="02070309020205020404" pitchFamily="49" charset="0"/>
              </a:rPr>
              <a:t>applicationContext</a:t>
            </a:r>
            <a:r>
              <a:rPr lang="en-US" sz="1400" dirty="0">
                <a:solidFill>
                  <a:srgbClr val="333333"/>
                </a:solidFill>
                <a:latin typeface="Courier New" panose="02070309020205020404" pitchFamily="49" charset="0"/>
                <a:cs typeface="Courier New" panose="02070309020205020404" pitchFamily="49" charset="0"/>
              </a:rPr>
              <a:t> = new </a:t>
            </a:r>
            <a:endParaRPr lang="pl-PL" sz="1400" dirty="0" smtClean="0">
              <a:solidFill>
                <a:srgbClr val="333333"/>
              </a:solidFill>
              <a:latin typeface="Courier New" panose="02070309020205020404" pitchFamily="49" charset="0"/>
              <a:cs typeface="Courier New" panose="02070309020205020404" pitchFamily="49" charset="0"/>
            </a:endParaRPr>
          </a:p>
          <a:p>
            <a:pPr lvl="0" defTabSz="914400" fontAlgn="ctr"/>
            <a:r>
              <a:rPr lang="pl-PL" sz="1400" dirty="0">
                <a:solidFill>
                  <a:srgbClr val="333333"/>
                </a:solidFill>
                <a:latin typeface="Courier New" panose="02070309020205020404" pitchFamily="49" charset="0"/>
                <a:cs typeface="Courier New" panose="02070309020205020404" pitchFamily="49" charset="0"/>
              </a:rPr>
              <a:t>	</a:t>
            </a:r>
            <a:r>
              <a:rPr lang="pl-PL" sz="1400" dirty="0" smtClean="0">
                <a:solidFill>
                  <a:srgbClr val="333333"/>
                </a:solidFill>
                <a:latin typeface="Courier New" panose="02070309020205020404" pitchFamily="49" charset="0"/>
                <a:cs typeface="Courier New" panose="02070309020205020404" pitchFamily="49" charset="0"/>
              </a:rPr>
              <a:t>	</a:t>
            </a:r>
            <a:r>
              <a:rPr lang="en-US" sz="1400" dirty="0" err="1" smtClean="0">
                <a:solidFill>
                  <a:srgbClr val="333333"/>
                </a:solidFill>
                <a:latin typeface="Courier New" panose="02070309020205020404" pitchFamily="49" charset="0"/>
                <a:cs typeface="Courier New" panose="02070309020205020404" pitchFamily="49" charset="0"/>
              </a:rPr>
              <a:t>ClassPathXmlApplicationContext</a:t>
            </a:r>
            <a:r>
              <a:rPr lang="en-US" sz="1400" dirty="0">
                <a:solidFill>
                  <a:srgbClr val="333333"/>
                </a:solidFill>
                <a:latin typeface="Courier New" panose="02070309020205020404" pitchFamily="49" charset="0"/>
                <a:cs typeface="Courier New" panose="02070309020205020404" pitchFamily="49" charset="0"/>
              </a:rPr>
              <a:t>("</a:t>
            </a:r>
            <a:r>
              <a:rPr lang="en-US" sz="1400" dirty="0" err="1">
                <a:solidFill>
                  <a:srgbClr val="333333"/>
                </a:solidFill>
                <a:latin typeface="Courier New" panose="02070309020205020404" pitchFamily="49" charset="0"/>
                <a:cs typeface="Courier New" panose="02070309020205020404" pitchFamily="49" charset="0"/>
              </a:rPr>
              <a:t>main.xml","common.xml","rest.xml</a:t>
            </a:r>
            <a:r>
              <a:rPr lang="en-US" sz="1400" dirty="0">
                <a:solidFill>
                  <a:srgbClr val="333333"/>
                </a:solidFill>
                <a:latin typeface="Courier New" panose="02070309020205020404" pitchFamily="49" charset="0"/>
                <a:cs typeface="Courier New" panose="02070309020205020404" pitchFamily="49" charset="0"/>
              </a:rPr>
              <a:t>");</a:t>
            </a:r>
            <a:endParaRPr lang="en-US" sz="1400" dirty="0">
              <a:solidFill>
                <a:srgbClr val="333333"/>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65953303"/>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pl-PL" dirty="0" err="1" smtClean="0"/>
              <a:t>Motivation</a:t>
            </a:r>
            <a:r>
              <a:rPr lang="pl-PL" dirty="0" smtClean="0"/>
              <a:t/>
            </a:r>
            <a:br>
              <a:rPr lang="pl-PL" dirty="0" smtClean="0"/>
            </a:br>
            <a:r>
              <a:rPr lang="pl-PL" sz="1800" dirty="0" err="1" smtClean="0"/>
              <a:t>Writing</a:t>
            </a:r>
            <a:r>
              <a:rPr lang="pl-PL" sz="1800" dirty="0" smtClean="0"/>
              <a:t> </a:t>
            </a:r>
            <a:r>
              <a:rPr lang="pl-PL" sz="1800" dirty="0" err="1" smtClean="0"/>
              <a:t>enterprise</a:t>
            </a:r>
            <a:r>
              <a:rPr lang="pl-PL" sz="1800" dirty="0" smtClean="0"/>
              <a:t> </a:t>
            </a:r>
            <a:r>
              <a:rPr lang="pl-PL" sz="1800" dirty="0" err="1" smtClean="0"/>
              <a:t>applications</a:t>
            </a:r>
            <a:r>
              <a:rPr lang="en-US" sz="1800" dirty="0"/>
              <a:t/>
            </a:r>
            <a:br>
              <a:rPr lang="en-US" sz="1800" dirty="0"/>
            </a:br>
            <a:endParaRPr lang="en-GB" dirty="0"/>
          </a:p>
        </p:txBody>
      </p:sp>
      <p:sp>
        <p:nvSpPr>
          <p:cNvPr id="2" name="Symbol zastępczy zawartości 1"/>
          <p:cNvSpPr>
            <a:spLocks noGrp="1"/>
          </p:cNvSpPr>
          <p:nvPr>
            <p:ph idx="1"/>
          </p:nvPr>
        </p:nvSpPr>
        <p:spPr>
          <a:xfrm>
            <a:off x="500063" y="1341439"/>
            <a:ext cx="8269361" cy="4535833"/>
          </a:xfrm>
        </p:spPr>
        <p:txBody>
          <a:bodyPr>
            <a:normAutofit/>
          </a:bodyPr>
          <a:lstStyle/>
          <a:p>
            <a:pPr marL="0" indent="0">
              <a:buNone/>
            </a:pPr>
            <a:r>
              <a:rPr lang="pl-PL" sz="2000" dirty="0" smtClean="0"/>
              <a:t>Enterprise </a:t>
            </a:r>
            <a:r>
              <a:rPr lang="pl-PL" sz="2000" dirty="0" err="1" smtClean="0"/>
              <a:t>applications</a:t>
            </a:r>
            <a:r>
              <a:rPr lang="pl-PL" sz="2000" dirty="0" smtClean="0"/>
              <a:t> </a:t>
            </a:r>
            <a:r>
              <a:rPr lang="pl-PL" sz="2000" dirty="0" err="1" smtClean="0"/>
              <a:t>requires</a:t>
            </a:r>
            <a:r>
              <a:rPr lang="pl-PL" sz="2000" dirty="0" smtClean="0"/>
              <a:t> </a:t>
            </a:r>
            <a:r>
              <a:rPr lang="pl-PL" sz="2000" dirty="0" err="1" smtClean="0"/>
              <a:t>special</a:t>
            </a:r>
            <a:r>
              <a:rPr lang="pl-PL" sz="2000" dirty="0" smtClean="0"/>
              <a:t> </a:t>
            </a:r>
            <a:r>
              <a:rPr lang="pl-PL" sz="2000" dirty="0" err="1" smtClean="0"/>
              <a:t>mechanisms</a:t>
            </a:r>
            <a:r>
              <a:rPr lang="pl-PL" sz="2000" dirty="0" smtClean="0"/>
              <a:t> </a:t>
            </a:r>
            <a:r>
              <a:rPr lang="pl-PL" sz="2000" dirty="0" err="1" smtClean="0"/>
              <a:t>like</a:t>
            </a:r>
            <a:r>
              <a:rPr lang="pl-PL" sz="2000" dirty="0" smtClean="0"/>
              <a:t>:</a:t>
            </a:r>
            <a:endParaRPr lang="pl-PL" sz="2000" dirty="0" smtClean="0"/>
          </a:p>
          <a:p>
            <a:pPr lvl="1"/>
            <a:r>
              <a:rPr lang="pl-PL" sz="2000" dirty="0" err="1" smtClean="0"/>
              <a:t>Transactions</a:t>
            </a:r>
            <a:endParaRPr lang="pl-PL" sz="2000" dirty="0" smtClean="0"/>
          </a:p>
          <a:p>
            <a:pPr lvl="1"/>
            <a:r>
              <a:rPr lang="pl-PL" sz="2000" dirty="0" smtClean="0"/>
              <a:t>Security</a:t>
            </a:r>
          </a:p>
          <a:p>
            <a:pPr lvl="1"/>
            <a:r>
              <a:rPr lang="pl-PL" sz="2000" dirty="0" err="1" smtClean="0"/>
              <a:t>Scalabity</a:t>
            </a:r>
            <a:endParaRPr lang="pl-PL" sz="2000" dirty="0" smtClean="0"/>
          </a:p>
          <a:p>
            <a:pPr lvl="1"/>
            <a:r>
              <a:rPr lang="pl-PL" sz="2000" dirty="0" err="1" smtClean="0"/>
              <a:t>Concurency</a:t>
            </a:r>
            <a:endParaRPr lang="pl-PL" sz="2000" dirty="0"/>
          </a:p>
          <a:p>
            <a:pPr lvl="1"/>
            <a:r>
              <a:rPr lang="en-US" sz="2000" dirty="0"/>
              <a:t>Messaging</a:t>
            </a:r>
          </a:p>
          <a:p>
            <a:pPr lvl="1"/>
            <a:r>
              <a:rPr lang="en-US" sz="2000" dirty="0"/>
              <a:t>Remote control</a:t>
            </a:r>
          </a:p>
          <a:p>
            <a:pPr lvl="1"/>
            <a:r>
              <a:rPr lang="en-US" sz="2000" dirty="0"/>
              <a:t>Persistence</a:t>
            </a:r>
          </a:p>
          <a:p>
            <a:pPr marL="180000" lvl="1" indent="0">
              <a:buNone/>
            </a:pPr>
            <a:endParaRPr lang="pl-PL" sz="2000" dirty="0" smtClean="0"/>
          </a:p>
        </p:txBody>
      </p:sp>
    </p:spTree>
    <p:extLst>
      <p:ext uri="{BB962C8B-B14F-4D97-AF65-F5344CB8AC3E}">
        <p14:creationId xmlns:p14="http://schemas.microsoft.com/office/powerpoint/2010/main" val="2619571280"/>
      </p:ext>
    </p:extLst>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Inversion of Control container</a:t>
            </a:r>
            <a:r>
              <a:rPr lang="pl-PL" dirty="0"/>
              <a:t/>
            </a:r>
            <a:br>
              <a:rPr lang="pl-PL" dirty="0"/>
            </a:br>
            <a:r>
              <a:rPr lang="pl-PL" sz="1800" dirty="0" err="1" smtClean="0"/>
              <a:t>Configuration</a:t>
            </a:r>
            <a:r>
              <a:rPr lang="pl-PL" sz="1800" dirty="0" smtClean="0"/>
              <a:t> – Java </a:t>
            </a:r>
            <a:r>
              <a:rPr lang="pl-PL" sz="1800" dirty="0" err="1" smtClean="0"/>
              <a:t>way</a:t>
            </a:r>
            <a:r>
              <a:rPr lang="pl-PL" dirty="0" smtClean="0"/>
              <a:t/>
            </a:r>
            <a:br>
              <a:rPr lang="pl-PL" dirty="0" smtClean="0"/>
            </a:br>
            <a:endParaRPr lang="en-US" dirty="0"/>
          </a:p>
        </p:txBody>
      </p:sp>
      <p:sp>
        <p:nvSpPr>
          <p:cNvPr id="3" name="Symbol zastępczy zawartości 2"/>
          <p:cNvSpPr>
            <a:spLocks noGrp="1"/>
          </p:cNvSpPr>
          <p:nvPr>
            <p:ph idx="1"/>
          </p:nvPr>
        </p:nvSpPr>
        <p:spPr>
          <a:xfrm>
            <a:off x="500062" y="1341439"/>
            <a:ext cx="9133457" cy="575393"/>
          </a:xfrm>
        </p:spPr>
        <p:txBody>
          <a:bodyPr>
            <a:normAutofit/>
          </a:bodyPr>
          <a:lstStyle/>
          <a:p>
            <a:pPr marL="0" indent="0">
              <a:buNone/>
            </a:pPr>
            <a:r>
              <a:rPr lang="pl-PL" sz="2000" dirty="0" err="1" smtClean="0"/>
              <a:t>Configuration</a:t>
            </a:r>
            <a:r>
              <a:rPr lang="pl-PL" sz="2000" dirty="0" smtClean="0"/>
              <a:t>:</a:t>
            </a:r>
            <a:endParaRPr lang="en-US" sz="2000" dirty="0"/>
          </a:p>
        </p:txBody>
      </p:sp>
      <p:sp>
        <p:nvSpPr>
          <p:cNvPr id="5" name="Rectangle 3"/>
          <p:cNvSpPr>
            <a:spLocks noChangeArrowheads="1"/>
          </p:cNvSpPr>
          <p:nvPr/>
        </p:nvSpPr>
        <p:spPr bwMode="auto">
          <a:xfrm>
            <a:off x="530491" y="2060848"/>
            <a:ext cx="9069387" cy="1938992"/>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defTabSz="914400" fontAlgn="ctr"/>
            <a:r>
              <a:rPr lang="en-US" sz="1400" dirty="0">
                <a:solidFill>
                  <a:srgbClr val="333333"/>
                </a:solidFill>
                <a:latin typeface="Courier New" panose="02070309020205020404" pitchFamily="49" charset="0"/>
                <a:cs typeface="Courier New" panose="02070309020205020404" pitchFamily="49" charset="0"/>
              </a:rPr>
              <a:t>@Configuration</a:t>
            </a:r>
          </a:p>
          <a:p>
            <a:pPr lvl="0" defTabSz="914400" fontAlgn="ctr"/>
            <a:r>
              <a:rPr lang="en-US" sz="1400" dirty="0">
                <a:solidFill>
                  <a:srgbClr val="333333"/>
                </a:solidFill>
                <a:latin typeface="Courier New" panose="02070309020205020404" pitchFamily="49" charset="0"/>
                <a:cs typeface="Courier New" panose="02070309020205020404" pitchFamily="49" charset="0"/>
              </a:rPr>
              <a:t>public class </a:t>
            </a:r>
            <a:r>
              <a:rPr lang="en-US" sz="1400" dirty="0" err="1">
                <a:solidFill>
                  <a:srgbClr val="333333"/>
                </a:solidFill>
                <a:latin typeface="Courier New" panose="02070309020205020404" pitchFamily="49" charset="0"/>
                <a:cs typeface="Courier New" panose="02070309020205020404" pitchFamily="49" charset="0"/>
              </a:rPr>
              <a:t>AppConfig</a:t>
            </a:r>
            <a:r>
              <a:rPr lang="en-US" sz="1400" dirty="0">
                <a:solidFill>
                  <a:srgbClr val="333333"/>
                </a:solidFill>
                <a:latin typeface="Courier New" panose="02070309020205020404" pitchFamily="49" charset="0"/>
                <a:cs typeface="Courier New" panose="02070309020205020404" pitchFamily="49" charset="0"/>
              </a:rPr>
              <a:t> {</a:t>
            </a:r>
          </a:p>
          <a:p>
            <a:pPr lvl="0" defTabSz="914400" fontAlgn="ctr"/>
            <a:endParaRPr lang="en-US" sz="1400" dirty="0">
              <a:solidFill>
                <a:srgbClr val="333333"/>
              </a:solidFill>
              <a:latin typeface="Courier New" panose="02070309020205020404" pitchFamily="49" charset="0"/>
              <a:cs typeface="Courier New" panose="02070309020205020404" pitchFamily="49" charset="0"/>
            </a:endParaRPr>
          </a:p>
          <a:p>
            <a:pPr lvl="0" defTabSz="914400" fontAlgn="ctr"/>
            <a:r>
              <a:rPr lang="en-US" sz="1400" dirty="0">
                <a:solidFill>
                  <a:srgbClr val="333333"/>
                </a:solidFill>
                <a:latin typeface="Courier New" panose="02070309020205020404" pitchFamily="49" charset="0"/>
                <a:cs typeface="Courier New" panose="02070309020205020404" pitchFamily="49" charset="0"/>
              </a:rPr>
              <a:t>  @Bean(name = "</a:t>
            </a:r>
            <a:r>
              <a:rPr lang="en-US" sz="1400" dirty="0" err="1">
                <a:solidFill>
                  <a:srgbClr val="333333"/>
                </a:solidFill>
                <a:latin typeface="Courier New" panose="02070309020205020404" pitchFamily="49" charset="0"/>
                <a:cs typeface="Courier New" panose="02070309020205020404" pitchFamily="49" charset="0"/>
              </a:rPr>
              <a:t>ruleBillingService</a:t>
            </a:r>
            <a:r>
              <a:rPr lang="en-US" sz="1400" dirty="0">
                <a:solidFill>
                  <a:srgbClr val="333333"/>
                </a:solidFill>
                <a:latin typeface="Courier New" panose="02070309020205020404" pitchFamily="49" charset="0"/>
                <a:cs typeface="Courier New" panose="02070309020205020404" pitchFamily="49" charset="0"/>
              </a:rPr>
              <a:t>")</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public </a:t>
            </a:r>
            <a:r>
              <a:rPr lang="en-US" sz="1400" dirty="0" err="1">
                <a:solidFill>
                  <a:srgbClr val="333333"/>
                </a:solidFill>
                <a:latin typeface="Courier New" panose="02070309020205020404" pitchFamily="49" charset="0"/>
                <a:cs typeface="Courier New" panose="02070309020205020404" pitchFamily="49" charset="0"/>
              </a:rPr>
              <a:t>BillingService</a:t>
            </a:r>
            <a:r>
              <a:rPr lang="en-US" sz="1400" dirty="0">
                <a:solidFill>
                  <a:srgbClr val="333333"/>
                </a:solidFill>
                <a:latin typeface="Courier New" panose="02070309020205020404" pitchFamily="49" charset="0"/>
                <a:cs typeface="Courier New" panose="02070309020205020404" pitchFamily="49" charset="0"/>
              </a:rPr>
              <a:t> </a:t>
            </a:r>
            <a:r>
              <a:rPr lang="en-US" sz="1400" dirty="0" err="1">
                <a:solidFill>
                  <a:srgbClr val="333333"/>
                </a:solidFill>
                <a:latin typeface="Courier New" panose="02070309020205020404" pitchFamily="49" charset="0"/>
                <a:cs typeface="Courier New" panose="02070309020205020404" pitchFamily="49" charset="0"/>
              </a:rPr>
              <a:t>billingServiceBean</a:t>
            </a:r>
            <a:r>
              <a:rPr lang="en-US" sz="1400" dirty="0">
                <a:solidFill>
                  <a:srgbClr val="333333"/>
                </a:solidFill>
                <a:latin typeface="Courier New" panose="02070309020205020404" pitchFamily="49" charset="0"/>
                <a:cs typeface="Courier New" panose="02070309020205020404" pitchFamily="49" charset="0"/>
              </a:rPr>
              <a:t>() {</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return new </a:t>
            </a:r>
            <a:r>
              <a:rPr lang="en-US" sz="1400" dirty="0" err="1">
                <a:solidFill>
                  <a:srgbClr val="333333"/>
                </a:solidFill>
                <a:latin typeface="Courier New" panose="02070309020205020404" pitchFamily="49" charset="0"/>
                <a:cs typeface="Courier New" panose="02070309020205020404" pitchFamily="49" charset="0"/>
              </a:rPr>
              <a:t>BillingService</a:t>
            </a:r>
            <a:r>
              <a:rPr lang="en-US" sz="1400" dirty="0">
                <a:solidFill>
                  <a:srgbClr val="333333"/>
                </a:solidFill>
                <a:latin typeface="Courier New" panose="02070309020205020404" pitchFamily="49" charset="0"/>
                <a:cs typeface="Courier New" panose="02070309020205020404" pitchFamily="49" charset="0"/>
              </a:rPr>
              <a:t>();</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a:t>
            </a:r>
          </a:p>
          <a:p>
            <a:pPr lvl="0" defTabSz="914400" fontAlgn="ctr"/>
            <a:endParaRPr lang="en-US" sz="1400" dirty="0">
              <a:solidFill>
                <a:srgbClr val="333333"/>
              </a:solidFill>
              <a:latin typeface="Courier New" panose="02070309020205020404" pitchFamily="49" charset="0"/>
              <a:cs typeface="Courier New" panose="02070309020205020404" pitchFamily="49" charset="0"/>
            </a:endParaRPr>
          </a:p>
          <a:p>
            <a:pPr lvl="0" defTabSz="914400" fontAlgn="ctr"/>
            <a:r>
              <a:rPr lang="en-US" sz="1400" dirty="0">
                <a:solidFill>
                  <a:srgbClr val="333333"/>
                </a:solidFill>
                <a:latin typeface="Courier New" panose="02070309020205020404" pitchFamily="49" charset="0"/>
                <a:cs typeface="Courier New" panose="02070309020205020404" pitchFamily="49" charset="0"/>
              </a:rPr>
              <a:t>}</a:t>
            </a:r>
            <a:endParaRPr lang="en-US" sz="1400" dirty="0">
              <a:solidFill>
                <a:srgbClr val="333333"/>
              </a:solidFill>
              <a:latin typeface="Courier New" panose="02070309020205020404" pitchFamily="49" charset="0"/>
              <a:cs typeface="Courier New" panose="02070309020205020404" pitchFamily="49" charset="0"/>
            </a:endParaRPr>
          </a:p>
        </p:txBody>
      </p:sp>
      <p:sp>
        <p:nvSpPr>
          <p:cNvPr id="7" name="Symbol zastępczy zawartości 2"/>
          <p:cNvSpPr txBox="1">
            <a:spLocks/>
          </p:cNvSpPr>
          <p:nvPr/>
        </p:nvSpPr>
        <p:spPr>
          <a:xfrm>
            <a:off x="488504" y="4437783"/>
            <a:ext cx="9133457" cy="575393"/>
          </a:xfrm>
          <a:prstGeom prst="rect">
            <a:avLst/>
          </a:prstGeom>
        </p:spPr>
        <p:txBody>
          <a:bodyPr vert="horz" lIns="0" tIns="45720" rIns="91440" bIns="45720" rtlCol="0">
            <a:normAutofit/>
          </a:bodyPr>
          <a:lstStyle>
            <a:lvl1pPr marL="179388" indent="-179388" algn="l" defTabSz="995613" rtl="0" eaLnBrk="1" latinLnBrk="0" hangingPunct="1">
              <a:lnSpc>
                <a:spcPct val="140000"/>
              </a:lnSpc>
              <a:spcBef>
                <a:spcPts val="300"/>
              </a:spcBef>
              <a:buClr>
                <a:schemeClr val="tx2"/>
              </a:buClr>
              <a:buSzPct val="110000"/>
              <a:buFont typeface="Wingdings" pitchFamily="2" charset="2"/>
              <a:buChar char="l"/>
              <a:defRPr lang="en-US" sz="1400" kern="1200">
                <a:solidFill>
                  <a:schemeClr val="tx1"/>
                </a:solidFill>
                <a:latin typeface="Tahoma" pitchFamily="34" charset="0"/>
                <a:ea typeface="Tahoma" pitchFamily="34" charset="0"/>
                <a:cs typeface="Tahoma" pitchFamily="34" charset="0"/>
              </a:defRPr>
            </a:lvl1pPr>
            <a:lvl2pPr marL="360000" indent="-180000" algn="l" defTabSz="995613" rtl="0" eaLnBrk="1" latinLnBrk="0" hangingPunct="1">
              <a:lnSpc>
                <a:spcPct val="140000"/>
              </a:lnSpc>
              <a:spcBef>
                <a:spcPts val="300"/>
              </a:spcBef>
              <a:spcAft>
                <a:spcPts val="0"/>
              </a:spcAft>
              <a:buClr>
                <a:schemeClr val="tx2"/>
              </a:buClr>
              <a:buSzPct val="80000"/>
              <a:buFont typeface="Wingdings 3" pitchFamily="18" charset="2"/>
              <a:buChar char=""/>
              <a:defRPr lang="en-US" sz="1400" kern="1200">
                <a:solidFill>
                  <a:schemeClr val="tx1"/>
                </a:solidFill>
                <a:latin typeface="Tahoma" pitchFamily="34" charset="0"/>
                <a:ea typeface="Tahoma" pitchFamily="34" charset="0"/>
                <a:cs typeface="Tahoma" pitchFamily="34" charset="0"/>
              </a:defRPr>
            </a:lvl2pPr>
            <a:lvl3pPr marL="538163" indent="-182563" algn="l" defTabSz="995613" rtl="0" eaLnBrk="1" latinLnBrk="0" hangingPunct="1">
              <a:lnSpc>
                <a:spcPct val="140000"/>
              </a:lnSpc>
              <a:spcBef>
                <a:spcPct val="20000"/>
              </a:spcBef>
              <a:buClr>
                <a:schemeClr val="tx2"/>
              </a:buClr>
              <a:buSzPct val="80000"/>
              <a:buFontTx/>
              <a:buBlip>
                <a:blip r:embed="rId2"/>
              </a:buBlip>
              <a:defRPr lang="en-US" sz="1400" kern="1200">
                <a:solidFill>
                  <a:schemeClr val="tx1"/>
                </a:solidFill>
                <a:latin typeface="Tahoma" pitchFamily="34" charset="0"/>
                <a:ea typeface="Tahoma" pitchFamily="34" charset="0"/>
                <a:cs typeface="Tahoma" pitchFamily="34" charset="0"/>
              </a:defRPr>
            </a:lvl3pPr>
            <a:lvl4pPr marL="719138" indent="-180975" algn="l" defTabSz="995613" rtl="0" eaLnBrk="1" latinLnBrk="0" hangingPunct="1">
              <a:lnSpc>
                <a:spcPct val="140000"/>
              </a:lnSpc>
              <a:spcBef>
                <a:spcPct val="20000"/>
              </a:spcBef>
              <a:buClr>
                <a:schemeClr val="tx2"/>
              </a:buClr>
              <a:buSzPct val="80000"/>
              <a:buFont typeface="Tahoma" pitchFamily="34" charset="0"/>
              <a:buChar char="–"/>
              <a:defRPr lang="en-US" sz="1400" kern="1200">
                <a:solidFill>
                  <a:schemeClr val="tx1"/>
                </a:solidFill>
                <a:latin typeface="Tahoma" pitchFamily="34" charset="0"/>
                <a:ea typeface="Tahoma" pitchFamily="34" charset="0"/>
                <a:cs typeface="Tahoma" pitchFamily="34" charset="0"/>
              </a:defRPr>
            </a:lvl4pPr>
            <a:lvl5pPr marL="895350" indent="-176213" algn="l" defTabSz="995613" rtl="0" eaLnBrk="1" latinLnBrk="0" hangingPunct="1">
              <a:lnSpc>
                <a:spcPct val="140000"/>
              </a:lnSpc>
              <a:spcBef>
                <a:spcPct val="20000"/>
              </a:spcBef>
              <a:buClr>
                <a:schemeClr val="tx2"/>
              </a:buClr>
              <a:buSzPct val="80000"/>
              <a:buFont typeface="Tahoma" pitchFamily="34" charset="0"/>
              <a:buChar char="–"/>
              <a:defRPr lang="en-GB" sz="1400" kern="1200">
                <a:solidFill>
                  <a:schemeClr val="tx1"/>
                </a:solidFill>
                <a:latin typeface="Tahoma" pitchFamily="34" charset="0"/>
                <a:ea typeface="Tahoma" pitchFamily="34" charset="0"/>
                <a:cs typeface="Tahoma" pitchFamily="34" charset="0"/>
              </a:defRPr>
            </a:lvl5pPr>
            <a:lvl6pPr marL="239979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36125"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72452"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0877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0" indent="0">
              <a:buFont typeface="Wingdings" pitchFamily="2" charset="2"/>
              <a:buNone/>
            </a:pPr>
            <a:r>
              <a:rPr lang="en-US" sz="2000" dirty="0" smtClean="0"/>
              <a:t>Initialization:</a:t>
            </a:r>
            <a:endParaRPr lang="en-US" sz="2000" dirty="0"/>
          </a:p>
        </p:txBody>
      </p:sp>
      <p:sp>
        <p:nvSpPr>
          <p:cNvPr id="8" name="Rectangle 3"/>
          <p:cNvSpPr>
            <a:spLocks noChangeArrowheads="1"/>
          </p:cNvSpPr>
          <p:nvPr/>
        </p:nvSpPr>
        <p:spPr bwMode="auto">
          <a:xfrm>
            <a:off x="500062" y="5086345"/>
            <a:ext cx="9069387" cy="430887"/>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defTabSz="914400" fontAlgn="ctr"/>
            <a:r>
              <a:rPr lang="en-US" sz="1400" dirty="0" err="1">
                <a:solidFill>
                  <a:srgbClr val="333333"/>
                </a:solidFill>
                <a:latin typeface="Courier New" panose="02070309020205020404" pitchFamily="49" charset="0"/>
                <a:cs typeface="Courier New" panose="02070309020205020404" pitchFamily="49" charset="0"/>
              </a:rPr>
              <a:t>ApplicationContext</a:t>
            </a:r>
            <a:r>
              <a:rPr lang="en-US" sz="1400" dirty="0">
                <a:solidFill>
                  <a:srgbClr val="333333"/>
                </a:solidFill>
                <a:latin typeface="Courier New" panose="02070309020205020404" pitchFamily="49" charset="0"/>
                <a:cs typeface="Courier New" panose="02070309020205020404" pitchFamily="49" charset="0"/>
              </a:rPr>
              <a:t> </a:t>
            </a:r>
            <a:r>
              <a:rPr lang="en-US" sz="1400" dirty="0" err="1">
                <a:solidFill>
                  <a:srgbClr val="333333"/>
                </a:solidFill>
                <a:latin typeface="Courier New" panose="02070309020205020404" pitchFamily="49" charset="0"/>
                <a:cs typeface="Courier New" panose="02070309020205020404" pitchFamily="49" charset="0"/>
              </a:rPr>
              <a:t>applicationContext</a:t>
            </a:r>
            <a:r>
              <a:rPr lang="en-US" sz="1400" dirty="0">
                <a:solidFill>
                  <a:srgbClr val="333333"/>
                </a:solidFill>
                <a:latin typeface="Courier New" panose="02070309020205020404" pitchFamily="49" charset="0"/>
                <a:cs typeface="Courier New" panose="02070309020205020404" pitchFamily="49" charset="0"/>
              </a:rPr>
              <a:t> = new </a:t>
            </a:r>
            <a:endParaRPr lang="pl-PL" sz="1400" dirty="0" smtClean="0">
              <a:solidFill>
                <a:srgbClr val="333333"/>
              </a:solidFill>
              <a:latin typeface="Courier New" panose="02070309020205020404" pitchFamily="49" charset="0"/>
              <a:cs typeface="Courier New" panose="02070309020205020404" pitchFamily="49" charset="0"/>
            </a:endParaRPr>
          </a:p>
          <a:p>
            <a:pPr lvl="1" defTabSz="914400" fontAlgn="ctr"/>
            <a:r>
              <a:rPr lang="pl-PL" sz="1400" dirty="0" smtClean="0">
                <a:solidFill>
                  <a:srgbClr val="333333"/>
                </a:solidFill>
                <a:latin typeface="Courier New" panose="02070309020205020404" pitchFamily="49" charset="0"/>
                <a:cs typeface="Courier New" panose="02070309020205020404" pitchFamily="49" charset="0"/>
              </a:rPr>
              <a:t>			</a:t>
            </a:r>
            <a:r>
              <a:rPr lang="en-US" sz="1400" dirty="0" err="1" smtClean="0">
                <a:solidFill>
                  <a:srgbClr val="333333"/>
                </a:solidFill>
                <a:latin typeface="Courier New" panose="02070309020205020404" pitchFamily="49" charset="0"/>
                <a:cs typeface="Courier New" panose="02070309020205020404" pitchFamily="49" charset="0"/>
              </a:rPr>
              <a:t>AnnotationConfigApplicationContext</a:t>
            </a:r>
            <a:r>
              <a:rPr lang="en-US" sz="1400" dirty="0" smtClean="0">
                <a:solidFill>
                  <a:srgbClr val="333333"/>
                </a:solidFill>
                <a:latin typeface="Courier New" panose="02070309020205020404" pitchFamily="49" charset="0"/>
                <a:cs typeface="Courier New" panose="02070309020205020404" pitchFamily="49" charset="0"/>
              </a:rPr>
              <a:t>(</a:t>
            </a:r>
            <a:r>
              <a:rPr lang="en-US" sz="1400" dirty="0" err="1" smtClean="0">
                <a:solidFill>
                  <a:srgbClr val="333333"/>
                </a:solidFill>
                <a:latin typeface="Courier New" panose="02070309020205020404" pitchFamily="49" charset="0"/>
                <a:cs typeface="Courier New" panose="02070309020205020404" pitchFamily="49" charset="0"/>
              </a:rPr>
              <a:t>AppConfig.class</a:t>
            </a:r>
            <a:r>
              <a:rPr lang="en-US" sz="1400" dirty="0">
                <a:solidFill>
                  <a:srgbClr val="333333"/>
                </a:solidFill>
                <a:latin typeface="Courier New" panose="02070309020205020404" pitchFamily="49" charset="0"/>
                <a:cs typeface="Courier New" panose="02070309020205020404" pitchFamily="49" charset="0"/>
              </a:rPr>
              <a:t>);</a:t>
            </a:r>
            <a:endParaRPr lang="en-US" sz="1400" dirty="0">
              <a:solidFill>
                <a:srgbClr val="333333"/>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85479817"/>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smtClean="0"/>
              <a:t>Inversion of Control container</a:t>
            </a:r>
            <a:r>
              <a:rPr lang="pl-PL" dirty="0" smtClean="0"/>
              <a:t/>
            </a:r>
            <a:br>
              <a:rPr lang="pl-PL" dirty="0" smtClean="0"/>
            </a:br>
            <a:r>
              <a:rPr lang="pl-PL" sz="1800" dirty="0" err="1" smtClean="0"/>
              <a:t>Beans</a:t>
            </a:r>
            <a:r>
              <a:rPr lang="pl-PL" dirty="0" smtClean="0"/>
              <a:t/>
            </a:r>
            <a:br>
              <a:rPr lang="pl-PL" dirty="0" smtClean="0"/>
            </a:br>
            <a:endParaRPr lang="en-US" dirty="0"/>
          </a:p>
        </p:txBody>
      </p:sp>
      <p:sp>
        <p:nvSpPr>
          <p:cNvPr id="3" name="Symbol zastępczy zawartości 2"/>
          <p:cNvSpPr>
            <a:spLocks noGrp="1"/>
          </p:cNvSpPr>
          <p:nvPr>
            <p:ph idx="1"/>
          </p:nvPr>
        </p:nvSpPr>
        <p:spPr/>
        <p:txBody>
          <a:bodyPr>
            <a:normAutofit/>
          </a:bodyPr>
          <a:lstStyle/>
          <a:p>
            <a:pPr marL="0" indent="0">
              <a:buNone/>
            </a:pPr>
            <a:r>
              <a:rPr lang="en-US" sz="2000" dirty="0"/>
              <a:t>Objects created by the container (</a:t>
            </a:r>
            <a:r>
              <a:rPr lang="en-US" sz="2000" b="1" dirty="0" err="1"/>
              <a:t>BeanFactory</a:t>
            </a:r>
            <a:r>
              <a:rPr lang="en-US" sz="2000" dirty="0"/>
              <a:t> or </a:t>
            </a:r>
            <a:r>
              <a:rPr lang="en-US" sz="2000" b="1" dirty="0" err="1"/>
              <a:t>ApplicationContext</a:t>
            </a:r>
            <a:r>
              <a:rPr lang="en-US" sz="2000" dirty="0"/>
              <a:t>) are also called </a:t>
            </a:r>
            <a:r>
              <a:rPr lang="en-US" sz="2000" b="1" dirty="0"/>
              <a:t>managed objects </a:t>
            </a:r>
            <a:r>
              <a:rPr lang="en-US" sz="2000" dirty="0"/>
              <a:t>or </a:t>
            </a:r>
            <a:r>
              <a:rPr lang="en-US" sz="2000" b="1" dirty="0"/>
              <a:t>beans</a:t>
            </a:r>
            <a:r>
              <a:rPr lang="en-US" sz="2000" dirty="0"/>
              <a:t>. </a:t>
            </a:r>
            <a:endParaRPr lang="pl-PL" sz="2000" dirty="0" smtClean="0"/>
          </a:p>
          <a:p>
            <a:pPr marL="0" indent="0">
              <a:buNone/>
            </a:pPr>
            <a:r>
              <a:rPr lang="en-US" sz="2000" dirty="0" smtClean="0"/>
              <a:t>Only </a:t>
            </a:r>
            <a:r>
              <a:rPr lang="en-US" sz="2000" dirty="0"/>
              <a:t>managed objects can be controlled by Spring (injecting dependencies, lifecycle management).</a:t>
            </a:r>
          </a:p>
        </p:txBody>
      </p:sp>
      <p:pic>
        <p:nvPicPr>
          <p:cNvPr id="9218" name="Picture 2" descr="Bans vs Object instan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0431" y="3293974"/>
            <a:ext cx="5553075" cy="2724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2825394"/>
      </p:ext>
    </p:extLst>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dtytuł 1"/>
          <p:cNvSpPr>
            <a:spLocks noGrp="1"/>
          </p:cNvSpPr>
          <p:nvPr>
            <p:ph type="subTitle" idx="1"/>
          </p:nvPr>
        </p:nvSpPr>
        <p:spPr>
          <a:xfrm>
            <a:off x="501478" y="4020722"/>
            <a:ext cx="5635377" cy="1928558"/>
          </a:xfrm>
        </p:spPr>
        <p:txBody>
          <a:bodyPr/>
          <a:lstStyle/>
          <a:p>
            <a:r>
              <a:rPr lang="pl-PL" dirty="0"/>
              <a:t>Object </a:t>
            </a:r>
            <a:r>
              <a:rPr lang="pl-PL" dirty="0" smtClean="0"/>
              <a:t>management</a:t>
            </a:r>
          </a:p>
          <a:p>
            <a:r>
              <a:rPr lang="en-US" dirty="0"/>
              <a:t>Dependency </a:t>
            </a:r>
            <a:r>
              <a:rPr lang="en-US" dirty="0" smtClean="0"/>
              <a:t>Injection</a:t>
            </a:r>
            <a:endParaRPr lang="pl-PL" dirty="0" smtClean="0"/>
          </a:p>
          <a:p>
            <a:r>
              <a:rPr lang="en-US" dirty="0"/>
              <a:t>Container Extension Points</a:t>
            </a:r>
          </a:p>
        </p:txBody>
      </p:sp>
      <p:sp>
        <p:nvSpPr>
          <p:cNvPr id="3" name="Tytuł 2"/>
          <p:cNvSpPr>
            <a:spLocks noGrp="1"/>
          </p:cNvSpPr>
          <p:nvPr>
            <p:ph type="ctrTitle"/>
          </p:nvPr>
        </p:nvSpPr>
        <p:spPr/>
        <p:txBody>
          <a:bodyPr/>
          <a:lstStyle/>
          <a:p>
            <a:r>
              <a:rPr lang="pl-PL" dirty="0" smtClean="0"/>
              <a:t>Spring</a:t>
            </a:r>
            <a:br>
              <a:rPr lang="pl-PL" dirty="0" smtClean="0"/>
            </a:br>
            <a:r>
              <a:rPr lang="pl-PL" dirty="0" smtClean="0"/>
              <a:t>	</a:t>
            </a:r>
            <a:r>
              <a:rPr lang="en-US" sz="2400" dirty="0" smtClean="0"/>
              <a:t>XML-based </a:t>
            </a:r>
            <a:r>
              <a:rPr lang="en-US" sz="2400" dirty="0"/>
              <a:t>container configuration</a:t>
            </a:r>
            <a:endParaRPr lang="en-US" dirty="0"/>
          </a:p>
        </p:txBody>
      </p:sp>
    </p:spTree>
    <p:extLst>
      <p:ext uri="{BB962C8B-B14F-4D97-AF65-F5344CB8AC3E}">
        <p14:creationId xmlns:p14="http://schemas.microsoft.com/office/powerpoint/2010/main" val="1217222103"/>
      </p:ext>
    </p:extLst>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XML-based container configuration</a:t>
            </a:r>
            <a:r>
              <a:rPr lang="pl-PL" dirty="0" smtClean="0"/>
              <a:t/>
            </a:r>
            <a:br>
              <a:rPr lang="pl-PL" dirty="0" smtClean="0"/>
            </a:br>
            <a:r>
              <a:rPr lang="pl-PL" sz="1800" dirty="0"/>
              <a:t>Object </a:t>
            </a:r>
            <a:r>
              <a:rPr lang="pl-PL" sz="1800" dirty="0" smtClean="0"/>
              <a:t>management – Bean </a:t>
            </a:r>
            <a:r>
              <a:rPr lang="pl-PL" sz="1800" dirty="0" err="1" smtClean="0"/>
              <a:t>declaration</a:t>
            </a:r>
            <a:r>
              <a:rPr lang="pl-PL" sz="1800" dirty="0" smtClean="0"/>
              <a:t> and </a:t>
            </a:r>
            <a:r>
              <a:rPr lang="pl-PL" sz="1800" dirty="0" err="1" smtClean="0"/>
              <a:t>retrieving</a:t>
            </a:r>
            <a:r>
              <a:rPr lang="pl-PL" dirty="0" smtClean="0"/>
              <a:t/>
            </a:r>
            <a:br>
              <a:rPr lang="pl-PL" dirty="0" smtClean="0"/>
            </a:br>
            <a:endParaRPr lang="en-US" dirty="0"/>
          </a:p>
        </p:txBody>
      </p:sp>
      <p:sp>
        <p:nvSpPr>
          <p:cNvPr id="3" name="Symbol zastępczy zawartości 2"/>
          <p:cNvSpPr>
            <a:spLocks noGrp="1"/>
          </p:cNvSpPr>
          <p:nvPr>
            <p:ph idx="1"/>
          </p:nvPr>
        </p:nvSpPr>
        <p:spPr>
          <a:xfrm>
            <a:off x="422275" y="1196752"/>
            <a:ext cx="8913812" cy="575393"/>
          </a:xfrm>
        </p:spPr>
        <p:txBody>
          <a:bodyPr>
            <a:normAutofit/>
          </a:bodyPr>
          <a:lstStyle/>
          <a:p>
            <a:pPr marL="0" indent="0">
              <a:buNone/>
            </a:pPr>
            <a:r>
              <a:rPr lang="en-US" sz="2000" dirty="0"/>
              <a:t>Bean </a:t>
            </a:r>
            <a:r>
              <a:rPr lang="en-US" sz="2000" dirty="0" smtClean="0"/>
              <a:t>declaration</a:t>
            </a:r>
            <a:r>
              <a:rPr lang="pl-PL" sz="2000" dirty="0" smtClean="0"/>
              <a:t>:</a:t>
            </a:r>
            <a:endParaRPr lang="en-US" sz="2000" dirty="0"/>
          </a:p>
        </p:txBody>
      </p:sp>
      <p:sp>
        <p:nvSpPr>
          <p:cNvPr id="5" name="Rectangle 3"/>
          <p:cNvSpPr>
            <a:spLocks noChangeArrowheads="1"/>
          </p:cNvSpPr>
          <p:nvPr/>
        </p:nvSpPr>
        <p:spPr bwMode="auto">
          <a:xfrm>
            <a:off x="422275" y="1810517"/>
            <a:ext cx="9069387" cy="430887"/>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defTabSz="914400" fontAlgn="ctr"/>
            <a:r>
              <a:rPr lang="en-US" sz="1400" dirty="0">
                <a:solidFill>
                  <a:srgbClr val="333333"/>
                </a:solidFill>
                <a:latin typeface="Courier New" panose="02070309020205020404" pitchFamily="49" charset="0"/>
                <a:cs typeface="Courier New" panose="02070309020205020404" pitchFamily="49" charset="0"/>
              </a:rPr>
              <a:t> &lt;bean id</a:t>
            </a:r>
            <a:r>
              <a:rPr lang="en-US" sz="1400" dirty="0" smtClean="0">
                <a:solidFill>
                  <a:srgbClr val="333333"/>
                </a:solidFill>
                <a:latin typeface="Courier New" panose="02070309020205020404" pitchFamily="49" charset="0"/>
                <a:cs typeface="Courier New" panose="02070309020205020404" pitchFamily="49" charset="0"/>
              </a:rPr>
              <a:t>="</a:t>
            </a:r>
            <a:r>
              <a:rPr lang="pl-PL" sz="1400" dirty="0" smtClean="0">
                <a:solidFill>
                  <a:srgbClr val="333333"/>
                </a:solidFill>
                <a:latin typeface="Courier New" panose="02070309020205020404" pitchFamily="49" charset="0"/>
                <a:cs typeface="Courier New" panose="02070309020205020404" pitchFamily="49" charset="0"/>
              </a:rPr>
              <a:t>bean1</a:t>
            </a:r>
            <a:r>
              <a:rPr lang="en-US" sz="1400" dirty="0" smtClean="0">
                <a:solidFill>
                  <a:srgbClr val="333333"/>
                </a:solidFill>
                <a:latin typeface="Courier New" panose="02070309020205020404" pitchFamily="49" charset="0"/>
                <a:cs typeface="Courier New" panose="02070309020205020404" pitchFamily="49" charset="0"/>
              </a:rPr>
              <a:t>" </a:t>
            </a:r>
            <a:r>
              <a:rPr lang="en-US" sz="1400" dirty="0">
                <a:solidFill>
                  <a:srgbClr val="333333"/>
                </a:solidFill>
                <a:latin typeface="Courier New" panose="02070309020205020404" pitchFamily="49" charset="0"/>
                <a:cs typeface="Courier New" panose="02070309020205020404" pitchFamily="49" charset="0"/>
              </a:rPr>
              <a:t>class="</a:t>
            </a:r>
            <a:r>
              <a:rPr lang="en-US" sz="1400" dirty="0" err="1">
                <a:solidFill>
                  <a:srgbClr val="333333"/>
                </a:solidFill>
                <a:latin typeface="Courier New" panose="02070309020205020404" pitchFamily="49" charset="0"/>
                <a:cs typeface="Courier New" panose="02070309020205020404" pitchFamily="49" charset="0"/>
              </a:rPr>
              <a:t>com.github.kospiotr.spring.BillingService</a:t>
            </a:r>
            <a:r>
              <a:rPr lang="en-US" sz="1400" dirty="0">
                <a:solidFill>
                  <a:srgbClr val="333333"/>
                </a:solidFill>
                <a:latin typeface="Courier New" panose="02070309020205020404" pitchFamily="49" charset="0"/>
                <a:cs typeface="Courier New" panose="02070309020205020404" pitchFamily="49" charset="0"/>
              </a:rPr>
              <a:t>"/&gt;</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a:t>
            </a:r>
            <a:r>
              <a:rPr lang="en-US" sz="1400" dirty="0" smtClean="0">
                <a:solidFill>
                  <a:srgbClr val="333333"/>
                </a:solidFill>
                <a:latin typeface="Courier New" panose="02070309020205020404" pitchFamily="49" charset="0"/>
                <a:cs typeface="Courier New" panose="02070309020205020404" pitchFamily="49" charset="0"/>
              </a:rPr>
              <a:t>&lt;</a:t>
            </a:r>
            <a:r>
              <a:rPr lang="en-US" sz="1400" dirty="0">
                <a:solidFill>
                  <a:srgbClr val="333333"/>
                </a:solidFill>
                <a:latin typeface="Courier New" panose="02070309020205020404" pitchFamily="49" charset="0"/>
                <a:cs typeface="Courier New" panose="02070309020205020404" pitchFamily="49" charset="0"/>
              </a:rPr>
              <a:t>bean id</a:t>
            </a:r>
            <a:r>
              <a:rPr lang="en-US" sz="1400" dirty="0" smtClean="0">
                <a:solidFill>
                  <a:srgbClr val="333333"/>
                </a:solidFill>
                <a:latin typeface="Courier New" panose="02070309020205020404" pitchFamily="49" charset="0"/>
                <a:cs typeface="Courier New" panose="02070309020205020404" pitchFamily="49" charset="0"/>
              </a:rPr>
              <a:t>="</a:t>
            </a:r>
            <a:r>
              <a:rPr lang="pl-PL" sz="1400" dirty="0" smtClean="0">
                <a:solidFill>
                  <a:srgbClr val="333333"/>
                </a:solidFill>
                <a:latin typeface="Courier New" panose="02070309020205020404" pitchFamily="49" charset="0"/>
                <a:cs typeface="Courier New" panose="02070309020205020404" pitchFamily="49" charset="0"/>
              </a:rPr>
              <a:t>bean2</a:t>
            </a:r>
            <a:r>
              <a:rPr lang="en-US" sz="1400" dirty="0" smtClean="0">
                <a:solidFill>
                  <a:srgbClr val="333333"/>
                </a:solidFill>
                <a:latin typeface="Courier New" panose="02070309020205020404" pitchFamily="49" charset="0"/>
                <a:cs typeface="Courier New" panose="02070309020205020404" pitchFamily="49" charset="0"/>
              </a:rPr>
              <a:t>" </a:t>
            </a:r>
            <a:r>
              <a:rPr lang="en-US" sz="1400" dirty="0">
                <a:solidFill>
                  <a:srgbClr val="333333"/>
                </a:solidFill>
                <a:latin typeface="Courier New" panose="02070309020205020404" pitchFamily="49" charset="0"/>
                <a:cs typeface="Courier New" panose="02070309020205020404" pitchFamily="49" charset="0"/>
              </a:rPr>
              <a:t>class="</a:t>
            </a:r>
            <a:r>
              <a:rPr lang="en-US" sz="1400" dirty="0" err="1">
                <a:solidFill>
                  <a:srgbClr val="333333"/>
                </a:solidFill>
                <a:latin typeface="Courier New" panose="02070309020205020404" pitchFamily="49" charset="0"/>
                <a:cs typeface="Courier New" panose="02070309020205020404" pitchFamily="49" charset="0"/>
              </a:rPr>
              <a:t>com.github.kospiotr.spring.BillingService</a:t>
            </a:r>
            <a:r>
              <a:rPr lang="en-US" sz="1400" dirty="0">
                <a:solidFill>
                  <a:srgbClr val="333333"/>
                </a:solidFill>
                <a:latin typeface="Courier New" panose="02070309020205020404" pitchFamily="49" charset="0"/>
                <a:cs typeface="Courier New" panose="02070309020205020404" pitchFamily="49" charset="0"/>
              </a:rPr>
              <a:t>"/&gt;</a:t>
            </a:r>
            <a:endParaRPr lang="en-US" sz="1400" dirty="0">
              <a:solidFill>
                <a:srgbClr val="333333"/>
              </a:solidFill>
              <a:latin typeface="Courier New" panose="02070309020205020404" pitchFamily="49" charset="0"/>
              <a:cs typeface="Courier New" panose="02070309020205020404" pitchFamily="49" charset="0"/>
            </a:endParaRPr>
          </a:p>
        </p:txBody>
      </p:sp>
      <p:sp>
        <p:nvSpPr>
          <p:cNvPr id="7" name="Symbol zastępczy zawartości 2"/>
          <p:cNvSpPr txBox="1">
            <a:spLocks/>
          </p:cNvSpPr>
          <p:nvPr/>
        </p:nvSpPr>
        <p:spPr>
          <a:xfrm>
            <a:off x="422275" y="2493567"/>
            <a:ext cx="8913812" cy="575393"/>
          </a:xfrm>
          <a:prstGeom prst="rect">
            <a:avLst/>
          </a:prstGeom>
        </p:spPr>
        <p:txBody>
          <a:bodyPr vert="horz" lIns="0" tIns="45720" rIns="91440" bIns="45720" rtlCol="0">
            <a:normAutofit/>
          </a:bodyPr>
          <a:lstStyle>
            <a:lvl1pPr marL="179388" indent="-179388" algn="l" defTabSz="995613" rtl="0" eaLnBrk="1" latinLnBrk="0" hangingPunct="1">
              <a:lnSpc>
                <a:spcPct val="140000"/>
              </a:lnSpc>
              <a:spcBef>
                <a:spcPts val="300"/>
              </a:spcBef>
              <a:buClr>
                <a:schemeClr val="tx2"/>
              </a:buClr>
              <a:buSzPct val="110000"/>
              <a:buFont typeface="Wingdings" pitchFamily="2" charset="2"/>
              <a:buChar char="l"/>
              <a:defRPr lang="en-US" sz="1400" kern="1200">
                <a:solidFill>
                  <a:schemeClr val="tx1"/>
                </a:solidFill>
                <a:latin typeface="Tahoma" pitchFamily="34" charset="0"/>
                <a:ea typeface="Tahoma" pitchFamily="34" charset="0"/>
                <a:cs typeface="Tahoma" pitchFamily="34" charset="0"/>
              </a:defRPr>
            </a:lvl1pPr>
            <a:lvl2pPr marL="360000" indent="-180000" algn="l" defTabSz="995613" rtl="0" eaLnBrk="1" latinLnBrk="0" hangingPunct="1">
              <a:lnSpc>
                <a:spcPct val="140000"/>
              </a:lnSpc>
              <a:spcBef>
                <a:spcPts val="300"/>
              </a:spcBef>
              <a:spcAft>
                <a:spcPts val="0"/>
              </a:spcAft>
              <a:buClr>
                <a:schemeClr val="tx2"/>
              </a:buClr>
              <a:buSzPct val="80000"/>
              <a:buFont typeface="Wingdings 3" pitchFamily="18" charset="2"/>
              <a:buChar char=""/>
              <a:defRPr lang="en-US" sz="1400" kern="1200">
                <a:solidFill>
                  <a:schemeClr val="tx1"/>
                </a:solidFill>
                <a:latin typeface="Tahoma" pitchFamily="34" charset="0"/>
                <a:ea typeface="Tahoma" pitchFamily="34" charset="0"/>
                <a:cs typeface="Tahoma" pitchFamily="34" charset="0"/>
              </a:defRPr>
            </a:lvl2pPr>
            <a:lvl3pPr marL="538163" indent="-182563" algn="l" defTabSz="995613" rtl="0" eaLnBrk="1" latinLnBrk="0" hangingPunct="1">
              <a:lnSpc>
                <a:spcPct val="140000"/>
              </a:lnSpc>
              <a:spcBef>
                <a:spcPct val="20000"/>
              </a:spcBef>
              <a:buClr>
                <a:schemeClr val="tx2"/>
              </a:buClr>
              <a:buSzPct val="80000"/>
              <a:buFontTx/>
              <a:buBlip>
                <a:blip r:embed="rId2"/>
              </a:buBlip>
              <a:defRPr lang="en-US" sz="1400" kern="1200">
                <a:solidFill>
                  <a:schemeClr val="tx1"/>
                </a:solidFill>
                <a:latin typeface="Tahoma" pitchFamily="34" charset="0"/>
                <a:ea typeface="Tahoma" pitchFamily="34" charset="0"/>
                <a:cs typeface="Tahoma" pitchFamily="34" charset="0"/>
              </a:defRPr>
            </a:lvl3pPr>
            <a:lvl4pPr marL="719138" indent="-180975" algn="l" defTabSz="995613" rtl="0" eaLnBrk="1" latinLnBrk="0" hangingPunct="1">
              <a:lnSpc>
                <a:spcPct val="140000"/>
              </a:lnSpc>
              <a:spcBef>
                <a:spcPct val="20000"/>
              </a:spcBef>
              <a:buClr>
                <a:schemeClr val="tx2"/>
              </a:buClr>
              <a:buSzPct val="80000"/>
              <a:buFont typeface="Tahoma" pitchFamily="34" charset="0"/>
              <a:buChar char="–"/>
              <a:defRPr lang="en-US" sz="1400" kern="1200">
                <a:solidFill>
                  <a:schemeClr val="tx1"/>
                </a:solidFill>
                <a:latin typeface="Tahoma" pitchFamily="34" charset="0"/>
                <a:ea typeface="Tahoma" pitchFamily="34" charset="0"/>
                <a:cs typeface="Tahoma" pitchFamily="34" charset="0"/>
              </a:defRPr>
            </a:lvl4pPr>
            <a:lvl5pPr marL="895350" indent="-176213" algn="l" defTabSz="995613" rtl="0" eaLnBrk="1" latinLnBrk="0" hangingPunct="1">
              <a:lnSpc>
                <a:spcPct val="140000"/>
              </a:lnSpc>
              <a:spcBef>
                <a:spcPct val="20000"/>
              </a:spcBef>
              <a:buClr>
                <a:schemeClr val="tx2"/>
              </a:buClr>
              <a:buSzPct val="80000"/>
              <a:buFont typeface="Tahoma" pitchFamily="34" charset="0"/>
              <a:buChar char="–"/>
              <a:defRPr lang="en-GB" sz="1400" kern="1200">
                <a:solidFill>
                  <a:schemeClr val="tx1"/>
                </a:solidFill>
                <a:latin typeface="Tahoma" pitchFamily="34" charset="0"/>
                <a:ea typeface="Tahoma" pitchFamily="34" charset="0"/>
                <a:cs typeface="Tahoma" pitchFamily="34" charset="0"/>
              </a:defRPr>
            </a:lvl5pPr>
            <a:lvl6pPr marL="239979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36125"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72452"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0877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0" indent="0">
              <a:buFont typeface="Wingdings" pitchFamily="2" charset="2"/>
              <a:buNone/>
            </a:pPr>
            <a:r>
              <a:rPr lang="en-US" sz="2000" dirty="0" smtClean="0"/>
              <a:t>Retrieving beans from the context:</a:t>
            </a:r>
            <a:endParaRPr lang="en-US" sz="2000" dirty="0"/>
          </a:p>
        </p:txBody>
      </p:sp>
      <p:sp>
        <p:nvSpPr>
          <p:cNvPr id="8" name="Symbol zastępczy zawartości 2"/>
          <p:cNvSpPr txBox="1">
            <a:spLocks/>
          </p:cNvSpPr>
          <p:nvPr/>
        </p:nvSpPr>
        <p:spPr>
          <a:xfrm>
            <a:off x="422275" y="3069631"/>
            <a:ext cx="1007000" cy="575393"/>
          </a:xfrm>
          <a:prstGeom prst="rect">
            <a:avLst/>
          </a:prstGeom>
        </p:spPr>
        <p:txBody>
          <a:bodyPr vert="horz" lIns="0" tIns="45720" rIns="91440" bIns="45720" rtlCol="0">
            <a:normAutofit/>
          </a:bodyPr>
          <a:lstStyle>
            <a:lvl1pPr marL="179388" indent="-179388" algn="l" defTabSz="995613" rtl="0" eaLnBrk="1" latinLnBrk="0" hangingPunct="1">
              <a:lnSpc>
                <a:spcPct val="140000"/>
              </a:lnSpc>
              <a:spcBef>
                <a:spcPts val="300"/>
              </a:spcBef>
              <a:buClr>
                <a:schemeClr val="tx2"/>
              </a:buClr>
              <a:buSzPct val="110000"/>
              <a:buFont typeface="Wingdings" pitchFamily="2" charset="2"/>
              <a:buChar char="l"/>
              <a:defRPr lang="en-US" sz="1400" kern="1200">
                <a:solidFill>
                  <a:schemeClr val="tx1"/>
                </a:solidFill>
                <a:latin typeface="Tahoma" pitchFamily="34" charset="0"/>
                <a:ea typeface="Tahoma" pitchFamily="34" charset="0"/>
                <a:cs typeface="Tahoma" pitchFamily="34" charset="0"/>
              </a:defRPr>
            </a:lvl1pPr>
            <a:lvl2pPr marL="360000" indent="-180000" algn="l" defTabSz="995613" rtl="0" eaLnBrk="1" latinLnBrk="0" hangingPunct="1">
              <a:lnSpc>
                <a:spcPct val="140000"/>
              </a:lnSpc>
              <a:spcBef>
                <a:spcPts val="300"/>
              </a:spcBef>
              <a:spcAft>
                <a:spcPts val="0"/>
              </a:spcAft>
              <a:buClr>
                <a:schemeClr val="tx2"/>
              </a:buClr>
              <a:buSzPct val="80000"/>
              <a:buFont typeface="Wingdings 3" pitchFamily="18" charset="2"/>
              <a:buChar char=""/>
              <a:defRPr lang="en-US" sz="1400" kern="1200">
                <a:solidFill>
                  <a:schemeClr val="tx1"/>
                </a:solidFill>
                <a:latin typeface="Tahoma" pitchFamily="34" charset="0"/>
                <a:ea typeface="Tahoma" pitchFamily="34" charset="0"/>
                <a:cs typeface="Tahoma" pitchFamily="34" charset="0"/>
              </a:defRPr>
            </a:lvl2pPr>
            <a:lvl3pPr marL="538163" indent="-182563" algn="l" defTabSz="995613" rtl="0" eaLnBrk="1" latinLnBrk="0" hangingPunct="1">
              <a:lnSpc>
                <a:spcPct val="140000"/>
              </a:lnSpc>
              <a:spcBef>
                <a:spcPct val="20000"/>
              </a:spcBef>
              <a:buClr>
                <a:schemeClr val="tx2"/>
              </a:buClr>
              <a:buSzPct val="80000"/>
              <a:buFontTx/>
              <a:buBlip>
                <a:blip r:embed="rId2"/>
              </a:buBlip>
              <a:defRPr lang="en-US" sz="1400" kern="1200">
                <a:solidFill>
                  <a:schemeClr val="tx1"/>
                </a:solidFill>
                <a:latin typeface="Tahoma" pitchFamily="34" charset="0"/>
                <a:ea typeface="Tahoma" pitchFamily="34" charset="0"/>
                <a:cs typeface="Tahoma" pitchFamily="34" charset="0"/>
              </a:defRPr>
            </a:lvl3pPr>
            <a:lvl4pPr marL="719138" indent="-180975" algn="l" defTabSz="995613" rtl="0" eaLnBrk="1" latinLnBrk="0" hangingPunct="1">
              <a:lnSpc>
                <a:spcPct val="140000"/>
              </a:lnSpc>
              <a:spcBef>
                <a:spcPct val="20000"/>
              </a:spcBef>
              <a:buClr>
                <a:schemeClr val="tx2"/>
              </a:buClr>
              <a:buSzPct val="80000"/>
              <a:buFont typeface="Tahoma" pitchFamily="34" charset="0"/>
              <a:buChar char="–"/>
              <a:defRPr lang="en-US" sz="1400" kern="1200">
                <a:solidFill>
                  <a:schemeClr val="tx1"/>
                </a:solidFill>
                <a:latin typeface="Tahoma" pitchFamily="34" charset="0"/>
                <a:ea typeface="Tahoma" pitchFamily="34" charset="0"/>
                <a:cs typeface="Tahoma" pitchFamily="34" charset="0"/>
              </a:defRPr>
            </a:lvl4pPr>
            <a:lvl5pPr marL="895350" indent="-176213" algn="l" defTabSz="995613" rtl="0" eaLnBrk="1" latinLnBrk="0" hangingPunct="1">
              <a:lnSpc>
                <a:spcPct val="140000"/>
              </a:lnSpc>
              <a:spcBef>
                <a:spcPct val="20000"/>
              </a:spcBef>
              <a:buClr>
                <a:schemeClr val="tx2"/>
              </a:buClr>
              <a:buSzPct val="80000"/>
              <a:buFont typeface="Tahoma" pitchFamily="34" charset="0"/>
              <a:buChar char="–"/>
              <a:defRPr lang="en-GB" sz="1400" kern="1200">
                <a:solidFill>
                  <a:schemeClr val="tx1"/>
                </a:solidFill>
                <a:latin typeface="Tahoma" pitchFamily="34" charset="0"/>
                <a:ea typeface="Tahoma" pitchFamily="34" charset="0"/>
                <a:cs typeface="Tahoma" pitchFamily="34" charset="0"/>
              </a:defRPr>
            </a:lvl5pPr>
            <a:lvl6pPr marL="239979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36125"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72452"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0877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0" indent="0">
              <a:buFont typeface="Wingdings" pitchFamily="2" charset="2"/>
              <a:buNone/>
            </a:pPr>
            <a:r>
              <a:rPr lang="pl-PL" sz="1600" dirty="0" smtClean="0"/>
              <a:t>By id:</a:t>
            </a:r>
            <a:endParaRPr lang="en-US" sz="1600" dirty="0"/>
          </a:p>
        </p:txBody>
      </p:sp>
      <p:sp>
        <p:nvSpPr>
          <p:cNvPr id="10" name="Rectangle 3"/>
          <p:cNvSpPr>
            <a:spLocks noChangeArrowheads="1"/>
          </p:cNvSpPr>
          <p:nvPr/>
        </p:nvSpPr>
        <p:spPr bwMode="auto">
          <a:xfrm>
            <a:off x="422275" y="3507306"/>
            <a:ext cx="9069388" cy="215444"/>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defTabSz="914400" fontAlgn="ctr"/>
            <a:r>
              <a:rPr lang="en-US" sz="1400" dirty="0" err="1">
                <a:solidFill>
                  <a:srgbClr val="333333"/>
                </a:solidFill>
                <a:latin typeface="Courier New" panose="02070309020205020404" pitchFamily="49" charset="0"/>
                <a:cs typeface="Courier New" panose="02070309020205020404" pitchFamily="49" charset="0"/>
              </a:rPr>
              <a:t>BillingService</a:t>
            </a:r>
            <a:r>
              <a:rPr lang="en-US" sz="1400" dirty="0">
                <a:solidFill>
                  <a:srgbClr val="333333"/>
                </a:solidFill>
                <a:latin typeface="Courier New" panose="02070309020205020404" pitchFamily="49" charset="0"/>
                <a:cs typeface="Courier New" panose="02070309020205020404" pitchFamily="49" charset="0"/>
              </a:rPr>
              <a:t> </a:t>
            </a:r>
            <a:r>
              <a:rPr lang="en-US" sz="1400" dirty="0" err="1">
                <a:solidFill>
                  <a:srgbClr val="333333"/>
                </a:solidFill>
                <a:latin typeface="Courier New" panose="02070309020205020404" pitchFamily="49" charset="0"/>
                <a:cs typeface="Courier New" panose="02070309020205020404" pitchFamily="49" charset="0"/>
              </a:rPr>
              <a:t>billingService</a:t>
            </a:r>
            <a:r>
              <a:rPr lang="en-US" sz="1400" dirty="0">
                <a:solidFill>
                  <a:srgbClr val="333333"/>
                </a:solidFill>
                <a:latin typeface="Courier New" panose="02070309020205020404" pitchFamily="49" charset="0"/>
                <a:cs typeface="Courier New" panose="02070309020205020404" pitchFamily="49" charset="0"/>
              </a:rPr>
              <a:t> = </a:t>
            </a:r>
            <a:r>
              <a:rPr lang="pl-PL" sz="1400" dirty="0" smtClean="0">
                <a:solidFill>
                  <a:srgbClr val="333333"/>
                </a:solidFill>
                <a:latin typeface="Courier New" panose="02070309020205020404" pitchFamily="49" charset="0"/>
                <a:cs typeface="Courier New" panose="02070309020205020404" pitchFamily="49" charset="0"/>
              </a:rPr>
              <a:t>(</a:t>
            </a:r>
            <a:r>
              <a:rPr lang="en-US" sz="1400" dirty="0" err="1">
                <a:solidFill>
                  <a:srgbClr val="333333"/>
                </a:solidFill>
                <a:latin typeface="Courier New" panose="02070309020205020404" pitchFamily="49" charset="0"/>
                <a:cs typeface="Courier New" panose="02070309020205020404" pitchFamily="49" charset="0"/>
              </a:rPr>
              <a:t>BillingService</a:t>
            </a:r>
            <a:r>
              <a:rPr lang="pl-PL" sz="1400" dirty="0" smtClean="0">
                <a:solidFill>
                  <a:srgbClr val="333333"/>
                </a:solidFill>
                <a:latin typeface="Courier New" panose="02070309020205020404" pitchFamily="49" charset="0"/>
                <a:cs typeface="Courier New" panose="02070309020205020404" pitchFamily="49" charset="0"/>
              </a:rPr>
              <a:t>)</a:t>
            </a:r>
            <a:r>
              <a:rPr lang="en-US" sz="1400" dirty="0" err="1" smtClean="0">
                <a:solidFill>
                  <a:srgbClr val="333333"/>
                </a:solidFill>
                <a:latin typeface="Courier New" panose="02070309020205020404" pitchFamily="49" charset="0"/>
                <a:cs typeface="Courier New" panose="02070309020205020404" pitchFamily="49" charset="0"/>
              </a:rPr>
              <a:t>applicationContext.getBean</a:t>
            </a:r>
            <a:r>
              <a:rPr lang="en-US" sz="1400" dirty="0" smtClean="0">
                <a:solidFill>
                  <a:srgbClr val="333333"/>
                </a:solidFill>
                <a:latin typeface="Courier New" panose="02070309020205020404" pitchFamily="49" charset="0"/>
                <a:cs typeface="Courier New" panose="02070309020205020404" pitchFamily="49" charset="0"/>
              </a:rPr>
              <a:t>("</a:t>
            </a:r>
            <a:r>
              <a:rPr lang="pl-PL" sz="1400" dirty="0" smtClean="0">
                <a:solidFill>
                  <a:srgbClr val="333333"/>
                </a:solidFill>
                <a:latin typeface="Courier New" panose="02070309020205020404" pitchFamily="49" charset="0"/>
                <a:cs typeface="Courier New" panose="02070309020205020404" pitchFamily="49" charset="0"/>
              </a:rPr>
              <a:t>bean1</a:t>
            </a:r>
            <a:r>
              <a:rPr lang="en-US" sz="1400" dirty="0" smtClean="0">
                <a:solidFill>
                  <a:srgbClr val="333333"/>
                </a:solidFill>
                <a:latin typeface="Courier New" panose="02070309020205020404" pitchFamily="49" charset="0"/>
                <a:cs typeface="Courier New" panose="02070309020205020404" pitchFamily="49" charset="0"/>
              </a:rPr>
              <a:t>");</a:t>
            </a:r>
            <a:endParaRPr lang="en-US" sz="1400" dirty="0">
              <a:solidFill>
                <a:srgbClr val="333333"/>
              </a:solidFill>
              <a:latin typeface="Courier New" panose="02070309020205020404" pitchFamily="49" charset="0"/>
              <a:cs typeface="Courier New" panose="02070309020205020404" pitchFamily="49" charset="0"/>
            </a:endParaRPr>
          </a:p>
        </p:txBody>
      </p:sp>
      <p:sp>
        <p:nvSpPr>
          <p:cNvPr id="12" name="Symbol zastępczy zawartości 2"/>
          <p:cNvSpPr txBox="1">
            <a:spLocks/>
          </p:cNvSpPr>
          <p:nvPr/>
        </p:nvSpPr>
        <p:spPr>
          <a:xfrm>
            <a:off x="422275" y="3933727"/>
            <a:ext cx="8207800" cy="575393"/>
          </a:xfrm>
          <a:prstGeom prst="rect">
            <a:avLst/>
          </a:prstGeom>
        </p:spPr>
        <p:txBody>
          <a:bodyPr vert="horz" lIns="0" tIns="45720" rIns="91440" bIns="45720" rtlCol="0">
            <a:normAutofit/>
          </a:bodyPr>
          <a:lstStyle>
            <a:lvl1pPr marL="179388" indent="-179388" algn="l" defTabSz="995613" rtl="0" eaLnBrk="1" latinLnBrk="0" hangingPunct="1">
              <a:lnSpc>
                <a:spcPct val="140000"/>
              </a:lnSpc>
              <a:spcBef>
                <a:spcPts val="300"/>
              </a:spcBef>
              <a:buClr>
                <a:schemeClr val="tx2"/>
              </a:buClr>
              <a:buSzPct val="110000"/>
              <a:buFont typeface="Wingdings" pitchFamily="2" charset="2"/>
              <a:buChar char="l"/>
              <a:defRPr lang="en-US" sz="1400" kern="1200">
                <a:solidFill>
                  <a:schemeClr val="tx1"/>
                </a:solidFill>
                <a:latin typeface="Tahoma" pitchFamily="34" charset="0"/>
                <a:ea typeface="Tahoma" pitchFamily="34" charset="0"/>
                <a:cs typeface="Tahoma" pitchFamily="34" charset="0"/>
              </a:defRPr>
            </a:lvl1pPr>
            <a:lvl2pPr marL="360000" indent="-180000" algn="l" defTabSz="995613" rtl="0" eaLnBrk="1" latinLnBrk="0" hangingPunct="1">
              <a:lnSpc>
                <a:spcPct val="140000"/>
              </a:lnSpc>
              <a:spcBef>
                <a:spcPts val="300"/>
              </a:spcBef>
              <a:spcAft>
                <a:spcPts val="0"/>
              </a:spcAft>
              <a:buClr>
                <a:schemeClr val="tx2"/>
              </a:buClr>
              <a:buSzPct val="80000"/>
              <a:buFont typeface="Wingdings 3" pitchFamily="18" charset="2"/>
              <a:buChar char=""/>
              <a:defRPr lang="en-US" sz="1400" kern="1200">
                <a:solidFill>
                  <a:schemeClr val="tx1"/>
                </a:solidFill>
                <a:latin typeface="Tahoma" pitchFamily="34" charset="0"/>
                <a:ea typeface="Tahoma" pitchFamily="34" charset="0"/>
                <a:cs typeface="Tahoma" pitchFamily="34" charset="0"/>
              </a:defRPr>
            </a:lvl2pPr>
            <a:lvl3pPr marL="538163" indent="-182563" algn="l" defTabSz="995613" rtl="0" eaLnBrk="1" latinLnBrk="0" hangingPunct="1">
              <a:lnSpc>
                <a:spcPct val="140000"/>
              </a:lnSpc>
              <a:spcBef>
                <a:spcPct val="20000"/>
              </a:spcBef>
              <a:buClr>
                <a:schemeClr val="tx2"/>
              </a:buClr>
              <a:buSzPct val="80000"/>
              <a:buFontTx/>
              <a:buBlip>
                <a:blip r:embed="rId2"/>
              </a:buBlip>
              <a:defRPr lang="en-US" sz="1400" kern="1200">
                <a:solidFill>
                  <a:schemeClr val="tx1"/>
                </a:solidFill>
                <a:latin typeface="Tahoma" pitchFamily="34" charset="0"/>
                <a:ea typeface="Tahoma" pitchFamily="34" charset="0"/>
                <a:cs typeface="Tahoma" pitchFamily="34" charset="0"/>
              </a:defRPr>
            </a:lvl3pPr>
            <a:lvl4pPr marL="719138" indent="-180975" algn="l" defTabSz="995613" rtl="0" eaLnBrk="1" latinLnBrk="0" hangingPunct="1">
              <a:lnSpc>
                <a:spcPct val="140000"/>
              </a:lnSpc>
              <a:spcBef>
                <a:spcPct val="20000"/>
              </a:spcBef>
              <a:buClr>
                <a:schemeClr val="tx2"/>
              </a:buClr>
              <a:buSzPct val="80000"/>
              <a:buFont typeface="Tahoma" pitchFamily="34" charset="0"/>
              <a:buChar char="–"/>
              <a:defRPr lang="en-US" sz="1400" kern="1200">
                <a:solidFill>
                  <a:schemeClr val="tx1"/>
                </a:solidFill>
                <a:latin typeface="Tahoma" pitchFamily="34" charset="0"/>
                <a:ea typeface="Tahoma" pitchFamily="34" charset="0"/>
                <a:cs typeface="Tahoma" pitchFamily="34" charset="0"/>
              </a:defRPr>
            </a:lvl4pPr>
            <a:lvl5pPr marL="895350" indent="-176213" algn="l" defTabSz="995613" rtl="0" eaLnBrk="1" latinLnBrk="0" hangingPunct="1">
              <a:lnSpc>
                <a:spcPct val="140000"/>
              </a:lnSpc>
              <a:spcBef>
                <a:spcPct val="20000"/>
              </a:spcBef>
              <a:buClr>
                <a:schemeClr val="tx2"/>
              </a:buClr>
              <a:buSzPct val="80000"/>
              <a:buFont typeface="Tahoma" pitchFamily="34" charset="0"/>
              <a:buChar char="–"/>
              <a:defRPr lang="en-GB" sz="1400" kern="1200">
                <a:solidFill>
                  <a:schemeClr val="tx1"/>
                </a:solidFill>
                <a:latin typeface="Tahoma" pitchFamily="34" charset="0"/>
                <a:ea typeface="Tahoma" pitchFamily="34" charset="0"/>
                <a:cs typeface="Tahoma" pitchFamily="34" charset="0"/>
              </a:defRPr>
            </a:lvl5pPr>
            <a:lvl6pPr marL="239979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36125"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72452"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0877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0" indent="0">
              <a:buNone/>
            </a:pPr>
            <a:r>
              <a:rPr lang="en-US" sz="1600" dirty="0"/>
              <a:t>Obtaining bean by type (if unique bean class is </a:t>
            </a:r>
            <a:r>
              <a:rPr lang="en-US" sz="1600" dirty="0" smtClean="0"/>
              <a:t>defined </a:t>
            </a:r>
            <a:r>
              <a:rPr lang="en-US" sz="1600" dirty="0"/>
              <a:t>in configuration):</a:t>
            </a:r>
          </a:p>
        </p:txBody>
      </p:sp>
      <p:sp>
        <p:nvSpPr>
          <p:cNvPr id="13" name="Rectangle 3"/>
          <p:cNvSpPr>
            <a:spLocks noChangeArrowheads="1"/>
          </p:cNvSpPr>
          <p:nvPr/>
        </p:nvSpPr>
        <p:spPr bwMode="auto">
          <a:xfrm>
            <a:off x="422275" y="4374887"/>
            <a:ext cx="9069388" cy="215444"/>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defTabSz="914400" fontAlgn="ctr"/>
            <a:r>
              <a:rPr lang="en-US" sz="1400" dirty="0" err="1">
                <a:solidFill>
                  <a:srgbClr val="333333"/>
                </a:solidFill>
                <a:latin typeface="Courier New" panose="02070309020205020404" pitchFamily="49" charset="0"/>
                <a:cs typeface="Courier New" panose="02070309020205020404" pitchFamily="49" charset="0"/>
              </a:rPr>
              <a:t>BillingService</a:t>
            </a:r>
            <a:r>
              <a:rPr lang="en-US" sz="1400" dirty="0">
                <a:solidFill>
                  <a:srgbClr val="333333"/>
                </a:solidFill>
                <a:latin typeface="Courier New" panose="02070309020205020404" pitchFamily="49" charset="0"/>
                <a:cs typeface="Courier New" panose="02070309020205020404" pitchFamily="49" charset="0"/>
              </a:rPr>
              <a:t> </a:t>
            </a:r>
            <a:r>
              <a:rPr lang="en-US" sz="1400" dirty="0" err="1">
                <a:solidFill>
                  <a:srgbClr val="333333"/>
                </a:solidFill>
                <a:latin typeface="Courier New" panose="02070309020205020404" pitchFamily="49" charset="0"/>
                <a:cs typeface="Courier New" panose="02070309020205020404" pitchFamily="49" charset="0"/>
              </a:rPr>
              <a:t>billingService</a:t>
            </a:r>
            <a:r>
              <a:rPr lang="en-US" sz="1400" dirty="0">
                <a:solidFill>
                  <a:srgbClr val="333333"/>
                </a:solidFill>
                <a:latin typeface="Courier New" panose="02070309020205020404" pitchFamily="49" charset="0"/>
                <a:cs typeface="Courier New" panose="02070309020205020404" pitchFamily="49" charset="0"/>
              </a:rPr>
              <a:t> = </a:t>
            </a:r>
            <a:r>
              <a:rPr lang="en-US" sz="1400" dirty="0" err="1">
                <a:solidFill>
                  <a:srgbClr val="333333"/>
                </a:solidFill>
                <a:latin typeface="Courier New" panose="02070309020205020404" pitchFamily="49" charset="0"/>
                <a:cs typeface="Courier New" panose="02070309020205020404" pitchFamily="49" charset="0"/>
              </a:rPr>
              <a:t>applicationContext.getBean</a:t>
            </a:r>
            <a:r>
              <a:rPr lang="en-US" sz="1400" dirty="0">
                <a:solidFill>
                  <a:srgbClr val="333333"/>
                </a:solidFill>
                <a:latin typeface="Courier New" panose="02070309020205020404" pitchFamily="49" charset="0"/>
                <a:cs typeface="Courier New" panose="02070309020205020404" pitchFamily="49" charset="0"/>
              </a:rPr>
              <a:t>(</a:t>
            </a:r>
            <a:r>
              <a:rPr lang="en-US" sz="1400" dirty="0" err="1">
                <a:solidFill>
                  <a:srgbClr val="333333"/>
                </a:solidFill>
                <a:latin typeface="Courier New" panose="02070309020205020404" pitchFamily="49" charset="0"/>
                <a:cs typeface="Courier New" panose="02070309020205020404" pitchFamily="49" charset="0"/>
              </a:rPr>
              <a:t>BillingService.class</a:t>
            </a:r>
            <a:r>
              <a:rPr lang="en-US" sz="1400" dirty="0">
                <a:solidFill>
                  <a:srgbClr val="333333"/>
                </a:solidFill>
                <a:latin typeface="Courier New" panose="02070309020205020404" pitchFamily="49" charset="0"/>
                <a:cs typeface="Courier New" panose="02070309020205020404" pitchFamily="49" charset="0"/>
              </a:rPr>
              <a:t>);</a:t>
            </a:r>
            <a:endParaRPr lang="en-US" sz="1400" dirty="0">
              <a:solidFill>
                <a:srgbClr val="333333"/>
              </a:solidFill>
              <a:latin typeface="Courier New" panose="02070309020205020404" pitchFamily="49" charset="0"/>
              <a:cs typeface="Courier New" panose="02070309020205020404" pitchFamily="49" charset="0"/>
            </a:endParaRPr>
          </a:p>
        </p:txBody>
      </p:sp>
      <p:sp>
        <p:nvSpPr>
          <p:cNvPr id="14" name="Symbol zastępczy zawartości 2"/>
          <p:cNvSpPr txBox="1">
            <a:spLocks/>
          </p:cNvSpPr>
          <p:nvPr/>
        </p:nvSpPr>
        <p:spPr>
          <a:xfrm>
            <a:off x="422275" y="4797823"/>
            <a:ext cx="8207800" cy="575393"/>
          </a:xfrm>
          <a:prstGeom prst="rect">
            <a:avLst/>
          </a:prstGeom>
        </p:spPr>
        <p:txBody>
          <a:bodyPr vert="horz" lIns="0" tIns="45720" rIns="91440" bIns="45720" rtlCol="0">
            <a:normAutofit/>
          </a:bodyPr>
          <a:lstStyle>
            <a:lvl1pPr marL="179388" indent="-179388" algn="l" defTabSz="995613" rtl="0" eaLnBrk="1" latinLnBrk="0" hangingPunct="1">
              <a:lnSpc>
                <a:spcPct val="140000"/>
              </a:lnSpc>
              <a:spcBef>
                <a:spcPts val="300"/>
              </a:spcBef>
              <a:buClr>
                <a:schemeClr val="tx2"/>
              </a:buClr>
              <a:buSzPct val="110000"/>
              <a:buFont typeface="Wingdings" pitchFamily="2" charset="2"/>
              <a:buChar char="l"/>
              <a:defRPr lang="en-US" sz="1400" kern="1200">
                <a:solidFill>
                  <a:schemeClr val="tx1"/>
                </a:solidFill>
                <a:latin typeface="Tahoma" pitchFamily="34" charset="0"/>
                <a:ea typeface="Tahoma" pitchFamily="34" charset="0"/>
                <a:cs typeface="Tahoma" pitchFamily="34" charset="0"/>
              </a:defRPr>
            </a:lvl1pPr>
            <a:lvl2pPr marL="360000" indent="-180000" algn="l" defTabSz="995613" rtl="0" eaLnBrk="1" latinLnBrk="0" hangingPunct="1">
              <a:lnSpc>
                <a:spcPct val="140000"/>
              </a:lnSpc>
              <a:spcBef>
                <a:spcPts val="300"/>
              </a:spcBef>
              <a:spcAft>
                <a:spcPts val="0"/>
              </a:spcAft>
              <a:buClr>
                <a:schemeClr val="tx2"/>
              </a:buClr>
              <a:buSzPct val="80000"/>
              <a:buFont typeface="Wingdings 3" pitchFamily="18" charset="2"/>
              <a:buChar char=""/>
              <a:defRPr lang="en-US" sz="1400" kern="1200">
                <a:solidFill>
                  <a:schemeClr val="tx1"/>
                </a:solidFill>
                <a:latin typeface="Tahoma" pitchFamily="34" charset="0"/>
                <a:ea typeface="Tahoma" pitchFamily="34" charset="0"/>
                <a:cs typeface="Tahoma" pitchFamily="34" charset="0"/>
              </a:defRPr>
            </a:lvl2pPr>
            <a:lvl3pPr marL="538163" indent="-182563" algn="l" defTabSz="995613" rtl="0" eaLnBrk="1" latinLnBrk="0" hangingPunct="1">
              <a:lnSpc>
                <a:spcPct val="140000"/>
              </a:lnSpc>
              <a:spcBef>
                <a:spcPct val="20000"/>
              </a:spcBef>
              <a:buClr>
                <a:schemeClr val="tx2"/>
              </a:buClr>
              <a:buSzPct val="80000"/>
              <a:buFontTx/>
              <a:buBlip>
                <a:blip r:embed="rId2"/>
              </a:buBlip>
              <a:defRPr lang="en-US" sz="1400" kern="1200">
                <a:solidFill>
                  <a:schemeClr val="tx1"/>
                </a:solidFill>
                <a:latin typeface="Tahoma" pitchFamily="34" charset="0"/>
                <a:ea typeface="Tahoma" pitchFamily="34" charset="0"/>
                <a:cs typeface="Tahoma" pitchFamily="34" charset="0"/>
              </a:defRPr>
            </a:lvl3pPr>
            <a:lvl4pPr marL="719138" indent="-180975" algn="l" defTabSz="995613" rtl="0" eaLnBrk="1" latinLnBrk="0" hangingPunct="1">
              <a:lnSpc>
                <a:spcPct val="140000"/>
              </a:lnSpc>
              <a:spcBef>
                <a:spcPct val="20000"/>
              </a:spcBef>
              <a:buClr>
                <a:schemeClr val="tx2"/>
              </a:buClr>
              <a:buSzPct val="80000"/>
              <a:buFont typeface="Tahoma" pitchFamily="34" charset="0"/>
              <a:buChar char="–"/>
              <a:defRPr lang="en-US" sz="1400" kern="1200">
                <a:solidFill>
                  <a:schemeClr val="tx1"/>
                </a:solidFill>
                <a:latin typeface="Tahoma" pitchFamily="34" charset="0"/>
                <a:ea typeface="Tahoma" pitchFamily="34" charset="0"/>
                <a:cs typeface="Tahoma" pitchFamily="34" charset="0"/>
              </a:defRPr>
            </a:lvl4pPr>
            <a:lvl5pPr marL="895350" indent="-176213" algn="l" defTabSz="995613" rtl="0" eaLnBrk="1" latinLnBrk="0" hangingPunct="1">
              <a:lnSpc>
                <a:spcPct val="140000"/>
              </a:lnSpc>
              <a:spcBef>
                <a:spcPct val="20000"/>
              </a:spcBef>
              <a:buClr>
                <a:schemeClr val="tx2"/>
              </a:buClr>
              <a:buSzPct val="80000"/>
              <a:buFont typeface="Tahoma" pitchFamily="34" charset="0"/>
              <a:buChar char="–"/>
              <a:defRPr lang="en-GB" sz="1400" kern="1200">
                <a:solidFill>
                  <a:schemeClr val="tx1"/>
                </a:solidFill>
                <a:latin typeface="Tahoma" pitchFamily="34" charset="0"/>
                <a:ea typeface="Tahoma" pitchFamily="34" charset="0"/>
                <a:cs typeface="Tahoma" pitchFamily="34" charset="0"/>
              </a:defRPr>
            </a:lvl5pPr>
            <a:lvl6pPr marL="239979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36125"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72452"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0877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0" indent="0">
              <a:buNone/>
            </a:pPr>
            <a:r>
              <a:rPr lang="en-US" sz="1600" dirty="0"/>
              <a:t>If multiple beans with given class declared:</a:t>
            </a:r>
          </a:p>
        </p:txBody>
      </p:sp>
      <p:sp>
        <p:nvSpPr>
          <p:cNvPr id="15" name="Rectangle 3"/>
          <p:cNvSpPr>
            <a:spLocks noChangeArrowheads="1"/>
          </p:cNvSpPr>
          <p:nvPr/>
        </p:nvSpPr>
        <p:spPr bwMode="auto">
          <a:xfrm>
            <a:off x="422275" y="5242471"/>
            <a:ext cx="9069388" cy="430887"/>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defTabSz="914400" fontAlgn="ctr"/>
            <a:r>
              <a:rPr lang="en-US" sz="1400" dirty="0">
                <a:solidFill>
                  <a:srgbClr val="333333"/>
                </a:solidFill>
                <a:latin typeface="Courier New" panose="02070309020205020404" pitchFamily="49" charset="0"/>
                <a:cs typeface="Courier New" panose="02070309020205020404" pitchFamily="49" charset="0"/>
              </a:rPr>
              <a:t>Map&lt;String, </a:t>
            </a:r>
            <a:r>
              <a:rPr lang="en-US" sz="1400" dirty="0" err="1">
                <a:solidFill>
                  <a:srgbClr val="333333"/>
                </a:solidFill>
                <a:latin typeface="Courier New" panose="02070309020205020404" pitchFamily="49" charset="0"/>
                <a:cs typeface="Courier New" panose="02070309020205020404" pitchFamily="49" charset="0"/>
              </a:rPr>
              <a:t>BillingService</a:t>
            </a:r>
            <a:r>
              <a:rPr lang="en-US" sz="1400" dirty="0">
                <a:solidFill>
                  <a:srgbClr val="333333"/>
                </a:solidFill>
                <a:latin typeface="Courier New" panose="02070309020205020404" pitchFamily="49" charset="0"/>
                <a:cs typeface="Courier New" panose="02070309020205020404" pitchFamily="49" charset="0"/>
              </a:rPr>
              <a:t>&gt; </a:t>
            </a:r>
            <a:r>
              <a:rPr lang="en-US" sz="1400" dirty="0" err="1">
                <a:solidFill>
                  <a:srgbClr val="333333"/>
                </a:solidFill>
                <a:latin typeface="Courier New" panose="02070309020205020404" pitchFamily="49" charset="0"/>
                <a:cs typeface="Courier New" panose="02070309020205020404" pitchFamily="49" charset="0"/>
              </a:rPr>
              <a:t>billingService</a:t>
            </a:r>
            <a:r>
              <a:rPr lang="en-US" sz="1400" dirty="0">
                <a:solidFill>
                  <a:srgbClr val="333333"/>
                </a:solidFill>
                <a:latin typeface="Courier New" panose="02070309020205020404" pitchFamily="49" charset="0"/>
                <a:cs typeface="Courier New" panose="02070309020205020404" pitchFamily="49" charset="0"/>
              </a:rPr>
              <a:t> = </a:t>
            </a:r>
            <a:endParaRPr lang="pl-PL" sz="1400" dirty="0" smtClean="0">
              <a:solidFill>
                <a:srgbClr val="333333"/>
              </a:solidFill>
              <a:latin typeface="Courier New" panose="02070309020205020404" pitchFamily="49" charset="0"/>
              <a:cs typeface="Courier New" panose="02070309020205020404" pitchFamily="49" charset="0"/>
            </a:endParaRPr>
          </a:p>
          <a:p>
            <a:pPr lvl="0" defTabSz="914400" fontAlgn="ctr"/>
            <a:r>
              <a:rPr lang="pl-PL" sz="1400" dirty="0">
                <a:solidFill>
                  <a:srgbClr val="333333"/>
                </a:solidFill>
                <a:latin typeface="Courier New" panose="02070309020205020404" pitchFamily="49" charset="0"/>
                <a:cs typeface="Courier New" panose="02070309020205020404" pitchFamily="49" charset="0"/>
              </a:rPr>
              <a:t>	</a:t>
            </a:r>
            <a:r>
              <a:rPr lang="pl-PL" sz="1400" dirty="0" smtClean="0">
                <a:solidFill>
                  <a:srgbClr val="333333"/>
                </a:solidFill>
                <a:latin typeface="Courier New" panose="02070309020205020404" pitchFamily="49" charset="0"/>
                <a:cs typeface="Courier New" panose="02070309020205020404" pitchFamily="49" charset="0"/>
              </a:rPr>
              <a:t>		</a:t>
            </a:r>
            <a:r>
              <a:rPr lang="en-US" sz="1400" dirty="0" err="1" smtClean="0">
                <a:solidFill>
                  <a:srgbClr val="333333"/>
                </a:solidFill>
                <a:latin typeface="Courier New" panose="02070309020205020404" pitchFamily="49" charset="0"/>
                <a:cs typeface="Courier New" panose="02070309020205020404" pitchFamily="49" charset="0"/>
              </a:rPr>
              <a:t>applicationContext.getBeansOfType</a:t>
            </a:r>
            <a:r>
              <a:rPr lang="en-US" sz="1400" dirty="0" smtClean="0">
                <a:solidFill>
                  <a:srgbClr val="333333"/>
                </a:solidFill>
                <a:latin typeface="Courier New" panose="02070309020205020404" pitchFamily="49" charset="0"/>
                <a:cs typeface="Courier New" panose="02070309020205020404" pitchFamily="49" charset="0"/>
              </a:rPr>
              <a:t>(</a:t>
            </a:r>
            <a:r>
              <a:rPr lang="en-US" sz="1400" dirty="0" err="1" smtClean="0">
                <a:solidFill>
                  <a:srgbClr val="333333"/>
                </a:solidFill>
                <a:latin typeface="Courier New" panose="02070309020205020404" pitchFamily="49" charset="0"/>
                <a:cs typeface="Courier New" panose="02070309020205020404" pitchFamily="49" charset="0"/>
              </a:rPr>
              <a:t>BillingService.class</a:t>
            </a:r>
            <a:r>
              <a:rPr lang="en-US" sz="1400" dirty="0">
                <a:solidFill>
                  <a:srgbClr val="333333"/>
                </a:solidFill>
                <a:latin typeface="Courier New" panose="02070309020205020404" pitchFamily="49" charset="0"/>
                <a:cs typeface="Courier New" panose="02070309020205020404" pitchFamily="49" charset="0"/>
              </a:rPr>
              <a:t>);</a:t>
            </a:r>
            <a:endParaRPr lang="en-US" sz="1400" dirty="0">
              <a:solidFill>
                <a:srgbClr val="333333"/>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67942969"/>
      </p:ext>
    </p:extLst>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XML-based container configuration</a:t>
            </a:r>
            <a:r>
              <a:rPr lang="pl-PL" dirty="0" smtClean="0"/>
              <a:t/>
            </a:r>
            <a:br>
              <a:rPr lang="pl-PL" dirty="0" smtClean="0"/>
            </a:br>
            <a:r>
              <a:rPr lang="pl-PL" sz="1800" dirty="0"/>
              <a:t>Object </a:t>
            </a:r>
            <a:r>
              <a:rPr lang="pl-PL" sz="1800" dirty="0" smtClean="0"/>
              <a:t>management – Bean Alias</a:t>
            </a:r>
            <a:r>
              <a:rPr lang="pl-PL" dirty="0" smtClean="0"/>
              <a:t/>
            </a:r>
            <a:br>
              <a:rPr lang="pl-PL" dirty="0" smtClean="0"/>
            </a:br>
            <a:endParaRPr lang="en-US" dirty="0"/>
          </a:p>
        </p:txBody>
      </p:sp>
      <p:sp>
        <p:nvSpPr>
          <p:cNvPr id="3" name="Symbol zastępczy zawartości 2"/>
          <p:cNvSpPr>
            <a:spLocks noGrp="1"/>
          </p:cNvSpPr>
          <p:nvPr>
            <p:ph idx="1"/>
          </p:nvPr>
        </p:nvSpPr>
        <p:spPr>
          <a:xfrm>
            <a:off x="422275" y="1196752"/>
            <a:ext cx="8913812" cy="575393"/>
          </a:xfrm>
        </p:spPr>
        <p:txBody>
          <a:bodyPr>
            <a:normAutofit/>
          </a:bodyPr>
          <a:lstStyle/>
          <a:p>
            <a:pPr marL="0" indent="0">
              <a:buNone/>
            </a:pPr>
            <a:r>
              <a:rPr lang="en-US" sz="2000" dirty="0"/>
              <a:t>Bean </a:t>
            </a:r>
            <a:r>
              <a:rPr lang="pl-PL" sz="2000" dirty="0" smtClean="0"/>
              <a:t>alias (t</a:t>
            </a:r>
            <a:r>
              <a:rPr lang="en-US" sz="2000" dirty="0" smtClean="0"/>
              <a:t>he </a:t>
            </a:r>
            <a:r>
              <a:rPr lang="en-US" sz="2000" dirty="0"/>
              <a:t>bean can have more ids thanks to aliases</a:t>
            </a:r>
            <a:r>
              <a:rPr lang="pl-PL" sz="2000" dirty="0" smtClean="0"/>
              <a:t>):</a:t>
            </a:r>
            <a:endParaRPr lang="en-US" sz="2000" dirty="0"/>
          </a:p>
        </p:txBody>
      </p:sp>
      <p:sp>
        <p:nvSpPr>
          <p:cNvPr id="5" name="Rectangle 3"/>
          <p:cNvSpPr>
            <a:spLocks noChangeArrowheads="1"/>
          </p:cNvSpPr>
          <p:nvPr/>
        </p:nvSpPr>
        <p:spPr bwMode="auto">
          <a:xfrm>
            <a:off x="422275" y="1810517"/>
            <a:ext cx="9069387" cy="430887"/>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defTabSz="914400" fontAlgn="ctr"/>
            <a:r>
              <a:rPr lang="en-US" sz="1400" dirty="0" smtClean="0">
                <a:solidFill>
                  <a:srgbClr val="333333"/>
                </a:solidFill>
                <a:latin typeface="Courier New" panose="02070309020205020404" pitchFamily="49" charset="0"/>
                <a:cs typeface="Courier New" panose="02070309020205020404" pitchFamily="49" charset="0"/>
              </a:rPr>
              <a:t>&lt;</a:t>
            </a:r>
            <a:r>
              <a:rPr lang="en-US" sz="1400" dirty="0">
                <a:solidFill>
                  <a:srgbClr val="333333"/>
                </a:solidFill>
                <a:latin typeface="Courier New" panose="02070309020205020404" pitchFamily="49" charset="0"/>
                <a:cs typeface="Courier New" panose="02070309020205020404" pitchFamily="49" charset="0"/>
              </a:rPr>
              <a:t>bean id="</a:t>
            </a:r>
            <a:r>
              <a:rPr lang="en-US" sz="1400" dirty="0" err="1">
                <a:solidFill>
                  <a:srgbClr val="333333"/>
                </a:solidFill>
                <a:latin typeface="Courier New" panose="02070309020205020404" pitchFamily="49" charset="0"/>
                <a:cs typeface="Courier New" panose="02070309020205020404" pitchFamily="49" charset="0"/>
              </a:rPr>
              <a:t>ruleBillingService</a:t>
            </a:r>
            <a:r>
              <a:rPr lang="en-US" sz="1400" dirty="0">
                <a:solidFill>
                  <a:srgbClr val="333333"/>
                </a:solidFill>
                <a:latin typeface="Courier New" panose="02070309020205020404" pitchFamily="49" charset="0"/>
                <a:cs typeface="Courier New" panose="02070309020205020404" pitchFamily="49" charset="0"/>
              </a:rPr>
              <a:t>" class="</a:t>
            </a:r>
            <a:r>
              <a:rPr lang="en-US" sz="1400" dirty="0" err="1">
                <a:solidFill>
                  <a:srgbClr val="333333"/>
                </a:solidFill>
                <a:latin typeface="Courier New" panose="02070309020205020404" pitchFamily="49" charset="0"/>
                <a:cs typeface="Courier New" panose="02070309020205020404" pitchFamily="49" charset="0"/>
              </a:rPr>
              <a:t>com.github.kospiotr.spring.BillingService</a:t>
            </a:r>
            <a:r>
              <a:rPr lang="en-US" sz="1400" dirty="0">
                <a:solidFill>
                  <a:srgbClr val="333333"/>
                </a:solidFill>
                <a:latin typeface="Courier New" panose="02070309020205020404" pitchFamily="49" charset="0"/>
                <a:cs typeface="Courier New" panose="02070309020205020404" pitchFamily="49" charset="0"/>
              </a:rPr>
              <a:t>"/&gt;</a:t>
            </a:r>
          </a:p>
          <a:p>
            <a:pPr lvl="0" defTabSz="914400" fontAlgn="ctr"/>
            <a:r>
              <a:rPr lang="en-US" sz="1400" dirty="0" smtClean="0">
                <a:solidFill>
                  <a:srgbClr val="333333"/>
                </a:solidFill>
                <a:latin typeface="Courier New" panose="02070309020205020404" pitchFamily="49" charset="0"/>
                <a:cs typeface="Courier New" panose="02070309020205020404" pitchFamily="49" charset="0"/>
              </a:rPr>
              <a:t>&lt;</a:t>
            </a:r>
            <a:r>
              <a:rPr lang="en-US" sz="1400" dirty="0">
                <a:solidFill>
                  <a:srgbClr val="333333"/>
                </a:solidFill>
                <a:latin typeface="Courier New" panose="02070309020205020404" pitchFamily="49" charset="0"/>
                <a:cs typeface="Courier New" panose="02070309020205020404" pitchFamily="49" charset="0"/>
              </a:rPr>
              <a:t>alias name="</a:t>
            </a:r>
            <a:r>
              <a:rPr lang="en-US" sz="1400" dirty="0" err="1">
                <a:solidFill>
                  <a:srgbClr val="333333"/>
                </a:solidFill>
                <a:latin typeface="Courier New" panose="02070309020205020404" pitchFamily="49" charset="0"/>
                <a:cs typeface="Courier New" panose="02070309020205020404" pitchFamily="49" charset="0"/>
              </a:rPr>
              <a:t>ruleBillingService</a:t>
            </a:r>
            <a:r>
              <a:rPr lang="en-US" sz="1400" dirty="0">
                <a:solidFill>
                  <a:srgbClr val="333333"/>
                </a:solidFill>
                <a:latin typeface="Courier New" panose="02070309020205020404" pitchFamily="49" charset="0"/>
                <a:cs typeface="Courier New" panose="02070309020205020404" pitchFamily="49" charset="0"/>
              </a:rPr>
              <a:t>" alias="service"/&gt;</a:t>
            </a:r>
            <a:endParaRPr lang="en-US" sz="1400" dirty="0">
              <a:solidFill>
                <a:srgbClr val="333333"/>
              </a:solidFill>
              <a:latin typeface="Courier New" panose="02070309020205020404" pitchFamily="49" charset="0"/>
              <a:cs typeface="Courier New" panose="02070309020205020404" pitchFamily="49" charset="0"/>
            </a:endParaRPr>
          </a:p>
        </p:txBody>
      </p:sp>
      <p:sp>
        <p:nvSpPr>
          <p:cNvPr id="16" name="Symbol zastępczy zawartości 2"/>
          <p:cNvSpPr txBox="1">
            <a:spLocks/>
          </p:cNvSpPr>
          <p:nvPr/>
        </p:nvSpPr>
        <p:spPr>
          <a:xfrm>
            <a:off x="501477" y="2420888"/>
            <a:ext cx="8834610" cy="1512168"/>
          </a:xfrm>
          <a:prstGeom prst="rect">
            <a:avLst/>
          </a:prstGeom>
        </p:spPr>
        <p:txBody>
          <a:bodyPr vert="horz" lIns="0" tIns="45720" rIns="91440" bIns="45720" rtlCol="0">
            <a:noAutofit/>
          </a:bodyPr>
          <a:lstStyle>
            <a:lvl1pPr marL="179388" indent="-179388" algn="l" defTabSz="995613" rtl="0" eaLnBrk="1" latinLnBrk="0" hangingPunct="1">
              <a:lnSpc>
                <a:spcPct val="140000"/>
              </a:lnSpc>
              <a:spcBef>
                <a:spcPts val="300"/>
              </a:spcBef>
              <a:buClr>
                <a:schemeClr val="tx2"/>
              </a:buClr>
              <a:buSzPct val="110000"/>
              <a:buFont typeface="Wingdings" pitchFamily="2" charset="2"/>
              <a:buChar char="l"/>
              <a:defRPr lang="en-US" sz="1400" kern="1200">
                <a:solidFill>
                  <a:schemeClr val="tx1"/>
                </a:solidFill>
                <a:latin typeface="Tahoma" pitchFamily="34" charset="0"/>
                <a:ea typeface="Tahoma" pitchFamily="34" charset="0"/>
                <a:cs typeface="Tahoma" pitchFamily="34" charset="0"/>
              </a:defRPr>
            </a:lvl1pPr>
            <a:lvl2pPr marL="360000" indent="-180000" algn="l" defTabSz="995613" rtl="0" eaLnBrk="1" latinLnBrk="0" hangingPunct="1">
              <a:lnSpc>
                <a:spcPct val="140000"/>
              </a:lnSpc>
              <a:spcBef>
                <a:spcPts val="300"/>
              </a:spcBef>
              <a:spcAft>
                <a:spcPts val="0"/>
              </a:spcAft>
              <a:buClr>
                <a:schemeClr val="tx2"/>
              </a:buClr>
              <a:buSzPct val="80000"/>
              <a:buFont typeface="Wingdings 3" pitchFamily="18" charset="2"/>
              <a:buChar char=""/>
              <a:defRPr lang="en-US" sz="1400" kern="1200">
                <a:solidFill>
                  <a:schemeClr val="tx1"/>
                </a:solidFill>
                <a:latin typeface="Tahoma" pitchFamily="34" charset="0"/>
                <a:ea typeface="Tahoma" pitchFamily="34" charset="0"/>
                <a:cs typeface="Tahoma" pitchFamily="34" charset="0"/>
              </a:defRPr>
            </a:lvl2pPr>
            <a:lvl3pPr marL="538163" indent="-182563" algn="l" defTabSz="995613" rtl="0" eaLnBrk="1" latinLnBrk="0" hangingPunct="1">
              <a:lnSpc>
                <a:spcPct val="140000"/>
              </a:lnSpc>
              <a:spcBef>
                <a:spcPct val="20000"/>
              </a:spcBef>
              <a:buClr>
                <a:schemeClr val="tx2"/>
              </a:buClr>
              <a:buSzPct val="80000"/>
              <a:buFontTx/>
              <a:buBlip>
                <a:blip r:embed="rId2"/>
              </a:buBlip>
              <a:defRPr lang="en-US" sz="1400" kern="1200">
                <a:solidFill>
                  <a:schemeClr val="tx1"/>
                </a:solidFill>
                <a:latin typeface="Tahoma" pitchFamily="34" charset="0"/>
                <a:ea typeface="Tahoma" pitchFamily="34" charset="0"/>
                <a:cs typeface="Tahoma" pitchFamily="34" charset="0"/>
              </a:defRPr>
            </a:lvl3pPr>
            <a:lvl4pPr marL="719138" indent="-180975" algn="l" defTabSz="995613" rtl="0" eaLnBrk="1" latinLnBrk="0" hangingPunct="1">
              <a:lnSpc>
                <a:spcPct val="140000"/>
              </a:lnSpc>
              <a:spcBef>
                <a:spcPct val="20000"/>
              </a:spcBef>
              <a:buClr>
                <a:schemeClr val="tx2"/>
              </a:buClr>
              <a:buSzPct val="80000"/>
              <a:buFont typeface="Tahoma" pitchFamily="34" charset="0"/>
              <a:buChar char="–"/>
              <a:defRPr lang="en-US" sz="1400" kern="1200">
                <a:solidFill>
                  <a:schemeClr val="tx1"/>
                </a:solidFill>
                <a:latin typeface="Tahoma" pitchFamily="34" charset="0"/>
                <a:ea typeface="Tahoma" pitchFamily="34" charset="0"/>
                <a:cs typeface="Tahoma" pitchFamily="34" charset="0"/>
              </a:defRPr>
            </a:lvl4pPr>
            <a:lvl5pPr marL="895350" indent="-176213" algn="l" defTabSz="995613" rtl="0" eaLnBrk="1" latinLnBrk="0" hangingPunct="1">
              <a:lnSpc>
                <a:spcPct val="140000"/>
              </a:lnSpc>
              <a:spcBef>
                <a:spcPct val="20000"/>
              </a:spcBef>
              <a:buClr>
                <a:schemeClr val="tx2"/>
              </a:buClr>
              <a:buSzPct val="80000"/>
              <a:buFont typeface="Tahoma" pitchFamily="34" charset="0"/>
              <a:buChar char="–"/>
              <a:defRPr lang="en-GB" sz="1400" kern="1200">
                <a:solidFill>
                  <a:schemeClr val="tx1"/>
                </a:solidFill>
                <a:latin typeface="Tahoma" pitchFamily="34" charset="0"/>
                <a:ea typeface="Tahoma" pitchFamily="34" charset="0"/>
                <a:cs typeface="Tahoma" pitchFamily="34" charset="0"/>
              </a:defRPr>
            </a:lvl5pPr>
            <a:lvl6pPr marL="239979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36125"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72452"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0877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0" indent="0">
              <a:buNone/>
            </a:pPr>
            <a:r>
              <a:rPr lang="en-US" sz="2000" dirty="0"/>
              <a:t>The bean can have more ids thanks to </a:t>
            </a:r>
            <a:r>
              <a:rPr lang="en-US" sz="2000" dirty="0" smtClean="0"/>
              <a:t>aliases</a:t>
            </a:r>
            <a:r>
              <a:rPr lang="pl-PL" sz="2000" dirty="0" smtClean="0"/>
              <a:t>.</a:t>
            </a:r>
          </a:p>
          <a:p>
            <a:pPr marL="0" indent="0">
              <a:buNone/>
            </a:pPr>
            <a:endParaRPr lang="pl-PL" sz="2000" dirty="0" smtClean="0"/>
          </a:p>
          <a:p>
            <a:pPr marL="0" indent="0">
              <a:buNone/>
            </a:pPr>
            <a:r>
              <a:rPr lang="en-US" sz="2000" dirty="0" smtClean="0"/>
              <a:t>Obtain</a:t>
            </a:r>
            <a:r>
              <a:rPr lang="pl-PL" sz="2000" dirty="0" err="1" smtClean="0"/>
              <a:t>ing</a:t>
            </a:r>
            <a:r>
              <a:rPr lang="en-US" sz="2000" dirty="0" smtClean="0"/>
              <a:t> </a:t>
            </a:r>
            <a:r>
              <a:rPr lang="en-US" sz="2000" dirty="0"/>
              <a:t>bean by alias is achieved in a same way as by id:</a:t>
            </a:r>
            <a:endParaRPr lang="en-US" sz="2000" dirty="0"/>
          </a:p>
        </p:txBody>
      </p:sp>
      <p:sp>
        <p:nvSpPr>
          <p:cNvPr id="18" name="Rectangle 3"/>
          <p:cNvSpPr>
            <a:spLocks noChangeArrowheads="1"/>
          </p:cNvSpPr>
          <p:nvPr/>
        </p:nvSpPr>
        <p:spPr bwMode="auto">
          <a:xfrm>
            <a:off x="416496" y="4041938"/>
            <a:ext cx="9069387" cy="215444"/>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defTabSz="914400" fontAlgn="ctr"/>
            <a:r>
              <a:rPr lang="en-US" sz="1400" dirty="0" err="1">
                <a:solidFill>
                  <a:srgbClr val="333333"/>
                </a:solidFill>
                <a:latin typeface="Courier New" panose="02070309020205020404" pitchFamily="49" charset="0"/>
                <a:cs typeface="Courier New" panose="02070309020205020404" pitchFamily="49" charset="0"/>
              </a:rPr>
              <a:t>BillingService</a:t>
            </a:r>
            <a:r>
              <a:rPr lang="en-US" sz="1400" dirty="0">
                <a:solidFill>
                  <a:srgbClr val="333333"/>
                </a:solidFill>
                <a:latin typeface="Courier New" panose="02070309020205020404" pitchFamily="49" charset="0"/>
                <a:cs typeface="Courier New" panose="02070309020205020404" pitchFamily="49" charset="0"/>
              </a:rPr>
              <a:t> service = </a:t>
            </a:r>
            <a:r>
              <a:rPr lang="en-US" sz="1400" dirty="0" err="1">
                <a:solidFill>
                  <a:srgbClr val="333333"/>
                </a:solidFill>
                <a:latin typeface="Courier New" panose="02070309020205020404" pitchFamily="49" charset="0"/>
                <a:cs typeface="Courier New" panose="02070309020205020404" pitchFamily="49" charset="0"/>
              </a:rPr>
              <a:t>applicationContext.getBean</a:t>
            </a:r>
            <a:r>
              <a:rPr lang="en-US" sz="1400" dirty="0">
                <a:solidFill>
                  <a:srgbClr val="333333"/>
                </a:solidFill>
                <a:latin typeface="Courier New" panose="02070309020205020404" pitchFamily="49" charset="0"/>
                <a:cs typeface="Courier New" panose="02070309020205020404" pitchFamily="49" charset="0"/>
              </a:rPr>
              <a:t>("service", </a:t>
            </a:r>
            <a:r>
              <a:rPr lang="en-US" sz="1400" dirty="0" err="1">
                <a:solidFill>
                  <a:srgbClr val="333333"/>
                </a:solidFill>
                <a:latin typeface="Courier New" panose="02070309020205020404" pitchFamily="49" charset="0"/>
                <a:cs typeface="Courier New" panose="02070309020205020404" pitchFamily="49" charset="0"/>
              </a:rPr>
              <a:t>BillingService.class</a:t>
            </a:r>
            <a:r>
              <a:rPr lang="en-US" sz="1400" dirty="0">
                <a:solidFill>
                  <a:srgbClr val="333333"/>
                </a:solidFill>
                <a:latin typeface="Courier New" panose="02070309020205020404" pitchFamily="49" charset="0"/>
                <a:cs typeface="Courier New" panose="02070309020205020404" pitchFamily="49" charset="0"/>
              </a:rPr>
              <a:t>);</a:t>
            </a:r>
            <a:endParaRPr lang="en-US" sz="1400" dirty="0">
              <a:solidFill>
                <a:srgbClr val="333333"/>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46391895"/>
      </p:ext>
    </p:extLst>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XML-based container configuration</a:t>
            </a:r>
            <a:r>
              <a:rPr lang="pl-PL" dirty="0" smtClean="0"/>
              <a:t/>
            </a:r>
            <a:br>
              <a:rPr lang="pl-PL" dirty="0" smtClean="0"/>
            </a:br>
            <a:r>
              <a:rPr lang="pl-PL" sz="1800" dirty="0"/>
              <a:t>Object </a:t>
            </a:r>
            <a:r>
              <a:rPr lang="pl-PL" sz="1800" dirty="0" smtClean="0"/>
              <a:t>management – </a:t>
            </a:r>
            <a:r>
              <a:rPr lang="pl-PL" sz="1800" dirty="0" err="1"/>
              <a:t>F</a:t>
            </a:r>
            <a:r>
              <a:rPr lang="pl-PL" sz="1800" dirty="0" err="1" smtClean="0"/>
              <a:t>actory</a:t>
            </a:r>
            <a:r>
              <a:rPr lang="pl-PL" sz="1800" dirty="0" smtClean="0"/>
              <a:t> </a:t>
            </a:r>
            <a:r>
              <a:rPr lang="pl-PL" sz="1800" dirty="0" err="1" smtClean="0"/>
              <a:t>Methods</a:t>
            </a:r>
            <a:r>
              <a:rPr lang="pl-PL" dirty="0" smtClean="0"/>
              <a:t/>
            </a:r>
            <a:br>
              <a:rPr lang="pl-PL" dirty="0" smtClean="0"/>
            </a:br>
            <a:endParaRPr lang="en-US" dirty="0"/>
          </a:p>
        </p:txBody>
      </p:sp>
      <p:sp>
        <p:nvSpPr>
          <p:cNvPr id="3" name="Symbol zastępczy zawartości 2"/>
          <p:cNvSpPr>
            <a:spLocks noGrp="1"/>
          </p:cNvSpPr>
          <p:nvPr>
            <p:ph idx="1"/>
          </p:nvPr>
        </p:nvSpPr>
        <p:spPr>
          <a:xfrm>
            <a:off x="422275" y="1196752"/>
            <a:ext cx="8913812" cy="575393"/>
          </a:xfrm>
        </p:spPr>
        <p:txBody>
          <a:bodyPr>
            <a:normAutofit/>
          </a:bodyPr>
          <a:lstStyle/>
          <a:p>
            <a:pPr marL="0" indent="0">
              <a:buNone/>
            </a:pPr>
            <a:r>
              <a:rPr lang="pl-PL" sz="2000" dirty="0" err="1" smtClean="0"/>
              <a:t>Static</a:t>
            </a:r>
            <a:r>
              <a:rPr lang="pl-PL" sz="2000" dirty="0" smtClean="0"/>
              <a:t> </a:t>
            </a:r>
            <a:r>
              <a:rPr lang="pl-PL" sz="2000" dirty="0" err="1" smtClean="0"/>
              <a:t>Factory</a:t>
            </a:r>
            <a:r>
              <a:rPr lang="pl-PL" sz="2000" dirty="0" smtClean="0"/>
              <a:t> </a:t>
            </a:r>
            <a:r>
              <a:rPr lang="pl-PL" sz="2000" dirty="0" err="1" smtClean="0"/>
              <a:t>method</a:t>
            </a:r>
            <a:r>
              <a:rPr lang="pl-PL" sz="2000" dirty="0" smtClean="0"/>
              <a:t>:</a:t>
            </a:r>
            <a:endParaRPr lang="en-US" sz="2000" dirty="0"/>
          </a:p>
        </p:txBody>
      </p:sp>
      <p:sp>
        <p:nvSpPr>
          <p:cNvPr id="5" name="Rectangle 3"/>
          <p:cNvSpPr>
            <a:spLocks noChangeArrowheads="1"/>
          </p:cNvSpPr>
          <p:nvPr/>
        </p:nvSpPr>
        <p:spPr bwMode="auto">
          <a:xfrm>
            <a:off x="422275" y="1846811"/>
            <a:ext cx="9069387" cy="646331"/>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defTabSz="914400" fontAlgn="ctr"/>
            <a:r>
              <a:rPr lang="en-US" sz="1400" dirty="0">
                <a:solidFill>
                  <a:srgbClr val="333333"/>
                </a:solidFill>
                <a:latin typeface="Courier New" panose="02070309020205020404" pitchFamily="49" charset="0"/>
                <a:cs typeface="Courier New" panose="02070309020205020404" pitchFamily="49" charset="0"/>
              </a:rPr>
              <a:t>&lt;bean id="</a:t>
            </a:r>
            <a:r>
              <a:rPr lang="en-US" sz="1400" dirty="0" err="1" smtClean="0">
                <a:solidFill>
                  <a:srgbClr val="333333"/>
                </a:solidFill>
                <a:latin typeface="Courier New" panose="02070309020205020404" pitchFamily="49" charset="0"/>
                <a:cs typeface="Courier New" panose="02070309020205020404" pitchFamily="49" charset="0"/>
              </a:rPr>
              <a:t>ruleBillingService</a:t>
            </a:r>
            <a:r>
              <a:rPr lang="en-US" sz="1400" dirty="0" smtClean="0">
                <a:solidFill>
                  <a:srgbClr val="333333"/>
                </a:solidFill>
                <a:latin typeface="Courier New" panose="02070309020205020404" pitchFamily="49" charset="0"/>
                <a:cs typeface="Courier New" panose="02070309020205020404" pitchFamily="49" charset="0"/>
              </a:rPr>
              <a:t>„</a:t>
            </a:r>
            <a:endParaRPr lang="pl-PL" sz="1400" dirty="0" smtClean="0">
              <a:solidFill>
                <a:srgbClr val="333333"/>
              </a:solidFill>
              <a:latin typeface="Courier New" panose="02070309020205020404" pitchFamily="49" charset="0"/>
              <a:cs typeface="Courier New" panose="02070309020205020404" pitchFamily="49" charset="0"/>
            </a:endParaRPr>
          </a:p>
          <a:p>
            <a:pPr lvl="0" defTabSz="914400" fontAlgn="ctr"/>
            <a:r>
              <a:rPr lang="pl-PL" sz="1400" dirty="0">
                <a:solidFill>
                  <a:srgbClr val="333333"/>
                </a:solidFill>
                <a:latin typeface="Courier New" panose="02070309020205020404" pitchFamily="49" charset="0"/>
                <a:cs typeface="Courier New" panose="02070309020205020404" pitchFamily="49" charset="0"/>
              </a:rPr>
              <a:t>	</a:t>
            </a:r>
            <a:r>
              <a:rPr lang="en-US" sz="1400" dirty="0" smtClean="0">
                <a:solidFill>
                  <a:srgbClr val="333333"/>
                </a:solidFill>
                <a:latin typeface="Courier New" panose="02070309020205020404" pitchFamily="49" charset="0"/>
                <a:cs typeface="Courier New" panose="02070309020205020404" pitchFamily="49" charset="0"/>
              </a:rPr>
              <a:t>class</a:t>
            </a:r>
            <a:r>
              <a:rPr lang="en-US" sz="1400" dirty="0">
                <a:solidFill>
                  <a:srgbClr val="333333"/>
                </a:solidFill>
                <a:latin typeface="Courier New" panose="02070309020205020404" pitchFamily="49" charset="0"/>
                <a:cs typeface="Courier New" panose="02070309020205020404" pitchFamily="49" charset="0"/>
              </a:rPr>
              <a:t>="</a:t>
            </a:r>
            <a:r>
              <a:rPr lang="en-US" sz="1400" dirty="0" err="1">
                <a:solidFill>
                  <a:srgbClr val="333333"/>
                </a:solidFill>
                <a:latin typeface="Courier New" panose="02070309020205020404" pitchFamily="49" charset="0"/>
                <a:cs typeface="Courier New" panose="02070309020205020404" pitchFamily="49" charset="0"/>
              </a:rPr>
              <a:t>com.github.kospiotr.spring.BillingServiceStaticFactory</a:t>
            </a:r>
            <a:r>
              <a:rPr lang="en-US" sz="1400" dirty="0">
                <a:solidFill>
                  <a:srgbClr val="333333"/>
                </a:solidFill>
                <a:latin typeface="Courier New" panose="02070309020205020404" pitchFamily="49" charset="0"/>
                <a:cs typeface="Courier New" panose="02070309020205020404" pitchFamily="49" charset="0"/>
              </a:rPr>
              <a:t>" </a:t>
            </a:r>
            <a:endParaRPr lang="pl-PL" sz="1400" dirty="0" smtClean="0">
              <a:solidFill>
                <a:srgbClr val="333333"/>
              </a:solidFill>
              <a:latin typeface="Courier New" panose="02070309020205020404" pitchFamily="49" charset="0"/>
              <a:cs typeface="Courier New" panose="02070309020205020404" pitchFamily="49" charset="0"/>
            </a:endParaRPr>
          </a:p>
          <a:p>
            <a:pPr lvl="0" defTabSz="914400" fontAlgn="ctr"/>
            <a:r>
              <a:rPr lang="pl-PL" sz="1400" dirty="0" smtClean="0">
                <a:solidFill>
                  <a:srgbClr val="333333"/>
                </a:solidFill>
                <a:latin typeface="Courier New" panose="02070309020205020404" pitchFamily="49" charset="0"/>
                <a:cs typeface="Courier New" panose="02070309020205020404" pitchFamily="49" charset="0"/>
              </a:rPr>
              <a:t>	</a:t>
            </a:r>
            <a:r>
              <a:rPr lang="en-US" sz="1400" dirty="0" smtClean="0">
                <a:solidFill>
                  <a:srgbClr val="333333"/>
                </a:solidFill>
                <a:latin typeface="Courier New" panose="02070309020205020404" pitchFamily="49" charset="0"/>
                <a:cs typeface="Courier New" panose="02070309020205020404" pitchFamily="49" charset="0"/>
              </a:rPr>
              <a:t>factory-method</a:t>
            </a:r>
            <a:r>
              <a:rPr lang="en-US" sz="1400" dirty="0">
                <a:solidFill>
                  <a:srgbClr val="333333"/>
                </a:solidFill>
                <a:latin typeface="Courier New" panose="02070309020205020404" pitchFamily="49" charset="0"/>
                <a:cs typeface="Courier New" panose="02070309020205020404" pitchFamily="49" charset="0"/>
              </a:rPr>
              <a:t>="</a:t>
            </a:r>
            <a:r>
              <a:rPr lang="en-US" sz="1400" dirty="0" err="1">
                <a:solidFill>
                  <a:srgbClr val="333333"/>
                </a:solidFill>
                <a:latin typeface="Courier New" panose="02070309020205020404" pitchFamily="49" charset="0"/>
                <a:cs typeface="Courier New" panose="02070309020205020404" pitchFamily="49" charset="0"/>
              </a:rPr>
              <a:t>createBillingService</a:t>
            </a:r>
            <a:r>
              <a:rPr lang="en-US" sz="1400" dirty="0">
                <a:solidFill>
                  <a:srgbClr val="333333"/>
                </a:solidFill>
                <a:latin typeface="Courier New" panose="02070309020205020404" pitchFamily="49" charset="0"/>
                <a:cs typeface="Courier New" panose="02070309020205020404" pitchFamily="49" charset="0"/>
              </a:rPr>
              <a:t>"/&gt;</a:t>
            </a:r>
            <a:endParaRPr lang="en-US" sz="1400" dirty="0">
              <a:solidFill>
                <a:srgbClr val="333333"/>
              </a:solidFill>
              <a:latin typeface="Courier New" panose="02070309020205020404" pitchFamily="49" charset="0"/>
              <a:cs typeface="Courier New" panose="02070309020205020404" pitchFamily="49" charset="0"/>
            </a:endParaRPr>
          </a:p>
        </p:txBody>
      </p:sp>
      <p:sp>
        <p:nvSpPr>
          <p:cNvPr id="7" name="Symbol zastępczy zawartości 2"/>
          <p:cNvSpPr txBox="1">
            <a:spLocks/>
          </p:cNvSpPr>
          <p:nvPr/>
        </p:nvSpPr>
        <p:spPr>
          <a:xfrm>
            <a:off x="419100" y="2982594"/>
            <a:ext cx="8913812" cy="575393"/>
          </a:xfrm>
          <a:prstGeom prst="rect">
            <a:avLst/>
          </a:prstGeom>
        </p:spPr>
        <p:txBody>
          <a:bodyPr vert="horz" lIns="0" tIns="45720" rIns="91440" bIns="45720" rtlCol="0">
            <a:normAutofit/>
          </a:bodyPr>
          <a:lstStyle>
            <a:lvl1pPr marL="179388" indent="-179388" algn="l" defTabSz="995613" rtl="0" eaLnBrk="1" latinLnBrk="0" hangingPunct="1">
              <a:lnSpc>
                <a:spcPct val="140000"/>
              </a:lnSpc>
              <a:spcBef>
                <a:spcPts val="300"/>
              </a:spcBef>
              <a:buClr>
                <a:schemeClr val="tx2"/>
              </a:buClr>
              <a:buSzPct val="110000"/>
              <a:buFont typeface="Wingdings" pitchFamily="2" charset="2"/>
              <a:buChar char="l"/>
              <a:defRPr lang="en-US" sz="1400" kern="1200">
                <a:solidFill>
                  <a:schemeClr val="tx1"/>
                </a:solidFill>
                <a:latin typeface="Tahoma" pitchFamily="34" charset="0"/>
                <a:ea typeface="Tahoma" pitchFamily="34" charset="0"/>
                <a:cs typeface="Tahoma" pitchFamily="34" charset="0"/>
              </a:defRPr>
            </a:lvl1pPr>
            <a:lvl2pPr marL="360000" indent="-180000" algn="l" defTabSz="995613" rtl="0" eaLnBrk="1" latinLnBrk="0" hangingPunct="1">
              <a:lnSpc>
                <a:spcPct val="140000"/>
              </a:lnSpc>
              <a:spcBef>
                <a:spcPts val="300"/>
              </a:spcBef>
              <a:spcAft>
                <a:spcPts val="0"/>
              </a:spcAft>
              <a:buClr>
                <a:schemeClr val="tx2"/>
              </a:buClr>
              <a:buSzPct val="80000"/>
              <a:buFont typeface="Wingdings 3" pitchFamily="18" charset="2"/>
              <a:buChar char=""/>
              <a:defRPr lang="en-US" sz="1400" kern="1200">
                <a:solidFill>
                  <a:schemeClr val="tx1"/>
                </a:solidFill>
                <a:latin typeface="Tahoma" pitchFamily="34" charset="0"/>
                <a:ea typeface="Tahoma" pitchFamily="34" charset="0"/>
                <a:cs typeface="Tahoma" pitchFamily="34" charset="0"/>
              </a:defRPr>
            </a:lvl2pPr>
            <a:lvl3pPr marL="538163" indent="-182563" algn="l" defTabSz="995613" rtl="0" eaLnBrk="1" latinLnBrk="0" hangingPunct="1">
              <a:lnSpc>
                <a:spcPct val="140000"/>
              </a:lnSpc>
              <a:spcBef>
                <a:spcPct val="20000"/>
              </a:spcBef>
              <a:buClr>
                <a:schemeClr val="tx2"/>
              </a:buClr>
              <a:buSzPct val="80000"/>
              <a:buFontTx/>
              <a:buBlip>
                <a:blip r:embed="rId2"/>
              </a:buBlip>
              <a:defRPr lang="en-US" sz="1400" kern="1200">
                <a:solidFill>
                  <a:schemeClr val="tx1"/>
                </a:solidFill>
                <a:latin typeface="Tahoma" pitchFamily="34" charset="0"/>
                <a:ea typeface="Tahoma" pitchFamily="34" charset="0"/>
                <a:cs typeface="Tahoma" pitchFamily="34" charset="0"/>
              </a:defRPr>
            </a:lvl3pPr>
            <a:lvl4pPr marL="719138" indent="-180975" algn="l" defTabSz="995613" rtl="0" eaLnBrk="1" latinLnBrk="0" hangingPunct="1">
              <a:lnSpc>
                <a:spcPct val="140000"/>
              </a:lnSpc>
              <a:spcBef>
                <a:spcPct val="20000"/>
              </a:spcBef>
              <a:buClr>
                <a:schemeClr val="tx2"/>
              </a:buClr>
              <a:buSzPct val="80000"/>
              <a:buFont typeface="Tahoma" pitchFamily="34" charset="0"/>
              <a:buChar char="–"/>
              <a:defRPr lang="en-US" sz="1400" kern="1200">
                <a:solidFill>
                  <a:schemeClr val="tx1"/>
                </a:solidFill>
                <a:latin typeface="Tahoma" pitchFamily="34" charset="0"/>
                <a:ea typeface="Tahoma" pitchFamily="34" charset="0"/>
                <a:cs typeface="Tahoma" pitchFamily="34" charset="0"/>
              </a:defRPr>
            </a:lvl4pPr>
            <a:lvl5pPr marL="895350" indent="-176213" algn="l" defTabSz="995613" rtl="0" eaLnBrk="1" latinLnBrk="0" hangingPunct="1">
              <a:lnSpc>
                <a:spcPct val="140000"/>
              </a:lnSpc>
              <a:spcBef>
                <a:spcPct val="20000"/>
              </a:spcBef>
              <a:buClr>
                <a:schemeClr val="tx2"/>
              </a:buClr>
              <a:buSzPct val="80000"/>
              <a:buFont typeface="Tahoma" pitchFamily="34" charset="0"/>
              <a:buChar char="–"/>
              <a:defRPr lang="en-GB" sz="1400" kern="1200">
                <a:solidFill>
                  <a:schemeClr val="tx1"/>
                </a:solidFill>
                <a:latin typeface="Tahoma" pitchFamily="34" charset="0"/>
                <a:ea typeface="Tahoma" pitchFamily="34" charset="0"/>
                <a:cs typeface="Tahoma" pitchFamily="34" charset="0"/>
              </a:defRPr>
            </a:lvl5pPr>
            <a:lvl6pPr marL="239979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36125"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72452"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0877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0" indent="0">
              <a:buFont typeface="Wingdings" pitchFamily="2" charset="2"/>
              <a:buNone/>
            </a:pPr>
            <a:r>
              <a:rPr lang="pl-PL" sz="2000" dirty="0" smtClean="0"/>
              <a:t>Non </a:t>
            </a:r>
            <a:r>
              <a:rPr lang="pl-PL" sz="2000" dirty="0" err="1" smtClean="0"/>
              <a:t>static</a:t>
            </a:r>
            <a:r>
              <a:rPr lang="pl-PL" sz="2000" dirty="0" smtClean="0"/>
              <a:t> </a:t>
            </a:r>
            <a:r>
              <a:rPr lang="pl-PL" sz="2000" dirty="0" err="1" smtClean="0"/>
              <a:t>Factory</a:t>
            </a:r>
            <a:r>
              <a:rPr lang="pl-PL" sz="2000" dirty="0" smtClean="0"/>
              <a:t> </a:t>
            </a:r>
            <a:r>
              <a:rPr lang="pl-PL" sz="2000" dirty="0" err="1" smtClean="0"/>
              <a:t>method</a:t>
            </a:r>
            <a:r>
              <a:rPr lang="pl-PL" sz="2000" dirty="0" smtClean="0"/>
              <a:t>:</a:t>
            </a:r>
            <a:endParaRPr lang="pl-PL" sz="2000" dirty="0"/>
          </a:p>
        </p:txBody>
      </p:sp>
      <p:sp>
        <p:nvSpPr>
          <p:cNvPr id="8" name="Rectangle 3"/>
          <p:cNvSpPr>
            <a:spLocks noChangeArrowheads="1"/>
          </p:cNvSpPr>
          <p:nvPr/>
        </p:nvSpPr>
        <p:spPr bwMode="auto">
          <a:xfrm>
            <a:off x="419100" y="3647926"/>
            <a:ext cx="9069387" cy="1077218"/>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defTabSz="914400" fontAlgn="ctr"/>
            <a:r>
              <a:rPr lang="en-US" sz="1400" dirty="0" smtClean="0">
                <a:solidFill>
                  <a:srgbClr val="333333"/>
                </a:solidFill>
                <a:latin typeface="Courier New" panose="02070309020205020404" pitchFamily="49" charset="0"/>
                <a:cs typeface="Courier New" panose="02070309020205020404" pitchFamily="49" charset="0"/>
              </a:rPr>
              <a:t>&lt;</a:t>
            </a:r>
            <a:r>
              <a:rPr lang="en-US" sz="1400" dirty="0">
                <a:solidFill>
                  <a:srgbClr val="333333"/>
                </a:solidFill>
                <a:latin typeface="Courier New" panose="02070309020205020404" pitchFamily="49" charset="0"/>
                <a:cs typeface="Courier New" panose="02070309020205020404" pitchFamily="49" charset="0"/>
              </a:rPr>
              <a:t>bean id="</a:t>
            </a:r>
            <a:r>
              <a:rPr lang="en-US" sz="1400" dirty="0" err="1" smtClean="0">
                <a:solidFill>
                  <a:srgbClr val="333333"/>
                </a:solidFill>
                <a:latin typeface="Courier New" panose="02070309020205020404" pitchFamily="49" charset="0"/>
                <a:cs typeface="Courier New" panose="02070309020205020404" pitchFamily="49" charset="0"/>
              </a:rPr>
              <a:t>ruleBillingServiceFactory</a:t>
            </a:r>
            <a:r>
              <a:rPr lang="en-US" sz="1400" dirty="0" smtClean="0">
                <a:solidFill>
                  <a:srgbClr val="333333"/>
                </a:solidFill>
                <a:latin typeface="Courier New" panose="02070309020205020404" pitchFamily="49" charset="0"/>
                <a:cs typeface="Courier New" panose="02070309020205020404" pitchFamily="49" charset="0"/>
              </a:rPr>
              <a:t>„</a:t>
            </a:r>
            <a:endParaRPr lang="pl-PL" sz="1400" dirty="0" smtClean="0">
              <a:solidFill>
                <a:srgbClr val="333333"/>
              </a:solidFill>
              <a:latin typeface="Courier New" panose="02070309020205020404" pitchFamily="49" charset="0"/>
              <a:cs typeface="Courier New" panose="02070309020205020404" pitchFamily="49" charset="0"/>
            </a:endParaRPr>
          </a:p>
          <a:p>
            <a:pPr lvl="0" defTabSz="914400" fontAlgn="ctr"/>
            <a:r>
              <a:rPr lang="pl-PL" sz="1400" dirty="0">
                <a:solidFill>
                  <a:srgbClr val="333333"/>
                </a:solidFill>
                <a:latin typeface="Courier New" panose="02070309020205020404" pitchFamily="49" charset="0"/>
                <a:cs typeface="Courier New" panose="02070309020205020404" pitchFamily="49" charset="0"/>
              </a:rPr>
              <a:t>	</a:t>
            </a:r>
            <a:r>
              <a:rPr lang="en-US" sz="1400" dirty="0" smtClean="0">
                <a:solidFill>
                  <a:srgbClr val="333333"/>
                </a:solidFill>
                <a:latin typeface="Courier New" panose="02070309020205020404" pitchFamily="49" charset="0"/>
                <a:cs typeface="Courier New" panose="02070309020205020404" pitchFamily="49" charset="0"/>
              </a:rPr>
              <a:t>class</a:t>
            </a:r>
            <a:r>
              <a:rPr lang="en-US" sz="1400" dirty="0">
                <a:solidFill>
                  <a:srgbClr val="333333"/>
                </a:solidFill>
                <a:latin typeface="Courier New" panose="02070309020205020404" pitchFamily="49" charset="0"/>
                <a:cs typeface="Courier New" panose="02070309020205020404" pitchFamily="49" charset="0"/>
              </a:rPr>
              <a:t>="</a:t>
            </a:r>
            <a:r>
              <a:rPr lang="en-US" sz="1400" dirty="0" err="1">
                <a:solidFill>
                  <a:srgbClr val="333333"/>
                </a:solidFill>
                <a:latin typeface="Courier New" panose="02070309020205020404" pitchFamily="49" charset="0"/>
                <a:cs typeface="Courier New" panose="02070309020205020404" pitchFamily="49" charset="0"/>
              </a:rPr>
              <a:t>com.github.kospiotr.spring.BillingServiceFactory</a:t>
            </a:r>
            <a:r>
              <a:rPr lang="en-US" sz="1400" dirty="0">
                <a:solidFill>
                  <a:srgbClr val="333333"/>
                </a:solidFill>
                <a:latin typeface="Courier New" panose="02070309020205020404" pitchFamily="49" charset="0"/>
                <a:cs typeface="Courier New" panose="02070309020205020404" pitchFamily="49" charset="0"/>
              </a:rPr>
              <a:t>"/&gt;</a:t>
            </a:r>
          </a:p>
          <a:p>
            <a:pPr lvl="0" defTabSz="914400" fontAlgn="ctr"/>
            <a:r>
              <a:rPr lang="en-US" sz="1400" dirty="0" smtClean="0">
                <a:solidFill>
                  <a:srgbClr val="333333"/>
                </a:solidFill>
                <a:latin typeface="Courier New" panose="02070309020205020404" pitchFamily="49" charset="0"/>
                <a:cs typeface="Courier New" panose="02070309020205020404" pitchFamily="49" charset="0"/>
              </a:rPr>
              <a:t>&lt;</a:t>
            </a:r>
            <a:r>
              <a:rPr lang="en-US" sz="1400" dirty="0">
                <a:solidFill>
                  <a:srgbClr val="333333"/>
                </a:solidFill>
                <a:latin typeface="Courier New" panose="02070309020205020404" pitchFamily="49" charset="0"/>
                <a:cs typeface="Courier New" panose="02070309020205020404" pitchFamily="49" charset="0"/>
              </a:rPr>
              <a:t>bean id="</a:t>
            </a:r>
            <a:r>
              <a:rPr lang="en-US" sz="1400" dirty="0" err="1" smtClean="0">
                <a:solidFill>
                  <a:srgbClr val="333333"/>
                </a:solidFill>
                <a:latin typeface="Courier New" panose="02070309020205020404" pitchFamily="49" charset="0"/>
                <a:cs typeface="Courier New" panose="02070309020205020404" pitchFamily="49" charset="0"/>
              </a:rPr>
              <a:t>ruleBillingService</a:t>
            </a:r>
            <a:r>
              <a:rPr lang="en-US" sz="1400" dirty="0" smtClean="0">
                <a:solidFill>
                  <a:srgbClr val="333333"/>
                </a:solidFill>
                <a:latin typeface="Courier New" panose="02070309020205020404" pitchFamily="49" charset="0"/>
                <a:cs typeface="Courier New" panose="02070309020205020404" pitchFamily="49" charset="0"/>
              </a:rPr>
              <a:t>„</a:t>
            </a:r>
            <a:endParaRPr lang="pl-PL" sz="1400" dirty="0" smtClean="0">
              <a:solidFill>
                <a:srgbClr val="333333"/>
              </a:solidFill>
              <a:latin typeface="Courier New" panose="02070309020205020404" pitchFamily="49" charset="0"/>
              <a:cs typeface="Courier New" panose="02070309020205020404" pitchFamily="49" charset="0"/>
            </a:endParaRPr>
          </a:p>
          <a:p>
            <a:pPr lvl="0" defTabSz="914400" fontAlgn="ctr"/>
            <a:r>
              <a:rPr lang="pl-PL" sz="1400" dirty="0">
                <a:solidFill>
                  <a:srgbClr val="333333"/>
                </a:solidFill>
                <a:latin typeface="Courier New" panose="02070309020205020404" pitchFamily="49" charset="0"/>
                <a:cs typeface="Courier New" panose="02070309020205020404" pitchFamily="49" charset="0"/>
              </a:rPr>
              <a:t>	</a:t>
            </a:r>
            <a:r>
              <a:rPr lang="en-US" sz="1400" dirty="0" smtClean="0">
                <a:solidFill>
                  <a:srgbClr val="333333"/>
                </a:solidFill>
                <a:latin typeface="Courier New" panose="02070309020205020404" pitchFamily="49" charset="0"/>
                <a:cs typeface="Courier New" panose="02070309020205020404" pitchFamily="49" charset="0"/>
              </a:rPr>
              <a:t>factory-bean</a:t>
            </a:r>
            <a:r>
              <a:rPr lang="en-US" sz="1400" dirty="0">
                <a:solidFill>
                  <a:srgbClr val="333333"/>
                </a:solidFill>
                <a:latin typeface="Courier New" panose="02070309020205020404" pitchFamily="49" charset="0"/>
                <a:cs typeface="Courier New" panose="02070309020205020404" pitchFamily="49" charset="0"/>
              </a:rPr>
              <a:t>="</a:t>
            </a:r>
            <a:r>
              <a:rPr lang="en-US" sz="1400" dirty="0" err="1">
                <a:solidFill>
                  <a:srgbClr val="333333"/>
                </a:solidFill>
                <a:latin typeface="Courier New" panose="02070309020205020404" pitchFamily="49" charset="0"/>
                <a:cs typeface="Courier New" panose="02070309020205020404" pitchFamily="49" charset="0"/>
              </a:rPr>
              <a:t>ruleBillingServiceFactory</a:t>
            </a:r>
            <a:r>
              <a:rPr lang="en-US" sz="1400" dirty="0">
                <a:solidFill>
                  <a:srgbClr val="333333"/>
                </a:solidFill>
                <a:latin typeface="Courier New" panose="02070309020205020404" pitchFamily="49" charset="0"/>
                <a:cs typeface="Courier New" panose="02070309020205020404" pitchFamily="49" charset="0"/>
              </a:rPr>
              <a:t>" </a:t>
            </a:r>
            <a:endParaRPr lang="pl-PL" sz="1400" dirty="0" smtClean="0">
              <a:solidFill>
                <a:srgbClr val="333333"/>
              </a:solidFill>
              <a:latin typeface="Courier New" panose="02070309020205020404" pitchFamily="49" charset="0"/>
              <a:cs typeface="Courier New" panose="02070309020205020404" pitchFamily="49" charset="0"/>
            </a:endParaRPr>
          </a:p>
          <a:p>
            <a:pPr lvl="0" defTabSz="914400" fontAlgn="ctr"/>
            <a:r>
              <a:rPr lang="pl-PL" sz="1400" dirty="0">
                <a:solidFill>
                  <a:srgbClr val="333333"/>
                </a:solidFill>
                <a:latin typeface="Courier New" panose="02070309020205020404" pitchFamily="49" charset="0"/>
                <a:cs typeface="Courier New" panose="02070309020205020404" pitchFamily="49" charset="0"/>
              </a:rPr>
              <a:t>	</a:t>
            </a:r>
            <a:r>
              <a:rPr lang="en-US" sz="1400" dirty="0" smtClean="0">
                <a:solidFill>
                  <a:srgbClr val="333333"/>
                </a:solidFill>
                <a:latin typeface="Courier New" panose="02070309020205020404" pitchFamily="49" charset="0"/>
                <a:cs typeface="Courier New" panose="02070309020205020404" pitchFamily="49" charset="0"/>
              </a:rPr>
              <a:t>factory-method</a:t>
            </a:r>
            <a:r>
              <a:rPr lang="en-US" sz="1400" dirty="0">
                <a:solidFill>
                  <a:srgbClr val="333333"/>
                </a:solidFill>
                <a:latin typeface="Courier New" panose="02070309020205020404" pitchFamily="49" charset="0"/>
                <a:cs typeface="Courier New" panose="02070309020205020404" pitchFamily="49" charset="0"/>
              </a:rPr>
              <a:t>="</a:t>
            </a:r>
            <a:r>
              <a:rPr lang="en-US" sz="1400" dirty="0" err="1">
                <a:solidFill>
                  <a:srgbClr val="333333"/>
                </a:solidFill>
                <a:latin typeface="Courier New" panose="02070309020205020404" pitchFamily="49" charset="0"/>
                <a:cs typeface="Courier New" panose="02070309020205020404" pitchFamily="49" charset="0"/>
              </a:rPr>
              <a:t>createBillingService</a:t>
            </a:r>
            <a:r>
              <a:rPr lang="en-US" sz="1400" dirty="0">
                <a:solidFill>
                  <a:srgbClr val="333333"/>
                </a:solidFill>
                <a:latin typeface="Courier New" panose="02070309020205020404" pitchFamily="49" charset="0"/>
                <a:cs typeface="Courier New" panose="02070309020205020404" pitchFamily="49" charset="0"/>
              </a:rPr>
              <a:t>"/&gt;</a:t>
            </a:r>
            <a:endParaRPr lang="en-US" sz="1400" dirty="0">
              <a:solidFill>
                <a:srgbClr val="333333"/>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0006490"/>
      </p:ext>
    </p:extLst>
  </p:cSld>
  <p:clrMapOvr>
    <a:masterClrMapping/>
  </p:clrMapOvr>
  <p:transition spd="med">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smtClean="0"/>
              <a:t>XML-based container configuration</a:t>
            </a:r>
            <a:r>
              <a:rPr lang="pl-PL" dirty="0" smtClean="0"/>
              <a:t/>
            </a:r>
            <a:br>
              <a:rPr lang="pl-PL" dirty="0" smtClean="0"/>
            </a:br>
            <a:r>
              <a:rPr lang="pl-PL" sz="1800" dirty="0" smtClean="0"/>
              <a:t>Object management – </a:t>
            </a:r>
            <a:r>
              <a:rPr lang="pl-PL" sz="1800" dirty="0" err="1"/>
              <a:t>S</a:t>
            </a:r>
            <a:r>
              <a:rPr lang="pl-PL" sz="1800" dirty="0" err="1" smtClean="0"/>
              <a:t>copes</a:t>
            </a:r>
            <a:r>
              <a:rPr lang="pl-PL" dirty="0" smtClean="0"/>
              <a:t/>
            </a:r>
            <a:br>
              <a:rPr lang="pl-PL" dirty="0" smtClean="0"/>
            </a:br>
            <a:endParaRPr lang="en-US" dirty="0"/>
          </a:p>
        </p:txBody>
      </p:sp>
      <p:sp>
        <p:nvSpPr>
          <p:cNvPr id="3" name="Symbol zastępczy zawartości 2"/>
          <p:cNvSpPr>
            <a:spLocks noGrp="1"/>
          </p:cNvSpPr>
          <p:nvPr>
            <p:ph idx="1"/>
          </p:nvPr>
        </p:nvSpPr>
        <p:spPr>
          <a:xfrm>
            <a:off x="500062" y="1341439"/>
            <a:ext cx="9405937" cy="4679950"/>
          </a:xfrm>
        </p:spPr>
        <p:txBody>
          <a:bodyPr>
            <a:noAutofit/>
          </a:bodyPr>
          <a:lstStyle/>
          <a:p>
            <a:pPr marL="0" indent="0">
              <a:buNone/>
            </a:pPr>
            <a:r>
              <a:rPr lang="en-US" sz="2000" dirty="0"/>
              <a:t>Basic scopes:</a:t>
            </a:r>
          </a:p>
          <a:p>
            <a:r>
              <a:rPr lang="en-US" sz="2000" b="1" dirty="0"/>
              <a:t>singleton</a:t>
            </a:r>
            <a:r>
              <a:rPr lang="en-US" sz="2000" dirty="0"/>
              <a:t> - (default) scopes a single bean definition to a single object instance per Spring </a:t>
            </a:r>
            <a:r>
              <a:rPr lang="en-US" sz="2000" dirty="0" err="1"/>
              <a:t>IoC</a:t>
            </a:r>
            <a:r>
              <a:rPr lang="en-US" sz="2000" dirty="0"/>
              <a:t> container.</a:t>
            </a:r>
          </a:p>
          <a:p>
            <a:r>
              <a:rPr lang="en-US" sz="2000" b="1" dirty="0"/>
              <a:t>prototype</a:t>
            </a:r>
            <a:r>
              <a:rPr lang="en-US" sz="2000" dirty="0"/>
              <a:t> - scopes a single bean definition to any number of object instances</a:t>
            </a:r>
            <a:r>
              <a:rPr lang="en-US" sz="2000" dirty="0" smtClean="0"/>
              <a:t>.</a:t>
            </a:r>
            <a:endParaRPr lang="pl-PL" sz="2000" dirty="0" smtClean="0"/>
          </a:p>
          <a:p>
            <a:endParaRPr lang="en-US" sz="2000" dirty="0"/>
          </a:p>
          <a:p>
            <a:pPr marL="0" indent="0">
              <a:buNone/>
            </a:pPr>
            <a:r>
              <a:rPr lang="en-US" sz="2000" dirty="0"/>
              <a:t>Only valid in the context of a web-aware Spring </a:t>
            </a:r>
            <a:r>
              <a:rPr lang="en-US" sz="2000" dirty="0" err="1"/>
              <a:t>ApplicationContext</a:t>
            </a:r>
            <a:r>
              <a:rPr lang="en-US" sz="2000" dirty="0"/>
              <a:t>:</a:t>
            </a:r>
          </a:p>
          <a:p>
            <a:r>
              <a:rPr lang="en-US" sz="2000" b="1" dirty="0"/>
              <a:t>request</a:t>
            </a:r>
            <a:r>
              <a:rPr lang="en-US" sz="2000" dirty="0"/>
              <a:t> - scopes a single bean </a:t>
            </a:r>
            <a:r>
              <a:rPr lang="en-US" sz="2000" dirty="0" smtClean="0"/>
              <a:t>to </a:t>
            </a:r>
            <a:r>
              <a:rPr lang="en-US" sz="2000" dirty="0"/>
              <a:t>the lifecycle of a single HTTP </a:t>
            </a:r>
            <a:r>
              <a:rPr lang="en-US" sz="2000" dirty="0" smtClean="0"/>
              <a:t>request</a:t>
            </a:r>
            <a:endParaRPr lang="pl-PL" sz="2000" dirty="0" smtClean="0"/>
          </a:p>
          <a:p>
            <a:r>
              <a:rPr lang="en-US" sz="2000" b="1" dirty="0" smtClean="0"/>
              <a:t>session</a:t>
            </a:r>
            <a:r>
              <a:rPr lang="en-US" sz="2000" dirty="0"/>
              <a:t> - scopes a single bean definition to the lifecycle of a HTTP Session.</a:t>
            </a:r>
          </a:p>
          <a:p>
            <a:r>
              <a:rPr lang="en-US" sz="2000" b="1" dirty="0"/>
              <a:t>global</a:t>
            </a:r>
            <a:r>
              <a:rPr lang="en-US" sz="2000" dirty="0"/>
              <a:t> - session Scopes a single bean definition to the lifecycle of a global HTTP Session. Typically only valid when used in a </a:t>
            </a:r>
            <a:r>
              <a:rPr lang="en-US" sz="2000" dirty="0" err="1"/>
              <a:t>portlet</a:t>
            </a:r>
            <a:r>
              <a:rPr lang="en-US" sz="2000" dirty="0"/>
              <a:t> context.</a:t>
            </a:r>
          </a:p>
        </p:txBody>
      </p:sp>
    </p:spTree>
    <p:extLst>
      <p:ext uri="{BB962C8B-B14F-4D97-AF65-F5344CB8AC3E}">
        <p14:creationId xmlns:p14="http://schemas.microsoft.com/office/powerpoint/2010/main" val="2198667747"/>
      </p:ext>
    </p:extLst>
  </p:cSld>
  <p:clrMapOvr>
    <a:masterClrMapping/>
  </p:clrMapOvr>
  <p:transition spd="med">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smtClean="0"/>
              <a:t>XML-based container configuration</a:t>
            </a:r>
            <a:r>
              <a:rPr lang="pl-PL" dirty="0" smtClean="0"/>
              <a:t/>
            </a:r>
            <a:br>
              <a:rPr lang="pl-PL" dirty="0" smtClean="0"/>
            </a:br>
            <a:r>
              <a:rPr lang="pl-PL" sz="1800" dirty="0" smtClean="0"/>
              <a:t>Object management – </a:t>
            </a:r>
            <a:r>
              <a:rPr lang="pl-PL" sz="1800" dirty="0" err="1"/>
              <a:t>S</a:t>
            </a:r>
            <a:r>
              <a:rPr lang="pl-PL" sz="1800" dirty="0" err="1" smtClean="0"/>
              <a:t>copes</a:t>
            </a:r>
            <a:r>
              <a:rPr lang="pl-PL" dirty="0" smtClean="0"/>
              <a:t/>
            </a:r>
            <a:br>
              <a:rPr lang="pl-PL" dirty="0" smtClean="0"/>
            </a:br>
            <a:endParaRPr lang="en-US" dirty="0"/>
          </a:p>
        </p:txBody>
      </p:sp>
      <p:sp>
        <p:nvSpPr>
          <p:cNvPr id="3" name="Symbol zastępczy zawartości 2"/>
          <p:cNvSpPr>
            <a:spLocks noGrp="1"/>
          </p:cNvSpPr>
          <p:nvPr>
            <p:ph idx="1"/>
          </p:nvPr>
        </p:nvSpPr>
        <p:spPr>
          <a:xfrm>
            <a:off x="358827" y="3573016"/>
            <a:ext cx="6299450" cy="647401"/>
          </a:xfrm>
        </p:spPr>
        <p:txBody>
          <a:bodyPr>
            <a:noAutofit/>
          </a:bodyPr>
          <a:lstStyle/>
          <a:p>
            <a:pPr marL="0" indent="0">
              <a:buNone/>
            </a:pPr>
            <a:r>
              <a:rPr lang="pl-PL" sz="2000" dirty="0" smtClean="0"/>
              <a:t>Singleton:</a:t>
            </a:r>
            <a:endParaRPr lang="en-US" sz="2000" dirty="0"/>
          </a:p>
        </p:txBody>
      </p:sp>
      <p:sp>
        <p:nvSpPr>
          <p:cNvPr id="4" name="Rectangle 3"/>
          <p:cNvSpPr>
            <a:spLocks noChangeArrowheads="1"/>
          </p:cNvSpPr>
          <p:nvPr/>
        </p:nvSpPr>
        <p:spPr bwMode="auto">
          <a:xfrm>
            <a:off x="399359" y="4005064"/>
            <a:ext cx="6065809" cy="646331"/>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defTabSz="914400" fontAlgn="ctr"/>
            <a:r>
              <a:rPr lang="en-US" sz="1400" dirty="0">
                <a:solidFill>
                  <a:srgbClr val="333333"/>
                </a:solidFill>
                <a:latin typeface="Courier New" panose="02070309020205020404" pitchFamily="49" charset="0"/>
                <a:cs typeface="Courier New" panose="02070309020205020404" pitchFamily="49" charset="0"/>
              </a:rPr>
              <a:t>&lt;bean id="</a:t>
            </a:r>
            <a:r>
              <a:rPr lang="en-US" sz="1400" dirty="0" err="1">
                <a:solidFill>
                  <a:srgbClr val="333333"/>
                </a:solidFill>
                <a:latin typeface="Courier New" panose="02070309020205020404" pitchFamily="49" charset="0"/>
                <a:cs typeface="Courier New" panose="02070309020205020404" pitchFamily="49" charset="0"/>
              </a:rPr>
              <a:t>ruleBillingService</a:t>
            </a:r>
            <a:r>
              <a:rPr lang="en-US" sz="1400" dirty="0">
                <a:solidFill>
                  <a:srgbClr val="333333"/>
                </a:solidFill>
                <a:latin typeface="Courier New" panose="02070309020205020404" pitchFamily="49" charset="0"/>
                <a:cs typeface="Courier New" panose="02070309020205020404" pitchFamily="49" charset="0"/>
              </a:rPr>
              <a:t>" </a:t>
            </a:r>
            <a:endParaRPr lang="pl-PL" sz="1400" dirty="0" smtClean="0">
              <a:solidFill>
                <a:srgbClr val="333333"/>
              </a:solidFill>
              <a:latin typeface="Courier New" panose="02070309020205020404" pitchFamily="49" charset="0"/>
              <a:cs typeface="Courier New" panose="02070309020205020404" pitchFamily="49" charset="0"/>
            </a:endParaRPr>
          </a:p>
          <a:p>
            <a:pPr lvl="0" defTabSz="914400" fontAlgn="ctr"/>
            <a:r>
              <a:rPr lang="pl-PL" sz="1400" dirty="0" smtClean="0">
                <a:solidFill>
                  <a:srgbClr val="333333"/>
                </a:solidFill>
                <a:latin typeface="Courier New" panose="02070309020205020404" pitchFamily="49" charset="0"/>
                <a:cs typeface="Courier New" panose="02070309020205020404" pitchFamily="49" charset="0"/>
              </a:rPr>
              <a:t>      </a:t>
            </a:r>
            <a:r>
              <a:rPr lang="en-US" sz="1400" dirty="0" smtClean="0">
                <a:solidFill>
                  <a:srgbClr val="333333"/>
                </a:solidFill>
                <a:latin typeface="Courier New" panose="02070309020205020404" pitchFamily="49" charset="0"/>
                <a:cs typeface="Courier New" panose="02070309020205020404" pitchFamily="49" charset="0"/>
              </a:rPr>
              <a:t>class</a:t>
            </a:r>
            <a:r>
              <a:rPr lang="en-US" sz="1400" dirty="0">
                <a:solidFill>
                  <a:srgbClr val="333333"/>
                </a:solidFill>
                <a:latin typeface="Courier New" panose="02070309020205020404" pitchFamily="49" charset="0"/>
                <a:cs typeface="Courier New" panose="02070309020205020404" pitchFamily="49" charset="0"/>
              </a:rPr>
              <a:t>="</a:t>
            </a:r>
            <a:r>
              <a:rPr lang="en-US" sz="1400" dirty="0" err="1">
                <a:solidFill>
                  <a:srgbClr val="333333"/>
                </a:solidFill>
                <a:latin typeface="Courier New" panose="02070309020205020404" pitchFamily="49" charset="0"/>
                <a:cs typeface="Courier New" panose="02070309020205020404" pitchFamily="49" charset="0"/>
              </a:rPr>
              <a:t>com.github.kospiotr.spring.BillingService</a:t>
            </a:r>
            <a:r>
              <a:rPr lang="en-US" sz="1400" dirty="0">
                <a:solidFill>
                  <a:srgbClr val="333333"/>
                </a:solidFill>
                <a:latin typeface="Courier New" panose="02070309020205020404" pitchFamily="49" charset="0"/>
                <a:cs typeface="Courier New" panose="02070309020205020404" pitchFamily="49" charset="0"/>
              </a:rPr>
              <a:t>" </a:t>
            </a:r>
            <a:endParaRPr lang="pl-PL" sz="1400" dirty="0" smtClean="0">
              <a:solidFill>
                <a:srgbClr val="333333"/>
              </a:solidFill>
              <a:latin typeface="Courier New" panose="02070309020205020404" pitchFamily="49" charset="0"/>
              <a:cs typeface="Courier New" panose="02070309020205020404" pitchFamily="49" charset="0"/>
            </a:endParaRPr>
          </a:p>
          <a:p>
            <a:pPr lvl="0" defTabSz="914400" fontAlgn="ctr"/>
            <a:r>
              <a:rPr lang="pl-PL" sz="1400" dirty="0" smtClean="0">
                <a:solidFill>
                  <a:srgbClr val="333333"/>
                </a:solidFill>
                <a:latin typeface="Courier New" panose="02070309020205020404" pitchFamily="49" charset="0"/>
                <a:cs typeface="Courier New" panose="02070309020205020404" pitchFamily="49" charset="0"/>
              </a:rPr>
              <a:t>      </a:t>
            </a:r>
            <a:r>
              <a:rPr lang="en-US" sz="1400" dirty="0" smtClean="0">
                <a:solidFill>
                  <a:srgbClr val="333333"/>
                </a:solidFill>
                <a:latin typeface="Courier New" panose="02070309020205020404" pitchFamily="49" charset="0"/>
                <a:cs typeface="Courier New" panose="02070309020205020404" pitchFamily="49" charset="0"/>
              </a:rPr>
              <a:t>scope</a:t>
            </a:r>
            <a:r>
              <a:rPr lang="en-US" sz="1400" dirty="0">
                <a:solidFill>
                  <a:srgbClr val="333333"/>
                </a:solidFill>
                <a:latin typeface="Courier New" panose="02070309020205020404" pitchFamily="49" charset="0"/>
                <a:cs typeface="Courier New" panose="02070309020205020404" pitchFamily="49" charset="0"/>
              </a:rPr>
              <a:t>="singleton</a:t>
            </a:r>
            <a:r>
              <a:rPr lang="en-US" sz="1400" dirty="0" smtClean="0">
                <a:solidFill>
                  <a:srgbClr val="333333"/>
                </a:solidFill>
                <a:latin typeface="Courier New" panose="02070309020205020404" pitchFamily="49" charset="0"/>
                <a:cs typeface="Courier New" panose="02070309020205020404" pitchFamily="49" charset="0"/>
              </a:rPr>
              <a:t>"/&gt;</a:t>
            </a:r>
            <a:endParaRPr lang="en-US" sz="1400" dirty="0">
              <a:solidFill>
                <a:srgbClr val="333333"/>
              </a:solidFill>
              <a:latin typeface="Courier New" panose="02070309020205020404" pitchFamily="49" charset="0"/>
              <a:cs typeface="Courier New" panose="02070309020205020404" pitchFamily="49" charset="0"/>
            </a:endParaRPr>
          </a:p>
        </p:txBody>
      </p:sp>
      <p:sp>
        <p:nvSpPr>
          <p:cNvPr id="5" name="Rectangle 3"/>
          <p:cNvSpPr>
            <a:spLocks noChangeArrowheads="1"/>
          </p:cNvSpPr>
          <p:nvPr/>
        </p:nvSpPr>
        <p:spPr bwMode="auto">
          <a:xfrm>
            <a:off x="393425" y="1545246"/>
            <a:ext cx="9020450" cy="646331"/>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defTabSz="914400" fontAlgn="ctr"/>
            <a:r>
              <a:rPr lang="en-US" sz="1400" dirty="0" smtClean="0">
                <a:solidFill>
                  <a:srgbClr val="333333"/>
                </a:solidFill>
                <a:latin typeface="Courier New" panose="02070309020205020404" pitchFamily="49" charset="0"/>
                <a:cs typeface="Courier New" panose="02070309020205020404" pitchFamily="49" charset="0"/>
              </a:rPr>
              <a:t>public </a:t>
            </a:r>
            <a:r>
              <a:rPr lang="en-US" sz="1400" dirty="0" err="1">
                <a:solidFill>
                  <a:srgbClr val="333333"/>
                </a:solidFill>
                <a:latin typeface="Courier New" panose="02070309020205020404" pitchFamily="49" charset="0"/>
                <a:cs typeface="Courier New" panose="02070309020205020404" pitchFamily="49" charset="0"/>
              </a:rPr>
              <a:t>BillingService</a:t>
            </a:r>
            <a:r>
              <a:rPr lang="en-US" sz="1400" dirty="0">
                <a:solidFill>
                  <a:srgbClr val="333333"/>
                </a:solidFill>
                <a:latin typeface="Courier New" panose="02070309020205020404" pitchFamily="49" charset="0"/>
                <a:cs typeface="Courier New" panose="02070309020205020404" pitchFamily="49" charset="0"/>
              </a:rPr>
              <a:t>() {</a:t>
            </a:r>
          </a:p>
          <a:p>
            <a:pPr lvl="0" defTabSz="914400" fontAlgn="ctr"/>
            <a:r>
              <a:rPr lang="pl-PL" sz="1400" dirty="0" smtClean="0">
                <a:solidFill>
                  <a:srgbClr val="333333"/>
                </a:solidFill>
                <a:latin typeface="Courier New" panose="02070309020205020404" pitchFamily="49" charset="0"/>
                <a:cs typeface="Courier New" panose="02070309020205020404" pitchFamily="49" charset="0"/>
              </a:rPr>
              <a:t> </a:t>
            </a:r>
            <a:r>
              <a:rPr lang="en-US" sz="1400" dirty="0" err="1" smtClean="0">
                <a:solidFill>
                  <a:srgbClr val="333333"/>
                </a:solidFill>
                <a:latin typeface="Courier New" panose="02070309020205020404" pitchFamily="49" charset="0"/>
                <a:cs typeface="Courier New" panose="02070309020205020404" pitchFamily="49" charset="0"/>
              </a:rPr>
              <a:t>System.out.println</a:t>
            </a:r>
            <a:r>
              <a:rPr lang="en-US" sz="1400" dirty="0">
                <a:solidFill>
                  <a:srgbClr val="333333"/>
                </a:solidFill>
                <a:latin typeface="Courier New" panose="02070309020205020404" pitchFamily="49" charset="0"/>
                <a:cs typeface="Courier New" panose="02070309020205020404" pitchFamily="49" charset="0"/>
              </a:rPr>
              <a:t>("Constructed </a:t>
            </a:r>
            <a:r>
              <a:rPr lang="en-US" sz="1400" dirty="0" err="1">
                <a:solidFill>
                  <a:srgbClr val="333333"/>
                </a:solidFill>
                <a:latin typeface="Courier New" panose="02070309020205020404" pitchFamily="49" charset="0"/>
                <a:cs typeface="Courier New" panose="02070309020205020404" pitchFamily="49" charset="0"/>
              </a:rPr>
              <a:t>BillingService</a:t>
            </a:r>
            <a:r>
              <a:rPr lang="en-US" sz="1400" dirty="0">
                <a:solidFill>
                  <a:srgbClr val="333333"/>
                </a:solidFill>
                <a:latin typeface="Courier New" panose="02070309020205020404" pitchFamily="49" charset="0"/>
                <a:cs typeface="Courier New" panose="02070309020205020404" pitchFamily="49" charset="0"/>
              </a:rPr>
              <a:t>");</a:t>
            </a:r>
          </a:p>
          <a:p>
            <a:pPr lvl="0" defTabSz="914400" fontAlgn="ctr"/>
            <a:r>
              <a:rPr lang="en-US" sz="1400" dirty="0" smtClean="0">
                <a:solidFill>
                  <a:srgbClr val="333333"/>
                </a:solidFill>
                <a:latin typeface="Courier New" panose="02070309020205020404" pitchFamily="49" charset="0"/>
                <a:cs typeface="Courier New" panose="02070309020205020404" pitchFamily="49" charset="0"/>
              </a:rPr>
              <a:t>}</a:t>
            </a:r>
            <a:endParaRPr lang="en-US" sz="1400" dirty="0">
              <a:solidFill>
                <a:srgbClr val="333333"/>
              </a:solidFill>
              <a:latin typeface="Courier New" panose="02070309020205020404" pitchFamily="49" charset="0"/>
              <a:cs typeface="Courier New" panose="02070309020205020404" pitchFamily="49" charset="0"/>
            </a:endParaRPr>
          </a:p>
        </p:txBody>
      </p:sp>
      <p:sp>
        <p:nvSpPr>
          <p:cNvPr id="6" name="Rectangle 3"/>
          <p:cNvSpPr>
            <a:spLocks noChangeArrowheads="1"/>
          </p:cNvSpPr>
          <p:nvPr/>
        </p:nvSpPr>
        <p:spPr bwMode="auto">
          <a:xfrm>
            <a:off x="422487" y="2420888"/>
            <a:ext cx="8991388" cy="861774"/>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defTabSz="914400" fontAlgn="ctr"/>
            <a:r>
              <a:rPr lang="pl-PL" sz="1400" dirty="0" smtClean="0">
                <a:solidFill>
                  <a:srgbClr val="333333"/>
                </a:solidFill>
                <a:latin typeface="Courier New" panose="02070309020205020404" pitchFamily="49" charset="0"/>
                <a:cs typeface="Courier New" panose="02070309020205020404" pitchFamily="49" charset="0"/>
              </a:rPr>
              <a:t>A</a:t>
            </a:r>
            <a:r>
              <a:rPr lang="en-US" sz="1400" dirty="0" err="1" smtClean="0">
                <a:solidFill>
                  <a:srgbClr val="333333"/>
                </a:solidFill>
                <a:latin typeface="Courier New" panose="02070309020205020404" pitchFamily="49" charset="0"/>
                <a:cs typeface="Courier New" panose="02070309020205020404" pitchFamily="49" charset="0"/>
              </a:rPr>
              <a:t>pplicationContext</a:t>
            </a:r>
            <a:r>
              <a:rPr lang="en-US" sz="1400" dirty="0" smtClean="0">
                <a:solidFill>
                  <a:srgbClr val="333333"/>
                </a:solidFill>
                <a:latin typeface="Courier New" panose="02070309020205020404" pitchFamily="49" charset="0"/>
                <a:cs typeface="Courier New" panose="02070309020205020404" pitchFamily="49" charset="0"/>
              </a:rPr>
              <a:t> </a:t>
            </a:r>
            <a:r>
              <a:rPr lang="pl-PL" sz="1400" dirty="0" err="1" smtClean="0">
                <a:solidFill>
                  <a:srgbClr val="333333"/>
                </a:solidFill>
                <a:latin typeface="Courier New" panose="02070309020205020404" pitchFamily="49" charset="0"/>
                <a:cs typeface="Courier New" panose="02070309020205020404" pitchFamily="49" charset="0"/>
              </a:rPr>
              <a:t>ct</a:t>
            </a:r>
            <a:r>
              <a:rPr lang="en-US" sz="1400" dirty="0" smtClean="0">
                <a:solidFill>
                  <a:srgbClr val="333333"/>
                </a:solidFill>
                <a:latin typeface="Courier New" panose="02070309020205020404" pitchFamily="49" charset="0"/>
                <a:cs typeface="Courier New" panose="02070309020205020404" pitchFamily="49" charset="0"/>
              </a:rPr>
              <a:t> </a:t>
            </a:r>
            <a:r>
              <a:rPr lang="en-US" sz="1400" dirty="0">
                <a:solidFill>
                  <a:srgbClr val="333333"/>
                </a:solidFill>
                <a:latin typeface="Courier New" panose="02070309020205020404" pitchFamily="49" charset="0"/>
                <a:cs typeface="Courier New" panose="02070309020205020404" pitchFamily="49" charset="0"/>
              </a:rPr>
              <a:t>= new </a:t>
            </a:r>
            <a:r>
              <a:rPr lang="en-US" sz="1400" dirty="0" err="1" smtClean="0">
                <a:solidFill>
                  <a:srgbClr val="333333"/>
                </a:solidFill>
                <a:latin typeface="Courier New" panose="02070309020205020404" pitchFamily="49" charset="0"/>
                <a:cs typeface="Courier New" panose="02070309020205020404" pitchFamily="49" charset="0"/>
              </a:rPr>
              <a:t>ClassPathXmlApplicationContext</a:t>
            </a:r>
            <a:r>
              <a:rPr lang="en-US" sz="1400" dirty="0" smtClean="0">
                <a:solidFill>
                  <a:srgbClr val="333333"/>
                </a:solidFill>
                <a:latin typeface="Courier New" panose="02070309020205020404" pitchFamily="49" charset="0"/>
                <a:cs typeface="Courier New" panose="02070309020205020404" pitchFamily="49" charset="0"/>
              </a:rPr>
              <a:t>(</a:t>
            </a:r>
            <a:r>
              <a:rPr lang="en-US" sz="1400" dirty="0">
                <a:solidFill>
                  <a:srgbClr val="333333"/>
                </a:solidFill>
                <a:latin typeface="Courier New" panose="02070309020205020404" pitchFamily="49" charset="0"/>
                <a:cs typeface="Courier New" panose="02070309020205020404" pitchFamily="49" charset="0"/>
              </a:rPr>
              <a:t>"</a:t>
            </a:r>
            <a:r>
              <a:rPr lang="pl-PL" sz="1400" dirty="0" smtClean="0">
                <a:solidFill>
                  <a:srgbClr val="333333"/>
                </a:solidFill>
                <a:latin typeface="Courier New" panose="02070309020205020404" pitchFamily="49" charset="0"/>
                <a:cs typeface="Courier New" panose="02070309020205020404" pitchFamily="49" charset="0"/>
              </a:rPr>
              <a:t>spring</a:t>
            </a:r>
            <a:r>
              <a:rPr lang="en-US" sz="1400" dirty="0" smtClean="0">
                <a:solidFill>
                  <a:srgbClr val="333333"/>
                </a:solidFill>
                <a:latin typeface="Courier New" panose="02070309020205020404" pitchFamily="49" charset="0"/>
                <a:cs typeface="Courier New" panose="02070309020205020404" pitchFamily="49" charset="0"/>
              </a:rPr>
              <a:t>.xml</a:t>
            </a:r>
            <a:r>
              <a:rPr lang="en-US" sz="1400" dirty="0">
                <a:solidFill>
                  <a:srgbClr val="333333"/>
                </a:solidFill>
                <a:latin typeface="Courier New" panose="02070309020205020404" pitchFamily="49" charset="0"/>
                <a:cs typeface="Courier New" panose="02070309020205020404" pitchFamily="49" charset="0"/>
              </a:rPr>
              <a:t>");</a:t>
            </a:r>
          </a:p>
          <a:p>
            <a:pPr lvl="0" defTabSz="914400" fontAlgn="ctr"/>
            <a:r>
              <a:rPr lang="pl-PL" sz="1400" dirty="0" err="1" smtClean="0">
                <a:solidFill>
                  <a:srgbClr val="333333"/>
                </a:solidFill>
                <a:latin typeface="Courier New" panose="02070309020205020404" pitchFamily="49" charset="0"/>
                <a:cs typeface="Courier New" panose="02070309020205020404" pitchFamily="49" charset="0"/>
              </a:rPr>
              <a:t>ct</a:t>
            </a:r>
            <a:r>
              <a:rPr lang="en-US" sz="1400" dirty="0" smtClean="0">
                <a:solidFill>
                  <a:srgbClr val="333333"/>
                </a:solidFill>
                <a:latin typeface="Courier New" panose="02070309020205020404" pitchFamily="49" charset="0"/>
                <a:cs typeface="Courier New" panose="02070309020205020404" pitchFamily="49" charset="0"/>
              </a:rPr>
              <a:t>.</a:t>
            </a:r>
            <a:r>
              <a:rPr lang="en-US" sz="1400" dirty="0" err="1" smtClean="0">
                <a:solidFill>
                  <a:srgbClr val="333333"/>
                </a:solidFill>
                <a:latin typeface="Courier New" panose="02070309020205020404" pitchFamily="49" charset="0"/>
                <a:cs typeface="Courier New" panose="02070309020205020404" pitchFamily="49" charset="0"/>
              </a:rPr>
              <a:t>getBean</a:t>
            </a:r>
            <a:r>
              <a:rPr lang="en-US" sz="1400" dirty="0" smtClean="0">
                <a:solidFill>
                  <a:srgbClr val="333333"/>
                </a:solidFill>
                <a:latin typeface="Courier New" panose="02070309020205020404" pitchFamily="49" charset="0"/>
                <a:cs typeface="Courier New" panose="02070309020205020404" pitchFamily="49" charset="0"/>
              </a:rPr>
              <a:t>(</a:t>
            </a:r>
            <a:r>
              <a:rPr lang="en-US" sz="1400" dirty="0" err="1" smtClean="0">
                <a:solidFill>
                  <a:srgbClr val="333333"/>
                </a:solidFill>
                <a:latin typeface="Courier New" panose="02070309020205020404" pitchFamily="49" charset="0"/>
                <a:cs typeface="Courier New" panose="02070309020205020404" pitchFamily="49" charset="0"/>
              </a:rPr>
              <a:t>BillingService.class</a:t>
            </a:r>
            <a:r>
              <a:rPr lang="en-US" sz="1400" dirty="0" smtClean="0">
                <a:solidFill>
                  <a:srgbClr val="333333"/>
                </a:solidFill>
                <a:latin typeface="Courier New" panose="02070309020205020404" pitchFamily="49" charset="0"/>
                <a:cs typeface="Courier New" panose="02070309020205020404" pitchFamily="49" charset="0"/>
              </a:rPr>
              <a:t>);</a:t>
            </a:r>
            <a:endParaRPr lang="pl-PL" sz="1400" dirty="0" smtClean="0">
              <a:solidFill>
                <a:srgbClr val="333333"/>
              </a:solidFill>
              <a:latin typeface="Courier New" panose="02070309020205020404" pitchFamily="49" charset="0"/>
              <a:cs typeface="Courier New" panose="02070309020205020404" pitchFamily="49" charset="0"/>
            </a:endParaRPr>
          </a:p>
          <a:p>
            <a:pPr defTabSz="914400" fontAlgn="ctr"/>
            <a:r>
              <a:rPr lang="pl-PL" sz="1400" dirty="0" err="1">
                <a:solidFill>
                  <a:srgbClr val="333333"/>
                </a:solidFill>
                <a:latin typeface="Courier New" panose="02070309020205020404" pitchFamily="49" charset="0"/>
                <a:cs typeface="Courier New" panose="02070309020205020404" pitchFamily="49" charset="0"/>
              </a:rPr>
              <a:t>ct</a:t>
            </a:r>
            <a:r>
              <a:rPr lang="en-US" sz="1400" dirty="0">
                <a:solidFill>
                  <a:srgbClr val="333333"/>
                </a:solidFill>
                <a:latin typeface="Courier New" panose="02070309020205020404" pitchFamily="49" charset="0"/>
                <a:cs typeface="Courier New" panose="02070309020205020404" pitchFamily="49" charset="0"/>
              </a:rPr>
              <a:t>.</a:t>
            </a:r>
            <a:r>
              <a:rPr lang="en-US" sz="1400" dirty="0" err="1">
                <a:solidFill>
                  <a:srgbClr val="333333"/>
                </a:solidFill>
                <a:latin typeface="Courier New" panose="02070309020205020404" pitchFamily="49" charset="0"/>
                <a:cs typeface="Courier New" panose="02070309020205020404" pitchFamily="49" charset="0"/>
              </a:rPr>
              <a:t>getBean</a:t>
            </a:r>
            <a:r>
              <a:rPr lang="en-US" sz="1400" dirty="0">
                <a:solidFill>
                  <a:srgbClr val="333333"/>
                </a:solidFill>
                <a:latin typeface="Courier New" panose="02070309020205020404" pitchFamily="49" charset="0"/>
                <a:cs typeface="Courier New" panose="02070309020205020404" pitchFamily="49" charset="0"/>
              </a:rPr>
              <a:t>(</a:t>
            </a:r>
            <a:r>
              <a:rPr lang="en-US" sz="1400" dirty="0" err="1">
                <a:solidFill>
                  <a:srgbClr val="333333"/>
                </a:solidFill>
                <a:latin typeface="Courier New" panose="02070309020205020404" pitchFamily="49" charset="0"/>
                <a:cs typeface="Courier New" panose="02070309020205020404" pitchFamily="49" charset="0"/>
              </a:rPr>
              <a:t>BillingService.class</a:t>
            </a:r>
            <a:r>
              <a:rPr lang="en-US" sz="1400" dirty="0">
                <a:solidFill>
                  <a:srgbClr val="333333"/>
                </a:solidFill>
                <a:latin typeface="Courier New" panose="02070309020205020404" pitchFamily="49" charset="0"/>
                <a:cs typeface="Courier New" panose="02070309020205020404" pitchFamily="49" charset="0"/>
              </a:rPr>
              <a:t>);</a:t>
            </a:r>
          </a:p>
          <a:p>
            <a:pPr defTabSz="914400" fontAlgn="ctr"/>
            <a:r>
              <a:rPr lang="pl-PL" sz="1400" dirty="0" err="1">
                <a:solidFill>
                  <a:srgbClr val="333333"/>
                </a:solidFill>
                <a:latin typeface="Courier New" panose="02070309020205020404" pitchFamily="49" charset="0"/>
                <a:cs typeface="Courier New" panose="02070309020205020404" pitchFamily="49" charset="0"/>
              </a:rPr>
              <a:t>ct</a:t>
            </a:r>
            <a:r>
              <a:rPr lang="en-US" sz="1400" dirty="0">
                <a:solidFill>
                  <a:srgbClr val="333333"/>
                </a:solidFill>
                <a:latin typeface="Courier New" panose="02070309020205020404" pitchFamily="49" charset="0"/>
                <a:cs typeface="Courier New" panose="02070309020205020404" pitchFamily="49" charset="0"/>
              </a:rPr>
              <a:t>.</a:t>
            </a:r>
            <a:r>
              <a:rPr lang="en-US" sz="1400" dirty="0" err="1">
                <a:solidFill>
                  <a:srgbClr val="333333"/>
                </a:solidFill>
                <a:latin typeface="Courier New" panose="02070309020205020404" pitchFamily="49" charset="0"/>
                <a:cs typeface="Courier New" panose="02070309020205020404" pitchFamily="49" charset="0"/>
              </a:rPr>
              <a:t>getBean</a:t>
            </a:r>
            <a:r>
              <a:rPr lang="en-US" sz="1400" dirty="0">
                <a:solidFill>
                  <a:srgbClr val="333333"/>
                </a:solidFill>
                <a:latin typeface="Courier New" panose="02070309020205020404" pitchFamily="49" charset="0"/>
                <a:cs typeface="Courier New" panose="02070309020205020404" pitchFamily="49" charset="0"/>
              </a:rPr>
              <a:t>(</a:t>
            </a:r>
            <a:r>
              <a:rPr lang="en-US" sz="1400" dirty="0" err="1">
                <a:solidFill>
                  <a:srgbClr val="333333"/>
                </a:solidFill>
                <a:latin typeface="Courier New" panose="02070309020205020404" pitchFamily="49" charset="0"/>
                <a:cs typeface="Courier New" panose="02070309020205020404" pitchFamily="49" charset="0"/>
              </a:rPr>
              <a:t>BillingService.class</a:t>
            </a:r>
            <a:r>
              <a:rPr lang="en-US" sz="1400" dirty="0" smtClean="0">
                <a:solidFill>
                  <a:srgbClr val="333333"/>
                </a:solidFill>
                <a:latin typeface="Courier New" panose="02070309020205020404" pitchFamily="49" charset="0"/>
                <a:cs typeface="Courier New" panose="02070309020205020404" pitchFamily="49" charset="0"/>
              </a:rPr>
              <a:t>);</a:t>
            </a:r>
            <a:endParaRPr lang="en-US" sz="1400" dirty="0">
              <a:solidFill>
                <a:srgbClr val="333333"/>
              </a:solidFill>
              <a:latin typeface="Courier New" panose="02070309020205020404" pitchFamily="49" charset="0"/>
              <a:cs typeface="Courier New" panose="02070309020205020404" pitchFamily="49" charset="0"/>
            </a:endParaRPr>
          </a:p>
        </p:txBody>
      </p:sp>
      <p:sp>
        <p:nvSpPr>
          <p:cNvPr id="7" name="Symbol zastępczy zawartości 2"/>
          <p:cNvSpPr txBox="1">
            <a:spLocks/>
          </p:cNvSpPr>
          <p:nvPr/>
        </p:nvSpPr>
        <p:spPr>
          <a:xfrm>
            <a:off x="358827" y="4846642"/>
            <a:ext cx="6299450" cy="647401"/>
          </a:xfrm>
          <a:prstGeom prst="rect">
            <a:avLst/>
          </a:prstGeom>
        </p:spPr>
        <p:txBody>
          <a:bodyPr vert="horz" lIns="0" tIns="45720" rIns="91440" bIns="45720" rtlCol="0">
            <a:noAutofit/>
          </a:bodyPr>
          <a:lstStyle>
            <a:lvl1pPr marL="179388" indent="-179388" algn="l" defTabSz="995613" rtl="0" eaLnBrk="1" latinLnBrk="0" hangingPunct="1">
              <a:lnSpc>
                <a:spcPct val="140000"/>
              </a:lnSpc>
              <a:spcBef>
                <a:spcPts val="300"/>
              </a:spcBef>
              <a:buClr>
                <a:schemeClr val="tx2"/>
              </a:buClr>
              <a:buSzPct val="110000"/>
              <a:buFont typeface="Wingdings" pitchFamily="2" charset="2"/>
              <a:buChar char="l"/>
              <a:defRPr lang="en-US" sz="1400" kern="1200">
                <a:solidFill>
                  <a:schemeClr val="tx1"/>
                </a:solidFill>
                <a:latin typeface="Tahoma" pitchFamily="34" charset="0"/>
                <a:ea typeface="Tahoma" pitchFamily="34" charset="0"/>
                <a:cs typeface="Tahoma" pitchFamily="34" charset="0"/>
              </a:defRPr>
            </a:lvl1pPr>
            <a:lvl2pPr marL="360000" indent="-180000" algn="l" defTabSz="995613" rtl="0" eaLnBrk="1" latinLnBrk="0" hangingPunct="1">
              <a:lnSpc>
                <a:spcPct val="140000"/>
              </a:lnSpc>
              <a:spcBef>
                <a:spcPts val="300"/>
              </a:spcBef>
              <a:spcAft>
                <a:spcPts val="0"/>
              </a:spcAft>
              <a:buClr>
                <a:schemeClr val="tx2"/>
              </a:buClr>
              <a:buSzPct val="80000"/>
              <a:buFont typeface="Wingdings 3" pitchFamily="18" charset="2"/>
              <a:buChar char=""/>
              <a:defRPr lang="en-US" sz="1400" kern="1200">
                <a:solidFill>
                  <a:schemeClr val="tx1"/>
                </a:solidFill>
                <a:latin typeface="Tahoma" pitchFamily="34" charset="0"/>
                <a:ea typeface="Tahoma" pitchFamily="34" charset="0"/>
                <a:cs typeface="Tahoma" pitchFamily="34" charset="0"/>
              </a:defRPr>
            </a:lvl2pPr>
            <a:lvl3pPr marL="538163" indent="-182563" algn="l" defTabSz="995613" rtl="0" eaLnBrk="1" latinLnBrk="0" hangingPunct="1">
              <a:lnSpc>
                <a:spcPct val="140000"/>
              </a:lnSpc>
              <a:spcBef>
                <a:spcPct val="20000"/>
              </a:spcBef>
              <a:buClr>
                <a:schemeClr val="tx2"/>
              </a:buClr>
              <a:buSzPct val="80000"/>
              <a:buFontTx/>
              <a:buBlip>
                <a:blip r:embed="rId2"/>
              </a:buBlip>
              <a:defRPr lang="en-US" sz="1400" kern="1200">
                <a:solidFill>
                  <a:schemeClr val="tx1"/>
                </a:solidFill>
                <a:latin typeface="Tahoma" pitchFamily="34" charset="0"/>
                <a:ea typeface="Tahoma" pitchFamily="34" charset="0"/>
                <a:cs typeface="Tahoma" pitchFamily="34" charset="0"/>
              </a:defRPr>
            </a:lvl3pPr>
            <a:lvl4pPr marL="719138" indent="-180975" algn="l" defTabSz="995613" rtl="0" eaLnBrk="1" latinLnBrk="0" hangingPunct="1">
              <a:lnSpc>
                <a:spcPct val="140000"/>
              </a:lnSpc>
              <a:spcBef>
                <a:spcPct val="20000"/>
              </a:spcBef>
              <a:buClr>
                <a:schemeClr val="tx2"/>
              </a:buClr>
              <a:buSzPct val="80000"/>
              <a:buFont typeface="Tahoma" pitchFamily="34" charset="0"/>
              <a:buChar char="–"/>
              <a:defRPr lang="en-US" sz="1400" kern="1200">
                <a:solidFill>
                  <a:schemeClr val="tx1"/>
                </a:solidFill>
                <a:latin typeface="Tahoma" pitchFamily="34" charset="0"/>
                <a:ea typeface="Tahoma" pitchFamily="34" charset="0"/>
                <a:cs typeface="Tahoma" pitchFamily="34" charset="0"/>
              </a:defRPr>
            </a:lvl4pPr>
            <a:lvl5pPr marL="895350" indent="-176213" algn="l" defTabSz="995613" rtl="0" eaLnBrk="1" latinLnBrk="0" hangingPunct="1">
              <a:lnSpc>
                <a:spcPct val="140000"/>
              </a:lnSpc>
              <a:spcBef>
                <a:spcPct val="20000"/>
              </a:spcBef>
              <a:buClr>
                <a:schemeClr val="tx2"/>
              </a:buClr>
              <a:buSzPct val="80000"/>
              <a:buFont typeface="Tahoma" pitchFamily="34" charset="0"/>
              <a:buChar char="–"/>
              <a:defRPr lang="en-GB" sz="1400" kern="1200">
                <a:solidFill>
                  <a:schemeClr val="tx1"/>
                </a:solidFill>
                <a:latin typeface="Tahoma" pitchFamily="34" charset="0"/>
                <a:ea typeface="Tahoma" pitchFamily="34" charset="0"/>
                <a:cs typeface="Tahoma" pitchFamily="34" charset="0"/>
              </a:defRPr>
            </a:lvl5pPr>
            <a:lvl6pPr marL="239979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36125"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72452"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0877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0" indent="0">
              <a:buFont typeface="Wingdings" pitchFamily="2" charset="2"/>
              <a:buNone/>
            </a:pPr>
            <a:r>
              <a:rPr lang="pl-PL" sz="2000" dirty="0" err="1" smtClean="0"/>
              <a:t>Prototype</a:t>
            </a:r>
            <a:r>
              <a:rPr lang="pl-PL" sz="2000" dirty="0" smtClean="0"/>
              <a:t>:</a:t>
            </a:r>
            <a:endParaRPr lang="pl-PL" sz="2000" dirty="0"/>
          </a:p>
        </p:txBody>
      </p:sp>
      <p:sp>
        <p:nvSpPr>
          <p:cNvPr id="8" name="Rectangle 3"/>
          <p:cNvSpPr>
            <a:spLocks noChangeArrowheads="1"/>
          </p:cNvSpPr>
          <p:nvPr/>
        </p:nvSpPr>
        <p:spPr bwMode="auto">
          <a:xfrm>
            <a:off x="399359" y="5278690"/>
            <a:ext cx="6065809" cy="646331"/>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defTabSz="914400" fontAlgn="ctr"/>
            <a:r>
              <a:rPr lang="en-US" sz="1400" dirty="0">
                <a:solidFill>
                  <a:srgbClr val="333333"/>
                </a:solidFill>
                <a:latin typeface="Courier New" panose="02070309020205020404" pitchFamily="49" charset="0"/>
                <a:cs typeface="Courier New" panose="02070309020205020404" pitchFamily="49" charset="0"/>
              </a:rPr>
              <a:t>&lt;bean id="</a:t>
            </a:r>
            <a:r>
              <a:rPr lang="en-US" sz="1400" dirty="0" err="1">
                <a:solidFill>
                  <a:srgbClr val="333333"/>
                </a:solidFill>
                <a:latin typeface="Courier New" panose="02070309020205020404" pitchFamily="49" charset="0"/>
                <a:cs typeface="Courier New" panose="02070309020205020404" pitchFamily="49" charset="0"/>
              </a:rPr>
              <a:t>ruleBillingService</a:t>
            </a:r>
            <a:r>
              <a:rPr lang="en-US" sz="1400" dirty="0">
                <a:solidFill>
                  <a:srgbClr val="333333"/>
                </a:solidFill>
                <a:latin typeface="Courier New" panose="02070309020205020404" pitchFamily="49" charset="0"/>
                <a:cs typeface="Courier New" panose="02070309020205020404" pitchFamily="49" charset="0"/>
              </a:rPr>
              <a:t>" </a:t>
            </a:r>
            <a:endParaRPr lang="pl-PL" sz="1400" dirty="0" smtClean="0">
              <a:solidFill>
                <a:srgbClr val="333333"/>
              </a:solidFill>
              <a:latin typeface="Courier New" panose="02070309020205020404" pitchFamily="49" charset="0"/>
              <a:cs typeface="Courier New" panose="02070309020205020404" pitchFamily="49" charset="0"/>
            </a:endParaRPr>
          </a:p>
          <a:p>
            <a:pPr lvl="0" defTabSz="914400" fontAlgn="ctr"/>
            <a:r>
              <a:rPr lang="pl-PL" sz="1400" dirty="0" smtClean="0">
                <a:solidFill>
                  <a:srgbClr val="333333"/>
                </a:solidFill>
                <a:latin typeface="Courier New" panose="02070309020205020404" pitchFamily="49" charset="0"/>
                <a:cs typeface="Courier New" panose="02070309020205020404" pitchFamily="49" charset="0"/>
              </a:rPr>
              <a:t>      </a:t>
            </a:r>
            <a:r>
              <a:rPr lang="en-US" sz="1400" dirty="0" smtClean="0">
                <a:solidFill>
                  <a:srgbClr val="333333"/>
                </a:solidFill>
                <a:latin typeface="Courier New" panose="02070309020205020404" pitchFamily="49" charset="0"/>
                <a:cs typeface="Courier New" panose="02070309020205020404" pitchFamily="49" charset="0"/>
              </a:rPr>
              <a:t>class</a:t>
            </a:r>
            <a:r>
              <a:rPr lang="en-US" sz="1400" dirty="0">
                <a:solidFill>
                  <a:srgbClr val="333333"/>
                </a:solidFill>
                <a:latin typeface="Courier New" panose="02070309020205020404" pitchFamily="49" charset="0"/>
                <a:cs typeface="Courier New" panose="02070309020205020404" pitchFamily="49" charset="0"/>
              </a:rPr>
              <a:t>="</a:t>
            </a:r>
            <a:r>
              <a:rPr lang="en-US" sz="1400" dirty="0" err="1">
                <a:solidFill>
                  <a:srgbClr val="333333"/>
                </a:solidFill>
                <a:latin typeface="Courier New" panose="02070309020205020404" pitchFamily="49" charset="0"/>
                <a:cs typeface="Courier New" panose="02070309020205020404" pitchFamily="49" charset="0"/>
              </a:rPr>
              <a:t>com.github.kospiotr.spring.BillingService</a:t>
            </a:r>
            <a:r>
              <a:rPr lang="en-US" sz="1400" dirty="0">
                <a:solidFill>
                  <a:srgbClr val="333333"/>
                </a:solidFill>
                <a:latin typeface="Courier New" panose="02070309020205020404" pitchFamily="49" charset="0"/>
                <a:cs typeface="Courier New" panose="02070309020205020404" pitchFamily="49" charset="0"/>
              </a:rPr>
              <a:t>" </a:t>
            </a:r>
            <a:endParaRPr lang="pl-PL" sz="1400" dirty="0" smtClean="0">
              <a:solidFill>
                <a:srgbClr val="333333"/>
              </a:solidFill>
              <a:latin typeface="Courier New" panose="02070309020205020404" pitchFamily="49" charset="0"/>
              <a:cs typeface="Courier New" panose="02070309020205020404" pitchFamily="49" charset="0"/>
            </a:endParaRPr>
          </a:p>
          <a:p>
            <a:pPr lvl="0" defTabSz="914400" fontAlgn="ctr"/>
            <a:r>
              <a:rPr lang="pl-PL" sz="1400" dirty="0" smtClean="0">
                <a:solidFill>
                  <a:srgbClr val="333333"/>
                </a:solidFill>
                <a:latin typeface="Courier New" panose="02070309020205020404" pitchFamily="49" charset="0"/>
                <a:cs typeface="Courier New" panose="02070309020205020404" pitchFamily="49" charset="0"/>
              </a:rPr>
              <a:t>      </a:t>
            </a:r>
            <a:r>
              <a:rPr lang="en-US" sz="1400" dirty="0" smtClean="0">
                <a:solidFill>
                  <a:srgbClr val="333333"/>
                </a:solidFill>
                <a:latin typeface="Courier New" panose="02070309020205020404" pitchFamily="49" charset="0"/>
                <a:cs typeface="Courier New" panose="02070309020205020404" pitchFamily="49" charset="0"/>
              </a:rPr>
              <a:t>scope=</a:t>
            </a:r>
            <a:r>
              <a:rPr lang="en-US" sz="1400" dirty="0">
                <a:solidFill>
                  <a:srgbClr val="333333"/>
                </a:solidFill>
                <a:latin typeface="Courier New" panose="02070309020205020404" pitchFamily="49" charset="0"/>
                <a:cs typeface="Courier New" panose="02070309020205020404" pitchFamily="49" charset="0"/>
              </a:rPr>
              <a:t>"</a:t>
            </a:r>
            <a:r>
              <a:rPr lang="pl-PL" sz="1400" dirty="0" err="1" smtClean="0">
                <a:solidFill>
                  <a:srgbClr val="333333"/>
                </a:solidFill>
                <a:latin typeface="Courier New" panose="02070309020205020404" pitchFamily="49" charset="0"/>
                <a:cs typeface="Courier New" panose="02070309020205020404" pitchFamily="49" charset="0"/>
              </a:rPr>
              <a:t>prototype</a:t>
            </a:r>
            <a:r>
              <a:rPr lang="en-US" sz="1400" dirty="0" smtClean="0">
                <a:solidFill>
                  <a:srgbClr val="333333"/>
                </a:solidFill>
                <a:latin typeface="Courier New" panose="02070309020205020404" pitchFamily="49" charset="0"/>
                <a:cs typeface="Courier New" panose="02070309020205020404" pitchFamily="49" charset="0"/>
              </a:rPr>
              <a:t>"/&gt;</a:t>
            </a:r>
            <a:endParaRPr lang="en-US" sz="1400" dirty="0">
              <a:solidFill>
                <a:srgbClr val="333333"/>
              </a:solidFill>
              <a:latin typeface="Courier New" panose="02070309020205020404" pitchFamily="49" charset="0"/>
              <a:cs typeface="Courier New" panose="02070309020205020404" pitchFamily="49" charset="0"/>
            </a:endParaRPr>
          </a:p>
        </p:txBody>
      </p:sp>
      <p:sp>
        <p:nvSpPr>
          <p:cNvPr id="9" name="Rectangle 3"/>
          <p:cNvSpPr>
            <a:spLocks noChangeArrowheads="1"/>
          </p:cNvSpPr>
          <p:nvPr/>
        </p:nvSpPr>
        <p:spPr bwMode="auto">
          <a:xfrm>
            <a:off x="6609184" y="5278690"/>
            <a:ext cx="3129459" cy="646331"/>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defTabSz="914400" fontAlgn="ctr"/>
            <a:r>
              <a:rPr lang="en-US" sz="1400" dirty="0">
                <a:solidFill>
                  <a:srgbClr val="333333"/>
                </a:solidFill>
                <a:latin typeface="Courier New" panose="02070309020205020404" pitchFamily="49" charset="0"/>
                <a:cs typeface="Courier New" panose="02070309020205020404" pitchFamily="49" charset="0"/>
              </a:rPr>
              <a:t>&gt; Constructed </a:t>
            </a:r>
            <a:r>
              <a:rPr lang="en-US" sz="1400" dirty="0" err="1">
                <a:solidFill>
                  <a:srgbClr val="333333"/>
                </a:solidFill>
                <a:latin typeface="Courier New" panose="02070309020205020404" pitchFamily="49" charset="0"/>
                <a:cs typeface="Courier New" panose="02070309020205020404" pitchFamily="49" charset="0"/>
              </a:rPr>
              <a:t>BillingService</a:t>
            </a:r>
            <a:endParaRPr lang="en-US" sz="1400" dirty="0">
              <a:solidFill>
                <a:srgbClr val="333333"/>
              </a:solidFill>
              <a:latin typeface="Courier New" panose="02070309020205020404" pitchFamily="49" charset="0"/>
              <a:cs typeface="Courier New" panose="02070309020205020404" pitchFamily="49" charset="0"/>
            </a:endParaRPr>
          </a:p>
          <a:p>
            <a:pPr lvl="0" defTabSz="914400" fontAlgn="ctr"/>
            <a:r>
              <a:rPr lang="en-US" sz="1400" dirty="0">
                <a:solidFill>
                  <a:srgbClr val="333333"/>
                </a:solidFill>
                <a:latin typeface="Courier New" panose="02070309020205020404" pitchFamily="49" charset="0"/>
                <a:cs typeface="Courier New" panose="02070309020205020404" pitchFamily="49" charset="0"/>
              </a:rPr>
              <a:t>&gt; Constructed </a:t>
            </a:r>
            <a:r>
              <a:rPr lang="en-US" sz="1400" dirty="0" err="1">
                <a:solidFill>
                  <a:srgbClr val="333333"/>
                </a:solidFill>
                <a:latin typeface="Courier New" panose="02070309020205020404" pitchFamily="49" charset="0"/>
                <a:cs typeface="Courier New" panose="02070309020205020404" pitchFamily="49" charset="0"/>
              </a:rPr>
              <a:t>BillingService</a:t>
            </a:r>
            <a:endParaRPr lang="en-US" sz="1400" dirty="0">
              <a:solidFill>
                <a:srgbClr val="333333"/>
              </a:solidFill>
              <a:latin typeface="Courier New" panose="02070309020205020404" pitchFamily="49" charset="0"/>
              <a:cs typeface="Courier New" panose="02070309020205020404" pitchFamily="49" charset="0"/>
            </a:endParaRPr>
          </a:p>
          <a:p>
            <a:pPr lvl="0" defTabSz="914400" fontAlgn="ctr"/>
            <a:r>
              <a:rPr lang="en-US" sz="1400" dirty="0">
                <a:solidFill>
                  <a:srgbClr val="333333"/>
                </a:solidFill>
                <a:latin typeface="Courier New" panose="02070309020205020404" pitchFamily="49" charset="0"/>
                <a:cs typeface="Courier New" panose="02070309020205020404" pitchFamily="49" charset="0"/>
              </a:rPr>
              <a:t>&gt; Constructed </a:t>
            </a:r>
            <a:r>
              <a:rPr lang="en-US" sz="1400" dirty="0" err="1">
                <a:solidFill>
                  <a:srgbClr val="333333"/>
                </a:solidFill>
                <a:latin typeface="Courier New" panose="02070309020205020404" pitchFamily="49" charset="0"/>
                <a:cs typeface="Courier New" panose="02070309020205020404" pitchFamily="49" charset="0"/>
              </a:rPr>
              <a:t>BillingService</a:t>
            </a:r>
            <a:endParaRPr lang="en-US" sz="1400" dirty="0">
              <a:solidFill>
                <a:srgbClr val="333333"/>
              </a:solidFill>
              <a:latin typeface="Courier New" panose="02070309020205020404" pitchFamily="49" charset="0"/>
              <a:cs typeface="Courier New" panose="02070309020205020404" pitchFamily="49" charset="0"/>
            </a:endParaRPr>
          </a:p>
        </p:txBody>
      </p:sp>
      <p:sp>
        <p:nvSpPr>
          <p:cNvPr id="10" name="Rectangle 3"/>
          <p:cNvSpPr>
            <a:spLocks noChangeArrowheads="1"/>
          </p:cNvSpPr>
          <p:nvPr/>
        </p:nvSpPr>
        <p:spPr bwMode="auto">
          <a:xfrm>
            <a:off x="6609184" y="3994340"/>
            <a:ext cx="3129459" cy="646331"/>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defTabSz="914400" fontAlgn="ctr"/>
            <a:r>
              <a:rPr lang="en-US" sz="1400" dirty="0" smtClean="0">
                <a:solidFill>
                  <a:srgbClr val="333333"/>
                </a:solidFill>
                <a:latin typeface="Courier New" panose="02070309020205020404" pitchFamily="49" charset="0"/>
                <a:cs typeface="Courier New" panose="02070309020205020404" pitchFamily="49" charset="0"/>
              </a:rPr>
              <a:t>&gt; Constructed </a:t>
            </a:r>
            <a:r>
              <a:rPr lang="en-US" sz="1400" dirty="0" err="1" smtClean="0">
                <a:solidFill>
                  <a:srgbClr val="333333"/>
                </a:solidFill>
                <a:latin typeface="Courier New" panose="02070309020205020404" pitchFamily="49" charset="0"/>
                <a:cs typeface="Courier New" panose="02070309020205020404" pitchFamily="49" charset="0"/>
              </a:rPr>
              <a:t>BillingService</a:t>
            </a:r>
            <a:endParaRPr lang="pl-PL" sz="1400" dirty="0">
              <a:solidFill>
                <a:srgbClr val="333333"/>
              </a:solidFill>
              <a:latin typeface="Courier New" panose="02070309020205020404" pitchFamily="49" charset="0"/>
              <a:cs typeface="Courier New" panose="02070309020205020404" pitchFamily="49" charset="0"/>
            </a:endParaRPr>
          </a:p>
          <a:p>
            <a:pPr lvl="0" defTabSz="914400" fontAlgn="ctr"/>
            <a:endParaRPr lang="pl-PL" sz="1400" dirty="0" smtClean="0">
              <a:solidFill>
                <a:srgbClr val="333333"/>
              </a:solidFill>
              <a:latin typeface="Courier New" panose="02070309020205020404" pitchFamily="49" charset="0"/>
              <a:cs typeface="Courier New" panose="02070309020205020404" pitchFamily="49" charset="0"/>
            </a:endParaRPr>
          </a:p>
          <a:p>
            <a:pPr lvl="0" defTabSz="914400" fontAlgn="ctr"/>
            <a:endParaRPr lang="en-US" sz="1400" dirty="0">
              <a:solidFill>
                <a:srgbClr val="333333"/>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39780534"/>
      </p:ext>
    </p:extLst>
  </p:cSld>
  <p:clrMapOvr>
    <a:masterClrMapping/>
  </p:clrMapOvr>
  <p:transition spd="med">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smtClean="0"/>
              <a:t>XML-based container configuration</a:t>
            </a:r>
            <a:r>
              <a:rPr lang="pl-PL" dirty="0" smtClean="0"/>
              <a:t/>
            </a:r>
            <a:br>
              <a:rPr lang="pl-PL" dirty="0" smtClean="0"/>
            </a:br>
            <a:r>
              <a:rPr lang="pl-PL" sz="1800" dirty="0" smtClean="0"/>
              <a:t>Object management – </a:t>
            </a:r>
            <a:r>
              <a:rPr lang="pl-PL" sz="1800" dirty="0" err="1" smtClean="0"/>
              <a:t>Lifecycle</a:t>
            </a:r>
            <a:r>
              <a:rPr lang="pl-PL" dirty="0" smtClean="0"/>
              <a:t/>
            </a:r>
            <a:br>
              <a:rPr lang="pl-PL" dirty="0" smtClean="0"/>
            </a:br>
            <a:endParaRPr lang="en-US" dirty="0"/>
          </a:p>
        </p:txBody>
      </p:sp>
      <p:sp>
        <p:nvSpPr>
          <p:cNvPr id="3" name="Symbol zastępczy zawartości 2"/>
          <p:cNvSpPr>
            <a:spLocks noGrp="1"/>
          </p:cNvSpPr>
          <p:nvPr>
            <p:ph idx="1"/>
          </p:nvPr>
        </p:nvSpPr>
        <p:spPr/>
        <p:txBody>
          <a:bodyPr>
            <a:normAutofit/>
          </a:bodyPr>
          <a:lstStyle/>
          <a:p>
            <a:pPr marL="0" indent="0">
              <a:buNone/>
            </a:pPr>
            <a:r>
              <a:rPr lang="en-US" sz="2000" dirty="0"/>
              <a:t>Spring helps to mange the lifecycle of the objects. It is possible to perform actions</a:t>
            </a:r>
            <a:r>
              <a:rPr lang="en-US" sz="2000" dirty="0" smtClean="0"/>
              <a:t>:</a:t>
            </a:r>
            <a:endParaRPr lang="en-US" sz="2000" dirty="0"/>
          </a:p>
          <a:p>
            <a:r>
              <a:rPr lang="en-US" sz="2000" dirty="0"/>
              <a:t>after object has been initialized (after all properties has been set up),</a:t>
            </a:r>
          </a:p>
          <a:p>
            <a:r>
              <a:rPr lang="en-US" sz="2000" dirty="0"/>
              <a:t>before it will be destroyed (when context goes down).</a:t>
            </a:r>
          </a:p>
          <a:p>
            <a:endParaRPr lang="pl-PL" sz="2000" dirty="0" smtClean="0"/>
          </a:p>
          <a:p>
            <a:pPr marL="0" indent="0">
              <a:buNone/>
            </a:pPr>
            <a:r>
              <a:rPr lang="en-US" sz="2000" dirty="0" smtClean="0"/>
              <a:t>There </a:t>
            </a:r>
            <a:r>
              <a:rPr lang="en-US" sz="2000" dirty="0"/>
              <a:t>are 3 methods how it can be achieved by Spring</a:t>
            </a:r>
            <a:r>
              <a:rPr lang="en-US" sz="2000" dirty="0" smtClean="0"/>
              <a:t>:</a:t>
            </a:r>
            <a:endParaRPr lang="en-US" sz="2000" dirty="0"/>
          </a:p>
          <a:p>
            <a:r>
              <a:rPr lang="en-US" sz="2000" dirty="0"/>
              <a:t>In the configuration</a:t>
            </a:r>
          </a:p>
          <a:p>
            <a:r>
              <a:rPr lang="en-US" sz="2000" dirty="0"/>
              <a:t>By implementing interfaces</a:t>
            </a:r>
          </a:p>
          <a:p>
            <a:r>
              <a:rPr lang="en-US" sz="2000" dirty="0"/>
              <a:t>By marking methods with annotations</a:t>
            </a:r>
            <a:endParaRPr lang="en-US" sz="2000" dirty="0"/>
          </a:p>
        </p:txBody>
      </p:sp>
    </p:spTree>
    <p:extLst>
      <p:ext uri="{BB962C8B-B14F-4D97-AF65-F5344CB8AC3E}">
        <p14:creationId xmlns:p14="http://schemas.microsoft.com/office/powerpoint/2010/main" val="3505866000"/>
      </p:ext>
    </p:extLst>
  </p:cSld>
  <p:clrMapOvr>
    <a:masterClrMapping/>
  </p:clrMapOvr>
  <p:transition spd="med">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smtClean="0"/>
              <a:t>XML-based container configuration</a:t>
            </a:r>
            <a:r>
              <a:rPr lang="pl-PL" dirty="0" smtClean="0"/>
              <a:t/>
            </a:r>
            <a:br>
              <a:rPr lang="pl-PL" dirty="0" smtClean="0"/>
            </a:br>
            <a:r>
              <a:rPr lang="pl-PL" sz="1800" dirty="0"/>
              <a:t>Object management – </a:t>
            </a:r>
            <a:r>
              <a:rPr lang="pl-PL" sz="1800" dirty="0" err="1"/>
              <a:t>Lifecycle</a:t>
            </a:r>
            <a:r>
              <a:rPr lang="pl-PL" dirty="0" smtClean="0"/>
              <a:t/>
            </a:r>
            <a:br>
              <a:rPr lang="pl-PL" dirty="0" smtClean="0"/>
            </a:br>
            <a:endParaRPr lang="en-US" dirty="0"/>
          </a:p>
        </p:txBody>
      </p:sp>
      <p:sp>
        <p:nvSpPr>
          <p:cNvPr id="5" name="Rectangle 3"/>
          <p:cNvSpPr>
            <a:spLocks noChangeArrowheads="1"/>
          </p:cNvSpPr>
          <p:nvPr/>
        </p:nvSpPr>
        <p:spPr bwMode="auto">
          <a:xfrm>
            <a:off x="393425" y="2060848"/>
            <a:ext cx="9020450" cy="430887"/>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defTabSz="914400" fontAlgn="ctr"/>
            <a:r>
              <a:rPr lang="en-US" sz="1400" dirty="0">
                <a:solidFill>
                  <a:srgbClr val="333333"/>
                </a:solidFill>
                <a:latin typeface="Courier New" panose="02070309020205020404" pitchFamily="49" charset="0"/>
                <a:cs typeface="Courier New" panose="02070309020205020404" pitchFamily="49" charset="0"/>
              </a:rPr>
              <a:t>&lt;bean id="</a:t>
            </a:r>
            <a:r>
              <a:rPr lang="en-US" sz="1400" dirty="0" err="1">
                <a:solidFill>
                  <a:srgbClr val="333333"/>
                </a:solidFill>
                <a:latin typeface="Courier New" panose="02070309020205020404" pitchFamily="49" charset="0"/>
                <a:cs typeface="Courier New" panose="02070309020205020404" pitchFamily="49" charset="0"/>
              </a:rPr>
              <a:t>ruleBillingService</a:t>
            </a:r>
            <a:r>
              <a:rPr lang="en-US" sz="1400" dirty="0">
                <a:solidFill>
                  <a:srgbClr val="333333"/>
                </a:solidFill>
                <a:latin typeface="Courier New" panose="02070309020205020404" pitchFamily="49" charset="0"/>
                <a:cs typeface="Courier New" panose="02070309020205020404" pitchFamily="49" charset="0"/>
              </a:rPr>
              <a:t>" class="</a:t>
            </a:r>
            <a:r>
              <a:rPr lang="en-US" sz="1400" dirty="0" err="1">
                <a:solidFill>
                  <a:srgbClr val="333333"/>
                </a:solidFill>
                <a:latin typeface="Courier New" panose="02070309020205020404" pitchFamily="49" charset="0"/>
                <a:cs typeface="Courier New" panose="02070309020205020404" pitchFamily="49" charset="0"/>
              </a:rPr>
              <a:t>com.github.kospiotr.spring.BillingService</a:t>
            </a:r>
            <a:r>
              <a:rPr lang="en-US" sz="1400" dirty="0">
                <a:solidFill>
                  <a:srgbClr val="333333"/>
                </a:solidFill>
                <a:latin typeface="Courier New" panose="02070309020205020404" pitchFamily="49" charset="0"/>
                <a:cs typeface="Courier New" panose="02070309020205020404" pitchFamily="49" charset="0"/>
              </a:rPr>
              <a:t>"</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a:t>
            </a:r>
            <a:r>
              <a:rPr lang="en-US" sz="1400" dirty="0" err="1">
                <a:solidFill>
                  <a:srgbClr val="333333"/>
                </a:solidFill>
                <a:latin typeface="Courier New" panose="02070309020205020404" pitchFamily="49" charset="0"/>
                <a:cs typeface="Courier New" panose="02070309020205020404" pitchFamily="49" charset="0"/>
              </a:rPr>
              <a:t>init</a:t>
            </a:r>
            <a:r>
              <a:rPr lang="en-US" sz="1400" dirty="0">
                <a:solidFill>
                  <a:srgbClr val="333333"/>
                </a:solidFill>
                <a:latin typeface="Courier New" panose="02070309020205020404" pitchFamily="49" charset="0"/>
                <a:cs typeface="Courier New" panose="02070309020205020404" pitchFamily="49" charset="0"/>
              </a:rPr>
              <a:t>-method="</a:t>
            </a:r>
            <a:r>
              <a:rPr lang="en-US" sz="1400" dirty="0" err="1">
                <a:solidFill>
                  <a:srgbClr val="333333"/>
                </a:solidFill>
                <a:latin typeface="Courier New" panose="02070309020205020404" pitchFamily="49" charset="0"/>
                <a:cs typeface="Courier New" panose="02070309020205020404" pitchFamily="49" charset="0"/>
              </a:rPr>
              <a:t>init</a:t>
            </a:r>
            <a:r>
              <a:rPr lang="en-US" sz="1400" dirty="0">
                <a:solidFill>
                  <a:srgbClr val="333333"/>
                </a:solidFill>
                <a:latin typeface="Courier New" panose="02070309020205020404" pitchFamily="49" charset="0"/>
                <a:cs typeface="Courier New" panose="02070309020205020404" pitchFamily="49" charset="0"/>
              </a:rPr>
              <a:t>" destroy-method="</a:t>
            </a:r>
            <a:r>
              <a:rPr lang="en-US" sz="1400" dirty="0" err="1">
                <a:solidFill>
                  <a:srgbClr val="333333"/>
                </a:solidFill>
                <a:latin typeface="Courier New" panose="02070309020205020404" pitchFamily="49" charset="0"/>
                <a:cs typeface="Courier New" panose="02070309020205020404" pitchFamily="49" charset="0"/>
              </a:rPr>
              <a:t>cleanUp</a:t>
            </a:r>
            <a:r>
              <a:rPr lang="en-US" sz="1400" dirty="0">
                <a:solidFill>
                  <a:srgbClr val="333333"/>
                </a:solidFill>
                <a:latin typeface="Courier New" panose="02070309020205020404" pitchFamily="49" charset="0"/>
                <a:cs typeface="Courier New" panose="02070309020205020404" pitchFamily="49" charset="0"/>
              </a:rPr>
              <a:t>"/&gt;</a:t>
            </a:r>
          </a:p>
        </p:txBody>
      </p:sp>
      <p:sp>
        <p:nvSpPr>
          <p:cNvPr id="11" name="Symbol zastępczy zawartości 10"/>
          <p:cNvSpPr>
            <a:spLocks noGrp="1"/>
          </p:cNvSpPr>
          <p:nvPr>
            <p:ph idx="1"/>
          </p:nvPr>
        </p:nvSpPr>
        <p:spPr>
          <a:xfrm>
            <a:off x="500063" y="1341439"/>
            <a:ext cx="8913812" cy="647401"/>
          </a:xfrm>
        </p:spPr>
        <p:txBody>
          <a:bodyPr>
            <a:normAutofit/>
          </a:bodyPr>
          <a:lstStyle/>
          <a:p>
            <a:pPr marL="0" indent="0">
              <a:buNone/>
            </a:pPr>
            <a:r>
              <a:rPr lang="pl-PL" sz="2000" dirty="0" err="1"/>
              <a:t>Configuration</a:t>
            </a:r>
            <a:r>
              <a:rPr lang="pl-PL" sz="2000" dirty="0"/>
              <a:t> </a:t>
            </a:r>
            <a:r>
              <a:rPr lang="pl-PL" sz="2000" dirty="0" err="1"/>
              <a:t>driven</a:t>
            </a:r>
            <a:r>
              <a:rPr lang="pl-PL" sz="2000" dirty="0"/>
              <a:t>:</a:t>
            </a:r>
            <a:endParaRPr lang="en-US" sz="2000" dirty="0"/>
          </a:p>
        </p:txBody>
      </p:sp>
      <p:sp>
        <p:nvSpPr>
          <p:cNvPr id="14" name="Rectangle 3"/>
          <p:cNvSpPr>
            <a:spLocks noChangeArrowheads="1"/>
          </p:cNvSpPr>
          <p:nvPr/>
        </p:nvSpPr>
        <p:spPr bwMode="auto">
          <a:xfrm>
            <a:off x="439187" y="3077086"/>
            <a:ext cx="9020450" cy="3016210"/>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defTabSz="914400" fontAlgn="ctr"/>
            <a:r>
              <a:rPr lang="en-US" sz="1400" dirty="0">
                <a:solidFill>
                  <a:srgbClr val="333333"/>
                </a:solidFill>
                <a:latin typeface="Courier New" panose="02070309020205020404" pitchFamily="49" charset="0"/>
                <a:cs typeface="Courier New" panose="02070309020205020404" pitchFamily="49" charset="0"/>
              </a:rPr>
              <a:t>public class </a:t>
            </a:r>
            <a:r>
              <a:rPr lang="en-US" sz="1400" dirty="0" err="1">
                <a:solidFill>
                  <a:srgbClr val="333333"/>
                </a:solidFill>
                <a:latin typeface="Courier New" panose="02070309020205020404" pitchFamily="49" charset="0"/>
                <a:cs typeface="Courier New" panose="02070309020205020404" pitchFamily="49" charset="0"/>
              </a:rPr>
              <a:t>BillingService</a:t>
            </a:r>
            <a:r>
              <a:rPr lang="en-US" sz="1400" dirty="0">
                <a:solidFill>
                  <a:srgbClr val="333333"/>
                </a:solidFill>
                <a:latin typeface="Courier New" panose="02070309020205020404" pitchFamily="49" charset="0"/>
                <a:cs typeface="Courier New" panose="02070309020205020404" pitchFamily="49" charset="0"/>
              </a:rPr>
              <a:t> {</a:t>
            </a:r>
          </a:p>
          <a:p>
            <a:pPr lvl="0" defTabSz="914400" fontAlgn="ctr"/>
            <a:endParaRPr lang="en-US" sz="1400" dirty="0">
              <a:solidFill>
                <a:srgbClr val="333333"/>
              </a:solidFill>
              <a:latin typeface="Courier New" panose="02070309020205020404" pitchFamily="49" charset="0"/>
              <a:cs typeface="Courier New" panose="02070309020205020404" pitchFamily="49" charset="0"/>
            </a:endParaRPr>
          </a:p>
          <a:p>
            <a:pPr lvl="0" defTabSz="914400" fontAlgn="ctr"/>
            <a:r>
              <a:rPr lang="en-US" sz="1400" dirty="0">
                <a:solidFill>
                  <a:srgbClr val="333333"/>
                </a:solidFill>
                <a:latin typeface="Courier New" panose="02070309020205020404" pitchFamily="49" charset="0"/>
                <a:cs typeface="Courier New" panose="02070309020205020404" pitchFamily="49" charset="0"/>
              </a:rPr>
              <a:t>public </a:t>
            </a:r>
            <a:r>
              <a:rPr lang="en-US" sz="1400" dirty="0" err="1">
                <a:solidFill>
                  <a:srgbClr val="333333"/>
                </a:solidFill>
                <a:latin typeface="Courier New" panose="02070309020205020404" pitchFamily="49" charset="0"/>
                <a:cs typeface="Courier New" panose="02070309020205020404" pitchFamily="49" charset="0"/>
              </a:rPr>
              <a:t>BillingService</a:t>
            </a:r>
            <a:r>
              <a:rPr lang="en-US" sz="1400" dirty="0">
                <a:solidFill>
                  <a:srgbClr val="333333"/>
                </a:solidFill>
                <a:latin typeface="Courier New" panose="02070309020205020404" pitchFamily="49" charset="0"/>
                <a:cs typeface="Courier New" panose="02070309020205020404" pitchFamily="49" charset="0"/>
              </a:rPr>
              <a:t>() {</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a:t>
            </a:r>
            <a:r>
              <a:rPr lang="en-US" sz="1400" dirty="0" err="1">
                <a:solidFill>
                  <a:srgbClr val="333333"/>
                </a:solidFill>
                <a:latin typeface="Courier New" panose="02070309020205020404" pitchFamily="49" charset="0"/>
                <a:cs typeface="Courier New" panose="02070309020205020404" pitchFamily="49" charset="0"/>
              </a:rPr>
              <a:t>System.out.println</a:t>
            </a:r>
            <a:r>
              <a:rPr lang="en-US" sz="1400" dirty="0">
                <a:solidFill>
                  <a:srgbClr val="333333"/>
                </a:solidFill>
                <a:latin typeface="Courier New" panose="02070309020205020404" pitchFamily="49" charset="0"/>
                <a:cs typeface="Courier New" panose="02070309020205020404" pitchFamily="49" charset="0"/>
              </a:rPr>
              <a:t>("Constructed </a:t>
            </a:r>
            <a:r>
              <a:rPr lang="en-US" sz="1400" dirty="0" err="1">
                <a:solidFill>
                  <a:srgbClr val="333333"/>
                </a:solidFill>
                <a:latin typeface="Courier New" panose="02070309020205020404" pitchFamily="49" charset="0"/>
                <a:cs typeface="Courier New" panose="02070309020205020404" pitchFamily="49" charset="0"/>
              </a:rPr>
              <a:t>BillingService</a:t>
            </a:r>
            <a:r>
              <a:rPr lang="en-US" sz="1400" dirty="0">
                <a:solidFill>
                  <a:srgbClr val="333333"/>
                </a:solidFill>
                <a:latin typeface="Courier New" panose="02070309020205020404" pitchFamily="49" charset="0"/>
                <a:cs typeface="Courier New" panose="02070309020205020404" pitchFamily="49" charset="0"/>
              </a:rPr>
              <a:t>");</a:t>
            </a:r>
          </a:p>
          <a:p>
            <a:pPr lvl="0" defTabSz="914400" fontAlgn="ctr"/>
            <a:r>
              <a:rPr lang="en-US" sz="1400" dirty="0">
                <a:solidFill>
                  <a:srgbClr val="333333"/>
                </a:solidFill>
                <a:latin typeface="Courier New" panose="02070309020205020404" pitchFamily="49" charset="0"/>
                <a:cs typeface="Courier New" panose="02070309020205020404" pitchFamily="49" charset="0"/>
              </a:rPr>
              <a:t>}</a:t>
            </a:r>
          </a:p>
          <a:p>
            <a:pPr lvl="0" defTabSz="914400" fontAlgn="ctr"/>
            <a:endParaRPr lang="en-US" sz="1400" dirty="0">
              <a:solidFill>
                <a:srgbClr val="333333"/>
              </a:solidFill>
              <a:latin typeface="Courier New" panose="02070309020205020404" pitchFamily="49" charset="0"/>
              <a:cs typeface="Courier New" panose="02070309020205020404" pitchFamily="49" charset="0"/>
            </a:endParaRPr>
          </a:p>
          <a:p>
            <a:pPr lvl="0" defTabSz="914400" fontAlgn="ctr"/>
            <a:r>
              <a:rPr lang="en-US" sz="1400" dirty="0">
                <a:solidFill>
                  <a:srgbClr val="333333"/>
                </a:solidFill>
                <a:latin typeface="Courier New" panose="02070309020205020404" pitchFamily="49" charset="0"/>
                <a:cs typeface="Courier New" panose="02070309020205020404" pitchFamily="49" charset="0"/>
              </a:rPr>
              <a:t>public void </a:t>
            </a:r>
            <a:r>
              <a:rPr lang="en-US" sz="1400" dirty="0" err="1">
                <a:solidFill>
                  <a:srgbClr val="333333"/>
                </a:solidFill>
                <a:latin typeface="Courier New" panose="02070309020205020404" pitchFamily="49" charset="0"/>
                <a:cs typeface="Courier New" panose="02070309020205020404" pitchFamily="49" charset="0"/>
              </a:rPr>
              <a:t>init</a:t>
            </a:r>
            <a:r>
              <a:rPr lang="en-US" sz="1400" dirty="0">
                <a:solidFill>
                  <a:srgbClr val="333333"/>
                </a:solidFill>
                <a:latin typeface="Courier New" panose="02070309020205020404" pitchFamily="49" charset="0"/>
                <a:cs typeface="Courier New" panose="02070309020205020404" pitchFamily="49" charset="0"/>
              </a:rPr>
              <a:t>() {</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a:t>
            </a:r>
            <a:r>
              <a:rPr lang="en-US" sz="1400" dirty="0" err="1">
                <a:solidFill>
                  <a:srgbClr val="333333"/>
                </a:solidFill>
                <a:latin typeface="Courier New" panose="02070309020205020404" pitchFamily="49" charset="0"/>
                <a:cs typeface="Courier New" panose="02070309020205020404" pitchFamily="49" charset="0"/>
              </a:rPr>
              <a:t>System.out.println</a:t>
            </a:r>
            <a:r>
              <a:rPr lang="en-US" sz="1400" dirty="0">
                <a:solidFill>
                  <a:srgbClr val="333333"/>
                </a:solidFill>
                <a:latin typeface="Courier New" panose="02070309020205020404" pitchFamily="49" charset="0"/>
                <a:cs typeface="Courier New" panose="02070309020205020404" pitchFamily="49" charset="0"/>
              </a:rPr>
              <a:t>("</a:t>
            </a:r>
            <a:r>
              <a:rPr lang="en-US" sz="1400" dirty="0" err="1">
                <a:solidFill>
                  <a:srgbClr val="333333"/>
                </a:solidFill>
                <a:latin typeface="Courier New" panose="02070309020205020404" pitchFamily="49" charset="0"/>
                <a:cs typeface="Courier New" panose="02070309020205020404" pitchFamily="49" charset="0"/>
              </a:rPr>
              <a:t>BillingService</a:t>
            </a:r>
            <a:r>
              <a:rPr lang="en-US" sz="1400" dirty="0">
                <a:solidFill>
                  <a:srgbClr val="333333"/>
                </a:solidFill>
                <a:latin typeface="Courier New" panose="02070309020205020404" pitchFamily="49" charset="0"/>
                <a:cs typeface="Courier New" panose="02070309020205020404" pitchFamily="49" charset="0"/>
              </a:rPr>
              <a:t> initialized");</a:t>
            </a:r>
          </a:p>
          <a:p>
            <a:pPr lvl="0" defTabSz="914400" fontAlgn="ctr"/>
            <a:r>
              <a:rPr lang="en-US" sz="1400" dirty="0">
                <a:solidFill>
                  <a:srgbClr val="333333"/>
                </a:solidFill>
                <a:latin typeface="Courier New" panose="02070309020205020404" pitchFamily="49" charset="0"/>
                <a:cs typeface="Courier New" panose="02070309020205020404" pitchFamily="49" charset="0"/>
              </a:rPr>
              <a:t>}</a:t>
            </a:r>
          </a:p>
          <a:p>
            <a:pPr lvl="0" defTabSz="914400" fontAlgn="ctr"/>
            <a:endParaRPr lang="en-US" sz="1400" dirty="0">
              <a:solidFill>
                <a:srgbClr val="333333"/>
              </a:solidFill>
              <a:latin typeface="Courier New" panose="02070309020205020404" pitchFamily="49" charset="0"/>
              <a:cs typeface="Courier New" panose="02070309020205020404" pitchFamily="49" charset="0"/>
            </a:endParaRPr>
          </a:p>
          <a:p>
            <a:pPr lvl="0" defTabSz="914400" fontAlgn="ctr"/>
            <a:r>
              <a:rPr lang="en-US" sz="1400" dirty="0">
                <a:solidFill>
                  <a:srgbClr val="333333"/>
                </a:solidFill>
                <a:latin typeface="Courier New" panose="02070309020205020404" pitchFamily="49" charset="0"/>
                <a:cs typeface="Courier New" panose="02070309020205020404" pitchFamily="49" charset="0"/>
              </a:rPr>
              <a:t>public void </a:t>
            </a:r>
            <a:r>
              <a:rPr lang="en-US" sz="1400" dirty="0" err="1">
                <a:solidFill>
                  <a:srgbClr val="333333"/>
                </a:solidFill>
                <a:latin typeface="Courier New" panose="02070309020205020404" pitchFamily="49" charset="0"/>
                <a:cs typeface="Courier New" panose="02070309020205020404" pitchFamily="49" charset="0"/>
              </a:rPr>
              <a:t>cleanUp</a:t>
            </a:r>
            <a:r>
              <a:rPr lang="en-US" sz="1400" dirty="0">
                <a:solidFill>
                  <a:srgbClr val="333333"/>
                </a:solidFill>
                <a:latin typeface="Courier New" panose="02070309020205020404" pitchFamily="49" charset="0"/>
                <a:cs typeface="Courier New" panose="02070309020205020404" pitchFamily="49" charset="0"/>
              </a:rPr>
              <a:t>() {</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a:t>
            </a:r>
            <a:r>
              <a:rPr lang="en-US" sz="1400" dirty="0" err="1">
                <a:solidFill>
                  <a:srgbClr val="333333"/>
                </a:solidFill>
                <a:latin typeface="Courier New" panose="02070309020205020404" pitchFamily="49" charset="0"/>
                <a:cs typeface="Courier New" panose="02070309020205020404" pitchFamily="49" charset="0"/>
              </a:rPr>
              <a:t>System.out.println</a:t>
            </a:r>
            <a:r>
              <a:rPr lang="en-US" sz="1400" dirty="0">
                <a:solidFill>
                  <a:srgbClr val="333333"/>
                </a:solidFill>
                <a:latin typeface="Courier New" panose="02070309020205020404" pitchFamily="49" charset="0"/>
                <a:cs typeface="Courier New" panose="02070309020205020404" pitchFamily="49" charset="0"/>
              </a:rPr>
              <a:t>("</a:t>
            </a:r>
            <a:r>
              <a:rPr lang="en-US" sz="1400" dirty="0" err="1">
                <a:solidFill>
                  <a:srgbClr val="333333"/>
                </a:solidFill>
                <a:latin typeface="Courier New" panose="02070309020205020404" pitchFamily="49" charset="0"/>
                <a:cs typeface="Courier New" panose="02070309020205020404" pitchFamily="49" charset="0"/>
              </a:rPr>
              <a:t>BillingService</a:t>
            </a:r>
            <a:r>
              <a:rPr lang="en-US" sz="1400" dirty="0">
                <a:solidFill>
                  <a:srgbClr val="333333"/>
                </a:solidFill>
                <a:latin typeface="Courier New" panose="02070309020205020404" pitchFamily="49" charset="0"/>
                <a:cs typeface="Courier New" panose="02070309020205020404" pitchFamily="49" charset="0"/>
              </a:rPr>
              <a:t> clean up");</a:t>
            </a:r>
          </a:p>
          <a:p>
            <a:pPr lvl="0" defTabSz="914400" fontAlgn="ctr"/>
            <a:r>
              <a:rPr lang="en-US" sz="1400" dirty="0">
                <a:solidFill>
                  <a:srgbClr val="333333"/>
                </a:solidFill>
                <a:latin typeface="Courier New" panose="02070309020205020404" pitchFamily="49" charset="0"/>
                <a:cs typeface="Courier New" panose="02070309020205020404" pitchFamily="49" charset="0"/>
              </a:rPr>
              <a:t>}</a:t>
            </a:r>
          </a:p>
          <a:p>
            <a:pPr lvl="0" defTabSz="914400" fontAlgn="ctr"/>
            <a:r>
              <a:rPr lang="en-US" sz="1400" dirty="0">
                <a:solidFill>
                  <a:srgbClr val="333333"/>
                </a:solidFill>
                <a:latin typeface="Courier New" panose="02070309020205020404" pitchFamily="49" charset="0"/>
                <a:cs typeface="Courier New" panose="02070309020205020404" pitchFamily="49" charset="0"/>
              </a:rPr>
              <a:t>}</a:t>
            </a:r>
          </a:p>
        </p:txBody>
      </p:sp>
      <p:sp>
        <p:nvSpPr>
          <p:cNvPr id="15" name="Symbol zastępczy zawartości 10"/>
          <p:cNvSpPr txBox="1">
            <a:spLocks/>
          </p:cNvSpPr>
          <p:nvPr/>
        </p:nvSpPr>
        <p:spPr>
          <a:xfrm>
            <a:off x="545825" y="2564904"/>
            <a:ext cx="8913812" cy="647401"/>
          </a:xfrm>
          <a:prstGeom prst="rect">
            <a:avLst/>
          </a:prstGeom>
        </p:spPr>
        <p:txBody>
          <a:bodyPr vert="horz" lIns="0" tIns="45720" rIns="91440" bIns="45720" rtlCol="0">
            <a:normAutofit/>
          </a:bodyPr>
          <a:lstStyle>
            <a:lvl1pPr marL="179388" indent="-179388" algn="l" defTabSz="995613" rtl="0" eaLnBrk="1" latinLnBrk="0" hangingPunct="1">
              <a:lnSpc>
                <a:spcPct val="140000"/>
              </a:lnSpc>
              <a:spcBef>
                <a:spcPts val="300"/>
              </a:spcBef>
              <a:buClr>
                <a:schemeClr val="tx2"/>
              </a:buClr>
              <a:buSzPct val="110000"/>
              <a:buFont typeface="Wingdings" pitchFamily="2" charset="2"/>
              <a:buChar char="l"/>
              <a:defRPr lang="en-US" sz="1400" kern="1200">
                <a:solidFill>
                  <a:schemeClr val="tx1"/>
                </a:solidFill>
                <a:latin typeface="Tahoma" pitchFamily="34" charset="0"/>
                <a:ea typeface="Tahoma" pitchFamily="34" charset="0"/>
                <a:cs typeface="Tahoma" pitchFamily="34" charset="0"/>
              </a:defRPr>
            </a:lvl1pPr>
            <a:lvl2pPr marL="360000" indent="-180000" algn="l" defTabSz="995613" rtl="0" eaLnBrk="1" latinLnBrk="0" hangingPunct="1">
              <a:lnSpc>
                <a:spcPct val="140000"/>
              </a:lnSpc>
              <a:spcBef>
                <a:spcPts val="300"/>
              </a:spcBef>
              <a:spcAft>
                <a:spcPts val="0"/>
              </a:spcAft>
              <a:buClr>
                <a:schemeClr val="tx2"/>
              </a:buClr>
              <a:buSzPct val="80000"/>
              <a:buFont typeface="Wingdings 3" pitchFamily="18" charset="2"/>
              <a:buChar char=""/>
              <a:defRPr lang="en-US" sz="1400" kern="1200">
                <a:solidFill>
                  <a:schemeClr val="tx1"/>
                </a:solidFill>
                <a:latin typeface="Tahoma" pitchFamily="34" charset="0"/>
                <a:ea typeface="Tahoma" pitchFamily="34" charset="0"/>
                <a:cs typeface="Tahoma" pitchFamily="34" charset="0"/>
              </a:defRPr>
            </a:lvl2pPr>
            <a:lvl3pPr marL="538163" indent="-182563" algn="l" defTabSz="995613" rtl="0" eaLnBrk="1" latinLnBrk="0" hangingPunct="1">
              <a:lnSpc>
                <a:spcPct val="140000"/>
              </a:lnSpc>
              <a:spcBef>
                <a:spcPct val="20000"/>
              </a:spcBef>
              <a:buClr>
                <a:schemeClr val="tx2"/>
              </a:buClr>
              <a:buSzPct val="80000"/>
              <a:buFontTx/>
              <a:buBlip>
                <a:blip r:embed="rId2"/>
              </a:buBlip>
              <a:defRPr lang="en-US" sz="1400" kern="1200">
                <a:solidFill>
                  <a:schemeClr val="tx1"/>
                </a:solidFill>
                <a:latin typeface="Tahoma" pitchFamily="34" charset="0"/>
                <a:ea typeface="Tahoma" pitchFamily="34" charset="0"/>
                <a:cs typeface="Tahoma" pitchFamily="34" charset="0"/>
              </a:defRPr>
            </a:lvl3pPr>
            <a:lvl4pPr marL="719138" indent="-180975" algn="l" defTabSz="995613" rtl="0" eaLnBrk="1" latinLnBrk="0" hangingPunct="1">
              <a:lnSpc>
                <a:spcPct val="140000"/>
              </a:lnSpc>
              <a:spcBef>
                <a:spcPct val="20000"/>
              </a:spcBef>
              <a:buClr>
                <a:schemeClr val="tx2"/>
              </a:buClr>
              <a:buSzPct val="80000"/>
              <a:buFont typeface="Tahoma" pitchFamily="34" charset="0"/>
              <a:buChar char="–"/>
              <a:defRPr lang="en-US" sz="1400" kern="1200">
                <a:solidFill>
                  <a:schemeClr val="tx1"/>
                </a:solidFill>
                <a:latin typeface="Tahoma" pitchFamily="34" charset="0"/>
                <a:ea typeface="Tahoma" pitchFamily="34" charset="0"/>
                <a:cs typeface="Tahoma" pitchFamily="34" charset="0"/>
              </a:defRPr>
            </a:lvl4pPr>
            <a:lvl5pPr marL="895350" indent="-176213" algn="l" defTabSz="995613" rtl="0" eaLnBrk="1" latinLnBrk="0" hangingPunct="1">
              <a:lnSpc>
                <a:spcPct val="140000"/>
              </a:lnSpc>
              <a:spcBef>
                <a:spcPct val="20000"/>
              </a:spcBef>
              <a:buClr>
                <a:schemeClr val="tx2"/>
              </a:buClr>
              <a:buSzPct val="80000"/>
              <a:buFont typeface="Tahoma" pitchFamily="34" charset="0"/>
              <a:buChar char="–"/>
              <a:defRPr lang="en-GB" sz="1400" kern="1200">
                <a:solidFill>
                  <a:schemeClr val="tx1"/>
                </a:solidFill>
                <a:latin typeface="Tahoma" pitchFamily="34" charset="0"/>
                <a:ea typeface="Tahoma" pitchFamily="34" charset="0"/>
                <a:cs typeface="Tahoma" pitchFamily="34" charset="0"/>
              </a:defRPr>
            </a:lvl5pPr>
            <a:lvl6pPr marL="239979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36125"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72452"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0877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0" indent="0">
              <a:buFont typeface="Wingdings" pitchFamily="2" charset="2"/>
              <a:buNone/>
            </a:pPr>
            <a:r>
              <a:rPr lang="pl-PL" sz="2000" dirty="0" smtClean="0"/>
              <a:t>Class:</a:t>
            </a:r>
            <a:endParaRPr lang="pl-PL" sz="2000" dirty="0"/>
          </a:p>
        </p:txBody>
      </p:sp>
    </p:spTree>
    <p:extLst>
      <p:ext uri="{BB962C8B-B14F-4D97-AF65-F5344CB8AC3E}">
        <p14:creationId xmlns:p14="http://schemas.microsoft.com/office/powerpoint/2010/main" val="609548403"/>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pl-PL" dirty="0" err="1" smtClean="0"/>
              <a:t>Motivation</a:t>
            </a:r>
            <a:r>
              <a:rPr lang="pl-PL" dirty="0" smtClean="0"/>
              <a:t/>
            </a:r>
            <a:br>
              <a:rPr lang="pl-PL" dirty="0" smtClean="0"/>
            </a:br>
            <a:r>
              <a:rPr lang="pl-PL" sz="1800" dirty="0" err="1" smtClean="0"/>
              <a:t>Writing</a:t>
            </a:r>
            <a:r>
              <a:rPr lang="pl-PL" sz="1800" dirty="0" smtClean="0"/>
              <a:t> </a:t>
            </a:r>
            <a:r>
              <a:rPr lang="pl-PL" sz="1800" dirty="0" err="1" smtClean="0"/>
              <a:t>enterprise</a:t>
            </a:r>
            <a:r>
              <a:rPr lang="pl-PL" sz="1800" dirty="0" smtClean="0"/>
              <a:t> </a:t>
            </a:r>
            <a:r>
              <a:rPr lang="pl-PL" sz="1800" dirty="0" err="1" smtClean="0"/>
              <a:t>applications</a:t>
            </a:r>
            <a:r>
              <a:rPr lang="en-US" dirty="0" smtClean="0"/>
              <a:t/>
            </a:r>
            <a:br>
              <a:rPr lang="en-US" dirty="0" smtClean="0"/>
            </a:br>
            <a:endParaRPr lang="en-GB" dirty="0"/>
          </a:p>
        </p:txBody>
      </p:sp>
      <p:sp>
        <p:nvSpPr>
          <p:cNvPr id="2" name="Symbol zastępczy zawartości 1"/>
          <p:cNvSpPr>
            <a:spLocks noGrp="1"/>
          </p:cNvSpPr>
          <p:nvPr>
            <p:ph idx="1"/>
          </p:nvPr>
        </p:nvSpPr>
        <p:spPr/>
        <p:txBody>
          <a:bodyPr>
            <a:noAutofit/>
          </a:bodyPr>
          <a:lstStyle/>
          <a:p>
            <a:pPr marL="0" indent="0">
              <a:buNone/>
            </a:pPr>
            <a:r>
              <a:rPr lang="en-US" sz="2000" dirty="0" smtClean="0"/>
              <a:t>Before Spring Framework Enterprise :</a:t>
            </a:r>
          </a:p>
          <a:p>
            <a:r>
              <a:rPr lang="en-US" sz="2000" dirty="0" smtClean="0"/>
              <a:t>environment pol</a:t>
            </a:r>
            <a:r>
              <a:rPr lang="pl-PL" sz="2000" dirty="0" smtClean="0"/>
              <a:t>l</a:t>
            </a:r>
            <a:r>
              <a:rPr lang="en-US" sz="2000" dirty="0" err="1" smtClean="0"/>
              <a:t>uted</a:t>
            </a:r>
            <a:r>
              <a:rPr lang="en-US" sz="2000" dirty="0" smtClean="0"/>
              <a:t> logic </a:t>
            </a:r>
            <a:endParaRPr lang="pl-PL" sz="2000" dirty="0" smtClean="0"/>
          </a:p>
          <a:p>
            <a:r>
              <a:rPr lang="en-US" sz="2000" dirty="0" smtClean="0"/>
              <a:t>requires Application Server</a:t>
            </a:r>
            <a:endParaRPr lang="pl-PL" sz="2000" dirty="0" smtClean="0"/>
          </a:p>
          <a:p>
            <a:pPr lvl="1"/>
            <a:r>
              <a:rPr lang="en-US" sz="2000" dirty="0" smtClean="0"/>
              <a:t>different servers (open, commercial)</a:t>
            </a:r>
          </a:p>
          <a:p>
            <a:pPr lvl="1"/>
            <a:r>
              <a:rPr lang="en-US" sz="2000" dirty="0" smtClean="0"/>
              <a:t>they differently implement specification</a:t>
            </a:r>
            <a:endParaRPr lang="pl-PL" sz="2000" dirty="0" smtClean="0"/>
          </a:p>
          <a:p>
            <a:r>
              <a:rPr lang="en-US" sz="2000" dirty="0" smtClean="0"/>
              <a:t>very complicated</a:t>
            </a:r>
          </a:p>
          <a:p>
            <a:r>
              <a:rPr lang="en-US" sz="2000" dirty="0" smtClean="0"/>
              <a:t>many XML files with configuration</a:t>
            </a:r>
          </a:p>
          <a:p>
            <a:r>
              <a:rPr lang="en-US" sz="2000" dirty="0" smtClean="0"/>
              <a:t>unclear workflow</a:t>
            </a:r>
            <a:endParaRPr lang="pl-PL" sz="2000" dirty="0" smtClean="0"/>
          </a:p>
          <a:p>
            <a:r>
              <a:rPr lang="en-US" sz="2000" dirty="0" smtClean="0"/>
              <a:t>hard to write unit tests</a:t>
            </a:r>
          </a:p>
          <a:p>
            <a:r>
              <a:rPr lang="en-US" sz="2000" dirty="0" smtClean="0"/>
              <a:t>very weak Time To Market</a:t>
            </a:r>
          </a:p>
          <a:p>
            <a:endParaRPr lang="en-US" sz="2000" dirty="0" smtClean="0"/>
          </a:p>
          <a:p>
            <a:endParaRPr lang="pl-PL" sz="2000" dirty="0" smtClean="0"/>
          </a:p>
          <a:p>
            <a:pPr lvl="1"/>
            <a:endParaRPr lang="en-US" sz="2000" dirty="0"/>
          </a:p>
        </p:txBody>
      </p:sp>
      <p:pic>
        <p:nvPicPr>
          <p:cNvPr id="1026" name="Picture 2" descr="J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8984" y="2237754"/>
            <a:ext cx="4762500" cy="2743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5258570"/>
      </p:ext>
    </p:extLst>
  </p:cSld>
  <p:clrMapOvr>
    <a:masterClrMapping/>
  </p:clrMapOvr>
  <p:transition spd="med">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smtClean="0"/>
              <a:t>XML-based container configuration</a:t>
            </a:r>
            <a:r>
              <a:rPr lang="pl-PL" dirty="0" smtClean="0"/>
              <a:t/>
            </a:r>
            <a:br>
              <a:rPr lang="pl-PL" dirty="0" smtClean="0"/>
            </a:br>
            <a:r>
              <a:rPr lang="pl-PL" sz="1800" dirty="0"/>
              <a:t>Object management – </a:t>
            </a:r>
            <a:r>
              <a:rPr lang="pl-PL" sz="1800" dirty="0" err="1"/>
              <a:t>Lifecycle</a:t>
            </a:r>
            <a:r>
              <a:rPr lang="pl-PL" dirty="0" smtClean="0"/>
              <a:t/>
            </a:r>
            <a:br>
              <a:rPr lang="pl-PL" dirty="0" smtClean="0"/>
            </a:br>
            <a:endParaRPr lang="en-US" dirty="0"/>
          </a:p>
        </p:txBody>
      </p:sp>
      <p:sp>
        <p:nvSpPr>
          <p:cNvPr id="5" name="Rectangle 3"/>
          <p:cNvSpPr>
            <a:spLocks noChangeArrowheads="1"/>
          </p:cNvSpPr>
          <p:nvPr/>
        </p:nvSpPr>
        <p:spPr bwMode="auto">
          <a:xfrm>
            <a:off x="393425" y="1916832"/>
            <a:ext cx="9240094" cy="430887"/>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defTabSz="914400" fontAlgn="ctr"/>
            <a:r>
              <a:rPr lang="en-US" sz="1400" dirty="0">
                <a:solidFill>
                  <a:srgbClr val="333333"/>
                </a:solidFill>
                <a:latin typeface="Courier New" panose="02070309020205020404" pitchFamily="49" charset="0"/>
                <a:cs typeface="Courier New" panose="02070309020205020404" pitchFamily="49" charset="0"/>
              </a:rPr>
              <a:t>&lt;bean id="</a:t>
            </a:r>
            <a:r>
              <a:rPr lang="en-US" sz="1400" dirty="0" err="1">
                <a:solidFill>
                  <a:srgbClr val="333333"/>
                </a:solidFill>
                <a:latin typeface="Courier New" panose="02070309020205020404" pitchFamily="49" charset="0"/>
                <a:cs typeface="Courier New" panose="02070309020205020404" pitchFamily="49" charset="0"/>
              </a:rPr>
              <a:t>ruleBillingService</a:t>
            </a:r>
            <a:r>
              <a:rPr lang="en-US" sz="1400" dirty="0">
                <a:solidFill>
                  <a:srgbClr val="333333"/>
                </a:solidFill>
                <a:latin typeface="Courier New" panose="02070309020205020404" pitchFamily="49" charset="0"/>
                <a:cs typeface="Courier New" panose="02070309020205020404" pitchFamily="49" charset="0"/>
              </a:rPr>
              <a:t>" </a:t>
            </a:r>
            <a:endParaRPr lang="pl-PL" sz="1400" dirty="0" smtClean="0">
              <a:solidFill>
                <a:srgbClr val="333333"/>
              </a:solidFill>
              <a:latin typeface="Courier New" panose="02070309020205020404" pitchFamily="49" charset="0"/>
              <a:cs typeface="Courier New" panose="02070309020205020404" pitchFamily="49" charset="0"/>
            </a:endParaRPr>
          </a:p>
          <a:p>
            <a:pPr lvl="0" defTabSz="914400" fontAlgn="ctr"/>
            <a:r>
              <a:rPr lang="pl-PL" sz="1400" dirty="0" smtClean="0">
                <a:solidFill>
                  <a:srgbClr val="333333"/>
                </a:solidFill>
                <a:latin typeface="Courier New" panose="02070309020205020404" pitchFamily="49" charset="0"/>
                <a:cs typeface="Courier New" panose="02070309020205020404" pitchFamily="49" charset="0"/>
              </a:rPr>
              <a:t>      </a:t>
            </a:r>
            <a:r>
              <a:rPr lang="en-US" sz="1400" dirty="0" smtClean="0">
                <a:solidFill>
                  <a:srgbClr val="333333"/>
                </a:solidFill>
                <a:latin typeface="Courier New" panose="02070309020205020404" pitchFamily="49" charset="0"/>
                <a:cs typeface="Courier New" panose="02070309020205020404" pitchFamily="49" charset="0"/>
              </a:rPr>
              <a:t>class</a:t>
            </a:r>
            <a:r>
              <a:rPr lang="en-US" sz="1400" dirty="0">
                <a:solidFill>
                  <a:srgbClr val="333333"/>
                </a:solidFill>
                <a:latin typeface="Courier New" panose="02070309020205020404" pitchFamily="49" charset="0"/>
                <a:cs typeface="Courier New" panose="02070309020205020404" pitchFamily="49" charset="0"/>
              </a:rPr>
              <a:t>="</a:t>
            </a:r>
            <a:r>
              <a:rPr lang="en-US" sz="1400" dirty="0" err="1">
                <a:solidFill>
                  <a:srgbClr val="333333"/>
                </a:solidFill>
                <a:latin typeface="Courier New" panose="02070309020205020404" pitchFamily="49" charset="0"/>
                <a:cs typeface="Courier New" panose="02070309020205020404" pitchFamily="49" charset="0"/>
              </a:rPr>
              <a:t>com.github.kospiotr.spring.BillingServiceLifecycleAware</a:t>
            </a:r>
            <a:r>
              <a:rPr lang="en-US" sz="1400" dirty="0">
                <a:solidFill>
                  <a:srgbClr val="333333"/>
                </a:solidFill>
                <a:latin typeface="Courier New" panose="02070309020205020404" pitchFamily="49" charset="0"/>
                <a:cs typeface="Courier New" panose="02070309020205020404" pitchFamily="49" charset="0"/>
              </a:rPr>
              <a:t>"/&gt;</a:t>
            </a:r>
          </a:p>
        </p:txBody>
      </p:sp>
      <p:sp>
        <p:nvSpPr>
          <p:cNvPr id="11" name="Symbol zastępczy zawartości 10"/>
          <p:cNvSpPr>
            <a:spLocks noGrp="1"/>
          </p:cNvSpPr>
          <p:nvPr>
            <p:ph idx="1"/>
          </p:nvPr>
        </p:nvSpPr>
        <p:spPr>
          <a:xfrm>
            <a:off x="500063" y="1341439"/>
            <a:ext cx="8913812" cy="647401"/>
          </a:xfrm>
        </p:spPr>
        <p:txBody>
          <a:bodyPr>
            <a:normAutofit/>
          </a:bodyPr>
          <a:lstStyle/>
          <a:p>
            <a:pPr marL="0" indent="0">
              <a:buNone/>
            </a:pPr>
            <a:r>
              <a:rPr lang="pl-PL" sz="2000" dirty="0" smtClean="0"/>
              <a:t>Interface </a:t>
            </a:r>
            <a:r>
              <a:rPr lang="pl-PL" sz="2000" dirty="0" err="1"/>
              <a:t>driven</a:t>
            </a:r>
            <a:r>
              <a:rPr lang="pl-PL" sz="2000" dirty="0"/>
              <a:t>:</a:t>
            </a:r>
            <a:endParaRPr lang="en-US" sz="2000" dirty="0"/>
          </a:p>
        </p:txBody>
      </p:sp>
      <p:sp>
        <p:nvSpPr>
          <p:cNvPr id="14" name="Rectangle 3"/>
          <p:cNvSpPr>
            <a:spLocks noChangeArrowheads="1"/>
          </p:cNvSpPr>
          <p:nvPr/>
        </p:nvSpPr>
        <p:spPr bwMode="auto">
          <a:xfrm>
            <a:off x="439186" y="2969364"/>
            <a:ext cx="9194333" cy="3231654"/>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defTabSz="914400" fontAlgn="ctr"/>
            <a:r>
              <a:rPr lang="en-US" sz="1400" dirty="0">
                <a:solidFill>
                  <a:srgbClr val="333333"/>
                </a:solidFill>
                <a:latin typeface="Courier New" panose="02070309020205020404" pitchFamily="49" charset="0"/>
                <a:cs typeface="Courier New" panose="02070309020205020404" pitchFamily="49" charset="0"/>
              </a:rPr>
              <a:t>public class </a:t>
            </a:r>
            <a:r>
              <a:rPr lang="en-US" sz="1400" dirty="0" err="1">
                <a:solidFill>
                  <a:srgbClr val="333333"/>
                </a:solidFill>
                <a:latin typeface="Courier New" panose="02070309020205020404" pitchFamily="49" charset="0"/>
                <a:cs typeface="Courier New" panose="02070309020205020404" pitchFamily="49" charset="0"/>
              </a:rPr>
              <a:t>BillingServiceLifecycleAware</a:t>
            </a:r>
            <a:r>
              <a:rPr lang="en-US" sz="1400" dirty="0">
                <a:solidFill>
                  <a:srgbClr val="333333"/>
                </a:solidFill>
                <a:latin typeface="Courier New" panose="02070309020205020404" pitchFamily="49" charset="0"/>
                <a:cs typeface="Courier New" panose="02070309020205020404" pitchFamily="49" charset="0"/>
              </a:rPr>
              <a:t> implements </a:t>
            </a:r>
            <a:r>
              <a:rPr lang="en-US" sz="1400" dirty="0" err="1">
                <a:solidFill>
                  <a:srgbClr val="333333"/>
                </a:solidFill>
                <a:latin typeface="Courier New" panose="02070309020205020404" pitchFamily="49" charset="0"/>
                <a:cs typeface="Courier New" panose="02070309020205020404" pitchFamily="49" charset="0"/>
              </a:rPr>
              <a:t>InitializingBean</a:t>
            </a:r>
            <a:r>
              <a:rPr lang="en-US" sz="1400" dirty="0">
                <a:solidFill>
                  <a:srgbClr val="333333"/>
                </a:solidFill>
                <a:latin typeface="Courier New" panose="02070309020205020404" pitchFamily="49" charset="0"/>
                <a:cs typeface="Courier New" panose="02070309020205020404" pitchFamily="49" charset="0"/>
              </a:rPr>
              <a:t>, </a:t>
            </a:r>
            <a:r>
              <a:rPr lang="en-US" sz="1400" dirty="0" err="1">
                <a:solidFill>
                  <a:srgbClr val="333333"/>
                </a:solidFill>
                <a:latin typeface="Courier New" panose="02070309020205020404" pitchFamily="49" charset="0"/>
                <a:cs typeface="Courier New" panose="02070309020205020404" pitchFamily="49" charset="0"/>
              </a:rPr>
              <a:t>DisposableBean</a:t>
            </a:r>
            <a:r>
              <a:rPr lang="en-US" sz="1400" dirty="0">
                <a:solidFill>
                  <a:srgbClr val="333333"/>
                </a:solidFill>
                <a:latin typeface="Courier New" panose="02070309020205020404" pitchFamily="49" charset="0"/>
                <a:cs typeface="Courier New" panose="02070309020205020404" pitchFamily="49" charset="0"/>
              </a:rPr>
              <a:t> {</a:t>
            </a:r>
          </a:p>
          <a:p>
            <a:pPr lvl="0" defTabSz="914400" fontAlgn="ctr"/>
            <a:endParaRPr lang="en-US" sz="1400" dirty="0">
              <a:solidFill>
                <a:srgbClr val="333333"/>
              </a:solidFill>
              <a:latin typeface="Courier New" panose="02070309020205020404" pitchFamily="49" charset="0"/>
              <a:cs typeface="Courier New" panose="02070309020205020404" pitchFamily="49" charset="0"/>
            </a:endParaRPr>
          </a:p>
          <a:p>
            <a:pPr lvl="0" defTabSz="914400" fontAlgn="ctr"/>
            <a:r>
              <a:rPr lang="en-US" sz="1400" dirty="0">
                <a:solidFill>
                  <a:srgbClr val="333333"/>
                </a:solidFill>
                <a:latin typeface="Courier New" panose="02070309020205020404" pitchFamily="49" charset="0"/>
                <a:cs typeface="Courier New" panose="02070309020205020404" pitchFamily="49" charset="0"/>
              </a:rPr>
              <a:t>public </a:t>
            </a:r>
            <a:r>
              <a:rPr lang="en-US" sz="1400" dirty="0" err="1">
                <a:solidFill>
                  <a:srgbClr val="333333"/>
                </a:solidFill>
                <a:latin typeface="Courier New" panose="02070309020205020404" pitchFamily="49" charset="0"/>
                <a:cs typeface="Courier New" panose="02070309020205020404" pitchFamily="49" charset="0"/>
              </a:rPr>
              <a:t>BillingServiceLifecycleAware</a:t>
            </a:r>
            <a:r>
              <a:rPr lang="en-US" sz="1400" dirty="0">
                <a:solidFill>
                  <a:srgbClr val="333333"/>
                </a:solidFill>
                <a:latin typeface="Courier New" panose="02070309020205020404" pitchFamily="49" charset="0"/>
                <a:cs typeface="Courier New" panose="02070309020205020404" pitchFamily="49" charset="0"/>
              </a:rPr>
              <a:t>() {</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a:t>
            </a:r>
            <a:r>
              <a:rPr lang="en-US" sz="1400" dirty="0" err="1">
                <a:solidFill>
                  <a:srgbClr val="333333"/>
                </a:solidFill>
                <a:latin typeface="Courier New" panose="02070309020205020404" pitchFamily="49" charset="0"/>
                <a:cs typeface="Courier New" panose="02070309020205020404" pitchFamily="49" charset="0"/>
              </a:rPr>
              <a:t>System.out.println</a:t>
            </a:r>
            <a:r>
              <a:rPr lang="en-US" sz="1400" dirty="0">
                <a:solidFill>
                  <a:srgbClr val="333333"/>
                </a:solidFill>
                <a:latin typeface="Courier New" panose="02070309020205020404" pitchFamily="49" charset="0"/>
                <a:cs typeface="Courier New" panose="02070309020205020404" pitchFamily="49" charset="0"/>
              </a:rPr>
              <a:t>("Constructed </a:t>
            </a:r>
            <a:r>
              <a:rPr lang="en-US" sz="1400" dirty="0" err="1">
                <a:solidFill>
                  <a:srgbClr val="333333"/>
                </a:solidFill>
                <a:latin typeface="Courier New" panose="02070309020205020404" pitchFamily="49" charset="0"/>
                <a:cs typeface="Courier New" panose="02070309020205020404" pitchFamily="49" charset="0"/>
              </a:rPr>
              <a:t>BillingService</a:t>
            </a:r>
            <a:r>
              <a:rPr lang="en-US" sz="1400" dirty="0">
                <a:solidFill>
                  <a:srgbClr val="333333"/>
                </a:solidFill>
                <a:latin typeface="Courier New" panose="02070309020205020404" pitchFamily="49" charset="0"/>
                <a:cs typeface="Courier New" panose="02070309020205020404" pitchFamily="49" charset="0"/>
              </a:rPr>
              <a:t>");</a:t>
            </a:r>
          </a:p>
          <a:p>
            <a:pPr lvl="0" defTabSz="914400" fontAlgn="ctr"/>
            <a:r>
              <a:rPr lang="en-US" sz="1400" dirty="0">
                <a:solidFill>
                  <a:srgbClr val="333333"/>
                </a:solidFill>
                <a:latin typeface="Courier New" panose="02070309020205020404" pitchFamily="49" charset="0"/>
                <a:cs typeface="Courier New" panose="02070309020205020404" pitchFamily="49" charset="0"/>
              </a:rPr>
              <a:t>}</a:t>
            </a:r>
          </a:p>
          <a:p>
            <a:pPr lvl="0" defTabSz="914400" fontAlgn="ctr"/>
            <a:endParaRPr lang="en-US" sz="1400" dirty="0">
              <a:solidFill>
                <a:srgbClr val="333333"/>
              </a:solidFill>
              <a:latin typeface="Courier New" panose="02070309020205020404" pitchFamily="49" charset="0"/>
              <a:cs typeface="Courier New" panose="02070309020205020404" pitchFamily="49" charset="0"/>
            </a:endParaRPr>
          </a:p>
          <a:p>
            <a:pPr lvl="0" defTabSz="914400" fontAlgn="ctr"/>
            <a:r>
              <a:rPr lang="en-US" sz="1400" dirty="0">
                <a:solidFill>
                  <a:srgbClr val="333333"/>
                </a:solidFill>
                <a:latin typeface="Courier New" panose="02070309020205020404" pitchFamily="49" charset="0"/>
                <a:cs typeface="Courier New" panose="02070309020205020404" pitchFamily="49" charset="0"/>
              </a:rPr>
              <a:t>public void </a:t>
            </a:r>
            <a:r>
              <a:rPr lang="en-US" sz="1400" dirty="0" err="1">
                <a:solidFill>
                  <a:srgbClr val="333333"/>
                </a:solidFill>
                <a:latin typeface="Courier New" panose="02070309020205020404" pitchFamily="49" charset="0"/>
                <a:cs typeface="Courier New" panose="02070309020205020404" pitchFamily="49" charset="0"/>
              </a:rPr>
              <a:t>afterPropertiesSet</a:t>
            </a:r>
            <a:r>
              <a:rPr lang="en-US" sz="1400" dirty="0">
                <a:solidFill>
                  <a:srgbClr val="333333"/>
                </a:solidFill>
                <a:latin typeface="Courier New" panose="02070309020205020404" pitchFamily="49" charset="0"/>
                <a:cs typeface="Courier New" panose="02070309020205020404" pitchFamily="49" charset="0"/>
              </a:rPr>
              <a:t>() throws Exception {</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a:t>
            </a:r>
            <a:r>
              <a:rPr lang="en-US" sz="1400" dirty="0" err="1">
                <a:solidFill>
                  <a:srgbClr val="333333"/>
                </a:solidFill>
                <a:latin typeface="Courier New" panose="02070309020205020404" pitchFamily="49" charset="0"/>
                <a:cs typeface="Courier New" panose="02070309020205020404" pitchFamily="49" charset="0"/>
              </a:rPr>
              <a:t>System.out.println</a:t>
            </a:r>
            <a:r>
              <a:rPr lang="en-US" sz="1400" dirty="0">
                <a:solidFill>
                  <a:srgbClr val="333333"/>
                </a:solidFill>
                <a:latin typeface="Courier New" panose="02070309020205020404" pitchFamily="49" charset="0"/>
                <a:cs typeface="Courier New" panose="02070309020205020404" pitchFamily="49" charset="0"/>
              </a:rPr>
              <a:t>("</a:t>
            </a:r>
            <a:r>
              <a:rPr lang="en-US" sz="1400" dirty="0" err="1">
                <a:solidFill>
                  <a:srgbClr val="333333"/>
                </a:solidFill>
                <a:latin typeface="Courier New" panose="02070309020205020404" pitchFamily="49" charset="0"/>
                <a:cs typeface="Courier New" panose="02070309020205020404" pitchFamily="49" charset="0"/>
              </a:rPr>
              <a:t>BillingService</a:t>
            </a:r>
            <a:r>
              <a:rPr lang="en-US" sz="1400" dirty="0">
                <a:solidFill>
                  <a:srgbClr val="333333"/>
                </a:solidFill>
                <a:latin typeface="Courier New" panose="02070309020205020404" pitchFamily="49" charset="0"/>
                <a:cs typeface="Courier New" panose="02070309020205020404" pitchFamily="49" charset="0"/>
              </a:rPr>
              <a:t> initialized");</a:t>
            </a:r>
          </a:p>
          <a:p>
            <a:pPr lvl="0" defTabSz="914400" fontAlgn="ctr"/>
            <a:r>
              <a:rPr lang="en-US" sz="1400" dirty="0">
                <a:solidFill>
                  <a:srgbClr val="333333"/>
                </a:solidFill>
                <a:latin typeface="Courier New" panose="02070309020205020404" pitchFamily="49" charset="0"/>
                <a:cs typeface="Courier New" panose="02070309020205020404" pitchFamily="49" charset="0"/>
              </a:rPr>
              <a:t>}</a:t>
            </a:r>
          </a:p>
          <a:p>
            <a:pPr lvl="0" defTabSz="914400" fontAlgn="ctr"/>
            <a:endParaRPr lang="en-US" sz="1400" dirty="0">
              <a:solidFill>
                <a:srgbClr val="333333"/>
              </a:solidFill>
              <a:latin typeface="Courier New" panose="02070309020205020404" pitchFamily="49" charset="0"/>
              <a:cs typeface="Courier New" panose="02070309020205020404" pitchFamily="49" charset="0"/>
            </a:endParaRPr>
          </a:p>
          <a:p>
            <a:pPr lvl="0" defTabSz="914400" fontAlgn="ctr"/>
            <a:r>
              <a:rPr lang="en-US" sz="1400" dirty="0">
                <a:solidFill>
                  <a:srgbClr val="333333"/>
                </a:solidFill>
                <a:latin typeface="Courier New" panose="02070309020205020404" pitchFamily="49" charset="0"/>
                <a:cs typeface="Courier New" panose="02070309020205020404" pitchFamily="49" charset="0"/>
              </a:rPr>
              <a:t>public void destroy() throws Exception {</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a:t>
            </a:r>
            <a:r>
              <a:rPr lang="en-US" sz="1400" dirty="0" err="1">
                <a:solidFill>
                  <a:srgbClr val="333333"/>
                </a:solidFill>
                <a:latin typeface="Courier New" panose="02070309020205020404" pitchFamily="49" charset="0"/>
                <a:cs typeface="Courier New" panose="02070309020205020404" pitchFamily="49" charset="0"/>
              </a:rPr>
              <a:t>System.out.println</a:t>
            </a:r>
            <a:r>
              <a:rPr lang="en-US" sz="1400" dirty="0">
                <a:solidFill>
                  <a:srgbClr val="333333"/>
                </a:solidFill>
                <a:latin typeface="Courier New" panose="02070309020205020404" pitchFamily="49" charset="0"/>
                <a:cs typeface="Courier New" panose="02070309020205020404" pitchFamily="49" charset="0"/>
              </a:rPr>
              <a:t>("</a:t>
            </a:r>
            <a:r>
              <a:rPr lang="en-US" sz="1400" dirty="0" err="1">
                <a:solidFill>
                  <a:srgbClr val="333333"/>
                </a:solidFill>
                <a:latin typeface="Courier New" panose="02070309020205020404" pitchFamily="49" charset="0"/>
                <a:cs typeface="Courier New" panose="02070309020205020404" pitchFamily="49" charset="0"/>
              </a:rPr>
              <a:t>BillingService</a:t>
            </a:r>
            <a:r>
              <a:rPr lang="en-US" sz="1400" dirty="0">
                <a:solidFill>
                  <a:srgbClr val="333333"/>
                </a:solidFill>
                <a:latin typeface="Courier New" panose="02070309020205020404" pitchFamily="49" charset="0"/>
                <a:cs typeface="Courier New" panose="02070309020205020404" pitchFamily="49" charset="0"/>
              </a:rPr>
              <a:t> destroyed");</a:t>
            </a:r>
          </a:p>
          <a:p>
            <a:pPr lvl="0" defTabSz="914400" fontAlgn="ctr"/>
            <a:r>
              <a:rPr lang="en-US" sz="1400" dirty="0">
                <a:solidFill>
                  <a:srgbClr val="333333"/>
                </a:solidFill>
                <a:latin typeface="Courier New" panose="02070309020205020404" pitchFamily="49" charset="0"/>
                <a:cs typeface="Courier New" panose="02070309020205020404" pitchFamily="49" charset="0"/>
              </a:rPr>
              <a:t>}</a:t>
            </a:r>
          </a:p>
          <a:p>
            <a:pPr lvl="0" defTabSz="914400" fontAlgn="ctr"/>
            <a:r>
              <a:rPr lang="en-US" sz="1400" dirty="0">
                <a:solidFill>
                  <a:srgbClr val="333333"/>
                </a:solidFill>
                <a:latin typeface="Courier New" panose="02070309020205020404" pitchFamily="49" charset="0"/>
                <a:cs typeface="Courier New" panose="02070309020205020404" pitchFamily="49" charset="0"/>
              </a:rPr>
              <a:t>}</a:t>
            </a:r>
          </a:p>
        </p:txBody>
      </p:sp>
      <p:sp>
        <p:nvSpPr>
          <p:cNvPr id="15" name="Symbol zastępczy zawartości 10"/>
          <p:cNvSpPr txBox="1">
            <a:spLocks/>
          </p:cNvSpPr>
          <p:nvPr/>
        </p:nvSpPr>
        <p:spPr>
          <a:xfrm>
            <a:off x="545825" y="2492896"/>
            <a:ext cx="8913812" cy="647401"/>
          </a:xfrm>
          <a:prstGeom prst="rect">
            <a:avLst/>
          </a:prstGeom>
        </p:spPr>
        <p:txBody>
          <a:bodyPr vert="horz" lIns="0" tIns="45720" rIns="91440" bIns="45720" rtlCol="0">
            <a:normAutofit/>
          </a:bodyPr>
          <a:lstStyle>
            <a:lvl1pPr marL="179388" indent="-179388" algn="l" defTabSz="995613" rtl="0" eaLnBrk="1" latinLnBrk="0" hangingPunct="1">
              <a:lnSpc>
                <a:spcPct val="140000"/>
              </a:lnSpc>
              <a:spcBef>
                <a:spcPts val="300"/>
              </a:spcBef>
              <a:buClr>
                <a:schemeClr val="tx2"/>
              </a:buClr>
              <a:buSzPct val="110000"/>
              <a:buFont typeface="Wingdings" pitchFamily="2" charset="2"/>
              <a:buChar char="l"/>
              <a:defRPr lang="en-US" sz="1400" kern="1200">
                <a:solidFill>
                  <a:schemeClr val="tx1"/>
                </a:solidFill>
                <a:latin typeface="Tahoma" pitchFamily="34" charset="0"/>
                <a:ea typeface="Tahoma" pitchFamily="34" charset="0"/>
                <a:cs typeface="Tahoma" pitchFamily="34" charset="0"/>
              </a:defRPr>
            </a:lvl1pPr>
            <a:lvl2pPr marL="360000" indent="-180000" algn="l" defTabSz="995613" rtl="0" eaLnBrk="1" latinLnBrk="0" hangingPunct="1">
              <a:lnSpc>
                <a:spcPct val="140000"/>
              </a:lnSpc>
              <a:spcBef>
                <a:spcPts val="300"/>
              </a:spcBef>
              <a:spcAft>
                <a:spcPts val="0"/>
              </a:spcAft>
              <a:buClr>
                <a:schemeClr val="tx2"/>
              </a:buClr>
              <a:buSzPct val="80000"/>
              <a:buFont typeface="Wingdings 3" pitchFamily="18" charset="2"/>
              <a:buChar char=""/>
              <a:defRPr lang="en-US" sz="1400" kern="1200">
                <a:solidFill>
                  <a:schemeClr val="tx1"/>
                </a:solidFill>
                <a:latin typeface="Tahoma" pitchFamily="34" charset="0"/>
                <a:ea typeface="Tahoma" pitchFamily="34" charset="0"/>
                <a:cs typeface="Tahoma" pitchFamily="34" charset="0"/>
              </a:defRPr>
            </a:lvl2pPr>
            <a:lvl3pPr marL="538163" indent="-182563" algn="l" defTabSz="995613" rtl="0" eaLnBrk="1" latinLnBrk="0" hangingPunct="1">
              <a:lnSpc>
                <a:spcPct val="140000"/>
              </a:lnSpc>
              <a:spcBef>
                <a:spcPct val="20000"/>
              </a:spcBef>
              <a:buClr>
                <a:schemeClr val="tx2"/>
              </a:buClr>
              <a:buSzPct val="80000"/>
              <a:buFontTx/>
              <a:buBlip>
                <a:blip r:embed="rId2"/>
              </a:buBlip>
              <a:defRPr lang="en-US" sz="1400" kern="1200">
                <a:solidFill>
                  <a:schemeClr val="tx1"/>
                </a:solidFill>
                <a:latin typeface="Tahoma" pitchFamily="34" charset="0"/>
                <a:ea typeface="Tahoma" pitchFamily="34" charset="0"/>
                <a:cs typeface="Tahoma" pitchFamily="34" charset="0"/>
              </a:defRPr>
            </a:lvl3pPr>
            <a:lvl4pPr marL="719138" indent="-180975" algn="l" defTabSz="995613" rtl="0" eaLnBrk="1" latinLnBrk="0" hangingPunct="1">
              <a:lnSpc>
                <a:spcPct val="140000"/>
              </a:lnSpc>
              <a:spcBef>
                <a:spcPct val="20000"/>
              </a:spcBef>
              <a:buClr>
                <a:schemeClr val="tx2"/>
              </a:buClr>
              <a:buSzPct val="80000"/>
              <a:buFont typeface="Tahoma" pitchFamily="34" charset="0"/>
              <a:buChar char="–"/>
              <a:defRPr lang="en-US" sz="1400" kern="1200">
                <a:solidFill>
                  <a:schemeClr val="tx1"/>
                </a:solidFill>
                <a:latin typeface="Tahoma" pitchFamily="34" charset="0"/>
                <a:ea typeface="Tahoma" pitchFamily="34" charset="0"/>
                <a:cs typeface="Tahoma" pitchFamily="34" charset="0"/>
              </a:defRPr>
            </a:lvl4pPr>
            <a:lvl5pPr marL="895350" indent="-176213" algn="l" defTabSz="995613" rtl="0" eaLnBrk="1" latinLnBrk="0" hangingPunct="1">
              <a:lnSpc>
                <a:spcPct val="140000"/>
              </a:lnSpc>
              <a:spcBef>
                <a:spcPct val="20000"/>
              </a:spcBef>
              <a:buClr>
                <a:schemeClr val="tx2"/>
              </a:buClr>
              <a:buSzPct val="80000"/>
              <a:buFont typeface="Tahoma" pitchFamily="34" charset="0"/>
              <a:buChar char="–"/>
              <a:defRPr lang="en-GB" sz="1400" kern="1200">
                <a:solidFill>
                  <a:schemeClr val="tx1"/>
                </a:solidFill>
                <a:latin typeface="Tahoma" pitchFamily="34" charset="0"/>
                <a:ea typeface="Tahoma" pitchFamily="34" charset="0"/>
                <a:cs typeface="Tahoma" pitchFamily="34" charset="0"/>
              </a:defRPr>
            </a:lvl5pPr>
            <a:lvl6pPr marL="239979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36125"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72452"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0877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0" indent="0">
              <a:buFont typeface="Wingdings" pitchFamily="2" charset="2"/>
              <a:buNone/>
            </a:pPr>
            <a:r>
              <a:rPr lang="pl-PL" sz="2000" dirty="0" smtClean="0"/>
              <a:t>Class:</a:t>
            </a:r>
            <a:endParaRPr lang="pl-PL" sz="2000" dirty="0"/>
          </a:p>
        </p:txBody>
      </p:sp>
    </p:spTree>
    <p:extLst>
      <p:ext uri="{BB962C8B-B14F-4D97-AF65-F5344CB8AC3E}">
        <p14:creationId xmlns:p14="http://schemas.microsoft.com/office/powerpoint/2010/main" val="236925476"/>
      </p:ext>
    </p:extLst>
  </p:cSld>
  <p:clrMapOvr>
    <a:masterClrMapping/>
  </p:clrMapOvr>
  <p:transition spd="med">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smtClean="0"/>
              <a:t>XML-based container configuration</a:t>
            </a:r>
            <a:r>
              <a:rPr lang="pl-PL" dirty="0" smtClean="0"/>
              <a:t/>
            </a:r>
            <a:br>
              <a:rPr lang="pl-PL" dirty="0" smtClean="0"/>
            </a:br>
            <a:r>
              <a:rPr lang="pl-PL" sz="1800" dirty="0"/>
              <a:t>Object management – </a:t>
            </a:r>
            <a:r>
              <a:rPr lang="pl-PL" sz="1800" dirty="0" err="1"/>
              <a:t>Lifecycle</a:t>
            </a:r>
            <a:r>
              <a:rPr lang="pl-PL" dirty="0" smtClean="0"/>
              <a:t/>
            </a:r>
            <a:br>
              <a:rPr lang="pl-PL" dirty="0" smtClean="0"/>
            </a:br>
            <a:endParaRPr lang="en-US" dirty="0"/>
          </a:p>
        </p:txBody>
      </p:sp>
      <p:sp>
        <p:nvSpPr>
          <p:cNvPr id="5" name="Rectangle 3"/>
          <p:cNvSpPr>
            <a:spLocks noChangeArrowheads="1"/>
          </p:cNvSpPr>
          <p:nvPr/>
        </p:nvSpPr>
        <p:spPr bwMode="auto">
          <a:xfrm>
            <a:off x="393425" y="1772145"/>
            <a:ext cx="9020450" cy="1077218"/>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defTabSz="914400" fontAlgn="ctr"/>
            <a:r>
              <a:rPr lang="en-US" sz="1400" dirty="0" err="1" smtClean="0">
                <a:solidFill>
                  <a:srgbClr val="333333"/>
                </a:solidFill>
                <a:latin typeface="Courier New" panose="02070309020205020404" pitchFamily="49" charset="0"/>
                <a:cs typeface="Courier New" panose="02070309020205020404" pitchFamily="49" charset="0"/>
              </a:rPr>
              <a:t>ApplicationContext</a:t>
            </a:r>
            <a:r>
              <a:rPr lang="en-US" sz="1400" dirty="0" smtClean="0">
                <a:solidFill>
                  <a:srgbClr val="333333"/>
                </a:solidFill>
                <a:latin typeface="Courier New" panose="02070309020205020404" pitchFamily="49" charset="0"/>
                <a:cs typeface="Courier New" panose="02070309020205020404" pitchFamily="49" charset="0"/>
              </a:rPr>
              <a:t> </a:t>
            </a:r>
            <a:r>
              <a:rPr lang="pl-PL" sz="1400" dirty="0" err="1" smtClean="0">
                <a:solidFill>
                  <a:srgbClr val="333333"/>
                </a:solidFill>
                <a:latin typeface="Courier New" panose="02070309020205020404" pitchFamily="49" charset="0"/>
                <a:cs typeface="Courier New" panose="02070309020205020404" pitchFamily="49" charset="0"/>
              </a:rPr>
              <a:t>ct</a:t>
            </a:r>
            <a:r>
              <a:rPr lang="en-US" sz="1400" dirty="0" smtClean="0">
                <a:solidFill>
                  <a:srgbClr val="333333"/>
                </a:solidFill>
                <a:latin typeface="Courier New" panose="02070309020205020404" pitchFamily="49" charset="0"/>
                <a:cs typeface="Courier New" panose="02070309020205020404" pitchFamily="49" charset="0"/>
              </a:rPr>
              <a:t> </a:t>
            </a:r>
            <a:r>
              <a:rPr lang="en-US" sz="1400" dirty="0">
                <a:solidFill>
                  <a:srgbClr val="333333"/>
                </a:solidFill>
                <a:latin typeface="Courier New" panose="02070309020205020404" pitchFamily="49" charset="0"/>
                <a:cs typeface="Courier New" panose="02070309020205020404" pitchFamily="49" charset="0"/>
              </a:rPr>
              <a:t>= new </a:t>
            </a:r>
            <a:r>
              <a:rPr lang="en-US" sz="1400" dirty="0" err="1">
                <a:solidFill>
                  <a:srgbClr val="333333"/>
                </a:solidFill>
                <a:latin typeface="Courier New" panose="02070309020205020404" pitchFamily="49" charset="0"/>
                <a:cs typeface="Courier New" panose="02070309020205020404" pitchFamily="49" charset="0"/>
              </a:rPr>
              <a:t>ClassPathXmlApplicationContext</a:t>
            </a:r>
            <a:r>
              <a:rPr lang="en-US" sz="1400" dirty="0">
                <a:solidFill>
                  <a:srgbClr val="333333"/>
                </a:solidFill>
                <a:latin typeface="Courier New" panose="02070309020205020404" pitchFamily="49" charset="0"/>
                <a:cs typeface="Courier New" panose="02070309020205020404" pitchFamily="49" charset="0"/>
              </a:rPr>
              <a:t>("</a:t>
            </a:r>
            <a:r>
              <a:rPr lang="en-US" sz="1400" dirty="0" smtClean="0">
                <a:solidFill>
                  <a:srgbClr val="333333"/>
                </a:solidFill>
                <a:latin typeface="Courier New" panose="02070309020205020404" pitchFamily="49" charset="0"/>
                <a:cs typeface="Courier New" panose="02070309020205020404" pitchFamily="49" charset="0"/>
              </a:rPr>
              <a:t>spring.xml</a:t>
            </a:r>
            <a:r>
              <a:rPr lang="en-US" sz="1400" dirty="0">
                <a:solidFill>
                  <a:srgbClr val="333333"/>
                </a:solidFill>
                <a:latin typeface="Courier New" panose="02070309020205020404" pitchFamily="49" charset="0"/>
                <a:cs typeface="Courier New" panose="02070309020205020404" pitchFamily="49" charset="0"/>
              </a:rPr>
              <a:t>");</a:t>
            </a:r>
          </a:p>
          <a:p>
            <a:pPr lvl="0" defTabSz="914400" fontAlgn="ctr"/>
            <a:r>
              <a:rPr lang="en-US" sz="1400" dirty="0" err="1" smtClean="0">
                <a:solidFill>
                  <a:srgbClr val="333333"/>
                </a:solidFill>
                <a:latin typeface="Courier New" panose="02070309020205020404" pitchFamily="49" charset="0"/>
                <a:cs typeface="Courier New" panose="02070309020205020404" pitchFamily="49" charset="0"/>
              </a:rPr>
              <a:t>BillingService</a:t>
            </a:r>
            <a:r>
              <a:rPr lang="en-US" sz="1400" dirty="0" smtClean="0">
                <a:solidFill>
                  <a:srgbClr val="333333"/>
                </a:solidFill>
                <a:latin typeface="Courier New" panose="02070309020205020404" pitchFamily="49" charset="0"/>
                <a:cs typeface="Courier New" panose="02070309020205020404" pitchFamily="49" charset="0"/>
              </a:rPr>
              <a:t> </a:t>
            </a:r>
            <a:r>
              <a:rPr lang="en-US" sz="1400" dirty="0">
                <a:solidFill>
                  <a:srgbClr val="333333"/>
                </a:solidFill>
                <a:latin typeface="Courier New" panose="02070309020205020404" pitchFamily="49" charset="0"/>
                <a:cs typeface="Courier New" panose="02070309020205020404" pitchFamily="49" charset="0"/>
              </a:rPr>
              <a:t>service1 = </a:t>
            </a:r>
            <a:r>
              <a:rPr lang="en-US" sz="1400" dirty="0" err="1">
                <a:solidFill>
                  <a:srgbClr val="333333"/>
                </a:solidFill>
                <a:latin typeface="Courier New" panose="02070309020205020404" pitchFamily="49" charset="0"/>
                <a:cs typeface="Courier New" panose="02070309020205020404" pitchFamily="49" charset="0"/>
              </a:rPr>
              <a:t>applicationContext.getBean</a:t>
            </a:r>
            <a:r>
              <a:rPr lang="en-US" sz="1400" dirty="0">
                <a:solidFill>
                  <a:srgbClr val="333333"/>
                </a:solidFill>
                <a:latin typeface="Courier New" panose="02070309020205020404" pitchFamily="49" charset="0"/>
                <a:cs typeface="Courier New" panose="02070309020205020404" pitchFamily="49" charset="0"/>
              </a:rPr>
              <a:t>(</a:t>
            </a:r>
            <a:r>
              <a:rPr lang="en-US" sz="1400" dirty="0" err="1">
                <a:solidFill>
                  <a:srgbClr val="333333"/>
                </a:solidFill>
                <a:latin typeface="Courier New" panose="02070309020205020404" pitchFamily="49" charset="0"/>
                <a:cs typeface="Courier New" panose="02070309020205020404" pitchFamily="49" charset="0"/>
              </a:rPr>
              <a:t>BillingService.class</a:t>
            </a:r>
            <a:r>
              <a:rPr lang="en-US" sz="1400" dirty="0">
                <a:solidFill>
                  <a:srgbClr val="333333"/>
                </a:solidFill>
                <a:latin typeface="Courier New" panose="02070309020205020404" pitchFamily="49" charset="0"/>
                <a:cs typeface="Courier New" panose="02070309020205020404" pitchFamily="49" charset="0"/>
              </a:rPr>
              <a:t>);</a:t>
            </a:r>
          </a:p>
          <a:p>
            <a:pPr lvl="0" defTabSz="914400" fontAlgn="ctr"/>
            <a:endParaRPr lang="pl-PL" sz="1400" dirty="0" smtClean="0">
              <a:solidFill>
                <a:srgbClr val="333333"/>
              </a:solidFill>
              <a:latin typeface="Courier New" panose="02070309020205020404" pitchFamily="49" charset="0"/>
              <a:cs typeface="Courier New" panose="02070309020205020404" pitchFamily="49" charset="0"/>
            </a:endParaRPr>
          </a:p>
          <a:p>
            <a:pPr lvl="0" defTabSz="914400" fontAlgn="ctr"/>
            <a:r>
              <a:rPr lang="en-US" sz="1400" dirty="0">
                <a:solidFill>
                  <a:srgbClr val="333333"/>
                </a:solidFill>
                <a:latin typeface="Courier New" panose="02070309020205020404" pitchFamily="49" charset="0"/>
                <a:cs typeface="Courier New" panose="02070309020205020404" pitchFamily="49" charset="0"/>
              </a:rPr>
              <a:t>//forces context to shut down</a:t>
            </a:r>
            <a:endParaRPr lang="pl-PL" sz="1400" dirty="0" smtClean="0">
              <a:solidFill>
                <a:srgbClr val="333333"/>
              </a:solidFill>
              <a:latin typeface="Courier New" panose="02070309020205020404" pitchFamily="49" charset="0"/>
              <a:cs typeface="Courier New" panose="02070309020205020404" pitchFamily="49" charset="0"/>
            </a:endParaRPr>
          </a:p>
          <a:p>
            <a:pPr lvl="0" defTabSz="914400" fontAlgn="ctr"/>
            <a:r>
              <a:rPr lang="en-US" sz="1400" dirty="0" smtClean="0">
                <a:solidFill>
                  <a:srgbClr val="333333"/>
                </a:solidFill>
                <a:latin typeface="Courier New" panose="02070309020205020404" pitchFamily="49" charset="0"/>
                <a:cs typeface="Courier New" panose="02070309020205020404" pitchFamily="49" charset="0"/>
              </a:rPr>
              <a:t>((</a:t>
            </a:r>
            <a:r>
              <a:rPr lang="en-US" sz="1400" dirty="0" err="1">
                <a:solidFill>
                  <a:srgbClr val="333333"/>
                </a:solidFill>
                <a:latin typeface="Courier New" panose="02070309020205020404" pitchFamily="49" charset="0"/>
                <a:cs typeface="Courier New" panose="02070309020205020404" pitchFamily="49" charset="0"/>
              </a:rPr>
              <a:t>ConfigurableApplicationContext</a:t>
            </a:r>
            <a:r>
              <a:rPr lang="en-US" sz="1400" dirty="0">
                <a:solidFill>
                  <a:srgbClr val="333333"/>
                </a:solidFill>
                <a:latin typeface="Courier New" panose="02070309020205020404" pitchFamily="49" charset="0"/>
                <a:cs typeface="Courier New" panose="02070309020205020404" pitchFamily="49" charset="0"/>
              </a:rPr>
              <a:t>) </a:t>
            </a:r>
            <a:r>
              <a:rPr lang="en-US" sz="1400" dirty="0" err="1">
                <a:solidFill>
                  <a:srgbClr val="333333"/>
                </a:solidFill>
                <a:latin typeface="Courier New" panose="02070309020205020404" pitchFamily="49" charset="0"/>
                <a:cs typeface="Courier New" panose="02070309020205020404" pitchFamily="49" charset="0"/>
              </a:rPr>
              <a:t>applicationContext</a:t>
            </a:r>
            <a:r>
              <a:rPr lang="en-US" sz="1400" dirty="0">
                <a:solidFill>
                  <a:srgbClr val="333333"/>
                </a:solidFill>
                <a:latin typeface="Courier New" panose="02070309020205020404" pitchFamily="49" charset="0"/>
                <a:cs typeface="Courier New" panose="02070309020205020404" pitchFamily="49" charset="0"/>
              </a:rPr>
              <a:t>).close(); </a:t>
            </a:r>
          </a:p>
        </p:txBody>
      </p:sp>
      <p:sp>
        <p:nvSpPr>
          <p:cNvPr id="11" name="Symbol zastępczy zawartości 10"/>
          <p:cNvSpPr>
            <a:spLocks noGrp="1"/>
          </p:cNvSpPr>
          <p:nvPr>
            <p:ph idx="1"/>
          </p:nvPr>
        </p:nvSpPr>
        <p:spPr>
          <a:xfrm>
            <a:off x="500063" y="1196752"/>
            <a:ext cx="8913812" cy="647401"/>
          </a:xfrm>
        </p:spPr>
        <p:txBody>
          <a:bodyPr>
            <a:normAutofit/>
          </a:bodyPr>
          <a:lstStyle/>
          <a:p>
            <a:pPr marL="0" indent="0">
              <a:buNone/>
            </a:pPr>
            <a:r>
              <a:rPr lang="pl-PL" sz="2000" dirty="0" err="1" smtClean="0"/>
              <a:t>Example</a:t>
            </a:r>
            <a:r>
              <a:rPr lang="pl-PL" sz="2000" dirty="0" smtClean="0"/>
              <a:t> </a:t>
            </a:r>
            <a:r>
              <a:rPr lang="pl-PL" sz="2000" dirty="0" err="1" smtClean="0"/>
              <a:t>application</a:t>
            </a:r>
            <a:r>
              <a:rPr lang="pl-PL" sz="2000" dirty="0" smtClean="0"/>
              <a:t>:</a:t>
            </a:r>
            <a:endParaRPr lang="en-US" sz="2000" dirty="0"/>
          </a:p>
        </p:txBody>
      </p:sp>
      <p:sp>
        <p:nvSpPr>
          <p:cNvPr id="14" name="Rectangle 3"/>
          <p:cNvSpPr>
            <a:spLocks noChangeArrowheads="1"/>
          </p:cNvSpPr>
          <p:nvPr/>
        </p:nvSpPr>
        <p:spPr bwMode="auto">
          <a:xfrm>
            <a:off x="439187" y="3603188"/>
            <a:ext cx="9020450" cy="646331"/>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defTabSz="914400" fontAlgn="ctr"/>
            <a:r>
              <a:rPr lang="en-US" sz="1400" dirty="0">
                <a:solidFill>
                  <a:srgbClr val="333333"/>
                </a:solidFill>
                <a:latin typeface="Courier New" panose="02070309020205020404" pitchFamily="49" charset="0"/>
                <a:cs typeface="Courier New" panose="02070309020205020404" pitchFamily="49" charset="0"/>
              </a:rPr>
              <a:t>&gt; Constructed </a:t>
            </a:r>
            <a:r>
              <a:rPr lang="en-US" sz="1400" dirty="0" err="1">
                <a:solidFill>
                  <a:srgbClr val="333333"/>
                </a:solidFill>
                <a:latin typeface="Courier New" panose="02070309020205020404" pitchFamily="49" charset="0"/>
                <a:cs typeface="Courier New" panose="02070309020205020404" pitchFamily="49" charset="0"/>
              </a:rPr>
              <a:t>BillingService</a:t>
            </a:r>
            <a:endParaRPr lang="en-US" sz="1400" dirty="0">
              <a:solidFill>
                <a:srgbClr val="333333"/>
              </a:solidFill>
              <a:latin typeface="Courier New" panose="02070309020205020404" pitchFamily="49" charset="0"/>
              <a:cs typeface="Courier New" panose="02070309020205020404" pitchFamily="49" charset="0"/>
            </a:endParaRPr>
          </a:p>
          <a:p>
            <a:pPr lvl="0" defTabSz="914400" fontAlgn="ctr"/>
            <a:r>
              <a:rPr lang="en-US" sz="1400" dirty="0">
                <a:solidFill>
                  <a:srgbClr val="333333"/>
                </a:solidFill>
                <a:latin typeface="Courier New" panose="02070309020205020404" pitchFamily="49" charset="0"/>
                <a:cs typeface="Courier New" panose="02070309020205020404" pitchFamily="49" charset="0"/>
              </a:rPr>
              <a:t>&gt; </a:t>
            </a:r>
            <a:r>
              <a:rPr lang="en-US" sz="1400" dirty="0" err="1">
                <a:solidFill>
                  <a:srgbClr val="333333"/>
                </a:solidFill>
                <a:latin typeface="Courier New" panose="02070309020205020404" pitchFamily="49" charset="0"/>
                <a:cs typeface="Courier New" panose="02070309020205020404" pitchFamily="49" charset="0"/>
              </a:rPr>
              <a:t>BillingService</a:t>
            </a:r>
            <a:r>
              <a:rPr lang="en-US" sz="1400" dirty="0">
                <a:solidFill>
                  <a:srgbClr val="333333"/>
                </a:solidFill>
                <a:latin typeface="Courier New" panose="02070309020205020404" pitchFamily="49" charset="0"/>
                <a:cs typeface="Courier New" panose="02070309020205020404" pitchFamily="49" charset="0"/>
              </a:rPr>
              <a:t> initialized</a:t>
            </a:r>
          </a:p>
          <a:p>
            <a:pPr lvl="0" defTabSz="914400" fontAlgn="ctr"/>
            <a:r>
              <a:rPr lang="en-US" sz="1400" dirty="0">
                <a:solidFill>
                  <a:srgbClr val="333333"/>
                </a:solidFill>
                <a:latin typeface="Courier New" panose="02070309020205020404" pitchFamily="49" charset="0"/>
                <a:cs typeface="Courier New" panose="02070309020205020404" pitchFamily="49" charset="0"/>
              </a:rPr>
              <a:t>&gt; </a:t>
            </a:r>
            <a:r>
              <a:rPr lang="en-US" sz="1400" dirty="0" err="1">
                <a:solidFill>
                  <a:srgbClr val="333333"/>
                </a:solidFill>
                <a:latin typeface="Courier New" panose="02070309020205020404" pitchFamily="49" charset="0"/>
                <a:cs typeface="Courier New" panose="02070309020205020404" pitchFamily="49" charset="0"/>
              </a:rPr>
              <a:t>BillingService</a:t>
            </a:r>
            <a:r>
              <a:rPr lang="en-US" sz="1400" dirty="0">
                <a:solidFill>
                  <a:srgbClr val="333333"/>
                </a:solidFill>
                <a:latin typeface="Courier New" panose="02070309020205020404" pitchFamily="49" charset="0"/>
                <a:cs typeface="Courier New" panose="02070309020205020404" pitchFamily="49" charset="0"/>
              </a:rPr>
              <a:t> clean up</a:t>
            </a:r>
          </a:p>
        </p:txBody>
      </p:sp>
      <p:sp>
        <p:nvSpPr>
          <p:cNvPr id="15" name="Symbol zastępczy zawartości 10"/>
          <p:cNvSpPr txBox="1">
            <a:spLocks/>
          </p:cNvSpPr>
          <p:nvPr/>
        </p:nvSpPr>
        <p:spPr>
          <a:xfrm>
            <a:off x="545825" y="2996281"/>
            <a:ext cx="8913812" cy="647401"/>
          </a:xfrm>
          <a:prstGeom prst="rect">
            <a:avLst/>
          </a:prstGeom>
        </p:spPr>
        <p:txBody>
          <a:bodyPr vert="horz" lIns="0" tIns="45720" rIns="91440" bIns="45720" rtlCol="0">
            <a:normAutofit/>
          </a:bodyPr>
          <a:lstStyle>
            <a:lvl1pPr marL="179388" indent="-179388" algn="l" defTabSz="995613" rtl="0" eaLnBrk="1" latinLnBrk="0" hangingPunct="1">
              <a:lnSpc>
                <a:spcPct val="140000"/>
              </a:lnSpc>
              <a:spcBef>
                <a:spcPts val="300"/>
              </a:spcBef>
              <a:buClr>
                <a:schemeClr val="tx2"/>
              </a:buClr>
              <a:buSzPct val="110000"/>
              <a:buFont typeface="Wingdings" pitchFamily="2" charset="2"/>
              <a:buChar char="l"/>
              <a:defRPr lang="en-US" sz="1400" kern="1200">
                <a:solidFill>
                  <a:schemeClr val="tx1"/>
                </a:solidFill>
                <a:latin typeface="Tahoma" pitchFamily="34" charset="0"/>
                <a:ea typeface="Tahoma" pitchFamily="34" charset="0"/>
                <a:cs typeface="Tahoma" pitchFamily="34" charset="0"/>
              </a:defRPr>
            </a:lvl1pPr>
            <a:lvl2pPr marL="360000" indent="-180000" algn="l" defTabSz="995613" rtl="0" eaLnBrk="1" latinLnBrk="0" hangingPunct="1">
              <a:lnSpc>
                <a:spcPct val="140000"/>
              </a:lnSpc>
              <a:spcBef>
                <a:spcPts val="300"/>
              </a:spcBef>
              <a:spcAft>
                <a:spcPts val="0"/>
              </a:spcAft>
              <a:buClr>
                <a:schemeClr val="tx2"/>
              </a:buClr>
              <a:buSzPct val="80000"/>
              <a:buFont typeface="Wingdings 3" pitchFamily="18" charset="2"/>
              <a:buChar char=""/>
              <a:defRPr lang="en-US" sz="1400" kern="1200">
                <a:solidFill>
                  <a:schemeClr val="tx1"/>
                </a:solidFill>
                <a:latin typeface="Tahoma" pitchFamily="34" charset="0"/>
                <a:ea typeface="Tahoma" pitchFamily="34" charset="0"/>
                <a:cs typeface="Tahoma" pitchFamily="34" charset="0"/>
              </a:defRPr>
            </a:lvl2pPr>
            <a:lvl3pPr marL="538163" indent="-182563" algn="l" defTabSz="995613" rtl="0" eaLnBrk="1" latinLnBrk="0" hangingPunct="1">
              <a:lnSpc>
                <a:spcPct val="140000"/>
              </a:lnSpc>
              <a:spcBef>
                <a:spcPct val="20000"/>
              </a:spcBef>
              <a:buClr>
                <a:schemeClr val="tx2"/>
              </a:buClr>
              <a:buSzPct val="80000"/>
              <a:buFontTx/>
              <a:buBlip>
                <a:blip r:embed="rId2"/>
              </a:buBlip>
              <a:defRPr lang="en-US" sz="1400" kern="1200">
                <a:solidFill>
                  <a:schemeClr val="tx1"/>
                </a:solidFill>
                <a:latin typeface="Tahoma" pitchFamily="34" charset="0"/>
                <a:ea typeface="Tahoma" pitchFamily="34" charset="0"/>
                <a:cs typeface="Tahoma" pitchFamily="34" charset="0"/>
              </a:defRPr>
            </a:lvl3pPr>
            <a:lvl4pPr marL="719138" indent="-180975" algn="l" defTabSz="995613" rtl="0" eaLnBrk="1" latinLnBrk="0" hangingPunct="1">
              <a:lnSpc>
                <a:spcPct val="140000"/>
              </a:lnSpc>
              <a:spcBef>
                <a:spcPct val="20000"/>
              </a:spcBef>
              <a:buClr>
                <a:schemeClr val="tx2"/>
              </a:buClr>
              <a:buSzPct val="80000"/>
              <a:buFont typeface="Tahoma" pitchFamily="34" charset="0"/>
              <a:buChar char="–"/>
              <a:defRPr lang="en-US" sz="1400" kern="1200">
                <a:solidFill>
                  <a:schemeClr val="tx1"/>
                </a:solidFill>
                <a:latin typeface="Tahoma" pitchFamily="34" charset="0"/>
                <a:ea typeface="Tahoma" pitchFamily="34" charset="0"/>
                <a:cs typeface="Tahoma" pitchFamily="34" charset="0"/>
              </a:defRPr>
            </a:lvl4pPr>
            <a:lvl5pPr marL="895350" indent="-176213" algn="l" defTabSz="995613" rtl="0" eaLnBrk="1" latinLnBrk="0" hangingPunct="1">
              <a:lnSpc>
                <a:spcPct val="140000"/>
              </a:lnSpc>
              <a:spcBef>
                <a:spcPct val="20000"/>
              </a:spcBef>
              <a:buClr>
                <a:schemeClr val="tx2"/>
              </a:buClr>
              <a:buSzPct val="80000"/>
              <a:buFont typeface="Tahoma" pitchFamily="34" charset="0"/>
              <a:buChar char="–"/>
              <a:defRPr lang="en-GB" sz="1400" kern="1200">
                <a:solidFill>
                  <a:schemeClr val="tx1"/>
                </a:solidFill>
                <a:latin typeface="Tahoma" pitchFamily="34" charset="0"/>
                <a:ea typeface="Tahoma" pitchFamily="34" charset="0"/>
                <a:cs typeface="Tahoma" pitchFamily="34" charset="0"/>
              </a:defRPr>
            </a:lvl5pPr>
            <a:lvl6pPr marL="239979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36125"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72452"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0877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0" indent="0">
              <a:buFont typeface="Wingdings" pitchFamily="2" charset="2"/>
              <a:buNone/>
            </a:pPr>
            <a:r>
              <a:rPr lang="pl-PL" sz="2000" dirty="0" err="1" smtClean="0"/>
              <a:t>Will</a:t>
            </a:r>
            <a:r>
              <a:rPr lang="pl-PL" sz="2000" dirty="0" smtClean="0"/>
              <a:t> </a:t>
            </a:r>
            <a:r>
              <a:rPr lang="pl-PL" sz="2000" dirty="0" err="1" smtClean="0"/>
              <a:t>result</a:t>
            </a:r>
            <a:r>
              <a:rPr lang="pl-PL" sz="2000" dirty="0" smtClean="0"/>
              <a:t> in:</a:t>
            </a:r>
            <a:endParaRPr lang="pl-PL" sz="2000" dirty="0"/>
          </a:p>
        </p:txBody>
      </p:sp>
      <p:sp>
        <p:nvSpPr>
          <p:cNvPr id="16" name="Prostokąt 15"/>
          <p:cNvSpPr/>
          <p:nvPr/>
        </p:nvSpPr>
        <p:spPr>
          <a:xfrm>
            <a:off x="393424" y="5003344"/>
            <a:ext cx="9020449" cy="707886"/>
          </a:xfrm>
          <a:prstGeom prst="rect">
            <a:avLst/>
          </a:prstGeom>
        </p:spPr>
        <p:txBody>
          <a:bodyPr wrap="square">
            <a:spAutoFit/>
          </a:bodyPr>
          <a:lstStyle/>
          <a:p>
            <a:r>
              <a:rPr lang="en-US" sz="2000" dirty="0"/>
              <a:t>Interfaces will tight coupled your code to Spring and annotations bind the code with JSR-330. </a:t>
            </a:r>
            <a:endParaRPr lang="pl-PL" sz="2000" dirty="0"/>
          </a:p>
        </p:txBody>
      </p:sp>
    </p:spTree>
    <p:extLst>
      <p:ext uri="{BB962C8B-B14F-4D97-AF65-F5344CB8AC3E}">
        <p14:creationId xmlns:p14="http://schemas.microsoft.com/office/powerpoint/2010/main" val="1104900241"/>
      </p:ext>
    </p:extLst>
  </p:cSld>
  <p:clrMapOvr>
    <a:masterClrMapping/>
  </p:clrMapOvr>
  <p:transition spd="med">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smtClean="0"/>
              <a:t>XML-based container configuration</a:t>
            </a:r>
            <a:r>
              <a:rPr lang="pl-PL" dirty="0" smtClean="0"/>
              <a:t/>
            </a:r>
            <a:br>
              <a:rPr lang="pl-PL" dirty="0" smtClean="0"/>
            </a:br>
            <a:r>
              <a:rPr lang="pl-PL" sz="1800" dirty="0" err="1" smtClean="0"/>
              <a:t>Dependency</a:t>
            </a:r>
            <a:r>
              <a:rPr lang="pl-PL" sz="1800" dirty="0" smtClean="0"/>
              <a:t> </a:t>
            </a:r>
            <a:r>
              <a:rPr lang="pl-PL" sz="1800" dirty="0" err="1" smtClean="0"/>
              <a:t>Injection</a:t>
            </a:r>
            <a:r>
              <a:rPr lang="pl-PL" sz="1800" dirty="0" smtClean="0"/>
              <a:t> – with </a:t>
            </a:r>
            <a:r>
              <a:rPr lang="pl-PL" sz="1800" dirty="0" err="1" smtClean="0"/>
              <a:t>values</a:t>
            </a:r>
            <a:r>
              <a:rPr lang="pl-PL" dirty="0" smtClean="0"/>
              <a:t/>
            </a:r>
            <a:br>
              <a:rPr lang="pl-PL" dirty="0" smtClean="0"/>
            </a:br>
            <a:endParaRPr lang="en-US" dirty="0"/>
          </a:p>
        </p:txBody>
      </p:sp>
      <p:sp>
        <p:nvSpPr>
          <p:cNvPr id="11" name="Symbol zastępczy zawartości 10"/>
          <p:cNvSpPr>
            <a:spLocks noGrp="1"/>
          </p:cNvSpPr>
          <p:nvPr>
            <p:ph idx="1"/>
          </p:nvPr>
        </p:nvSpPr>
        <p:spPr>
          <a:xfrm>
            <a:off x="500063" y="1341439"/>
            <a:ext cx="8913812" cy="647401"/>
          </a:xfrm>
        </p:spPr>
        <p:txBody>
          <a:bodyPr>
            <a:normAutofit/>
          </a:bodyPr>
          <a:lstStyle/>
          <a:p>
            <a:r>
              <a:rPr lang="en-US" sz="2000" dirty="0"/>
              <a:t>Simple values:</a:t>
            </a:r>
          </a:p>
        </p:txBody>
      </p:sp>
      <p:sp>
        <p:nvSpPr>
          <p:cNvPr id="4" name="Rectangle 3"/>
          <p:cNvSpPr>
            <a:spLocks noChangeArrowheads="1"/>
          </p:cNvSpPr>
          <p:nvPr/>
        </p:nvSpPr>
        <p:spPr bwMode="auto">
          <a:xfrm>
            <a:off x="439186" y="1930071"/>
            <a:ext cx="9194333" cy="646331"/>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defTabSz="914400" fontAlgn="ctr"/>
            <a:r>
              <a:rPr lang="en-US" sz="1400" dirty="0">
                <a:solidFill>
                  <a:srgbClr val="333333"/>
                </a:solidFill>
                <a:latin typeface="Courier New" panose="02070309020205020404" pitchFamily="49" charset="0"/>
                <a:cs typeface="Courier New" panose="02070309020205020404" pitchFamily="49" charset="0"/>
              </a:rPr>
              <a:t> &lt;property name="</a:t>
            </a:r>
            <a:r>
              <a:rPr lang="en-US" sz="1400" dirty="0" err="1">
                <a:solidFill>
                  <a:srgbClr val="333333"/>
                </a:solidFill>
                <a:latin typeface="Courier New" panose="02070309020205020404" pitchFamily="49" charset="0"/>
                <a:cs typeface="Courier New" panose="02070309020205020404" pitchFamily="49" charset="0"/>
              </a:rPr>
              <a:t>sampleString</a:t>
            </a:r>
            <a:r>
              <a:rPr lang="en-US" sz="1400" dirty="0">
                <a:solidFill>
                  <a:srgbClr val="333333"/>
                </a:solidFill>
                <a:latin typeface="Courier New" panose="02070309020205020404" pitchFamily="49" charset="0"/>
                <a:cs typeface="Courier New" panose="02070309020205020404" pitchFamily="49" charset="0"/>
              </a:rPr>
              <a:t>" value="</a:t>
            </a:r>
            <a:r>
              <a:rPr lang="en-US" sz="1400" dirty="0" err="1">
                <a:solidFill>
                  <a:srgbClr val="333333"/>
                </a:solidFill>
                <a:latin typeface="Courier New" panose="02070309020205020404" pitchFamily="49" charset="0"/>
                <a:cs typeface="Courier New" panose="02070309020205020404" pitchFamily="49" charset="0"/>
              </a:rPr>
              <a:t>TestingString</a:t>
            </a:r>
            <a:r>
              <a:rPr lang="en-US" sz="1400" dirty="0">
                <a:solidFill>
                  <a:srgbClr val="333333"/>
                </a:solidFill>
                <a:latin typeface="Courier New" panose="02070309020205020404" pitchFamily="49" charset="0"/>
                <a:cs typeface="Courier New" panose="02070309020205020404" pitchFamily="49" charset="0"/>
              </a:rPr>
              <a:t>"/&gt;</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a:t>
            </a:r>
            <a:r>
              <a:rPr lang="en-US" sz="1400" dirty="0" smtClean="0">
                <a:solidFill>
                  <a:srgbClr val="333333"/>
                </a:solidFill>
                <a:latin typeface="Courier New" panose="02070309020205020404" pitchFamily="49" charset="0"/>
                <a:cs typeface="Courier New" panose="02070309020205020404" pitchFamily="49" charset="0"/>
              </a:rPr>
              <a:t>&lt;</a:t>
            </a:r>
            <a:r>
              <a:rPr lang="en-US" sz="1400" dirty="0">
                <a:solidFill>
                  <a:srgbClr val="333333"/>
                </a:solidFill>
                <a:latin typeface="Courier New" panose="02070309020205020404" pitchFamily="49" charset="0"/>
                <a:cs typeface="Courier New" panose="02070309020205020404" pitchFamily="49" charset="0"/>
              </a:rPr>
              <a:t>property name="</a:t>
            </a:r>
            <a:r>
              <a:rPr lang="en-US" sz="1400" dirty="0" err="1">
                <a:solidFill>
                  <a:srgbClr val="333333"/>
                </a:solidFill>
                <a:latin typeface="Courier New" panose="02070309020205020404" pitchFamily="49" charset="0"/>
                <a:cs typeface="Courier New" panose="02070309020205020404" pitchFamily="49" charset="0"/>
              </a:rPr>
              <a:t>sampleIntiger</a:t>
            </a:r>
            <a:r>
              <a:rPr lang="en-US" sz="1400" dirty="0">
                <a:solidFill>
                  <a:srgbClr val="333333"/>
                </a:solidFill>
                <a:latin typeface="Courier New" panose="02070309020205020404" pitchFamily="49" charset="0"/>
                <a:cs typeface="Courier New" panose="02070309020205020404" pitchFamily="49" charset="0"/>
              </a:rPr>
              <a:t>" value="100"/&gt;</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a:t>
            </a:r>
            <a:r>
              <a:rPr lang="en-US" sz="1400" dirty="0" smtClean="0">
                <a:solidFill>
                  <a:srgbClr val="333333"/>
                </a:solidFill>
                <a:latin typeface="Courier New" panose="02070309020205020404" pitchFamily="49" charset="0"/>
                <a:cs typeface="Courier New" panose="02070309020205020404" pitchFamily="49" charset="0"/>
              </a:rPr>
              <a:t>&lt;</a:t>
            </a:r>
            <a:r>
              <a:rPr lang="en-US" sz="1400" dirty="0">
                <a:solidFill>
                  <a:srgbClr val="333333"/>
                </a:solidFill>
                <a:latin typeface="Courier New" panose="02070309020205020404" pitchFamily="49" charset="0"/>
                <a:cs typeface="Courier New" panose="02070309020205020404" pitchFamily="49" charset="0"/>
              </a:rPr>
              <a:t>property name="</a:t>
            </a:r>
            <a:r>
              <a:rPr lang="en-US" sz="1400" dirty="0" err="1">
                <a:solidFill>
                  <a:srgbClr val="333333"/>
                </a:solidFill>
                <a:latin typeface="Courier New" panose="02070309020205020404" pitchFamily="49" charset="0"/>
                <a:cs typeface="Courier New" panose="02070309020205020404" pitchFamily="49" charset="0"/>
              </a:rPr>
              <a:t>sampleDouble</a:t>
            </a:r>
            <a:r>
              <a:rPr lang="en-US" sz="1400" dirty="0">
                <a:solidFill>
                  <a:srgbClr val="333333"/>
                </a:solidFill>
                <a:latin typeface="Courier New" panose="02070309020205020404" pitchFamily="49" charset="0"/>
                <a:cs typeface="Courier New" panose="02070309020205020404" pitchFamily="49" charset="0"/>
              </a:rPr>
              <a:t>" value="99.99"/&gt;</a:t>
            </a:r>
          </a:p>
        </p:txBody>
      </p:sp>
      <p:sp>
        <p:nvSpPr>
          <p:cNvPr id="6" name="Symbol zastępczy zawartości 10"/>
          <p:cNvSpPr txBox="1">
            <a:spLocks/>
          </p:cNvSpPr>
          <p:nvPr/>
        </p:nvSpPr>
        <p:spPr>
          <a:xfrm>
            <a:off x="559172" y="2728472"/>
            <a:ext cx="4107452" cy="647401"/>
          </a:xfrm>
          <a:prstGeom prst="rect">
            <a:avLst/>
          </a:prstGeom>
        </p:spPr>
        <p:txBody>
          <a:bodyPr vert="horz" lIns="0" tIns="45720" rIns="91440" bIns="45720" rtlCol="0">
            <a:normAutofit/>
          </a:bodyPr>
          <a:lstStyle>
            <a:lvl1pPr marL="179388" indent="-179388" algn="l" defTabSz="995613" rtl="0" eaLnBrk="1" latinLnBrk="0" hangingPunct="1">
              <a:lnSpc>
                <a:spcPct val="140000"/>
              </a:lnSpc>
              <a:spcBef>
                <a:spcPts val="300"/>
              </a:spcBef>
              <a:buClr>
                <a:schemeClr val="tx2"/>
              </a:buClr>
              <a:buSzPct val="110000"/>
              <a:buFont typeface="Wingdings" pitchFamily="2" charset="2"/>
              <a:buChar char="l"/>
              <a:defRPr lang="en-US" sz="1400" kern="1200">
                <a:solidFill>
                  <a:schemeClr val="tx1"/>
                </a:solidFill>
                <a:latin typeface="Tahoma" pitchFamily="34" charset="0"/>
                <a:ea typeface="Tahoma" pitchFamily="34" charset="0"/>
                <a:cs typeface="Tahoma" pitchFamily="34" charset="0"/>
              </a:defRPr>
            </a:lvl1pPr>
            <a:lvl2pPr marL="360000" indent="-180000" algn="l" defTabSz="995613" rtl="0" eaLnBrk="1" latinLnBrk="0" hangingPunct="1">
              <a:lnSpc>
                <a:spcPct val="140000"/>
              </a:lnSpc>
              <a:spcBef>
                <a:spcPts val="300"/>
              </a:spcBef>
              <a:spcAft>
                <a:spcPts val="0"/>
              </a:spcAft>
              <a:buClr>
                <a:schemeClr val="tx2"/>
              </a:buClr>
              <a:buSzPct val="80000"/>
              <a:buFont typeface="Wingdings 3" pitchFamily="18" charset="2"/>
              <a:buChar char=""/>
              <a:defRPr lang="en-US" sz="1400" kern="1200">
                <a:solidFill>
                  <a:schemeClr val="tx1"/>
                </a:solidFill>
                <a:latin typeface="Tahoma" pitchFamily="34" charset="0"/>
                <a:ea typeface="Tahoma" pitchFamily="34" charset="0"/>
                <a:cs typeface="Tahoma" pitchFamily="34" charset="0"/>
              </a:defRPr>
            </a:lvl2pPr>
            <a:lvl3pPr marL="538163" indent="-182563" algn="l" defTabSz="995613" rtl="0" eaLnBrk="1" latinLnBrk="0" hangingPunct="1">
              <a:lnSpc>
                <a:spcPct val="140000"/>
              </a:lnSpc>
              <a:spcBef>
                <a:spcPct val="20000"/>
              </a:spcBef>
              <a:buClr>
                <a:schemeClr val="tx2"/>
              </a:buClr>
              <a:buSzPct val="80000"/>
              <a:buFontTx/>
              <a:buBlip>
                <a:blip r:embed="rId2"/>
              </a:buBlip>
              <a:defRPr lang="en-US" sz="1400" kern="1200">
                <a:solidFill>
                  <a:schemeClr val="tx1"/>
                </a:solidFill>
                <a:latin typeface="Tahoma" pitchFamily="34" charset="0"/>
                <a:ea typeface="Tahoma" pitchFamily="34" charset="0"/>
                <a:cs typeface="Tahoma" pitchFamily="34" charset="0"/>
              </a:defRPr>
            </a:lvl3pPr>
            <a:lvl4pPr marL="719138" indent="-180975" algn="l" defTabSz="995613" rtl="0" eaLnBrk="1" latinLnBrk="0" hangingPunct="1">
              <a:lnSpc>
                <a:spcPct val="140000"/>
              </a:lnSpc>
              <a:spcBef>
                <a:spcPct val="20000"/>
              </a:spcBef>
              <a:buClr>
                <a:schemeClr val="tx2"/>
              </a:buClr>
              <a:buSzPct val="80000"/>
              <a:buFont typeface="Tahoma" pitchFamily="34" charset="0"/>
              <a:buChar char="–"/>
              <a:defRPr lang="en-US" sz="1400" kern="1200">
                <a:solidFill>
                  <a:schemeClr val="tx1"/>
                </a:solidFill>
                <a:latin typeface="Tahoma" pitchFamily="34" charset="0"/>
                <a:ea typeface="Tahoma" pitchFamily="34" charset="0"/>
                <a:cs typeface="Tahoma" pitchFamily="34" charset="0"/>
              </a:defRPr>
            </a:lvl4pPr>
            <a:lvl5pPr marL="895350" indent="-176213" algn="l" defTabSz="995613" rtl="0" eaLnBrk="1" latinLnBrk="0" hangingPunct="1">
              <a:lnSpc>
                <a:spcPct val="140000"/>
              </a:lnSpc>
              <a:spcBef>
                <a:spcPct val="20000"/>
              </a:spcBef>
              <a:buClr>
                <a:schemeClr val="tx2"/>
              </a:buClr>
              <a:buSzPct val="80000"/>
              <a:buFont typeface="Tahoma" pitchFamily="34" charset="0"/>
              <a:buChar char="–"/>
              <a:defRPr lang="en-GB" sz="1400" kern="1200">
                <a:solidFill>
                  <a:schemeClr val="tx1"/>
                </a:solidFill>
                <a:latin typeface="Tahoma" pitchFamily="34" charset="0"/>
                <a:ea typeface="Tahoma" pitchFamily="34" charset="0"/>
                <a:cs typeface="Tahoma" pitchFamily="34" charset="0"/>
              </a:defRPr>
            </a:lvl5pPr>
            <a:lvl6pPr marL="239979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36125"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72452"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0877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r>
              <a:rPr lang="en-US" sz="2000" dirty="0" smtClean="0"/>
              <a:t>List</a:t>
            </a:r>
            <a:r>
              <a:rPr lang="pl-PL" sz="2000" dirty="0" smtClean="0"/>
              <a:t> </a:t>
            </a:r>
            <a:r>
              <a:rPr lang="pl-PL" sz="2000" dirty="0" err="1" smtClean="0"/>
              <a:t>value</a:t>
            </a:r>
            <a:r>
              <a:rPr lang="pl-PL" sz="2000" dirty="0" smtClean="0"/>
              <a:t>:</a:t>
            </a:r>
            <a:endParaRPr lang="en-US" sz="2000" dirty="0"/>
          </a:p>
        </p:txBody>
      </p:sp>
      <p:sp>
        <p:nvSpPr>
          <p:cNvPr id="7" name="Rectangle 3"/>
          <p:cNvSpPr>
            <a:spLocks noChangeArrowheads="1"/>
          </p:cNvSpPr>
          <p:nvPr/>
        </p:nvSpPr>
        <p:spPr bwMode="auto">
          <a:xfrm>
            <a:off x="498296" y="3289627"/>
            <a:ext cx="4168328" cy="1723549"/>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defTabSz="914400" fontAlgn="ctr"/>
            <a:r>
              <a:rPr lang="en-US" sz="1400" dirty="0" smtClean="0">
                <a:solidFill>
                  <a:srgbClr val="333333"/>
                </a:solidFill>
                <a:latin typeface="Courier New" panose="02070309020205020404" pitchFamily="49" charset="0"/>
                <a:cs typeface="Courier New" panose="02070309020205020404" pitchFamily="49" charset="0"/>
              </a:rPr>
              <a:t>&lt;</a:t>
            </a:r>
            <a:r>
              <a:rPr lang="en-US" sz="1400" dirty="0">
                <a:solidFill>
                  <a:srgbClr val="333333"/>
                </a:solidFill>
                <a:latin typeface="Courier New" panose="02070309020205020404" pitchFamily="49" charset="0"/>
                <a:cs typeface="Courier New" panose="02070309020205020404" pitchFamily="49" charset="0"/>
              </a:rPr>
              <a:t>property name="</a:t>
            </a:r>
            <a:r>
              <a:rPr lang="en-US" sz="1400" dirty="0" err="1">
                <a:solidFill>
                  <a:srgbClr val="333333"/>
                </a:solidFill>
                <a:latin typeface="Courier New" panose="02070309020205020404" pitchFamily="49" charset="0"/>
                <a:cs typeface="Courier New" panose="02070309020205020404" pitchFamily="49" charset="0"/>
              </a:rPr>
              <a:t>sampleList</a:t>
            </a:r>
            <a:r>
              <a:rPr lang="en-US" sz="1400" dirty="0">
                <a:solidFill>
                  <a:srgbClr val="333333"/>
                </a:solidFill>
                <a:latin typeface="Courier New" panose="02070309020205020404" pitchFamily="49" charset="0"/>
                <a:cs typeface="Courier New" panose="02070309020205020404" pitchFamily="49" charset="0"/>
              </a:rPr>
              <a:t>"&gt;</a:t>
            </a:r>
          </a:p>
          <a:p>
            <a:pPr lvl="0" defTabSz="914400" fontAlgn="ctr"/>
            <a:r>
              <a:rPr lang="pl-PL" sz="1400" dirty="0" smtClean="0">
                <a:solidFill>
                  <a:srgbClr val="333333"/>
                </a:solidFill>
                <a:latin typeface="Courier New" panose="02070309020205020404" pitchFamily="49" charset="0"/>
                <a:cs typeface="Courier New" panose="02070309020205020404" pitchFamily="49" charset="0"/>
              </a:rPr>
              <a:t> </a:t>
            </a:r>
            <a:r>
              <a:rPr lang="en-US" sz="1400" dirty="0" smtClean="0">
                <a:solidFill>
                  <a:srgbClr val="333333"/>
                </a:solidFill>
                <a:latin typeface="Courier New" panose="02070309020205020404" pitchFamily="49" charset="0"/>
                <a:cs typeface="Courier New" panose="02070309020205020404" pitchFamily="49" charset="0"/>
              </a:rPr>
              <a:t>&lt;</a:t>
            </a:r>
            <a:r>
              <a:rPr lang="en-US" sz="1400" dirty="0">
                <a:solidFill>
                  <a:srgbClr val="333333"/>
                </a:solidFill>
                <a:latin typeface="Courier New" panose="02070309020205020404" pitchFamily="49" charset="0"/>
                <a:cs typeface="Courier New" panose="02070309020205020404" pitchFamily="49" charset="0"/>
              </a:rPr>
              <a:t>list&gt;</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a:t>
            </a:r>
            <a:r>
              <a:rPr lang="pl-PL" sz="1400" dirty="0" smtClean="0">
                <a:solidFill>
                  <a:srgbClr val="333333"/>
                </a:solidFill>
                <a:latin typeface="Courier New" panose="02070309020205020404" pitchFamily="49" charset="0"/>
                <a:cs typeface="Courier New" panose="02070309020205020404" pitchFamily="49" charset="0"/>
              </a:rPr>
              <a:t> </a:t>
            </a:r>
            <a:r>
              <a:rPr lang="en-US" sz="1400" dirty="0" smtClean="0">
                <a:solidFill>
                  <a:srgbClr val="333333"/>
                </a:solidFill>
                <a:latin typeface="Courier New" panose="02070309020205020404" pitchFamily="49" charset="0"/>
                <a:cs typeface="Courier New" panose="02070309020205020404" pitchFamily="49" charset="0"/>
              </a:rPr>
              <a:t>&lt;</a:t>
            </a:r>
            <a:r>
              <a:rPr lang="en-US" sz="1400" dirty="0">
                <a:solidFill>
                  <a:srgbClr val="333333"/>
                </a:solidFill>
                <a:latin typeface="Courier New" panose="02070309020205020404" pitchFamily="49" charset="0"/>
                <a:cs typeface="Courier New" panose="02070309020205020404" pitchFamily="49" charset="0"/>
              </a:rPr>
              <a:t>value&gt;pechorin@hero.org&lt;/value&gt;</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a:t>
            </a:r>
            <a:r>
              <a:rPr lang="en-US" sz="1400" dirty="0" smtClean="0">
                <a:solidFill>
                  <a:srgbClr val="333333"/>
                </a:solidFill>
                <a:latin typeface="Courier New" panose="02070309020205020404" pitchFamily="49" charset="0"/>
                <a:cs typeface="Courier New" panose="02070309020205020404" pitchFamily="49" charset="0"/>
              </a:rPr>
              <a:t> &lt;</a:t>
            </a:r>
            <a:r>
              <a:rPr lang="en-US" sz="1400" dirty="0">
                <a:solidFill>
                  <a:srgbClr val="333333"/>
                </a:solidFill>
                <a:latin typeface="Courier New" panose="02070309020205020404" pitchFamily="49" charset="0"/>
                <a:cs typeface="Courier New" panose="02070309020205020404" pitchFamily="49" charset="0"/>
              </a:rPr>
              <a:t>value&gt;raskolnikov@slums.org&lt;/value&gt;</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a:t>
            </a:r>
            <a:r>
              <a:rPr lang="en-US" sz="1400" dirty="0" smtClean="0">
                <a:solidFill>
                  <a:srgbClr val="333333"/>
                </a:solidFill>
                <a:latin typeface="Courier New" panose="02070309020205020404" pitchFamily="49" charset="0"/>
                <a:cs typeface="Courier New" panose="02070309020205020404" pitchFamily="49" charset="0"/>
              </a:rPr>
              <a:t> &lt;</a:t>
            </a:r>
            <a:r>
              <a:rPr lang="en-US" sz="1400" dirty="0">
                <a:solidFill>
                  <a:srgbClr val="333333"/>
                </a:solidFill>
                <a:latin typeface="Courier New" panose="02070309020205020404" pitchFamily="49" charset="0"/>
                <a:cs typeface="Courier New" panose="02070309020205020404" pitchFamily="49" charset="0"/>
              </a:rPr>
              <a:t>value&gt;stavrogin@gov.org&lt;/value&gt;</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a:t>
            </a:r>
            <a:r>
              <a:rPr lang="en-US" sz="1400" dirty="0" smtClean="0">
                <a:solidFill>
                  <a:srgbClr val="333333"/>
                </a:solidFill>
                <a:latin typeface="Courier New" panose="02070309020205020404" pitchFamily="49" charset="0"/>
                <a:cs typeface="Courier New" panose="02070309020205020404" pitchFamily="49" charset="0"/>
              </a:rPr>
              <a:t> &lt;</a:t>
            </a:r>
            <a:r>
              <a:rPr lang="en-US" sz="1400" dirty="0">
                <a:solidFill>
                  <a:srgbClr val="333333"/>
                </a:solidFill>
                <a:latin typeface="Courier New" panose="02070309020205020404" pitchFamily="49" charset="0"/>
                <a:cs typeface="Courier New" panose="02070309020205020404" pitchFamily="49" charset="0"/>
              </a:rPr>
              <a:t>value&gt;porfiry@gov.org&lt;/value&gt;</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a:t>
            </a:r>
            <a:r>
              <a:rPr lang="en-US" sz="1400" dirty="0" smtClean="0">
                <a:solidFill>
                  <a:srgbClr val="333333"/>
                </a:solidFill>
                <a:latin typeface="Courier New" panose="02070309020205020404" pitchFamily="49" charset="0"/>
                <a:cs typeface="Courier New" panose="02070309020205020404" pitchFamily="49" charset="0"/>
              </a:rPr>
              <a:t>&lt;/</a:t>
            </a:r>
            <a:r>
              <a:rPr lang="en-US" sz="1400" dirty="0">
                <a:solidFill>
                  <a:srgbClr val="333333"/>
                </a:solidFill>
                <a:latin typeface="Courier New" panose="02070309020205020404" pitchFamily="49" charset="0"/>
                <a:cs typeface="Courier New" panose="02070309020205020404" pitchFamily="49" charset="0"/>
              </a:rPr>
              <a:t>list&gt;</a:t>
            </a:r>
          </a:p>
          <a:p>
            <a:pPr lvl="0" defTabSz="914400" fontAlgn="ctr"/>
            <a:r>
              <a:rPr lang="en-US" sz="1400" dirty="0" smtClean="0">
                <a:solidFill>
                  <a:srgbClr val="333333"/>
                </a:solidFill>
                <a:latin typeface="Courier New" panose="02070309020205020404" pitchFamily="49" charset="0"/>
                <a:cs typeface="Courier New" panose="02070309020205020404" pitchFamily="49" charset="0"/>
              </a:rPr>
              <a:t>&lt;/</a:t>
            </a:r>
            <a:r>
              <a:rPr lang="en-US" sz="1400" dirty="0">
                <a:solidFill>
                  <a:srgbClr val="333333"/>
                </a:solidFill>
                <a:latin typeface="Courier New" panose="02070309020205020404" pitchFamily="49" charset="0"/>
                <a:cs typeface="Courier New" panose="02070309020205020404" pitchFamily="49" charset="0"/>
              </a:rPr>
              <a:t>property&gt;</a:t>
            </a:r>
          </a:p>
        </p:txBody>
      </p:sp>
      <p:sp>
        <p:nvSpPr>
          <p:cNvPr id="8" name="Rectangle 3"/>
          <p:cNvSpPr>
            <a:spLocks noChangeArrowheads="1"/>
          </p:cNvSpPr>
          <p:nvPr/>
        </p:nvSpPr>
        <p:spPr bwMode="auto">
          <a:xfrm>
            <a:off x="4943115" y="3289627"/>
            <a:ext cx="4806361" cy="1723549"/>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defTabSz="914400" fontAlgn="ctr"/>
            <a:r>
              <a:rPr lang="en-US" sz="1400" dirty="0" smtClean="0">
                <a:solidFill>
                  <a:srgbClr val="333333"/>
                </a:solidFill>
                <a:latin typeface="Courier New" panose="02070309020205020404" pitchFamily="49" charset="0"/>
                <a:cs typeface="Courier New" panose="02070309020205020404" pitchFamily="49" charset="0"/>
              </a:rPr>
              <a:t>&lt;</a:t>
            </a:r>
            <a:r>
              <a:rPr lang="en-US" sz="1400" dirty="0">
                <a:solidFill>
                  <a:srgbClr val="333333"/>
                </a:solidFill>
                <a:latin typeface="Courier New" panose="02070309020205020404" pitchFamily="49" charset="0"/>
                <a:cs typeface="Courier New" panose="02070309020205020404" pitchFamily="49" charset="0"/>
              </a:rPr>
              <a:t>property name="</a:t>
            </a:r>
            <a:r>
              <a:rPr lang="en-US" sz="1400" dirty="0" err="1">
                <a:solidFill>
                  <a:srgbClr val="333333"/>
                </a:solidFill>
                <a:latin typeface="Courier New" panose="02070309020205020404" pitchFamily="49" charset="0"/>
                <a:cs typeface="Courier New" panose="02070309020205020404" pitchFamily="49" charset="0"/>
              </a:rPr>
              <a:t>sampleSet</a:t>
            </a:r>
            <a:r>
              <a:rPr lang="en-US" sz="1400" dirty="0">
                <a:solidFill>
                  <a:srgbClr val="333333"/>
                </a:solidFill>
                <a:latin typeface="Courier New" panose="02070309020205020404" pitchFamily="49" charset="0"/>
                <a:cs typeface="Courier New" panose="02070309020205020404" pitchFamily="49" charset="0"/>
              </a:rPr>
              <a:t>"&gt;</a:t>
            </a:r>
          </a:p>
          <a:p>
            <a:pPr lvl="0" defTabSz="914400" fontAlgn="ctr"/>
            <a:r>
              <a:rPr lang="pl-PL" sz="1400" dirty="0">
                <a:solidFill>
                  <a:srgbClr val="333333"/>
                </a:solidFill>
                <a:latin typeface="Courier New" panose="02070309020205020404" pitchFamily="49" charset="0"/>
                <a:cs typeface="Courier New" panose="02070309020205020404" pitchFamily="49" charset="0"/>
              </a:rPr>
              <a:t> </a:t>
            </a:r>
            <a:r>
              <a:rPr lang="en-US" sz="1400" dirty="0" smtClean="0">
                <a:solidFill>
                  <a:srgbClr val="333333"/>
                </a:solidFill>
                <a:latin typeface="Courier New" panose="02070309020205020404" pitchFamily="49" charset="0"/>
                <a:cs typeface="Courier New" panose="02070309020205020404" pitchFamily="49" charset="0"/>
              </a:rPr>
              <a:t>&lt;</a:t>
            </a:r>
            <a:r>
              <a:rPr lang="en-US" sz="1400" dirty="0">
                <a:solidFill>
                  <a:srgbClr val="333333"/>
                </a:solidFill>
                <a:latin typeface="Courier New" panose="02070309020205020404" pitchFamily="49" charset="0"/>
                <a:cs typeface="Courier New" panose="02070309020205020404" pitchFamily="49" charset="0"/>
              </a:rPr>
              <a:t>set&gt;</a:t>
            </a:r>
          </a:p>
          <a:p>
            <a:pPr lvl="0" defTabSz="914400" fontAlgn="ctr"/>
            <a:r>
              <a:rPr lang="en-US" sz="1400" dirty="0" smtClean="0">
                <a:solidFill>
                  <a:srgbClr val="333333"/>
                </a:solidFill>
                <a:latin typeface="Courier New" panose="02070309020205020404" pitchFamily="49" charset="0"/>
                <a:cs typeface="Courier New" panose="02070309020205020404" pitchFamily="49" charset="0"/>
              </a:rPr>
              <a:t> </a:t>
            </a:r>
            <a:r>
              <a:rPr lang="pl-PL" sz="1400" dirty="0" smtClean="0">
                <a:solidFill>
                  <a:srgbClr val="333333"/>
                </a:solidFill>
                <a:latin typeface="Courier New" panose="02070309020205020404" pitchFamily="49" charset="0"/>
                <a:cs typeface="Courier New" panose="02070309020205020404" pitchFamily="49" charset="0"/>
              </a:rPr>
              <a:t> </a:t>
            </a:r>
            <a:r>
              <a:rPr lang="en-US" sz="1400" dirty="0" smtClean="0">
                <a:solidFill>
                  <a:srgbClr val="333333"/>
                </a:solidFill>
                <a:latin typeface="Courier New" panose="02070309020205020404" pitchFamily="49" charset="0"/>
                <a:cs typeface="Courier New" panose="02070309020205020404" pitchFamily="49" charset="0"/>
              </a:rPr>
              <a:t>&lt;</a:t>
            </a:r>
            <a:r>
              <a:rPr lang="en-US" sz="1400" dirty="0">
                <a:solidFill>
                  <a:srgbClr val="333333"/>
                </a:solidFill>
                <a:latin typeface="Courier New" panose="02070309020205020404" pitchFamily="49" charset="0"/>
                <a:cs typeface="Courier New" panose="02070309020205020404" pitchFamily="49" charset="0"/>
              </a:rPr>
              <a:t>value&gt;pechorin@hero.org&lt;/value&gt;</a:t>
            </a:r>
          </a:p>
          <a:p>
            <a:pPr lvl="0" defTabSz="914400" fontAlgn="ctr"/>
            <a:r>
              <a:rPr lang="en-US" sz="1400" dirty="0" smtClean="0">
                <a:solidFill>
                  <a:srgbClr val="333333"/>
                </a:solidFill>
                <a:latin typeface="Courier New" panose="02070309020205020404" pitchFamily="49" charset="0"/>
                <a:cs typeface="Courier New" panose="02070309020205020404" pitchFamily="49" charset="0"/>
              </a:rPr>
              <a:t>  &lt;</a:t>
            </a:r>
            <a:r>
              <a:rPr lang="en-US" sz="1400" dirty="0">
                <a:solidFill>
                  <a:srgbClr val="333333"/>
                </a:solidFill>
                <a:latin typeface="Courier New" panose="02070309020205020404" pitchFamily="49" charset="0"/>
                <a:cs typeface="Courier New" panose="02070309020205020404" pitchFamily="49" charset="0"/>
              </a:rPr>
              <a:t>value&gt;raskolnikov@slums.org&lt;/value&gt;</a:t>
            </a:r>
          </a:p>
          <a:p>
            <a:pPr lvl="0" defTabSz="914400" fontAlgn="ctr"/>
            <a:r>
              <a:rPr lang="en-US" sz="1400" dirty="0" smtClean="0">
                <a:solidFill>
                  <a:srgbClr val="333333"/>
                </a:solidFill>
                <a:latin typeface="Courier New" panose="02070309020205020404" pitchFamily="49" charset="0"/>
                <a:cs typeface="Courier New" panose="02070309020205020404" pitchFamily="49" charset="0"/>
              </a:rPr>
              <a:t>  &lt;</a:t>
            </a:r>
            <a:r>
              <a:rPr lang="en-US" sz="1400" dirty="0">
                <a:solidFill>
                  <a:srgbClr val="333333"/>
                </a:solidFill>
                <a:latin typeface="Courier New" panose="02070309020205020404" pitchFamily="49" charset="0"/>
                <a:cs typeface="Courier New" panose="02070309020205020404" pitchFamily="49" charset="0"/>
              </a:rPr>
              <a:t>value&gt;stavrogin@gov.org&lt;/value&gt;</a:t>
            </a:r>
          </a:p>
          <a:p>
            <a:pPr lvl="0" defTabSz="914400" fontAlgn="ctr"/>
            <a:r>
              <a:rPr lang="en-US" sz="1400" dirty="0" smtClean="0">
                <a:solidFill>
                  <a:srgbClr val="333333"/>
                </a:solidFill>
                <a:latin typeface="Courier New" panose="02070309020205020404" pitchFamily="49" charset="0"/>
                <a:cs typeface="Courier New" panose="02070309020205020404" pitchFamily="49" charset="0"/>
              </a:rPr>
              <a:t>  &lt;</a:t>
            </a:r>
            <a:r>
              <a:rPr lang="en-US" sz="1400" dirty="0">
                <a:solidFill>
                  <a:srgbClr val="333333"/>
                </a:solidFill>
                <a:latin typeface="Courier New" panose="02070309020205020404" pitchFamily="49" charset="0"/>
                <a:cs typeface="Courier New" panose="02070309020205020404" pitchFamily="49" charset="0"/>
              </a:rPr>
              <a:t>value&gt;porfiry@gov.org&lt;/value&gt;</a:t>
            </a:r>
          </a:p>
          <a:p>
            <a:pPr lvl="0" defTabSz="914400" fontAlgn="ctr"/>
            <a:r>
              <a:rPr lang="en-US" sz="1400" dirty="0" smtClean="0">
                <a:solidFill>
                  <a:srgbClr val="333333"/>
                </a:solidFill>
                <a:latin typeface="Courier New" panose="02070309020205020404" pitchFamily="49" charset="0"/>
                <a:cs typeface="Courier New" panose="02070309020205020404" pitchFamily="49" charset="0"/>
              </a:rPr>
              <a:t> &lt;/</a:t>
            </a:r>
            <a:r>
              <a:rPr lang="en-US" sz="1400" dirty="0">
                <a:solidFill>
                  <a:srgbClr val="333333"/>
                </a:solidFill>
                <a:latin typeface="Courier New" panose="02070309020205020404" pitchFamily="49" charset="0"/>
                <a:cs typeface="Courier New" panose="02070309020205020404" pitchFamily="49" charset="0"/>
              </a:rPr>
              <a:t>set&gt;</a:t>
            </a:r>
          </a:p>
          <a:p>
            <a:pPr lvl="0" defTabSz="914400" fontAlgn="ctr"/>
            <a:r>
              <a:rPr lang="en-US" sz="1400" dirty="0" smtClean="0">
                <a:solidFill>
                  <a:srgbClr val="333333"/>
                </a:solidFill>
                <a:latin typeface="Courier New" panose="02070309020205020404" pitchFamily="49" charset="0"/>
                <a:cs typeface="Courier New" panose="02070309020205020404" pitchFamily="49" charset="0"/>
              </a:rPr>
              <a:t>&lt;/</a:t>
            </a:r>
            <a:r>
              <a:rPr lang="en-US" sz="1400" dirty="0">
                <a:solidFill>
                  <a:srgbClr val="333333"/>
                </a:solidFill>
                <a:latin typeface="Courier New" panose="02070309020205020404" pitchFamily="49" charset="0"/>
                <a:cs typeface="Courier New" panose="02070309020205020404" pitchFamily="49" charset="0"/>
              </a:rPr>
              <a:t>property&gt;</a:t>
            </a:r>
          </a:p>
        </p:txBody>
      </p:sp>
      <p:sp>
        <p:nvSpPr>
          <p:cNvPr id="9" name="Symbol zastępczy zawartości 10"/>
          <p:cNvSpPr txBox="1">
            <a:spLocks/>
          </p:cNvSpPr>
          <p:nvPr/>
        </p:nvSpPr>
        <p:spPr>
          <a:xfrm>
            <a:off x="4943115" y="2728471"/>
            <a:ext cx="4107452" cy="647401"/>
          </a:xfrm>
          <a:prstGeom prst="rect">
            <a:avLst/>
          </a:prstGeom>
        </p:spPr>
        <p:txBody>
          <a:bodyPr vert="horz" lIns="0" tIns="45720" rIns="91440" bIns="45720" rtlCol="0">
            <a:normAutofit/>
          </a:bodyPr>
          <a:lstStyle>
            <a:lvl1pPr marL="179388" indent="-179388" algn="l" defTabSz="995613" rtl="0" eaLnBrk="1" latinLnBrk="0" hangingPunct="1">
              <a:lnSpc>
                <a:spcPct val="140000"/>
              </a:lnSpc>
              <a:spcBef>
                <a:spcPts val="300"/>
              </a:spcBef>
              <a:buClr>
                <a:schemeClr val="tx2"/>
              </a:buClr>
              <a:buSzPct val="110000"/>
              <a:buFont typeface="Wingdings" pitchFamily="2" charset="2"/>
              <a:buChar char="l"/>
              <a:defRPr lang="en-US" sz="1400" kern="1200">
                <a:solidFill>
                  <a:schemeClr val="tx1"/>
                </a:solidFill>
                <a:latin typeface="Tahoma" pitchFamily="34" charset="0"/>
                <a:ea typeface="Tahoma" pitchFamily="34" charset="0"/>
                <a:cs typeface="Tahoma" pitchFamily="34" charset="0"/>
              </a:defRPr>
            </a:lvl1pPr>
            <a:lvl2pPr marL="360000" indent="-180000" algn="l" defTabSz="995613" rtl="0" eaLnBrk="1" latinLnBrk="0" hangingPunct="1">
              <a:lnSpc>
                <a:spcPct val="140000"/>
              </a:lnSpc>
              <a:spcBef>
                <a:spcPts val="300"/>
              </a:spcBef>
              <a:spcAft>
                <a:spcPts val="0"/>
              </a:spcAft>
              <a:buClr>
                <a:schemeClr val="tx2"/>
              </a:buClr>
              <a:buSzPct val="80000"/>
              <a:buFont typeface="Wingdings 3" pitchFamily="18" charset="2"/>
              <a:buChar char=""/>
              <a:defRPr lang="en-US" sz="1400" kern="1200">
                <a:solidFill>
                  <a:schemeClr val="tx1"/>
                </a:solidFill>
                <a:latin typeface="Tahoma" pitchFamily="34" charset="0"/>
                <a:ea typeface="Tahoma" pitchFamily="34" charset="0"/>
                <a:cs typeface="Tahoma" pitchFamily="34" charset="0"/>
              </a:defRPr>
            </a:lvl2pPr>
            <a:lvl3pPr marL="538163" indent="-182563" algn="l" defTabSz="995613" rtl="0" eaLnBrk="1" latinLnBrk="0" hangingPunct="1">
              <a:lnSpc>
                <a:spcPct val="140000"/>
              </a:lnSpc>
              <a:spcBef>
                <a:spcPct val="20000"/>
              </a:spcBef>
              <a:buClr>
                <a:schemeClr val="tx2"/>
              </a:buClr>
              <a:buSzPct val="80000"/>
              <a:buFontTx/>
              <a:buBlip>
                <a:blip r:embed="rId2"/>
              </a:buBlip>
              <a:defRPr lang="en-US" sz="1400" kern="1200">
                <a:solidFill>
                  <a:schemeClr val="tx1"/>
                </a:solidFill>
                <a:latin typeface="Tahoma" pitchFamily="34" charset="0"/>
                <a:ea typeface="Tahoma" pitchFamily="34" charset="0"/>
                <a:cs typeface="Tahoma" pitchFamily="34" charset="0"/>
              </a:defRPr>
            </a:lvl3pPr>
            <a:lvl4pPr marL="719138" indent="-180975" algn="l" defTabSz="995613" rtl="0" eaLnBrk="1" latinLnBrk="0" hangingPunct="1">
              <a:lnSpc>
                <a:spcPct val="140000"/>
              </a:lnSpc>
              <a:spcBef>
                <a:spcPct val="20000"/>
              </a:spcBef>
              <a:buClr>
                <a:schemeClr val="tx2"/>
              </a:buClr>
              <a:buSzPct val="80000"/>
              <a:buFont typeface="Tahoma" pitchFamily="34" charset="0"/>
              <a:buChar char="–"/>
              <a:defRPr lang="en-US" sz="1400" kern="1200">
                <a:solidFill>
                  <a:schemeClr val="tx1"/>
                </a:solidFill>
                <a:latin typeface="Tahoma" pitchFamily="34" charset="0"/>
                <a:ea typeface="Tahoma" pitchFamily="34" charset="0"/>
                <a:cs typeface="Tahoma" pitchFamily="34" charset="0"/>
              </a:defRPr>
            </a:lvl4pPr>
            <a:lvl5pPr marL="895350" indent="-176213" algn="l" defTabSz="995613" rtl="0" eaLnBrk="1" latinLnBrk="0" hangingPunct="1">
              <a:lnSpc>
                <a:spcPct val="140000"/>
              </a:lnSpc>
              <a:spcBef>
                <a:spcPct val="20000"/>
              </a:spcBef>
              <a:buClr>
                <a:schemeClr val="tx2"/>
              </a:buClr>
              <a:buSzPct val="80000"/>
              <a:buFont typeface="Tahoma" pitchFamily="34" charset="0"/>
              <a:buChar char="–"/>
              <a:defRPr lang="en-GB" sz="1400" kern="1200">
                <a:solidFill>
                  <a:schemeClr val="tx1"/>
                </a:solidFill>
                <a:latin typeface="Tahoma" pitchFamily="34" charset="0"/>
                <a:ea typeface="Tahoma" pitchFamily="34" charset="0"/>
                <a:cs typeface="Tahoma" pitchFamily="34" charset="0"/>
              </a:defRPr>
            </a:lvl5pPr>
            <a:lvl6pPr marL="239979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36125"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72452"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0877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r>
              <a:rPr lang="pl-PL" sz="2000" dirty="0" smtClean="0"/>
              <a:t>Set </a:t>
            </a:r>
            <a:r>
              <a:rPr lang="pl-PL" sz="2000" dirty="0" err="1" smtClean="0"/>
              <a:t>value</a:t>
            </a:r>
            <a:r>
              <a:rPr lang="pl-PL" sz="2000" dirty="0" smtClean="0"/>
              <a:t>:</a:t>
            </a:r>
            <a:endParaRPr lang="en-US" sz="2000" dirty="0"/>
          </a:p>
        </p:txBody>
      </p:sp>
    </p:spTree>
    <p:extLst>
      <p:ext uri="{BB962C8B-B14F-4D97-AF65-F5344CB8AC3E}">
        <p14:creationId xmlns:p14="http://schemas.microsoft.com/office/powerpoint/2010/main" val="1336588510"/>
      </p:ext>
    </p:extLst>
  </p:cSld>
  <p:clrMapOvr>
    <a:masterClrMapping/>
  </p:clrMapOvr>
  <p:transition spd="med">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smtClean="0"/>
              <a:t>XML-based container configuration</a:t>
            </a:r>
            <a:r>
              <a:rPr lang="pl-PL" dirty="0" smtClean="0"/>
              <a:t/>
            </a:r>
            <a:br>
              <a:rPr lang="pl-PL" dirty="0" smtClean="0"/>
            </a:br>
            <a:r>
              <a:rPr lang="pl-PL" sz="1800" dirty="0" err="1" smtClean="0"/>
              <a:t>Dependency</a:t>
            </a:r>
            <a:r>
              <a:rPr lang="pl-PL" sz="1800" dirty="0" smtClean="0"/>
              <a:t> </a:t>
            </a:r>
            <a:r>
              <a:rPr lang="pl-PL" sz="1800" dirty="0" err="1" smtClean="0"/>
              <a:t>Injection</a:t>
            </a:r>
            <a:r>
              <a:rPr lang="pl-PL" sz="1800" dirty="0" smtClean="0"/>
              <a:t> – with </a:t>
            </a:r>
            <a:r>
              <a:rPr lang="pl-PL" sz="1800" dirty="0" err="1" smtClean="0"/>
              <a:t>other</a:t>
            </a:r>
            <a:r>
              <a:rPr lang="pl-PL" sz="1800" dirty="0" smtClean="0"/>
              <a:t> </a:t>
            </a:r>
            <a:r>
              <a:rPr lang="pl-PL" sz="1800" dirty="0" err="1" smtClean="0"/>
              <a:t>beans</a:t>
            </a:r>
            <a:r>
              <a:rPr lang="pl-PL" dirty="0" smtClean="0"/>
              <a:t/>
            </a:r>
            <a:br>
              <a:rPr lang="pl-PL" dirty="0" smtClean="0"/>
            </a:br>
            <a:endParaRPr lang="en-US" dirty="0"/>
          </a:p>
        </p:txBody>
      </p:sp>
      <p:sp>
        <p:nvSpPr>
          <p:cNvPr id="4" name="Rectangle 3"/>
          <p:cNvSpPr>
            <a:spLocks noChangeArrowheads="1"/>
          </p:cNvSpPr>
          <p:nvPr/>
        </p:nvSpPr>
        <p:spPr bwMode="auto">
          <a:xfrm>
            <a:off x="200472" y="1849467"/>
            <a:ext cx="9549004" cy="1723549"/>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defTabSz="914400" fontAlgn="ctr"/>
            <a:r>
              <a:rPr lang="en-US" sz="1400" dirty="0" smtClean="0">
                <a:solidFill>
                  <a:srgbClr val="333333"/>
                </a:solidFill>
                <a:latin typeface="Courier New" panose="02070309020205020404" pitchFamily="49" charset="0"/>
                <a:cs typeface="Courier New" panose="02070309020205020404" pitchFamily="49" charset="0"/>
              </a:rPr>
              <a:t>&lt;</a:t>
            </a:r>
            <a:r>
              <a:rPr lang="en-US" sz="1400" dirty="0">
                <a:solidFill>
                  <a:srgbClr val="333333"/>
                </a:solidFill>
                <a:latin typeface="Courier New" panose="02070309020205020404" pitchFamily="49" charset="0"/>
                <a:cs typeface="Courier New" panose="02070309020205020404" pitchFamily="49" charset="0"/>
              </a:rPr>
              <a:t>bean id="billingService1" class="</a:t>
            </a:r>
            <a:r>
              <a:rPr lang="en-US" sz="1400" dirty="0" err="1">
                <a:solidFill>
                  <a:srgbClr val="333333"/>
                </a:solidFill>
                <a:latin typeface="Courier New" panose="02070309020205020404" pitchFamily="49" charset="0"/>
                <a:cs typeface="Courier New" panose="02070309020205020404" pitchFamily="49" charset="0"/>
              </a:rPr>
              <a:t>com.github.kospiotr.spring.BillingService</a:t>
            </a:r>
            <a:r>
              <a:rPr lang="en-US" sz="1400" dirty="0">
                <a:solidFill>
                  <a:srgbClr val="333333"/>
                </a:solidFill>
                <a:latin typeface="Courier New" panose="02070309020205020404" pitchFamily="49" charset="0"/>
                <a:cs typeface="Courier New" panose="02070309020205020404" pitchFamily="49" charset="0"/>
              </a:rPr>
              <a:t>"&gt;</a:t>
            </a:r>
          </a:p>
          <a:p>
            <a:pPr lvl="0" defTabSz="914400" fontAlgn="ctr"/>
            <a:r>
              <a:rPr lang="pl-PL" sz="1400" dirty="0" smtClean="0">
                <a:solidFill>
                  <a:srgbClr val="333333"/>
                </a:solidFill>
                <a:latin typeface="Courier New" panose="02070309020205020404" pitchFamily="49" charset="0"/>
                <a:cs typeface="Courier New" panose="02070309020205020404" pitchFamily="49" charset="0"/>
              </a:rPr>
              <a:t> </a:t>
            </a:r>
            <a:r>
              <a:rPr lang="en-US" sz="1400" dirty="0" smtClean="0">
                <a:solidFill>
                  <a:srgbClr val="333333"/>
                </a:solidFill>
                <a:latin typeface="Courier New" panose="02070309020205020404" pitchFamily="49" charset="0"/>
                <a:cs typeface="Courier New" panose="02070309020205020404" pitchFamily="49" charset="0"/>
              </a:rPr>
              <a:t>&lt;</a:t>
            </a:r>
            <a:r>
              <a:rPr lang="en-US" sz="1400" dirty="0">
                <a:solidFill>
                  <a:srgbClr val="333333"/>
                </a:solidFill>
                <a:latin typeface="Courier New" panose="02070309020205020404" pitchFamily="49" charset="0"/>
                <a:cs typeface="Courier New" panose="02070309020205020404" pitchFamily="49" charset="0"/>
              </a:rPr>
              <a:t>property name="</a:t>
            </a:r>
            <a:r>
              <a:rPr lang="en-US" sz="1400" dirty="0" err="1">
                <a:solidFill>
                  <a:srgbClr val="333333"/>
                </a:solidFill>
                <a:latin typeface="Courier New" panose="02070309020205020404" pitchFamily="49" charset="0"/>
                <a:cs typeface="Courier New" panose="02070309020205020404" pitchFamily="49" charset="0"/>
              </a:rPr>
              <a:t>creditCardProcessor</a:t>
            </a:r>
            <a:r>
              <a:rPr lang="en-US" sz="1400" dirty="0">
                <a:solidFill>
                  <a:srgbClr val="333333"/>
                </a:solidFill>
                <a:latin typeface="Courier New" panose="02070309020205020404" pitchFamily="49" charset="0"/>
                <a:cs typeface="Courier New" panose="02070309020205020404" pitchFamily="49" charset="0"/>
              </a:rPr>
              <a:t>"&gt;</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a:t>
            </a:r>
            <a:r>
              <a:rPr lang="pl-PL" sz="1400" dirty="0" smtClean="0">
                <a:solidFill>
                  <a:srgbClr val="333333"/>
                </a:solidFill>
                <a:latin typeface="Courier New" panose="02070309020205020404" pitchFamily="49" charset="0"/>
                <a:cs typeface="Courier New" panose="02070309020205020404" pitchFamily="49" charset="0"/>
              </a:rPr>
              <a:t> </a:t>
            </a:r>
            <a:r>
              <a:rPr lang="en-US" sz="1400" dirty="0" smtClean="0">
                <a:solidFill>
                  <a:srgbClr val="333333"/>
                </a:solidFill>
                <a:latin typeface="Courier New" panose="02070309020205020404" pitchFamily="49" charset="0"/>
                <a:cs typeface="Courier New" panose="02070309020205020404" pitchFamily="49" charset="0"/>
              </a:rPr>
              <a:t>&lt;</a:t>
            </a:r>
            <a:r>
              <a:rPr lang="en-US" sz="1400" dirty="0">
                <a:solidFill>
                  <a:srgbClr val="333333"/>
                </a:solidFill>
                <a:latin typeface="Courier New" panose="02070309020205020404" pitchFamily="49" charset="0"/>
                <a:cs typeface="Courier New" panose="02070309020205020404" pitchFamily="49" charset="0"/>
              </a:rPr>
              <a:t>bean id="</a:t>
            </a:r>
            <a:r>
              <a:rPr lang="en-US" sz="1400" dirty="0" err="1" smtClean="0">
                <a:solidFill>
                  <a:srgbClr val="333333"/>
                </a:solidFill>
                <a:latin typeface="Courier New" panose="02070309020205020404" pitchFamily="49" charset="0"/>
                <a:cs typeface="Courier New" panose="02070309020205020404" pitchFamily="49" charset="0"/>
              </a:rPr>
              <a:t>creditCardProcessor</a:t>
            </a:r>
            <a:r>
              <a:rPr lang="en-US" sz="1400" dirty="0" smtClean="0">
                <a:solidFill>
                  <a:srgbClr val="333333"/>
                </a:solidFill>
                <a:latin typeface="Courier New" panose="02070309020205020404" pitchFamily="49" charset="0"/>
                <a:cs typeface="Courier New" panose="02070309020205020404" pitchFamily="49" charset="0"/>
              </a:rPr>
              <a:t>„</a:t>
            </a:r>
            <a:r>
              <a:rPr lang="pl-PL" sz="1400" dirty="0" smtClean="0">
                <a:solidFill>
                  <a:srgbClr val="333333"/>
                </a:solidFill>
                <a:latin typeface="Courier New" panose="02070309020205020404" pitchFamily="49" charset="0"/>
                <a:cs typeface="Courier New" panose="02070309020205020404" pitchFamily="49" charset="0"/>
              </a:rPr>
              <a:t> </a:t>
            </a:r>
            <a:r>
              <a:rPr lang="en-US" sz="1400" dirty="0" smtClean="0">
                <a:solidFill>
                  <a:srgbClr val="333333"/>
                </a:solidFill>
                <a:latin typeface="Courier New" panose="02070309020205020404" pitchFamily="49" charset="0"/>
                <a:cs typeface="Courier New" panose="02070309020205020404" pitchFamily="49" charset="0"/>
              </a:rPr>
              <a:t>class</a:t>
            </a:r>
            <a:r>
              <a:rPr lang="en-US" sz="1400" dirty="0">
                <a:solidFill>
                  <a:srgbClr val="333333"/>
                </a:solidFill>
                <a:latin typeface="Courier New" panose="02070309020205020404" pitchFamily="49" charset="0"/>
                <a:cs typeface="Courier New" panose="02070309020205020404" pitchFamily="49" charset="0"/>
              </a:rPr>
              <a:t>="</a:t>
            </a:r>
            <a:r>
              <a:rPr lang="en-US" sz="1400" dirty="0" err="1">
                <a:solidFill>
                  <a:srgbClr val="333333"/>
                </a:solidFill>
                <a:latin typeface="Courier New" panose="02070309020205020404" pitchFamily="49" charset="0"/>
                <a:cs typeface="Courier New" panose="02070309020205020404" pitchFamily="49" charset="0"/>
              </a:rPr>
              <a:t>com.github.kospiotr.spring.CreditCardProcessor</a:t>
            </a:r>
            <a:r>
              <a:rPr lang="en-US" sz="1400" dirty="0">
                <a:solidFill>
                  <a:srgbClr val="333333"/>
                </a:solidFill>
                <a:latin typeface="Courier New" panose="02070309020205020404" pitchFamily="49" charset="0"/>
                <a:cs typeface="Courier New" panose="02070309020205020404" pitchFamily="49" charset="0"/>
              </a:rPr>
              <a:t>"/&gt;</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a:t>
            </a:r>
            <a:r>
              <a:rPr lang="en-US" sz="1400" dirty="0" smtClean="0">
                <a:solidFill>
                  <a:srgbClr val="333333"/>
                </a:solidFill>
                <a:latin typeface="Courier New" panose="02070309020205020404" pitchFamily="49" charset="0"/>
                <a:cs typeface="Courier New" panose="02070309020205020404" pitchFamily="49" charset="0"/>
              </a:rPr>
              <a:t>&lt;/</a:t>
            </a:r>
            <a:r>
              <a:rPr lang="en-US" sz="1400" dirty="0">
                <a:solidFill>
                  <a:srgbClr val="333333"/>
                </a:solidFill>
                <a:latin typeface="Courier New" panose="02070309020205020404" pitchFamily="49" charset="0"/>
                <a:cs typeface="Courier New" panose="02070309020205020404" pitchFamily="49" charset="0"/>
              </a:rPr>
              <a:t>property&gt;</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a:t>
            </a:r>
            <a:r>
              <a:rPr lang="en-US" sz="1400" dirty="0" smtClean="0">
                <a:solidFill>
                  <a:srgbClr val="333333"/>
                </a:solidFill>
                <a:latin typeface="Courier New" panose="02070309020205020404" pitchFamily="49" charset="0"/>
                <a:cs typeface="Courier New" panose="02070309020205020404" pitchFamily="49" charset="0"/>
              </a:rPr>
              <a:t>&lt;</a:t>
            </a:r>
            <a:r>
              <a:rPr lang="en-US" sz="1400" dirty="0">
                <a:solidFill>
                  <a:srgbClr val="333333"/>
                </a:solidFill>
                <a:latin typeface="Courier New" panose="02070309020205020404" pitchFamily="49" charset="0"/>
                <a:cs typeface="Courier New" panose="02070309020205020404" pitchFamily="49" charset="0"/>
              </a:rPr>
              <a:t>property name="</a:t>
            </a:r>
            <a:r>
              <a:rPr lang="en-US" sz="1400" dirty="0" err="1">
                <a:solidFill>
                  <a:srgbClr val="333333"/>
                </a:solidFill>
                <a:latin typeface="Courier New" panose="02070309020205020404" pitchFamily="49" charset="0"/>
                <a:cs typeface="Courier New" panose="02070309020205020404" pitchFamily="49" charset="0"/>
              </a:rPr>
              <a:t>transactionLogger</a:t>
            </a:r>
            <a:r>
              <a:rPr lang="en-US" sz="1400" dirty="0">
                <a:solidFill>
                  <a:srgbClr val="333333"/>
                </a:solidFill>
                <a:latin typeface="Courier New" panose="02070309020205020404" pitchFamily="49" charset="0"/>
                <a:cs typeface="Courier New" panose="02070309020205020404" pitchFamily="49" charset="0"/>
              </a:rPr>
              <a:t>"&gt;</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a:t>
            </a:r>
            <a:r>
              <a:rPr lang="pl-PL" sz="1400" dirty="0" smtClean="0">
                <a:solidFill>
                  <a:srgbClr val="333333"/>
                </a:solidFill>
                <a:latin typeface="Courier New" panose="02070309020205020404" pitchFamily="49" charset="0"/>
                <a:cs typeface="Courier New" panose="02070309020205020404" pitchFamily="49" charset="0"/>
              </a:rPr>
              <a:t> </a:t>
            </a:r>
            <a:r>
              <a:rPr lang="en-US" sz="1400" dirty="0" smtClean="0">
                <a:solidFill>
                  <a:srgbClr val="333333"/>
                </a:solidFill>
                <a:latin typeface="Courier New" panose="02070309020205020404" pitchFamily="49" charset="0"/>
                <a:cs typeface="Courier New" panose="02070309020205020404" pitchFamily="49" charset="0"/>
              </a:rPr>
              <a:t>&lt;</a:t>
            </a:r>
            <a:r>
              <a:rPr lang="en-US" sz="1400" dirty="0">
                <a:solidFill>
                  <a:srgbClr val="333333"/>
                </a:solidFill>
                <a:latin typeface="Courier New" panose="02070309020205020404" pitchFamily="49" charset="0"/>
                <a:cs typeface="Courier New" panose="02070309020205020404" pitchFamily="49" charset="0"/>
              </a:rPr>
              <a:t>bean id="</a:t>
            </a:r>
            <a:r>
              <a:rPr lang="en-US" sz="1400" dirty="0" err="1">
                <a:solidFill>
                  <a:srgbClr val="333333"/>
                </a:solidFill>
                <a:latin typeface="Courier New" panose="02070309020205020404" pitchFamily="49" charset="0"/>
                <a:cs typeface="Courier New" panose="02070309020205020404" pitchFamily="49" charset="0"/>
              </a:rPr>
              <a:t>transactionLogger</a:t>
            </a:r>
            <a:r>
              <a:rPr lang="en-US" sz="1400" dirty="0">
                <a:solidFill>
                  <a:srgbClr val="333333"/>
                </a:solidFill>
                <a:latin typeface="Courier New" panose="02070309020205020404" pitchFamily="49" charset="0"/>
                <a:cs typeface="Courier New" panose="02070309020205020404" pitchFamily="49" charset="0"/>
              </a:rPr>
              <a:t>" class="</a:t>
            </a:r>
            <a:r>
              <a:rPr lang="en-US" sz="1400" dirty="0" err="1">
                <a:solidFill>
                  <a:srgbClr val="333333"/>
                </a:solidFill>
                <a:latin typeface="Courier New" panose="02070309020205020404" pitchFamily="49" charset="0"/>
                <a:cs typeface="Courier New" panose="02070309020205020404" pitchFamily="49" charset="0"/>
              </a:rPr>
              <a:t>com.github.kospiotr.spring.TransactionLogger</a:t>
            </a:r>
            <a:r>
              <a:rPr lang="en-US" sz="1400" dirty="0">
                <a:solidFill>
                  <a:srgbClr val="333333"/>
                </a:solidFill>
                <a:latin typeface="Courier New" panose="02070309020205020404" pitchFamily="49" charset="0"/>
                <a:cs typeface="Courier New" panose="02070309020205020404" pitchFamily="49" charset="0"/>
              </a:rPr>
              <a:t>"/&gt;</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a:t>
            </a:r>
            <a:r>
              <a:rPr lang="en-US" sz="1400" dirty="0" smtClean="0">
                <a:solidFill>
                  <a:srgbClr val="333333"/>
                </a:solidFill>
                <a:latin typeface="Courier New" panose="02070309020205020404" pitchFamily="49" charset="0"/>
                <a:cs typeface="Courier New" panose="02070309020205020404" pitchFamily="49" charset="0"/>
              </a:rPr>
              <a:t>&lt;/</a:t>
            </a:r>
            <a:r>
              <a:rPr lang="en-US" sz="1400" dirty="0">
                <a:solidFill>
                  <a:srgbClr val="333333"/>
                </a:solidFill>
                <a:latin typeface="Courier New" panose="02070309020205020404" pitchFamily="49" charset="0"/>
                <a:cs typeface="Courier New" panose="02070309020205020404" pitchFamily="49" charset="0"/>
              </a:rPr>
              <a:t>property&gt;</a:t>
            </a:r>
          </a:p>
          <a:p>
            <a:pPr lvl="0" defTabSz="914400" fontAlgn="ctr"/>
            <a:r>
              <a:rPr lang="en-US" sz="1400" dirty="0" smtClean="0">
                <a:solidFill>
                  <a:srgbClr val="333333"/>
                </a:solidFill>
                <a:latin typeface="Courier New" panose="02070309020205020404" pitchFamily="49" charset="0"/>
                <a:cs typeface="Courier New" panose="02070309020205020404" pitchFamily="49" charset="0"/>
              </a:rPr>
              <a:t>&lt;/</a:t>
            </a:r>
            <a:r>
              <a:rPr lang="en-US" sz="1400" dirty="0">
                <a:solidFill>
                  <a:srgbClr val="333333"/>
                </a:solidFill>
                <a:latin typeface="Courier New" panose="02070309020205020404" pitchFamily="49" charset="0"/>
                <a:cs typeface="Courier New" panose="02070309020205020404" pitchFamily="49" charset="0"/>
              </a:rPr>
              <a:t>bean&gt;</a:t>
            </a:r>
          </a:p>
        </p:txBody>
      </p:sp>
      <p:sp>
        <p:nvSpPr>
          <p:cNvPr id="6" name="Symbol zastępczy zawartości 10"/>
          <p:cNvSpPr txBox="1">
            <a:spLocks/>
          </p:cNvSpPr>
          <p:nvPr/>
        </p:nvSpPr>
        <p:spPr>
          <a:xfrm>
            <a:off x="200472" y="1251658"/>
            <a:ext cx="4107452" cy="647401"/>
          </a:xfrm>
          <a:prstGeom prst="rect">
            <a:avLst/>
          </a:prstGeom>
        </p:spPr>
        <p:txBody>
          <a:bodyPr vert="horz" lIns="0" tIns="45720" rIns="91440" bIns="45720" rtlCol="0">
            <a:normAutofit/>
          </a:bodyPr>
          <a:lstStyle>
            <a:lvl1pPr marL="179388" indent="-179388" algn="l" defTabSz="995613" rtl="0" eaLnBrk="1" latinLnBrk="0" hangingPunct="1">
              <a:lnSpc>
                <a:spcPct val="140000"/>
              </a:lnSpc>
              <a:spcBef>
                <a:spcPts val="300"/>
              </a:spcBef>
              <a:buClr>
                <a:schemeClr val="tx2"/>
              </a:buClr>
              <a:buSzPct val="110000"/>
              <a:buFont typeface="Wingdings" pitchFamily="2" charset="2"/>
              <a:buChar char="l"/>
              <a:defRPr lang="en-US" sz="1400" kern="1200">
                <a:solidFill>
                  <a:schemeClr val="tx1"/>
                </a:solidFill>
                <a:latin typeface="Tahoma" pitchFamily="34" charset="0"/>
                <a:ea typeface="Tahoma" pitchFamily="34" charset="0"/>
                <a:cs typeface="Tahoma" pitchFamily="34" charset="0"/>
              </a:defRPr>
            </a:lvl1pPr>
            <a:lvl2pPr marL="360000" indent="-180000" algn="l" defTabSz="995613" rtl="0" eaLnBrk="1" latinLnBrk="0" hangingPunct="1">
              <a:lnSpc>
                <a:spcPct val="140000"/>
              </a:lnSpc>
              <a:spcBef>
                <a:spcPts val="300"/>
              </a:spcBef>
              <a:spcAft>
                <a:spcPts val="0"/>
              </a:spcAft>
              <a:buClr>
                <a:schemeClr val="tx2"/>
              </a:buClr>
              <a:buSzPct val="80000"/>
              <a:buFont typeface="Wingdings 3" pitchFamily="18" charset="2"/>
              <a:buChar char=""/>
              <a:defRPr lang="en-US" sz="1400" kern="1200">
                <a:solidFill>
                  <a:schemeClr val="tx1"/>
                </a:solidFill>
                <a:latin typeface="Tahoma" pitchFamily="34" charset="0"/>
                <a:ea typeface="Tahoma" pitchFamily="34" charset="0"/>
                <a:cs typeface="Tahoma" pitchFamily="34" charset="0"/>
              </a:defRPr>
            </a:lvl2pPr>
            <a:lvl3pPr marL="538163" indent="-182563" algn="l" defTabSz="995613" rtl="0" eaLnBrk="1" latinLnBrk="0" hangingPunct="1">
              <a:lnSpc>
                <a:spcPct val="140000"/>
              </a:lnSpc>
              <a:spcBef>
                <a:spcPct val="20000"/>
              </a:spcBef>
              <a:buClr>
                <a:schemeClr val="tx2"/>
              </a:buClr>
              <a:buSzPct val="80000"/>
              <a:buFontTx/>
              <a:buBlip>
                <a:blip r:embed="rId2"/>
              </a:buBlip>
              <a:defRPr lang="en-US" sz="1400" kern="1200">
                <a:solidFill>
                  <a:schemeClr val="tx1"/>
                </a:solidFill>
                <a:latin typeface="Tahoma" pitchFamily="34" charset="0"/>
                <a:ea typeface="Tahoma" pitchFamily="34" charset="0"/>
                <a:cs typeface="Tahoma" pitchFamily="34" charset="0"/>
              </a:defRPr>
            </a:lvl3pPr>
            <a:lvl4pPr marL="719138" indent="-180975" algn="l" defTabSz="995613" rtl="0" eaLnBrk="1" latinLnBrk="0" hangingPunct="1">
              <a:lnSpc>
                <a:spcPct val="140000"/>
              </a:lnSpc>
              <a:spcBef>
                <a:spcPct val="20000"/>
              </a:spcBef>
              <a:buClr>
                <a:schemeClr val="tx2"/>
              </a:buClr>
              <a:buSzPct val="80000"/>
              <a:buFont typeface="Tahoma" pitchFamily="34" charset="0"/>
              <a:buChar char="–"/>
              <a:defRPr lang="en-US" sz="1400" kern="1200">
                <a:solidFill>
                  <a:schemeClr val="tx1"/>
                </a:solidFill>
                <a:latin typeface="Tahoma" pitchFamily="34" charset="0"/>
                <a:ea typeface="Tahoma" pitchFamily="34" charset="0"/>
                <a:cs typeface="Tahoma" pitchFamily="34" charset="0"/>
              </a:defRPr>
            </a:lvl4pPr>
            <a:lvl5pPr marL="895350" indent="-176213" algn="l" defTabSz="995613" rtl="0" eaLnBrk="1" latinLnBrk="0" hangingPunct="1">
              <a:lnSpc>
                <a:spcPct val="140000"/>
              </a:lnSpc>
              <a:spcBef>
                <a:spcPct val="20000"/>
              </a:spcBef>
              <a:buClr>
                <a:schemeClr val="tx2"/>
              </a:buClr>
              <a:buSzPct val="80000"/>
              <a:buFont typeface="Tahoma" pitchFamily="34" charset="0"/>
              <a:buChar char="–"/>
              <a:defRPr lang="en-GB" sz="1400" kern="1200">
                <a:solidFill>
                  <a:schemeClr val="tx1"/>
                </a:solidFill>
                <a:latin typeface="Tahoma" pitchFamily="34" charset="0"/>
                <a:ea typeface="Tahoma" pitchFamily="34" charset="0"/>
                <a:cs typeface="Tahoma" pitchFamily="34" charset="0"/>
              </a:defRPr>
            </a:lvl5pPr>
            <a:lvl6pPr marL="239979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36125"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72452"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0877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r>
              <a:rPr lang="pl-PL" sz="2000" dirty="0" smtClean="0"/>
              <a:t>Inner bean:</a:t>
            </a:r>
            <a:endParaRPr lang="en-US" sz="2000" dirty="0"/>
          </a:p>
        </p:txBody>
      </p:sp>
      <p:sp>
        <p:nvSpPr>
          <p:cNvPr id="10" name="Rectangle 3"/>
          <p:cNvSpPr>
            <a:spLocks noChangeArrowheads="1"/>
          </p:cNvSpPr>
          <p:nvPr/>
        </p:nvSpPr>
        <p:spPr bwMode="auto">
          <a:xfrm>
            <a:off x="228328" y="4369167"/>
            <a:ext cx="9549004" cy="1508105"/>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defTabSz="914400" fontAlgn="ctr"/>
            <a:r>
              <a:rPr lang="en-US" sz="1400" dirty="0" smtClean="0">
                <a:solidFill>
                  <a:srgbClr val="333333"/>
                </a:solidFill>
                <a:latin typeface="Courier New" panose="02070309020205020404" pitchFamily="49" charset="0"/>
                <a:cs typeface="Courier New" panose="02070309020205020404" pitchFamily="49" charset="0"/>
              </a:rPr>
              <a:t>&lt;</a:t>
            </a:r>
            <a:r>
              <a:rPr lang="en-US" sz="1400" dirty="0">
                <a:solidFill>
                  <a:srgbClr val="333333"/>
                </a:solidFill>
                <a:latin typeface="Courier New" panose="02070309020205020404" pitchFamily="49" charset="0"/>
                <a:cs typeface="Courier New" panose="02070309020205020404" pitchFamily="49" charset="0"/>
              </a:rPr>
              <a:t>bean id="</a:t>
            </a:r>
            <a:r>
              <a:rPr lang="en-US" sz="1400" dirty="0" err="1">
                <a:solidFill>
                  <a:srgbClr val="333333"/>
                </a:solidFill>
                <a:latin typeface="Courier New" panose="02070309020205020404" pitchFamily="49" charset="0"/>
                <a:cs typeface="Courier New" panose="02070309020205020404" pitchFamily="49" charset="0"/>
              </a:rPr>
              <a:t>creditCardProcessor</a:t>
            </a:r>
            <a:r>
              <a:rPr lang="en-US" sz="1400" dirty="0">
                <a:solidFill>
                  <a:srgbClr val="333333"/>
                </a:solidFill>
                <a:latin typeface="Courier New" panose="02070309020205020404" pitchFamily="49" charset="0"/>
                <a:cs typeface="Courier New" panose="02070309020205020404" pitchFamily="49" charset="0"/>
              </a:rPr>
              <a:t>" class="</a:t>
            </a:r>
            <a:r>
              <a:rPr lang="en-US" sz="1400" dirty="0" err="1">
                <a:solidFill>
                  <a:srgbClr val="333333"/>
                </a:solidFill>
                <a:latin typeface="Courier New" panose="02070309020205020404" pitchFamily="49" charset="0"/>
                <a:cs typeface="Courier New" panose="02070309020205020404" pitchFamily="49" charset="0"/>
              </a:rPr>
              <a:t>com.github.kospiotr.spring.CreditCardProcessor</a:t>
            </a:r>
            <a:r>
              <a:rPr lang="en-US" sz="1400" dirty="0">
                <a:solidFill>
                  <a:srgbClr val="333333"/>
                </a:solidFill>
                <a:latin typeface="Courier New" panose="02070309020205020404" pitchFamily="49" charset="0"/>
                <a:cs typeface="Courier New" panose="02070309020205020404" pitchFamily="49" charset="0"/>
              </a:rPr>
              <a:t>"/&gt;</a:t>
            </a:r>
          </a:p>
          <a:p>
            <a:pPr lvl="0" defTabSz="914400" fontAlgn="ctr"/>
            <a:r>
              <a:rPr lang="en-US" sz="1400" dirty="0" smtClean="0">
                <a:solidFill>
                  <a:srgbClr val="333333"/>
                </a:solidFill>
                <a:latin typeface="Courier New" panose="02070309020205020404" pitchFamily="49" charset="0"/>
                <a:cs typeface="Courier New" panose="02070309020205020404" pitchFamily="49" charset="0"/>
              </a:rPr>
              <a:t>&lt;</a:t>
            </a:r>
            <a:r>
              <a:rPr lang="en-US" sz="1400" dirty="0">
                <a:solidFill>
                  <a:srgbClr val="333333"/>
                </a:solidFill>
                <a:latin typeface="Courier New" panose="02070309020205020404" pitchFamily="49" charset="0"/>
                <a:cs typeface="Courier New" panose="02070309020205020404" pitchFamily="49" charset="0"/>
              </a:rPr>
              <a:t>bean id="</a:t>
            </a:r>
            <a:r>
              <a:rPr lang="en-US" sz="1400" dirty="0" err="1">
                <a:solidFill>
                  <a:srgbClr val="333333"/>
                </a:solidFill>
                <a:latin typeface="Courier New" panose="02070309020205020404" pitchFamily="49" charset="0"/>
                <a:cs typeface="Courier New" panose="02070309020205020404" pitchFamily="49" charset="0"/>
              </a:rPr>
              <a:t>transactionLogger</a:t>
            </a:r>
            <a:r>
              <a:rPr lang="en-US" sz="1400" dirty="0">
                <a:solidFill>
                  <a:srgbClr val="333333"/>
                </a:solidFill>
                <a:latin typeface="Courier New" panose="02070309020205020404" pitchFamily="49" charset="0"/>
                <a:cs typeface="Courier New" panose="02070309020205020404" pitchFamily="49" charset="0"/>
              </a:rPr>
              <a:t>" class="</a:t>
            </a:r>
            <a:r>
              <a:rPr lang="en-US" sz="1400" dirty="0" err="1">
                <a:solidFill>
                  <a:srgbClr val="333333"/>
                </a:solidFill>
                <a:latin typeface="Courier New" panose="02070309020205020404" pitchFamily="49" charset="0"/>
                <a:cs typeface="Courier New" panose="02070309020205020404" pitchFamily="49" charset="0"/>
              </a:rPr>
              <a:t>com.github.kospiotr.spring.TransactionLogger</a:t>
            </a:r>
            <a:r>
              <a:rPr lang="en-US" sz="1400" dirty="0" smtClean="0">
                <a:solidFill>
                  <a:srgbClr val="333333"/>
                </a:solidFill>
                <a:latin typeface="Courier New" panose="02070309020205020404" pitchFamily="49" charset="0"/>
                <a:cs typeface="Courier New" panose="02070309020205020404" pitchFamily="49" charset="0"/>
              </a:rPr>
              <a:t>"/&gt;</a:t>
            </a:r>
            <a:r>
              <a:rPr lang="pl-PL" sz="1400" dirty="0" smtClean="0">
                <a:solidFill>
                  <a:srgbClr val="333333"/>
                </a:solidFill>
                <a:latin typeface="Courier New" panose="02070309020205020404" pitchFamily="49" charset="0"/>
                <a:cs typeface="Courier New" panose="02070309020205020404" pitchFamily="49" charset="0"/>
              </a:rPr>
              <a:t/>
            </a:r>
            <a:br>
              <a:rPr lang="pl-PL" sz="1400" dirty="0" smtClean="0">
                <a:solidFill>
                  <a:srgbClr val="333333"/>
                </a:solidFill>
                <a:latin typeface="Courier New" panose="02070309020205020404" pitchFamily="49" charset="0"/>
                <a:cs typeface="Courier New" panose="02070309020205020404" pitchFamily="49" charset="0"/>
              </a:rPr>
            </a:br>
            <a:endParaRPr lang="en-US" sz="1400" dirty="0">
              <a:solidFill>
                <a:srgbClr val="333333"/>
              </a:solidFill>
              <a:latin typeface="Courier New" panose="02070309020205020404" pitchFamily="49" charset="0"/>
              <a:cs typeface="Courier New" panose="02070309020205020404" pitchFamily="49" charset="0"/>
            </a:endParaRPr>
          </a:p>
          <a:p>
            <a:pPr lvl="0" defTabSz="914400" fontAlgn="ctr"/>
            <a:r>
              <a:rPr lang="en-US" sz="1400" dirty="0" smtClean="0">
                <a:solidFill>
                  <a:srgbClr val="333333"/>
                </a:solidFill>
                <a:latin typeface="Courier New" panose="02070309020205020404" pitchFamily="49" charset="0"/>
                <a:cs typeface="Courier New" panose="02070309020205020404" pitchFamily="49" charset="0"/>
              </a:rPr>
              <a:t>&lt;</a:t>
            </a:r>
            <a:r>
              <a:rPr lang="en-US" sz="1400" dirty="0">
                <a:solidFill>
                  <a:srgbClr val="333333"/>
                </a:solidFill>
                <a:latin typeface="Courier New" panose="02070309020205020404" pitchFamily="49" charset="0"/>
                <a:cs typeface="Courier New" panose="02070309020205020404" pitchFamily="49" charset="0"/>
              </a:rPr>
              <a:t>bean id="billingService1" class="</a:t>
            </a:r>
            <a:r>
              <a:rPr lang="en-US" sz="1400" dirty="0" err="1">
                <a:solidFill>
                  <a:srgbClr val="333333"/>
                </a:solidFill>
                <a:latin typeface="Courier New" panose="02070309020205020404" pitchFamily="49" charset="0"/>
                <a:cs typeface="Courier New" panose="02070309020205020404" pitchFamily="49" charset="0"/>
              </a:rPr>
              <a:t>com.github.kospiotr.spring.BillingService</a:t>
            </a:r>
            <a:r>
              <a:rPr lang="en-US" sz="1400" dirty="0">
                <a:solidFill>
                  <a:srgbClr val="333333"/>
                </a:solidFill>
                <a:latin typeface="Courier New" panose="02070309020205020404" pitchFamily="49" charset="0"/>
                <a:cs typeface="Courier New" panose="02070309020205020404" pitchFamily="49" charset="0"/>
              </a:rPr>
              <a:t>"&gt;</a:t>
            </a:r>
          </a:p>
          <a:p>
            <a:pPr lvl="0" defTabSz="914400" fontAlgn="ctr"/>
            <a:r>
              <a:rPr lang="pl-PL" sz="1400" dirty="0" smtClean="0">
                <a:solidFill>
                  <a:srgbClr val="333333"/>
                </a:solidFill>
                <a:latin typeface="Courier New" panose="02070309020205020404" pitchFamily="49" charset="0"/>
                <a:cs typeface="Courier New" panose="02070309020205020404" pitchFamily="49" charset="0"/>
              </a:rPr>
              <a:t> </a:t>
            </a:r>
            <a:r>
              <a:rPr lang="en-US" sz="1400" dirty="0" smtClean="0">
                <a:solidFill>
                  <a:srgbClr val="333333"/>
                </a:solidFill>
                <a:latin typeface="Courier New" panose="02070309020205020404" pitchFamily="49" charset="0"/>
                <a:cs typeface="Courier New" panose="02070309020205020404" pitchFamily="49" charset="0"/>
              </a:rPr>
              <a:t>&lt;</a:t>
            </a:r>
            <a:r>
              <a:rPr lang="en-US" sz="1400" dirty="0">
                <a:solidFill>
                  <a:srgbClr val="333333"/>
                </a:solidFill>
                <a:latin typeface="Courier New" panose="02070309020205020404" pitchFamily="49" charset="0"/>
                <a:cs typeface="Courier New" panose="02070309020205020404" pitchFamily="49" charset="0"/>
              </a:rPr>
              <a:t>property name="</a:t>
            </a:r>
            <a:r>
              <a:rPr lang="en-US" sz="1400" dirty="0" err="1">
                <a:solidFill>
                  <a:srgbClr val="333333"/>
                </a:solidFill>
                <a:latin typeface="Courier New" panose="02070309020205020404" pitchFamily="49" charset="0"/>
                <a:cs typeface="Courier New" panose="02070309020205020404" pitchFamily="49" charset="0"/>
              </a:rPr>
              <a:t>creditCardProcessor</a:t>
            </a:r>
            <a:r>
              <a:rPr lang="en-US" sz="1400" dirty="0">
                <a:solidFill>
                  <a:srgbClr val="333333"/>
                </a:solidFill>
                <a:latin typeface="Courier New" panose="02070309020205020404" pitchFamily="49" charset="0"/>
                <a:cs typeface="Courier New" panose="02070309020205020404" pitchFamily="49" charset="0"/>
              </a:rPr>
              <a:t>" ref="</a:t>
            </a:r>
            <a:r>
              <a:rPr lang="en-US" sz="1400" dirty="0" err="1">
                <a:solidFill>
                  <a:srgbClr val="333333"/>
                </a:solidFill>
                <a:latin typeface="Courier New" panose="02070309020205020404" pitchFamily="49" charset="0"/>
                <a:cs typeface="Courier New" panose="02070309020205020404" pitchFamily="49" charset="0"/>
              </a:rPr>
              <a:t>creditCardProcessor</a:t>
            </a:r>
            <a:r>
              <a:rPr lang="en-US" sz="1400" dirty="0">
                <a:solidFill>
                  <a:srgbClr val="333333"/>
                </a:solidFill>
                <a:latin typeface="Courier New" panose="02070309020205020404" pitchFamily="49" charset="0"/>
                <a:cs typeface="Courier New" panose="02070309020205020404" pitchFamily="49" charset="0"/>
              </a:rPr>
              <a:t>"/&gt;</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a:t>
            </a:r>
            <a:r>
              <a:rPr lang="en-US" sz="1400" dirty="0" smtClean="0">
                <a:solidFill>
                  <a:srgbClr val="333333"/>
                </a:solidFill>
                <a:latin typeface="Courier New" panose="02070309020205020404" pitchFamily="49" charset="0"/>
                <a:cs typeface="Courier New" panose="02070309020205020404" pitchFamily="49" charset="0"/>
              </a:rPr>
              <a:t>&lt;</a:t>
            </a:r>
            <a:r>
              <a:rPr lang="en-US" sz="1400" dirty="0">
                <a:solidFill>
                  <a:srgbClr val="333333"/>
                </a:solidFill>
                <a:latin typeface="Courier New" panose="02070309020205020404" pitchFamily="49" charset="0"/>
                <a:cs typeface="Courier New" panose="02070309020205020404" pitchFamily="49" charset="0"/>
              </a:rPr>
              <a:t>property name="</a:t>
            </a:r>
            <a:r>
              <a:rPr lang="en-US" sz="1400" dirty="0" err="1">
                <a:solidFill>
                  <a:srgbClr val="333333"/>
                </a:solidFill>
                <a:latin typeface="Courier New" panose="02070309020205020404" pitchFamily="49" charset="0"/>
                <a:cs typeface="Courier New" panose="02070309020205020404" pitchFamily="49" charset="0"/>
              </a:rPr>
              <a:t>transactionLogger</a:t>
            </a:r>
            <a:r>
              <a:rPr lang="en-US" sz="1400" dirty="0">
                <a:solidFill>
                  <a:srgbClr val="333333"/>
                </a:solidFill>
                <a:latin typeface="Courier New" panose="02070309020205020404" pitchFamily="49" charset="0"/>
                <a:cs typeface="Courier New" panose="02070309020205020404" pitchFamily="49" charset="0"/>
              </a:rPr>
              <a:t>" ref="</a:t>
            </a:r>
            <a:r>
              <a:rPr lang="en-US" sz="1400" dirty="0" err="1">
                <a:solidFill>
                  <a:srgbClr val="333333"/>
                </a:solidFill>
                <a:latin typeface="Courier New" panose="02070309020205020404" pitchFamily="49" charset="0"/>
                <a:cs typeface="Courier New" panose="02070309020205020404" pitchFamily="49" charset="0"/>
              </a:rPr>
              <a:t>transactionLogger</a:t>
            </a:r>
            <a:r>
              <a:rPr lang="en-US" sz="1400" dirty="0">
                <a:solidFill>
                  <a:srgbClr val="333333"/>
                </a:solidFill>
                <a:latin typeface="Courier New" panose="02070309020205020404" pitchFamily="49" charset="0"/>
                <a:cs typeface="Courier New" panose="02070309020205020404" pitchFamily="49" charset="0"/>
              </a:rPr>
              <a:t>"/&gt;</a:t>
            </a:r>
          </a:p>
          <a:p>
            <a:pPr lvl="0" defTabSz="914400" fontAlgn="ctr"/>
            <a:r>
              <a:rPr lang="en-US" sz="1400" dirty="0" smtClean="0">
                <a:solidFill>
                  <a:srgbClr val="333333"/>
                </a:solidFill>
                <a:latin typeface="Courier New" panose="02070309020205020404" pitchFamily="49" charset="0"/>
                <a:cs typeface="Courier New" panose="02070309020205020404" pitchFamily="49" charset="0"/>
              </a:rPr>
              <a:t>&lt;/</a:t>
            </a:r>
            <a:r>
              <a:rPr lang="en-US" sz="1400" dirty="0">
                <a:solidFill>
                  <a:srgbClr val="333333"/>
                </a:solidFill>
                <a:latin typeface="Courier New" panose="02070309020205020404" pitchFamily="49" charset="0"/>
                <a:cs typeface="Courier New" panose="02070309020205020404" pitchFamily="49" charset="0"/>
              </a:rPr>
              <a:t>bean&gt;</a:t>
            </a:r>
          </a:p>
        </p:txBody>
      </p:sp>
      <p:sp>
        <p:nvSpPr>
          <p:cNvPr id="12" name="Symbol zastępczy zawartości 10"/>
          <p:cNvSpPr txBox="1">
            <a:spLocks/>
          </p:cNvSpPr>
          <p:nvPr/>
        </p:nvSpPr>
        <p:spPr>
          <a:xfrm>
            <a:off x="228328" y="3789711"/>
            <a:ext cx="4107452" cy="647401"/>
          </a:xfrm>
          <a:prstGeom prst="rect">
            <a:avLst/>
          </a:prstGeom>
        </p:spPr>
        <p:txBody>
          <a:bodyPr vert="horz" lIns="0" tIns="45720" rIns="91440" bIns="45720" rtlCol="0">
            <a:normAutofit/>
          </a:bodyPr>
          <a:lstStyle>
            <a:lvl1pPr marL="179388" indent="-179388" algn="l" defTabSz="995613" rtl="0" eaLnBrk="1" latinLnBrk="0" hangingPunct="1">
              <a:lnSpc>
                <a:spcPct val="140000"/>
              </a:lnSpc>
              <a:spcBef>
                <a:spcPts val="300"/>
              </a:spcBef>
              <a:buClr>
                <a:schemeClr val="tx2"/>
              </a:buClr>
              <a:buSzPct val="110000"/>
              <a:buFont typeface="Wingdings" pitchFamily="2" charset="2"/>
              <a:buChar char="l"/>
              <a:defRPr lang="en-US" sz="1400" kern="1200">
                <a:solidFill>
                  <a:schemeClr val="tx1"/>
                </a:solidFill>
                <a:latin typeface="Tahoma" pitchFamily="34" charset="0"/>
                <a:ea typeface="Tahoma" pitchFamily="34" charset="0"/>
                <a:cs typeface="Tahoma" pitchFamily="34" charset="0"/>
              </a:defRPr>
            </a:lvl1pPr>
            <a:lvl2pPr marL="360000" indent="-180000" algn="l" defTabSz="995613" rtl="0" eaLnBrk="1" latinLnBrk="0" hangingPunct="1">
              <a:lnSpc>
                <a:spcPct val="140000"/>
              </a:lnSpc>
              <a:spcBef>
                <a:spcPts val="300"/>
              </a:spcBef>
              <a:spcAft>
                <a:spcPts val="0"/>
              </a:spcAft>
              <a:buClr>
                <a:schemeClr val="tx2"/>
              </a:buClr>
              <a:buSzPct val="80000"/>
              <a:buFont typeface="Wingdings 3" pitchFamily="18" charset="2"/>
              <a:buChar char=""/>
              <a:defRPr lang="en-US" sz="1400" kern="1200">
                <a:solidFill>
                  <a:schemeClr val="tx1"/>
                </a:solidFill>
                <a:latin typeface="Tahoma" pitchFamily="34" charset="0"/>
                <a:ea typeface="Tahoma" pitchFamily="34" charset="0"/>
                <a:cs typeface="Tahoma" pitchFamily="34" charset="0"/>
              </a:defRPr>
            </a:lvl2pPr>
            <a:lvl3pPr marL="538163" indent="-182563" algn="l" defTabSz="995613" rtl="0" eaLnBrk="1" latinLnBrk="0" hangingPunct="1">
              <a:lnSpc>
                <a:spcPct val="140000"/>
              </a:lnSpc>
              <a:spcBef>
                <a:spcPct val="20000"/>
              </a:spcBef>
              <a:buClr>
                <a:schemeClr val="tx2"/>
              </a:buClr>
              <a:buSzPct val="80000"/>
              <a:buFontTx/>
              <a:buBlip>
                <a:blip r:embed="rId2"/>
              </a:buBlip>
              <a:defRPr lang="en-US" sz="1400" kern="1200">
                <a:solidFill>
                  <a:schemeClr val="tx1"/>
                </a:solidFill>
                <a:latin typeface="Tahoma" pitchFamily="34" charset="0"/>
                <a:ea typeface="Tahoma" pitchFamily="34" charset="0"/>
                <a:cs typeface="Tahoma" pitchFamily="34" charset="0"/>
              </a:defRPr>
            </a:lvl3pPr>
            <a:lvl4pPr marL="719138" indent="-180975" algn="l" defTabSz="995613" rtl="0" eaLnBrk="1" latinLnBrk="0" hangingPunct="1">
              <a:lnSpc>
                <a:spcPct val="140000"/>
              </a:lnSpc>
              <a:spcBef>
                <a:spcPct val="20000"/>
              </a:spcBef>
              <a:buClr>
                <a:schemeClr val="tx2"/>
              </a:buClr>
              <a:buSzPct val="80000"/>
              <a:buFont typeface="Tahoma" pitchFamily="34" charset="0"/>
              <a:buChar char="–"/>
              <a:defRPr lang="en-US" sz="1400" kern="1200">
                <a:solidFill>
                  <a:schemeClr val="tx1"/>
                </a:solidFill>
                <a:latin typeface="Tahoma" pitchFamily="34" charset="0"/>
                <a:ea typeface="Tahoma" pitchFamily="34" charset="0"/>
                <a:cs typeface="Tahoma" pitchFamily="34" charset="0"/>
              </a:defRPr>
            </a:lvl4pPr>
            <a:lvl5pPr marL="895350" indent="-176213" algn="l" defTabSz="995613" rtl="0" eaLnBrk="1" latinLnBrk="0" hangingPunct="1">
              <a:lnSpc>
                <a:spcPct val="140000"/>
              </a:lnSpc>
              <a:spcBef>
                <a:spcPct val="20000"/>
              </a:spcBef>
              <a:buClr>
                <a:schemeClr val="tx2"/>
              </a:buClr>
              <a:buSzPct val="80000"/>
              <a:buFont typeface="Tahoma" pitchFamily="34" charset="0"/>
              <a:buChar char="–"/>
              <a:defRPr lang="en-GB" sz="1400" kern="1200">
                <a:solidFill>
                  <a:schemeClr val="tx1"/>
                </a:solidFill>
                <a:latin typeface="Tahoma" pitchFamily="34" charset="0"/>
                <a:ea typeface="Tahoma" pitchFamily="34" charset="0"/>
                <a:cs typeface="Tahoma" pitchFamily="34" charset="0"/>
              </a:defRPr>
            </a:lvl5pPr>
            <a:lvl6pPr marL="239979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36125"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72452"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0877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r>
              <a:rPr lang="en-US" sz="2000" dirty="0"/>
              <a:t>By </a:t>
            </a:r>
            <a:r>
              <a:rPr lang="en-US" sz="2000" dirty="0" smtClean="0"/>
              <a:t>reference</a:t>
            </a:r>
            <a:r>
              <a:rPr lang="pl-PL" sz="2000" dirty="0" smtClean="0"/>
              <a:t>:</a:t>
            </a:r>
            <a:endParaRPr lang="en-US" sz="2000" dirty="0"/>
          </a:p>
        </p:txBody>
      </p:sp>
    </p:spTree>
    <p:extLst>
      <p:ext uri="{BB962C8B-B14F-4D97-AF65-F5344CB8AC3E}">
        <p14:creationId xmlns:p14="http://schemas.microsoft.com/office/powerpoint/2010/main" val="2848010187"/>
      </p:ext>
    </p:extLst>
  </p:cSld>
  <p:clrMapOvr>
    <a:masterClrMapping/>
  </p:clrMapOvr>
  <p:transition spd="med">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smtClean="0"/>
              <a:t>XML-based container configuration</a:t>
            </a:r>
            <a:r>
              <a:rPr lang="pl-PL" dirty="0" smtClean="0"/>
              <a:t/>
            </a:r>
            <a:br>
              <a:rPr lang="pl-PL" dirty="0" smtClean="0"/>
            </a:br>
            <a:r>
              <a:rPr lang="pl-PL" sz="1800" dirty="0" err="1" smtClean="0"/>
              <a:t>Dependency</a:t>
            </a:r>
            <a:r>
              <a:rPr lang="pl-PL" sz="1800" dirty="0" smtClean="0"/>
              <a:t> </a:t>
            </a:r>
            <a:r>
              <a:rPr lang="pl-PL" sz="1800" dirty="0" err="1" smtClean="0"/>
              <a:t>Injection</a:t>
            </a:r>
            <a:r>
              <a:rPr lang="pl-PL" sz="1800" dirty="0" smtClean="0"/>
              <a:t> – </a:t>
            </a:r>
            <a:r>
              <a:rPr lang="pl-PL" sz="1800" dirty="0" err="1" smtClean="0"/>
              <a:t>injecting</a:t>
            </a:r>
            <a:r>
              <a:rPr lang="pl-PL" sz="1800" dirty="0" smtClean="0"/>
              <a:t> </a:t>
            </a:r>
            <a:r>
              <a:rPr lang="pl-PL" sz="1800" dirty="0" err="1" smtClean="0"/>
              <a:t>methods</a:t>
            </a:r>
            <a:r>
              <a:rPr lang="pl-PL" dirty="0" smtClean="0"/>
              <a:t/>
            </a:r>
            <a:br>
              <a:rPr lang="pl-PL" dirty="0" smtClean="0"/>
            </a:br>
            <a:endParaRPr lang="en-US" dirty="0"/>
          </a:p>
        </p:txBody>
      </p:sp>
      <p:sp>
        <p:nvSpPr>
          <p:cNvPr id="5" name="Symbol zastępczy zawartości 4"/>
          <p:cNvSpPr>
            <a:spLocks noGrp="1"/>
          </p:cNvSpPr>
          <p:nvPr>
            <p:ph idx="1"/>
          </p:nvPr>
        </p:nvSpPr>
        <p:spPr/>
        <p:txBody>
          <a:bodyPr>
            <a:normAutofit/>
          </a:bodyPr>
          <a:lstStyle/>
          <a:p>
            <a:pPr marL="0" indent="0">
              <a:buNone/>
            </a:pPr>
            <a:r>
              <a:rPr lang="en-US" sz="2000" b="1" dirty="0"/>
              <a:t>Setter based dependency </a:t>
            </a:r>
            <a:r>
              <a:rPr lang="en-US" sz="2000" b="1" dirty="0" smtClean="0"/>
              <a:t>injection</a:t>
            </a:r>
            <a:r>
              <a:rPr lang="pl-PL" sz="2000" b="1" dirty="0" smtClean="0"/>
              <a:t> - </a:t>
            </a:r>
            <a:r>
              <a:rPr lang="en-US" sz="2000" dirty="0" smtClean="0"/>
              <a:t>is </a:t>
            </a:r>
            <a:r>
              <a:rPr lang="en-US" sz="2000" dirty="0"/>
              <a:t>accomplished by the container calling setter methods on your beans after invoking a no-argument constructor or no-argument static factory method to instantiate </a:t>
            </a:r>
            <a:r>
              <a:rPr lang="en-US" sz="2000" dirty="0" smtClean="0"/>
              <a:t>bean</a:t>
            </a:r>
            <a:r>
              <a:rPr lang="en-US" sz="2000" dirty="0"/>
              <a:t>.</a:t>
            </a:r>
          </a:p>
          <a:p>
            <a:endParaRPr lang="en-US" sz="2000" dirty="0"/>
          </a:p>
        </p:txBody>
      </p:sp>
      <p:sp>
        <p:nvSpPr>
          <p:cNvPr id="4" name="Rectangle 3"/>
          <p:cNvSpPr>
            <a:spLocks noChangeArrowheads="1"/>
          </p:cNvSpPr>
          <p:nvPr/>
        </p:nvSpPr>
        <p:spPr bwMode="auto">
          <a:xfrm>
            <a:off x="200472" y="3105255"/>
            <a:ext cx="9549004" cy="1508105"/>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defTabSz="914400" fontAlgn="ctr"/>
            <a:r>
              <a:rPr lang="en-US" sz="1400" dirty="0">
                <a:solidFill>
                  <a:srgbClr val="333333"/>
                </a:solidFill>
                <a:latin typeface="Courier New" panose="02070309020205020404" pitchFamily="49" charset="0"/>
                <a:cs typeface="Courier New" panose="02070309020205020404" pitchFamily="49" charset="0"/>
              </a:rPr>
              <a:t> &lt;bean id="</a:t>
            </a:r>
            <a:r>
              <a:rPr lang="en-US" sz="1400" dirty="0" err="1">
                <a:solidFill>
                  <a:srgbClr val="333333"/>
                </a:solidFill>
                <a:latin typeface="Courier New" panose="02070309020205020404" pitchFamily="49" charset="0"/>
                <a:cs typeface="Courier New" panose="02070309020205020404" pitchFamily="49" charset="0"/>
              </a:rPr>
              <a:t>creditCardProcessor</a:t>
            </a:r>
            <a:r>
              <a:rPr lang="en-US" sz="1400" dirty="0">
                <a:solidFill>
                  <a:srgbClr val="333333"/>
                </a:solidFill>
                <a:latin typeface="Courier New" panose="02070309020205020404" pitchFamily="49" charset="0"/>
                <a:cs typeface="Courier New" panose="02070309020205020404" pitchFamily="49" charset="0"/>
              </a:rPr>
              <a:t>" class="</a:t>
            </a:r>
            <a:r>
              <a:rPr lang="en-US" sz="1400" dirty="0" err="1">
                <a:solidFill>
                  <a:srgbClr val="333333"/>
                </a:solidFill>
                <a:latin typeface="Courier New" panose="02070309020205020404" pitchFamily="49" charset="0"/>
                <a:cs typeface="Courier New" panose="02070309020205020404" pitchFamily="49" charset="0"/>
              </a:rPr>
              <a:t>com.github.kospiotr.spring.CreditCardProcessor</a:t>
            </a:r>
            <a:r>
              <a:rPr lang="en-US" sz="1400" dirty="0">
                <a:solidFill>
                  <a:srgbClr val="333333"/>
                </a:solidFill>
                <a:latin typeface="Courier New" panose="02070309020205020404" pitchFamily="49" charset="0"/>
                <a:cs typeface="Courier New" panose="02070309020205020404" pitchFamily="49" charset="0"/>
              </a:rPr>
              <a:t>"/&gt;</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a:t>
            </a:r>
            <a:r>
              <a:rPr lang="en-US" sz="1400" dirty="0" smtClean="0">
                <a:solidFill>
                  <a:srgbClr val="333333"/>
                </a:solidFill>
                <a:latin typeface="Courier New" panose="02070309020205020404" pitchFamily="49" charset="0"/>
                <a:cs typeface="Courier New" panose="02070309020205020404" pitchFamily="49" charset="0"/>
              </a:rPr>
              <a:t>&lt;</a:t>
            </a:r>
            <a:r>
              <a:rPr lang="en-US" sz="1400" dirty="0">
                <a:solidFill>
                  <a:srgbClr val="333333"/>
                </a:solidFill>
                <a:latin typeface="Courier New" panose="02070309020205020404" pitchFamily="49" charset="0"/>
                <a:cs typeface="Courier New" panose="02070309020205020404" pitchFamily="49" charset="0"/>
              </a:rPr>
              <a:t>bean id="</a:t>
            </a:r>
            <a:r>
              <a:rPr lang="en-US" sz="1400" dirty="0" err="1">
                <a:solidFill>
                  <a:srgbClr val="333333"/>
                </a:solidFill>
                <a:latin typeface="Courier New" panose="02070309020205020404" pitchFamily="49" charset="0"/>
                <a:cs typeface="Courier New" panose="02070309020205020404" pitchFamily="49" charset="0"/>
              </a:rPr>
              <a:t>transactionLogger</a:t>
            </a:r>
            <a:r>
              <a:rPr lang="en-US" sz="1400" dirty="0">
                <a:solidFill>
                  <a:srgbClr val="333333"/>
                </a:solidFill>
                <a:latin typeface="Courier New" panose="02070309020205020404" pitchFamily="49" charset="0"/>
                <a:cs typeface="Courier New" panose="02070309020205020404" pitchFamily="49" charset="0"/>
              </a:rPr>
              <a:t>" class="</a:t>
            </a:r>
            <a:r>
              <a:rPr lang="en-US" sz="1400" dirty="0" err="1">
                <a:solidFill>
                  <a:srgbClr val="333333"/>
                </a:solidFill>
                <a:latin typeface="Courier New" panose="02070309020205020404" pitchFamily="49" charset="0"/>
                <a:cs typeface="Courier New" panose="02070309020205020404" pitchFamily="49" charset="0"/>
              </a:rPr>
              <a:t>com.github.kospiotr.spring.TransactionLogger</a:t>
            </a:r>
            <a:r>
              <a:rPr lang="en-US" sz="1400" dirty="0" smtClean="0">
                <a:solidFill>
                  <a:srgbClr val="333333"/>
                </a:solidFill>
                <a:latin typeface="Courier New" panose="02070309020205020404" pitchFamily="49" charset="0"/>
                <a:cs typeface="Courier New" panose="02070309020205020404" pitchFamily="49" charset="0"/>
              </a:rPr>
              <a:t>"/&gt;</a:t>
            </a:r>
            <a:endParaRPr lang="pl-PL" sz="1400" dirty="0" smtClean="0">
              <a:solidFill>
                <a:srgbClr val="333333"/>
              </a:solidFill>
              <a:latin typeface="Courier New" panose="02070309020205020404" pitchFamily="49" charset="0"/>
              <a:cs typeface="Courier New" panose="02070309020205020404" pitchFamily="49" charset="0"/>
            </a:endParaRPr>
          </a:p>
          <a:p>
            <a:pPr lvl="0" defTabSz="914400" fontAlgn="ctr"/>
            <a:endParaRPr lang="en-US" sz="1400" dirty="0">
              <a:solidFill>
                <a:srgbClr val="333333"/>
              </a:solidFill>
              <a:latin typeface="Courier New" panose="02070309020205020404" pitchFamily="49" charset="0"/>
              <a:cs typeface="Courier New" panose="02070309020205020404" pitchFamily="49" charset="0"/>
            </a:endParaRPr>
          </a:p>
          <a:p>
            <a:pPr lvl="0" defTabSz="914400" fontAlgn="ctr"/>
            <a:r>
              <a:rPr lang="en-US" sz="1400" dirty="0">
                <a:solidFill>
                  <a:srgbClr val="333333"/>
                </a:solidFill>
                <a:latin typeface="Courier New" panose="02070309020205020404" pitchFamily="49" charset="0"/>
                <a:cs typeface="Courier New" panose="02070309020205020404" pitchFamily="49" charset="0"/>
              </a:rPr>
              <a:t> </a:t>
            </a:r>
            <a:r>
              <a:rPr lang="pl-PL" sz="1400" dirty="0" smtClean="0">
                <a:solidFill>
                  <a:srgbClr val="333333"/>
                </a:solidFill>
                <a:latin typeface="Courier New" panose="02070309020205020404" pitchFamily="49" charset="0"/>
                <a:cs typeface="Courier New" panose="02070309020205020404" pitchFamily="49" charset="0"/>
              </a:rPr>
              <a:t>&lt;</a:t>
            </a:r>
            <a:r>
              <a:rPr lang="en-US" sz="1400" dirty="0" smtClean="0">
                <a:solidFill>
                  <a:srgbClr val="333333"/>
                </a:solidFill>
                <a:latin typeface="Courier New" panose="02070309020205020404" pitchFamily="49" charset="0"/>
                <a:cs typeface="Courier New" panose="02070309020205020404" pitchFamily="49" charset="0"/>
              </a:rPr>
              <a:t>bean </a:t>
            </a:r>
            <a:r>
              <a:rPr lang="en-US" sz="1400" dirty="0">
                <a:solidFill>
                  <a:srgbClr val="333333"/>
                </a:solidFill>
                <a:latin typeface="Courier New" panose="02070309020205020404" pitchFamily="49" charset="0"/>
                <a:cs typeface="Courier New" panose="02070309020205020404" pitchFamily="49" charset="0"/>
              </a:rPr>
              <a:t>id="</a:t>
            </a:r>
            <a:r>
              <a:rPr lang="en-US" sz="1400" dirty="0" err="1">
                <a:solidFill>
                  <a:srgbClr val="333333"/>
                </a:solidFill>
                <a:latin typeface="Courier New" panose="02070309020205020404" pitchFamily="49" charset="0"/>
                <a:cs typeface="Courier New" panose="02070309020205020404" pitchFamily="49" charset="0"/>
              </a:rPr>
              <a:t>billingService</a:t>
            </a:r>
            <a:r>
              <a:rPr lang="en-US" sz="1400" dirty="0">
                <a:solidFill>
                  <a:srgbClr val="333333"/>
                </a:solidFill>
                <a:latin typeface="Courier New" panose="02070309020205020404" pitchFamily="49" charset="0"/>
                <a:cs typeface="Courier New" panose="02070309020205020404" pitchFamily="49" charset="0"/>
              </a:rPr>
              <a:t>" class="</a:t>
            </a:r>
            <a:r>
              <a:rPr lang="en-US" sz="1400" dirty="0" err="1">
                <a:solidFill>
                  <a:srgbClr val="333333"/>
                </a:solidFill>
                <a:latin typeface="Courier New" panose="02070309020205020404" pitchFamily="49" charset="0"/>
                <a:cs typeface="Courier New" panose="02070309020205020404" pitchFamily="49" charset="0"/>
              </a:rPr>
              <a:t>com.github.kospiotr.spring.BillingService</a:t>
            </a:r>
            <a:r>
              <a:rPr lang="en-US" sz="1400" dirty="0">
                <a:solidFill>
                  <a:srgbClr val="333333"/>
                </a:solidFill>
                <a:latin typeface="Courier New" panose="02070309020205020404" pitchFamily="49" charset="0"/>
                <a:cs typeface="Courier New" panose="02070309020205020404" pitchFamily="49" charset="0"/>
              </a:rPr>
              <a:t>"&gt;</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a:t>
            </a:r>
            <a:r>
              <a:rPr lang="pl-PL" sz="1400" dirty="0" smtClean="0">
                <a:solidFill>
                  <a:srgbClr val="333333"/>
                </a:solidFill>
                <a:latin typeface="Courier New" panose="02070309020205020404" pitchFamily="49" charset="0"/>
                <a:cs typeface="Courier New" panose="02070309020205020404" pitchFamily="49" charset="0"/>
              </a:rPr>
              <a:t> </a:t>
            </a:r>
            <a:r>
              <a:rPr lang="en-US" sz="1400" dirty="0" smtClean="0">
                <a:solidFill>
                  <a:srgbClr val="333333"/>
                </a:solidFill>
                <a:latin typeface="Courier New" panose="02070309020205020404" pitchFamily="49" charset="0"/>
                <a:cs typeface="Courier New" panose="02070309020205020404" pitchFamily="49" charset="0"/>
              </a:rPr>
              <a:t>&lt;</a:t>
            </a:r>
            <a:r>
              <a:rPr lang="en-US" sz="1400" dirty="0">
                <a:solidFill>
                  <a:srgbClr val="333333"/>
                </a:solidFill>
                <a:latin typeface="Courier New" panose="02070309020205020404" pitchFamily="49" charset="0"/>
                <a:cs typeface="Courier New" panose="02070309020205020404" pitchFamily="49" charset="0"/>
              </a:rPr>
              <a:t>property name="</a:t>
            </a:r>
            <a:r>
              <a:rPr lang="en-US" sz="1400" dirty="0" err="1">
                <a:solidFill>
                  <a:srgbClr val="333333"/>
                </a:solidFill>
                <a:latin typeface="Courier New" panose="02070309020205020404" pitchFamily="49" charset="0"/>
                <a:cs typeface="Courier New" panose="02070309020205020404" pitchFamily="49" charset="0"/>
              </a:rPr>
              <a:t>creditCardProcessor</a:t>
            </a:r>
            <a:r>
              <a:rPr lang="en-US" sz="1400" dirty="0">
                <a:solidFill>
                  <a:srgbClr val="333333"/>
                </a:solidFill>
                <a:latin typeface="Courier New" panose="02070309020205020404" pitchFamily="49" charset="0"/>
                <a:cs typeface="Courier New" panose="02070309020205020404" pitchFamily="49" charset="0"/>
              </a:rPr>
              <a:t>" ref="</a:t>
            </a:r>
            <a:r>
              <a:rPr lang="en-US" sz="1400" dirty="0" err="1">
                <a:solidFill>
                  <a:srgbClr val="333333"/>
                </a:solidFill>
                <a:latin typeface="Courier New" panose="02070309020205020404" pitchFamily="49" charset="0"/>
                <a:cs typeface="Courier New" panose="02070309020205020404" pitchFamily="49" charset="0"/>
              </a:rPr>
              <a:t>creditCardProcessor</a:t>
            </a:r>
            <a:r>
              <a:rPr lang="en-US" sz="1400" dirty="0">
                <a:solidFill>
                  <a:srgbClr val="333333"/>
                </a:solidFill>
                <a:latin typeface="Courier New" panose="02070309020205020404" pitchFamily="49" charset="0"/>
                <a:cs typeface="Courier New" panose="02070309020205020404" pitchFamily="49" charset="0"/>
              </a:rPr>
              <a:t>"/&gt;</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a:t>
            </a:r>
            <a:r>
              <a:rPr lang="en-US" sz="1400" dirty="0" smtClean="0">
                <a:solidFill>
                  <a:srgbClr val="333333"/>
                </a:solidFill>
                <a:latin typeface="Courier New" panose="02070309020205020404" pitchFamily="49" charset="0"/>
                <a:cs typeface="Courier New" panose="02070309020205020404" pitchFamily="49" charset="0"/>
              </a:rPr>
              <a:t>&lt;</a:t>
            </a:r>
            <a:r>
              <a:rPr lang="en-US" sz="1400" dirty="0">
                <a:solidFill>
                  <a:srgbClr val="333333"/>
                </a:solidFill>
                <a:latin typeface="Courier New" panose="02070309020205020404" pitchFamily="49" charset="0"/>
                <a:cs typeface="Courier New" panose="02070309020205020404" pitchFamily="49" charset="0"/>
              </a:rPr>
              <a:t>property name="</a:t>
            </a:r>
            <a:r>
              <a:rPr lang="en-US" sz="1400" dirty="0" err="1">
                <a:solidFill>
                  <a:srgbClr val="333333"/>
                </a:solidFill>
                <a:latin typeface="Courier New" panose="02070309020205020404" pitchFamily="49" charset="0"/>
                <a:cs typeface="Courier New" panose="02070309020205020404" pitchFamily="49" charset="0"/>
              </a:rPr>
              <a:t>transactionLogger</a:t>
            </a:r>
            <a:r>
              <a:rPr lang="en-US" sz="1400" dirty="0">
                <a:solidFill>
                  <a:srgbClr val="333333"/>
                </a:solidFill>
                <a:latin typeface="Courier New" panose="02070309020205020404" pitchFamily="49" charset="0"/>
                <a:cs typeface="Courier New" panose="02070309020205020404" pitchFamily="49" charset="0"/>
              </a:rPr>
              <a:t>" ref="</a:t>
            </a:r>
            <a:r>
              <a:rPr lang="en-US" sz="1400" dirty="0" err="1">
                <a:solidFill>
                  <a:srgbClr val="333333"/>
                </a:solidFill>
                <a:latin typeface="Courier New" panose="02070309020205020404" pitchFamily="49" charset="0"/>
                <a:cs typeface="Courier New" panose="02070309020205020404" pitchFamily="49" charset="0"/>
              </a:rPr>
              <a:t>transactionLogger</a:t>
            </a:r>
            <a:r>
              <a:rPr lang="en-US" sz="1400" dirty="0">
                <a:solidFill>
                  <a:srgbClr val="333333"/>
                </a:solidFill>
                <a:latin typeface="Courier New" panose="02070309020205020404" pitchFamily="49" charset="0"/>
                <a:cs typeface="Courier New" panose="02070309020205020404" pitchFamily="49" charset="0"/>
              </a:rPr>
              <a:t>"/&gt;</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a:t>
            </a:r>
            <a:r>
              <a:rPr lang="en-US" sz="1400" dirty="0" smtClean="0">
                <a:solidFill>
                  <a:srgbClr val="333333"/>
                </a:solidFill>
                <a:latin typeface="Courier New" panose="02070309020205020404" pitchFamily="49" charset="0"/>
                <a:cs typeface="Courier New" panose="02070309020205020404" pitchFamily="49" charset="0"/>
              </a:rPr>
              <a:t>&lt;/</a:t>
            </a:r>
            <a:r>
              <a:rPr lang="en-US" sz="1400" dirty="0">
                <a:solidFill>
                  <a:srgbClr val="333333"/>
                </a:solidFill>
                <a:latin typeface="Courier New" panose="02070309020205020404" pitchFamily="49" charset="0"/>
                <a:cs typeface="Courier New" panose="02070309020205020404" pitchFamily="49" charset="0"/>
              </a:rPr>
              <a:t>bean&gt;</a:t>
            </a:r>
          </a:p>
        </p:txBody>
      </p:sp>
    </p:spTree>
    <p:extLst>
      <p:ext uri="{BB962C8B-B14F-4D97-AF65-F5344CB8AC3E}">
        <p14:creationId xmlns:p14="http://schemas.microsoft.com/office/powerpoint/2010/main" val="799111628"/>
      </p:ext>
    </p:extLst>
  </p:cSld>
  <p:clrMapOvr>
    <a:masterClrMapping/>
  </p:clrMapOvr>
  <p:transition spd="med">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smtClean="0"/>
              <a:t>XML-based container configuration</a:t>
            </a:r>
            <a:r>
              <a:rPr lang="pl-PL" dirty="0" smtClean="0"/>
              <a:t/>
            </a:r>
            <a:br>
              <a:rPr lang="pl-PL" dirty="0" smtClean="0"/>
            </a:br>
            <a:r>
              <a:rPr lang="pl-PL" sz="1800" dirty="0" err="1" smtClean="0"/>
              <a:t>Dependency</a:t>
            </a:r>
            <a:r>
              <a:rPr lang="pl-PL" sz="1800" dirty="0" smtClean="0"/>
              <a:t> </a:t>
            </a:r>
            <a:r>
              <a:rPr lang="pl-PL" sz="1800" dirty="0" err="1" smtClean="0"/>
              <a:t>Injection</a:t>
            </a:r>
            <a:r>
              <a:rPr lang="pl-PL" sz="1800" dirty="0" smtClean="0"/>
              <a:t> – </a:t>
            </a:r>
            <a:r>
              <a:rPr lang="pl-PL" sz="1800" dirty="0" err="1" smtClean="0"/>
              <a:t>injecting</a:t>
            </a:r>
            <a:r>
              <a:rPr lang="pl-PL" sz="1800" dirty="0" smtClean="0"/>
              <a:t> </a:t>
            </a:r>
            <a:r>
              <a:rPr lang="pl-PL" sz="1800" dirty="0" err="1" smtClean="0"/>
              <a:t>methods</a:t>
            </a:r>
            <a:r>
              <a:rPr lang="pl-PL" dirty="0" smtClean="0"/>
              <a:t/>
            </a:r>
            <a:br>
              <a:rPr lang="pl-PL" dirty="0" smtClean="0"/>
            </a:br>
            <a:endParaRPr lang="en-US" dirty="0"/>
          </a:p>
        </p:txBody>
      </p:sp>
      <p:sp>
        <p:nvSpPr>
          <p:cNvPr id="5" name="Symbol zastępczy zawartości 4"/>
          <p:cNvSpPr>
            <a:spLocks noGrp="1"/>
          </p:cNvSpPr>
          <p:nvPr>
            <p:ph idx="1"/>
          </p:nvPr>
        </p:nvSpPr>
        <p:spPr/>
        <p:txBody>
          <a:bodyPr>
            <a:normAutofit/>
          </a:bodyPr>
          <a:lstStyle/>
          <a:p>
            <a:pPr marL="0" indent="0">
              <a:buNone/>
            </a:pPr>
            <a:r>
              <a:rPr lang="en-US" sz="2000" b="1" dirty="0"/>
              <a:t>Constructor based dependency </a:t>
            </a:r>
            <a:r>
              <a:rPr lang="en-US" sz="2000" b="1" dirty="0" smtClean="0"/>
              <a:t>injection</a:t>
            </a:r>
            <a:r>
              <a:rPr lang="pl-PL" sz="2000" b="1" dirty="0" smtClean="0"/>
              <a:t> </a:t>
            </a:r>
            <a:r>
              <a:rPr lang="pl-PL" sz="2000" dirty="0" smtClean="0"/>
              <a:t>- </a:t>
            </a:r>
            <a:r>
              <a:rPr lang="en-US" sz="2000" dirty="0" smtClean="0"/>
              <a:t>is </a:t>
            </a:r>
            <a:r>
              <a:rPr lang="en-US" sz="2000" dirty="0"/>
              <a:t>accomplished when the container invokes a class constructor with a number of arguments, each representing a dependency on other class.</a:t>
            </a:r>
          </a:p>
        </p:txBody>
      </p:sp>
      <p:sp>
        <p:nvSpPr>
          <p:cNvPr id="4" name="Rectangle 3"/>
          <p:cNvSpPr>
            <a:spLocks noChangeArrowheads="1"/>
          </p:cNvSpPr>
          <p:nvPr/>
        </p:nvSpPr>
        <p:spPr bwMode="auto">
          <a:xfrm>
            <a:off x="200472" y="3108737"/>
            <a:ext cx="9549004" cy="1508105"/>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defTabSz="914400" fontAlgn="ctr"/>
            <a:r>
              <a:rPr lang="en-US" sz="1400" dirty="0">
                <a:solidFill>
                  <a:srgbClr val="333333"/>
                </a:solidFill>
                <a:latin typeface="Courier New" panose="02070309020205020404" pitchFamily="49" charset="0"/>
                <a:cs typeface="Courier New" panose="02070309020205020404" pitchFamily="49" charset="0"/>
              </a:rPr>
              <a:t> &lt;bean id="</a:t>
            </a:r>
            <a:r>
              <a:rPr lang="en-US" sz="1400" dirty="0" err="1">
                <a:solidFill>
                  <a:srgbClr val="333333"/>
                </a:solidFill>
                <a:latin typeface="Courier New" panose="02070309020205020404" pitchFamily="49" charset="0"/>
                <a:cs typeface="Courier New" panose="02070309020205020404" pitchFamily="49" charset="0"/>
              </a:rPr>
              <a:t>creditCardProcessor</a:t>
            </a:r>
            <a:r>
              <a:rPr lang="en-US" sz="1400" dirty="0">
                <a:solidFill>
                  <a:srgbClr val="333333"/>
                </a:solidFill>
                <a:latin typeface="Courier New" panose="02070309020205020404" pitchFamily="49" charset="0"/>
                <a:cs typeface="Courier New" panose="02070309020205020404" pitchFamily="49" charset="0"/>
              </a:rPr>
              <a:t>" class="</a:t>
            </a:r>
            <a:r>
              <a:rPr lang="en-US" sz="1400" dirty="0" err="1">
                <a:solidFill>
                  <a:srgbClr val="333333"/>
                </a:solidFill>
                <a:latin typeface="Courier New" panose="02070309020205020404" pitchFamily="49" charset="0"/>
                <a:cs typeface="Courier New" panose="02070309020205020404" pitchFamily="49" charset="0"/>
              </a:rPr>
              <a:t>com.github.kospiotr.spring.CreditCardProcessor</a:t>
            </a:r>
            <a:r>
              <a:rPr lang="en-US" sz="1400" dirty="0">
                <a:solidFill>
                  <a:srgbClr val="333333"/>
                </a:solidFill>
                <a:latin typeface="Courier New" panose="02070309020205020404" pitchFamily="49" charset="0"/>
                <a:cs typeface="Courier New" panose="02070309020205020404" pitchFamily="49" charset="0"/>
              </a:rPr>
              <a:t>"/&gt;</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a:t>
            </a:r>
            <a:r>
              <a:rPr lang="en-US" sz="1400" dirty="0" smtClean="0">
                <a:solidFill>
                  <a:srgbClr val="333333"/>
                </a:solidFill>
                <a:latin typeface="Courier New" panose="02070309020205020404" pitchFamily="49" charset="0"/>
                <a:cs typeface="Courier New" panose="02070309020205020404" pitchFamily="49" charset="0"/>
              </a:rPr>
              <a:t>&lt;</a:t>
            </a:r>
            <a:r>
              <a:rPr lang="en-US" sz="1400" dirty="0">
                <a:solidFill>
                  <a:srgbClr val="333333"/>
                </a:solidFill>
                <a:latin typeface="Courier New" panose="02070309020205020404" pitchFamily="49" charset="0"/>
                <a:cs typeface="Courier New" panose="02070309020205020404" pitchFamily="49" charset="0"/>
              </a:rPr>
              <a:t>bean id="</a:t>
            </a:r>
            <a:r>
              <a:rPr lang="en-US" sz="1400" dirty="0" err="1">
                <a:solidFill>
                  <a:srgbClr val="333333"/>
                </a:solidFill>
                <a:latin typeface="Courier New" panose="02070309020205020404" pitchFamily="49" charset="0"/>
                <a:cs typeface="Courier New" panose="02070309020205020404" pitchFamily="49" charset="0"/>
              </a:rPr>
              <a:t>transactionLogger</a:t>
            </a:r>
            <a:r>
              <a:rPr lang="en-US" sz="1400" dirty="0">
                <a:solidFill>
                  <a:srgbClr val="333333"/>
                </a:solidFill>
                <a:latin typeface="Courier New" panose="02070309020205020404" pitchFamily="49" charset="0"/>
                <a:cs typeface="Courier New" panose="02070309020205020404" pitchFamily="49" charset="0"/>
              </a:rPr>
              <a:t>" class="</a:t>
            </a:r>
            <a:r>
              <a:rPr lang="en-US" sz="1400" dirty="0" err="1">
                <a:solidFill>
                  <a:srgbClr val="333333"/>
                </a:solidFill>
                <a:latin typeface="Courier New" panose="02070309020205020404" pitchFamily="49" charset="0"/>
                <a:cs typeface="Courier New" panose="02070309020205020404" pitchFamily="49" charset="0"/>
              </a:rPr>
              <a:t>com.github.kospiotr.spring.TransactionLogger</a:t>
            </a:r>
            <a:r>
              <a:rPr lang="en-US" sz="1400" dirty="0" smtClean="0">
                <a:solidFill>
                  <a:srgbClr val="333333"/>
                </a:solidFill>
                <a:latin typeface="Courier New" panose="02070309020205020404" pitchFamily="49" charset="0"/>
                <a:cs typeface="Courier New" panose="02070309020205020404" pitchFamily="49" charset="0"/>
              </a:rPr>
              <a:t>"/&gt;</a:t>
            </a:r>
            <a:endParaRPr lang="pl-PL" sz="1400" dirty="0" smtClean="0">
              <a:solidFill>
                <a:srgbClr val="333333"/>
              </a:solidFill>
              <a:latin typeface="Courier New" panose="02070309020205020404" pitchFamily="49" charset="0"/>
              <a:cs typeface="Courier New" panose="02070309020205020404" pitchFamily="49" charset="0"/>
            </a:endParaRPr>
          </a:p>
          <a:p>
            <a:pPr lvl="0" defTabSz="914400" fontAlgn="ctr"/>
            <a:endParaRPr lang="en-US" sz="1400" dirty="0">
              <a:solidFill>
                <a:srgbClr val="333333"/>
              </a:solidFill>
              <a:latin typeface="Courier New" panose="02070309020205020404" pitchFamily="49" charset="0"/>
              <a:cs typeface="Courier New" panose="02070309020205020404" pitchFamily="49" charset="0"/>
            </a:endParaRPr>
          </a:p>
          <a:p>
            <a:pPr lvl="0" defTabSz="914400" fontAlgn="ctr"/>
            <a:r>
              <a:rPr lang="en-US" sz="1400" dirty="0">
                <a:solidFill>
                  <a:srgbClr val="333333"/>
                </a:solidFill>
                <a:latin typeface="Courier New" panose="02070309020205020404" pitchFamily="49" charset="0"/>
                <a:cs typeface="Courier New" panose="02070309020205020404" pitchFamily="49" charset="0"/>
              </a:rPr>
              <a:t> </a:t>
            </a:r>
            <a:r>
              <a:rPr lang="pl-PL" sz="1400" dirty="0">
                <a:solidFill>
                  <a:srgbClr val="333333"/>
                </a:solidFill>
                <a:latin typeface="Courier New" panose="02070309020205020404" pitchFamily="49" charset="0"/>
                <a:cs typeface="Courier New" panose="02070309020205020404" pitchFamily="49" charset="0"/>
              </a:rPr>
              <a:t>&lt;</a:t>
            </a:r>
            <a:r>
              <a:rPr lang="en-US" sz="1400" dirty="0" smtClean="0">
                <a:solidFill>
                  <a:srgbClr val="333333"/>
                </a:solidFill>
                <a:latin typeface="Courier New" panose="02070309020205020404" pitchFamily="49" charset="0"/>
                <a:cs typeface="Courier New" panose="02070309020205020404" pitchFamily="49" charset="0"/>
              </a:rPr>
              <a:t>bean </a:t>
            </a:r>
            <a:r>
              <a:rPr lang="en-US" sz="1400" dirty="0">
                <a:solidFill>
                  <a:srgbClr val="333333"/>
                </a:solidFill>
                <a:latin typeface="Courier New" panose="02070309020205020404" pitchFamily="49" charset="0"/>
                <a:cs typeface="Courier New" panose="02070309020205020404" pitchFamily="49" charset="0"/>
              </a:rPr>
              <a:t>id="</a:t>
            </a:r>
            <a:r>
              <a:rPr lang="en-US" sz="1400" dirty="0" err="1">
                <a:solidFill>
                  <a:srgbClr val="333333"/>
                </a:solidFill>
                <a:latin typeface="Courier New" panose="02070309020205020404" pitchFamily="49" charset="0"/>
                <a:cs typeface="Courier New" panose="02070309020205020404" pitchFamily="49" charset="0"/>
              </a:rPr>
              <a:t>billingService</a:t>
            </a:r>
            <a:r>
              <a:rPr lang="en-US" sz="1400" dirty="0">
                <a:solidFill>
                  <a:srgbClr val="333333"/>
                </a:solidFill>
                <a:latin typeface="Courier New" panose="02070309020205020404" pitchFamily="49" charset="0"/>
                <a:cs typeface="Courier New" panose="02070309020205020404" pitchFamily="49" charset="0"/>
              </a:rPr>
              <a:t>" class="</a:t>
            </a:r>
            <a:r>
              <a:rPr lang="en-US" sz="1400" dirty="0" err="1">
                <a:solidFill>
                  <a:srgbClr val="333333"/>
                </a:solidFill>
                <a:latin typeface="Courier New" panose="02070309020205020404" pitchFamily="49" charset="0"/>
                <a:cs typeface="Courier New" panose="02070309020205020404" pitchFamily="49" charset="0"/>
              </a:rPr>
              <a:t>com.github.kospiotr.spring.BillingService</a:t>
            </a:r>
            <a:r>
              <a:rPr lang="en-US" sz="1400" dirty="0">
                <a:solidFill>
                  <a:srgbClr val="333333"/>
                </a:solidFill>
                <a:latin typeface="Courier New" panose="02070309020205020404" pitchFamily="49" charset="0"/>
                <a:cs typeface="Courier New" panose="02070309020205020404" pitchFamily="49" charset="0"/>
              </a:rPr>
              <a:t>"&gt;</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a:t>
            </a:r>
            <a:r>
              <a:rPr lang="pl-PL" sz="1400" dirty="0" smtClean="0">
                <a:solidFill>
                  <a:srgbClr val="333333"/>
                </a:solidFill>
                <a:latin typeface="Courier New" panose="02070309020205020404" pitchFamily="49" charset="0"/>
                <a:cs typeface="Courier New" panose="02070309020205020404" pitchFamily="49" charset="0"/>
              </a:rPr>
              <a:t> </a:t>
            </a:r>
            <a:r>
              <a:rPr lang="en-US" sz="1400" dirty="0" smtClean="0">
                <a:solidFill>
                  <a:srgbClr val="333333"/>
                </a:solidFill>
                <a:latin typeface="Courier New" panose="02070309020205020404" pitchFamily="49" charset="0"/>
                <a:cs typeface="Courier New" panose="02070309020205020404" pitchFamily="49" charset="0"/>
              </a:rPr>
              <a:t>&lt;</a:t>
            </a:r>
            <a:r>
              <a:rPr lang="en-US" sz="1400" dirty="0">
                <a:solidFill>
                  <a:srgbClr val="333333"/>
                </a:solidFill>
                <a:latin typeface="Courier New" panose="02070309020205020404" pitchFamily="49" charset="0"/>
                <a:cs typeface="Courier New" panose="02070309020205020404" pitchFamily="49" charset="0"/>
              </a:rPr>
              <a:t>constructor-</a:t>
            </a:r>
            <a:r>
              <a:rPr lang="en-US" sz="1400" dirty="0" err="1">
                <a:solidFill>
                  <a:srgbClr val="333333"/>
                </a:solidFill>
                <a:latin typeface="Courier New" panose="02070309020205020404" pitchFamily="49" charset="0"/>
                <a:cs typeface="Courier New" panose="02070309020205020404" pitchFamily="49" charset="0"/>
              </a:rPr>
              <a:t>arg</a:t>
            </a:r>
            <a:r>
              <a:rPr lang="en-US" sz="1400" dirty="0">
                <a:solidFill>
                  <a:srgbClr val="333333"/>
                </a:solidFill>
                <a:latin typeface="Courier New" panose="02070309020205020404" pitchFamily="49" charset="0"/>
                <a:cs typeface="Courier New" panose="02070309020205020404" pitchFamily="49" charset="0"/>
              </a:rPr>
              <a:t> name="</a:t>
            </a:r>
            <a:r>
              <a:rPr lang="en-US" sz="1400" dirty="0" err="1">
                <a:solidFill>
                  <a:srgbClr val="333333"/>
                </a:solidFill>
                <a:latin typeface="Courier New" panose="02070309020205020404" pitchFamily="49" charset="0"/>
                <a:cs typeface="Courier New" panose="02070309020205020404" pitchFamily="49" charset="0"/>
              </a:rPr>
              <a:t>creditCardProcessor</a:t>
            </a:r>
            <a:r>
              <a:rPr lang="en-US" sz="1400" dirty="0">
                <a:solidFill>
                  <a:srgbClr val="333333"/>
                </a:solidFill>
                <a:latin typeface="Courier New" panose="02070309020205020404" pitchFamily="49" charset="0"/>
                <a:cs typeface="Courier New" panose="02070309020205020404" pitchFamily="49" charset="0"/>
              </a:rPr>
              <a:t>" ref="</a:t>
            </a:r>
            <a:r>
              <a:rPr lang="en-US" sz="1400" dirty="0" err="1">
                <a:solidFill>
                  <a:srgbClr val="333333"/>
                </a:solidFill>
                <a:latin typeface="Courier New" panose="02070309020205020404" pitchFamily="49" charset="0"/>
                <a:cs typeface="Courier New" panose="02070309020205020404" pitchFamily="49" charset="0"/>
              </a:rPr>
              <a:t>creditCardProcessor</a:t>
            </a:r>
            <a:r>
              <a:rPr lang="en-US" sz="1400" dirty="0">
                <a:solidFill>
                  <a:srgbClr val="333333"/>
                </a:solidFill>
                <a:latin typeface="Courier New" panose="02070309020205020404" pitchFamily="49" charset="0"/>
                <a:cs typeface="Courier New" panose="02070309020205020404" pitchFamily="49" charset="0"/>
              </a:rPr>
              <a:t>"/&gt;</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a:t>
            </a:r>
            <a:r>
              <a:rPr lang="en-US" sz="1400" dirty="0" smtClean="0">
                <a:solidFill>
                  <a:srgbClr val="333333"/>
                </a:solidFill>
                <a:latin typeface="Courier New" panose="02070309020205020404" pitchFamily="49" charset="0"/>
                <a:cs typeface="Courier New" panose="02070309020205020404" pitchFamily="49" charset="0"/>
              </a:rPr>
              <a:t>&lt;</a:t>
            </a:r>
            <a:r>
              <a:rPr lang="en-US" sz="1400" dirty="0">
                <a:solidFill>
                  <a:srgbClr val="333333"/>
                </a:solidFill>
                <a:latin typeface="Courier New" panose="02070309020205020404" pitchFamily="49" charset="0"/>
                <a:cs typeface="Courier New" panose="02070309020205020404" pitchFamily="49" charset="0"/>
              </a:rPr>
              <a:t>constructor-</a:t>
            </a:r>
            <a:r>
              <a:rPr lang="en-US" sz="1400" dirty="0" err="1">
                <a:solidFill>
                  <a:srgbClr val="333333"/>
                </a:solidFill>
                <a:latin typeface="Courier New" panose="02070309020205020404" pitchFamily="49" charset="0"/>
                <a:cs typeface="Courier New" panose="02070309020205020404" pitchFamily="49" charset="0"/>
              </a:rPr>
              <a:t>arg</a:t>
            </a:r>
            <a:r>
              <a:rPr lang="en-US" sz="1400" dirty="0">
                <a:solidFill>
                  <a:srgbClr val="333333"/>
                </a:solidFill>
                <a:latin typeface="Courier New" panose="02070309020205020404" pitchFamily="49" charset="0"/>
                <a:cs typeface="Courier New" panose="02070309020205020404" pitchFamily="49" charset="0"/>
              </a:rPr>
              <a:t> name="</a:t>
            </a:r>
            <a:r>
              <a:rPr lang="en-US" sz="1400" dirty="0" err="1">
                <a:solidFill>
                  <a:srgbClr val="333333"/>
                </a:solidFill>
                <a:latin typeface="Courier New" panose="02070309020205020404" pitchFamily="49" charset="0"/>
                <a:cs typeface="Courier New" panose="02070309020205020404" pitchFamily="49" charset="0"/>
              </a:rPr>
              <a:t>transactionLogger</a:t>
            </a:r>
            <a:r>
              <a:rPr lang="en-US" sz="1400" dirty="0">
                <a:solidFill>
                  <a:srgbClr val="333333"/>
                </a:solidFill>
                <a:latin typeface="Courier New" panose="02070309020205020404" pitchFamily="49" charset="0"/>
                <a:cs typeface="Courier New" panose="02070309020205020404" pitchFamily="49" charset="0"/>
              </a:rPr>
              <a:t>" ref="</a:t>
            </a:r>
            <a:r>
              <a:rPr lang="en-US" sz="1400" dirty="0" err="1">
                <a:solidFill>
                  <a:srgbClr val="333333"/>
                </a:solidFill>
                <a:latin typeface="Courier New" panose="02070309020205020404" pitchFamily="49" charset="0"/>
                <a:cs typeface="Courier New" panose="02070309020205020404" pitchFamily="49" charset="0"/>
              </a:rPr>
              <a:t>transactionLogger</a:t>
            </a:r>
            <a:r>
              <a:rPr lang="en-US" sz="1400" dirty="0">
                <a:solidFill>
                  <a:srgbClr val="333333"/>
                </a:solidFill>
                <a:latin typeface="Courier New" panose="02070309020205020404" pitchFamily="49" charset="0"/>
                <a:cs typeface="Courier New" panose="02070309020205020404" pitchFamily="49" charset="0"/>
              </a:rPr>
              <a:t>"/&gt;</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a:t>
            </a:r>
            <a:r>
              <a:rPr lang="en-US" sz="1400" dirty="0" smtClean="0">
                <a:solidFill>
                  <a:srgbClr val="333333"/>
                </a:solidFill>
                <a:latin typeface="Courier New" panose="02070309020205020404" pitchFamily="49" charset="0"/>
                <a:cs typeface="Courier New" panose="02070309020205020404" pitchFamily="49" charset="0"/>
              </a:rPr>
              <a:t>&lt;/</a:t>
            </a:r>
            <a:r>
              <a:rPr lang="en-US" sz="1400" dirty="0">
                <a:solidFill>
                  <a:srgbClr val="333333"/>
                </a:solidFill>
                <a:latin typeface="Courier New" panose="02070309020205020404" pitchFamily="49" charset="0"/>
                <a:cs typeface="Courier New" panose="02070309020205020404" pitchFamily="49" charset="0"/>
              </a:rPr>
              <a:t>bean&gt;</a:t>
            </a:r>
          </a:p>
        </p:txBody>
      </p:sp>
    </p:spTree>
    <p:extLst>
      <p:ext uri="{BB962C8B-B14F-4D97-AF65-F5344CB8AC3E}">
        <p14:creationId xmlns:p14="http://schemas.microsoft.com/office/powerpoint/2010/main" val="1422746294"/>
      </p:ext>
    </p:extLst>
  </p:cSld>
  <p:clrMapOvr>
    <a:masterClrMapping/>
  </p:clrMapOvr>
  <p:transition spd="med">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smtClean="0"/>
              <a:t>XML-based container configuration</a:t>
            </a:r>
            <a:r>
              <a:rPr lang="pl-PL" dirty="0" smtClean="0"/>
              <a:t/>
            </a:r>
            <a:br>
              <a:rPr lang="pl-PL" dirty="0" smtClean="0"/>
            </a:br>
            <a:r>
              <a:rPr lang="pl-PL" sz="1800" dirty="0" err="1" smtClean="0"/>
              <a:t>Dependency</a:t>
            </a:r>
            <a:r>
              <a:rPr lang="pl-PL" sz="1800" dirty="0" smtClean="0"/>
              <a:t> </a:t>
            </a:r>
            <a:r>
              <a:rPr lang="pl-PL" sz="1800" dirty="0" err="1" smtClean="0"/>
              <a:t>Injection</a:t>
            </a:r>
            <a:r>
              <a:rPr lang="pl-PL" sz="1800" dirty="0" smtClean="0"/>
              <a:t> – </a:t>
            </a:r>
            <a:r>
              <a:rPr lang="pl-PL" sz="1800" dirty="0" err="1" smtClean="0"/>
              <a:t>autowiring</a:t>
            </a:r>
            <a:r>
              <a:rPr lang="pl-PL" dirty="0" smtClean="0"/>
              <a:t/>
            </a:r>
            <a:br>
              <a:rPr lang="pl-PL" dirty="0" smtClean="0"/>
            </a:br>
            <a:endParaRPr lang="en-US" dirty="0"/>
          </a:p>
        </p:txBody>
      </p:sp>
      <p:sp>
        <p:nvSpPr>
          <p:cNvPr id="5" name="Symbol zastępczy zawartości 4"/>
          <p:cNvSpPr>
            <a:spLocks noGrp="1"/>
          </p:cNvSpPr>
          <p:nvPr>
            <p:ph idx="1"/>
          </p:nvPr>
        </p:nvSpPr>
        <p:spPr/>
        <p:txBody>
          <a:bodyPr>
            <a:normAutofit/>
          </a:bodyPr>
          <a:lstStyle/>
          <a:p>
            <a:pPr marL="0" indent="0">
              <a:buNone/>
            </a:pPr>
            <a:r>
              <a:rPr lang="pl-PL" sz="2000" dirty="0" smtClean="0"/>
              <a:t>By </a:t>
            </a:r>
            <a:r>
              <a:rPr lang="pl-PL" sz="2000" dirty="0" err="1" smtClean="0"/>
              <a:t>default</a:t>
            </a:r>
            <a:r>
              <a:rPr lang="pl-PL" sz="2000" dirty="0" smtClean="0"/>
              <a:t> </a:t>
            </a:r>
            <a:r>
              <a:rPr lang="pl-PL" sz="2000" dirty="0" err="1" smtClean="0"/>
              <a:t>beans</a:t>
            </a:r>
            <a:r>
              <a:rPr lang="pl-PL" sz="2000" dirty="0" smtClean="0"/>
              <a:t> </a:t>
            </a:r>
            <a:r>
              <a:rPr lang="pl-PL" sz="2000" dirty="0" err="1" smtClean="0"/>
              <a:t>must</a:t>
            </a:r>
            <a:r>
              <a:rPr lang="pl-PL" sz="2000" dirty="0" smtClean="0"/>
              <a:t> be </a:t>
            </a:r>
            <a:r>
              <a:rPr lang="pl-PL" sz="2000" dirty="0" err="1" smtClean="0"/>
              <a:t>configured</a:t>
            </a:r>
            <a:r>
              <a:rPr lang="pl-PL" sz="2000" dirty="0" smtClean="0"/>
              <a:t> for </a:t>
            </a:r>
            <a:r>
              <a:rPr lang="pl-PL" sz="2000" dirty="0" err="1" smtClean="0"/>
              <a:t>wiring</a:t>
            </a:r>
            <a:r>
              <a:rPr lang="pl-PL" sz="2000" dirty="0" smtClean="0"/>
              <a:t> </a:t>
            </a:r>
            <a:r>
              <a:rPr lang="pl-PL" sz="2000" dirty="0" err="1" smtClean="0"/>
              <a:t>manually</a:t>
            </a:r>
            <a:r>
              <a:rPr lang="pl-PL" sz="2000" dirty="0" smtClean="0"/>
              <a:t>. </a:t>
            </a:r>
            <a:r>
              <a:rPr lang="pl-PL" sz="2000" dirty="0" err="1" smtClean="0"/>
              <a:t>There</a:t>
            </a:r>
            <a:r>
              <a:rPr lang="pl-PL" sz="2000" dirty="0" smtClean="0"/>
              <a:t> </a:t>
            </a:r>
            <a:r>
              <a:rPr lang="pl-PL" sz="2000" dirty="0" err="1" smtClean="0"/>
              <a:t>is</a:t>
            </a:r>
            <a:r>
              <a:rPr lang="pl-PL" sz="2000" dirty="0" smtClean="0"/>
              <a:t> </a:t>
            </a:r>
            <a:r>
              <a:rPr lang="pl-PL" sz="2000" dirty="0" err="1" smtClean="0"/>
              <a:t>mechanism</a:t>
            </a:r>
            <a:r>
              <a:rPr lang="pl-PL" sz="2000" dirty="0" smtClean="0"/>
              <a:t> </a:t>
            </a:r>
            <a:r>
              <a:rPr lang="pl-PL" sz="2000" dirty="0" err="1" smtClean="0"/>
              <a:t>which</a:t>
            </a:r>
            <a:r>
              <a:rPr lang="pl-PL" sz="2000" dirty="0" smtClean="0"/>
              <a:t> </a:t>
            </a:r>
            <a:r>
              <a:rPr lang="pl-PL" sz="2000" dirty="0" err="1" smtClean="0"/>
              <a:t>allows</a:t>
            </a:r>
            <a:r>
              <a:rPr lang="pl-PL" sz="2000" dirty="0" smtClean="0"/>
              <a:t> for </a:t>
            </a:r>
            <a:r>
              <a:rPr lang="pl-PL" sz="2000" dirty="0" err="1" smtClean="0"/>
              <a:t>doing</a:t>
            </a:r>
            <a:r>
              <a:rPr lang="pl-PL" sz="2000" dirty="0" smtClean="0"/>
              <a:t> </a:t>
            </a:r>
            <a:r>
              <a:rPr lang="pl-PL" sz="2000" dirty="0" err="1" smtClean="0"/>
              <a:t>this</a:t>
            </a:r>
            <a:r>
              <a:rPr lang="pl-PL" sz="2000" dirty="0" smtClean="0"/>
              <a:t> </a:t>
            </a:r>
            <a:r>
              <a:rPr lang="pl-PL" sz="2000" dirty="0" err="1" smtClean="0"/>
              <a:t>automatically</a:t>
            </a:r>
            <a:r>
              <a:rPr lang="pl-PL" sz="2000" dirty="0" smtClean="0"/>
              <a:t> – </a:t>
            </a:r>
            <a:r>
              <a:rPr lang="pl-PL" sz="2000" dirty="0" err="1" smtClean="0"/>
              <a:t>autowiring</a:t>
            </a:r>
            <a:r>
              <a:rPr lang="pl-PL" sz="2000" dirty="0" smtClean="0"/>
              <a:t>. </a:t>
            </a:r>
          </a:p>
          <a:p>
            <a:pPr marL="0" indent="0">
              <a:buNone/>
            </a:pPr>
            <a:endParaRPr lang="pl-PL" sz="2000" dirty="0"/>
          </a:p>
          <a:p>
            <a:pPr marL="0" indent="0">
              <a:buNone/>
            </a:pPr>
            <a:r>
              <a:rPr lang="pl-PL" sz="2000" dirty="0" err="1" smtClean="0"/>
              <a:t>Beans</a:t>
            </a:r>
            <a:r>
              <a:rPr lang="pl-PL" sz="2000" dirty="0" smtClean="0"/>
              <a:t> </a:t>
            </a:r>
            <a:r>
              <a:rPr lang="pl-PL" sz="2000" dirty="0" err="1" smtClean="0"/>
              <a:t>can</a:t>
            </a:r>
            <a:r>
              <a:rPr lang="pl-PL" sz="2000" dirty="0" smtClean="0"/>
              <a:t> be </a:t>
            </a:r>
            <a:r>
              <a:rPr lang="pl-PL" sz="2000" dirty="0" err="1" smtClean="0"/>
              <a:t>autowired</a:t>
            </a:r>
            <a:r>
              <a:rPr lang="pl-PL" sz="2000" dirty="0" smtClean="0"/>
              <a:t> in 3 </a:t>
            </a:r>
            <a:r>
              <a:rPr lang="pl-PL" sz="2000" dirty="0" err="1" smtClean="0"/>
              <a:t>ways</a:t>
            </a:r>
            <a:r>
              <a:rPr lang="pl-PL" sz="2000" dirty="0" smtClean="0"/>
              <a:t>:</a:t>
            </a:r>
          </a:p>
          <a:p>
            <a:r>
              <a:rPr lang="en-US" sz="2000" b="1" dirty="0"/>
              <a:t>no </a:t>
            </a:r>
            <a:r>
              <a:rPr lang="en-US" sz="2000" b="1" dirty="0" err="1"/>
              <a:t>autowiring</a:t>
            </a:r>
            <a:r>
              <a:rPr lang="en-US" sz="2000" b="1" dirty="0"/>
              <a:t> </a:t>
            </a:r>
            <a:r>
              <a:rPr lang="en-US" sz="2000" dirty="0"/>
              <a:t>- manual </a:t>
            </a:r>
            <a:r>
              <a:rPr lang="en-US" sz="2000" dirty="0" smtClean="0"/>
              <a:t>wiring</a:t>
            </a:r>
            <a:endParaRPr lang="pl-PL" sz="2000" dirty="0" smtClean="0"/>
          </a:p>
          <a:p>
            <a:r>
              <a:rPr lang="en-US" sz="2000" b="1" dirty="0" err="1" smtClean="0"/>
              <a:t>byName</a:t>
            </a:r>
            <a:r>
              <a:rPr lang="pl-PL" sz="2000" dirty="0" smtClean="0"/>
              <a:t> – </a:t>
            </a:r>
            <a:r>
              <a:rPr lang="pl-PL" sz="2000" dirty="0" err="1" smtClean="0"/>
              <a:t>autowiring</a:t>
            </a:r>
            <a:r>
              <a:rPr lang="pl-PL" sz="2000" dirty="0" smtClean="0"/>
              <a:t> by </a:t>
            </a:r>
            <a:r>
              <a:rPr lang="pl-PL" sz="2000" dirty="0" err="1" smtClean="0"/>
              <a:t>property</a:t>
            </a:r>
            <a:r>
              <a:rPr lang="pl-PL" sz="2000" dirty="0" smtClean="0"/>
              <a:t> </a:t>
            </a:r>
            <a:r>
              <a:rPr lang="pl-PL" sz="2000" dirty="0" err="1" smtClean="0"/>
              <a:t>name</a:t>
            </a:r>
            <a:endParaRPr lang="pl-PL" sz="2000" dirty="0"/>
          </a:p>
          <a:p>
            <a:r>
              <a:rPr lang="pl-PL" sz="2000" b="1" dirty="0" err="1" smtClean="0"/>
              <a:t>byType</a:t>
            </a:r>
            <a:r>
              <a:rPr lang="pl-PL" sz="2000" dirty="0" smtClean="0"/>
              <a:t> – </a:t>
            </a:r>
            <a:r>
              <a:rPr lang="pl-PL" sz="2000" dirty="0" err="1" smtClean="0"/>
              <a:t>autowiring</a:t>
            </a:r>
            <a:r>
              <a:rPr lang="pl-PL" sz="2000" dirty="0" smtClean="0"/>
              <a:t> by the </a:t>
            </a:r>
            <a:r>
              <a:rPr lang="pl-PL" sz="2000" dirty="0" err="1" smtClean="0"/>
              <a:t>dependency</a:t>
            </a:r>
            <a:r>
              <a:rPr lang="pl-PL" sz="2000" dirty="0" smtClean="0"/>
              <a:t> </a:t>
            </a:r>
            <a:r>
              <a:rPr lang="pl-PL" sz="2000" dirty="0" err="1" smtClean="0"/>
              <a:t>type</a:t>
            </a:r>
            <a:r>
              <a:rPr lang="pl-PL" sz="2000" dirty="0" smtClean="0"/>
              <a:t> (</a:t>
            </a:r>
            <a:r>
              <a:rPr lang="pl-PL" sz="2000" dirty="0" err="1" smtClean="0"/>
              <a:t>must</a:t>
            </a:r>
            <a:r>
              <a:rPr lang="pl-PL" sz="2000" dirty="0" smtClean="0"/>
              <a:t> be </a:t>
            </a:r>
            <a:r>
              <a:rPr lang="pl-PL" sz="2000" dirty="0" err="1" smtClean="0"/>
              <a:t>unique</a:t>
            </a:r>
            <a:r>
              <a:rPr lang="pl-PL" sz="2000" dirty="0" smtClean="0"/>
              <a:t>)</a:t>
            </a:r>
          </a:p>
          <a:p>
            <a:r>
              <a:rPr lang="pl-PL" sz="2000" b="1" dirty="0" err="1" smtClean="0"/>
              <a:t>constructor</a:t>
            </a:r>
            <a:r>
              <a:rPr lang="pl-PL" sz="2000" dirty="0" smtClean="0"/>
              <a:t> - s</a:t>
            </a:r>
            <a:r>
              <a:rPr lang="en-US" sz="2000" dirty="0" err="1" smtClean="0"/>
              <a:t>imilar</a:t>
            </a:r>
            <a:r>
              <a:rPr lang="en-US" sz="2000" dirty="0" smtClean="0"/>
              <a:t> </a:t>
            </a:r>
            <a:r>
              <a:rPr lang="en-US" sz="2000" dirty="0"/>
              <a:t>to </a:t>
            </a:r>
            <a:r>
              <a:rPr lang="en-US" sz="2000" dirty="0" err="1"/>
              <a:t>byType</a:t>
            </a:r>
            <a:r>
              <a:rPr lang="en-US" sz="2000" dirty="0"/>
              <a:t>, but type applies to constructor arguments</a:t>
            </a:r>
          </a:p>
        </p:txBody>
      </p:sp>
    </p:spTree>
    <p:extLst>
      <p:ext uri="{BB962C8B-B14F-4D97-AF65-F5344CB8AC3E}">
        <p14:creationId xmlns:p14="http://schemas.microsoft.com/office/powerpoint/2010/main" val="323721221"/>
      </p:ext>
    </p:extLst>
  </p:cSld>
  <p:clrMapOvr>
    <a:masterClrMapping/>
  </p:clrMapOvr>
  <p:transition spd="med">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smtClean="0"/>
              <a:t>XML-based container configuration</a:t>
            </a:r>
            <a:r>
              <a:rPr lang="pl-PL" dirty="0" smtClean="0"/>
              <a:t/>
            </a:r>
            <a:br>
              <a:rPr lang="pl-PL" dirty="0" smtClean="0"/>
            </a:br>
            <a:r>
              <a:rPr lang="pl-PL" sz="1800" dirty="0" err="1" smtClean="0"/>
              <a:t>Dependency</a:t>
            </a:r>
            <a:r>
              <a:rPr lang="pl-PL" sz="1800" dirty="0" smtClean="0"/>
              <a:t> </a:t>
            </a:r>
            <a:r>
              <a:rPr lang="pl-PL" sz="1800" dirty="0" err="1" smtClean="0"/>
              <a:t>Injection</a:t>
            </a:r>
            <a:r>
              <a:rPr lang="pl-PL" sz="1800" dirty="0" smtClean="0"/>
              <a:t> – </a:t>
            </a:r>
            <a:r>
              <a:rPr lang="pl-PL" sz="1800" dirty="0" err="1"/>
              <a:t>autowiring</a:t>
            </a:r>
            <a:r>
              <a:rPr lang="pl-PL" dirty="0" smtClean="0"/>
              <a:t/>
            </a:r>
            <a:br>
              <a:rPr lang="pl-PL" dirty="0" smtClean="0"/>
            </a:br>
            <a:endParaRPr lang="en-US" dirty="0"/>
          </a:p>
        </p:txBody>
      </p:sp>
      <p:sp>
        <p:nvSpPr>
          <p:cNvPr id="5" name="Symbol zastępczy zawartości 4"/>
          <p:cNvSpPr>
            <a:spLocks noGrp="1"/>
          </p:cNvSpPr>
          <p:nvPr>
            <p:ph idx="1"/>
          </p:nvPr>
        </p:nvSpPr>
        <p:spPr>
          <a:xfrm>
            <a:off x="235718" y="3862788"/>
            <a:ext cx="8913812" cy="647401"/>
          </a:xfrm>
        </p:spPr>
        <p:txBody>
          <a:bodyPr>
            <a:normAutofit/>
          </a:bodyPr>
          <a:lstStyle/>
          <a:p>
            <a:pPr marL="0" indent="0">
              <a:buNone/>
            </a:pPr>
            <a:r>
              <a:rPr lang="pl-PL" sz="2000" b="1" dirty="0" err="1" smtClean="0"/>
              <a:t>byType</a:t>
            </a:r>
            <a:r>
              <a:rPr lang="pl-PL" sz="2000" dirty="0" smtClean="0"/>
              <a:t> </a:t>
            </a:r>
            <a:r>
              <a:rPr lang="pl-PL" sz="2000" dirty="0" err="1" smtClean="0"/>
              <a:t>example</a:t>
            </a:r>
            <a:r>
              <a:rPr lang="pl-PL" sz="2000" dirty="0" smtClean="0"/>
              <a:t>:</a:t>
            </a:r>
            <a:endParaRPr lang="en-US" sz="2000" dirty="0"/>
          </a:p>
        </p:txBody>
      </p:sp>
      <p:sp>
        <p:nvSpPr>
          <p:cNvPr id="4" name="Rectangle 3"/>
          <p:cNvSpPr>
            <a:spLocks noChangeArrowheads="1"/>
          </p:cNvSpPr>
          <p:nvPr/>
        </p:nvSpPr>
        <p:spPr bwMode="auto">
          <a:xfrm>
            <a:off x="200472" y="4518144"/>
            <a:ext cx="9549004" cy="1292662"/>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defTabSz="914400" fontAlgn="ctr"/>
            <a:r>
              <a:rPr lang="en-US" sz="1400" dirty="0" smtClean="0">
                <a:solidFill>
                  <a:srgbClr val="333333"/>
                </a:solidFill>
                <a:latin typeface="Courier New" panose="02070309020205020404" pitchFamily="49" charset="0"/>
                <a:cs typeface="Courier New" panose="02070309020205020404" pitchFamily="49" charset="0"/>
              </a:rPr>
              <a:t>&lt;</a:t>
            </a:r>
            <a:r>
              <a:rPr lang="en-US" sz="1400" dirty="0">
                <a:solidFill>
                  <a:srgbClr val="333333"/>
                </a:solidFill>
                <a:latin typeface="Courier New" panose="02070309020205020404" pitchFamily="49" charset="0"/>
                <a:cs typeface="Courier New" panose="02070309020205020404" pitchFamily="49" charset="0"/>
              </a:rPr>
              <a:t>bean id="</a:t>
            </a:r>
            <a:r>
              <a:rPr lang="en-US" sz="1400" dirty="0" err="1">
                <a:solidFill>
                  <a:srgbClr val="333333"/>
                </a:solidFill>
                <a:latin typeface="Courier New" panose="02070309020205020404" pitchFamily="49" charset="0"/>
                <a:cs typeface="Courier New" panose="02070309020205020404" pitchFamily="49" charset="0"/>
              </a:rPr>
              <a:t>cp</a:t>
            </a:r>
            <a:r>
              <a:rPr lang="en-US" sz="1400" dirty="0">
                <a:solidFill>
                  <a:srgbClr val="333333"/>
                </a:solidFill>
                <a:latin typeface="Courier New" panose="02070309020205020404" pitchFamily="49" charset="0"/>
                <a:cs typeface="Courier New" panose="02070309020205020404" pitchFamily="49" charset="0"/>
              </a:rPr>
              <a:t>" class="</a:t>
            </a:r>
            <a:r>
              <a:rPr lang="en-US" sz="1400" dirty="0" err="1">
                <a:solidFill>
                  <a:srgbClr val="333333"/>
                </a:solidFill>
                <a:latin typeface="Courier New" panose="02070309020205020404" pitchFamily="49" charset="0"/>
                <a:cs typeface="Courier New" panose="02070309020205020404" pitchFamily="49" charset="0"/>
              </a:rPr>
              <a:t>com.github.kospiotr.spring.CreditCardProcessor</a:t>
            </a:r>
            <a:r>
              <a:rPr lang="en-US" sz="1400" dirty="0">
                <a:solidFill>
                  <a:srgbClr val="333333"/>
                </a:solidFill>
                <a:latin typeface="Courier New" panose="02070309020205020404" pitchFamily="49" charset="0"/>
                <a:cs typeface="Courier New" panose="02070309020205020404" pitchFamily="49" charset="0"/>
              </a:rPr>
              <a:t>"/&gt;</a:t>
            </a:r>
          </a:p>
          <a:p>
            <a:pPr lvl="0" defTabSz="914400" fontAlgn="ctr"/>
            <a:r>
              <a:rPr lang="en-US" sz="1400" dirty="0" smtClean="0">
                <a:solidFill>
                  <a:srgbClr val="333333"/>
                </a:solidFill>
                <a:latin typeface="Courier New" panose="02070309020205020404" pitchFamily="49" charset="0"/>
                <a:cs typeface="Courier New" panose="02070309020205020404" pitchFamily="49" charset="0"/>
              </a:rPr>
              <a:t>&lt;</a:t>
            </a:r>
            <a:r>
              <a:rPr lang="en-US" sz="1400" dirty="0">
                <a:solidFill>
                  <a:srgbClr val="333333"/>
                </a:solidFill>
                <a:latin typeface="Courier New" panose="02070309020205020404" pitchFamily="49" charset="0"/>
                <a:cs typeface="Courier New" panose="02070309020205020404" pitchFamily="49" charset="0"/>
              </a:rPr>
              <a:t>bean id="</a:t>
            </a:r>
            <a:r>
              <a:rPr lang="en-US" sz="1400" dirty="0" err="1">
                <a:solidFill>
                  <a:srgbClr val="333333"/>
                </a:solidFill>
                <a:latin typeface="Courier New" panose="02070309020205020404" pitchFamily="49" charset="0"/>
                <a:cs typeface="Courier New" panose="02070309020205020404" pitchFamily="49" charset="0"/>
              </a:rPr>
              <a:t>tl</a:t>
            </a:r>
            <a:r>
              <a:rPr lang="en-US" sz="1400" dirty="0">
                <a:solidFill>
                  <a:srgbClr val="333333"/>
                </a:solidFill>
                <a:latin typeface="Courier New" panose="02070309020205020404" pitchFamily="49" charset="0"/>
                <a:cs typeface="Courier New" panose="02070309020205020404" pitchFamily="49" charset="0"/>
              </a:rPr>
              <a:t>" class="</a:t>
            </a:r>
            <a:r>
              <a:rPr lang="en-US" sz="1400" dirty="0" err="1">
                <a:solidFill>
                  <a:srgbClr val="333333"/>
                </a:solidFill>
                <a:latin typeface="Courier New" panose="02070309020205020404" pitchFamily="49" charset="0"/>
                <a:cs typeface="Courier New" panose="02070309020205020404" pitchFamily="49" charset="0"/>
              </a:rPr>
              <a:t>com.github.kospiotr.spring.TransactionLogger</a:t>
            </a:r>
            <a:r>
              <a:rPr lang="en-US" sz="1400" dirty="0">
                <a:solidFill>
                  <a:srgbClr val="333333"/>
                </a:solidFill>
                <a:latin typeface="Courier New" panose="02070309020205020404" pitchFamily="49" charset="0"/>
                <a:cs typeface="Courier New" panose="02070309020205020404" pitchFamily="49" charset="0"/>
              </a:rPr>
              <a:t>"/&gt;</a:t>
            </a:r>
          </a:p>
          <a:p>
            <a:pPr lvl="0" defTabSz="914400" fontAlgn="ctr"/>
            <a:endParaRPr lang="en-US" sz="1400" dirty="0">
              <a:solidFill>
                <a:srgbClr val="333333"/>
              </a:solidFill>
              <a:latin typeface="Courier New" panose="02070309020205020404" pitchFamily="49" charset="0"/>
              <a:cs typeface="Courier New" panose="02070309020205020404" pitchFamily="49" charset="0"/>
            </a:endParaRPr>
          </a:p>
          <a:p>
            <a:pPr lvl="0" defTabSz="914400" fontAlgn="ctr"/>
            <a:r>
              <a:rPr lang="en-US" sz="1400" dirty="0" smtClean="0">
                <a:solidFill>
                  <a:srgbClr val="333333"/>
                </a:solidFill>
                <a:latin typeface="Courier New" panose="02070309020205020404" pitchFamily="49" charset="0"/>
                <a:cs typeface="Courier New" panose="02070309020205020404" pitchFamily="49" charset="0"/>
              </a:rPr>
              <a:t>&lt;</a:t>
            </a:r>
            <a:r>
              <a:rPr lang="en-US" sz="1400" dirty="0">
                <a:solidFill>
                  <a:srgbClr val="333333"/>
                </a:solidFill>
                <a:latin typeface="Courier New" panose="02070309020205020404" pitchFamily="49" charset="0"/>
                <a:cs typeface="Courier New" panose="02070309020205020404" pitchFamily="49" charset="0"/>
              </a:rPr>
              <a:t>bean id="billingService1" </a:t>
            </a:r>
            <a:endParaRPr lang="pl-PL" sz="1400" dirty="0" smtClean="0">
              <a:solidFill>
                <a:srgbClr val="333333"/>
              </a:solidFill>
              <a:latin typeface="Courier New" panose="02070309020205020404" pitchFamily="49" charset="0"/>
              <a:cs typeface="Courier New" panose="02070309020205020404" pitchFamily="49" charset="0"/>
            </a:endParaRPr>
          </a:p>
          <a:p>
            <a:pPr lvl="0" defTabSz="914400" fontAlgn="ctr"/>
            <a:r>
              <a:rPr lang="pl-PL" sz="1400" dirty="0">
                <a:solidFill>
                  <a:srgbClr val="333333"/>
                </a:solidFill>
                <a:latin typeface="Courier New" panose="02070309020205020404" pitchFamily="49" charset="0"/>
                <a:cs typeface="Courier New" panose="02070309020205020404" pitchFamily="49" charset="0"/>
              </a:rPr>
              <a:t>	</a:t>
            </a:r>
            <a:r>
              <a:rPr lang="en-US" sz="1400" dirty="0" smtClean="0">
                <a:solidFill>
                  <a:srgbClr val="333333"/>
                </a:solidFill>
                <a:latin typeface="Courier New" panose="02070309020205020404" pitchFamily="49" charset="0"/>
                <a:cs typeface="Courier New" panose="02070309020205020404" pitchFamily="49" charset="0"/>
              </a:rPr>
              <a:t>class</a:t>
            </a:r>
            <a:r>
              <a:rPr lang="en-US" sz="1400" dirty="0">
                <a:solidFill>
                  <a:srgbClr val="333333"/>
                </a:solidFill>
                <a:latin typeface="Courier New" panose="02070309020205020404" pitchFamily="49" charset="0"/>
                <a:cs typeface="Courier New" panose="02070309020205020404" pitchFamily="49" charset="0"/>
              </a:rPr>
              <a:t>="</a:t>
            </a:r>
            <a:r>
              <a:rPr lang="en-US" sz="1400" dirty="0" err="1">
                <a:solidFill>
                  <a:srgbClr val="333333"/>
                </a:solidFill>
                <a:latin typeface="Courier New" panose="02070309020205020404" pitchFamily="49" charset="0"/>
                <a:cs typeface="Courier New" panose="02070309020205020404" pitchFamily="49" charset="0"/>
              </a:rPr>
              <a:t>com.github.kospiotr.spring.BillingService</a:t>
            </a:r>
            <a:r>
              <a:rPr lang="en-US" sz="1400" dirty="0">
                <a:solidFill>
                  <a:srgbClr val="333333"/>
                </a:solidFill>
                <a:latin typeface="Courier New" panose="02070309020205020404" pitchFamily="49" charset="0"/>
                <a:cs typeface="Courier New" panose="02070309020205020404" pitchFamily="49" charset="0"/>
              </a:rPr>
              <a:t>" </a:t>
            </a:r>
            <a:endParaRPr lang="pl-PL" sz="1400" dirty="0" smtClean="0">
              <a:solidFill>
                <a:srgbClr val="333333"/>
              </a:solidFill>
              <a:latin typeface="Courier New" panose="02070309020205020404" pitchFamily="49" charset="0"/>
              <a:cs typeface="Courier New" panose="02070309020205020404" pitchFamily="49" charset="0"/>
            </a:endParaRPr>
          </a:p>
          <a:p>
            <a:pPr lvl="0" defTabSz="914400" fontAlgn="ctr"/>
            <a:r>
              <a:rPr lang="pl-PL" sz="1400" dirty="0">
                <a:solidFill>
                  <a:srgbClr val="333333"/>
                </a:solidFill>
                <a:latin typeface="Courier New" panose="02070309020205020404" pitchFamily="49" charset="0"/>
                <a:cs typeface="Courier New" panose="02070309020205020404" pitchFamily="49" charset="0"/>
              </a:rPr>
              <a:t>	</a:t>
            </a:r>
            <a:r>
              <a:rPr lang="en-US" sz="1400" dirty="0" err="1" smtClean="0">
                <a:solidFill>
                  <a:srgbClr val="333333"/>
                </a:solidFill>
                <a:latin typeface="Courier New" panose="02070309020205020404" pitchFamily="49" charset="0"/>
                <a:cs typeface="Courier New" panose="02070309020205020404" pitchFamily="49" charset="0"/>
              </a:rPr>
              <a:t>autowire</a:t>
            </a:r>
            <a:r>
              <a:rPr lang="en-US" sz="1400" dirty="0">
                <a:solidFill>
                  <a:srgbClr val="333333"/>
                </a:solidFill>
                <a:latin typeface="Courier New" panose="02070309020205020404" pitchFamily="49" charset="0"/>
                <a:cs typeface="Courier New" panose="02070309020205020404" pitchFamily="49" charset="0"/>
              </a:rPr>
              <a:t>="</a:t>
            </a:r>
            <a:r>
              <a:rPr lang="en-US" sz="1400" dirty="0" err="1">
                <a:solidFill>
                  <a:srgbClr val="333333"/>
                </a:solidFill>
                <a:latin typeface="Courier New" panose="02070309020205020404" pitchFamily="49" charset="0"/>
                <a:cs typeface="Courier New" panose="02070309020205020404" pitchFamily="49" charset="0"/>
              </a:rPr>
              <a:t>byType</a:t>
            </a:r>
            <a:r>
              <a:rPr lang="en-US" sz="1400" dirty="0">
                <a:solidFill>
                  <a:srgbClr val="333333"/>
                </a:solidFill>
                <a:latin typeface="Courier New" panose="02070309020205020404" pitchFamily="49" charset="0"/>
                <a:cs typeface="Courier New" panose="02070309020205020404" pitchFamily="49" charset="0"/>
              </a:rPr>
              <a:t>"/&gt;</a:t>
            </a:r>
          </a:p>
        </p:txBody>
      </p:sp>
      <p:sp>
        <p:nvSpPr>
          <p:cNvPr id="6" name="Symbol zastępczy zawartości 4"/>
          <p:cNvSpPr txBox="1">
            <a:spLocks/>
          </p:cNvSpPr>
          <p:nvPr/>
        </p:nvSpPr>
        <p:spPr>
          <a:xfrm>
            <a:off x="229007" y="1556792"/>
            <a:ext cx="8913812" cy="647401"/>
          </a:xfrm>
          <a:prstGeom prst="rect">
            <a:avLst/>
          </a:prstGeom>
        </p:spPr>
        <p:txBody>
          <a:bodyPr vert="horz" lIns="0" tIns="45720" rIns="91440" bIns="45720" rtlCol="0">
            <a:normAutofit/>
          </a:bodyPr>
          <a:lstStyle>
            <a:lvl1pPr marL="179388" indent="-179388" algn="l" defTabSz="995613" rtl="0" eaLnBrk="1" latinLnBrk="0" hangingPunct="1">
              <a:lnSpc>
                <a:spcPct val="140000"/>
              </a:lnSpc>
              <a:spcBef>
                <a:spcPts val="300"/>
              </a:spcBef>
              <a:buClr>
                <a:schemeClr val="tx2"/>
              </a:buClr>
              <a:buSzPct val="110000"/>
              <a:buFont typeface="Wingdings" pitchFamily="2" charset="2"/>
              <a:buChar char="l"/>
              <a:defRPr lang="en-US" sz="1400" kern="1200">
                <a:solidFill>
                  <a:schemeClr val="tx1"/>
                </a:solidFill>
                <a:latin typeface="Tahoma" pitchFamily="34" charset="0"/>
                <a:ea typeface="Tahoma" pitchFamily="34" charset="0"/>
                <a:cs typeface="Tahoma" pitchFamily="34" charset="0"/>
              </a:defRPr>
            </a:lvl1pPr>
            <a:lvl2pPr marL="360000" indent="-180000" algn="l" defTabSz="995613" rtl="0" eaLnBrk="1" latinLnBrk="0" hangingPunct="1">
              <a:lnSpc>
                <a:spcPct val="140000"/>
              </a:lnSpc>
              <a:spcBef>
                <a:spcPts val="300"/>
              </a:spcBef>
              <a:spcAft>
                <a:spcPts val="0"/>
              </a:spcAft>
              <a:buClr>
                <a:schemeClr val="tx2"/>
              </a:buClr>
              <a:buSzPct val="80000"/>
              <a:buFont typeface="Wingdings 3" pitchFamily="18" charset="2"/>
              <a:buChar char=""/>
              <a:defRPr lang="en-US" sz="1400" kern="1200">
                <a:solidFill>
                  <a:schemeClr val="tx1"/>
                </a:solidFill>
                <a:latin typeface="Tahoma" pitchFamily="34" charset="0"/>
                <a:ea typeface="Tahoma" pitchFamily="34" charset="0"/>
                <a:cs typeface="Tahoma" pitchFamily="34" charset="0"/>
              </a:defRPr>
            </a:lvl2pPr>
            <a:lvl3pPr marL="538163" indent="-182563" algn="l" defTabSz="995613" rtl="0" eaLnBrk="1" latinLnBrk="0" hangingPunct="1">
              <a:lnSpc>
                <a:spcPct val="140000"/>
              </a:lnSpc>
              <a:spcBef>
                <a:spcPct val="20000"/>
              </a:spcBef>
              <a:buClr>
                <a:schemeClr val="tx2"/>
              </a:buClr>
              <a:buSzPct val="80000"/>
              <a:buFontTx/>
              <a:buBlip>
                <a:blip r:embed="rId2"/>
              </a:buBlip>
              <a:defRPr lang="en-US" sz="1400" kern="1200">
                <a:solidFill>
                  <a:schemeClr val="tx1"/>
                </a:solidFill>
                <a:latin typeface="Tahoma" pitchFamily="34" charset="0"/>
                <a:ea typeface="Tahoma" pitchFamily="34" charset="0"/>
                <a:cs typeface="Tahoma" pitchFamily="34" charset="0"/>
              </a:defRPr>
            </a:lvl3pPr>
            <a:lvl4pPr marL="719138" indent="-180975" algn="l" defTabSz="995613" rtl="0" eaLnBrk="1" latinLnBrk="0" hangingPunct="1">
              <a:lnSpc>
                <a:spcPct val="140000"/>
              </a:lnSpc>
              <a:spcBef>
                <a:spcPct val="20000"/>
              </a:spcBef>
              <a:buClr>
                <a:schemeClr val="tx2"/>
              </a:buClr>
              <a:buSzPct val="80000"/>
              <a:buFont typeface="Tahoma" pitchFamily="34" charset="0"/>
              <a:buChar char="–"/>
              <a:defRPr lang="en-US" sz="1400" kern="1200">
                <a:solidFill>
                  <a:schemeClr val="tx1"/>
                </a:solidFill>
                <a:latin typeface="Tahoma" pitchFamily="34" charset="0"/>
                <a:ea typeface="Tahoma" pitchFamily="34" charset="0"/>
                <a:cs typeface="Tahoma" pitchFamily="34" charset="0"/>
              </a:defRPr>
            </a:lvl4pPr>
            <a:lvl5pPr marL="895350" indent="-176213" algn="l" defTabSz="995613" rtl="0" eaLnBrk="1" latinLnBrk="0" hangingPunct="1">
              <a:lnSpc>
                <a:spcPct val="140000"/>
              </a:lnSpc>
              <a:spcBef>
                <a:spcPct val="20000"/>
              </a:spcBef>
              <a:buClr>
                <a:schemeClr val="tx2"/>
              </a:buClr>
              <a:buSzPct val="80000"/>
              <a:buFont typeface="Tahoma" pitchFamily="34" charset="0"/>
              <a:buChar char="–"/>
              <a:defRPr lang="en-GB" sz="1400" kern="1200">
                <a:solidFill>
                  <a:schemeClr val="tx1"/>
                </a:solidFill>
                <a:latin typeface="Tahoma" pitchFamily="34" charset="0"/>
                <a:ea typeface="Tahoma" pitchFamily="34" charset="0"/>
                <a:cs typeface="Tahoma" pitchFamily="34" charset="0"/>
              </a:defRPr>
            </a:lvl5pPr>
            <a:lvl6pPr marL="239979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36125"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72452"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0877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0" indent="0">
              <a:buFont typeface="Wingdings" pitchFamily="2" charset="2"/>
              <a:buNone/>
            </a:pPr>
            <a:r>
              <a:rPr lang="pl-PL" sz="2000" b="1" dirty="0" err="1" smtClean="0"/>
              <a:t>byName</a:t>
            </a:r>
            <a:r>
              <a:rPr lang="pl-PL" sz="2000" dirty="0" smtClean="0"/>
              <a:t> </a:t>
            </a:r>
            <a:r>
              <a:rPr lang="pl-PL" sz="2000" dirty="0" err="1" smtClean="0"/>
              <a:t>example</a:t>
            </a:r>
            <a:r>
              <a:rPr lang="pl-PL" sz="2000" dirty="0" smtClean="0"/>
              <a:t>:</a:t>
            </a:r>
            <a:endParaRPr lang="pl-PL" sz="2000" dirty="0"/>
          </a:p>
        </p:txBody>
      </p:sp>
      <p:sp>
        <p:nvSpPr>
          <p:cNvPr id="7" name="Rectangle 3"/>
          <p:cNvSpPr>
            <a:spLocks noChangeArrowheads="1"/>
          </p:cNvSpPr>
          <p:nvPr/>
        </p:nvSpPr>
        <p:spPr bwMode="auto">
          <a:xfrm>
            <a:off x="193761" y="2212148"/>
            <a:ext cx="9549004" cy="1292662"/>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defTabSz="914400" fontAlgn="ctr"/>
            <a:r>
              <a:rPr lang="en-US" sz="1400" dirty="0" smtClean="0">
                <a:solidFill>
                  <a:srgbClr val="333333"/>
                </a:solidFill>
                <a:latin typeface="Courier New" panose="02070309020205020404" pitchFamily="49" charset="0"/>
                <a:cs typeface="Courier New" panose="02070309020205020404" pitchFamily="49" charset="0"/>
              </a:rPr>
              <a:t>&lt;</a:t>
            </a:r>
            <a:r>
              <a:rPr lang="en-US" sz="1400" dirty="0">
                <a:solidFill>
                  <a:srgbClr val="333333"/>
                </a:solidFill>
                <a:latin typeface="Courier New" panose="02070309020205020404" pitchFamily="49" charset="0"/>
                <a:cs typeface="Courier New" panose="02070309020205020404" pitchFamily="49" charset="0"/>
              </a:rPr>
              <a:t>bean id="</a:t>
            </a:r>
            <a:r>
              <a:rPr lang="en-US" sz="1400" dirty="0" err="1">
                <a:solidFill>
                  <a:srgbClr val="333333"/>
                </a:solidFill>
                <a:latin typeface="Courier New" panose="02070309020205020404" pitchFamily="49" charset="0"/>
                <a:cs typeface="Courier New" panose="02070309020205020404" pitchFamily="49" charset="0"/>
              </a:rPr>
              <a:t>creditCardProcessor</a:t>
            </a:r>
            <a:r>
              <a:rPr lang="en-US" sz="1400" dirty="0">
                <a:solidFill>
                  <a:srgbClr val="333333"/>
                </a:solidFill>
                <a:latin typeface="Courier New" panose="02070309020205020404" pitchFamily="49" charset="0"/>
                <a:cs typeface="Courier New" panose="02070309020205020404" pitchFamily="49" charset="0"/>
              </a:rPr>
              <a:t>" class="</a:t>
            </a:r>
            <a:r>
              <a:rPr lang="en-US" sz="1400" dirty="0" err="1">
                <a:solidFill>
                  <a:srgbClr val="333333"/>
                </a:solidFill>
                <a:latin typeface="Courier New" panose="02070309020205020404" pitchFamily="49" charset="0"/>
                <a:cs typeface="Courier New" panose="02070309020205020404" pitchFamily="49" charset="0"/>
              </a:rPr>
              <a:t>com.github.kospiotr.spring.CreditCardProcessor</a:t>
            </a:r>
            <a:r>
              <a:rPr lang="en-US" sz="1400" dirty="0">
                <a:solidFill>
                  <a:srgbClr val="333333"/>
                </a:solidFill>
                <a:latin typeface="Courier New" panose="02070309020205020404" pitchFamily="49" charset="0"/>
                <a:cs typeface="Courier New" panose="02070309020205020404" pitchFamily="49" charset="0"/>
              </a:rPr>
              <a:t>"/&gt;</a:t>
            </a:r>
          </a:p>
          <a:p>
            <a:pPr lvl="0" defTabSz="914400" fontAlgn="ctr"/>
            <a:r>
              <a:rPr lang="en-US" sz="1400" dirty="0" smtClean="0">
                <a:solidFill>
                  <a:srgbClr val="333333"/>
                </a:solidFill>
                <a:latin typeface="Courier New" panose="02070309020205020404" pitchFamily="49" charset="0"/>
                <a:cs typeface="Courier New" panose="02070309020205020404" pitchFamily="49" charset="0"/>
              </a:rPr>
              <a:t>&lt;</a:t>
            </a:r>
            <a:r>
              <a:rPr lang="en-US" sz="1400" dirty="0">
                <a:solidFill>
                  <a:srgbClr val="333333"/>
                </a:solidFill>
                <a:latin typeface="Courier New" panose="02070309020205020404" pitchFamily="49" charset="0"/>
                <a:cs typeface="Courier New" panose="02070309020205020404" pitchFamily="49" charset="0"/>
              </a:rPr>
              <a:t>bean id="</a:t>
            </a:r>
            <a:r>
              <a:rPr lang="en-US" sz="1400" dirty="0" err="1">
                <a:solidFill>
                  <a:srgbClr val="333333"/>
                </a:solidFill>
                <a:latin typeface="Courier New" panose="02070309020205020404" pitchFamily="49" charset="0"/>
                <a:cs typeface="Courier New" panose="02070309020205020404" pitchFamily="49" charset="0"/>
              </a:rPr>
              <a:t>transactionLogger</a:t>
            </a:r>
            <a:r>
              <a:rPr lang="en-US" sz="1400" dirty="0">
                <a:solidFill>
                  <a:srgbClr val="333333"/>
                </a:solidFill>
                <a:latin typeface="Courier New" panose="02070309020205020404" pitchFamily="49" charset="0"/>
                <a:cs typeface="Courier New" panose="02070309020205020404" pitchFamily="49" charset="0"/>
              </a:rPr>
              <a:t>" class="</a:t>
            </a:r>
            <a:r>
              <a:rPr lang="en-US" sz="1400" dirty="0" err="1">
                <a:solidFill>
                  <a:srgbClr val="333333"/>
                </a:solidFill>
                <a:latin typeface="Courier New" panose="02070309020205020404" pitchFamily="49" charset="0"/>
                <a:cs typeface="Courier New" panose="02070309020205020404" pitchFamily="49" charset="0"/>
              </a:rPr>
              <a:t>com.github.kospiotr.spring.TransactionLogger</a:t>
            </a:r>
            <a:r>
              <a:rPr lang="en-US" sz="1400" dirty="0">
                <a:solidFill>
                  <a:srgbClr val="333333"/>
                </a:solidFill>
                <a:latin typeface="Courier New" panose="02070309020205020404" pitchFamily="49" charset="0"/>
                <a:cs typeface="Courier New" panose="02070309020205020404" pitchFamily="49" charset="0"/>
              </a:rPr>
              <a:t>"/&gt;</a:t>
            </a:r>
          </a:p>
          <a:p>
            <a:pPr lvl="0" defTabSz="914400" fontAlgn="ctr"/>
            <a:endParaRPr lang="en-US" sz="1400" dirty="0">
              <a:solidFill>
                <a:srgbClr val="333333"/>
              </a:solidFill>
              <a:latin typeface="Courier New" panose="02070309020205020404" pitchFamily="49" charset="0"/>
              <a:cs typeface="Courier New" panose="02070309020205020404" pitchFamily="49" charset="0"/>
            </a:endParaRPr>
          </a:p>
          <a:p>
            <a:pPr lvl="0" defTabSz="914400" fontAlgn="ctr"/>
            <a:r>
              <a:rPr lang="en-US" sz="1400" dirty="0" smtClean="0">
                <a:solidFill>
                  <a:srgbClr val="333333"/>
                </a:solidFill>
                <a:latin typeface="Courier New" panose="02070309020205020404" pitchFamily="49" charset="0"/>
                <a:cs typeface="Courier New" panose="02070309020205020404" pitchFamily="49" charset="0"/>
              </a:rPr>
              <a:t>&lt;</a:t>
            </a:r>
            <a:r>
              <a:rPr lang="en-US" sz="1400" dirty="0">
                <a:solidFill>
                  <a:srgbClr val="333333"/>
                </a:solidFill>
                <a:latin typeface="Courier New" panose="02070309020205020404" pitchFamily="49" charset="0"/>
                <a:cs typeface="Courier New" panose="02070309020205020404" pitchFamily="49" charset="0"/>
              </a:rPr>
              <a:t>bean id="billingService1" </a:t>
            </a:r>
            <a:endParaRPr lang="pl-PL" sz="1400" dirty="0" smtClean="0">
              <a:solidFill>
                <a:srgbClr val="333333"/>
              </a:solidFill>
              <a:latin typeface="Courier New" panose="02070309020205020404" pitchFamily="49" charset="0"/>
              <a:cs typeface="Courier New" panose="02070309020205020404" pitchFamily="49" charset="0"/>
            </a:endParaRPr>
          </a:p>
          <a:p>
            <a:pPr lvl="0" defTabSz="914400" fontAlgn="ctr"/>
            <a:r>
              <a:rPr lang="pl-PL" sz="1400" dirty="0">
                <a:solidFill>
                  <a:srgbClr val="333333"/>
                </a:solidFill>
                <a:latin typeface="Courier New" panose="02070309020205020404" pitchFamily="49" charset="0"/>
                <a:cs typeface="Courier New" panose="02070309020205020404" pitchFamily="49" charset="0"/>
              </a:rPr>
              <a:t>	</a:t>
            </a:r>
            <a:r>
              <a:rPr lang="en-US" sz="1400" dirty="0" smtClean="0">
                <a:solidFill>
                  <a:srgbClr val="333333"/>
                </a:solidFill>
                <a:latin typeface="Courier New" panose="02070309020205020404" pitchFamily="49" charset="0"/>
                <a:cs typeface="Courier New" panose="02070309020205020404" pitchFamily="49" charset="0"/>
              </a:rPr>
              <a:t>class</a:t>
            </a:r>
            <a:r>
              <a:rPr lang="en-US" sz="1400" dirty="0">
                <a:solidFill>
                  <a:srgbClr val="333333"/>
                </a:solidFill>
                <a:latin typeface="Courier New" panose="02070309020205020404" pitchFamily="49" charset="0"/>
                <a:cs typeface="Courier New" panose="02070309020205020404" pitchFamily="49" charset="0"/>
              </a:rPr>
              <a:t>="</a:t>
            </a:r>
            <a:r>
              <a:rPr lang="en-US" sz="1400" dirty="0" err="1">
                <a:solidFill>
                  <a:srgbClr val="333333"/>
                </a:solidFill>
                <a:latin typeface="Courier New" panose="02070309020205020404" pitchFamily="49" charset="0"/>
                <a:cs typeface="Courier New" panose="02070309020205020404" pitchFamily="49" charset="0"/>
              </a:rPr>
              <a:t>com.github.kospiotr.spring.BillingService</a:t>
            </a:r>
            <a:r>
              <a:rPr lang="en-US" sz="1400" dirty="0">
                <a:solidFill>
                  <a:srgbClr val="333333"/>
                </a:solidFill>
                <a:latin typeface="Courier New" panose="02070309020205020404" pitchFamily="49" charset="0"/>
                <a:cs typeface="Courier New" panose="02070309020205020404" pitchFamily="49" charset="0"/>
              </a:rPr>
              <a:t>" </a:t>
            </a:r>
            <a:endParaRPr lang="pl-PL" sz="1400" dirty="0" smtClean="0">
              <a:solidFill>
                <a:srgbClr val="333333"/>
              </a:solidFill>
              <a:latin typeface="Courier New" panose="02070309020205020404" pitchFamily="49" charset="0"/>
              <a:cs typeface="Courier New" panose="02070309020205020404" pitchFamily="49" charset="0"/>
            </a:endParaRPr>
          </a:p>
          <a:p>
            <a:pPr lvl="0" defTabSz="914400" fontAlgn="ctr"/>
            <a:r>
              <a:rPr lang="pl-PL" sz="1400" dirty="0">
                <a:solidFill>
                  <a:srgbClr val="333333"/>
                </a:solidFill>
                <a:latin typeface="Courier New" panose="02070309020205020404" pitchFamily="49" charset="0"/>
                <a:cs typeface="Courier New" panose="02070309020205020404" pitchFamily="49" charset="0"/>
              </a:rPr>
              <a:t>	</a:t>
            </a:r>
            <a:r>
              <a:rPr lang="en-US" sz="1400" dirty="0" err="1" smtClean="0">
                <a:solidFill>
                  <a:srgbClr val="333333"/>
                </a:solidFill>
                <a:latin typeface="Courier New" panose="02070309020205020404" pitchFamily="49" charset="0"/>
                <a:cs typeface="Courier New" panose="02070309020205020404" pitchFamily="49" charset="0"/>
              </a:rPr>
              <a:t>autowire</a:t>
            </a:r>
            <a:r>
              <a:rPr lang="en-US" sz="1400" dirty="0">
                <a:solidFill>
                  <a:srgbClr val="333333"/>
                </a:solidFill>
                <a:latin typeface="Courier New" panose="02070309020205020404" pitchFamily="49" charset="0"/>
                <a:cs typeface="Courier New" panose="02070309020205020404" pitchFamily="49" charset="0"/>
              </a:rPr>
              <a:t>="</a:t>
            </a:r>
            <a:r>
              <a:rPr lang="en-US" sz="1400" dirty="0" err="1">
                <a:solidFill>
                  <a:srgbClr val="333333"/>
                </a:solidFill>
                <a:latin typeface="Courier New" panose="02070309020205020404" pitchFamily="49" charset="0"/>
                <a:cs typeface="Courier New" panose="02070309020205020404" pitchFamily="49" charset="0"/>
              </a:rPr>
              <a:t>byName</a:t>
            </a:r>
            <a:r>
              <a:rPr lang="en-US" sz="1400" dirty="0">
                <a:solidFill>
                  <a:srgbClr val="333333"/>
                </a:solidFill>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3966945535"/>
      </p:ext>
    </p:extLst>
  </p:cSld>
  <p:clrMapOvr>
    <a:masterClrMapping/>
  </p:clrMapOvr>
  <p:transition spd="med">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smtClean="0"/>
              <a:t>XML-based container configuration</a:t>
            </a:r>
            <a:r>
              <a:rPr lang="pl-PL" dirty="0" smtClean="0"/>
              <a:t/>
            </a:r>
            <a:br>
              <a:rPr lang="pl-PL" dirty="0" smtClean="0"/>
            </a:br>
            <a:r>
              <a:rPr lang="pl-PL" sz="1800" dirty="0" err="1"/>
              <a:t>Container</a:t>
            </a:r>
            <a:r>
              <a:rPr lang="pl-PL" sz="1800" dirty="0"/>
              <a:t> Extension </a:t>
            </a:r>
            <a:r>
              <a:rPr lang="pl-PL" sz="1800" dirty="0" err="1"/>
              <a:t>Points</a:t>
            </a:r>
            <a:r>
              <a:rPr lang="pl-PL" dirty="0" smtClean="0"/>
              <a:t/>
            </a:r>
            <a:br>
              <a:rPr lang="pl-PL" dirty="0" smtClean="0"/>
            </a:br>
            <a:endParaRPr lang="en-US" dirty="0"/>
          </a:p>
        </p:txBody>
      </p:sp>
      <p:sp>
        <p:nvSpPr>
          <p:cNvPr id="3" name="Symbol zastępczy zawartości 2"/>
          <p:cNvSpPr>
            <a:spLocks noGrp="1"/>
          </p:cNvSpPr>
          <p:nvPr>
            <p:ph idx="1"/>
          </p:nvPr>
        </p:nvSpPr>
        <p:spPr/>
        <p:txBody>
          <a:bodyPr>
            <a:normAutofit fontScale="85000" lnSpcReduction="10000"/>
          </a:bodyPr>
          <a:lstStyle/>
          <a:p>
            <a:pPr marL="0" indent="0">
              <a:buNone/>
            </a:pPr>
            <a:r>
              <a:rPr lang="en-US" sz="2000" b="1" dirty="0" err="1" smtClean="0"/>
              <a:t>BeanPostProcessor</a:t>
            </a:r>
            <a:r>
              <a:rPr lang="pl-PL" sz="2000" dirty="0" smtClean="0"/>
              <a:t> - </a:t>
            </a:r>
            <a:r>
              <a:rPr lang="en-US" sz="2000" dirty="0" smtClean="0"/>
              <a:t>interface </a:t>
            </a:r>
            <a:r>
              <a:rPr lang="pl-PL" sz="2000" dirty="0" err="1" smtClean="0"/>
              <a:t>that</a:t>
            </a:r>
            <a:r>
              <a:rPr lang="pl-PL" sz="2000" dirty="0" smtClean="0"/>
              <a:t> </a:t>
            </a:r>
            <a:r>
              <a:rPr lang="en-US" sz="2000" dirty="0" smtClean="0"/>
              <a:t>defines </a:t>
            </a:r>
            <a:r>
              <a:rPr lang="en-US" sz="2000" dirty="0"/>
              <a:t>callback methods that </a:t>
            </a:r>
            <a:r>
              <a:rPr lang="en-US" sz="2000" dirty="0" smtClean="0"/>
              <a:t>can provide own </a:t>
            </a:r>
            <a:r>
              <a:rPr lang="en-US" sz="2000" dirty="0"/>
              <a:t>(or override the container’s default) instantiation logic, dependency-resolution logic, </a:t>
            </a:r>
            <a:r>
              <a:rPr lang="en-US" sz="2000" dirty="0" smtClean="0"/>
              <a:t>after </a:t>
            </a:r>
            <a:r>
              <a:rPr lang="en-US" sz="2000" dirty="0"/>
              <a:t>the Spring container finishes instantiating, </a:t>
            </a:r>
            <a:r>
              <a:rPr lang="pl-PL" sz="2000" dirty="0" smtClean="0"/>
              <a:t/>
            </a:r>
            <a:br>
              <a:rPr lang="pl-PL" sz="2000" dirty="0" smtClean="0"/>
            </a:br>
            <a:r>
              <a:rPr lang="en-US" sz="2000" dirty="0" smtClean="0"/>
              <a:t>configuring</a:t>
            </a:r>
            <a:r>
              <a:rPr lang="en-US" sz="2000" dirty="0"/>
              <a:t>, and initializing a </a:t>
            </a:r>
            <a:r>
              <a:rPr lang="en-US" sz="2000" dirty="0" smtClean="0"/>
              <a:t>bean.</a:t>
            </a:r>
            <a:endParaRPr lang="pl-PL" sz="2000" dirty="0" smtClean="0"/>
          </a:p>
          <a:p>
            <a:pPr marL="0" indent="0">
              <a:buNone/>
            </a:pPr>
            <a:endParaRPr lang="pl-PL" sz="2000" b="1" dirty="0" smtClean="0"/>
          </a:p>
          <a:p>
            <a:pPr marL="0" indent="0">
              <a:buNone/>
            </a:pPr>
            <a:r>
              <a:rPr lang="pl-PL" sz="2000" b="1" dirty="0" err="1" smtClean="0"/>
              <a:t>BeanFactoryPostProcessor</a:t>
            </a:r>
            <a:r>
              <a:rPr lang="pl-PL" sz="2000" dirty="0" smtClean="0"/>
              <a:t> – </a:t>
            </a:r>
            <a:r>
              <a:rPr lang="pl-PL" sz="2000" dirty="0" err="1" smtClean="0"/>
              <a:t>similar</a:t>
            </a:r>
            <a:r>
              <a:rPr lang="pl-PL" sz="2000" dirty="0" smtClean="0"/>
              <a:t> to </a:t>
            </a:r>
            <a:r>
              <a:rPr lang="pl-PL" sz="2000" dirty="0" err="1" smtClean="0"/>
              <a:t>above</a:t>
            </a:r>
            <a:r>
              <a:rPr lang="pl-PL" sz="2000" dirty="0" smtClean="0"/>
              <a:t> but </a:t>
            </a:r>
            <a:r>
              <a:rPr lang="en-US" sz="2000" dirty="0" smtClean="0"/>
              <a:t>operates </a:t>
            </a:r>
            <a:r>
              <a:rPr lang="en-US" sz="2000" dirty="0"/>
              <a:t>on the bean configuration metadata; that is, the Spring </a:t>
            </a:r>
            <a:r>
              <a:rPr lang="en-US" sz="2000" dirty="0" err="1"/>
              <a:t>IoC</a:t>
            </a:r>
            <a:r>
              <a:rPr lang="en-US" sz="2000" dirty="0"/>
              <a:t> container allows a </a:t>
            </a:r>
            <a:r>
              <a:rPr lang="en-US" sz="2000" i="1" dirty="0" err="1"/>
              <a:t>BeanFactoryPostProcessor</a:t>
            </a:r>
            <a:r>
              <a:rPr lang="en-US" sz="2000" dirty="0"/>
              <a:t> to read the configuration metadata and potentially change it before the container instantiates any beans other than </a:t>
            </a:r>
            <a:r>
              <a:rPr lang="en-US" sz="2000" i="1" dirty="0" err="1" smtClean="0"/>
              <a:t>BeanFactoryPostProcessors</a:t>
            </a:r>
            <a:endParaRPr lang="pl-PL" sz="2000" i="1" dirty="0" smtClean="0"/>
          </a:p>
          <a:p>
            <a:pPr marL="0" indent="0">
              <a:buNone/>
            </a:pPr>
            <a:endParaRPr lang="pl-PL" sz="2000" i="1" dirty="0"/>
          </a:p>
          <a:p>
            <a:pPr marL="0" indent="0">
              <a:buNone/>
            </a:pPr>
            <a:r>
              <a:rPr lang="pl-PL" sz="2000" dirty="0" smtClean="0"/>
              <a:t>Many </a:t>
            </a:r>
            <a:r>
              <a:rPr lang="pl-PL" sz="2000" dirty="0" err="1" smtClean="0"/>
              <a:t>core</a:t>
            </a:r>
            <a:r>
              <a:rPr lang="pl-PL" sz="2000" dirty="0" smtClean="0"/>
              <a:t> </a:t>
            </a:r>
            <a:r>
              <a:rPr lang="pl-PL" sz="2000" dirty="0" err="1" smtClean="0"/>
              <a:t>functionalities</a:t>
            </a:r>
            <a:r>
              <a:rPr lang="pl-PL" sz="2000" dirty="0" smtClean="0"/>
              <a:t> of </a:t>
            </a:r>
            <a:r>
              <a:rPr lang="pl-PL" sz="2000" i="1" dirty="0" err="1" smtClean="0"/>
              <a:t>ApplicationContext</a:t>
            </a:r>
            <a:r>
              <a:rPr lang="pl-PL" sz="2000" dirty="0" smtClean="0"/>
              <a:t> </a:t>
            </a:r>
            <a:r>
              <a:rPr lang="pl-PL" sz="2000" dirty="0" err="1" smtClean="0"/>
              <a:t>are</a:t>
            </a:r>
            <a:r>
              <a:rPr lang="pl-PL" sz="2000" dirty="0" smtClean="0"/>
              <a:t> </a:t>
            </a:r>
            <a:r>
              <a:rPr lang="pl-PL" sz="2000" dirty="0" err="1" smtClean="0"/>
              <a:t>implemented</a:t>
            </a:r>
            <a:r>
              <a:rPr lang="pl-PL" sz="2000" dirty="0" smtClean="0"/>
              <a:t> with BPP and BFPP. </a:t>
            </a:r>
            <a:r>
              <a:rPr lang="pl-PL" sz="2000" dirty="0" err="1" smtClean="0"/>
              <a:t>Like</a:t>
            </a:r>
            <a:r>
              <a:rPr lang="pl-PL" sz="2000" dirty="0" smtClean="0"/>
              <a:t> </a:t>
            </a:r>
            <a:r>
              <a:rPr lang="pl-PL" sz="2000" dirty="0" err="1" smtClean="0"/>
              <a:t>autowiring</a:t>
            </a:r>
            <a:r>
              <a:rPr lang="pl-PL" sz="2000" dirty="0" smtClean="0"/>
              <a:t> and </a:t>
            </a:r>
            <a:r>
              <a:rPr lang="pl-PL" sz="2000" dirty="0" err="1" smtClean="0"/>
              <a:t>annotation</a:t>
            </a:r>
            <a:r>
              <a:rPr lang="pl-PL" sz="2000" dirty="0" smtClean="0"/>
              <a:t> </a:t>
            </a:r>
            <a:r>
              <a:rPr lang="pl-PL" sz="2000" dirty="0" err="1" smtClean="0"/>
              <a:t>based</a:t>
            </a:r>
            <a:r>
              <a:rPr lang="pl-PL" sz="2000" dirty="0" smtClean="0"/>
              <a:t> </a:t>
            </a:r>
            <a:r>
              <a:rPr lang="pl-PL" sz="2000" dirty="0" err="1" smtClean="0"/>
              <a:t>configuration</a:t>
            </a:r>
            <a:r>
              <a:rPr lang="pl-PL" sz="2000" dirty="0" smtClean="0"/>
              <a:t>.</a:t>
            </a:r>
            <a:endParaRPr lang="en-US" sz="2000" dirty="0"/>
          </a:p>
        </p:txBody>
      </p:sp>
    </p:spTree>
    <p:extLst>
      <p:ext uri="{BB962C8B-B14F-4D97-AF65-F5344CB8AC3E}">
        <p14:creationId xmlns:p14="http://schemas.microsoft.com/office/powerpoint/2010/main" val="2493061973"/>
      </p:ext>
    </p:extLst>
  </p:cSld>
  <p:clrMapOvr>
    <a:masterClrMapping/>
  </p:clrMapOvr>
  <p:transition spd="med">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smtClean="0"/>
              <a:t>XML-based container configuration</a:t>
            </a:r>
            <a:r>
              <a:rPr lang="pl-PL" dirty="0" smtClean="0"/>
              <a:t/>
            </a:r>
            <a:br>
              <a:rPr lang="pl-PL" dirty="0" smtClean="0"/>
            </a:br>
            <a:r>
              <a:rPr lang="pl-PL" sz="1800" dirty="0" err="1"/>
              <a:t>Container</a:t>
            </a:r>
            <a:r>
              <a:rPr lang="pl-PL" sz="1800" dirty="0"/>
              <a:t> Extension </a:t>
            </a:r>
            <a:r>
              <a:rPr lang="pl-PL" sz="1800" dirty="0" err="1"/>
              <a:t>Points</a:t>
            </a:r>
            <a:r>
              <a:rPr lang="pl-PL" dirty="0" smtClean="0"/>
              <a:t/>
            </a:r>
            <a:br>
              <a:rPr lang="pl-PL" dirty="0" smtClean="0"/>
            </a:br>
            <a:endParaRPr lang="en-US" dirty="0"/>
          </a:p>
        </p:txBody>
      </p:sp>
      <p:sp>
        <p:nvSpPr>
          <p:cNvPr id="3" name="Symbol zastępczy zawartości 2"/>
          <p:cNvSpPr>
            <a:spLocks noGrp="1"/>
          </p:cNvSpPr>
          <p:nvPr>
            <p:ph idx="1"/>
          </p:nvPr>
        </p:nvSpPr>
        <p:spPr>
          <a:xfrm>
            <a:off x="500063" y="1341439"/>
            <a:ext cx="8913812" cy="1404356"/>
          </a:xfrm>
        </p:spPr>
        <p:txBody>
          <a:bodyPr>
            <a:normAutofit/>
          </a:bodyPr>
          <a:lstStyle/>
          <a:p>
            <a:pPr marL="0" indent="0">
              <a:buNone/>
            </a:pPr>
            <a:r>
              <a:rPr lang="en-US" sz="2000" b="1" dirty="0" smtClean="0"/>
              <a:t>Placeholders</a:t>
            </a:r>
            <a:r>
              <a:rPr lang="pl-PL" sz="2000" b="1" dirty="0" smtClean="0"/>
              <a:t> - </a:t>
            </a:r>
            <a:r>
              <a:rPr lang="en-US" sz="2000" dirty="0"/>
              <a:t>You use the </a:t>
            </a:r>
            <a:r>
              <a:rPr lang="en-US" sz="2000" dirty="0" err="1"/>
              <a:t>PropertyPlaceholderConfigurer</a:t>
            </a:r>
            <a:r>
              <a:rPr lang="en-US" sz="2000" dirty="0"/>
              <a:t> to externalize property values from a bean definition in a separate file using the standard Java Properties format.</a:t>
            </a:r>
            <a:endParaRPr lang="en-US" sz="2000" dirty="0"/>
          </a:p>
        </p:txBody>
      </p:sp>
      <p:sp>
        <p:nvSpPr>
          <p:cNvPr id="4" name="Rectangle 3"/>
          <p:cNvSpPr>
            <a:spLocks noChangeArrowheads="1"/>
          </p:cNvSpPr>
          <p:nvPr/>
        </p:nvSpPr>
        <p:spPr bwMode="auto">
          <a:xfrm>
            <a:off x="348109" y="2745795"/>
            <a:ext cx="9213403" cy="1938992"/>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defTabSz="914400" fontAlgn="ctr"/>
            <a:r>
              <a:rPr lang="en-US" sz="1400" dirty="0">
                <a:solidFill>
                  <a:srgbClr val="333333"/>
                </a:solidFill>
                <a:latin typeface="Courier New" panose="02070309020205020404" pitchFamily="49" charset="0"/>
                <a:cs typeface="Courier New" panose="02070309020205020404" pitchFamily="49" charset="0"/>
              </a:rPr>
              <a:t> &lt;bean id="payment1" class="</a:t>
            </a:r>
            <a:r>
              <a:rPr lang="en-US" sz="1400" dirty="0" err="1">
                <a:solidFill>
                  <a:srgbClr val="333333"/>
                </a:solidFill>
                <a:latin typeface="Courier New" panose="02070309020205020404" pitchFamily="49" charset="0"/>
                <a:cs typeface="Courier New" panose="02070309020205020404" pitchFamily="49" charset="0"/>
              </a:rPr>
              <a:t>com.github.kospiotr.spring.Payment</a:t>
            </a:r>
            <a:r>
              <a:rPr lang="en-US" sz="1400" dirty="0">
                <a:solidFill>
                  <a:srgbClr val="333333"/>
                </a:solidFill>
                <a:latin typeface="Courier New" panose="02070309020205020404" pitchFamily="49" charset="0"/>
                <a:cs typeface="Courier New" panose="02070309020205020404" pitchFamily="49" charset="0"/>
              </a:rPr>
              <a:t>"&gt;</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&lt;property name="</a:t>
            </a:r>
            <a:r>
              <a:rPr lang="en-US" sz="1400" dirty="0" err="1">
                <a:solidFill>
                  <a:srgbClr val="333333"/>
                </a:solidFill>
                <a:latin typeface="Courier New" panose="02070309020205020404" pitchFamily="49" charset="0"/>
                <a:cs typeface="Courier New" panose="02070309020205020404" pitchFamily="49" charset="0"/>
              </a:rPr>
              <a:t>paymentTitle</a:t>
            </a:r>
            <a:r>
              <a:rPr lang="en-US" sz="1400" dirty="0">
                <a:solidFill>
                  <a:srgbClr val="333333"/>
                </a:solidFill>
                <a:latin typeface="Courier New" panose="02070309020205020404" pitchFamily="49" charset="0"/>
                <a:cs typeface="Courier New" panose="02070309020205020404" pitchFamily="49" charset="0"/>
              </a:rPr>
              <a:t>" value="${paymentTitle1}"/&gt;</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&lt;property name="</a:t>
            </a:r>
            <a:r>
              <a:rPr lang="en-US" sz="1400" dirty="0" err="1">
                <a:solidFill>
                  <a:srgbClr val="333333"/>
                </a:solidFill>
                <a:latin typeface="Courier New" panose="02070309020205020404" pitchFamily="49" charset="0"/>
                <a:cs typeface="Courier New" panose="02070309020205020404" pitchFamily="49" charset="0"/>
              </a:rPr>
              <a:t>accountFrom</a:t>
            </a:r>
            <a:r>
              <a:rPr lang="en-US" sz="1400" dirty="0">
                <a:solidFill>
                  <a:srgbClr val="333333"/>
                </a:solidFill>
                <a:latin typeface="Courier New" panose="02070309020205020404" pitchFamily="49" charset="0"/>
                <a:cs typeface="Courier New" panose="02070309020205020404" pitchFamily="49" charset="0"/>
              </a:rPr>
              <a:t>" value="${accountFrom1}"/&gt;</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&lt;property name="</a:t>
            </a:r>
            <a:r>
              <a:rPr lang="en-US" sz="1400" dirty="0" err="1">
                <a:solidFill>
                  <a:srgbClr val="333333"/>
                </a:solidFill>
                <a:latin typeface="Courier New" panose="02070309020205020404" pitchFamily="49" charset="0"/>
                <a:cs typeface="Courier New" panose="02070309020205020404" pitchFamily="49" charset="0"/>
              </a:rPr>
              <a:t>accountTo</a:t>
            </a:r>
            <a:r>
              <a:rPr lang="en-US" sz="1400" dirty="0">
                <a:solidFill>
                  <a:srgbClr val="333333"/>
                </a:solidFill>
                <a:latin typeface="Courier New" panose="02070309020205020404" pitchFamily="49" charset="0"/>
                <a:cs typeface="Courier New" panose="02070309020205020404" pitchFamily="49" charset="0"/>
              </a:rPr>
              <a:t>" value="${accountTo1}"/&gt;</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&lt;property name="amount" value="${amount1}"/&gt;</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a:t>
            </a:r>
            <a:r>
              <a:rPr lang="en-US" sz="1400" dirty="0" smtClean="0">
                <a:solidFill>
                  <a:srgbClr val="333333"/>
                </a:solidFill>
                <a:latin typeface="Courier New" panose="02070309020205020404" pitchFamily="49" charset="0"/>
                <a:cs typeface="Courier New" panose="02070309020205020404" pitchFamily="49" charset="0"/>
              </a:rPr>
              <a:t>&lt;/</a:t>
            </a:r>
            <a:r>
              <a:rPr lang="en-US" sz="1400" dirty="0">
                <a:solidFill>
                  <a:srgbClr val="333333"/>
                </a:solidFill>
                <a:latin typeface="Courier New" panose="02070309020205020404" pitchFamily="49" charset="0"/>
                <a:cs typeface="Courier New" panose="02070309020205020404" pitchFamily="49" charset="0"/>
              </a:rPr>
              <a:t>bean</a:t>
            </a:r>
            <a:r>
              <a:rPr lang="en-US" sz="1400" dirty="0" smtClean="0">
                <a:solidFill>
                  <a:srgbClr val="333333"/>
                </a:solidFill>
                <a:latin typeface="Courier New" panose="02070309020205020404" pitchFamily="49" charset="0"/>
                <a:cs typeface="Courier New" panose="02070309020205020404" pitchFamily="49" charset="0"/>
              </a:rPr>
              <a:t>&gt;</a:t>
            </a:r>
            <a:endParaRPr lang="en-US" sz="1400" dirty="0">
              <a:solidFill>
                <a:srgbClr val="333333"/>
              </a:solidFill>
              <a:latin typeface="Courier New" panose="02070309020205020404" pitchFamily="49" charset="0"/>
              <a:cs typeface="Courier New" panose="02070309020205020404" pitchFamily="49" charset="0"/>
            </a:endParaRPr>
          </a:p>
          <a:p>
            <a:pPr lvl="0" defTabSz="914400" fontAlgn="ctr"/>
            <a:r>
              <a:rPr lang="en-US" sz="1400" dirty="0">
                <a:solidFill>
                  <a:srgbClr val="333333"/>
                </a:solidFill>
                <a:latin typeface="Courier New" panose="02070309020205020404" pitchFamily="49" charset="0"/>
                <a:cs typeface="Courier New" panose="02070309020205020404" pitchFamily="49" charset="0"/>
              </a:rPr>
              <a:t> </a:t>
            </a:r>
            <a:r>
              <a:rPr lang="en-US" sz="1400" dirty="0" smtClean="0">
                <a:solidFill>
                  <a:srgbClr val="333333"/>
                </a:solidFill>
                <a:latin typeface="Courier New" panose="02070309020205020404" pitchFamily="49" charset="0"/>
                <a:cs typeface="Courier New" panose="02070309020205020404" pitchFamily="49" charset="0"/>
              </a:rPr>
              <a:t>&lt;</a:t>
            </a:r>
            <a:r>
              <a:rPr lang="en-US" sz="1400" dirty="0">
                <a:solidFill>
                  <a:srgbClr val="333333"/>
                </a:solidFill>
                <a:latin typeface="Courier New" panose="02070309020205020404" pitchFamily="49" charset="0"/>
                <a:cs typeface="Courier New" panose="02070309020205020404" pitchFamily="49" charset="0"/>
              </a:rPr>
              <a:t>bean class="org.springframework.beans.factory.config.PropertyPlaceholderConfigurer"&gt;</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a:t>
            </a:r>
            <a:r>
              <a:rPr lang="en-US" sz="1400" dirty="0" smtClean="0">
                <a:solidFill>
                  <a:srgbClr val="333333"/>
                </a:solidFill>
                <a:latin typeface="Courier New" panose="02070309020205020404" pitchFamily="49" charset="0"/>
                <a:cs typeface="Courier New" panose="02070309020205020404" pitchFamily="49" charset="0"/>
              </a:rPr>
              <a:t>    </a:t>
            </a:r>
            <a:r>
              <a:rPr lang="en-US" sz="1400" dirty="0">
                <a:solidFill>
                  <a:srgbClr val="333333"/>
                </a:solidFill>
                <a:latin typeface="Courier New" panose="02070309020205020404" pitchFamily="49" charset="0"/>
                <a:cs typeface="Courier New" panose="02070309020205020404" pitchFamily="49" charset="0"/>
              </a:rPr>
              <a:t>&lt;property name="locations" value="</a:t>
            </a:r>
            <a:r>
              <a:rPr lang="en-US" sz="1400" dirty="0" err="1">
                <a:solidFill>
                  <a:srgbClr val="333333"/>
                </a:solidFill>
                <a:latin typeface="Courier New" panose="02070309020205020404" pitchFamily="49" charset="0"/>
                <a:cs typeface="Courier New" panose="02070309020205020404" pitchFamily="49" charset="0"/>
              </a:rPr>
              <a:t>classpath:config.properties</a:t>
            </a:r>
            <a:r>
              <a:rPr lang="en-US" sz="1400" dirty="0">
                <a:solidFill>
                  <a:srgbClr val="333333"/>
                </a:solidFill>
                <a:latin typeface="Courier New" panose="02070309020205020404" pitchFamily="49" charset="0"/>
                <a:cs typeface="Courier New" panose="02070309020205020404" pitchFamily="49" charset="0"/>
              </a:rPr>
              <a:t>"/&gt;</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a:t>
            </a:r>
            <a:r>
              <a:rPr lang="en-US" sz="1400" dirty="0" smtClean="0">
                <a:solidFill>
                  <a:srgbClr val="333333"/>
                </a:solidFill>
                <a:latin typeface="Courier New" panose="02070309020205020404" pitchFamily="49" charset="0"/>
                <a:cs typeface="Courier New" panose="02070309020205020404" pitchFamily="49" charset="0"/>
              </a:rPr>
              <a:t>&lt;/bean&gt;</a:t>
            </a:r>
            <a:endParaRPr lang="en-US" sz="1400" dirty="0">
              <a:solidFill>
                <a:srgbClr val="333333"/>
              </a:solidFill>
              <a:latin typeface="Courier New" panose="02070309020205020404" pitchFamily="49" charset="0"/>
              <a:cs typeface="Courier New" panose="02070309020205020404" pitchFamily="49" charset="0"/>
            </a:endParaRPr>
          </a:p>
        </p:txBody>
      </p:sp>
      <p:sp>
        <p:nvSpPr>
          <p:cNvPr id="5" name="Rectangle 3"/>
          <p:cNvSpPr>
            <a:spLocks noChangeArrowheads="1"/>
          </p:cNvSpPr>
          <p:nvPr/>
        </p:nvSpPr>
        <p:spPr bwMode="auto">
          <a:xfrm>
            <a:off x="372548" y="4943490"/>
            <a:ext cx="9188964" cy="861774"/>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defTabSz="914400" fontAlgn="ctr"/>
            <a:r>
              <a:rPr lang="en-US" sz="1400" dirty="0">
                <a:solidFill>
                  <a:srgbClr val="333333"/>
                </a:solidFill>
                <a:latin typeface="Courier New" panose="02070309020205020404" pitchFamily="49" charset="0"/>
                <a:cs typeface="Courier New" panose="02070309020205020404" pitchFamily="49" charset="0"/>
              </a:rPr>
              <a:t>paymentTitle1=Pizza Payment</a:t>
            </a:r>
          </a:p>
          <a:p>
            <a:pPr lvl="0" defTabSz="914400" fontAlgn="ctr"/>
            <a:r>
              <a:rPr lang="en-US" sz="1400" dirty="0">
                <a:solidFill>
                  <a:srgbClr val="333333"/>
                </a:solidFill>
                <a:latin typeface="Courier New" panose="02070309020205020404" pitchFamily="49" charset="0"/>
                <a:cs typeface="Courier New" panose="02070309020205020404" pitchFamily="49" charset="0"/>
              </a:rPr>
              <a:t>accountFrom1=12345</a:t>
            </a:r>
          </a:p>
          <a:p>
            <a:pPr lvl="0" defTabSz="914400" fontAlgn="ctr"/>
            <a:r>
              <a:rPr lang="en-US" sz="1400" dirty="0">
                <a:solidFill>
                  <a:srgbClr val="333333"/>
                </a:solidFill>
                <a:latin typeface="Courier New" panose="02070309020205020404" pitchFamily="49" charset="0"/>
                <a:cs typeface="Courier New" panose="02070309020205020404" pitchFamily="49" charset="0"/>
              </a:rPr>
              <a:t>accountTo1=54321</a:t>
            </a:r>
          </a:p>
          <a:p>
            <a:pPr lvl="0" defTabSz="914400" fontAlgn="ctr"/>
            <a:r>
              <a:rPr lang="en-US" sz="1400" dirty="0">
                <a:solidFill>
                  <a:srgbClr val="333333"/>
                </a:solidFill>
                <a:latin typeface="Courier New" panose="02070309020205020404" pitchFamily="49" charset="0"/>
                <a:cs typeface="Courier New" panose="02070309020205020404" pitchFamily="49" charset="0"/>
              </a:rPr>
              <a:t>amount1=100</a:t>
            </a:r>
          </a:p>
        </p:txBody>
      </p:sp>
    </p:spTree>
    <p:extLst>
      <p:ext uri="{BB962C8B-B14F-4D97-AF65-F5344CB8AC3E}">
        <p14:creationId xmlns:p14="http://schemas.microsoft.com/office/powerpoint/2010/main" val="2554699925"/>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pl-PL" dirty="0" err="1" smtClean="0"/>
              <a:t>Motivation</a:t>
            </a:r>
            <a:r>
              <a:rPr lang="pl-PL" dirty="0" smtClean="0"/>
              <a:t/>
            </a:r>
            <a:br>
              <a:rPr lang="pl-PL" dirty="0" smtClean="0"/>
            </a:br>
            <a:r>
              <a:rPr lang="pl-PL" sz="1800" dirty="0" smtClean="0"/>
              <a:t>Got problem?</a:t>
            </a:r>
            <a:r>
              <a:rPr lang="en-US" sz="1800" dirty="0"/>
              <a:t/>
            </a:r>
            <a:br>
              <a:rPr lang="en-US" sz="1800" dirty="0"/>
            </a:br>
            <a:endParaRPr lang="en-GB" dirty="0"/>
          </a:p>
        </p:txBody>
      </p:sp>
      <p:pic>
        <p:nvPicPr>
          <p:cNvPr id="8194" name="Picture 2" descr="6a00d83451b36c69e20176175e79f2970c-pi (514×5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9750" y="1268760"/>
            <a:ext cx="4895850" cy="4895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2054410"/>
      </p:ext>
    </p:extLst>
  </p:cSld>
  <p:clrMapOvr>
    <a:masterClrMapping/>
  </p:clrMapOvr>
  <p:transition spd="med">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dtytuł 1"/>
          <p:cNvSpPr>
            <a:spLocks noGrp="1"/>
          </p:cNvSpPr>
          <p:nvPr>
            <p:ph type="subTitle" idx="1"/>
          </p:nvPr>
        </p:nvSpPr>
        <p:spPr>
          <a:xfrm>
            <a:off x="501478" y="4020722"/>
            <a:ext cx="5635377" cy="1928558"/>
          </a:xfrm>
        </p:spPr>
        <p:txBody>
          <a:bodyPr/>
          <a:lstStyle/>
          <a:p>
            <a:r>
              <a:rPr lang="en-US" dirty="0" smtClean="0"/>
              <a:t>Dependency Injection</a:t>
            </a:r>
            <a:endParaRPr lang="pl-PL" dirty="0" smtClean="0"/>
          </a:p>
          <a:p>
            <a:r>
              <a:rPr lang="pl-PL" dirty="0" err="1" smtClean="0"/>
              <a:t>Lifecycle</a:t>
            </a:r>
            <a:endParaRPr lang="pl-PL" dirty="0" smtClean="0"/>
          </a:p>
          <a:p>
            <a:r>
              <a:rPr lang="pl-PL" dirty="0" smtClean="0"/>
              <a:t>Component </a:t>
            </a:r>
            <a:r>
              <a:rPr lang="pl-PL" dirty="0" err="1" smtClean="0"/>
              <a:t>scanning</a:t>
            </a:r>
            <a:endParaRPr lang="en-US" dirty="0"/>
          </a:p>
        </p:txBody>
      </p:sp>
      <p:sp>
        <p:nvSpPr>
          <p:cNvPr id="3" name="Tytuł 2"/>
          <p:cNvSpPr>
            <a:spLocks noGrp="1"/>
          </p:cNvSpPr>
          <p:nvPr>
            <p:ph type="ctrTitle"/>
          </p:nvPr>
        </p:nvSpPr>
        <p:spPr/>
        <p:txBody>
          <a:bodyPr/>
          <a:lstStyle/>
          <a:p>
            <a:r>
              <a:rPr lang="pl-PL" dirty="0" smtClean="0"/>
              <a:t>Spring</a:t>
            </a:r>
            <a:br>
              <a:rPr lang="pl-PL" dirty="0" smtClean="0"/>
            </a:br>
            <a:r>
              <a:rPr lang="pl-PL" dirty="0" smtClean="0"/>
              <a:t>	</a:t>
            </a:r>
            <a:r>
              <a:rPr lang="en-US" sz="2400" dirty="0"/>
              <a:t>Annotation-based container configuration</a:t>
            </a:r>
            <a:endParaRPr lang="en-US" dirty="0"/>
          </a:p>
        </p:txBody>
      </p:sp>
    </p:spTree>
    <p:extLst>
      <p:ext uri="{BB962C8B-B14F-4D97-AF65-F5344CB8AC3E}">
        <p14:creationId xmlns:p14="http://schemas.microsoft.com/office/powerpoint/2010/main" val="3946777458"/>
      </p:ext>
    </p:extLst>
  </p:cSld>
  <p:clrMapOvr>
    <a:masterClrMapping/>
  </p:clrMapOvr>
  <p:transition spd="med">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Annotation-based container configuration</a:t>
            </a:r>
            <a:r>
              <a:rPr lang="pl-PL" dirty="0" smtClean="0"/>
              <a:t/>
            </a:r>
            <a:br>
              <a:rPr lang="pl-PL" dirty="0" smtClean="0"/>
            </a:br>
            <a:r>
              <a:rPr lang="pl-PL" sz="1800" dirty="0" err="1" smtClean="0"/>
              <a:t>Configuration</a:t>
            </a:r>
            <a:r>
              <a:rPr lang="pl-PL" dirty="0" smtClean="0"/>
              <a:t/>
            </a:r>
            <a:br>
              <a:rPr lang="pl-PL" dirty="0" smtClean="0"/>
            </a:br>
            <a:endParaRPr lang="en-US" dirty="0"/>
          </a:p>
        </p:txBody>
      </p:sp>
      <p:sp>
        <p:nvSpPr>
          <p:cNvPr id="3" name="Symbol zastępczy zawartości 2"/>
          <p:cNvSpPr>
            <a:spLocks noGrp="1"/>
          </p:cNvSpPr>
          <p:nvPr>
            <p:ph idx="1"/>
          </p:nvPr>
        </p:nvSpPr>
        <p:spPr>
          <a:xfrm>
            <a:off x="500063" y="1341438"/>
            <a:ext cx="8913812" cy="3925217"/>
          </a:xfrm>
        </p:spPr>
        <p:txBody>
          <a:bodyPr>
            <a:normAutofit lnSpcReduction="10000"/>
          </a:bodyPr>
          <a:lstStyle/>
          <a:p>
            <a:pPr marL="0" indent="0">
              <a:buNone/>
            </a:pPr>
            <a:r>
              <a:rPr lang="en-US" sz="2000" dirty="0"/>
              <a:t>An alternative to XML setups is provided by annotation-based configuration which rely on the </a:t>
            </a:r>
            <a:r>
              <a:rPr lang="en-US" sz="2000" dirty="0" err="1"/>
              <a:t>bytecode</a:t>
            </a:r>
            <a:r>
              <a:rPr lang="en-US" sz="2000" dirty="0"/>
              <a:t> metadata for wiring up components instead of angle-bracket declarations. </a:t>
            </a:r>
            <a:endParaRPr lang="pl-PL" sz="2000" dirty="0" smtClean="0"/>
          </a:p>
          <a:p>
            <a:pPr marL="0" indent="0">
              <a:buNone/>
            </a:pPr>
            <a:r>
              <a:rPr lang="en-US" sz="2000" dirty="0" smtClean="0"/>
              <a:t>Instead </a:t>
            </a:r>
            <a:r>
              <a:rPr lang="en-US" sz="2000" dirty="0"/>
              <a:t>of using XML to describe a bean wiring, the developer moves the configuration into the component class itself by using annotations on the relevant class, method, or field declaration.</a:t>
            </a:r>
          </a:p>
          <a:p>
            <a:pPr marL="0" indent="0">
              <a:buNone/>
            </a:pPr>
            <a:endParaRPr lang="en-US" sz="2000" dirty="0"/>
          </a:p>
          <a:p>
            <a:pPr marL="0" indent="0">
              <a:buNone/>
            </a:pPr>
            <a:r>
              <a:rPr lang="en-US" sz="2000" dirty="0"/>
              <a:t>To be able to use annotations you need to add to the configuration following directive:</a:t>
            </a:r>
          </a:p>
        </p:txBody>
      </p:sp>
      <p:sp>
        <p:nvSpPr>
          <p:cNvPr id="5" name="Rectangle 3"/>
          <p:cNvSpPr>
            <a:spLocks noChangeArrowheads="1"/>
          </p:cNvSpPr>
          <p:nvPr/>
        </p:nvSpPr>
        <p:spPr bwMode="auto">
          <a:xfrm>
            <a:off x="372548" y="5266655"/>
            <a:ext cx="9188964" cy="215444"/>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defTabSz="914400" fontAlgn="ctr"/>
            <a:r>
              <a:rPr lang="en-US" sz="1400" dirty="0">
                <a:solidFill>
                  <a:srgbClr val="333333"/>
                </a:solidFill>
                <a:latin typeface="Courier New" panose="02070309020205020404" pitchFamily="49" charset="0"/>
                <a:cs typeface="Courier New" panose="02070309020205020404" pitchFamily="49" charset="0"/>
              </a:rPr>
              <a:t>&lt;</a:t>
            </a:r>
            <a:r>
              <a:rPr lang="en-US" sz="1400" dirty="0" err="1">
                <a:solidFill>
                  <a:srgbClr val="333333"/>
                </a:solidFill>
                <a:latin typeface="Courier New" panose="02070309020205020404" pitchFamily="49" charset="0"/>
                <a:cs typeface="Courier New" panose="02070309020205020404" pitchFamily="49" charset="0"/>
              </a:rPr>
              <a:t>context:annotation-config</a:t>
            </a:r>
            <a:r>
              <a:rPr lang="en-US" sz="1400" dirty="0">
                <a:solidFill>
                  <a:srgbClr val="333333"/>
                </a:solidFill>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197127783"/>
      </p:ext>
    </p:extLst>
  </p:cSld>
  <p:clrMapOvr>
    <a:masterClrMapping/>
  </p:clrMapOvr>
  <p:transition spd="med">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Annotation-based container configuration</a:t>
            </a:r>
            <a:r>
              <a:rPr lang="pl-PL" dirty="0" smtClean="0"/>
              <a:t/>
            </a:r>
            <a:br>
              <a:rPr lang="pl-PL" dirty="0" smtClean="0"/>
            </a:br>
            <a:r>
              <a:rPr lang="pl-PL" sz="1800" dirty="0" err="1" smtClean="0"/>
              <a:t>Dependency</a:t>
            </a:r>
            <a:r>
              <a:rPr lang="pl-PL" sz="1800" dirty="0" smtClean="0"/>
              <a:t> </a:t>
            </a:r>
            <a:r>
              <a:rPr lang="pl-PL" sz="1800" dirty="0" err="1" smtClean="0"/>
              <a:t>Injection</a:t>
            </a:r>
            <a:r>
              <a:rPr lang="pl-PL" sz="1800" dirty="0" smtClean="0"/>
              <a:t> - </a:t>
            </a:r>
            <a:r>
              <a:rPr lang="pl-PL" sz="1800" dirty="0" err="1" smtClean="0"/>
              <a:t>autowiring</a:t>
            </a:r>
            <a:r>
              <a:rPr lang="pl-PL" dirty="0" smtClean="0"/>
              <a:t/>
            </a:r>
            <a:br>
              <a:rPr lang="pl-PL" dirty="0" smtClean="0"/>
            </a:br>
            <a:endParaRPr lang="en-US" dirty="0"/>
          </a:p>
        </p:txBody>
      </p:sp>
      <p:sp>
        <p:nvSpPr>
          <p:cNvPr id="3" name="Symbol zastępczy zawartości 2"/>
          <p:cNvSpPr>
            <a:spLocks noGrp="1"/>
          </p:cNvSpPr>
          <p:nvPr>
            <p:ph idx="1"/>
          </p:nvPr>
        </p:nvSpPr>
        <p:spPr>
          <a:xfrm>
            <a:off x="500063" y="1341438"/>
            <a:ext cx="8913812" cy="3925217"/>
          </a:xfrm>
        </p:spPr>
        <p:txBody>
          <a:bodyPr>
            <a:normAutofit/>
          </a:bodyPr>
          <a:lstStyle/>
          <a:p>
            <a:pPr marL="0" indent="0">
              <a:buNone/>
            </a:pPr>
            <a:r>
              <a:rPr lang="en-US" sz="2000" dirty="0"/>
              <a:t>Spring has mechanism for automated wiring objects called </a:t>
            </a:r>
            <a:r>
              <a:rPr lang="en-US" sz="2000" dirty="0" err="1"/>
              <a:t>autowiring</a:t>
            </a:r>
            <a:r>
              <a:rPr lang="en-US" sz="2000" dirty="0"/>
              <a:t>. It reduces need of explicit wiring and boilerplate code.</a:t>
            </a:r>
          </a:p>
          <a:p>
            <a:pPr marL="0" indent="0">
              <a:buNone/>
            </a:pPr>
            <a:r>
              <a:rPr lang="en-US" sz="2000" dirty="0" smtClean="0"/>
              <a:t>Components </a:t>
            </a:r>
            <a:r>
              <a:rPr lang="en-US" sz="2000" dirty="0"/>
              <a:t>might be tied by following annotations: </a:t>
            </a:r>
            <a:r>
              <a:rPr lang="en-US" sz="2000" i="1" dirty="0"/>
              <a:t>@</a:t>
            </a:r>
            <a:r>
              <a:rPr lang="en-US" sz="2000" i="1" dirty="0" err="1"/>
              <a:t>Autowired</a:t>
            </a:r>
            <a:r>
              <a:rPr lang="en-US" sz="2000" dirty="0"/>
              <a:t>, </a:t>
            </a:r>
            <a:r>
              <a:rPr lang="en-US" sz="2000" i="1" dirty="0"/>
              <a:t>@Resource</a:t>
            </a:r>
            <a:r>
              <a:rPr lang="en-US" sz="2000" dirty="0"/>
              <a:t>, </a:t>
            </a:r>
            <a:r>
              <a:rPr lang="en-US" sz="2000" i="1" dirty="0"/>
              <a:t>@Inject</a:t>
            </a:r>
            <a:r>
              <a:rPr lang="en-US" sz="2000" dirty="0"/>
              <a:t>. Great detailed </a:t>
            </a:r>
            <a:r>
              <a:rPr lang="en-US" sz="2000" dirty="0" smtClean="0"/>
              <a:t>explanation </a:t>
            </a:r>
            <a:r>
              <a:rPr lang="en-US" sz="2000" dirty="0"/>
              <a:t>what is the difference can be found in the article.</a:t>
            </a:r>
          </a:p>
          <a:p>
            <a:pPr marL="0" indent="0">
              <a:buNone/>
            </a:pPr>
            <a:r>
              <a:rPr lang="en-US" sz="2000" dirty="0" smtClean="0"/>
              <a:t>Configuration </a:t>
            </a:r>
            <a:r>
              <a:rPr lang="en-US" sz="2000" dirty="0"/>
              <a:t>doesn't contains information about component wiring:</a:t>
            </a:r>
          </a:p>
        </p:txBody>
      </p:sp>
      <p:sp>
        <p:nvSpPr>
          <p:cNvPr id="5" name="Rectangle 3"/>
          <p:cNvSpPr>
            <a:spLocks noChangeArrowheads="1"/>
          </p:cNvSpPr>
          <p:nvPr/>
        </p:nvSpPr>
        <p:spPr bwMode="auto">
          <a:xfrm>
            <a:off x="344488" y="4293096"/>
            <a:ext cx="9361040" cy="1077218"/>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defTabSz="914400" fontAlgn="ctr"/>
            <a:r>
              <a:rPr lang="en-US" sz="1400" dirty="0" smtClean="0">
                <a:solidFill>
                  <a:srgbClr val="333333"/>
                </a:solidFill>
                <a:latin typeface="Courier New" panose="02070309020205020404" pitchFamily="49" charset="0"/>
                <a:cs typeface="Courier New" panose="02070309020205020404" pitchFamily="49" charset="0"/>
              </a:rPr>
              <a:t>&lt;</a:t>
            </a:r>
            <a:r>
              <a:rPr lang="en-US" sz="1400" dirty="0" err="1">
                <a:solidFill>
                  <a:srgbClr val="333333"/>
                </a:solidFill>
                <a:latin typeface="Courier New" panose="02070309020205020404" pitchFamily="49" charset="0"/>
                <a:cs typeface="Courier New" panose="02070309020205020404" pitchFamily="49" charset="0"/>
              </a:rPr>
              <a:t>context:annotation-config</a:t>
            </a:r>
            <a:r>
              <a:rPr lang="en-US" sz="1400" dirty="0">
                <a:solidFill>
                  <a:srgbClr val="333333"/>
                </a:solidFill>
                <a:latin typeface="Courier New" panose="02070309020205020404" pitchFamily="49" charset="0"/>
                <a:cs typeface="Courier New" panose="02070309020205020404" pitchFamily="49" charset="0"/>
              </a:rPr>
              <a:t>/&gt;</a:t>
            </a:r>
          </a:p>
          <a:p>
            <a:pPr lvl="0" defTabSz="914400" fontAlgn="ctr"/>
            <a:endParaRPr lang="en-US" sz="1400" dirty="0">
              <a:solidFill>
                <a:srgbClr val="333333"/>
              </a:solidFill>
              <a:latin typeface="Courier New" panose="02070309020205020404" pitchFamily="49" charset="0"/>
              <a:cs typeface="Courier New" panose="02070309020205020404" pitchFamily="49" charset="0"/>
            </a:endParaRPr>
          </a:p>
          <a:p>
            <a:pPr lvl="0" defTabSz="914400" fontAlgn="ctr"/>
            <a:r>
              <a:rPr lang="en-US" sz="1400" dirty="0" smtClean="0">
                <a:solidFill>
                  <a:srgbClr val="333333"/>
                </a:solidFill>
                <a:latin typeface="Courier New" panose="02070309020205020404" pitchFamily="49" charset="0"/>
                <a:cs typeface="Courier New" panose="02070309020205020404" pitchFamily="49" charset="0"/>
              </a:rPr>
              <a:t>&lt;</a:t>
            </a:r>
            <a:r>
              <a:rPr lang="en-US" sz="1400" dirty="0">
                <a:solidFill>
                  <a:srgbClr val="333333"/>
                </a:solidFill>
                <a:latin typeface="Courier New" panose="02070309020205020404" pitchFamily="49" charset="0"/>
                <a:cs typeface="Courier New" panose="02070309020205020404" pitchFamily="49" charset="0"/>
              </a:rPr>
              <a:t>bean id="</a:t>
            </a:r>
            <a:r>
              <a:rPr lang="en-US" sz="1400" dirty="0" err="1">
                <a:solidFill>
                  <a:srgbClr val="333333"/>
                </a:solidFill>
                <a:latin typeface="Courier New" panose="02070309020205020404" pitchFamily="49" charset="0"/>
                <a:cs typeface="Courier New" panose="02070309020205020404" pitchFamily="49" charset="0"/>
              </a:rPr>
              <a:t>billingService</a:t>
            </a:r>
            <a:r>
              <a:rPr lang="en-US" sz="1400" dirty="0">
                <a:solidFill>
                  <a:srgbClr val="333333"/>
                </a:solidFill>
                <a:latin typeface="Courier New" panose="02070309020205020404" pitchFamily="49" charset="0"/>
                <a:cs typeface="Courier New" panose="02070309020205020404" pitchFamily="49" charset="0"/>
              </a:rPr>
              <a:t>" class="</a:t>
            </a:r>
            <a:r>
              <a:rPr lang="en-US" sz="1400" dirty="0" err="1" smtClean="0">
                <a:solidFill>
                  <a:srgbClr val="333333"/>
                </a:solidFill>
                <a:latin typeface="Courier New" panose="02070309020205020404" pitchFamily="49" charset="0"/>
                <a:cs typeface="Courier New" panose="02070309020205020404" pitchFamily="49" charset="0"/>
              </a:rPr>
              <a:t>com.github.kospiotr.spring.BillingService</a:t>
            </a:r>
            <a:r>
              <a:rPr lang="en-US" sz="1400" dirty="0" smtClean="0">
                <a:solidFill>
                  <a:srgbClr val="333333"/>
                </a:solidFill>
                <a:latin typeface="Courier New" panose="02070309020205020404" pitchFamily="49" charset="0"/>
                <a:cs typeface="Courier New" panose="02070309020205020404" pitchFamily="49" charset="0"/>
              </a:rPr>
              <a:t>"/&gt;</a:t>
            </a:r>
            <a:endParaRPr lang="en-US" sz="1400" dirty="0">
              <a:solidFill>
                <a:srgbClr val="333333"/>
              </a:solidFill>
              <a:latin typeface="Courier New" panose="02070309020205020404" pitchFamily="49" charset="0"/>
              <a:cs typeface="Courier New" panose="02070309020205020404" pitchFamily="49" charset="0"/>
            </a:endParaRPr>
          </a:p>
          <a:p>
            <a:pPr lvl="0" defTabSz="914400" fontAlgn="ctr"/>
            <a:r>
              <a:rPr lang="en-US" sz="1400" dirty="0" smtClean="0">
                <a:solidFill>
                  <a:srgbClr val="333333"/>
                </a:solidFill>
                <a:latin typeface="Courier New" panose="02070309020205020404" pitchFamily="49" charset="0"/>
                <a:cs typeface="Courier New" panose="02070309020205020404" pitchFamily="49" charset="0"/>
              </a:rPr>
              <a:t>&lt;</a:t>
            </a:r>
            <a:r>
              <a:rPr lang="en-US" sz="1400" dirty="0">
                <a:solidFill>
                  <a:srgbClr val="333333"/>
                </a:solidFill>
                <a:latin typeface="Courier New" panose="02070309020205020404" pitchFamily="49" charset="0"/>
                <a:cs typeface="Courier New" panose="02070309020205020404" pitchFamily="49" charset="0"/>
              </a:rPr>
              <a:t>bean id="</a:t>
            </a:r>
            <a:r>
              <a:rPr lang="en-US" sz="1400" dirty="0" err="1">
                <a:solidFill>
                  <a:srgbClr val="333333"/>
                </a:solidFill>
                <a:latin typeface="Courier New" panose="02070309020205020404" pitchFamily="49" charset="0"/>
                <a:cs typeface="Courier New" panose="02070309020205020404" pitchFamily="49" charset="0"/>
              </a:rPr>
              <a:t>creditCardProcessor</a:t>
            </a:r>
            <a:r>
              <a:rPr lang="en-US" sz="1400" dirty="0">
                <a:solidFill>
                  <a:srgbClr val="333333"/>
                </a:solidFill>
                <a:latin typeface="Courier New" panose="02070309020205020404" pitchFamily="49" charset="0"/>
                <a:cs typeface="Courier New" panose="02070309020205020404" pitchFamily="49" charset="0"/>
              </a:rPr>
              <a:t>" class="</a:t>
            </a:r>
            <a:r>
              <a:rPr lang="en-US" sz="1400" dirty="0" err="1">
                <a:solidFill>
                  <a:srgbClr val="333333"/>
                </a:solidFill>
                <a:latin typeface="Courier New" panose="02070309020205020404" pitchFamily="49" charset="0"/>
                <a:cs typeface="Courier New" panose="02070309020205020404" pitchFamily="49" charset="0"/>
              </a:rPr>
              <a:t>com.github.kospiotr.spring.CreditCardProcessor</a:t>
            </a:r>
            <a:r>
              <a:rPr lang="en-US" sz="1400" dirty="0">
                <a:solidFill>
                  <a:srgbClr val="333333"/>
                </a:solidFill>
                <a:latin typeface="Courier New" panose="02070309020205020404" pitchFamily="49" charset="0"/>
                <a:cs typeface="Courier New" panose="02070309020205020404" pitchFamily="49" charset="0"/>
              </a:rPr>
              <a:t>"/&gt;</a:t>
            </a:r>
          </a:p>
          <a:p>
            <a:pPr lvl="0" defTabSz="914400" fontAlgn="ctr"/>
            <a:r>
              <a:rPr lang="en-US" sz="1400" dirty="0" smtClean="0">
                <a:solidFill>
                  <a:srgbClr val="333333"/>
                </a:solidFill>
                <a:latin typeface="Courier New" panose="02070309020205020404" pitchFamily="49" charset="0"/>
                <a:cs typeface="Courier New" panose="02070309020205020404" pitchFamily="49" charset="0"/>
              </a:rPr>
              <a:t>&lt;</a:t>
            </a:r>
            <a:r>
              <a:rPr lang="en-US" sz="1400" dirty="0">
                <a:solidFill>
                  <a:srgbClr val="333333"/>
                </a:solidFill>
                <a:latin typeface="Courier New" panose="02070309020205020404" pitchFamily="49" charset="0"/>
                <a:cs typeface="Courier New" panose="02070309020205020404" pitchFamily="49" charset="0"/>
              </a:rPr>
              <a:t>bean id="</a:t>
            </a:r>
            <a:r>
              <a:rPr lang="en-US" sz="1400" dirty="0" err="1">
                <a:solidFill>
                  <a:srgbClr val="333333"/>
                </a:solidFill>
                <a:latin typeface="Courier New" panose="02070309020205020404" pitchFamily="49" charset="0"/>
                <a:cs typeface="Courier New" panose="02070309020205020404" pitchFamily="49" charset="0"/>
              </a:rPr>
              <a:t>transactionLogger</a:t>
            </a:r>
            <a:r>
              <a:rPr lang="en-US" sz="1400" dirty="0">
                <a:solidFill>
                  <a:srgbClr val="333333"/>
                </a:solidFill>
                <a:latin typeface="Courier New" panose="02070309020205020404" pitchFamily="49" charset="0"/>
                <a:cs typeface="Courier New" panose="02070309020205020404" pitchFamily="49" charset="0"/>
              </a:rPr>
              <a:t>" class="</a:t>
            </a:r>
            <a:r>
              <a:rPr lang="en-US" sz="1400" dirty="0" err="1">
                <a:solidFill>
                  <a:srgbClr val="333333"/>
                </a:solidFill>
                <a:latin typeface="Courier New" panose="02070309020205020404" pitchFamily="49" charset="0"/>
                <a:cs typeface="Courier New" panose="02070309020205020404" pitchFamily="49" charset="0"/>
              </a:rPr>
              <a:t>com.github.kospiotr.spring.TransactionLogger</a:t>
            </a:r>
            <a:r>
              <a:rPr lang="en-US" sz="1400" dirty="0">
                <a:solidFill>
                  <a:srgbClr val="333333"/>
                </a:solidFill>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3156270494"/>
      </p:ext>
    </p:extLst>
  </p:cSld>
  <p:clrMapOvr>
    <a:masterClrMapping/>
  </p:clrMapOvr>
  <p:transition spd="med">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Annotation-based container configuration</a:t>
            </a:r>
            <a:r>
              <a:rPr lang="pl-PL" dirty="0" smtClean="0"/>
              <a:t/>
            </a:r>
            <a:br>
              <a:rPr lang="pl-PL" dirty="0" smtClean="0"/>
            </a:br>
            <a:r>
              <a:rPr lang="pl-PL" sz="1800" dirty="0" err="1" smtClean="0"/>
              <a:t>Dependency</a:t>
            </a:r>
            <a:r>
              <a:rPr lang="pl-PL" sz="1800" dirty="0" smtClean="0"/>
              <a:t> </a:t>
            </a:r>
            <a:r>
              <a:rPr lang="pl-PL" sz="1800" dirty="0" err="1" smtClean="0"/>
              <a:t>Injection</a:t>
            </a:r>
            <a:r>
              <a:rPr lang="pl-PL" sz="1800" dirty="0" smtClean="0"/>
              <a:t> - </a:t>
            </a:r>
            <a:r>
              <a:rPr lang="pl-PL" sz="1800" dirty="0" err="1" smtClean="0"/>
              <a:t>autowiring</a:t>
            </a:r>
            <a:r>
              <a:rPr lang="pl-PL" dirty="0" smtClean="0"/>
              <a:t/>
            </a:r>
            <a:br>
              <a:rPr lang="pl-PL" dirty="0" smtClean="0"/>
            </a:br>
            <a:endParaRPr lang="en-US" dirty="0"/>
          </a:p>
        </p:txBody>
      </p:sp>
      <p:sp>
        <p:nvSpPr>
          <p:cNvPr id="3" name="Symbol zastępczy zawartości 2"/>
          <p:cNvSpPr>
            <a:spLocks noGrp="1"/>
          </p:cNvSpPr>
          <p:nvPr>
            <p:ph idx="1"/>
          </p:nvPr>
        </p:nvSpPr>
        <p:spPr>
          <a:xfrm>
            <a:off x="500063" y="1341438"/>
            <a:ext cx="8913812" cy="3925217"/>
          </a:xfrm>
        </p:spPr>
        <p:txBody>
          <a:bodyPr>
            <a:normAutofit/>
          </a:bodyPr>
          <a:lstStyle/>
          <a:p>
            <a:pPr marL="0" indent="0">
              <a:buNone/>
            </a:pPr>
            <a:r>
              <a:rPr lang="en-US" sz="2000" i="1" dirty="0"/>
              <a:t>@Inject </a:t>
            </a:r>
            <a:r>
              <a:rPr lang="en-US" sz="2000" dirty="0"/>
              <a:t>and </a:t>
            </a:r>
            <a:r>
              <a:rPr lang="en-US" sz="2000" i="1" dirty="0"/>
              <a:t>@</a:t>
            </a:r>
            <a:r>
              <a:rPr lang="en-US" sz="2000" i="1" dirty="0" err="1" smtClean="0"/>
              <a:t>Autowired</a:t>
            </a:r>
            <a:endParaRPr lang="en-US" sz="2000" i="1" dirty="0"/>
          </a:p>
          <a:p>
            <a:pPr marL="457200" indent="-457200">
              <a:buFont typeface="+mj-lt"/>
              <a:buAutoNum type="arabicPeriod"/>
            </a:pPr>
            <a:r>
              <a:rPr lang="en-US" sz="2000" dirty="0"/>
              <a:t>Matches by Type</a:t>
            </a:r>
          </a:p>
          <a:p>
            <a:pPr marL="457200" indent="-457200">
              <a:buFont typeface="+mj-lt"/>
              <a:buAutoNum type="arabicPeriod"/>
            </a:pPr>
            <a:r>
              <a:rPr lang="en-US" sz="2000" dirty="0"/>
              <a:t>Restricts by Qualifiers (@Named or custom Qualifier annotation)</a:t>
            </a:r>
          </a:p>
          <a:p>
            <a:pPr marL="457200" indent="-457200">
              <a:buFont typeface="+mj-lt"/>
              <a:buAutoNum type="arabicPeriod"/>
            </a:pPr>
            <a:r>
              <a:rPr lang="en-US" sz="2000" dirty="0"/>
              <a:t>Matches by Name</a:t>
            </a:r>
          </a:p>
          <a:p>
            <a:pPr marL="0" indent="0">
              <a:buNone/>
            </a:pPr>
            <a:r>
              <a:rPr lang="en-US" sz="2000" dirty="0"/>
              <a:t>Can mark field, setter or constructor.</a:t>
            </a:r>
          </a:p>
        </p:txBody>
      </p:sp>
      <p:sp>
        <p:nvSpPr>
          <p:cNvPr id="5" name="Rectangle 3"/>
          <p:cNvSpPr>
            <a:spLocks noChangeArrowheads="1"/>
          </p:cNvSpPr>
          <p:nvPr/>
        </p:nvSpPr>
        <p:spPr bwMode="auto">
          <a:xfrm>
            <a:off x="344488" y="4185374"/>
            <a:ext cx="9361040" cy="1292662"/>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defTabSz="914400" fontAlgn="ctr"/>
            <a:r>
              <a:rPr lang="en-US" sz="1400" dirty="0">
                <a:solidFill>
                  <a:srgbClr val="333333"/>
                </a:solidFill>
                <a:latin typeface="Courier New" panose="02070309020205020404" pitchFamily="49" charset="0"/>
                <a:cs typeface="Courier New" panose="02070309020205020404" pitchFamily="49" charset="0"/>
              </a:rPr>
              <a:t>@Inject</a:t>
            </a:r>
          </a:p>
          <a:p>
            <a:pPr lvl="0" defTabSz="914400" fontAlgn="ctr"/>
            <a:r>
              <a:rPr lang="en-US" sz="1400" dirty="0">
                <a:solidFill>
                  <a:srgbClr val="333333"/>
                </a:solidFill>
                <a:latin typeface="Courier New" panose="02070309020205020404" pitchFamily="49" charset="0"/>
                <a:cs typeface="Courier New" panose="02070309020205020404" pitchFamily="49" charset="0"/>
              </a:rPr>
              <a:t>public </a:t>
            </a:r>
            <a:r>
              <a:rPr lang="en-US" sz="1400" dirty="0" err="1">
                <a:solidFill>
                  <a:srgbClr val="333333"/>
                </a:solidFill>
                <a:latin typeface="Courier New" panose="02070309020205020404" pitchFamily="49" charset="0"/>
                <a:cs typeface="Courier New" panose="02070309020205020404" pitchFamily="49" charset="0"/>
              </a:rPr>
              <a:t>BillingServiceAutowireConstructor</a:t>
            </a:r>
            <a:r>
              <a:rPr lang="en-US" sz="1400" dirty="0">
                <a:solidFill>
                  <a:srgbClr val="333333"/>
                </a:solidFill>
                <a:latin typeface="Courier New" panose="02070309020205020404" pitchFamily="49" charset="0"/>
                <a:cs typeface="Courier New" panose="02070309020205020404" pitchFamily="49" charset="0"/>
              </a:rPr>
              <a:t>(</a:t>
            </a:r>
            <a:r>
              <a:rPr lang="en-US" sz="1400" dirty="0" err="1">
                <a:solidFill>
                  <a:srgbClr val="333333"/>
                </a:solidFill>
                <a:latin typeface="Courier New" panose="02070309020205020404" pitchFamily="49" charset="0"/>
                <a:cs typeface="Courier New" panose="02070309020205020404" pitchFamily="49" charset="0"/>
              </a:rPr>
              <a:t>CreditCardProcessor</a:t>
            </a:r>
            <a:r>
              <a:rPr lang="en-US" sz="1400" dirty="0">
                <a:solidFill>
                  <a:srgbClr val="333333"/>
                </a:solidFill>
                <a:latin typeface="Courier New" panose="02070309020205020404" pitchFamily="49" charset="0"/>
                <a:cs typeface="Courier New" panose="02070309020205020404" pitchFamily="49" charset="0"/>
              </a:rPr>
              <a:t> </a:t>
            </a:r>
            <a:r>
              <a:rPr lang="en-US" sz="1400" dirty="0" err="1">
                <a:solidFill>
                  <a:srgbClr val="333333"/>
                </a:solidFill>
                <a:latin typeface="Courier New" panose="02070309020205020404" pitchFamily="49" charset="0"/>
                <a:cs typeface="Courier New" panose="02070309020205020404" pitchFamily="49" charset="0"/>
              </a:rPr>
              <a:t>creditCardProcessor</a:t>
            </a:r>
            <a:r>
              <a:rPr lang="en-US" sz="1400" dirty="0">
                <a:solidFill>
                  <a:srgbClr val="333333"/>
                </a:solidFill>
                <a:latin typeface="Courier New" panose="02070309020205020404" pitchFamily="49" charset="0"/>
                <a:cs typeface="Courier New" panose="02070309020205020404" pitchFamily="49" charset="0"/>
              </a:rPr>
              <a:t>, </a:t>
            </a:r>
            <a:r>
              <a:rPr lang="en-US" sz="1400" dirty="0" err="1">
                <a:solidFill>
                  <a:srgbClr val="333333"/>
                </a:solidFill>
                <a:latin typeface="Courier New" panose="02070309020205020404" pitchFamily="49" charset="0"/>
                <a:cs typeface="Courier New" panose="02070309020205020404" pitchFamily="49" charset="0"/>
              </a:rPr>
              <a:t>TransactionLogger</a:t>
            </a:r>
            <a:r>
              <a:rPr lang="en-US" sz="1400" dirty="0">
                <a:solidFill>
                  <a:srgbClr val="333333"/>
                </a:solidFill>
                <a:latin typeface="Courier New" panose="02070309020205020404" pitchFamily="49" charset="0"/>
                <a:cs typeface="Courier New" panose="02070309020205020404" pitchFamily="49" charset="0"/>
              </a:rPr>
              <a:t> </a:t>
            </a:r>
            <a:r>
              <a:rPr lang="en-US" sz="1400" dirty="0" err="1">
                <a:solidFill>
                  <a:srgbClr val="333333"/>
                </a:solidFill>
                <a:latin typeface="Courier New" panose="02070309020205020404" pitchFamily="49" charset="0"/>
                <a:cs typeface="Courier New" panose="02070309020205020404" pitchFamily="49" charset="0"/>
              </a:rPr>
              <a:t>transactionLogger</a:t>
            </a:r>
            <a:r>
              <a:rPr lang="en-US" sz="1400" dirty="0">
                <a:solidFill>
                  <a:srgbClr val="333333"/>
                </a:solidFill>
                <a:latin typeface="Courier New" panose="02070309020205020404" pitchFamily="49" charset="0"/>
                <a:cs typeface="Courier New" panose="02070309020205020404" pitchFamily="49" charset="0"/>
              </a:rPr>
              <a:t>) {</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a:t>
            </a:r>
            <a:r>
              <a:rPr lang="en-US" sz="1400" dirty="0" err="1">
                <a:solidFill>
                  <a:srgbClr val="333333"/>
                </a:solidFill>
                <a:latin typeface="Courier New" panose="02070309020205020404" pitchFamily="49" charset="0"/>
                <a:cs typeface="Courier New" panose="02070309020205020404" pitchFamily="49" charset="0"/>
              </a:rPr>
              <a:t>this.creditCardProcessor</a:t>
            </a:r>
            <a:r>
              <a:rPr lang="en-US" sz="1400" dirty="0">
                <a:solidFill>
                  <a:srgbClr val="333333"/>
                </a:solidFill>
                <a:latin typeface="Courier New" panose="02070309020205020404" pitchFamily="49" charset="0"/>
                <a:cs typeface="Courier New" panose="02070309020205020404" pitchFamily="49" charset="0"/>
              </a:rPr>
              <a:t> = </a:t>
            </a:r>
            <a:r>
              <a:rPr lang="en-US" sz="1400" dirty="0" err="1">
                <a:solidFill>
                  <a:srgbClr val="333333"/>
                </a:solidFill>
                <a:latin typeface="Courier New" panose="02070309020205020404" pitchFamily="49" charset="0"/>
                <a:cs typeface="Courier New" panose="02070309020205020404" pitchFamily="49" charset="0"/>
              </a:rPr>
              <a:t>creditCardProcessor</a:t>
            </a:r>
            <a:r>
              <a:rPr lang="en-US" sz="1400" dirty="0">
                <a:solidFill>
                  <a:srgbClr val="333333"/>
                </a:solidFill>
                <a:latin typeface="Courier New" panose="02070309020205020404" pitchFamily="49" charset="0"/>
                <a:cs typeface="Courier New" panose="02070309020205020404" pitchFamily="49" charset="0"/>
              </a:rPr>
              <a:t>;</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a:t>
            </a:r>
            <a:r>
              <a:rPr lang="en-US" sz="1400" dirty="0" err="1">
                <a:solidFill>
                  <a:srgbClr val="333333"/>
                </a:solidFill>
                <a:latin typeface="Courier New" panose="02070309020205020404" pitchFamily="49" charset="0"/>
                <a:cs typeface="Courier New" panose="02070309020205020404" pitchFamily="49" charset="0"/>
              </a:rPr>
              <a:t>this.transactionLogger</a:t>
            </a:r>
            <a:r>
              <a:rPr lang="en-US" sz="1400" dirty="0">
                <a:solidFill>
                  <a:srgbClr val="333333"/>
                </a:solidFill>
                <a:latin typeface="Courier New" panose="02070309020205020404" pitchFamily="49" charset="0"/>
                <a:cs typeface="Courier New" panose="02070309020205020404" pitchFamily="49" charset="0"/>
              </a:rPr>
              <a:t> = </a:t>
            </a:r>
            <a:r>
              <a:rPr lang="en-US" sz="1400" dirty="0" err="1">
                <a:solidFill>
                  <a:srgbClr val="333333"/>
                </a:solidFill>
                <a:latin typeface="Courier New" panose="02070309020205020404" pitchFamily="49" charset="0"/>
                <a:cs typeface="Courier New" panose="02070309020205020404" pitchFamily="49" charset="0"/>
              </a:rPr>
              <a:t>transactionLogger</a:t>
            </a:r>
            <a:r>
              <a:rPr lang="en-US" sz="1400" dirty="0">
                <a:solidFill>
                  <a:srgbClr val="333333"/>
                </a:solidFill>
                <a:latin typeface="Courier New" panose="02070309020205020404" pitchFamily="49" charset="0"/>
                <a:cs typeface="Courier New" panose="02070309020205020404" pitchFamily="49" charset="0"/>
              </a:rPr>
              <a:t>;</a:t>
            </a:r>
          </a:p>
          <a:p>
            <a:pPr lvl="0" defTabSz="914400" fontAlgn="ctr"/>
            <a:r>
              <a:rPr lang="en-US" sz="1400" dirty="0" smtClean="0">
                <a:solidFill>
                  <a:srgbClr val="333333"/>
                </a:solidFill>
                <a:latin typeface="Courier New" panose="02070309020205020404" pitchFamily="49" charset="0"/>
                <a:cs typeface="Courier New" panose="02070309020205020404" pitchFamily="49" charset="0"/>
              </a:rPr>
              <a:t>}</a:t>
            </a:r>
            <a:endParaRPr lang="en-US" sz="1400" dirty="0">
              <a:solidFill>
                <a:srgbClr val="333333"/>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88422730"/>
      </p:ext>
    </p:extLst>
  </p:cSld>
  <p:clrMapOvr>
    <a:masterClrMapping/>
  </p:clrMapOvr>
  <p:transition spd="med">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Annotation-based container configuration</a:t>
            </a:r>
            <a:r>
              <a:rPr lang="pl-PL" dirty="0" smtClean="0"/>
              <a:t/>
            </a:r>
            <a:br>
              <a:rPr lang="pl-PL" dirty="0" smtClean="0"/>
            </a:br>
            <a:r>
              <a:rPr lang="pl-PL" sz="1800" dirty="0" err="1" smtClean="0"/>
              <a:t>Dependency</a:t>
            </a:r>
            <a:r>
              <a:rPr lang="pl-PL" sz="1800" dirty="0" smtClean="0"/>
              <a:t> </a:t>
            </a:r>
            <a:r>
              <a:rPr lang="pl-PL" sz="1800" dirty="0" err="1" smtClean="0"/>
              <a:t>Injection</a:t>
            </a:r>
            <a:r>
              <a:rPr lang="pl-PL" sz="1800" dirty="0" smtClean="0"/>
              <a:t> - </a:t>
            </a:r>
            <a:r>
              <a:rPr lang="pl-PL" sz="1800" dirty="0" err="1" smtClean="0"/>
              <a:t>autowiring</a:t>
            </a:r>
            <a:r>
              <a:rPr lang="pl-PL" dirty="0" smtClean="0"/>
              <a:t/>
            </a:r>
            <a:br>
              <a:rPr lang="pl-PL" dirty="0" smtClean="0"/>
            </a:br>
            <a:endParaRPr lang="en-US" dirty="0"/>
          </a:p>
        </p:txBody>
      </p:sp>
      <p:sp>
        <p:nvSpPr>
          <p:cNvPr id="3" name="Symbol zastępczy zawartości 2"/>
          <p:cNvSpPr>
            <a:spLocks noGrp="1"/>
          </p:cNvSpPr>
          <p:nvPr>
            <p:ph idx="1"/>
          </p:nvPr>
        </p:nvSpPr>
        <p:spPr>
          <a:xfrm>
            <a:off x="500063" y="1196753"/>
            <a:ext cx="8913812" cy="2520280"/>
          </a:xfrm>
        </p:spPr>
        <p:txBody>
          <a:bodyPr>
            <a:normAutofit/>
          </a:bodyPr>
          <a:lstStyle/>
          <a:p>
            <a:pPr marL="0" indent="0">
              <a:buNone/>
            </a:pPr>
            <a:r>
              <a:rPr lang="en-US" sz="2000" i="1" dirty="0"/>
              <a:t>@Inject </a:t>
            </a:r>
            <a:r>
              <a:rPr lang="en-US" sz="2000" dirty="0"/>
              <a:t>and </a:t>
            </a:r>
            <a:r>
              <a:rPr lang="en-US" sz="2000" i="1" dirty="0"/>
              <a:t>@</a:t>
            </a:r>
            <a:r>
              <a:rPr lang="en-US" sz="2000" i="1" dirty="0" err="1" smtClean="0"/>
              <a:t>Autowired</a:t>
            </a:r>
            <a:endParaRPr lang="en-US" sz="2000" i="1" dirty="0"/>
          </a:p>
          <a:p>
            <a:pPr marL="457200" indent="-457200">
              <a:buFont typeface="+mj-lt"/>
              <a:buAutoNum type="arabicPeriod"/>
            </a:pPr>
            <a:r>
              <a:rPr lang="en-US" sz="2000" dirty="0"/>
              <a:t>Matches by Type</a:t>
            </a:r>
          </a:p>
          <a:p>
            <a:pPr marL="457200" indent="-457200">
              <a:buFont typeface="+mj-lt"/>
              <a:buAutoNum type="arabicPeriod"/>
            </a:pPr>
            <a:r>
              <a:rPr lang="en-US" sz="2000" dirty="0"/>
              <a:t>Restricts by Qualifiers (@Named or custom Qualifier annotation)</a:t>
            </a:r>
          </a:p>
          <a:p>
            <a:pPr marL="457200" indent="-457200">
              <a:buFont typeface="+mj-lt"/>
              <a:buAutoNum type="arabicPeriod"/>
            </a:pPr>
            <a:r>
              <a:rPr lang="en-US" sz="2000" dirty="0"/>
              <a:t>Matches by Name</a:t>
            </a:r>
          </a:p>
          <a:p>
            <a:pPr marL="0" indent="0">
              <a:buNone/>
            </a:pPr>
            <a:r>
              <a:rPr lang="en-US" sz="2000" dirty="0"/>
              <a:t>Can mark field, setter or constructor</a:t>
            </a:r>
            <a:r>
              <a:rPr lang="en-US" sz="2000" dirty="0" smtClean="0"/>
              <a:t>.</a:t>
            </a:r>
            <a:endParaRPr lang="en-US" sz="2000" dirty="0"/>
          </a:p>
        </p:txBody>
      </p:sp>
      <p:sp>
        <p:nvSpPr>
          <p:cNvPr id="5" name="Rectangle 3"/>
          <p:cNvSpPr>
            <a:spLocks noChangeArrowheads="1"/>
          </p:cNvSpPr>
          <p:nvPr/>
        </p:nvSpPr>
        <p:spPr bwMode="auto">
          <a:xfrm>
            <a:off x="344488" y="3717032"/>
            <a:ext cx="9361040" cy="1292662"/>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defTabSz="914400" fontAlgn="ctr"/>
            <a:r>
              <a:rPr lang="en-US" sz="1400" dirty="0">
                <a:solidFill>
                  <a:srgbClr val="333333"/>
                </a:solidFill>
                <a:latin typeface="Courier New" panose="02070309020205020404" pitchFamily="49" charset="0"/>
                <a:cs typeface="Courier New" panose="02070309020205020404" pitchFamily="49" charset="0"/>
              </a:rPr>
              <a:t>@Inject</a:t>
            </a:r>
          </a:p>
          <a:p>
            <a:pPr lvl="0" defTabSz="914400" fontAlgn="ctr"/>
            <a:r>
              <a:rPr lang="en-US" sz="1400" dirty="0">
                <a:solidFill>
                  <a:srgbClr val="333333"/>
                </a:solidFill>
                <a:latin typeface="Courier New" panose="02070309020205020404" pitchFamily="49" charset="0"/>
                <a:cs typeface="Courier New" panose="02070309020205020404" pitchFamily="49" charset="0"/>
              </a:rPr>
              <a:t>public </a:t>
            </a:r>
            <a:r>
              <a:rPr lang="en-US" sz="1400" dirty="0" err="1">
                <a:solidFill>
                  <a:srgbClr val="333333"/>
                </a:solidFill>
                <a:latin typeface="Courier New" panose="02070309020205020404" pitchFamily="49" charset="0"/>
                <a:cs typeface="Courier New" panose="02070309020205020404" pitchFamily="49" charset="0"/>
              </a:rPr>
              <a:t>BillingServiceAutowireConstructor</a:t>
            </a:r>
            <a:r>
              <a:rPr lang="en-US" sz="1400" dirty="0">
                <a:solidFill>
                  <a:srgbClr val="333333"/>
                </a:solidFill>
                <a:latin typeface="Courier New" panose="02070309020205020404" pitchFamily="49" charset="0"/>
                <a:cs typeface="Courier New" panose="02070309020205020404" pitchFamily="49" charset="0"/>
              </a:rPr>
              <a:t>(</a:t>
            </a:r>
            <a:r>
              <a:rPr lang="en-US" sz="1400" dirty="0" err="1">
                <a:solidFill>
                  <a:srgbClr val="333333"/>
                </a:solidFill>
                <a:latin typeface="Courier New" panose="02070309020205020404" pitchFamily="49" charset="0"/>
                <a:cs typeface="Courier New" panose="02070309020205020404" pitchFamily="49" charset="0"/>
              </a:rPr>
              <a:t>CreditCardProcessor</a:t>
            </a:r>
            <a:r>
              <a:rPr lang="en-US" sz="1400" dirty="0">
                <a:solidFill>
                  <a:srgbClr val="333333"/>
                </a:solidFill>
                <a:latin typeface="Courier New" panose="02070309020205020404" pitchFamily="49" charset="0"/>
                <a:cs typeface="Courier New" panose="02070309020205020404" pitchFamily="49" charset="0"/>
              </a:rPr>
              <a:t> </a:t>
            </a:r>
            <a:r>
              <a:rPr lang="en-US" sz="1400" dirty="0" err="1">
                <a:solidFill>
                  <a:srgbClr val="333333"/>
                </a:solidFill>
                <a:latin typeface="Courier New" panose="02070309020205020404" pitchFamily="49" charset="0"/>
                <a:cs typeface="Courier New" panose="02070309020205020404" pitchFamily="49" charset="0"/>
              </a:rPr>
              <a:t>creditCardProcessor</a:t>
            </a:r>
            <a:r>
              <a:rPr lang="en-US" sz="1400" dirty="0">
                <a:solidFill>
                  <a:srgbClr val="333333"/>
                </a:solidFill>
                <a:latin typeface="Courier New" panose="02070309020205020404" pitchFamily="49" charset="0"/>
                <a:cs typeface="Courier New" panose="02070309020205020404" pitchFamily="49" charset="0"/>
              </a:rPr>
              <a:t>, </a:t>
            </a:r>
            <a:r>
              <a:rPr lang="en-US" sz="1400" dirty="0" err="1">
                <a:solidFill>
                  <a:srgbClr val="333333"/>
                </a:solidFill>
                <a:latin typeface="Courier New" panose="02070309020205020404" pitchFamily="49" charset="0"/>
                <a:cs typeface="Courier New" panose="02070309020205020404" pitchFamily="49" charset="0"/>
              </a:rPr>
              <a:t>TransactionLogger</a:t>
            </a:r>
            <a:r>
              <a:rPr lang="en-US" sz="1400" dirty="0">
                <a:solidFill>
                  <a:srgbClr val="333333"/>
                </a:solidFill>
                <a:latin typeface="Courier New" panose="02070309020205020404" pitchFamily="49" charset="0"/>
                <a:cs typeface="Courier New" panose="02070309020205020404" pitchFamily="49" charset="0"/>
              </a:rPr>
              <a:t> </a:t>
            </a:r>
            <a:r>
              <a:rPr lang="en-US" sz="1400" dirty="0" err="1">
                <a:solidFill>
                  <a:srgbClr val="333333"/>
                </a:solidFill>
                <a:latin typeface="Courier New" panose="02070309020205020404" pitchFamily="49" charset="0"/>
                <a:cs typeface="Courier New" panose="02070309020205020404" pitchFamily="49" charset="0"/>
              </a:rPr>
              <a:t>transactionLogger</a:t>
            </a:r>
            <a:r>
              <a:rPr lang="en-US" sz="1400" dirty="0">
                <a:solidFill>
                  <a:srgbClr val="333333"/>
                </a:solidFill>
                <a:latin typeface="Courier New" panose="02070309020205020404" pitchFamily="49" charset="0"/>
                <a:cs typeface="Courier New" panose="02070309020205020404" pitchFamily="49" charset="0"/>
              </a:rPr>
              <a:t>) {</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a:t>
            </a:r>
            <a:r>
              <a:rPr lang="en-US" sz="1400" dirty="0" err="1">
                <a:solidFill>
                  <a:srgbClr val="333333"/>
                </a:solidFill>
                <a:latin typeface="Courier New" panose="02070309020205020404" pitchFamily="49" charset="0"/>
                <a:cs typeface="Courier New" panose="02070309020205020404" pitchFamily="49" charset="0"/>
              </a:rPr>
              <a:t>this.creditCardProcessor</a:t>
            </a:r>
            <a:r>
              <a:rPr lang="en-US" sz="1400" dirty="0">
                <a:solidFill>
                  <a:srgbClr val="333333"/>
                </a:solidFill>
                <a:latin typeface="Courier New" panose="02070309020205020404" pitchFamily="49" charset="0"/>
                <a:cs typeface="Courier New" panose="02070309020205020404" pitchFamily="49" charset="0"/>
              </a:rPr>
              <a:t> = </a:t>
            </a:r>
            <a:r>
              <a:rPr lang="en-US" sz="1400" dirty="0" err="1">
                <a:solidFill>
                  <a:srgbClr val="333333"/>
                </a:solidFill>
                <a:latin typeface="Courier New" panose="02070309020205020404" pitchFamily="49" charset="0"/>
                <a:cs typeface="Courier New" panose="02070309020205020404" pitchFamily="49" charset="0"/>
              </a:rPr>
              <a:t>creditCardProcessor</a:t>
            </a:r>
            <a:r>
              <a:rPr lang="en-US" sz="1400" dirty="0">
                <a:solidFill>
                  <a:srgbClr val="333333"/>
                </a:solidFill>
                <a:latin typeface="Courier New" panose="02070309020205020404" pitchFamily="49" charset="0"/>
                <a:cs typeface="Courier New" panose="02070309020205020404" pitchFamily="49" charset="0"/>
              </a:rPr>
              <a:t>;</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a:t>
            </a:r>
            <a:r>
              <a:rPr lang="en-US" sz="1400" dirty="0" err="1">
                <a:solidFill>
                  <a:srgbClr val="333333"/>
                </a:solidFill>
                <a:latin typeface="Courier New" panose="02070309020205020404" pitchFamily="49" charset="0"/>
                <a:cs typeface="Courier New" panose="02070309020205020404" pitchFamily="49" charset="0"/>
              </a:rPr>
              <a:t>this.transactionLogger</a:t>
            </a:r>
            <a:r>
              <a:rPr lang="en-US" sz="1400" dirty="0">
                <a:solidFill>
                  <a:srgbClr val="333333"/>
                </a:solidFill>
                <a:latin typeface="Courier New" panose="02070309020205020404" pitchFamily="49" charset="0"/>
                <a:cs typeface="Courier New" panose="02070309020205020404" pitchFamily="49" charset="0"/>
              </a:rPr>
              <a:t> = </a:t>
            </a:r>
            <a:r>
              <a:rPr lang="en-US" sz="1400" dirty="0" err="1">
                <a:solidFill>
                  <a:srgbClr val="333333"/>
                </a:solidFill>
                <a:latin typeface="Courier New" panose="02070309020205020404" pitchFamily="49" charset="0"/>
                <a:cs typeface="Courier New" panose="02070309020205020404" pitchFamily="49" charset="0"/>
              </a:rPr>
              <a:t>transactionLogger</a:t>
            </a:r>
            <a:r>
              <a:rPr lang="en-US" sz="1400" dirty="0">
                <a:solidFill>
                  <a:srgbClr val="333333"/>
                </a:solidFill>
                <a:latin typeface="Courier New" panose="02070309020205020404" pitchFamily="49" charset="0"/>
                <a:cs typeface="Courier New" panose="02070309020205020404" pitchFamily="49" charset="0"/>
              </a:rPr>
              <a:t>;</a:t>
            </a:r>
          </a:p>
          <a:p>
            <a:pPr lvl="0" defTabSz="914400" fontAlgn="ctr"/>
            <a:r>
              <a:rPr lang="en-US" sz="1400" dirty="0" smtClean="0">
                <a:solidFill>
                  <a:srgbClr val="333333"/>
                </a:solidFill>
                <a:latin typeface="Courier New" panose="02070309020205020404" pitchFamily="49" charset="0"/>
                <a:cs typeface="Courier New" panose="02070309020205020404" pitchFamily="49" charset="0"/>
              </a:rPr>
              <a:t>}</a:t>
            </a:r>
            <a:endParaRPr lang="en-US" sz="1400" dirty="0">
              <a:solidFill>
                <a:srgbClr val="333333"/>
              </a:solidFill>
              <a:latin typeface="Courier New" panose="02070309020205020404" pitchFamily="49" charset="0"/>
              <a:cs typeface="Courier New" panose="02070309020205020404" pitchFamily="49" charset="0"/>
            </a:endParaRPr>
          </a:p>
        </p:txBody>
      </p:sp>
      <p:sp>
        <p:nvSpPr>
          <p:cNvPr id="4" name="Prostokąt 3"/>
          <p:cNvSpPr/>
          <p:nvPr/>
        </p:nvSpPr>
        <p:spPr>
          <a:xfrm>
            <a:off x="353760" y="5025950"/>
            <a:ext cx="9351767" cy="923330"/>
          </a:xfrm>
          <a:prstGeom prst="rect">
            <a:avLst/>
          </a:prstGeom>
        </p:spPr>
        <p:txBody>
          <a:bodyPr wrap="square">
            <a:spAutoFit/>
          </a:bodyPr>
          <a:lstStyle/>
          <a:p>
            <a:endParaRPr lang="pl-PL" sz="1800" dirty="0"/>
          </a:p>
          <a:p>
            <a:r>
              <a:rPr lang="en-US" sz="1800" i="1" dirty="0"/>
              <a:t>@</a:t>
            </a:r>
            <a:r>
              <a:rPr lang="en-US" sz="1800" i="1" dirty="0" err="1"/>
              <a:t>Autowired</a:t>
            </a:r>
            <a:r>
              <a:rPr lang="en-US" sz="1800" i="1" dirty="0"/>
              <a:t> </a:t>
            </a:r>
            <a:r>
              <a:rPr lang="en-US" sz="1800" dirty="0"/>
              <a:t>is Spring's own (legacy) annotation. </a:t>
            </a:r>
            <a:r>
              <a:rPr lang="en-US" sz="1800" i="1" dirty="0"/>
              <a:t>@Inject</a:t>
            </a:r>
            <a:r>
              <a:rPr lang="en-US" sz="1800" dirty="0"/>
              <a:t> is part of a new Java technology called CDI that defines a standard for dependency injection similar to Spring.</a:t>
            </a:r>
            <a:endParaRPr lang="en-US" dirty="0"/>
          </a:p>
        </p:txBody>
      </p:sp>
    </p:spTree>
    <p:extLst>
      <p:ext uri="{BB962C8B-B14F-4D97-AF65-F5344CB8AC3E}">
        <p14:creationId xmlns:p14="http://schemas.microsoft.com/office/powerpoint/2010/main" val="4127775571"/>
      </p:ext>
    </p:extLst>
  </p:cSld>
  <p:clrMapOvr>
    <a:masterClrMapping/>
  </p:clrMapOvr>
  <p:transition spd="med">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Annotation-based container configuration</a:t>
            </a:r>
            <a:r>
              <a:rPr lang="pl-PL" dirty="0" smtClean="0"/>
              <a:t/>
            </a:r>
            <a:br>
              <a:rPr lang="pl-PL" dirty="0" smtClean="0"/>
            </a:br>
            <a:r>
              <a:rPr lang="pl-PL" sz="1800" dirty="0" err="1" smtClean="0"/>
              <a:t>Dependency</a:t>
            </a:r>
            <a:r>
              <a:rPr lang="pl-PL" sz="1800" dirty="0" smtClean="0"/>
              <a:t> </a:t>
            </a:r>
            <a:r>
              <a:rPr lang="pl-PL" sz="1800" dirty="0" err="1" smtClean="0"/>
              <a:t>Injection</a:t>
            </a:r>
            <a:r>
              <a:rPr lang="pl-PL" sz="1800" dirty="0" smtClean="0"/>
              <a:t> - </a:t>
            </a:r>
            <a:r>
              <a:rPr lang="pl-PL" sz="1800" dirty="0" err="1" smtClean="0"/>
              <a:t>autowiring</a:t>
            </a:r>
            <a:r>
              <a:rPr lang="pl-PL" dirty="0" smtClean="0"/>
              <a:t/>
            </a:r>
            <a:br>
              <a:rPr lang="pl-PL" dirty="0" smtClean="0"/>
            </a:br>
            <a:endParaRPr lang="en-US" dirty="0"/>
          </a:p>
        </p:txBody>
      </p:sp>
      <p:sp>
        <p:nvSpPr>
          <p:cNvPr id="3" name="Symbol zastępczy zawartości 2"/>
          <p:cNvSpPr>
            <a:spLocks noGrp="1"/>
          </p:cNvSpPr>
          <p:nvPr>
            <p:ph idx="1"/>
          </p:nvPr>
        </p:nvSpPr>
        <p:spPr>
          <a:xfrm>
            <a:off x="500063" y="1052736"/>
            <a:ext cx="8913812" cy="2520280"/>
          </a:xfrm>
        </p:spPr>
        <p:txBody>
          <a:bodyPr>
            <a:normAutofit/>
          </a:bodyPr>
          <a:lstStyle/>
          <a:p>
            <a:pPr marL="0" indent="0">
              <a:buNone/>
            </a:pPr>
            <a:r>
              <a:rPr lang="en-US" sz="2000" i="1" dirty="0" smtClean="0"/>
              <a:t>@</a:t>
            </a:r>
            <a:r>
              <a:rPr lang="pl-PL" sz="2000" i="1" dirty="0" smtClean="0"/>
              <a:t>Resource</a:t>
            </a:r>
            <a:endParaRPr lang="en-US" sz="2000" i="1" dirty="0"/>
          </a:p>
          <a:p>
            <a:pPr marL="457200" indent="-457200">
              <a:buFont typeface="+mj-lt"/>
              <a:buAutoNum type="arabicPeriod"/>
            </a:pPr>
            <a:r>
              <a:rPr lang="en-US" sz="2000" dirty="0"/>
              <a:t>Matches by property Name</a:t>
            </a:r>
          </a:p>
          <a:p>
            <a:pPr marL="457200" indent="-457200">
              <a:buFont typeface="+mj-lt"/>
              <a:buAutoNum type="arabicPeriod"/>
            </a:pPr>
            <a:r>
              <a:rPr lang="en-US" sz="2000" dirty="0"/>
              <a:t>Matches by Type</a:t>
            </a:r>
          </a:p>
          <a:p>
            <a:pPr marL="457200" indent="-457200">
              <a:buFont typeface="+mj-lt"/>
              <a:buAutoNum type="arabicPeriod"/>
            </a:pPr>
            <a:r>
              <a:rPr lang="en-US" sz="2000" dirty="0"/>
              <a:t>Restricts by Qualifiers (ignored if match is found by name</a:t>
            </a:r>
            <a:r>
              <a:rPr lang="en-US" sz="2000" dirty="0" smtClean="0"/>
              <a:t>)</a:t>
            </a:r>
            <a:endParaRPr lang="pl-PL" sz="2000" dirty="0" smtClean="0"/>
          </a:p>
          <a:p>
            <a:pPr marL="0" indent="0">
              <a:buNone/>
            </a:pPr>
            <a:r>
              <a:rPr lang="en-US" sz="2000" dirty="0" smtClean="0"/>
              <a:t>Can </a:t>
            </a:r>
            <a:r>
              <a:rPr lang="en-US" sz="2000" dirty="0"/>
              <a:t>mark </a:t>
            </a:r>
            <a:r>
              <a:rPr lang="en-US" sz="2000" dirty="0" smtClean="0"/>
              <a:t>field</a:t>
            </a:r>
            <a:r>
              <a:rPr lang="pl-PL" sz="2000" dirty="0" smtClean="0"/>
              <a:t> </a:t>
            </a:r>
            <a:r>
              <a:rPr lang="pl-PL" sz="2000" dirty="0" err="1" smtClean="0"/>
              <a:t>or</a:t>
            </a:r>
            <a:r>
              <a:rPr lang="en-US" sz="2000" dirty="0" smtClean="0"/>
              <a:t> set</a:t>
            </a:r>
            <a:r>
              <a:rPr lang="pl-PL" sz="2000" dirty="0" smtClean="0"/>
              <a:t>t</a:t>
            </a:r>
            <a:r>
              <a:rPr lang="en-US" sz="2000" dirty="0" err="1" smtClean="0"/>
              <a:t>er</a:t>
            </a:r>
            <a:r>
              <a:rPr lang="pl-PL" sz="2000" dirty="0" smtClean="0"/>
              <a:t>.</a:t>
            </a:r>
            <a:endParaRPr lang="en-US" sz="2000" dirty="0"/>
          </a:p>
        </p:txBody>
      </p:sp>
      <p:sp>
        <p:nvSpPr>
          <p:cNvPr id="5" name="Rectangle 3"/>
          <p:cNvSpPr>
            <a:spLocks noChangeArrowheads="1"/>
          </p:cNvSpPr>
          <p:nvPr/>
        </p:nvSpPr>
        <p:spPr bwMode="auto">
          <a:xfrm>
            <a:off x="200472" y="3501008"/>
            <a:ext cx="9505056" cy="861774"/>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defTabSz="914400" fontAlgn="ctr"/>
            <a:r>
              <a:rPr lang="en-US" sz="1400" dirty="0">
                <a:solidFill>
                  <a:srgbClr val="333333"/>
                </a:solidFill>
                <a:latin typeface="Courier New" panose="02070309020205020404" pitchFamily="49" charset="0"/>
                <a:cs typeface="Courier New" panose="02070309020205020404" pitchFamily="49" charset="0"/>
              </a:rPr>
              <a:t> @Resource(name = "creditCardProcessor1")</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a:t>
            </a:r>
            <a:r>
              <a:rPr lang="en-US" sz="1400" dirty="0" smtClean="0">
                <a:solidFill>
                  <a:srgbClr val="333333"/>
                </a:solidFill>
                <a:latin typeface="Courier New" panose="02070309020205020404" pitchFamily="49" charset="0"/>
                <a:cs typeface="Courier New" panose="02070309020205020404" pitchFamily="49" charset="0"/>
              </a:rPr>
              <a:t>public </a:t>
            </a:r>
            <a:r>
              <a:rPr lang="en-US" sz="1400" dirty="0">
                <a:solidFill>
                  <a:srgbClr val="333333"/>
                </a:solidFill>
                <a:latin typeface="Courier New" panose="02070309020205020404" pitchFamily="49" charset="0"/>
                <a:cs typeface="Courier New" panose="02070309020205020404" pitchFamily="49" charset="0"/>
              </a:rPr>
              <a:t>void </a:t>
            </a:r>
            <a:r>
              <a:rPr lang="en-US" sz="1400" dirty="0" err="1">
                <a:solidFill>
                  <a:srgbClr val="333333"/>
                </a:solidFill>
                <a:latin typeface="Courier New" panose="02070309020205020404" pitchFamily="49" charset="0"/>
                <a:cs typeface="Courier New" panose="02070309020205020404" pitchFamily="49" charset="0"/>
              </a:rPr>
              <a:t>setCreditCardProcessor</a:t>
            </a:r>
            <a:r>
              <a:rPr lang="en-US" sz="1400" dirty="0">
                <a:solidFill>
                  <a:srgbClr val="333333"/>
                </a:solidFill>
                <a:latin typeface="Courier New" panose="02070309020205020404" pitchFamily="49" charset="0"/>
                <a:cs typeface="Courier New" panose="02070309020205020404" pitchFamily="49" charset="0"/>
              </a:rPr>
              <a:t>(</a:t>
            </a:r>
            <a:r>
              <a:rPr lang="en-US" sz="1400" dirty="0" err="1">
                <a:solidFill>
                  <a:srgbClr val="333333"/>
                </a:solidFill>
                <a:latin typeface="Courier New" panose="02070309020205020404" pitchFamily="49" charset="0"/>
                <a:cs typeface="Courier New" panose="02070309020205020404" pitchFamily="49" charset="0"/>
              </a:rPr>
              <a:t>CreditCardProcessor</a:t>
            </a:r>
            <a:r>
              <a:rPr lang="en-US" sz="1400" dirty="0">
                <a:solidFill>
                  <a:srgbClr val="333333"/>
                </a:solidFill>
                <a:latin typeface="Courier New" panose="02070309020205020404" pitchFamily="49" charset="0"/>
                <a:cs typeface="Courier New" panose="02070309020205020404" pitchFamily="49" charset="0"/>
              </a:rPr>
              <a:t> </a:t>
            </a:r>
            <a:r>
              <a:rPr lang="en-US" sz="1400" dirty="0" err="1">
                <a:solidFill>
                  <a:srgbClr val="333333"/>
                </a:solidFill>
                <a:latin typeface="Courier New" panose="02070309020205020404" pitchFamily="49" charset="0"/>
                <a:cs typeface="Courier New" panose="02070309020205020404" pitchFamily="49" charset="0"/>
              </a:rPr>
              <a:t>creditCardProcessor</a:t>
            </a:r>
            <a:r>
              <a:rPr lang="en-US" sz="1400" dirty="0">
                <a:solidFill>
                  <a:srgbClr val="333333"/>
                </a:solidFill>
                <a:latin typeface="Courier New" panose="02070309020205020404" pitchFamily="49" charset="0"/>
                <a:cs typeface="Courier New" panose="02070309020205020404" pitchFamily="49" charset="0"/>
              </a:rPr>
              <a:t>) {</a:t>
            </a:r>
          </a:p>
          <a:p>
            <a:pPr lvl="0" defTabSz="914400" fontAlgn="ctr"/>
            <a:r>
              <a:rPr lang="pl-PL" sz="1400" dirty="0" smtClean="0">
                <a:solidFill>
                  <a:srgbClr val="333333"/>
                </a:solidFill>
                <a:latin typeface="Courier New" panose="02070309020205020404" pitchFamily="49" charset="0"/>
                <a:cs typeface="Courier New" panose="02070309020205020404" pitchFamily="49" charset="0"/>
              </a:rPr>
              <a:t>    </a:t>
            </a:r>
            <a:r>
              <a:rPr lang="en-US" sz="1400" dirty="0" err="1" smtClean="0">
                <a:solidFill>
                  <a:srgbClr val="333333"/>
                </a:solidFill>
                <a:latin typeface="Courier New" panose="02070309020205020404" pitchFamily="49" charset="0"/>
                <a:cs typeface="Courier New" panose="02070309020205020404" pitchFamily="49" charset="0"/>
              </a:rPr>
              <a:t>this.creditCardProcessor</a:t>
            </a:r>
            <a:r>
              <a:rPr lang="en-US" sz="1400" dirty="0" smtClean="0">
                <a:solidFill>
                  <a:srgbClr val="333333"/>
                </a:solidFill>
                <a:latin typeface="Courier New" panose="02070309020205020404" pitchFamily="49" charset="0"/>
                <a:cs typeface="Courier New" panose="02070309020205020404" pitchFamily="49" charset="0"/>
              </a:rPr>
              <a:t> </a:t>
            </a:r>
            <a:r>
              <a:rPr lang="en-US" sz="1400" dirty="0">
                <a:solidFill>
                  <a:srgbClr val="333333"/>
                </a:solidFill>
                <a:latin typeface="Courier New" panose="02070309020205020404" pitchFamily="49" charset="0"/>
                <a:cs typeface="Courier New" panose="02070309020205020404" pitchFamily="49" charset="0"/>
              </a:rPr>
              <a:t>= </a:t>
            </a:r>
            <a:r>
              <a:rPr lang="en-US" sz="1400" dirty="0" err="1">
                <a:solidFill>
                  <a:srgbClr val="333333"/>
                </a:solidFill>
                <a:latin typeface="Courier New" panose="02070309020205020404" pitchFamily="49" charset="0"/>
                <a:cs typeface="Courier New" panose="02070309020205020404" pitchFamily="49" charset="0"/>
              </a:rPr>
              <a:t>creditCardProcessor</a:t>
            </a:r>
            <a:r>
              <a:rPr lang="en-US" sz="1400" dirty="0">
                <a:solidFill>
                  <a:srgbClr val="333333"/>
                </a:solidFill>
                <a:latin typeface="Courier New" panose="02070309020205020404" pitchFamily="49" charset="0"/>
                <a:cs typeface="Courier New" panose="02070309020205020404" pitchFamily="49" charset="0"/>
              </a:rPr>
              <a:t>;</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a:t>
            </a:r>
            <a:r>
              <a:rPr lang="en-US" sz="1400" dirty="0" smtClean="0">
                <a:solidFill>
                  <a:srgbClr val="333333"/>
                </a:solidFill>
                <a:latin typeface="Courier New" panose="02070309020205020404" pitchFamily="49" charset="0"/>
                <a:cs typeface="Courier New" panose="02070309020205020404" pitchFamily="49" charset="0"/>
              </a:rPr>
              <a:t>}</a:t>
            </a:r>
            <a:endParaRPr lang="en-US" sz="1400" dirty="0">
              <a:solidFill>
                <a:srgbClr val="333333"/>
              </a:solidFill>
              <a:latin typeface="Courier New" panose="02070309020205020404" pitchFamily="49" charset="0"/>
              <a:cs typeface="Courier New" panose="02070309020205020404" pitchFamily="49" charset="0"/>
            </a:endParaRPr>
          </a:p>
        </p:txBody>
      </p:sp>
      <p:sp>
        <p:nvSpPr>
          <p:cNvPr id="6" name="Rectangle 3"/>
          <p:cNvSpPr>
            <a:spLocks noChangeArrowheads="1"/>
          </p:cNvSpPr>
          <p:nvPr/>
        </p:nvSpPr>
        <p:spPr bwMode="auto">
          <a:xfrm>
            <a:off x="200472" y="4689429"/>
            <a:ext cx="9505056" cy="646331"/>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defTabSz="914400" fontAlgn="ctr"/>
            <a:r>
              <a:rPr lang="en-US" sz="1400" dirty="0" smtClean="0">
                <a:solidFill>
                  <a:srgbClr val="333333"/>
                </a:solidFill>
                <a:latin typeface="Courier New" panose="02070309020205020404" pitchFamily="49" charset="0"/>
                <a:cs typeface="Courier New" panose="02070309020205020404" pitchFamily="49" charset="0"/>
              </a:rPr>
              <a:t>&lt;</a:t>
            </a:r>
            <a:r>
              <a:rPr lang="en-US" sz="1400" dirty="0">
                <a:solidFill>
                  <a:srgbClr val="333333"/>
                </a:solidFill>
                <a:latin typeface="Courier New" panose="02070309020205020404" pitchFamily="49" charset="0"/>
                <a:cs typeface="Courier New" panose="02070309020205020404" pitchFamily="49" charset="0"/>
              </a:rPr>
              <a:t>bean id="</a:t>
            </a:r>
            <a:r>
              <a:rPr lang="en-US" sz="1400" dirty="0" err="1">
                <a:solidFill>
                  <a:srgbClr val="333333"/>
                </a:solidFill>
                <a:latin typeface="Courier New" panose="02070309020205020404" pitchFamily="49" charset="0"/>
                <a:cs typeface="Courier New" panose="02070309020205020404" pitchFamily="49" charset="0"/>
              </a:rPr>
              <a:t>billingService</a:t>
            </a:r>
            <a:r>
              <a:rPr lang="en-US" sz="1400" dirty="0">
                <a:solidFill>
                  <a:srgbClr val="333333"/>
                </a:solidFill>
                <a:latin typeface="Courier New" panose="02070309020205020404" pitchFamily="49" charset="0"/>
                <a:cs typeface="Courier New" panose="02070309020205020404" pitchFamily="49" charset="0"/>
              </a:rPr>
              <a:t>" class="</a:t>
            </a:r>
            <a:r>
              <a:rPr lang="en-US" sz="1400" dirty="0" err="1" smtClean="0">
                <a:solidFill>
                  <a:srgbClr val="333333"/>
                </a:solidFill>
                <a:latin typeface="Courier New" panose="02070309020205020404" pitchFamily="49" charset="0"/>
                <a:cs typeface="Courier New" panose="02070309020205020404" pitchFamily="49" charset="0"/>
              </a:rPr>
              <a:t>com.github.kospiotr.spring.BillingService</a:t>
            </a:r>
            <a:r>
              <a:rPr lang="en-US" sz="1400" dirty="0" smtClean="0">
                <a:solidFill>
                  <a:srgbClr val="333333"/>
                </a:solidFill>
                <a:latin typeface="Courier New" panose="02070309020205020404" pitchFamily="49" charset="0"/>
                <a:cs typeface="Courier New" panose="02070309020205020404" pitchFamily="49" charset="0"/>
              </a:rPr>
              <a:t>"/&gt;</a:t>
            </a:r>
            <a:endParaRPr lang="en-US" sz="1400" dirty="0">
              <a:solidFill>
                <a:srgbClr val="333333"/>
              </a:solidFill>
              <a:latin typeface="Courier New" panose="02070309020205020404" pitchFamily="49" charset="0"/>
              <a:cs typeface="Courier New" panose="02070309020205020404" pitchFamily="49" charset="0"/>
            </a:endParaRPr>
          </a:p>
          <a:p>
            <a:pPr lvl="0" defTabSz="914400" fontAlgn="ctr"/>
            <a:r>
              <a:rPr lang="pl-PL" sz="1400" dirty="0" smtClean="0">
                <a:solidFill>
                  <a:srgbClr val="333333"/>
                </a:solidFill>
                <a:latin typeface="Courier New" panose="02070309020205020404" pitchFamily="49" charset="0"/>
                <a:cs typeface="Courier New" panose="02070309020205020404" pitchFamily="49" charset="0"/>
              </a:rPr>
              <a:t> </a:t>
            </a:r>
            <a:r>
              <a:rPr lang="en-US" sz="1400" dirty="0" smtClean="0">
                <a:solidFill>
                  <a:srgbClr val="333333"/>
                </a:solidFill>
                <a:latin typeface="Courier New" panose="02070309020205020404" pitchFamily="49" charset="0"/>
                <a:cs typeface="Courier New" panose="02070309020205020404" pitchFamily="49" charset="0"/>
              </a:rPr>
              <a:t>&lt;</a:t>
            </a:r>
            <a:r>
              <a:rPr lang="en-US" sz="1400" dirty="0">
                <a:solidFill>
                  <a:srgbClr val="333333"/>
                </a:solidFill>
                <a:latin typeface="Courier New" panose="02070309020205020404" pitchFamily="49" charset="0"/>
                <a:cs typeface="Courier New" panose="02070309020205020404" pitchFamily="49" charset="0"/>
              </a:rPr>
              <a:t>bean id="</a:t>
            </a:r>
            <a:r>
              <a:rPr lang="en-US" sz="1400" dirty="0" smtClean="0">
                <a:solidFill>
                  <a:srgbClr val="333333"/>
                </a:solidFill>
                <a:latin typeface="Courier New" panose="02070309020205020404" pitchFamily="49" charset="0"/>
                <a:cs typeface="Courier New" panose="02070309020205020404" pitchFamily="49" charset="0"/>
              </a:rPr>
              <a:t>creditCardProcessor1„</a:t>
            </a:r>
            <a:r>
              <a:rPr lang="pl-PL" sz="1400" dirty="0" smtClean="0">
                <a:solidFill>
                  <a:srgbClr val="333333"/>
                </a:solidFill>
                <a:latin typeface="Courier New" panose="02070309020205020404" pitchFamily="49" charset="0"/>
                <a:cs typeface="Courier New" panose="02070309020205020404" pitchFamily="49" charset="0"/>
              </a:rPr>
              <a:t> </a:t>
            </a:r>
            <a:r>
              <a:rPr lang="en-US" sz="1400" dirty="0" smtClean="0">
                <a:solidFill>
                  <a:srgbClr val="333333"/>
                </a:solidFill>
                <a:latin typeface="Courier New" panose="02070309020205020404" pitchFamily="49" charset="0"/>
                <a:cs typeface="Courier New" panose="02070309020205020404" pitchFamily="49" charset="0"/>
              </a:rPr>
              <a:t>class</a:t>
            </a:r>
            <a:r>
              <a:rPr lang="en-US" sz="1400" dirty="0">
                <a:solidFill>
                  <a:srgbClr val="333333"/>
                </a:solidFill>
                <a:latin typeface="Courier New" panose="02070309020205020404" pitchFamily="49" charset="0"/>
                <a:cs typeface="Courier New" panose="02070309020205020404" pitchFamily="49" charset="0"/>
              </a:rPr>
              <a:t>="</a:t>
            </a:r>
            <a:r>
              <a:rPr lang="en-US" sz="1400" dirty="0" err="1">
                <a:solidFill>
                  <a:srgbClr val="333333"/>
                </a:solidFill>
                <a:latin typeface="Courier New" panose="02070309020205020404" pitchFamily="49" charset="0"/>
                <a:cs typeface="Courier New" panose="02070309020205020404" pitchFamily="49" charset="0"/>
              </a:rPr>
              <a:t>com.github.kospiotr.spring.CreditCardProcessor</a:t>
            </a:r>
            <a:r>
              <a:rPr lang="en-US" sz="1400" dirty="0">
                <a:solidFill>
                  <a:srgbClr val="333333"/>
                </a:solidFill>
                <a:latin typeface="Courier New" panose="02070309020205020404" pitchFamily="49" charset="0"/>
                <a:cs typeface="Courier New" panose="02070309020205020404" pitchFamily="49" charset="0"/>
              </a:rPr>
              <a:t>"/&gt;</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a:t>
            </a:r>
            <a:r>
              <a:rPr lang="en-US" sz="1400" dirty="0" smtClean="0">
                <a:solidFill>
                  <a:srgbClr val="333333"/>
                </a:solidFill>
                <a:latin typeface="Courier New" panose="02070309020205020404" pitchFamily="49" charset="0"/>
                <a:cs typeface="Courier New" panose="02070309020205020404" pitchFamily="49" charset="0"/>
              </a:rPr>
              <a:t>&lt;</a:t>
            </a:r>
            <a:r>
              <a:rPr lang="en-US" sz="1400" dirty="0">
                <a:solidFill>
                  <a:srgbClr val="333333"/>
                </a:solidFill>
                <a:latin typeface="Courier New" panose="02070309020205020404" pitchFamily="49" charset="0"/>
                <a:cs typeface="Courier New" panose="02070309020205020404" pitchFamily="49" charset="0"/>
              </a:rPr>
              <a:t>bean id="creditCardProcessor2" class="</a:t>
            </a:r>
            <a:r>
              <a:rPr lang="en-US" sz="1400" dirty="0" err="1">
                <a:solidFill>
                  <a:srgbClr val="333333"/>
                </a:solidFill>
                <a:latin typeface="Courier New" panose="02070309020205020404" pitchFamily="49" charset="0"/>
                <a:cs typeface="Courier New" panose="02070309020205020404" pitchFamily="49" charset="0"/>
              </a:rPr>
              <a:t>com.github.kospiotr.spring.CreditCardProcessor</a:t>
            </a:r>
            <a:r>
              <a:rPr lang="en-US" sz="1400" dirty="0">
                <a:solidFill>
                  <a:srgbClr val="333333"/>
                </a:solidFill>
                <a:latin typeface="Courier New" panose="02070309020205020404" pitchFamily="49" charset="0"/>
                <a:cs typeface="Courier New" panose="02070309020205020404" pitchFamily="49" charset="0"/>
              </a:rPr>
              <a:t>"/&gt;</a:t>
            </a:r>
          </a:p>
        </p:txBody>
      </p:sp>
      <p:sp>
        <p:nvSpPr>
          <p:cNvPr id="7" name="Prostokąt 6"/>
          <p:cNvSpPr/>
          <p:nvPr/>
        </p:nvSpPr>
        <p:spPr>
          <a:xfrm>
            <a:off x="200472" y="5535317"/>
            <a:ext cx="9505056" cy="646331"/>
          </a:xfrm>
          <a:prstGeom prst="rect">
            <a:avLst/>
          </a:prstGeom>
        </p:spPr>
        <p:txBody>
          <a:bodyPr wrap="square">
            <a:spAutoFit/>
          </a:bodyPr>
          <a:lstStyle/>
          <a:p>
            <a:r>
              <a:rPr lang="pl-PL" sz="1800" dirty="0"/>
              <a:t>O</a:t>
            </a:r>
            <a:r>
              <a:rPr lang="en-US" sz="1800" dirty="0" err="1"/>
              <a:t>ptionally</a:t>
            </a:r>
            <a:r>
              <a:rPr lang="en-US" sz="1800" dirty="0"/>
              <a:t> takes a name attribute, and by default Spring interprets that value as the bean name to be injected</a:t>
            </a:r>
            <a:endParaRPr lang="en-US" sz="1800" dirty="0"/>
          </a:p>
        </p:txBody>
      </p:sp>
    </p:spTree>
    <p:extLst>
      <p:ext uri="{BB962C8B-B14F-4D97-AF65-F5344CB8AC3E}">
        <p14:creationId xmlns:p14="http://schemas.microsoft.com/office/powerpoint/2010/main" val="1251682260"/>
      </p:ext>
    </p:extLst>
  </p:cSld>
  <p:clrMapOvr>
    <a:masterClrMapping/>
  </p:clrMapOvr>
  <p:transition spd="med">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smtClean="0"/>
              <a:t>Annotation-based container configuration</a:t>
            </a:r>
            <a:r>
              <a:rPr lang="pl-PL" dirty="0" smtClean="0"/>
              <a:t/>
            </a:r>
            <a:br>
              <a:rPr lang="pl-PL" dirty="0" smtClean="0"/>
            </a:br>
            <a:r>
              <a:rPr lang="pl-PL" sz="1800" dirty="0" err="1" smtClean="0"/>
              <a:t>Dependency</a:t>
            </a:r>
            <a:r>
              <a:rPr lang="pl-PL" sz="1800" dirty="0" smtClean="0"/>
              <a:t> </a:t>
            </a:r>
            <a:r>
              <a:rPr lang="pl-PL" sz="1800" dirty="0" err="1" smtClean="0"/>
              <a:t>Injection</a:t>
            </a:r>
            <a:r>
              <a:rPr lang="pl-PL" sz="1800" dirty="0" smtClean="0"/>
              <a:t> - </a:t>
            </a:r>
            <a:r>
              <a:rPr lang="pl-PL" sz="1800" dirty="0" err="1" smtClean="0"/>
              <a:t>autowiring</a:t>
            </a:r>
            <a:r>
              <a:rPr lang="pl-PL" dirty="0" smtClean="0"/>
              <a:t/>
            </a:r>
            <a:br>
              <a:rPr lang="pl-PL" dirty="0" smtClean="0"/>
            </a:br>
            <a:endParaRPr lang="en-US" dirty="0"/>
          </a:p>
        </p:txBody>
      </p:sp>
      <p:sp>
        <p:nvSpPr>
          <p:cNvPr id="3" name="Symbol zastępczy zawartości 2"/>
          <p:cNvSpPr>
            <a:spLocks noGrp="1"/>
          </p:cNvSpPr>
          <p:nvPr>
            <p:ph idx="1"/>
          </p:nvPr>
        </p:nvSpPr>
        <p:spPr>
          <a:xfrm>
            <a:off x="500063" y="1341439"/>
            <a:ext cx="8913812" cy="1079449"/>
          </a:xfrm>
        </p:spPr>
        <p:txBody>
          <a:bodyPr>
            <a:normAutofit/>
          </a:bodyPr>
          <a:lstStyle/>
          <a:p>
            <a:pPr marL="0" indent="0">
              <a:buNone/>
            </a:pPr>
            <a:r>
              <a:rPr lang="en-US" sz="2000" dirty="0"/>
              <a:t>When using </a:t>
            </a:r>
            <a:r>
              <a:rPr lang="en-US" sz="2000" i="1" dirty="0"/>
              <a:t>@Inject </a:t>
            </a:r>
            <a:r>
              <a:rPr lang="en-US" sz="2000" dirty="0"/>
              <a:t>or </a:t>
            </a:r>
            <a:r>
              <a:rPr lang="en-US" sz="2000" i="1" dirty="0"/>
              <a:t>@</a:t>
            </a:r>
            <a:r>
              <a:rPr lang="en-US" sz="2000" i="1" dirty="0" err="1"/>
              <a:t>Autowire</a:t>
            </a:r>
            <a:r>
              <a:rPr lang="en-US" sz="2000" i="1" dirty="0"/>
              <a:t> </a:t>
            </a:r>
            <a:r>
              <a:rPr lang="en-US" sz="2000" dirty="0"/>
              <a:t>annotations and wiring by type or by name is not possible </a:t>
            </a:r>
            <a:r>
              <a:rPr lang="en-US" sz="2000" i="1" dirty="0"/>
              <a:t>@Named</a:t>
            </a:r>
            <a:r>
              <a:rPr lang="en-US" sz="2000" dirty="0"/>
              <a:t> or </a:t>
            </a:r>
            <a:r>
              <a:rPr lang="en-US" sz="2000" i="1" dirty="0"/>
              <a:t>@Qualifier</a:t>
            </a:r>
            <a:r>
              <a:rPr lang="en-US" sz="2000" dirty="0"/>
              <a:t> might be used:</a:t>
            </a:r>
          </a:p>
        </p:txBody>
      </p:sp>
      <p:sp>
        <p:nvSpPr>
          <p:cNvPr id="9" name="Rectangle 3"/>
          <p:cNvSpPr>
            <a:spLocks noChangeArrowheads="1"/>
          </p:cNvSpPr>
          <p:nvPr/>
        </p:nvSpPr>
        <p:spPr bwMode="auto">
          <a:xfrm>
            <a:off x="165873" y="2600617"/>
            <a:ext cx="9505056" cy="646331"/>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defTabSz="914400" fontAlgn="ctr"/>
            <a:r>
              <a:rPr lang="en-US" sz="1400" dirty="0" smtClean="0">
                <a:solidFill>
                  <a:srgbClr val="333333"/>
                </a:solidFill>
                <a:latin typeface="Courier New" panose="02070309020205020404" pitchFamily="49" charset="0"/>
                <a:cs typeface="Courier New" panose="02070309020205020404" pitchFamily="49" charset="0"/>
              </a:rPr>
              <a:t>&lt;</a:t>
            </a:r>
            <a:r>
              <a:rPr lang="en-US" sz="1400" dirty="0">
                <a:solidFill>
                  <a:srgbClr val="333333"/>
                </a:solidFill>
                <a:latin typeface="Courier New" panose="02070309020205020404" pitchFamily="49" charset="0"/>
                <a:cs typeface="Courier New" panose="02070309020205020404" pitchFamily="49" charset="0"/>
              </a:rPr>
              <a:t>bean id="</a:t>
            </a:r>
            <a:r>
              <a:rPr lang="en-US" sz="1400" dirty="0" err="1">
                <a:solidFill>
                  <a:srgbClr val="333333"/>
                </a:solidFill>
                <a:latin typeface="Courier New" panose="02070309020205020404" pitchFamily="49" charset="0"/>
                <a:cs typeface="Courier New" panose="02070309020205020404" pitchFamily="49" charset="0"/>
              </a:rPr>
              <a:t>billingService</a:t>
            </a:r>
            <a:r>
              <a:rPr lang="en-US" sz="1400" dirty="0">
                <a:solidFill>
                  <a:srgbClr val="333333"/>
                </a:solidFill>
                <a:latin typeface="Courier New" panose="02070309020205020404" pitchFamily="49" charset="0"/>
                <a:cs typeface="Courier New" panose="02070309020205020404" pitchFamily="49" charset="0"/>
              </a:rPr>
              <a:t>" class="</a:t>
            </a:r>
            <a:r>
              <a:rPr lang="en-US" sz="1400" dirty="0" err="1" smtClean="0">
                <a:solidFill>
                  <a:srgbClr val="333333"/>
                </a:solidFill>
                <a:latin typeface="Courier New" panose="02070309020205020404" pitchFamily="49" charset="0"/>
                <a:cs typeface="Courier New" panose="02070309020205020404" pitchFamily="49" charset="0"/>
              </a:rPr>
              <a:t>com.github.kospiotr.spring.BillingService</a:t>
            </a:r>
            <a:r>
              <a:rPr lang="en-US" sz="1400" dirty="0" smtClean="0">
                <a:solidFill>
                  <a:srgbClr val="333333"/>
                </a:solidFill>
                <a:latin typeface="Courier New" panose="02070309020205020404" pitchFamily="49" charset="0"/>
                <a:cs typeface="Courier New" panose="02070309020205020404" pitchFamily="49" charset="0"/>
              </a:rPr>
              <a:t>"/&gt;</a:t>
            </a:r>
            <a:endParaRPr lang="en-US" sz="1400" dirty="0">
              <a:solidFill>
                <a:srgbClr val="333333"/>
              </a:solidFill>
              <a:latin typeface="Courier New" panose="02070309020205020404" pitchFamily="49" charset="0"/>
              <a:cs typeface="Courier New" panose="02070309020205020404" pitchFamily="49" charset="0"/>
            </a:endParaRPr>
          </a:p>
          <a:p>
            <a:pPr lvl="0" defTabSz="914400" fontAlgn="ctr"/>
            <a:r>
              <a:rPr lang="en-US" sz="1400" dirty="0" smtClean="0">
                <a:solidFill>
                  <a:srgbClr val="333333"/>
                </a:solidFill>
                <a:latin typeface="Courier New" panose="02070309020205020404" pitchFamily="49" charset="0"/>
                <a:cs typeface="Courier New" panose="02070309020205020404" pitchFamily="49" charset="0"/>
              </a:rPr>
              <a:t>&lt;</a:t>
            </a:r>
            <a:r>
              <a:rPr lang="en-US" sz="1400" dirty="0">
                <a:solidFill>
                  <a:srgbClr val="333333"/>
                </a:solidFill>
                <a:latin typeface="Courier New" panose="02070309020205020404" pitchFamily="49" charset="0"/>
                <a:cs typeface="Courier New" panose="02070309020205020404" pitchFamily="49" charset="0"/>
              </a:rPr>
              <a:t>bean id="creditCardProcessor1" class="</a:t>
            </a:r>
            <a:r>
              <a:rPr lang="en-US" sz="1400" dirty="0" err="1">
                <a:solidFill>
                  <a:srgbClr val="333333"/>
                </a:solidFill>
                <a:latin typeface="Courier New" panose="02070309020205020404" pitchFamily="49" charset="0"/>
                <a:cs typeface="Courier New" panose="02070309020205020404" pitchFamily="49" charset="0"/>
              </a:rPr>
              <a:t>com.github.kospiotr.spring.CreditCardProcessor</a:t>
            </a:r>
            <a:r>
              <a:rPr lang="en-US" sz="1400" dirty="0">
                <a:solidFill>
                  <a:srgbClr val="333333"/>
                </a:solidFill>
                <a:latin typeface="Courier New" panose="02070309020205020404" pitchFamily="49" charset="0"/>
                <a:cs typeface="Courier New" panose="02070309020205020404" pitchFamily="49" charset="0"/>
              </a:rPr>
              <a:t>"/&gt;</a:t>
            </a:r>
          </a:p>
          <a:p>
            <a:pPr lvl="0" defTabSz="914400" fontAlgn="ctr"/>
            <a:r>
              <a:rPr lang="en-US" sz="1400" dirty="0" smtClean="0">
                <a:solidFill>
                  <a:srgbClr val="333333"/>
                </a:solidFill>
                <a:latin typeface="Courier New" panose="02070309020205020404" pitchFamily="49" charset="0"/>
                <a:cs typeface="Courier New" panose="02070309020205020404" pitchFamily="49" charset="0"/>
              </a:rPr>
              <a:t>&lt;</a:t>
            </a:r>
            <a:r>
              <a:rPr lang="en-US" sz="1400" dirty="0">
                <a:solidFill>
                  <a:srgbClr val="333333"/>
                </a:solidFill>
                <a:latin typeface="Courier New" panose="02070309020205020404" pitchFamily="49" charset="0"/>
                <a:cs typeface="Courier New" panose="02070309020205020404" pitchFamily="49" charset="0"/>
              </a:rPr>
              <a:t>bean id="creditCardProcessor2" class="</a:t>
            </a:r>
            <a:r>
              <a:rPr lang="en-US" sz="1400" dirty="0" err="1">
                <a:solidFill>
                  <a:srgbClr val="333333"/>
                </a:solidFill>
                <a:latin typeface="Courier New" panose="02070309020205020404" pitchFamily="49" charset="0"/>
                <a:cs typeface="Courier New" panose="02070309020205020404" pitchFamily="49" charset="0"/>
              </a:rPr>
              <a:t>com.github.kospiotr.spring.CreditCardProcessor</a:t>
            </a:r>
            <a:r>
              <a:rPr lang="en-US" sz="1400" dirty="0">
                <a:solidFill>
                  <a:srgbClr val="333333"/>
                </a:solidFill>
                <a:latin typeface="Courier New" panose="02070309020205020404" pitchFamily="49" charset="0"/>
                <a:cs typeface="Courier New" panose="02070309020205020404" pitchFamily="49" charset="0"/>
              </a:rPr>
              <a:t>"/&gt;</a:t>
            </a:r>
          </a:p>
        </p:txBody>
      </p:sp>
      <p:sp>
        <p:nvSpPr>
          <p:cNvPr id="10" name="Rectangle 3"/>
          <p:cNvSpPr>
            <a:spLocks noChangeArrowheads="1"/>
          </p:cNvSpPr>
          <p:nvPr/>
        </p:nvSpPr>
        <p:spPr bwMode="auto">
          <a:xfrm>
            <a:off x="165873" y="3575918"/>
            <a:ext cx="9505056" cy="1077218"/>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defTabSz="914400" fontAlgn="ctr"/>
            <a:r>
              <a:rPr lang="en-US" sz="1400" dirty="0">
                <a:solidFill>
                  <a:srgbClr val="333333"/>
                </a:solidFill>
                <a:latin typeface="Courier New" panose="02070309020205020404" pitchFamily="49" charset="0"/>
                <a:cs typeface="Courier New" panose="02070309020205020404" pitchFamily="49" charset="0"/>
              </a:rPr>
              <a:t> @Inject</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a:t>
            </a:r>
            <a:r>
              <a:rPr lang="en-US" sz="1400" dirty="0" smtClean="0">
                <a:solidFill>
                  <a:srgbClr val="333333"/>
                </a:solidFill>
                <a:latin typeface="Courier New" panose="02070309020205020404" pitchFamily="49" charset="0"/>
                <a:cs typeface="Courier New" panose="02070309020205020404" pitchFamily="49" charset="0"/>
              </a:rPr>
              <a:t>@</a:t>
            </a:r>
            <a:r>
              <a:rPr lang="en-US" sz="1400" dirty="0">
                <a:solidFill>
                  <a:srgbClr val="333333"/>
                </a:solidFill>
                <a:latin typeface="Courier New" panose="02070309020205020404" pitchFamily="49" charset="0"/>
                <a:cs typeface="Courier New" panose="02070309020205020404" pitchFamily="49" charset="0"/>
              </a:rPr>
              <a:t>Named("creditCardProcessor1")</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a:t>
            </a:r>
            <a:r>
              <a:rPr lang="en-US" sz="1400" dirty="0" smtClean="0">
                <a:solidFill>
                  <a:srgbClr val="333333"/>
                </a:solidFill>
                <a:latin typeface="Courier New" panose="02070309020205020404" pitchFamily="49" charset="0"/>
                <a:cs typeface="Courier New" panose="02070309020205020404" pitchFamily="49" charset="0"/>
              </a:rPr>
              <a:t>public </a:t>
            </a:r>
            <a:r>
              <a:rPr lang="en-US" sz="1400" dirty="0">
                <a:solidFill>
                  <a:srgbClr val="333333"/>
                </a:solidFill>
                <a:latin typeface="Courier New" panose="02070309020205020404" pitchFamily="49" charset="0"/>
                <a:cs typeface="Courier New" panose="02070309020205020404" pitchFamily="49" charset="0"/>
              </a:rPr>
              <a:t>void </a:t>
            </a:r>
            <a:r>
              <a:rPr lang="en-US" sz="1400" dirty="0" err="1">
                <a:solidFill>
                  <a:srgbClr val="333333"/>
                </a:solidFill>
                <a:latin typeface="Courier New" panose="02070309020205020404" pitchFamily="49" charset="0"/>
                <a:cs typeface="Courier New" panose="02070309020205020404" pitchFamily="49" charset="0"/>
              </a:rPr>
              <a:t>setCreditCardProcessor</a:t>
            </a:r>
            <a:r>
              <a:rPr lang="en-US" sz="1400" dirty="0">
                <a:solidFill>
                  <a:srgbClr val="333333"/>
                </a:solidFill>
                <a:latin typeface="Courier New" panose="02070309020205020404" pitchFamily="49" charset="0"/>
                <a:cs typeface="Courier New" panose="02070309020205020404" pitchFamily="49" charset="0"/>
              </a:rPr>
              <a:t>(</a:t>
            </a:r>
            <a:r>
              <a:rPr lang="en-US" sz="1400" dirty="0" err="1">
                <a:solidFill>
                  <a:srgbClr val="333333"/>
                </a:solidFill>
                <a:latin typeface="Courier New" panose="02070309020205020404" pitchFamily="49" charset="0"/>
                <a:cs typeface="Courier New" panose="02070309020205020404" pitchFamily="49" charset="0"/>
              </a:rPr>
              <a:t>CreditCardProcessor</a:t>
            </a:r>
            <a:r>
              <a:rPr lang="en-US" sz="1400" dirty="0">
                <a:solidFill>
                  <a:srgbClr val="333333"/>
                </a:solidFill>
                <a:latin typeface="Courier New" panose="02070309020205020404" pitchFamily="49" charset="0"/>
                <a:cs typeface="Courier New" panose="02070309020205020404" pitchFamily="49" charset="0"/>
              </a:rPr>
              <a:t> </a:t>
            </a:r>
            <a:r>
              <a:rPr lang="en-US" sz="1400" dirty="0" err="1">
                <a:solidFill>
                  <a:srgbClr val="333333"/>
                </a:solidFill>
                <a:latin typeface="Courier New" panose="02070309020205020404" pitchFamily="49" charset="0"/>
                <a:cs typeface="Courier New" panose="02070309020205020404" pitchFamily="49" charset="0"/>
              </a:rPr>
              <a:t>creditCardProcessor</a:t>
            </a:r>
            <a:r>
              <a:rPr lang="en-US" sz="1400" dirty="0">
                <a:solidFill>
                  <a:srgbClr val="333333"/>
                </a:solidFill>
                <a:latin typeface="Courier New" panose="02070309020205020404" pitchFamily="49" charset="0"/>
                <a:cs typeface="Courier New" panose="02070309020205020404" pitchFamily="49" charset="0"/>
              </a:rPr>
              <a:t>) {</a:t>
            </a:r>
          </a:p>
          <a:p>
            <a:pPr lvl="0" defTabSz="914400" fontAlgn="ctr"/>
            <a:r>
              <a:rPr lang="pl-PL" sz="1400" dirty="0" smtClean="0">
                <a:solidFill>
                  <a:srgbClr val="333333"/>
                </a:solidFill>
                <a:latin typeface="Courier New" panose="02070309020205020404" pitchFamily="49" charset="0"/>
                <a:cs typeface="Courier New" panose="02070309020205020404" pitchFamily="49" charset="0"/>
              </a:rPr>
              <a:t>   </a:t>
            </a:r>
            <a:r>
              <a:rPr lang="en-US" sz="1400" dirty="0" err="1" smtClean="0">
                <a:solidFill>
                  <a:srgbClr val="333333"/>
                </a:solidFill>
                <a:latin typeface="Courier New" panose="02070309020205020404" pitchFamily="49" charset="0"/>
                <a:cs typeface="Courier New" panose="02070309020205020404" pitchFamily="49" charset="0"/>
              </a:rPr>
              <a:t>this.creditCardProcessor</a:t>
            </a:r>
            <a:r>
              <a:rPr lang="en-US" sz="1400" dirty="0" smtClean="0">
                <a:solidFill>
                  <a:srgbClr val="333333"/>
                </a:solidFill>
                <a:latin typeface="Courier New" panose="02070309020205020404" pitchFamily="49" charset="0"/>
                <a:cs typeface="Courier New" panose="02070309020205020404" pitchFamily="49" charset="0"/>
              </a:rPr>
              <a:t> </a:t>
            </a:r>
            <a:r>
              <a:rPr lang="en-US" sz="1400" dirty="0">
                <a:solidFill>
                  <a:srgbClr val="333333"/>
                </a:solidFill>
                <a:latin typeface="Courier New" panose="02070309020205020404" pitchFamily="49" charset="0"/>
                <a:cs typeface="Courier New" panose="02070309020205020404" pitchFamily="49" charset="0"/>
              </a:rPr>
              <a:t>= </a:t>
            </a:r>
            <a:r>
              <a:rPr lang="en-US" sz="1400" dirty="0" err="1">
                <a:solidFill>
                  <a:srgbClr val="333333"/>
                </a:solidFill>
                <a:latin typeface="Courier New" panose="02070309020205020404" pitchFamily="49" charset="0"/>
                <a:cs typeface="Courier New" panose="02070309020205020404" pitchFamily="49" charset="0"/>
              </a:rPr>
              <a:t>creditCardProcessor</a:t>
            </a:r>
            <a:r>
              <a:rPr lang="en-US" sz="1400" dirty="0">
                <a:solidFill>
                  <a:srgbClr val="333333"/>
                </a:solidFill>
                <a:latin typeface="Courier New" panose="02070309020205020404" pitchFamily="49" charset="0"/>
                <a:cs typeface="Courier New" panose="02070309020205020404" pitchFamily="49" charset="0"/>
              </a:rPr>
              <a:t>;</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a:t>
            </a:r>
            <a:r>
              <a:rPr lang="en-US" sz="1400" dirty="0" smtClean="0">
                <a:solidFill>
                  <a:srgbClr val="333333"/>
                </a:solidFill>
                <a:latin typeface="Courier New" panose="02070309020205020404" pitchFamily="49" charset="0"/>
                <a:cs typeface="Courier New" panose="02070309020205020404" pitchFamily="49" charset="0"/>
              </a:rPr>
              <a:t>}</a:t>
            </a:r>
            <a:endParaRPr lang="en-US" sz="1400" dirty="0">
              <a:solidFill>
                <a:srgbClr val="333333"/>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29776288"/>
      </p:ext>
    </p:extLst>
  </p:cSld>
  <p:clrMapOvr>
    <a:masterClrMapping/>
  </p:clrMapOvr>
  <p:transition spd="med">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smtClean="0"/>
              <a:t>Annotation-based container configuration</a:t>
            </a:r>
            <a:r>
              <a:rPr lang="pl-PL" dirty="0" smtClean="0"/>
              <a:t/>
            </a:r>
            <a:br>
              <a:rPr lang="pl-PL" dirty="0" smtClean="0"/>
            </a:br>
            <a:r>
              <a:rPr lang="pl-PL" sz="1800" dirty="0" err="1" smtClean="0"/>
              <a:t>Lifecycle</a:t>
            </a:r>
            <a:r>
              <a:rPr lang="pl-PL" dirty="0" smtClean="0"/>
              <a:t/>
            </a:r>
            <a:br>
              <a:rPr lang="pl-PL" dirty="0" smtClean="0"/>
            </a:br>
            <a:endParaRPr lang="en-US" dirty="0"/>
          </a:p>
        </p:txBody>
      </p:sp>
      <p:sp>
        <p:nvSpPr>
          <p:cNvPr id="3" name="Symbol zastępczy zawartości 2"/>
          <p:cNvSpPr>
            <a:spLocks noGrp="1"/>
          </p:cNvSpPr>
          <p:nvPr>
            <p:ph idx="1"/>
          </p:nvPr>
        </p:nvSpPr>
        <p:spPr>
          <a:xfrm>
            <a:off x="500063" y="1341439"/>
            <a:ext cx="8913812" cy="1079449"/>
          </a:xfrm>
        </p:spPr>
        <p:txBody>
          <a:bodyPr>
            <a:normAutofit/>
          </a:bodyPr>
          <a:lstStyle/>
          <a:p>
            <a:pPr marL="0" indent="0">
              <a:buNone/>
            </a:pPr>
            <a:r>
              <a:rPr lang="pl-PL" sz="2000" dirty="0" err="1" smtClean="0"/>
              <a:t>Lifecycle</a:t>
            </a:r>
            <a:r>
              <a:rPr lang="pl-PL" sz="2000" dirty="0" smtClean="0"/>
              <a:t> </a:t>
            </a:r>
            <a:r>
              <a:rPr lang="pl-PL" sz="2000" dirty="0" err="1" smtClean="0"/>
              <a:t>callback</a:t>
            </a:r>
            <a:r>
              <a:rPr lang="pl-PL" sz="2000" dirty="0" smtClean="0"/>
              <a:t> </a:t>
            </a:r>
            <a:r>
              <a:rPr lang="pl-PL" sz="2000" dirty="0" err="1" smtClean="0"/>
              <a:t>can</a:t>
            </a:r>
            <a:r>
              <a:rPr lang="pl-PL" sz="2000" dirty="0" smtClean="0"/>
              <a:t> be </a:t>
            </a:r>
            <a:r>
              <a:rPr lang="pl-PL" sz="2000" dirty="0" err="1" smtClean="0"/>
              <a:t>also</a:t>
            </a:r>
            <a:r>
              <a:rPr lang="pl-PL" sz="2000" dirty="0" smtClean="0"/>
              <a:t> be </a:t>
            </a:r>
            <a:r>
              <a:rPr lang="pl-PL" sz="2000" dirty="0" err="1" smtClean="0"/>
              <a:t>implemented</a:t>
            </a:r>
            <a:r>
              <a:rPr lang="pl-PL" sz="2000" dirty="0" smtClean="0"/>
              <a:t> via </a:t>
            </a:r>
            <a:r>
              <a:rPr lang="pl-PL" sz="2000" i="1" dirty="0" smtClean="0"/>
              <a:t>@</a:t>
            </a:r>
            <a:r>
              <a:rPr lang="pl-PL" sz="2000" i="1" dirty="0" err="1" smtClean="0"/>
              <a:t>PostConstruct</a:t>
            </a:r>
            <a:r>
              <a:rPr lang="pl-PL" sz="2000" i="1" dirty="0" smtClean="0"/>
              <a:t> </a:t>
            </a:r>
            <a:r>
              <a:rPr lang="pl-PL" sz="2000" dirty="0" smtClean="0"/>
              <a:t>and </a:t>
            </a:r>
            <a:r>
              <a:rPr lang="pl-PL" sz="2000" i="1" dirty="0" smtClean="0"/>
              <a:t>@</a:t>
            </a:r>
            <a:r>
              <a:rPr lang="pl-PL" sz="2000" i="1" dirty="0" err="1" smtClean="0"/>
              <a:t>PreDestroy</a:t>
            </a:r>
            <a:r>
              <a:rPr lang="pl-PL" sz="2000" i="1" dirty="0" smtClean="0"/>
              <a:t> </a:t>
            </a:r>
            <a:r>
              <a:rPr lang="pl-PL" sz="2000" dirty="0" err="1" smtClean="0"/>
              <a:t>annotations</a:t>
            </a:r>
            <a:r>
              <a:rPr lang="pl-PL" sz="2000" dirty="0" smtClean="0"/>
              <a:t>:</a:t>
            </a:r>
            <a:endParaRPr lang="en-US" sz="2000" dirty="0"/>
          </a:p>
        </p:txBody>
      </p:sp>
      <p:sp>
        <p:nvSpPr>
          <p:cNvPr id="9" name="Rectangle 3"/>
          <p:cNvSpPr>
            <a:spLocks noChangeArrowheads="1"/>
          </p:cNvSpPr>
          <p:nvPr/>
        </p:nvSpPr>
        <p:spPr bwMode="auto">
          <a:xfrm>
            <a:off x="204441" y="2564904"/>
            <a:ext cx="9505056" cy="3447098"/>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defTabSz="914400" fontAlgn="ctr"/>
            <a:r>
              <a:rPr lang="en-US" sz="1400" dirty="0">
                <a:solidFill>
                  <a:srgbClr val="333333"/>
                </a:solidFill>
                <a:latin typeface="Courier New" panose="02070309020205020404" pitchFamily="49" charset="0"/>
                <a:cs typeface="Courier New" panose="02070309020205020404" pitchFamily="49" charset="0"/>
              </a:rPr>
              <a:t>public class BillingServiceJsr330LifecycleAware {</a:t>
            </a:r>
          </a:p>
          <a:p>
            <a:pPr lvl="0" defTabSz="914400" fontAlgn="ctr"/>
            <a:endParaRPr lang="en-US" sz="1400" dirty="0">
              <a:solidFill>
                <a:srgbClr val="333333"/>
              </a:solidFill>
              <a:latin typeface="Courier New" panose="02070309020205020404" pitchFamily="49" charset="0"/>
              <a:cs typeface="Courier New" panose="02070309020205020404" pitchFamily="49" charset="0"/>
            </a:endParaRPr>
          </a:p>
          <a:p>
            <a:pPr lvl="0" defTabSz="914400" fontAlgn="ctr"/>
            <a:r>
              <a:rPr lang="en-US" sz="1400" dirty="0">
                <a:solidFill>
                  <a:srgbClr val="333333"/>
                </a:solidFill>
                <a:latin typeface="Courier New" panose="02070309020205020404" pitchFamily="49" charset="0"/>
                <a:cs typeface="Courier New" panose="02070309020205020404" pitchFamily="49" charset="0"/>
              </a:rPr>
              <a:t>    public BillingServiceJsr330LifecycleAware() {</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a:t>
            </a:r>
            <a:r>
              <a:rPr lang="en-US" sz="1400" dirty="0" err="1">
                <a:solidFill>
                  <a:srgbClr val="333333"/>
                </a:solidFill>
                <a:latin typeface="Courier New" panose="02070309020205020404" pitchFamily="49" charset="0"/>
                <a:cs typeface="Courier New" panose="02070309020205020404" pitchFamily="49" charset="0"/>
              </a:rPr>
              <a:t>System.out.println</a:t>
            </a:r>
            <a:r>
              <a:rPr lang="en-US" sz="1400" dirty="0">
                <a:solidFill>
                  <a:srgbClr val="333333"/>
                </a:solidFill>
                <a:latin typeface="Courier New" panose="02070309020205020404" pitchFamily="49" charset="0"/>
                <a:cs typeface="Courier New" panose="02070309020205020404" pitchFamily="49" charset="0"/>
              </a:rPr>
              <a:t>("Constructed </a:t>
            </a:r>
            <a:r>
              <a:rPr lang="en-US" sz="1400" dirty="0" err="1">
                <a:solidFill>
                  <a:srgbClr val="333333"/>
                </a:solidFill>
                <a:latin typeface="Courier New" panose="02070309020205020404" pitchFamily="49" charset="0"/>
                <a:cs typeface="Courier New" panose="02070309020205020404" pitchFamily="49" charset="0"/>
              </a:rPr>
              <a:t>BillingService</a:t>
            </a:r>
            <a:r>
              <a:rPr lang="en-US" sz="1400" dirty="0">
                <a:solidFill>
                  <a:srgbClr val="333333"/>
                </a:solidFill>
                <a:latin typeface="Courier New" panose="02070309020205020404" pitchFamily="49" charset="0"/>
                <a:cs typeface="Courier New" panose="02070309020205020404" pitchFamily="49" charset="0"/>
              </a:rPr>
              <a:t>");</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a:t>
            </a:r>
          </a:p>
          <a:p>
            <a:pPr lvl="0" defTabSz="914400" fontAlgn="ctr"/>
            <a:endParaRPr lang="en-US" sz="1400" dirty="0">
              <a:solidFill>
                <a:srgbClr val="333333"/>
              </a:solidFill>
              <a:latin typeface="Courier New" panose="02070309020205020404" pitchFamily="49" charset="0"/>
              <a:cs typeface="Courier New" panose="02070309020205020404" pitchFamily="49" charset="0"/>
            </a:endParaRPr>
          </a:p>
          <a:p>
            <a:pPr lvl="0" defTabSz="914400" fontAlgn="ctr"/>
            <a:r>
              <a:rPr lang="en-US" sz="1400" dirty="0">
                <a:solidFill>
                  <a:srgbClr val="333333"/>
                </a:solidFill>
                <a:latin typeface="Courier New" panose="02070309020205020404" pitchFamily="49" charset="0"/>
                <a:cs typeface="Courier New" panose="02070309020205020404" pitchFamily="49" charset="0"/>
              </a:rPr>
              <a:t>    @</a:t>
            </a:r>
            <a:r>
              <a:rPr lang="en-US" sz="1400" dirty="0" err="1">
                <a:solidFill>
                  <a:srgbClr val="333333"/>
                </a:solidFill>
                <a:latin typeface="Courier New" panose="02070309020205020404" pitchFamily="49" charset="0"/>
                <a:cs typeface="Courier New" panose="02070309020205020404" pitchFamily="49" charset="0"/>
              </a:rPr>
              <a:t>PostConstruct</a:t>
            </a:r>
            <a:endParaRPr lang="en-US" sz="1400" dirty="0">
              <a:solidFill>
                <a:srgbClr val="333333"/>
              </a:solidFill>
              <a:latin typeface="Courier New" panose="02070309020205020404" pitchFamily="49" charset="0"/>
              <a:cs typeface="Courier New" panose="02070309020205020404" pitchFamily="49" charset="0"/>
            </a:endParaRPr>
          </a:p>
          <a:p>
            <a:pPr lvl="0" defTabSz="914400" fontAlgn="ctr"/>
            <a:r>
              <a:rPr lang="en-US" sz="1400" dirty="0">
                <a:solidFill>
                  <a:srgbClr val="333333"/>
                </a:solidFill>
                <a:latin typeface="Courier New" panose="02070309020205020404" pitchFamily="49" charset="0"/>
                <a:cs typeface="Courier New" panose="02070309020205020404" pitchFamily="49" charset="0"/>
              </a:rPr>
              <a:t>    public void </a:t>
            </a:r>
            <a:r>
              <a:rPr lang="en-US" sz="1400" dirty="0" err="1">
                <a:solidFill>
                  <a:srgbClr val="333333"/>
                </a:solidFill>
                <a:latin typeface="Courier New" panose="02070309020205020404" pitchFamily="49" charset="0"/>
                <a:cs typeface="Courier New" panose="02070309020205020404" pitchFamily="49" charset="0"/>
              </a:rPr>
              <a:t>afterPropertiesSet</a:t>
            </a:r>
            <a:r>
              <a:rPr lang="en-US" sz="1400" dirty="0">
                <a:solidFill>
                  <a:srgbClr val="333333"/>
                </a:solidFill>
                <a:latin typeface="Courier New" panose="02070309020205020404" pitchFamily="49" charset="0"/>
                <a:cs typeface="Courier New" panose="02070309020205020404" pitchFamily="49" charset="0"/>
              </a:rPr>
              <a:t>() {</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a:t>
            </a:r>
            <a:r>
              <a:rPr lang="en-US" sz="1400" dirty="0" err="1">
                <a:solidFill>
                  <a:srgbClr val="333333"/>
                </a:solidFill>
                <a:latin typeface="Courier New" panose="02070309020205020404" pitchFamily="49" charset="0"/>
                <a:cs typeface="Courier New" panose="02070309020205020404" pitchFamily="49" charset="0"/>
              </a:rPr>
              <a:t>System.out.println</a:t>
            </a:r>
            <a:r>
              <a:rPr lang="en-US" sz="1400" dirty="0">
                <a:solidFill>
                  <a:srgbClr val="333333"/>
                </a:solidFill>
                <a:latin typeface="Courier New" panose="02070309020205020404" pitchFamily="49" charset="0"/>
                <a:cs typeface="Courier New" panose="02070309020205020404" pitchFamily="49" charset="0"/>
              </a:rPr>
              <a:t>("</a:t>
            </a:r>
            <a:r>
              <a:rPr lang="en-US" sz="1400" dirty="0" err="1">
                <a:solidFill>
                  <a:srgbClr val="333333"/>
                </a:solidFill>
                <a:latin typeface="Courier New" panose="02070309020205020404" pitchFamily="49" charset="0"/>
                <a:cs typeface="Courier New" panose="02070309020205020404" pitchFamily="49" charset="0"/>
              </a:rPr>
              <a:t>BillingService</a:t>
            </a:r>
            <a:r>
              <a:rPr lang="en-US" sz="1400" dirty="0">
                <a:solidFill>
                  <a:srgbClr val="333333"/>
                </a:solidFill>
                <a:latin typeface="Courier New" panose="02070309020205020404" pitchFamily="49" charset="0"/>
                <a:cs typeface="Courier New" panose="02070309020205020404" pitchFamily="49" charset="0"/>
              </a:rPr>
              <a:t> initialized");</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a:t>
            </a:r>
          </a:p>
          <a:p>
            <a:pPr lvl="0" defTabSz="914400" fontAlgn="ctr"/>
            <a:endParaRPr lang="en-US" sz="1400" dirty="0">
              <a:solidFill>
                <a:srgbClr val="333333"/>
              </a:solidFill>
              <a:latin typeface="Courier New" panose="02070309020205020404" pitchFamily="49" charset="0"/>
              <a:cs typeface="Courier New" panose="02070309020205020404" pitchFamily="49" charset="0"/>
            </a:endParaRPr>
          </a:p>
          <a:p>
            <a:pPr lvl="0" defTabSz="914400" fontAlgn="ctr"/>
            <a:r>
              <a:rPr lang="en-US" sz="1400" dirty="0">
                <a:solidFill>
                  <a:srgbClr val="333333"/>
                </a:solidFill>
                <a:latin typeface="Courier New" panose="02070309020205020404" pitchFamily="49" charset="0"/>
                <a:cs typeface="Courier New" panose="02070309020205020404" pitchFamily="49" charset="0"/>
              </a:rPr>
              <a:t>    @</a:t>
            </a:r>
            <a:r>
              <a:rPr lang="en-US" sz="1400" dirty="0" err="1">
                <a:solidFill>
                  <a:srgbClr val="333333"/>
                </a:solidFill>
                <a:latin typeface="Courier New" panose="02070309020205020404" pitchFamily="49" charset="0"/>
                <a:cs typeface="Courier New" panose="02070309020205020404" pitchFamily="49" charset="0"/>
              </a:rPr>
              <a:t>PreDestroy</a:t>
            </a:r>
            <a:endParaRPr lang="en-US" sz="1400" dirty="0">
              <a:solidFill>
                <a:srgbClr val="333333"/>
              </a:solidFill>
              <a:latin typeface="Courier New" panose="02070309020205020404" pitchFamily="49" charset="0"/>
              <a:cs typeface="Courier New" panose="02070309020205020404" pitchFamily="49" charset="0"/>
            </a:endParaRPr>
          </a:p>
          <a:p>
            <a:pPr lvl="0" defTabSz="914400" fontAlgn="ctr"/>
            <a:r>
              <a:rPr lang="en-US" sz="1400" dirty="0">
                <a:solidFill>
                  <a:srgbClr val="333333"/>
                </a:solidFill>
                <a:latin typeface="Courier New" panose="02070309020205020404" pitchFamily="49" charset="0"/>
                <a:cs typeface="Courier New" panose="02070309020205020404" pitchFamily="49" charset="0"/>
              </a:rPr>
              <a:t>    public void destroy() {</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a:t>
            </a:r>
            <a:r>
              <a:rPr lang="en-US" sz="1400" dirty="0" err="1">
                <a:solidFill>
                  <a:srgbClr val="333333"/>
                </a:solidFill>
                <a:latin typeface="Courier New" panose="02070309020205020404" pitchFamily="49" charset="0"/>
                <a:cs typeface="Courier New" panose="02070309020205020404" pitchFamily="49" charset="0"/>
              </a:rPr>
              <a:t>System.out.println</a:t>
            </a:r>
            <a:r>
              <a:rPr lang="en-US" sz="1400" dirty="0">
                <a:solidFill>
                  <a:srgbClr val="333333"/>
                </a:solidFill>
                <a:latin typeface="Courier New" panose="02070309020205020404" pitchFamily="49" charset="0"/>
                <a:cs typeface="Courier New" panose="02070309020205020404" pitchFamily="49" charset="0"/>
              </a:rPr>
              <a:t>("</a:t>
            </a:r>
            <a:r>
              <a:rPr lang="en-US" sz="1400" dirty="0" err="1">
                <a:solidFill>
                  <a:srgbClr val="333333"/>
                </a:solidFill>
                <a:latin typeface="Courier New" panose="02070309020205020404" pitchFamily="49" charset="0"/>
                <a:cs typeface="Courier New" panose="02070309020205020404" pitchFamily="49" charset="0"/>
              </a:rPr>
              <a:t>BillingService</a:t>
            </a:r>
            <a:r>
              <a:rPr lang="en-US" sz="1400" dirty="0">
                <a:solidFill>
                  <a:srgbClr val="333333"/>
                </a:solidFill>
                <a:latin typeface="Courier New" panose="02070309020205020404" pitchFamily="49" charset="0"/>
                <a:cs typeface="Courier New" panose="02070309020205020404" pitchFamily="49" charset="0"/>
              </a:rPr>
              <a:t> destroyed");</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a:t>
            </a:r>
          </a:p>
          <a:p>
            <a:pPr lvl="0" defTabSz="914400" fontAlgn="ctr"/>
            <a:r>
              <a:rPr lang="en-US" sz="1400" dirty="0">
                <a:solidFill>
                  <a:srgbClr val="333333"/>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406404073"/>
      </p:ext>
    </p:extLst>
  </p:cSld>
  <p:clrMapOvr>
    <a:masterClrMapping/>
  </p:clrMapOvr>
  <p:transition spd="med">
    <p:fad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smtClean="0"/>
              <a:t>Annotation-based container configuration</a:t>
            </a:r>
            <a:r>
              <a:rPr lang="pl-PL" dirty="0" smtClean="0"/>
              <a:t/>
            </a:r>
            <a:br>
              <a:rPr lang="pl-PL" dirty="0" smtClean="0"/>
            </a:br>
            <a:r>
              <a:rPr lang="pl-PL" sz="1800" dirty="0" smtClean="0"/>
              <a:t>Component </a:t>
            </a:r>
            <a:r>
              <a:rPr lang="pl-PL" sz="1800" dirty="0" err="1" smtClean="0"/>
              <a:t>scanning</a:t>
            </a:r>
            <a:r>
              <a:rPr lang="pl-PL" dirty="0" smtClean="0"/>
              <a:t/>
            </a:r>
            <a:br>
              <a:rPr lang="pl-PL" dirty="0" smtClean="0"/>
            </a:br>
            <a:endParaRPr lang="en-US" dirty="0"/>
          </a:p>
        </p:txBody>
      </p:sp>
      <p:sp>
        <p:nvSpPr>
          <p:cNvPr id="3" name="Symbol zastępczy zawartości 2"/>
          <p:cNvSpPr>
            <a:spLocks noGrp="1"/>
          </p:cNvSpPr>
          <p:nvPr>
            <p:ph idx="1"/>
          </p:nvPr>
        </p:nvSpPr>
        <p:spPr>
          <a:xfrm>
            <a:off x="500063" y="1341439"/>
            <a:ext cx="8913812" cy="1079449"/>
          </a:xfrm>
        </p:spPr>
        <p:txBody>
          <a:bodyPr>
            <a:noAutofit/>
          </a:bodyPr>
          <a:lstStyle/>
          <a:p>
            <a:pPr marL="0" indent="0">
              <a:buNone/>
            </a:pPr>
            <a:r>
              <a:rPr lang="en-US" sz="1800" dirty="0"/>
              <a:t>Candidate components are classes that match against a filter criteria and have a corresponding bean definition registered with the container. This removes the need to use XML to perform bean registration, instead you can use </a:t>
            </a:r>
            <a:r>
              <a:rPr lang="en-US" sz="1800" dirty="0" smtClean="0"/>
              <a:t>annotations.</a:t>
            </a:r>
            <a:endParaRPr lang="en-US" sz="1800" dirty="0"/>
          </a:p>
          <a:p>
            <a:pPr marL="0" indent="0">
              <a:buNone/>
            </a:pPr>
            <a:r>
              <a:rPr lang="en-US" sz="1800" dirty="0"/>
              <a:t>To be able to use annotated classes you need to perform scanning them on Spring bootstrap. The scanning is being </a:t>
            </a:r>
            <a:r>
              <a:rPr lang="en-US" sz="1800" dirty="0" err="1" smtClean="0"/>
              <a:t>conf</a:t>
            </a:r>
            <a:r>
              <a:rPr lang="pl-PL" sz="1800" dirty="0" smtClean="0"/>
              <a:t>i</a:t>
            </a:r>
            <a:r>
              <a:rPr lang="en-US" sz="1800" dirty="0" err="1" smtClean="0"/>
              <a:t>gured</a:t>
            </a:r>
            <a:r>
              <a:rPr lang="en-US" sz="1800" dirty="0" smtClean="0"/>
              <a:t> </a:t>
            </a:r>
            <a:r>
              <a:rPr lang="en-US" sz="1800" dirty="0"/>
              <a:t>as follow:</a:t>
            </a:r>
          </a:p>
        </p:txBody>
      </p:sp>
      <p:sp>
        <p:nvSpPr>
          <p:cNvPr id="9" name="Rectangle 3"/>
          <p:cNvSpPr>
            <a:spLocks noChangeArrowheads="1"/>
          </p:cNvSpPr>
          <p:nvPr/>
        </p:nvSpPr>
        <p:spPr bwMode="auto">
          <a:xfrm>
            <a:off x="204441" y="3645024"/>
            <a:ext cx="9505056" cy="258532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defTabSz="914400" fontAlgn="ctr"/>
            <a:r>
              <a:rPr lang="en-US" sz="1400" dirty="0">
                <a:solidFill>
                  <a:srgbClr val="333333"/>
                </a:solidFill>
                <a:latin typeface="Courier New" panose="02070309020205020404" pitchFamily="49" charset="0"/>
                <a:cs typeface="Courier New" panose="02070309020205020404" pitchFamily="49" charset="0"/>
              </a:rPr>
              <a:t>&lt;?xml version="1.0" encoding="UTF-8"?&gt;</a:t>
            </a:r>
          </a:p>
          <a:p>
            <a:pPr lvl="0" defTabSz="914400" fontAlgn="ctr"/>
            <a:r>
              <a:rPr lang="en-US" sz="1400" dirty="0">
                <a:solidFill>
                  <a:srgbClr val="333333"/>
                </a:solidFill>
                <a:latin typeface="Courier New" panose="02070309020205020404" pitchFamily="49" charset="0"/>
                <a:cs typeface="Courier New" panose="02070309020205020404" pitchFamily="49" charset="0"/>
              </a:rPr>
              <a:t>&lt;beans </a:t>
            </a:r>
            <a:r>
              <a:rPr lang="en-US" sz="1400" dirty="0" err="1">
                <a:solidFill>
                  <a:srgbClr val="333333"/>
                </a:solidFill>
                <a:latin typeface="Courier New" panose="02070309020205020404" pitchFamily="49" charset="0"/>
                <a:cs typeface="Courier New" panose="02070309020205020404" pitchFamily="49" charset="0"/>
              </a:rPr>
              <a:t>xmlns</a:t>
            </a:r>
            <a:r>
              <a:rPr lang="en-US" sz="1400" dirty="0">
                <a:solidFill>
                  <a:srgbClr val="333333"/>
                </a:solidFill>
                <a:latin typeface="Courier New" panose="02070309020205020404" pitchFamily="49" charset="0"/>
                <a:cs typeface="Courier New" panose="02070309020205020404" pitchFamily="49" charset="0"/>
              </a:rPr>
              <a:t>="http://www.springframework.org/schema/beans"</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a:t>
            </a:r>
            <a:r>
              <a:rPr lang="en-US" sz="1400" dirty="0" err="1">
                <a:solidFill>
                  <a:srgbClr val="333333"/>
                </a:solidFill>
                <a:latin typeface="Courier New" panose="02070309020205020404" pitchFamily="49" charset="0"/>
                <a:cs typeface="Courier New" panose="02070309020205020404" pitchFamily="49" charset="0"/>
              </a:rPr>
              <a:t>xmlns:xsi</a:t>
            </a:r>
            <a:r>
              <a:rPr lang="en-US" sz="1400" dirty="0">
                <a:solidFill>
                  <a:srgbClr val="333333"/>
                </a:solidFill>
                <a:latin typeface="Courier New" panose="02070309020205020404" pitchFamily="49" charset="0"/>
                <a:cs typeface="Courier New" panose="02070309020205020404" pitchFamily="49" charset="0"/>
              </a:rPr>
              <a:t>="http://www.w3.org/2001/XMLSchema-instance"</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a:t>
            </a:r>
            <a:r>
              <a:rPr lang="en-US" sz="1400" dirty="0" err="1">
                <a:solidFill>
                  <a:srgbClr val="333333"/>
                </a:solidFill>
                <a:latin typeface="Courier New" panose="02070309020205020404" pitchFamily="49" charset="0"/>
                <a:cs typeface="Courier New" panose="02070309020205020404" pitchFamily="49" charset="0"/>
              </a:rPr>
              <a:t>xmlns:context</a:t>
            </a:r>
            <a:r>
              <a:rPr lang="en-US" sz="1400" dirty="0">
                <a:solidFill>
                  <a:srgbClr val="333333"/>
                </a:solidFill>
                <a:latin typeface="Courier New" panose="02070309020205020404" pitchFamily="49" charset="0"/>
                <a:cs typeface="Courier New" panose="02070309020205020404" pitchFamily="49" charset="0"/>
              </a:rPr>
              <a:t>="http://www.springframework.org/schema/context"</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a:t>
            </a:r>
            <a:r>
              <a:rPr lang="en-US" sz="1400" dirty="0" err="1">
                <a:solidFill>
                  <a:srgbClr val="333333"/>
                </a:solidFill>
                <a:latin typeface="Courier New" panose="02070309020205020404" pitchFamily="49" charset="0"/>
                <a:cs typeface="Courier New" panose="02070309020205020404" pitchFamily="49" charset="0"/>
              </a:rPr>
              <a:t>xsi:schemaLocation</a:t>
            </a:r>
            <a:r>
              <a:rPr lang="en-US" sz="1400" dirty="0">
                <a:solidFill>
                  <a:srgbClr val="333333"/>
                </a:solidFill>
                <a:latin typeface="Courier New" panose="02070309020205020404" pitchFamily="49" charset="0"/>
                <a:cs typeface="Courier New" panose="02070309020205020404" pitchFamily="49" charset="0"/>
              </a:rPr>
              <a:t>="http://www.springframework.org/schema/beans</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http://www.springframework.org/schema/beans/spring-beans.xsd</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http://www.springframework.org/schema/context</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http://www.springframework.org/schema/context/spring-context.xsd"&gt;</a:t>
            </a:r>
          </a:p>
          <a:p>
            <a:pPr lvl="0" defTabSz="914400" fontAlgn="ctr"/>
            <a:endParaRPr lang="en-US" sz="1400" dirty="0">
              <a:solidFill>
                <a:srgbClr val="333333"/>
              </a:solidFill>
              <a:latin typeface="Courier New" panose="02070309020205020404" pitchFamily="49" charset="0"/>
              <a:cs typeface="Courier New" panose="02070309020205020404" pitchFamily="49" charset="0"/>
            </a:endParaRPr>
          </a:p>
          <a:p>
            <a:pPr lvl="0" defTabSz="914400" fontAlgn="ctr"/>
            <a:r>
              <a:rPr lang="en-US" sz="1400" dirty="0">
                <a:solidFill>
                  <a:srgbClr val="333333"/>
                </a:solidFill>
                <a:latin typeface="Courier New" panose="02070309020205020404" pitchFamily="49" charset="0"/>
                <a:cs typeface="Courier New" panose="02070309020205020404" pitchFamily="49" charset="0"/>
              </a:rPr>
              <a:t>    &lt;</a:t>
            </a:r>
            <a:r>
              <a:rPr lang="en-US" sz="1400" dirty="0" err="1">
                <a:solidFill>
                  <a:srgbClr val="333333"/>
                </a:solidFill>
                <a:latin typeface="Courier New" panose="02070309020205020404" pitchFamily="49" charset="0"/>
                <a:cs typeface="Courier New" panose="02070309020205020404" pitchFamily="49" charset="0"/>
              </a:rPr>
              <a:t>context:component-scan</a:t>
            </a:r>
            <a:r>
              <a:rPr lang="en-US" sz="1400" dirty="0">
                <a:solidFill>
                  <a:srgbClr val="333333"/>
                </a:solidFill>
                <a:latin typeface="Courier New" panose="02070309020205020404" pitchFamily="49" charset="0"/>
                <a:cs typeface="Courier New" panose="02070309020205020404" pitchFamily="49" charset="0"/>
              </a:rPr>
              <a:t> base-package="</a:t>
            </a:r>
            <a:r>
              <a:rPr lang="en-US" sz="1400" dirty="0" err="1">
                <a:solidFill>
                  <a:srgbClr val="333333"/>
                </a:solidFill>
                <a:latin typeface="Courier New" panose="02070309020205020404" pitchFamily="49" charset="0"/>
                <a:cs typeface="Courier New" panose="02070309020205020404" pitchFamily="49" charset="0"/>
              </a:rPr>
              <a:t>com.github.kospiotr.spring</a:t>
            </a:r>
            <a:r>
              <a:rPr lang="en-US" sz="1400" dirty="0">
                <a:solidFill>
                  <a:srgbClr val="333333"/>
                </a:solidFill>
                <a:latin typeface="Courier New" panose="02070309020205020404" pitchFamily="49" charset="0"/>
                <a:cs typeface="Courier New" panose="02070309020205020404" pitchFamily="49" charset="0"/>
              </a:rPr>
              <a:t>"/&gt;</a:t>
            </a:r>
          </a:p>
          <a:p>
            <a:pPr lvl="0" defTabSz="914400" fontAlgn="ctr"/>
            <a:endParaRPr lang="en-US" sz="1400" dirty="0">
              <a:solidFill>
                <a:srgbClr val="333333"/>
              </a:solidFill>
              <a:latin typeface="Courier New" panose="02070309020205020404" pitchFamily="49" charset="0"/>
              <a:cs typeface="Courier New" panose="02070309020205020404" pitchFamily="49" charset="0"/>
            </a:endParaRPr>
          </a:p>
          <a:p>
            <a:pPr lvl="0" defTabSz="914400" fontAlgn="ctr"/>
            <a:r>
              <a:rPr lang="en-US" sz="1400" dirty="0">
                <a:solidFill>
                  <a:srgbClr val="333333"/>
                </a:solidFill>
                <a:latin typeface="Courier New" panose="02070309020205020404" pitchFamily="49" charset="0"/>
                <a:cs typeface="Courier New" panose="02070309020205020404" pitchFamily="49" charset="0"/>
              </a:rPr>
              <a:t>&lt;/beans&gt;</a:t>
            </a:r>
          </a:p>
        </p:txBody>
      </p:sp>
    </p:spTree>
    <p:extLst>
      <p:ext uri="{BB962C8B-B14F-4D97-AF65-F5344CB8AC3E}">
        <p14:creationId xmlns:p14="http://schemas.microsoft.com/office/powerpoint/2010/main" val="3805554228"/>
      </p:ext>
    </p:extLst>
  </p:cSld>
  <p:clrMapOvr>
    <a:masterClrMapping/>
  </p:clrMapOvr>
  <p:transition spd="med">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smtClean="0"/>
              <a:t>Annotation-based container configuration</a:t>
            </a:r>
            <a:r>
              <a:rPr lang="pl-PL" dirty="0" smtClean="0"/>
              <a:t/>
            </a:r>
            <a:br>
              <a:rPr lang="pl-PL" dirty="0" smtClean="0"/>
            </a:br>
            <a:r>
              <a:rPr lang="pl-PL" sz="1800" dirty="0" smtClean="0"/>
              <a:t>Component </a:t>
            </a:r>
            <a:r>
              <a:rPr lang="pl-PL" sz="1800" dirty="0" err="1" smtClean="0"/>
              <a:t>scanning</a:t>
            </a:r>
            <a:r>
              <a:rPr lang="pl-PL" dirty="0" smtClean="0"/>
              <a:t/>
            </a:r>
            <a:br>
              <a:rPr lang="pl-PL" dirty="0" smtClean="0"/>
            </a:br>
            <a:endParaRPr lang="en-US" dirty="0"/>
          </a:p>
        </p:txBody>
      </p:sp>
      <p:sp>
        <p:nvSpPr>
          <p:cNvPr id="3" name="Symbol zastępczy zawartości 2"/>
          <p:cNvSpPr>
            <a:spLocks noGrp="1"/>
          </p:cNvSpPr>
          <p:nvPr>
            <p:ph idx="1"/>
          </p:nvPr>
        </p:nvSpPr>
        <p:spPr>
          <a:xfrm>
            <a:off x="500063" y="1341439"/>
            <a:ext cx="8913812" cy="4391817"/>
          </a:xfrm>
        </p:spPr>
        <p:txBody>
          <a:bodyPr>
            <a:noAutofit/>
          </a:bodyPr>
          <a:lstStyle/>
          <a:p>
            <a:pPr marL="0" indent="0">
              <a:buNone/>
            </a:pPr>
            <a:r>
              <a:rPr lang="en-US" sz="1800" dirty="0"/>
              <a:t>Components might be marked with following stereotype annotations:</a:t>
            </a:r>
          </a:p>
          <a:p>
            <a:pPr marL="0" indent="0">
              <a:buNone/>
            </a:pPr>
            <a:endParaRPr lang="en-US" sz="1800" dirty="0"/>
          </a:p>
          <a:p>
            <a:r>
              <a:rPr lang="en-US" sz="1800" b="1" dirty="0"/>
              <a:t>@Service </a:t>
            </a:r>
            <a:r>
              <a:rPr lang="en-US" sz="1800" dirty="0"/>
              <a:t>- Annotate all your service classes with </a:t>
            </a:r>
            <a:r>
              <a:rPr lang="en-US" sz="1800" i="1" dirty="0"/>
              <a:t>@Service</a:t>
            </a:r>
            <a:r>
              <a:rPr lang="en-US" sz="1800" dirty="0"/>
              <a:t>. All your business logic will be in Service classes.</a:t>
            </a:r>
          </a:p>
          <a:p>
            <a:r>
              <a:rPr lang="en-US" sz="1800" b="1" dirty="0"/>
              <a:t>@Repository </a:t>
            </a:r>
            <a:r>
              <a:rPr lang="en-US" sz="1800" dirty="0"/>
              <a:t>- Annotate all your DAO classes with </a:t>
            </a:r>
            <a:r>
              <a:rPr lang="en-US" sz="1800" i="1" dirty="0"/>
              <a:t>@Repository</a:t>
            </a:r>
            <a:r>
              <a:rPr lang="en-US" sz="1800" dirty="0"/>
              <a:t>. All your database access logic should be in DAO classes.</a:t>
            </a:r>
          </a:p>
          <a:p>
            <a:r>
              <a:rPr lang="en-US" sz="1800" b="1" dirty="0"/>
              <a:t>@Component </a:t>
            </a:r>
            <a:r>
              <a:rPr lang="en-US" sz="1800" dirty="0"/>
              <a:t>- Annotate your other components (for example REST resource classes) with component stereotype.</a:t>
            </a:r>
          </a:p>
          <a:p>
            <a:r>
              <a:rPr lang="en-US" sz="1800" b="1" dirty="0"/>
              <a:t>@Named </a:t>
            </a:r>
            <a:r>
              <a:rPr lang="en-US" sz="1800" dirty="0"/>
              <a:t>- </a:t>
            </a:r>
            <a:r>
              <a:rPr lang="en-US" sz="1800" dirty="0" err="1"/>
              <a:t>Standarized</a:t>
            </a:r>
            <a:r>
              <a:rPr lang="en-US" sz="1800" dirty="0"/>
              <a:t> </a:t>
            </a:r>
            <a:r>
              <a:rPr lang="en-US" sz="1800" i="1" dirty="0"/>
              <a:t>@Component</a:t>
            </a:r>
            <a:r>
              <a:rPr lang="en-US" sz="1800" dirty="0"/>
              <a:t> annotation</a:t>
            </a:r>
            <a:r>
              <a:rPr lang="en-US" sz="1800" dirty="0" smtClean="0"/>
              <a:t>.</a:t>
            </a:r>
            <a:endParaRPr lang="en-US" sz="1800" dirty="0"/>
          </a:p>
        </p:txBody>
      </p:sp>
    </p:spTree>
    <p:extLst>
      <p:ext uri="{BB962C8B-B14F-4D97-AF65-F5344CB8AC3E}">
        <p14:creationId xmlns:p14="http://schemas.microsoft.com/office/powerpoint/2010/main" val="3741513796"/>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pl-PL" dirty="0" err="1" smtClean="0"/>
              <a:t>Motivation</a:t>
            </a:r>
            <a:r>
              <a:rPr lang="pl-PL" dirty="0" smtClean="0"/>
              <a:t/>
            </a:r>
            <a:br>
              <a:rPr lang="pl-PL" dirty="0" smtClean="0"/>
            </a:br>
            <a:r>
              <a:rPr lang="pl-PL" sz="1800" dirty="0" smtClean="0"/>
              <a:t>Hard </a:t>
            </a:r>
            <a:r>
              <a:rPr lang="pl-PL" sz="1800" dirty="0" err="1" smtClean="0"/>
              <a:t>time</a:t>
            </a:r>
            <a:r>
              <a:rPr lang="pl-PL" sz="1800" dirty="0" smtClean="0"/>
              <a:t> for </a:t>
            </a:r>
            <a:r>
              <a:rPr lang="pl-PL" sz="1800" dirty="0" err="1" smtClean="0"/>
              <a:t>enterprise</a:t>
            </a:r>
            <a:r>
              <a:rPr lang="pl-PL" sz="1800" dirty="0" smtClean="0"/>
              <a:t> </a:t>
            </a:r>
            <a:r>
              <a:rPr lang="pl-PL" sz="1800" dirty="0" err="1" smtClean="0"/>
              <a:t>developers</a:t>
            </a:r>
            <a:r>
              <a:rPr lang="en-US" sz="1800" dirty="0"/>
              <a:t/>
            </a:r>
            <a:br>
              <a:rPr lang="en-US" sz="1800" dirty="0"/>
            </a:br>
            <a:endParaRPr lang="en-GB" dirty="0"/>
          </a:p>
        </p:txBody>
      </p:sp>
      <p:sp>
        <p:nvSpPr>
          <p:cNvPr id="2" name="Symbol zastępczy zawartości 1"/>
          <p:cNvSpPr>
            <a:spLocks noGrp="1"/>
          </p:cNvSpPr>
          <p:nvPr>
            <p:ph idx="1"/>
          </p:nvPr>
        </p:nvSpPr>
        <p:spPr>
          <a:xfrm>
            <a:off x="500063" y="1341439"/>
            <a:ext cx="5317033" cy="4535833"/>
          </a:xfrm>
        </p:spPr>
        <p:txBody>
          <a:bodyPr>
            <a:normAutofit/>
          </a:bodyPr>
          <a:lstStyle/>
          <a:p>
            <a:pPr marL="0" indent="0">
              <a:buNone/>
            </a:pPr>
            <a:r>
              <a:rPr lang="en-US" sz="1800" dirty="0"/>
              <a:t>Rod Johnson between 1997 and 2002 was dealing with J2EE applications as a consultant. He identified many problems during his </a:t>
            </a:r>
            <a:r>
              <a:rPr lang="en-US" sz="1800" dirty="0" smtClean="0"/>
              <a:t>career </a:t>
            </a:r>
            <a:r>
              <a:rPr lang="en-US" sz="1800" dirty="0"/>
              <a:t>and described them in his book "Expert One-on-One J2EE Design and Development</a:t>
            </a:r>
            <a:r>
              <a:rPr lang="en-US" sz="1800" dirty="0" smtClean="0"/>
              <a:t>".</a:t>
            </a:r>
            <a:endParaRPr lang="pl-PL" sz="1800" dirty="0" smtClean="0"/>
          </a:p>
          <a:p>
            <a:pPr marL="0" indent="0">
              <a:buNone/>
            </a:pPr>
            <a:endParaRPr lang="pl-PL" sz="1800" dirty="0"/>
          </a:p>
          <a:p>
            <a:pPr marL="0" indent="0">
              <a:buNone/>
            </a:pPr>
            <a:r>
              <a:rPr lang="en-US" sz="1800" dirty="0"/>
              <a:t>He published there </a:t>
            </a:r>
            <a:r>
              <a:rPr lang="en-US" sz="1800" dirty="0" smtClean="0"/>
              <a:t>analysis </a:t>
            </a:r>
            <a:r>
              <a:rPr lang="en-US" sz="1800" dirty="0"/>
              <a:t>of the problems with the code that implements framework </a:t>
            </a:r>
            <a:r>
              <a:rPr lang="en-US" sz="1800" i="1" dirty="0"/>
              <a:t>Interface21</a:t>
            </a:r>
            <a:r>
              <a:rPr lang="en-US" sz="1800" dirty="0"/>
              <a:t> which was demonstrating how to solve those problems. This framework we would call today injection container.</a:t>
            </a:r>
          </a:p>
        </p:txBody>
      </p:sp>
      <p:pic>
        <p:nvPicPr>
          <p:cNvPr id="2050" name="Picture 2" descr="Expert One-on-One J2EE Design and Develop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3774" y="1700808"/>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3" name="Prostokąt 2"/>
          <p:cNvSpPr/>
          <p:nvPr/>
        </p:nvSpPr>
        <p:spPr>
          <a:xfrm>
            <a:off x="5994348" y="4797152"/>
            <a:ext cx="3616352" cy="1138773"/>
          </a:xfrm>
          <a:prstGeom prst="rect">
            <a:avLst/>
          </a:prstGeom>
        </p:spPr>
        <p:txBody>
          <a:bodyPr wrap="square">
            <a:spAutoFit/>
          </a:bodyPr>
          <a:lstStyle/>
          <a:p>
            <a:pPr algn="ctr"/>
            <a:r>
              <a:rPr lang="en-US" dirty="0">
                <a:solidFill>
                  <a:srgbClr val="707070"/>
                </a:solidFill>
                <a:latin typeface="Helvetica" panose="020B0604020202020204" pitchFamily="34" charset="0"/>
              </a:rPr>
              <a:t>"Expert One-on-One J2EE Design and Development" - Rod Johnson, </a:t>
            </a:r>
            <a:r>
              <a:rPr lang="en-US" dirty="0" err="1">
                <a:solidFill>
                  <a:srgbClr val="707070"/>
                </a:solidFill>
                <a:latin typeface="Helvetica" panose="020B0604020202020204" pitchFamily="34" charset="0"/>
              </a:rPr>
              <a:t>Jurgen</a:t>
            </a:r>
            <a:r>
              <a:rPr lang="en-US" dirty="0">
                <a:solidFill>
                  <a:srgbClr val="707070"/>
                </a:solidFill>
                <a:latin typeface="Helvetica" panose="020B0604020202020204" pitchFamily="34" charset="0"/>
              </a:rPr>
              <a:t> </a:t>
            </a:r>
            <a:r>
              <a:rPr lang="en-US" dirty="0" err="1">
                <a:solidFill>
                  <a:srgbClr val="707070"/>
                </a:solidFill>
                <a:latin typeface="Helvetica" panose="020B0604020202020204" pitchFamily="34" charset="0"/>
              </a:rPr>
              <a:t>Hoeller</a:t>
            </a:r>
            <a:r>
              <a:rPr lang="en-US" dirty="0">
                <a:solidFill>
                  <a:srgbClr val="707070"/>
                </a:solidFill>
                <a:latin typeface="Helvetica" panose="020B0604020202020204" pitchFamily="34" charset="0"/>
              </a:rPr>
              <a:t> </a:t>
            </a:r>
            <a:endParaRPr lang="pl-PL" dirty="0" smtClean="0">
              <a:solidFill>
                <a:srgbClr val="707070"/>
              </a:solidFill>
              <a:latin typeface="Helvetica" panose="020B0604020202020204" pitchFamily="34" charset="0"/>
            </a:endParaRPr>
          </a:p>
          <a:p>
            <a:pPr algn="ctr"/>
            <a:r>
              <a:rPr lang="en-US" dirty="0" smtClean="0">
                <a:solidFill>
                  <a:srgbClr val="707070"/>
                </a:solidFill>
                <a:latin typeface="Helvetica" panose="020B0604020202020204" pitchFamily="34" charset="0"/>
              </a:rPr>
              <a:t>(</a:t>
            </a:r>
            <a:r>
              <a:rPr lang="en-US" dirty="0">
                <a:solidFill>
                  <a:srgbClr val="707070"/>
                </a:solidFill>
                <a:latin typeface="Helvetica" panose="020B0604020202020204" pitchFamily="34" charset="0"/>
              </a:rPr>
              <a:t>2002)</a:t>
            </a:r>
            <a:endParaRPr lang="pl-PL" dirty="0"/>
          </a:p>
        </p:txBody>
      </p:sp>
    </p:spTree>
    <p:extLst>
      <p:ext uri="{BB962C8B-B14F-4D97-AF65-F5344CB8AC3E}">
        <p14:creationId xmlns:p14="http://schemas.microsoft.com/office/powerpoint/2010/main" val="1802317484"/>
      </p:ext>
    </p:extLst>
  </p:cSld>
  <p:clrMapOvr>
    <a:masterClrMapping/>
  </p:clrMapOvr>
  <p:transition spd="med">
    <p:fad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smtClean="0"/>
              <a:t>Annotation-based container configuration</a:t>
            </a:r>
            <a:r>
              <a:rPr lang="pl-PL" dirty="0" smtClean="0"/>
              <a:t/>
            </a:r>
            <a:br>
              <a:rPr lang="pl-PL" dirty="0" smtClean="0"/>
            </a:br>
            <a:r>
              <a:rPr lang="pl-PL" sz="1800" dirty="0" smtClean="0"/>
              <a:t>Component </a:t>
            </a:r>
            <a:r>
              <a:rPr lang="pl-PL" sz="1800" dirty="0" err="1" smtClean="0"/>
              <a:t>scanning</a:t>
            </a:r>
            <a:r>
              <a:rPr lang="pl-PL" dirty="0" smtClean="0"/>
              <a:t/>
            </a:r>
            <a:br>
              <a:rPr lang="pl-PL" dirty="0" smtClean="0"/>
            </a:br>
            <a:endParaRPr lang="en-US" dirty="0"/>
          </a:p>
        </p:txBody>
      </p:sp>
      <p:sp>
        <p:nvSpPr>
          <p:cNvPr id="3" name="Symbol zastępczy zawartości 2"/>
          <p:cNvSpPr>
            <a:spLocks noGrp="1"/>
          </p:cNvSpPr>
          <p:nvPr>
            <p:ph idx="1"/>
          </p:nvPr>
        </p:nvSpPr>
        <p:spPr>
          <a:xfrm>
            <a:off x="500063" y="4077072"/>
            <a:ext cx="8913812" cy="1800200"/>
          </a:xfrm>
        </p:spPr>
        <p:txBody>
          <a:bodyPr>
            <a:noAutofit/>
          </a:bodyPr>
          <a:lstStyle/>
          <a:p>
            <a:pPr marL="0" indent="0">
              <a:buNone/>
            </a:pPr>
            <a:r>
              <a:rPr lang="en-US" sz="1800" i="1" dirty="0"/>
              <a:t>@Component</a:t>
            </a:r>
            <a:r>
              <a:rPr lang="en-US" sz="1800" dirty="0"/>
              <a:t> is a generic stereotype for any Spring-managed component. </a:t>
            </a:r>
            <a:r>
              <a:rPr lang="en-US" sz="1800" i="1" dirty="0"/>
              <a:t>@Repository</a:t>
            </a:r>
            <a:r>
              <a:rPr lang="en-US" sz="1800" dirty="0"/>
              <a:t>, </a:t>
            </a:r>
            <a:r>
              <a:rPr lang="en-US" sz="1800" i="1" dirty="0"/>
              <a:t>@Service</a:t>
            </a:r>
            <a:r>
              <a:rPr lang="en-US" sz="1800" dirty="0"/>
              <a:t>, and </a:t>
            </a:r>
            <a:r>
              <a:rPr lang="en-US" sz="1800" i="1" dirty="0"/>
              <a:t>@Controller </a:t>
            </a:r>
            <a:r>
              <a:rPr lang="en-US" sz="1800" dirty="0"/>
              <a:t>are specializations of </a:t>
            </a:r>
            <a:r>
              <a:rPr lang="en-US" sz="1800" i="1" dirty="0"/>
              <a:t>@Component </a:t>
            </a:r>
            <a:r>
              <a:rPr lang="en-US" sz="1800" dirty="0"/>
              <a:t>for more specific use cases, for example, in the persistence, service, and presentation layers, respectively</a:t>
            </a:r>
          </a:p>
        </p:txBody>
      </p:sp>
      <p:sp>
        <p:nvSpPr>
          <p:cNvPr id="4" name="Rectangle 3"/>
          <p:cNvSpPr>
            <a:spLocks noChangeArrowheads="1"/>
          </p:cNvSpPr>
          <p:nvPr/>
        </p:nvSpPr>
        <p:spPr bwMode="auto">
          <a:xfrm>
            <a:off x="324376" y="1340768"/>
            <a:ext cx="9505056" cy="2369880"/>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defTabSz="914400" fontAlgn="ctr"/>
            <a:r>
              <a:rPr lang="en-US" sz="1400" dirty="0">
                <a:solidFill>
                  <a:srgbClr val="333333"/>
                </a:solidFill>
                <a:latin typeface="Courier New" panose="02070309020205020404" pitchFamily="49" charset="0"/>
                <a:cs typeface="Courier New" panose="02070309020205020404" pitchFamily="49" charset="0"/>
              </a:rPr>
              <a:t>@Component</a:t>
            </a:r>
          </a:p>
          <a:p>
            <a:pPr lvl="0" defTabSz="914400" fontAlgn="ctr"/>
            <a:r>
              <a:rPr lang="en-US" sz="1400" dirty="0">
                <a:solidFill>
                  <a:srgbClr val="333333"/>
                </a:solidFill>
                <a:latin typeface="Courier New" panose="02070309020205020404" pitchFamily="49" charset="0"/>
                <a:cs typeface="Courier New" panose="02070309020205020404" pitchFamily="49" charset="0"/>
              </a:rPr>
              <a:t>public class </a:t>
            </a:r>
            <a:r>
              <a:rPr lang="en-US" sz="1400" dirty="0" err="1">
                <a:solidFill>
                  <a:srgbClr val="333333"/>
                </a:solidFill>
                <a:latin typeface="Courier New" panose="02070309020205020404" pitchFamily="49" charset="0"/>
                <a:cs typeface="Courier New" panose="02070309020205020404" pitchFamily="49" charset="0"/>
              </a:rPr>
              <a:t>BillingService</a:t>
            </a:r>
            <a:r>
              <a:rPr lang="en-US" sz="1400" dirty="0">
                <a:solidFill>
                  <a:srgbClr val="333333"/>
                </a:solidFill>
                <a:latin typeface="Courier New" panose="02070309020205020404" pitchFamily="49" charset="0"/>
                <a:cs typeface="Courier New" panose="02070309020205020404" pitchFamily="49" charset="0"/>
              </a:rPr>
              <a:t> {</a:t>
            </a:r>
          </a:p>
          <a:p>
            <a:pPr lvl="0" defTabSz="914400" fontAlgn="ctr"/>
            <a:endParaRPr lang="en-US" sz="1400" dirty="0">
              <a:solidFill>
                <a:srgbClr val="333333"/>
              </a:solidFill>
              <a:latin typeface="Courier New" panose="02070309020205020404" pitchFamily="49" charset="0"/>
              <a:cs typeface="Courier New" panose="02070309020205020404" pitchFamily="49" charset="0"/>
            </a:endParaRPr>
          </a:p>
          <a:p>
            <a:pPr lvl="0" defTabSz="914400" fontAlgn="ctr"/>
            <a:r>
              <a:rPr lang="en-US" sz="1400" dirty="0">
                <a:solidFill>
                  <a:srgbClr val="333333"/>
                </a:solidFill>
                <a:latin typeface="Courier New" panose="02070309020205020404" pitchFamily="49" charset="0"/>
                <a:cs typeface="Courier New" panose="02070309020205020404" pitchFamily="49" charset="0"/>
              </a:rPr>
              <a:t>    @Inject</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private </a:t>
            </a:r>
            <a:r>
              <a:rPr lang="en-US" sz="1400" dirty="0" err="1">
                <a:solidFill>
                  <a:srgbClr val="333333"/>
                </a:solidFill>
                <a:latin typeface="Courier New" panose="02070309020205020404" pitchFamily="49" charset="0"/>
                <a:cs typeface="Courier New" panose="02070309020205020404" pitchFamily="49" charset="0"/>
              </a:rPr>
              <a:t>CreditCardProcessor</a:t>
            </a:r>
            <a:r>
              <a:rPr lang="en-US" sz="1400" dirty="0">
                <a:solidFill>
                  <a:srgbClr val="333333"/>
                </a:solidFill>
                <a:latin typeface="Courier New" panose="02070309020205020404" pitchFamily="49" charset="0"/>
                <a:cs typeface="Courier New" panose="02070309020205020404" pitchFamily="49" charset="0"/>
              </a:rPr>
              <a:t> </a:t>
            </a:r>
            <a:r>
              <a:rPr lang="en-US" sz="1400" dirty="0" err="1">
                <a:solidFill>
                  <a:srgbClr val="333333"/>
                </a:solidFill>
                <a:latin typeface="Courier New" panose="02070309020205020404" pitchFamily="49" charset="0"/>
                <a:cs typeface="Courier New" panose="02070309020205020404" pitchFamily="49" charset="0"/>
              </a:rPr>
              <a:t>creditCardProcessor</a:t>
            </a:r>
            <a:r>
              <a:rPr lang="en-US" sz="1400" dirty="0">
                <a:solidFill>
                  <a:srgbClr val="333333"/>
                </a:solidFill>
                <a:latin typeface="Courier New" panose="02070309020205020404" pitchFamily="49" charset="0"/>
                <a:cs typeface="Courier New" panose="02070309020205020404" pitchFamily="49" charset="0"/>
              </a:rPr>
              <a:t>;</a:t>
            </a:r>
          </a:p>
          <a:p>
            <a:pPr lvl="0" defTabSz="914400" fontAlgn="ctr"/>
            <a:endParaRPr lang="en-US" sz="1400" dirty="0">
              <a:solidFill>
                <a:srgbClr val="333333"/>
              </a:solidFill>
              <a:latin typeface="Courier New" panose="02070309020205020404" pitchFamily="49" charset="0"/>
              <a:cs typeface="Courier New" panose="02070309020205020404" pitchFamily="49" charset="0"/>
            </a:endParaRPr>
          </a:p>
          <a:p>
            <a:pPr lvl="0" defTabSz="914400" fontAlgn="ctr"/>
            <a:r>
              <a:rPr lang="en-US" sz="1400" dirty="0">
                <a:solidFill>
                  <a:srgbClr val="333333"/>
                </a:solidFill>
                <a:latin typeface="Courier New" panose="02070309020205020404" pitchFamily="49" charset="0"/>
                <a:cs typeface="Courier New" panose="02070309020205020404" pitchFamily="49" charset="0"/>
              </a:rPr>
              <a:t>    @Inject</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private </a:t>
            </a:r>
            <a:r>
              <a:rPr lang="en-US" sz="1400" dirty="0" err="1">
                <a:solidFill>
                  <a:srgbClr val="333333"/>
                </a:solidFill>
                <a:latin typeface="Courier New" panose="02070309020205020404" pitchFamily="49" charset="0"/>
                <a:cs typeface="Courier New" panose="02070309020205020404" pitchFamily="49" charset="0"/>
              </a:rPr>
              <a:t>TransactionLogger</a:t>
            </a:r>
            <a:r>
              <a:rPr lang="en-US" sz="1400" dirty="0">
                <a:solidFill>
                  <a:srgbClr val="333333"/>
                </a:solidFill>
                <a:latin typeface="Courier New" panose="02070309020205020404" pitchFamily="49" charset="0"/>
                <a:cs typeface="Courier New" panose="02070309020205020404" pitchFamily="49" charset="0"/>
              </a:rPr>
              <a:t> </a:t>
            </a:r>
            <a:r>
              <a:rPr lang="en-US" sz="1400" dirty="0" err="1">
                <a:solidFill>
                  <a:srgbClr val="333333"/>
                </a:solidFill>
                <a:latin typeface="Courier New" panose="02070309020205020404" pitchFamily="49" charset="0"/>
                <a:cs typeface="Courier New" panose="02070309020205020404" pitchFamily="49" charset="0"/>
              </a:rPr>
              <a:t>transactionLogger</a:t>
            </a:r>
            <a:r>
              <a:rPr lang="en-US" sz="1400" dirty="0">
                <a:solidFill>
                  <a:srgbClr val="333333"/>
                </a:solidFill>
                <a:latin typeface="Courier New" panose="02070309020205020404" pitchFamily="49" charset="0"/>
                <a:cs typeface="Courier New" panose="02070309020205020404" pitchFamily="49" charset="0"/>
              </a:rPr>
              <a:t>;</a:t>
            </a:r>
          </a:p>
          <a:p>
            <a:pPr lvl="0" defTabSz="914400" fontAlgn="ctr"/>
            <a:endParaRPr lang="en-US" sz="1400" dirty="0">
              <a:solidFill>
                <a:srgbClr val="333333"/>
              </a:solidFill>
              <a:latin typeface="Courier New" panose="02070309020205020404" pitchFamily="49" charset="0"/>
              <a:cs typeface="Courier New" panose="02070309020205020404" pitchFamily="49" charset="0"/>
            </a:endParaRPr>
          </a:p>
          <a:p>
            <a:pPr lvl="0" defTabSz="914400" fontAlgn="ctr"/>
            <a:r>
              <a:rPr lang="en-US" sz="1400" dirty="0">
                <a:solidFill>
                  <a:srgbClr val="333333"/>
                </a:solidFill>
                <a:latin typeface="Courier New" panose="02070309020205020404" pitchFamily="49" charset="0"/>
                <a:cs typeface="Courier New" panose="02070309020205020404" pitchFamily="49" charset="0"/>
              </a:rPr>
              <a:t>    ...</a:t>
            </a:r>
          </a:p>
          <a:p>
            <a:pPr lvl="0" defTabSz="914400" fontAlgn="ctr"/>
            <a:r>
              <a:rPr lang="en-US" sz="1400" dirty="0">
                <a:solidFill>
                  <a:srgbClr val="333333"/>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676817325"/>
      </p:ext>
    </p:extLst>
  </p:cSld>
  <p:clrMapOvr>
    <a:masterClrMapping/>
  </p:clrMapOvr>
  <p:transition spd="med">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p:cNvSpPr>
            <a:spLocks noGrp="1"/>
          </p:cNvSpPr>
          <p:nvPr>
            <p:ph type="ctrTitle"/>
          </p:nvPr>
        </p:nvSpPr>
        <p:spPr/>
        <p:txBody>
          <a:bodyPr/>
          <a:lstStyle/>
          <a:p>
            <a:r>
              <a:rPr lang="pl-PL" dirty="0" smtClean="0"/>
              <a:t>Spring</a:t>
            </a:r>
            <a:br>
              <a:rPr lang="pl-PL" dirty="0" smtClean="0"/>
            </a:br>
            <a:r>
              <a:rPr lang="pl-PL" dirty="0" smtClean="0"/>
              <a:t>	</a:t>
            </a:r>
            <a:r>
              <a:rPr lang="pl-PL" sz="2400" dirty="0" err="1" smtClean="0"/>
              <a:t>Testing</a:t>
            </a:r>
            <a:endParaRPr lang="en-US" dirty="0"/>
          </a:p>
        </p:txBody>
      </p:sp>
    </p:spTree>
    <p:extLst>
      <p:ext uri="{BB962C8B-B14F-4D97-AF65-F5344CB8AC3E}">
        <p14:creationId xmlns:p14="http://schemas.microsoft.com/office/powerpoint/2010/main" val="3526802605"/>
      </p:ext>
    </p:extLst>
  </p:cSld>
  <p:clrMapOvr>
    <a:masterClrMapping/>
  </p:clrMapOvr>
  <p:transition spd="med">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Testing</a:t>
            </a:r>
            <a:r>
              <a:rPr lang="pl-PL" dirty="0" smtClean="0"/>
              <a:t/>
            </a:r>
            <a:br>
              <a:rPr lang="pl-PL" dirty="0" smtClean="0"/>
            </a:br>
            <a:r>
              <a:rPr lang="pl-PL" sz="1800" dirty="0" smtClean="0"/>
              <a:t>Integration </a:t>
            </a:r>
            <a:r>
              <a:rPr lang="pl-PL" sz="1800" dirty="0" err="1" smtClean="0"/>
              <a:t>tests</a:t>
            </a:r>
            <a:r>
              <a:rPr lang="pl-PL" dirty="0" smtClean="0"/>
              <a:t/>
            </a:r>
            <a:br>
              <a:rPr lang="pl-PL" dirty="0" smtClean="0"/>
            </a:br>
            <a:endParaRPr lang="en-US" dirty="0"/>
          </a:p>
        </p:txBody>
      </p:sp>
      <p:sp>
        <p:nvSpPr>
          <p:cNvPr id="3" name="Symbol zastępczy zawartości 2"/>
          <p:cNvSpPr>
            <a:spLocks noGrp="1"/>
          </p:cNvSpPr>
          <p:nvPr>
            <p:ph idx="1"/>
          </p:nvPr>
        </p:nvSpPr>
        <p:spPr>
          <a:xfrm>
            <a:off x="500063" y="1340768"/>
            <a:ext cx="8913812" cy="1800200"/>
          </a:xfrm>
        </p:spPr>
        <p:txBody>
          <a:bodyPr>
            <a:noAutofit/>
          </a:bodyPr>
          <a:lstStyle/>
          <a:p>
            <a:r>
              <a:rPr lang="en-US" sz="1800" dirty="0"/>
              <a:t>Annotation </a:t>
            </a:r>
            <a:r>
              <a:rPr lang="en-US" sz="1800" b="1" dirty="0"/>
              <a:t>@</a:t>
            </a:r>
            <a:r>
              <a:rPr lang="en-US" sz="1800" b="1" dirty="0" err="1"/>
              <a:t>RunWith</a:t>
            </a:r>
            <a:r>
              <a:rPr lang="en-US" sz="1800" b="1" dirty="0"/>
              <a:t>(SpringJUnit4ClassRunner.class) </a:t>
            </a:r>
            <a:r>
              <a:rPr lang="en-US" sz="1800" dirty="0"/>
              <a:t>makes test class as a manageable component. It allows to inject components</a:t>
            </a:r>
            <a:r>
              <a:rPr lang="en-US" sz="1800" dirty="0" smtClean="0"/>
              <a:t>.</a:t>
            </a:r>
            <a:endParaRPr lang="en-US" sz="1800" dirty="0"/>
          </a:p>
          <a:p>
            <a:r>
              <a:rPr lang="en-US" sz="1800" b="1" dirty="0"/>
              <a:t>@</a:t>
            </a:r>
            <a:r>
              <a:rPr lang="en-US" sz="1800" b="1" dirty="0" err="1"/>
              <a:t>ContextConfiguration</a:t>
            </a:r>
            <a:r>
              <a:rPr lang="en-US" sz="1800" b="1" dirty="0"/>
              <a:t> </a:t>
            </a:r>
            <a:r>
              <a:rPr lang="en-US" sz="1800" dirty="0"/>
              <a:t>allows to load existing configuration(XML, </a:t>
            </a:r>
            <a:r>
              <a:rPr lang="en-US" sz="1800" dirty="0" err="1"/>
              <a:t>JavaConfig</a:t>
            </a:r>
            <a:r>
              <a:rPr lang="en-US" sz="1800" dirty="0"/>
              <a:t>)</a:t>
            </a:r>
          </a:p>
        </p:txBody>
      </p:sp>
      <p:sp>
        <p:nvSpPr>
          <p:cNvPr id="4" name="Rectangle 3"/>
          <p:cNvSpPr>
            <a:spLocks noChangeArrowheads="1"/>
          </p:cNvSpPr>
          <p:nvPr/>
        </p:nvSpPr>
        <p:spPr bwMode="auto">
          <a:xfrm>
            <a:off x="324376" y="2861642"/>
            <a:ext cx="9505056" cy="3231654"/>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defTabSz="914400" fontAlgn="ctr"/>
            <a:r>
              <a:rPr lang="en-US" sz="1400" dirty="0">
                <a:solidFill>
                  <a:srgbClr val="333333"/>
                </a:solidFill>
                <a:latin typeface="Courier New" panose="02070309020205020404" pitchFamily="49" charset="0"/>
                <a:cs typeface="Courier New" panose="02070309020205020404" pitchFamily="49" charset="0"/>
              </a:rPr>
              <a:t>@</a:t>
            </a:r>
            <a:r>
              <a:rPr lang="en-US" sz="1400" dirty="0" err="1">
                <a:solidFill>
                  <a:srgbClr val="333333"/>
                </a:solidFill>
                <a:latin typeface="Courier New" panose="02070309020205020404" pitchFamily="49" charset="0"/>
                <a:cs typeface="Courier New" panose="02070309020205020404" pitchFamily="49" charset="0"/>
              </a:rPr>
              <a:t>RunWith</a:t>
            </a:r>
            <a:r>
              <a:rPr lang="en-US" sz="1400" dirty="0">
                <a:solidFill>
                  <a:srgbClr val="333333"/>
                </a:solidFill>
                <a:latin typeface="Courier New" panose="02070309020205020404" pitchFamily="49" charset="0"/>
                <a:cs typeface="Courier New" panose="02070309020205020404" pitchFamily="49" charset="0"/>
              </a:rPr>
              <a:t>(SpringJUnit4ClassRunner.class)</a:t>
            </a:r>
          </a:p>
          <a:p>
            <a:pPr lvl="0" defTabSz="914400" fontAlgn="ctr"/>
            <a:r>
              <a:rPr lang="en-US" sz="1400" dirty="0">
                <a:solidFill>
                  <a:srgbClr val="333333"/>
                </a:solidFill>
                <a:latin typeface="Courier New" panose="02070309020205020404" pitchFamily="49" charset="0"/>
                <a:cs typeface="Courier New" panose="02070309020205020404" pitchFamily="49" charset="0"/>
              </a:rPr>
              <a:t>@</a:t>
            </a:r>
            <a:r>
              <a:rPr lang="en-US" sz="1400" dirty="0" err="1">
                <a:solidFill>
                  <a:srgbClr val="333333"/>
                </a:solidFill>
                <a:latin typeface="Courier New" panose="02070309020205020404" pitchFamily="49" charset="0"/>
                <a:cs typeface="Courier New" panose="02070309020205020404" pitchFamily="49" charset="0"/>
              </a:rPr>
              <a:t>ContextConfiguration</a:t>
            </a:r>
            <a:r>
              <a:rPr lang="en-US" sz="1400" dirty="0">
                <a:solidFill>
                  <a:srgbClr val="333333"/>
                </a:solidFill>
                <a:latin typeface="Courier New" panose="02070309020205020404" pitchFamily="49" charset="0"/>
                <a:cs typeface="Courier New" panose="02070309020205020404" pitchFamily="49" charset="0"/>
              </a:rPr>
              <a:t>({"/spring-configuration.xml"})</a:t>
            </a:r>
          </a:p>
          <a:p>
            <a:pPr lvl="0" defTabSz="914400" fontAlgn="ctr"/>
            <a:r>
              <a:rPr lang="en-US" sz="1400" dirty="0">
                <a:solidFill>
                  <a:srgbClr val="333333"/>
                </a:solidFill>
                <a:latin typeface="Courier New" panose="02070309020205020404" pitchFamily="49" charset="0"/>
                <a:cs typeface="Courier New" panose="02070309020205020404" pitchFamily="49" charset="0"/>
              </a:rPr>
              <a:t>public class </a:t>
            </a:r>
            <a:r>
              <a:rPr lang="en-US" sz="1400" dirty="0" err="1">
                <a:solidFill>
                  <a:srgbClr val="333333"/>
                </a:solidFill>
                <a:latin typeface="Courier New" panose="02070309020205020404" pitchFamily="49" charset="0"/>
                <a:cs typeface="Courier New" panose="02070309020205020404" pitchFamily="49" charset="0"/>
              </a:rPr>
              <a:t>BillingServiceTest</a:t>
            </a:r>
            <a:r>
              <a:rPr lang="en-US" sz="1400" dirty="0">
                <a:solidFill>
                  <a:srgbClr val="333333"/>
                </a:solidFill>
                <a:latin typeface="Courier New" panose="02070309020205020404" pitchFamily="49" charset="0"/>
                <a:cs typeface="Courier New" panose="02070309020205020404" pitchFamily="49" charset="0"/>
              </a:rPr>
              <a:t> {</a:t>
            </a:r>
          </a:p>
          <a:p>
            <a:pPr lvl="0" defTabSz="914400" fontAlgn="ctr"/>
            <a:endParaRPr lang="en-US" sz="1400" dirty="0">
              <a:solidFill>
                <a:srgbClr val="333333"/>
              </a:solidFill>
              <a:latin typeface="Courier New" panose="02070309020205020404" pitchFamily="49" charset="0"/>
              <a:cs typeface="Courier New" panose="02070309020205020404" pitchFamily="49" charset="0"/>
            </a:endParaRPr>
          </a:p>
          <a:p>
            <a:pPr lvl="0" defTabSz="914400" fontAlgn="ctr"/>
            <a:r>
              <a:rPr lang="en-US" sz="1400" dirty="0">
                <a:solidFill>
                  <a:srgbClr val="333333"/>
                </a:solidFill>
                <a:latin typeface="Courier New" panose="02070309020205020404" pitchFamily="49" charset="0"/>
                <a:cs typeface="Courier New" panose="02070309020205020404" pitchFamily="49" charset="0"/>
              </a:rPr>
              <a:t>    @Inject</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a:t>
            </a:r>
            <a:r>
              <a:rPr lang="en-US" sz="1400" dirty="0" err="1">
                <a:solidFill>
                  <a:srgbClr val="333333"/>
                </a:solidFill>
                <a:latin typeface="Courier New" panose="02070309020205020404" pitchFamily="49" charset="0"/>
                <a:cs typeface="Courier New" panose="02070309020205020404" pitchFamily="49" charset="0"/>
              </a:rPr>
              <a:t>BillingService</a:t>
            </a:r>
            <a:r>
              <a:rPr lang="en-US" sz="1400" dirty="0">
                <a:solidFill>
                  <a:srgbClr val="333333"/>
                </a:solidFill>
                <a:latin typeface="Courier New" panose="02070309020205020404" pitchFamily="49" charset="0"/>
                <a:cs typeface="Courier New" panose="02070309020205020404" pitchFamily="49" charset="0"/>
              </a:rPr>
              <a:t> </a:t>
            </a:r>
            <a:r>
              <a:rPr lang="en-US" sz="1400" dirty="0" err="1">
                <a:solidFill>
                  <a:srgbClr val="333333"/>
                </a:solidFill>
                <a:latin typeface="Courier New" panose="02070309020205020404" pitchFamily="49" charset="0"/>
                <a:cs typeface="Courier New" panose="02070309020205020404" pitchFamily="49" charset="0"/>
              </a:rPr>
              <a:t>billingService</a:t>
            </a:r>
            <a:r>
              <a:rPr lang="en-US" sz="1400" dirty="0">
                <a:solidFill>
                  <a:srgbClr val="333333"/>
                </a:solidFill>
                <a:latin typeface="Courier New" panose="02070309020205020404" pitchFamily="49" charset="0"/>
                <a:cs typeface="Courier New" panose="02070309020205020404" pitchFamily="49" charset="0"/>
              </a:rPr>
              <a:t>;</a:t>
            </a:r>
          </a:p>
          <a:p>
            <a:pPr lvl="0" defTabSz="914400" fontAlgn="ctr"/>
            <a:endParaRPr lang="en-US" sz="1400" dirty="0">
              <a:solidFill>
                <a:srgbClr val="333333"/>
              </a:solidFill>
              <a:latin typeface="Courier New" panose="02070309020205020404" pitchFamily="49" charset="0"/>
              <a:cs typeface="Courier New" panose="02070309020205020404" pitchFamily="49" charset="0"/>
            </a:endParaRPr>
          </a:p>
          <a:p>
            <a:pPr lvl="0" defTabSz="914400" fontAlgn="ctr"/>
            <a:r>
              <a:rPr lang="en-US" sz="1400" dirty="0">
                <a:solidFill>
                  <a:srgbClr val="333333"/>
                </a:solidFill>
                <a:latin typeface="Courier New" panose="02070309020205020404" pitchFamily="49" charset="0"/>
                <a:cs typeface="Courier New" panose="02070309020205020404" pitchFamily="49" charset="0"/>
              </a:rPr>
              <a:t>    @Test</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public void </a:t>
            </a:r>
            <a:r>
              <a:rPr lang="en-US" sz="1400" dirty="0" err="1">
                <a:solidFill>
                  <a:srgbClr val="333333"/>
                </a:solidFill>
                <a:latin typeface="Courier New" panose="02070309020205020404" pitchFamily="49" charset="0"/>
                <a:cs typeface="Courier New" panose="02070309020205020404" pitchFamily="49" charset="0"/>
              </a:rPr>
              <a:t>shouldNotProcessPaymentWithNegativeAmount</a:t>
            </a:r>
            <a:r>
              <a:rPr lang="en-US" sz="1400" dirty="0">
                <a:solidFill>
                  <a:srgbClr val="333333"/>
                </a:solidFill>
                <a:latin typeface="Courier New" panose="02070309020205020404" pitchFamily="49" charset="0"/>
                <a:cs typeface="Courier New" panose="02070309020205020404" pitchFamily="49" charset="0"/>
              </a:rPr>
              <a:t>() {</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Payment </a:t>
            </a:r>
            <a:r>
              <a:rPr lang="en-US" sz="1400" dirty="0" err="1">
                <a:solidFill>
                  <a:srgbClr val="333333"/>
                </a:solidFill>
                <a:latin typeface="Courier New" panose="02070309020205020404" pitchFamily="49" charset="0"/>
                <a:cs typeface="Courier New" panose="02070309020205020404" pitchFamily="49" charset="0"/>
              </a:rPr>
              <a:t>payment</a:t>
            </a:r>
            <a:r>
              <a:rPr lang="en-US" sz="1400" dirty="0">
                <a:solidFill>
                  <a:srgbClr val="333333"/>
                </a:solidFill>
                <a:latin typeface="Courier New" panose="02070309020205020404" pitchFamily="49" charset="0"/>
                <a:cs typeface="Courier New" panose="02070309020205020404" pitchFamily="49" charset="0"/>
              </a:rPr>
              <a:t> = new Payment("Test", "123", "321", -10);</a:t>
            </a:r>
          </a:p>
          <a:p>
            <a:pPr lvl="0" defTabSz="914400" fontAlgn="ctr"/>
            <a:endParaRPr lang="en-US" sz="1400" dirty="0">
              <a:solidFill>
                <a:srgbClr val="333333"/>
              </a:solidFill>
              <a:latin typeface="Courier New" panose="02070309020205020404" pitchFamily="49" charset="0"/>
              <a:cs typeface="Courier New" panose="02070309020205020404" pitchFamily="49" charset="0"/>
            </a:endParaRPr>
          </a:p>
          <a:p>
            <a:pPr lvl="0" defTabSz="914400" fontAlgn="ctr"/>
            <a:r>
              <a:rPr lang="en-US" sz="1400" dirty="0">
                <a:solidFill>
                  <a:srgbClr val="333333"/>
                </a:solidFill>
                <a:latin typeface="Courier New" panose="02070309020205020404" pitchFamily="49" charset="0"/>
                <a:cs typeface="Courier New" panose="02070309020205020404" pitchFamily="49" charset="0"/>
              </a:rPr>
              <a:t>        </a:t>
            </a:r>
            <a:r>
              <a:rPr lang="en-US" sz="1400" dirty="0" err="1">
                <a:solidFill>
                  <a:srgbClr val="333333"/>
                </a:solidFill>
                <a:latin typeface="Courier New" panose="02070309020205020404" pitchFamily="49" charset="0"/>
                <a:cs typeface="Courier New" panose="02070309020205020404" pitchFamily="49" charset="0"/>
              </a:rPr>
              <a:t>boolean</a:t>
            </a:r>
            <a:r>
              <a:rPr lang="en-US" sz="1400" dirty="0">
                <a:solidFill>
                  <a:srgbClr val="333333"/>
                </a:solidFill>
                <a:latin typeface="Courier New" panose="02070309020205020404" pitchFamily="49" charset="0"/>
                <a:cs typeface="Courier New" panose="02070309020205020404" pitchFamily="49" charset="0"/>
              </a:rPr>
              <a:t> result = </a:t>
            </a:r>
            <a:r>
              <a:rPr lang="en-US" sz="1400" dirty="0" err="1">
                <a:solidFill>
                  <a:srgbClr val="333333"/>
                </a:solidFill>
                <a:latin typeface="Courier New" panose="02070309020205020404" pitchFamily="49" charset="0"/>
                <a:cs typeface="Courier New" panose="02070309020205020404" pitchFamily="49" charset="0"/>
              </a:rPr>
              <a:t>billingService.processPayment</a:t>
            </a:r>
            <a:r>
              <a:rPr lang="en-US" sz="1400" dirty="0">
                <a:solidFill>
                  <a:srgbClr val="333333"/>
                </a:solidFill>
                <a:latin typeface="Courier New" panose="02070309020205020404" pitchFamily="49" charset="0"/>
                <a:cs typeface="Courier New" panose="02070309020205020404" pitchFamily="49" charset="0"/>
              </a:rPr>
              <a:t>(payment);</a:t>
            </a:r>
          </a:p>
          <a:p>
            <a:pPr lvl="0" defTabSz="914400" fontAlgn="ctr"/>
            <a:endParaRPr lang="en-US" sz="1400" dirty="0">
              <a:solidFill>
                <a:srgbClr val="333333"/>
              </a:solidFill>
              <a:latin typeface="Courier New" panose="02070309020205020404" pitchFamily="49" charset="0"/>
              <a:cs typeface="Courier New" panose="02070309020205020404" pitchFamily="49" charset="0"/>
            </a:endParaRPr>
          </a:p>
          <a:p>
            <a:pPr lvl="0" defTabSz="914400" fontAlgn="ctr"/>
            <a:r>
              <a:rPr lang="en-US" sz="1400" dirty="0">
                <a:solidFill>
                  <a:srgbClr val="333333"/>
                </a:solidFill>
                <a:latin typeface="Courier New" panose="02070309020205020404" pitchFamily="49" charset="0"/>
                <a:cs typeface="Courier New" panose="02070309020205020404" pitchFamily="49" charset="0"/>
              </a:rPr>
              <a:t>        </a:t>
            </a:r>
            <a:r>
              <a:rPr lang="en-US" sz="1400" dirty="0" err="1">
                <a:solidFill>
                  <a:srgbClr val="333333"/>
                </a:solidFill>
                <a:latin typeface="Courier New" panose="02070309020205020404" pitchFamily="49" charset="0"/>
                <a:cs typeface="Courier New" panose="02070309020205020404" pitchFamily="49" charset="0"/>
              </a:rPr>
              <a:t>assertFalse</a:t>
            </a:r>
            <a:r>
              <a:rPr lang="en-US" sz="1400" dirty="0">
                <a:solidFill>
                  <a:srgbClr val="333333"/>
                </a:solidFill>
                <a:latin typeface="Courier New" panose="02070309020205020404" pitchFamily="49" charset="0"/>
                <a:cs typeface="Courier New" panose="02070309020205020404" pitchFamily="49" charset="0"/>
              </a:rPr>
              <a:t>(result);</a:t>
            </a:r>
          </a:p>
          <a:p>
            <a:pPr lvl="0" defTabSz="914400" fontAlgn="ctr"/>
            <a:r>
              <a:rPr lang="en-US" sz="1400" dirty="0">
                <a:solidFill>
                  <a:srgbClr val="333333"/>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68233487"/>
      </p:ext>
    </p:extLst>
  </p:cSld>
  <p:clrMapOvr>
    <a:masterClrMapping/>
  </p:clrMapOvr>
  <p:transition spd="med">
    <p:fad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ytuł 5"/>
          <p:cNvSpPr>
            <a:spLocks noGrp="1"/>
          </p:cNvSpPr>
          <p:nvPr>
            <p:ph type="ctrTitle"/>
          </p:nvPr>
        </p:nvSpPr>
        <p:spPr>
          <a:xfrm>
            <a:off x="416496" y="1628800"/>
            <a:ext cx="8712968" cy="4752528"/>
          </a:xfrm>
        </p:spPr>
        <p:txBody>
          <a:bodyPr/>
          <a:lstStyle/>
          <a:p>
            <a:r>
              <a:rPr lang="en-US" sz="2800" b="1" dirty="0" smtClean="0"/>
              <a:t>actual version</a:t>
            </a:r>
            <a:r>
              <a:rPr lang="en-US" dirty="0" smtClean="0"/>
              <a:t>: </a:t>
            </a:r>
            <a:br>
              <a:rPr lang="en-US" dirty="0" smtClean="0"/>
            </a:br>
            <a:r>
              <a:rPr lang="pl-PL" dirty="0" smtClean="0"/>
              <a:t>	</a:t>
            </a:r>
            <a:r>
              <a:rPr lang="en-US" sz="2800" dirty="0" smtClean="0"/>
              <a:t>kospiotr.github.io/wiki/spring-framework.html</a:t>
            </a:r>
            <a:r>
              <a:rPr lang="pl-PL" sz="2800" dirty="0" smtClean="0"/>
              <a:t/>
            </a:r>
            <a:br>
              <a:rPr lang="pl-PL" sz="2800" dirty="0" smtClean="0"/>
            </a:br>
            <a:r>
              <a:rPr lang="pl-PL" sz="2800" dirty="0" smtClean="0"/>
              <a:t/>
            </a:r>
            <a:br>
              <a:rPr lang="pl-PL" sz="2800" dirty="0" smtClean="0"/>
            </a:br>
            <a:r>
              <a:rPr lang="pl-PL" sz="2800" b="1" dirty="0" err="1" smtClean="0"/>
              <a:t>code</a:t>
            </a:r>
            <a:r>
              <a:rPr lang="pl-PL" sz="2800" b="1" dirty="0" smtClean="0"/>
              <a:t> </a:t>
            </a:r>
            <a:r>
              <a:rPr lang="pl-PL" sz="2800" b="1" dirty="0" err="1"/>
              <a:t>samples</a:t>
            </a:r>
            <a:r>
              <a:rPr lang="en-US" sz="2800" dirty="0"/>
              <a:t>: </a:t>
            </a:r>
            <a:br>
              <a:rPr lang="en-US" sz="2800" dirty="0"/>
            </a:br>
            <a:r>
              <a:rPr lang="pl-PL" sz="2800" dirty="0"/>
              <a:t>	</a:t>
            </a:r>
            <a:r>
              <a:rPr lang="en-US" sz="2800" dirty="0" smtClean="0"/>
              <a:t>github.com/</a:t>
            </a:r>
            <a:r>
              <a:rPr lang="en-US" sz="2800" dirty="0" err="1" smtClean="0"/>
              <a:t>kospiotr</a:t>
            </a:r>
            <a:r>
              <a:rPr lang="en-US" sz="2800" dirty="0" smtClean="0"/>
              <a:t>/spring-classes</a:t>
            </a:r>
            <a:r>
              <a:rPr lang="pl-PL" sz="2800" dirty="0" smtClean="0"/>
              <a:t/>
            </a:r>
            <a:br>
              <a:rPr lang="pl-PL" sz="2800" dirty="0" smtClean="0"/>
            </a:br>
            <a:r>
              <a:rPr lang="pl-PL" sz="2800" dirty="0"/>
              <a:t/>
            </a:r>
            <a:br>
              <a:rPr lang="pl-PL" sz="2800" dirty="0"/>
            </a:br>
            <a:r>
              <a:rPr lang="pl-PL" sz="2800" b="1" dirty="0" smtClean="0"/>
              <a:t>me:</a:t>
            </a:r>
            <a:r>
              <a:rPr lang="pl-PL" sz="2800" dirty="0" smtClean="0"/>
              <a:t/>
            </a:r>
            <a:br>
              <a:rPr lang="pl-PL" sz="2800" dirty="0" smtClean="0"/>
            </a:br>
            <a:r>
              <a:rPr lang="pl-PL" sz="2800" dirty="0" smtClean="0"/>
              <a:t>	</a:t>
            </a:r>
            <a:r>
              <a:rPr lang="en-US" sz="2800" dirty="0" smtClean="0"/>
              <a:t>github.com/</a:t>
            </a:r>
            <a:r>
              <a:rPr lang="en-US" sz="2800" dirty="0" err="1" smtClean="0"/>
              <a:t>kospiotr</a:t>
            </a:r>
            <a:r>
              <a:rPr lang="en-US" sz="2800" dirty="0"/>
              <a:t/>
            </a:r>
            <a:br>
              <a:rPr lang="en-US" sz="2800" dirty="0"/>
            </a:br>
            <a:endParaRPr lang="en-US" sz="2800" dirty="0"/>
          </a:p>
        </p:txBody>
      </p:sp>
    </p:spTree>
    <p:extLst>
      <p:ext uri="{BB962C8B-B14F-4D97-AF65-F5344CB8AC3E}">
        <p14:creationId xmlns:p14="http://schemas.microsoft.com/office/powerpoint/2010/main" val="1622147671"/>
      </p:ext>
    </p:extLst>
  </p:cSld>
  <p:clrMapOvr>
    <a:masterClrMapping/>
  </p:clrMapOvr>
  <p:transition spd="med">
    <p:fad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ytuł 5"/>
          <p:cNvSpPr>
            <a:spLocks noGrp="1"/>
          </p:cNvSpPr>
          <p:nvPr>
            <p:ph type="ctrTitle"/>
          </p:nvPr>
        </p:nvSpPr>
        <p:spPr>
          <a:xfrm>
            <a:off x="1640632" y="2780928"/>
            <a:ext cx="5444764" cy="1577892"/>
          </a:xfrm>
        </p:spPr>
        <p:txBody>
          <a:bodyPr/>
          <a:lstStyle/>
          <a:p>
            <a:r>
              <a:rPr lang="pl-PL" dirty="0" smtClean="0"/>
              <a:t>ANY QUESTIONS?</a:t>
            </a:r>
            <a:endParaRPr lang="pl-PL" dirty="0"/>
          </a:p>
        </p:txBody>
      </p:sp>
    </p:spTree>
    <p:extLst>
      <p:ext uri="{BB962C8B-B14F-4D97-AF65-F5344CB8AC3E}">
        <p14:creationId xmlns:p14="http://schemas.microsoft.com/office/powerpoint/2010/main" val="2481878323"/>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pl-PL" dirty="0" err="1" smtClean="0"/>
              <a:t>Motivation</a:t>
            </a:r>
            <a:r>
              <a:rPr lang="pl-PL" dirty="0" smtClean="0"/>
              <a:t/>
            </a:r>
            <a:br>
              <a:rPr lang="pl-PL" dirty="0" smtClean="0"/>
            </a:br>
            <a:r>
              <a:rPr lang="pl-PL" sz="1800" dirty="0" smtClean="0"/>
              <a:t>How to </a:t>
            </a:r>
            <a:r>
              <a:rPr lang="pl-PL" sz="1800" dirty="0" err="1" smtClean="0"/>
              <a:t>write</a:t>
            </a:r>
            <a:r>
              <a:rPr lang="pl-PL" sz="1800" dirty="0" smtClean="0"/>
              <a:t> </a:t>
            </a:r>
            <a:r>
              <a:rPr lang="pl-PL" sz="1800" dirty="0" err="1" smtClean="0"/>
              <a:t>good</a:t>
            </a:r>
            <a:r>
              <a:rPr lang="pl-PL" sz="1800" dirty="0" smtClean="0"/>
              <a:t> software</a:t>
            </a:r>
            <a:r>
              <a:rPr lang="pl-PL" sz="1800" dirty="0" smtClean="0"/>
              <a:t>?</a:t>
            </a:r>
            <a:r>
              <a:rPr lang="en-US" sz="1800" dirty="0"/>
              <a:t/>
            </a:r>
            <a:br>
              <a:rPr lang="en-US" sz="1800" dirty="0"/>
            </a:br>
            <a:endParaRPr lang="en-GB" dirty="0"/>
          </a:p>
        </p:txBody>
      </p:sp>
      <p:sp>
        <p:nvSpPr>
          <p:cNvPr id="2" name="Symbol zastępczy zawartości 1"/>
          <p:cNvSpPr>
            <a:spLocks noGrp="1"/>
          </p:cNvSpPr>
          <p:nvPr>
            <p:ph idx="1"/>
          </p:nvPr>
        </p:nvSpPr>
        <p:spPr>
          <a:xfrm>
            <a:off x="500063" y="1341439"/>
            <a:ext cx="5317033" cy="4535833"/>
          </a:xfrm>
        </p:spPr>
        <p:txBody>
          <a:bodyPr>
            <a:noAutofit/>
          </a:bodyPr>
          <a:lstStyle/>
          <a:p>
            <a:r>
              <a:rPr lang="pl-PL" sz="1800" dirty="0" err="1"/>
              <a:t>Clean</a:t>
            </a:r>
            <a:r>
              <a:rPr lang="pl-PL" sz="1800" dirty="0"/>
              <a:t> </a:t>
            </a:r>
            <a:r>
              <a:rPr lang="pl-PL" sz="1800" dirty="0" err="1"/>
              <a:t>code</a:t>
            </a:r>
            <a:endParaRPr lang="pl-PL" sz="1800" dirty="0"/>
          </a:p>
          <a:p>
            <a:r>
              <a:rPr lang="pl-PL" sz="1800" dirty="0"/>
              <a:t>Object </a:t>
            </a:r>
            <a:r>
              <a:rPr lang="pl-PL" sz="1800" dirty="0" err="1"/>
              <a:t>Oriented</a:t>
            </a:r>
            <a:endParaRPr lang="pl-PL" sz="1800" dirty="0"/>
          </a:p>
          <a:p>
            <a:r>
              <a:rPr lang="pl-PL" sz="1800" dirty="0"/>
              <a:t>High </a:t>
            </a:r>
            <a:r>
              <a:rPr lang="pl-PL" sz="1800" dirty="0" err="1"/>
              <a:t>cohesion</a:t>
            </a:r>
            <a:endParaRPr lang="pl-PL" sz="1800" dirty="0"/>
          </a:p>
          <a:p>
            <a:r>
              <a:rPr lang="pl-PL" sz="1800" dirty="0" smtClean="0"/>
              <a:t>DRY </a:t>
            </a:r>
            <a:r>
              <a:rPr lang="pl-PL" sz="1800" dirty="0"/>
              <a:t>- </a:t>
            </a:r>
            <a:r>
              <a:rPr lang="pl-PL" sz="1800" dirty="0" err="1"/>
              <a:t>dont't</a:t>
            </a:r>
            <a:r>
              <a:rPr lang="pl-PL" sz="1800" dirty="0"/>
              <a:t> </a:t>
            </a:r>
            <a:r>
              <a:rPr lang="pl-PL" sz="1800" dirty="0" err="1"/>
              <a:t>repeat</a:t>
            </a:r>
            <a:r>
              <a:rPr lang="pl-PL" sz="1800" dirty="0"/>
              <a:t> </a:t>
            </a:r>
            <a:r>
              <a:rPr lang="pl-PL" sz="1800" dirty="0" err="1"/>
              <a:t>yourself</a:t>
            </a:r>
            <a:r>
              <a:rPr lang="pl-PL" sz="1800" dirty="0"/>
              <a:t> (</a:t>
            </a:r>
            <a:r>
              <a:rPr lang="pl-PL" sz="1800" dirty="0" err="1"/>
              <a:t>code</a:t>
            </a:r>
            <a:r>
              <a:rPr lang="pl-PL" sz="1800" dirty="0"/>
              <a:t> </a:t>
            </a:r>
            <a:r>
              <a:rPr lang="pl-PL" sz="1800" dirty="0" err="1"/>
              <a:t>reuse</a:t>
            </a:r>
            <a:r>
              <a:rPr lang="pl-PL" sz="1800" dirty="0"/>
              <a:t>)</a:t>
            </a:r>
          </a:p>
          <a:p>
            <a:r>
              <a:rPr lang="pl-PL" sz="1800" dirty="0" err="1"/>
              <a:t>SoC</a:t>
            </a:r>
            <a:r>
              <a:rPr lang="pl-PL" sz="1800" dirty="0"/>
              <a:t> - </a:t>
            </a:r>
            <a:r>
              <a:rPr lang="pl-PL" sz="1800" dirty="0" err="1"/>
              <a:t>separation</a:t>
            </a:r>
            <a:r>
              <a:rPr lang="pl-PL" sz="1800" dirty="0"/>
              <a:t> of </a:t>
            </a:r>
            <a:r>
              <a:rPr lang="pl-PL" sz="1800" dirty="0" err="1"/>
              <a:t>concerns</a:t>
            </a:r>
            <a:endParaRPr lang="pl-PL" sz="1800" dirty="0"/>
          </a:p>
        </p:txBody>
      </p:sp>
      <p:sp>
        <p:nvSpPr>
          <p:cNvPr id="4" name="Prostokąt 3"/>
          <p:cNvSpPr/>
          <p:nvPr/>
        </p:nvSpPr>
        <p:spPr>
          <a:xfrm>
            <a:off x="682079" y="3861048"/>
            <a:ext cx="8731796" cy="1754326"/>
          </a:xfrm>
          <a:prstGeom prst="rect">
            <a:avLst/>
          </a:prstGeom>
        </p:spPr>
        <p:txBody>
          <a:bodyPr wrap="square">
            <a:spAutoFit/>
          </a:bodyPr>
          <a:lstStyle/>
          <a:p>
            <a:r>
              <a:rPr lang="pl-PL" sz="1800" b="1" dirty="0"/>
              <a:t>SOLID</a:t>
            </a:r>
            <a:r>
              <a:rPr lang="pl-PL" sz="1800" dirty="0"/>
              <a:t> </a:t>
            </a:r>
            <a:r>
              <a:rPr lang="pl-PL" sz="1800" dirty="0" err="1"/>
              <a:t>principles</a:t>
            </a:r>
            <a:endParaRPr lang="pl-PL" sz="1800" dirty="0"/>
          </a:p>
          <a:p>
            <a:pPr lvl="1"/>
            <a:r>
              <a:rPr lang="pl-PL" sz="1800" b="1" dirty="0"/>
              <a:t>S</a:t>
            </a:r>
            <a:r>
              <a:rPr lang="pl-PL" sz="1800" dirty="0"/>
              <a:t> (SRP) </a:t>
            </a:r>
            <a:r>
              <a:rPr lang="pl-PL" sz="1800" dirty="0" smtClean="0"/>
              <a:t>	- </a:t>
            </a:r>
            <a:r>
              <a:rPr lang="pl-PL" sz="1800" dirty="0"/>
              <a:t>Single </a:t>
            </a:r>
            <a:r>
              <a:rPr lang="pl-PL" sz="1800" dirty="0" err="1"/>
              <a:t>responsibility</a:t>
            </a:r>
            <a:r>
              <a:rPr lang="pl-PL" sz="1800" dirty="0"/>
              <a:t> </a:t>
            </a:r>
            <a:r>
              <a:rPr lang="pl-PL" sz="1800" dirty="0" err="1"/>
              <a:t>principle</a:t>
            </a:r>
            <a:endParaRPr lang="pl-PL" sz="1800" dirty="0"/>
          </a:p>
          <a:p>
            <a:pPr lvl="1"/>
            <a:r>
              <a:rPr lang="pl-PL" sz="1800" b="1" dirty="0"/>
              <a:t>O</a:t>
            </a:r>
            <a:r>
              <a:rPr lang="pl-PL" sz="1800" dirty="0"/>
              <a:t> (OCP) </a:t>
            </a:r>
            <a:r>
              <a:rPr lang="pl-PL" sz="1800" dirty="0" smtClean="0"/>
              <a:t>	- </a:t>
            </a:r>
            <a:r>
              <a:rPr lang="pl-PL" sz="1800" dirty="0"/>
              <a:t>Open/</a:t>
            </a:r>
            <a:r>
              <a:rPr lang="pl-PL" sz="1800" dirty="0" err="1"/>
              <a:t>closed</a:t>
            </a:r>
            <a:r>
              <a:rPr lang="pl-PL" sz="1800" dirty="0"/>
              <a:t> </a:t>
            </a:r>
            <a:r>
              <a:rPr lang="pl-PL" sz="1800" dirty="0" err="1"/>
              <a:t>principle</a:t>
            </a:r>
            <a:endParaRPr lang="pl-PL" sz="1800" dirty="0"/>
          </a:p>
          <a:p>
            <a:pPr lvl="1"/>
            <a:r>
              <a:rPr lang="pl-PL" sz="1800" b="1" dirty="0"/>
              <a:t>L</a:t>
            </a:r>
            <a:r>
              <a:rPr lang="pl-PL" sz="1800" dirty="0"/>
              <a:t> (LSP) </a:t>
            </a:r>
            <a:r>
              <a:rPr lang="pl-PL" sz="1800" dirty="0" smtClean="0"/>
              <a:t>	- </a:t>
            </a:r>
            <a:r>
              <a:rPr lang="pl-PL" sz="1800" dirty="0" err="1"/>
              <a:t>Liskov</a:t>
            </a:r>
            <a:r>
              <a:rPr lang="pl-PL" sz="1800" dirty="0"/>
              <a:t> </a:t>
            </a:r>
            <a:r>
              <a:rPr lang="pl-PL" sz="1800" dirty="0" err="1"/>
              <a:t>substitution</a:t>
            </a:r>
            <a:r>
              <a:rPr lang="pl-PL" sz="1800" dirty="0"/>
              <a:t> </a:t>
            </a:r>
            <a:r>
              <a:rPr lang="pl-PL" sz="1800" dirty="0" err="1"/>
              <a:t>principle</a:t>
            </a:r>
            <a:endParaRPr lang="pl-PL" sz="1800" dirty="0"/>
          </a:p>
          <a:p>
            <a:pPr lvl="1"/>
            <a:r>
              <a:rPr lang="pl-PL" sz="1800" b="1" dirty="0"/>
              <a:t>I</a:t>
            </a:r>
            <a:r>
              <a:rPr lang="pl-PL" sz="1800" dirty="0"/>
              <a:t> (ISP) </a:t>
            </a:r>
            <a:r>
              <a:rPr lang="pl-PL" sz="1800" dirty="0" smtClean="0"/>
              <a:t>	- </a:t>
            </a:r>
            <a:r>
              <a:rPr lang="pl-PL" sz="1800" dirty="0"/>
              <a:t>Interface </a:t>
            </a:r>
            <a:r>
              <a:rPr lang="pl-PL" sz="1800" dirty="0" err="1"/>
              <a:t>segregation</a:t>
            </a:r>
            <a:r>
              <a:rPr lang="pl-PL" sz="1800" dirty="0"/>
              <a:t> </a:t>
            </a:r>
            <a:r>
              <a:rPr lang="pl-PL" sz="1800" dirty="0" err="1"/>
              <a:t>principle</a:t>
            </a:r>
            <a:endParaRPr lang="pl-PL" sz="1800" dirty="0"/>
          </a:p>
          <a:p>
            <a:pPr lvl="1"/>
            <a:r>
              <a:rPr lang="pl-PL" sz="1800" b="1" dirty="0"/>
              <a:t>D</a:t>
            </a:r>
            <a:r>
              <a:rPr lang="pl-PL" sz="1800" dirty="0"/>
              <a:t> (DIP) </a:t>
            </a:r>
            <a:r>
              <a:rPr lang="pl-PL" sz="1800" dirty="0" smtClean="0"/>
              <a:t>	- </a:t>
            </a:r>
            <a:r>
              <a:rPr lang="pl-PL" sz="1800" b="1" dirty="0" err="1"/>
              <a:t>Dependency</a:t>
            </a:r>
            <a:r>
              <a:rPr lang="pl-PL" sz="1800" b="1" dirty="0"/>
              <a:t> </a:t>
            </a:r>
            <a:r>
              <a:rPr lang="pl-PL" sz="1800" b="1" dirty="0" err="1"/>
              <a:t>inversion</a:t>
            </a:r>
            <a:r>
              <a:rPr lang="pl-PL" sz="1800" b="1" dirty="0"/>
              <a:t> </a:t>
            </a:r>
            <a:r>
              <a:rPr lang="pl-PL" sz="1800" b="1" dirty="0" err="1"/>
              <a:t>principle</a:t>
            </a:r>
            <a:endParaRPr lang="pl-PL" sz="1800" b="1" dirty="0"/>
          </a:p>
        </p:txBody>
      </p:sp>
    </p:spTree>
    <p:extLst>
      <p:ext uri="{BB962C8B-B14F-4D97-AF65-F5344CB8AC3E}">
        <p14:creationId xmlns:p14="http://schemas.microsoft.com/office/powerpoint/2010/main" val="2886220664"/>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dtytuł 1"/>
          <p:cNvSpPr>
            <a:spLocks noGrp="1"/>
          </p:cNvSpPr>
          <p:nvPr>
            <p:ph type="subTitle" idx="1"/>
          </p:nvPr>
        </p:nvSpPr>
        <p:spPr>
          <a:xfrm>
            <a:off x="501478" y="4020722"/>
            <a:ext cx="5635377" cy="1568518"/>
          </a:xfrm>
        </p:spPr>
        <p:txBody>
          <a:bodyPr/>
          <a:lstStyle/>
          <a:p>
            <a:r>
              <a:rPr lang="pl-PL" dirty="0" err="1" smtClean="0"/>
              <a:t>What</a:t>
            </a:r>
            <a:r>
              <a:rPr lang="pl-PL" dirty="0" smtClean="0"/>
              <a:t> </a:t>
            </a:r>
            <a:r>
              <a:rPr lang="pl-PL" dirty="0" err="1" smtClean="0"/>
              <a:t>is</a:t>
            </a:r>
            <a:r>
              <a:rPr lang="pl-PL" dirty="0" smtClean="0"/>
              <a:t> </a:t>
            </a:r>
            <a:r>
              <a:rPr lang="pl-PL" dirty="0" err="1" smtClean="0"/>
              <a:t>that</a:t>
            </a:r>
            <a:r>
              <a:rPr lang="pl-PL" dirty="0" smtClean="0"/>
              <a:t>?</a:t>
            </a:r>
          </a:p>
          <a:p>
            <a:r>
              <a:rPr lang="pl-PL" dirty="0" smtClean="0"/>
              <a:t>How </a:t>
            </a:r>
            <a:r>
              <a:rPr lang="pl-PL" dirty="0" err="1" smtClean="0"/>
              <a:t>solves</a:t>
            </a:r>
            <a:r>
              <a:rPr lang="pl-PL" dirty="0" smtClean="0"/>
              <a:t> </a:t>
            </a:r>
            <a:r>
              <a:rPr lang="pl-PL" dirty="0" err="1" smtClean="0"/>
              <a:t>problems</a:t>
            </a:r>
            <a:r>
              <a:rPr lang="pl-PL" dirty="0" smtClean="0"/>
              <a:t>?</a:t>
            </a:r>
          </a:p>
          <a:p>
            <a:r>
              <a:rPr lang="pl-PL" dirty="0" err="1" smtClean="0"/>
              <a:t>What</a:t>
            </a:r>
            <a:r>
              <a:rPr lang="pl-PL" dirty="0" smtClean="0"/>
              <a:t> </a:t>
            </a:r>
            <a:r>
              <a:rPr lang="pl-PL" dirty="0" err="1" smtClean="0"/>
              <a:t>implementations</a:t>
            </a:r>
            <a:r>
              <a:rPr lang="pl-PL" dirty="0" smtClean="0"/>
              <a:t> </a:t>
            </a:r>
            <a:r>
              <a:rPr lang="pl-PL" dirty="0" err="1" smtClean="0"/>
              <a:t>exists</a:t>
            </a:r>
            <a:r>
              <a:rPr lang="pl-PL" dirty="0" smtClean="0"/>
              <a:t>?</a:t>
            </a:r>
            <a:endParaRPr lang="en-US" dirty="0"/>
          </a:p>
        </p:txBody>
      </p:sp>
      <p:sp>
        <p:nvSpPr>
          <p:cNvPr id="3" name="Tytuł 2"/>
          <p:cNvSpPr>
            <a:spLocks noGrp="1"/>
          </p:cNvSpPr>
          <p:nvPr>
            <p:ph type="ctrTitle"/>
          </p:nvPr>
        </p:nvSpPr>
        <p:spPr/>
        <p:txBody>
          <a:bodyPr/>
          <a:lstStyle/>
          <a:p>
            <a:r>
              <a:rPr lang="pl-PL" dirty="0" err="1" smtClean="0"/>
              <a:t>Inversion</a:t>
            </a:r>
            <a:r>
              <a:rPr lang="pl-PL" dirty="0" smtClean="0"/>
              <a:t> of Control</a:t>
            </a:r>
            <a:endParaRPr lang="en-US" dirty="0"/>
          </a:p>
        </p:txBody>
      </p:sp>
    </p:spTree>
    <p:extLst>
      <p:ext uri="{BB962C8B-B14F-4D97-AF65-F5344CB8AC3E}">
        <p14:creationId xmlns:p14="http://schemas.microsoft.com/office/powerpoint/2010/main" val="3053226725"/>
      </p:ext>
    </p:extLst>
  </p:cSld>
  <p:clrMapOvr>
    <a:masterClrMapping/>
  </p:clrMapOvr>
  <p:transition spd="med">
    <p:fade/>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 val="44970de2612e17a2b4a298aafb350898e5fd80"/>
</p:tagLst>
</file>

<file path=ppt/theme/theme1.xml><?xml version="1.0" encoding="utf-8"?>
<a:theme xmlns:a="http://schemas.openxmlformats.org/drawingml/2006/main" name="blank">
  <a:themeElements>
    <a:clrScheme name="Rule Financial">
      <a:dk1>
        <a:srgbClr val="414042"/>
      </a:dk1>
      <a:lt1>
        <a:srgbClr val="FFFFFF"/>
      </a:lt1>
      <a:dk2>
        <a:srgbClr val="003F72"/>
      </a:dk2>
      <a:lt2>
        <a:srgbClr val="B1E1EB"/>
      </a:lt2>
      <a:accent1>
        <a:srgbClr val="2280A6"/>
      </a:accent1>
      <a:accent2>
        <a:srgbClr val="77C6CE"/>
      </a:accent2>
      <a:accent3>
        <a:srgbClr val="B1E1EB"/>
      </a:accent3>
      <a:accent4>
        <a:srgbClr val="414042"/>
      </a:accent4>
      <a:accent5>
        <a:srgbClr val="F46800"/>
      </a:accent5>
      <a:accent6>
        <a:srgbClr val="C61717"/>
      </a:accent6>
      <a:hlink>
        <a:srgbClr val="2280A6"/>
      </a:hlink>
      <a:folHlink>
        <a:srgbClr val="C61717"/>
      </a:folHlink>
    </a:clrScheme>
    <a:fontScheme name="tahoma">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nchor="t" anchorCtr="0">
        <a:noAutofit/>
      </a:bodyPr>
      <a:lstStyle>
        <a:defPPr>
          <a:defRPr sz="900" dirty="0" smtClean="0">
            <a:latin typeface="Tahoma" pitchFamily="34" charset="0"/>
            <a:ea typeface="Tahoma" pitchFamily="34" charset="0"/>
            <a:cs typeface="Tahoma"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28147</TotalTime>
  <Words>4279</Words>
  <Application>Microsoft Office PowerPoint</Application>
  <PresentationFormat>Papier A4 (210x297 mm)</PresentationFormat>
  <Paragraphs>749</Paragraphs>
  <Slides>74</Slides>
  <Notes>1</Notes>
  <HiddenSlides>0</HiddenSlides>
  <MMClips>0</MMClips>
  <ScaleCrop>false</ScaleCrop>
  <HeadingPairs>
    <vt:vector size="6" baseType="variant">
      <vt:variant>
        <vt:lpstr>Używane czcionki</vt:lpstr>
      </vt:variant>
      <vt:variant>
        <vt:i4>7</vt:i4>
      </vt:variant>
      <vt:variant>
        <vt:lpstr>Motyw</vt:lpstr>
      </vt:variant>
      <vt:variant>
        <vt:i4>1</vt:i4>
      </vt:variant>
      <vt:variant>
        <vt:lpstr>Tytuły slajdów</vt:lpstr>
      </vt:variant>
      <vt:variant>
        <vt:i4>74</vt:i4>
      </vt:variant>
    </vt:vector>
  </HeadingPairs>
  <TitlesOfParts>
    <vt:vector size="82" baseType="lpstr">
      <vt:lpstr>Arial</vt:lpstr>
      <vt:lpstr>Courier New</vt:lpstr>
      <vt:lpstr>Helvetica</vt:lpstr>
      <vt:lpstr>Tahoma</vt:lpstr>
      <vt:lpstr>Tahoma (Body)</vt:lpstr>
      <vt:lpstr>Wingdings</vt:lpstr>
      <vt:lpstr>Wingdings 3</vt:lpstr>
      <vt:lpstr>blank</vt:lpstr>
      <vt:lpstr>Application Framework Spring Framework</vt:lpstr>
      <vt:lpstr>Agenda</vt:lpstr>
      <vt:lpstr>Motivation</vt:lpstr>
      <vt:lpstr>Motivation Writing enterprise applications </vt:lpstr>
      <vt:lpstr>Motivation Writing enterprise applications </vt:lpstr>
      <vt:lpstr>Motivation Got problem? </vt:lpstr>
      <vt:lpstr>Motivation Hard time for enterprise developers </vt:lpstr>
      <vt:lpstr>Motivation How to write good software? </vt:lpstr>
      <vt:lpstr>Inversion of Control</vt:lpstr>
      <vt:lpstr>Dependency Injection What is dependency? </vt:lpstr>
      <vt:lpstr>Dependency Injection What is dependency? </vt:lpstr>
      <vt:lpstr>Inversion of Control motivation What's wrong with direct constructor calls? </vt:lpstr>
      <vt:lpstr>Inversion of Control motivation What's wrong with direct constructor calls? </vt:lpstr>
      <vt:lpstr>Inversion of Control </vt:lpstr>
      <vt:lpstr>Inversion of Control </vt:lpstr>
      <vt:lpstr>Inversion of Control Factory</vt:lpstr>
      <vt:lpstr>Inversion of Control Factory</vt:lpstr>
      <vt:lpstr>Inversion of Control Dependency Injection</vt:lpstr>
      <vt:lpstr>Inversion of Control Dependency Injection</vt:lpstr>
      <vt:lpstr>Inversion of Control Dependency Injection</vt:lpstr>
      <vt:lpstr>Inversion of Control Dependency Injection</vt:lpstr>
      <vt:lpstr>Inversion of Control Dependency Injection</vt:lpstr>
      <vt:lpstr>Inversion of Control Dependency Injection</vt:lpstr>
      <vt:lpstr>Inversion of Control Dependency Injection</vt:lpstr>
      <vt:lpstr>Spring - basis</vt:lpstr>
      <vt:lpstr>Spring Framework </vt:lpstr>
      <vt:lpstr>Spring Framework Mission </vt:lpstr>
      <vt:lpstr>Spring Framework Construction</vt:lpstr>
      <vt:lpstr>Inversion of Control container</vt:lpstr>
      <vt:lpstr>Inversion of Control container Motivation</vt:lpstr>
      <vt:lpstr>Inversion of Control container Motivation</vt:lpstr>
      <vt:lpstr>Inversion of Control container Bean Factory</vt:lpstr>
      <vt:lpstr>Inversion of Control container Bean Factory</vt:lpstr>
      <vt:lpstr>Inversion of Control container Bean Factory</vt:lpstr>
      <vt:lpstr>Inversion of Control container Bean Factory</vt:lpstr>
      <vt:lpstr>Inversion of Control container Application Context </vt:lpstr>
      <vt:lpstr>Inversion of Control container Application Context </vt:lpstr>
      <vt:lpstr>Inversion of Control container Configuration </vt:lpstr>
      <vt:lpstr>Inversion of Control container Configuration – XML way </vt:lpstr>
      <vt:lpstr>Inversion of Control container Configuration – Java way </vt:lpstr>
      <vt:lpstr>Inversion of Control container Beans </vt:lpstr>
      <vt:lpstr>Spring  XML-based container configuration</vt:lpstr>
      <vt:lpstr>XML-based container configuration Object management – Bean declaration and retrieving </vt:lpstr>
      <vt:lpstr>XML-based container configuration Object management – Bean Alias </vt:lpstr>
      <vt:lpstr>XML-based container configuration Object management – Factory Methods </vt:lpstr>
      <vt:lpstr>XML-based container configuration Object management – Scopes </vt:lpstr>
      <vt:lpstr>XML-based container configuration Object management – Scopes </vt:lpstr>
      <vt:lpstr>XML-based container configuration Object management – Lifecycle </vt:lpstr>
      <vt:lpstr>XML-based container configuration Object management – Lifecycle </vt:lpstr>
      <vt:lpstr>XML-based container configuration Object management – Lifecycle </vt:lpstr>
      <vt:lpstr>XML-based container configuration Object management – Lifecycle </vt:lpstr>
      <vt:lpstr>XML-based container configuration Dependency Injection – with values </vt:lpstr>
      <vt:lpstr>XML-based container configuration Dependency Injection – with other beans </vt:lpstr>
      <vt:lpstr>XML-based container configuration Dependency Injection – injecting methods </vt:lpstr>
      <vt:lpstr>XML-based container configuration Dependency Injection – injecting methods </vt:lpstr>
      <vt:lpstr>XML-based container configuration Dependency Injection – autowiring </vt:lpstr>
      <vt:lpstr>XML-based container configuration Dependency Injection – autowiring </vt:lpstr>
      <vt:lpstr>XML-based container configuration Container Extension Points </vt:lpstr>
      <vt:lpstr>XML-based container configuration Container Extension Points </vt:lpstr>
      <vt:lpstr>Spring  Annotation-based container configuration</vt:lpstr>
      <vt:lpstr>Annotation-based container configuration Configuration </vt:lpstr>
      <vt:lpstr>Annotation-based container configuration Dependency Injection - autowiring </vt:lpstr>
      <vt:lpstr>Annotation-based container configuration Dependency Injection - autowiring </vt:lpstr>
      <vt:lpstr>Annotation-based container configuration Dependency Injection - autowiring </vt:lpstr>
      <vt:lpstr>Annotation-based container configuration Dependency Injection - autowiring </vt:lpstr>
      <vt:lpstr>Annotation-based container configuration Dependency Injection - autowiring </vt:lpstr>
      <vt:lpstr>Annotation-based container configuration Lifecycle </vt:lpstr>
      <vt:lpstr>Annotation-based container configuration Component scanning </vt:lpstr>
      <vt:lpstr>Annotation-based container configuration Component scanning </vt:lpstr>
      <vt:lpstr>Annotation-based container configuration Component scanning </vt:lpstr>
      <vt:lpstr>Spring  Testing</vt:lpstr>
      <vt:lpstr>Testing Integration tests </vt:lpstr>
      <vt:lpstr>actual version:   kospiotr.github.io/wiki/spring-framework.html  code samples:   github.com/kospiotr/spring-classes  me:  github.com/kospiotr </vt:lpstr>
      <vt:lpstr>ANY QUESTIONS?</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Web Toolkit (GWT)</dc:title>
  <dc:creator>Piotr Kosmowski</dc:creator>
  <cp:lastModifiedBy>Piotr Kosmowski</cp:lastModifiedBy>
  <cp:revision>238</cp:revision>
  <cp:lastPrinted>2011-07-14T12:46:45Z</cp:lastPrinted>
  <dcterms:created xsi:type="dcterms:W3CDTF">2012-12-17T20:15:50Z</dcterms:created>
  <dcterms:modified xsi:type="dcterms:W3CDTF">2014-04-14T23:21:51Z</dcterms:modified>
</cp:coreProperties>
</file>