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 id="2147483679" r:id="rId2"/>
  </p:sldMasterIdLst>
  <p:notesMasterIdLst>
    <p:notesMasterId r:id="rId16"/>
  </p:notesMasterIdLst>
  <p:sldIdLst>
    <p:sldId id="256" r:id="rId3"/>
    <p:sldId id="259" r:id="rId4"/>
    <p:sldId id="261" r:id="rId5"/>
    <p:sldId id="260" r:id="rId6"/>
    <p:sldId id="266" r:id="rId7"/>
    <p:sldId id="263" r:id="rId8"/>
    <p:sldId id="275" r:id="rId9"/>
    <p:sldId id="276" r:id="rId10"/>
    <p:sldId id="277" r:id="rId11"/>
    <p:sldId id="278" r:id="rId12"/>
    <p:sldId id="279" r:id="rId13"/>
    <p:sldId id="267" r:id="rId14"/>
    <p:sldId id="271" r:id="rId15"/>
  </p:sldIdLst>
  <p:sldSz cx="12192000" cy="6858000"/>
  <p:notesSz cx="6858000" cy="9144000"/>
  <p:defaultText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5" autoAdjust="0"/>
    <p:restoredTop sz="93680"/>
  </p:normalViewPr>
  <p:slideViewPr>
    <p:cSldViewPr snapToGrid="0" snapToObjects="1">
      <p:cViewPr varScale="1">
        <p:scale>
          <a:sx n="116" d="100"/>
          <a:sy n="116" d="100"/>
        </p:scale>
        <p:origin x="736" y="176"/>
      </p:cViewPr>
      <p:guideLst/>
    </p:cSldViewPr>
  </p:slideViewPr>
  <p:notesTextViewPr>
    <p:cViewPr>
      <p:scale>
        <a:sx n="1" d="1"/>
        <a:sy n="1" d="1"/>
      </p:scale>
      <p:origin x="0" y="0"/>
    </p:cViewPr>
  </p:notesTextViewPr>
  <p:notesViewPr>
    <p:cSldViewPr snapToGrid="0" snapToObjects="1">
      <p:cViewPr varScale="1">
        <p:scale>
          <a:sx n="85" d="100"/>
          <a:sy n="85" d="100"/>
        </p:scale>
        <p:origin x="2680"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1E63-6347-BD4F-A808-7F54FA34CE72}" type="datetimeFigureOut">
              <a:rPr kumimoji="1" lang="zh-CN" altLang="en-US" smtClean="0"/>
              <a:t>2020/4/7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1EDE8F-5748-564A-B104-45C8D6344219}" type="slidenum">
              <a:rPr kumimoji="1" lang="zh-CN" altLang="en-US" smtClean="0"/>
              <a:t>‹#›</a:t>
            </a:fld>
            <a:endParaRPr kumimoji="1" lang="zh-CN" altLang="en-US"/>
          </a:p>
        </p:txBody>
      </p:sp>
    </p:spTree>
    <p:extLst>
      <p:ext uri="{BB962C8B-B14F-4D97-AF65-F5344CB8AC3E}">
        <p14:creationId xmlns:p14="http://schemas.microsoft.com/office/powerpoint/2010/main" val="912194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11EDE8F-5748-564A-B104-45C8D6344219}" type="slidenum">
              <a:rPr kumimoji="1" lang="zh-CN" altLang="en-US" smtClean="0"/>
              <a:t>1</a:t>
            </a:fld>
            <a:endParaRPr kumimoji="1" lang="zh-CN" altLang="en-US"/>
          </a:p>
        </p:txBody>
      </p:sp>
    </p:spTree>
    <p:extLst>
      <p:ext uri="{BB962C8B-B14F-4D97-AF65-F5344CB8AC3E}">
        <p14:creationId xmlns:p14="http://schemas.microsoft.com/office/powerpoint/2010/main" val="34948704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文本占位符 7"/>
          <p:cNvSpPr>
            <a:spLocks noGrp="1"/>
          </p:cNvSpPr>
          <p:nvPr>
            <p:ph type="body" sz="quarter" idx="10" hasCustomPrompt="1"/>
          </p:nvPr>
        </p:nvSpPr>
        <p:spPr>
          <a:xfrm>
            <a:off x="2897771" y="1851228"/>
            <a:ext cx="6396459" cy="1795158"/>
          </a:xfrm>
          <a:prstGeom prst="rect">
            <a:avLst/>
          </a:prstGeom>
          <a:ln w="12700" cmpd="sng">
            <a:noFill/>
          </a:ln>
        </p:spPr>
        <p:txBody>
          <a:bodyPr vert="horz" anchor="t"/>
          <a:lstStyle>
            <a:lvl1pPr marL="0" indent="0" algn="ctr">
              <a:buNone/>
              <a:defRPr sz="4800" b="1">
                <a:solidFill>
                  <a:schemeClr val="bg2"/>
                </a:solidFill>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6" name="文本占位符 7"/>
          <p:cNvSpPr>
            <a:spLocks noGrp="1"/>
          </p:cNvSpPr>
          <p:nvPr>
            <p:ph type="body" sz="quarter" idx="11" hasCustomPrompt="1"/>
          </p:nvPr>
        </p:nvSpPr>
        <p:spPr>
          <a:xfrm>
            <a:off x="2897771" y="3815373"/>
            <a:ext cx="6396459" cy="548080"/>
          </a:xfrm>
          <a:prstGeom prst="rect">
            <a:avLst/>
          </a:prstGeom>
          <a:ln w="12700" cmpd="sng">
            <a:noFill/>
          </a:ln>
        </p:spPr>
        <p:txBody>
          <a:bodyPr vert="horz" anchor="t"/>
          <a:lstStyle>
            <a:lvl1pPr marL="0" indent="0" algn="ctr">
              <a:buNone/>
              <a:defRPr sz="1800" b="0">
                <a:solidFill>
                  <a:schemeClr val="bg2"/>
                </a:solidFill>
              </a:defRPr>
            </a:lvl1pPr>
          </a:lstStyle>
          <a:p>
            <a:r>
              <a:rPr kumimoji="1" lang="en-US" altLang="zh-CN" sz="1800" dirty="0">
                <a:solidFill>
                  <a:schemeClr val="bg1"/>
                </a:solidFill>
              </a:rPr>
              <a:t>PRESENTED</a:t>
            </a:r>
            <a:r>
              <a:rPr kumimoji="1" lang="zh-CN" altLang="en-US" sz="1800" dirty="0">
                <a:solidFill>
                  <a:schemeClr val="bg1"/>
                </a:solidFill>
              </a:rPr>
              <a:t> </a:t>
            </a:r>
            <a:r>
              <a:rPr kumimoji="1" lang="en-US" altLang="zh-CN" sz="1800" dirty="0">
                <a:solidFill>
                  <a:schemeClr val="bg1"/>
                </a:solidFill>
              </a:rPr>
              <a:t>BY</a:t>
            </a:r>
            <a:r>
              <a:rPr kumimoji="1" lang="zh-CN" altLang="en-US" sz="1800" dirty="0">
                <a:solidFill>
                  <a:schemeClr val="bg1"/>
                </a:solidFill>
              </a:rPr>
              <a:t> </a:t>
            </a:r>
            <a:r>
              <a:rPr kumimoji="1" lang="en-US" altLang="zh-CN" sz="1800" dirty="0">
                <a:solidFill>
                  <a:srgbClr val="FFFFFF"/>
                </a:solidFill>
                <a:latin typeface="Segoe UI Light"/>
                <a:cs typeface="Segoe UI Light"/>
              </a:rPr>
              <a:t>OfficePLUS</a:t>
            </a:r>
            <a:endParaRPr lang="zh-CN" altLang="en-US" sz="1800" dirty="0"/>
          </a:p>
        </p:txBody>
      </p:sp>
    </p:spTree>
    <p:extLst>
      <p:ext uri="{BB962C8B-B14F-4D97-AF65-F5344CB8AC3E}">
        <p14:creationId xmlns:p14="http://schemas.microsoft.com/office/powerpoint/2010/main" val="388682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415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Segoe UI Light"/>
                <a:ea typeface="微软雅黑"/>
                <a:cs typeface="Segoe UI Light"/>
              </a:rPr>
              <a:t>标注</a:t>
            </a:r>
          </a:p>
        </p:txBody>
      </p:sp>
      <p:sp>
        <p:nvSpPr>
          <p:cNvPr id="11" name="矩形 10"/>
          <p:cNvSpPr/>
          <p:nvPr userDrawn="1"/>
        </p:nvSpPr>
        <p:spPr>
          <a:xfrm>
            <a:off x="2572589" y="759873"/>
            <a:ext cx="1402001" cy="3453253"/>
          </a:xfrm>
          <a:prstGeom prst="rect">
            <a:avLst/>
          </a:prstGeom>
        </p:spPr>
        <p:txBody>
          <a:bodyPr wrap="square">
            <a:spAutoFit/>
          </a:bodyPr>
          <a:lstStyle/>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字体使用 </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行距</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背景图片出处</a:t>
            </a: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声明</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英文 </a:t>
            </a:r>
            <a:r>
              <a:rPr kumimoji="0" lang="en-US" altLang="zh-CN" sz="1400" b="0" i="0" u="none" strike="noStrike" kern="0" cap="none" spc="0" normalizeH="0" baseline="0" noProof="0" dirty="0">
                <a:ln>
                  <a:noFill/>
                </a:ln>
                <a:solidFill>
                  <a:srgbClr val="FFFFFF"/>
                </a:solidFill>
                <a:effectLst/>
                <a:uLnTx/>
                <a:uFillTx/>
                <a:latin typeface="Segoe UI Light"/>
                <a:cs typeface="Segoe UI Light"/>
              </a:rPr>
              <a:t>Century Gothic</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中文 微软雅黑</a:t>
            </a: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rPr>
              <a:t>正文 </a:t>
            </a:r>
            <a:r>
              <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rPr>
              <a:t>1.3</a:t>
            </a: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r>
              <a:rPr kumimoji="0" lang="en-US" altLang="zh-CN" sz="1400" b="0" i="0" u="none" strike="noStrike" kern="0" cap="none" spc="0" normalizeH="0" baseline="0" noProof="0" dirty="0" err="1">
                <a:ln>
                  <a:noFill/>
                </a:ln>
                <a:solidFill>
                  <a:srgbClr val="FFFFFF"/>
                </a:solidFill>
                <a:effectLst/>
                <a:uLnTx/>
                <a:uFillTx/>
                <a:latin typeface="Segoe UI Light"/>
                <a:ea typeface="微软雅黑"/>
                <a:cs typeface="Segoe UI Light"/>
              </a:rPr>
              <a:t>cn.bing.com</a:t>
            </a: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defTabSz="609585" eaLnBrk="1" fontAlgn="auto" latinLnBrk="0" hangingPunct="1">
              <a:lnSpc>
                <a:spcPct val="130000"/>
              </a:lnSpc>
              <a:spcBef>
                <a:spcPts val="0"/>
              </a:spcBef>
              <a:spcAft>
                <a:spcPts val="0"/>
              </a:spcAft>
              <a:buClrTx/>
              <a:buSzTx/>
              <a:buFontTx/>
              <a:buNone/>
              <a:tabLst/>
              <a:defRPr/>
            </a:pPr>
            <a:endParaRPr kumimoji="0" lang="zh-CN" altLang="en-US" sz="1400" b="0" i="0" u="none" strike="noStrike" kern="0" cap="none" spc="0" normalizeH="0" baseline="0" noProof="0" dirty="0">
              <a:ln>
                <a:noFill/>
              </a:ln>
              <a:solidFill>
                <a:srgbClr val="FFFFFF"/>
              </a:solidFill>
              <a:effectLst/>
              <a:uLnTx/>
              <a:uFillTx/>
              <a:latin typeface="Segoe UI Light"/>
              <a:ea typeface="微软雅黑"/>
              <a:cs typeface="Segoe UI Light"/>
            </a:endParaRPr>
          </a:p>
          <a:p>
            <a:pPr marL="0" marR="0" lvl="0" indent="0" algn="l" defTabSz="609585" rtl="0" eaLnBrk="1" fontAlgn="auto" latinLnBrk="0" hangingPunct="1">
              <a:lnSpc>
                <a:spcPct val="130000"/>
              </a:lnSpc>
              <a:spcBef>
                <a:spcPts val="0"/>
              </a:spcBef>
              <a:spcAft>
                <a:spcPts val="0"/>
              </a:spcAft>
              <a:buClrTx/>
              <a:buSzTx/>
              <a:buFontTx/>
              <a:buNone/>
              <a:tabLst/>
              <a:defRPr/>
            </a:pP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PPT</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模板、</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Word</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文档、</a:t>
            </a:r>
            <a:r>
              <a:rPr kumimoji="0" lang="en-US" altLang="zh-CN"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Excel</a:t>
            </a:r>
            <a:r>
              <a:rPr kumimoji="0" lang="zh-CN" altLang="en-US" sz="1333" b="0" i="0" u="none" strike="noStrike" kern="1200" cap="none" spc="0" normalizeH="0" baseline="0" noProof="0" dirty="0">
                <a:ln>
                  <a:noFill/>
                </a:ln>
                <a:solidFill>
                  <a:prstClr val="white"/>
                </a:solidFill>
                <a:effectLst/>
                <a:uLnTx/>
                <a:uFillTx/>
                <a:latin typeface="Segoe UI Light" charset="0"/>
                <a:ea typeface="Segoe UI Light" charset="0"/>
                <a:cs typeface="Segoe UI Light" charset="0"/>
              </a:rPr>
              <a:t> </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图表、图片素材等）均受</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中华人民共和国著作权法</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信息网络传播权保护条例</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包括图片或图表</a:t>
            </a:r>
            <a:r>
              <a:rPr kumimoji="0" lang="en-US" altLang="zh-CN" sz="1333" b="0" i="0" u="none" strike="noStrike" kern="1200" cap="none" spc="0" normalizeH="0" baseline="0" noProof="0" dirty="0">
                <a:ln>
                  <a:noFill/>
                </a:ln>
                <a:solidFill>
                  <a:prstClr val="white"/>
                </a:solidFill>
                <a:effectLst/>
                <a:uLnTx/>
                <a:uFillTx/>
                <a:latin typeface="Century Gothic"/>
                <a:ea typeface="微软雅黑" charset="0"/>
                <a:cs typeface="+mn-cs"/>
              </a:rPr>
              <a:t>)</a:t>
            </a:r>
            <a:r>
              <a:rPr kumimoji="0" lang="zh-CN" altLang="en-US" sz="1333" b="0" i="0" u="none" strike="noStrike" kern="1200" cap="none" spc="0" normalizeH="0" baseline="0" noProof="0" dirty="0">
                <a:ln>
                  <a:noFill/>
                </a:ln>
                <a:solidFill>
                  <a:prstClr val="white"/>
                </a:solidFill>
                <a:effectLst/>
                <a:uLnTx/>
                <a:uFillTx/>
                <a:latin typeface="Century Gothic"/>
                <a:ea typeface="微软雅黑" charset="0"/>
                <a:cs typeface="+mn-cs"/>
              </a:rPr>
              <a:t>不得被全部或部分的复制、传播、销售，否则将承担法律责任。</a:t>
            </a:r>
          </a:p>
        </p:txBody>
      </p:sp>
      <p:sp>
        <p:nvSpPr>
          <p:cNvPr id="13" name="矩形 12"/>
          <p:cNvSpPr/>
          <p:nvPr userDrawn="1"/>
        </p:nvSpPr>
        <p:spPr>
          <a:xfrm>
            <a:off x="440603" y="182445"/>
            <a:ext cx="777777" cy="246221"/>
          </a:xfrm>
          <a:prstGeom prst="rect">
            <a:avLst/>
          </a:prstGeom>
        </p:spPr>
        <p:txBody>
          <a:bodyPr wrap="none">
            <a:spAutoFit/>
          </a:bodyPr>
          <a:lstStyle/>
          <a:p>
            <a:pPr marL="0" marR="0" lvl="0" indent="0" defTabSz="609585" eaLnBrk="1" fontAlgn="auto" latinLnBrk="0" hangingPunct="1">
              <a:lnSpc>
                <a:spcPct val="100000"/>
              </a:lnSpc>
              <a:spcBef>
                <a:spcPts val="0"/>
              </a:spcBef>
              <a:spcAft>
                <a:spcPts val="0"/>
              </a:spcAft>
              <a:buClrTx/>
              <a:buSzTx/>
              <a:buFontTx/>
              <a:buNone/>
              <a:tabLst/>
              <a:defRPr/>
            </a:pPr>
            <a:r>
              <a:rPr kumimoji="1" lang="en-US" altLang="zh-CN" sz="1000" b="0" i="0" u="none" strike="noStrike" kern="0" cap="none" spc="0" normalizeH="0" baseline="0" noProof="0" dirty="0">
                <a:ln>
                  <a:noFill/>
                </a:ln>
                <a:solidFill>
                  <a:prstClr val="white"/>
                </a:solidFill>
                <a:effectLst/>
                <a:uLnTx/>
                <a:uFillTx/>
                <a:latin typeface="Segoe UI Light"/>
                <a:ea typeface="微软雅黑" charset="0"/>
                <a:cs typeface="Segoe UI Light"/>
              </a:rPr>
              <a:t>OfficePLUS</a:t>
            </a:r>
            <a:endParaRPr kumimoji="0" lang="zh-CN" altLang="en-US" sz="1000" b="0" i="0" u="none" strike="noStrike" kern="0" cap="none" spc="0" normalizeH="0" baseline="0" noProof="0" dirty="0">
              <a:ln>
                <a:noFill/>
              </a:ln>
              <a:solidFill>
                <a:prstClr val="white"/>
              </a:solidFill>
              <a:effectLst/>
              <a:uLnTx/>
              <a:uFillTx/>
              <a:latin typeface="Segoe UI Light"/>
              <a:ea typeface="微软雅黑" charset="0"/>
              <a:cs typeface="Segoe UI Light"/>
            </a:endParaRPr>
          </a:p>
        </p:txBody>
      </p:sp>
    </p:spTree>
    <p:extLst>
      <p:ext uri="{BB962C8B-B14F-4D97-AF65-F5344CB8AC3E}">
        <p14:creationId xmlns:p14="http://schemas.microsoft.com/office/powerpoint/2010/main" val="573996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背景图片素材">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585"/>
            <a:r>
              <a:rPr lang="zh-CN" altLang="en-US" sz="1800" dirty="0">
                <a:solidFill>
                  <a:schemeClr val="tx1">
                    <a:lumMod val="75000"/>
                    <a:lumOff val="25000"/>
                  </a:schemeClr>
                </a:solidFill>
                <a:latin typeface="Segoe UI Light"/>
                <a:ea typeface="微软雅黑"/>
                <a:cs typeface="Segoe UI Light"/>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585"/>
            <a:r>
              <a:rPr kumimoji="1" lang="en-US" altLang="zh-CN" sz="1000" dirty="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extLst>
      <p:ext uri="{BB962C8B-B14F-4D97-AF65-F5344CB8AC3E}">
        <p14:creationId xmlns:p14="http://schemas.microsoft.com/office/powerpoint/2010/main" val="141874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fficePLUS">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点击</a:t>
            </a:r>
            <a:r>
              <a:rPr kumimoji="1" lang="en-US" altLang="zh-CN" sz="1333" b="0" i="0" u="none" strike="noStrike" kern="0" cap="none" spc="0" normalizeH="0" baseline="0" noProof="0" dirty="0">
                <a:ln>
                  <a:noFill/>
                </a:ln>
                <a:solidFill>
                  <a:srgbClr val="000000"/>
                </a:solidFill>
                <a:effectLst/>
                <a:uLnTx/>
                <a:uFillTx/>
                <a:latin typeface="Segoe UI Light" charset="0"/>
                <a:ea typeface="Segoe UI Light" charset="0"/>
                <a:cs typeface="Segoe UI Light" charset="0"/>
              </a:rPr>
              <a:t>Logo</a:t>
            </a:r>
            <a:r>
              <a:rPr kumimoji="1" lang="zh-CN" altLang="en-US" sz="1333" b="0" i="0" u="none" strike="noStrike" kern="0" cap="none" spc="0" normalizeH="0" baseline="0" noProof="0" dirty="0">
                <a:ln>
                  <a:noFill/>
                </a:ln>
                <a:solidFill>
                  <a:srgbClr val="000000"/>
                </a:solidFill>
                <a:effectLst/>
                <a:uLnTx/>
                <a:uFillTx/>
                <a:latin typeface="Century Gothic"/>
                <a:ea typeface="微软雅黑" charset="0"/>
              </a:rPr>
              <a:t>获取更多优质模板（放映模式）</a:t>
            </a: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extLst>
      <p:ext uri="{BB962C8B-B14F-4D97-AF65-F5344CB8AC3E}">
        <p14:creationId xmlns:p14="http://schemas.microsoft.com/office/powerpoint/2010/main" val="3417325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295476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535726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782455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308145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548082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792609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290968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290968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535726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535726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780483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780483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1710849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1704059"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4106551"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6573847"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9023143"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1830742"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423011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66753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9142680"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165897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165897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410655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410655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6554124"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6554124"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9023143"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9023143"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32826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五项目录">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椭圆 10"/>
          <p:cNvSpPr/>
          <p:nvPr/>
        </p:nvSpPr>
        <p:spPr>
          <a:xfrm>
            <a:off x="51052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16" name="椭圆 15"/>
          <p:cNvSpPr/>
          <p:nvPr/>
        </p:nvSpPr>
        <p:spPr>
          <a:xfrm>
            <a:off x="2913018"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1" name="椭圆 20"/>
          <p:cNvSpPr/>
          <p:nvPr/>
        </p:nvSpPr>
        <p:spPr>
          <a:xfrm>
            <a:off x="5380314"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6" name="椭圆 25"/>
          <p:cNvSpPr/>
          <p:nvPr/>
        </p:nvSpPr>
        <p:spPr>
          <a:xfrm>
            <a:off x="7829610"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3" name="文本占位符 2"/>
          <p:cNvSpPr>
            <a:spLocks noGrp="1"/>
          </p:cNvSpPr>
          <p:nvPr>
            <p:ph type="body" sz="quarter" idx="10" hasCustomPrompt="1"/>
          </p:nvPr>
        </p:nvSpPr>
        <p:spPr>
          <a:xfrm>
            <a:off x="4732337" y="665954"/>
            <a:ext cx="2727326" cy="452432"/>
          </a:xfrm>
          <a:prstGeom prst="rect">
            <a:avLst/>
          </a:prstGeom>
        </p:spPr>
        <p:txBody>
          <a:bodyPr>
            <a:spAutoFit/>
          </a:bodyPr>
          <a:lstStyle>
            <a:lvl1pPr marL="0" indent="0" algn="ctr">
              <a:buNone/>
              <a:defRPr sz="2600">
                <a:solidFill>
                  <a:schemeClr val="bg1"/>
                </a:solidFill>
              </a:defRPr>
            </a:lvl1pPr>
          </a:lstStyle>
          <a:p>
            <a:pPr lvl="0"/>
            <a:r>
              <a:rPr lang="en-US" altLang="zh-CN" dirty="0"/>
              <a:t>CONTENTS</a:t>
            </a:r>
          </a:p>
        </p:txBody>
      </p:sp>
      <p:sp>
        <p:nvSpPr>
          <p:cNvPr id="31" name="文本占位符 2"/>
          <p:cNvSpPr>
            <a:spLocks noGrp="1"/>
          </p:cNvSpPr>
          <p:nvPr>
            <p:ph type="body" sz="quarter" idx="11" hasCustomPrompt="1"/>
          </p:nvPr>
        </p:nvSpPr>
        <p:spPr>
          <a:xfrm>
            <a:off x="637209"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2" name="文本占位符 2"/>
          <p:cNvSpPr>
            <a:spLocks noGrp="1"/>
          </p:cNvSpPr>
          <p:nvPr>
            <p:ph type="body" sz="quarter" idx="12" hasCustomPrompt="1"/>
          </p:nvPr>
        </p:nvSpPr>
        <p:spPr>
          <a:xfrm>
            <a:off x="3036584"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3" name="文本占位符 2"/>
          <p:cNvSpPr>
            <a:spLocks noGrp="1"/>
          </p:cNvSpPr>
          <p:nvPr>
            <p:ph type="body" sz="quarter" idx="13" hasCustomPrompt="1"/>
          </p:nvPr>
        </p:nvSpPr>
        <p:spPr>
          <a:xfrm>
            <a:off x="5481851"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4" name="文本占位符 2"/>
          <p:cNvSpPr>
            <a:spLocks noGrp="1"/>
          </p:cNvSpPr>
          <p:nvPr>
            <p:ph type="body" sz="quarter" idx="14" hasCustomPrompt="1"/>
          </p:nvPr>
        </p:nvSpPr>
        <p:spPr>
          <a:xfrm>
            <a:off x="7949147"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35" name="文本占位符 2"/>
          <p:cNvSpPr>
            <a:spLocks noGrp="1"/>
          </p:cNvSpPr>
          <p:nvPr>
            <p:ph type="body" sz="quarter" idx="15" hasCustomPrompt="1"/>
          </p:nvPr>
        </p:nvSpPr>
        <p:spPr>
          <a:xfrm>
            <a:off x="465445"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6" name="文本占位符 2"/>
          <p:cNvSpPr>
            <a:spLocks noGrp="1"/>
          </p:cNvSpPr>
          <p:nvPr>
            <p:ph type="body" sz="quarter" idx="16" hasCustomPrompt="1"/>
          </p:nvPr>
        </p:nvSpPr>
        <p:spPr>
          <a:xfrm>
            <a:off x="465445"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7" name="文本占位符 2"/>
          <p:cNvSpPr>
            <a:spLocks noGrp="1"/>
          </p:cNvSpPr>
          <p:nvPr>
            <p:ph type="body" sz="quarter" idx="17" hasCustomPrompt="1"/>
          </p:nvPr>
        </p:nvSpPr>
        <p:spPr>
          <a:xfrm>
            <a:off x="2913018"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38" name="文本占位符 2"/>
          <p:cNvSpPr>
            <a:spLocks noGrp="1"/>
          </p:cNvSpPr>
          <p:nvPr>
            <p:ph type="body" sz="quarter" idx="18" hasCustomPrompt="1"/>
          </p:nvPr>
        </p:nvSpPr>
        <p:spPr>
          <a:xfrm>
            <a:off x="2913018"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39" name="文本占位符 2"/>
          <p:cNvSpPr>
            <a:spLocks noGrp="1"/>
          </p:cNvSpPr>
          <p:nvPr>
            <p:ph type="body" sz="quarter" idx="19" hasCustomPrompt="1"/>
          </p:nvPr>
        </p:nvSpPr>
        <p:spPr>
          <a:xfrm>
            <a:off x="5360591"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0" name="文本占位符 2"/>
          <p:cNvSpPr>
            <a:spLocks noGrp="1"/>
          </p:cNvSpPr>
          <p:nvPr>
            <p:ph type="body" sz="quarter" idx="20" hasCustomPrompt="1"/>
          </p:nvPr>
        </p:nvSpPr>
        <p:spPr>
          <a:xfrm>
            <a:off x="5360591"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41" name="文本占位符 2"/>
          <p:cNvSpPr>
            <a:spLocks noGrp="1"/>
          </p:cNvSpPr>
          <p:nvPr>
            <p:ph type="body" sz="quarter" idx="21" hasCustomPrompt="1"/>
          </p:nvPr>
        </p:nvSpPr>
        <p:spPr>
          <a:xfrm>
            <a:off x="7829610"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42" name="文本占位符 2"/>
          <p:cNvSpPr>
            <a:spLocks noGrp="1"/>
          </p:cNvSpPr>
          <p:nvPr>
            <p:ph type="body" sz="quarter" idx="22" hasCustomPrompt="1"/>
          </p:nvPr>
        </p:nvSpPr>
        <p:spPr>
          <a:xfrm>
            <a:off x="7829610"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
        <p:nvSpPr>
          <p:cNvPr id="20" name="椭圆 19"/>
          <p:cNvSpPr/>
          <p:nvPr userDrawn="1"/>
        </p:nvSpPr>
        <p:spPr>
          <a:xfrm>
            <a:off x="10273456" y="2363835"/>
            <a:ext cx="1441349" cy="1441349"/>
          </a:xfrm>
          <a:prstGeom prst="ellipse">
            <a:avLst/>
          </a:prstGeom>
          <a:solidFill>
            <a:schemeClr val="bg2"/>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prstClr val="white"/>
              </a:solidFill>
              <a:effectLst/>
              <a:uLnTx/>
              <a:uFillTx/>
              <a:cs typeface="+mn-ea"/>
              <a:sym typeface="+mn-lt"/>
            </a:endParaRPr>
          </a:p>
        </p:txBody>
      </p:sp>
      <p:sp>
        <p:nvSpPr>
          <p:cNvPr id="22" name="文本占位符 2"/>
          <p:cNvSpPr>
            <a:spLocks noGrp="1"/>
          </p:cNvSpPr>
          <p:nvPr>
            <p:ph type="body" sz="quarter" idx="23" hasCustomPrompt="1"/>
          </p:nvPr>
        </p:nvSpPr>
        <p:spPr>
          <a:xfrm>
            <a:off x="10392993" y="2456585"/>
            <a:ext cx="1196825" cy="1421928"/>
          </a:xfrm>
          <a:prstGeom prst="rect">
            <a:avLst/>
          </a:prstGeom>
        </p:spPr>
        <p:txBody>
          <a:bodyPr wrap="square">
            <a:spAutoFit/>
          </a:bodyPr>
          <a:lstStyle>
            <a:lvl1pPr marL="0" indent="0" algn="ctr">
              <a:buNone/>
              <a:defRPr sz="9600">
                <a:solidFill>
                  <a:schemeClr val="tx1">
                    <a:lumMod val="85000"/>
                    <a:lumOff val="15000"/>
                  </a:schemeClr>
                </a:solidFill>
              </a:defRPr>
            </a:lvl1pPr>
          </a:lstStyle>
          <a:p>
            <a:pPr lvl="0"/>
            <a:r>
              <a:rPr lang="en-US" altLang="zh-CN" dirty="0"/>
              <a:t>1</a:t>
            </a:r>
          </a:p>
        </p:txBody>
      </p:sp>
      <p:sp>
        <p:nvSpPr>
          <p:cNvPr id="23" name="文本占位符 2"/>
          <p:cNvSpPr>
            <a:spLocks noGrp="1"/>
          </p:cNvSpPr>
          <p:nvPr>
            <p:ph type="body" sz="quarter" idx="24" hasCustomPrompt="1"/>
          </p:nvPr>
        </p:nvSpPr>
        <p:spPr>
          <a:xfrm>
            <a:off x="10273456" y="4090180"/>
            <a:ext cx="1516063" cy="341632"/>
          </a:xfrm>
          <a:prstGeom prst="rect">
            <a:avLst/>
          </a:prstGeom>
        </p:spPr>
        <p:txBody>
          <a:bodyPr wrap="square">
            <a:spAutoFit/>
          </a:bodyPr>
          <a:lstStyle>
            <a:lvl1pPr marL="0" indent="0" algn="ctr">
              <a:buNone/>
              <a:defRPr sz="1800" b="1">
                <a:solidFill>
                  <a:schemeClr val="accent1"/>
                </a:solidFill>
              </a:defRPr>
            </a:lvl1pPr>
          </a:lstStyle>
          <a:p>
            <a:pPr lvl="0"/>
            <a:r>
              <a:rPr lang="en-US" altLang="zh-CN" dirty="0"/>
              <a:t>PART ONE</a:t>
            </a:r>
          </a:p>
        </p:txBody>
      </p:sp>
      <p:sp>
        <p:nvSpPr>
          <p:cNvPr id="24" name="文本占位符 2"/>
          <p:cNvSpPr>
            <a:spLocks noGrp="1"/>
          </p:cNvSpPr>
          <p:nvPr>
            <p:ph type="body" sz="quarter" idx="25" hasCustomPrompt="1"/>
          </p:nvPr>
        </p:nvSpPr>
        <p:spPr>
          <a:xfrm>
            <a:off x="10273456" y="4430074"/>
            <a:ext cx="1516063" cy="341632"/>
          </a:xfrm>
          <a:prstGeom prst="rect">
            <a:avLst/>
          </a:prstGeom>
        </p:spPr>
        <p:txBody>
          <a:bodyPr wrap="square">
            <a:spAutoFit/>
          </a:bodyPr>
          <a:lstStyle>
            <a:lvl1pPr marL="0" indent="0" algn="ctr">
              <a:buNone/>
              <a:defRPr sz="1800">
                <a:solidFill>
                  <a:schemeClr val="bg1"/>
                </a:solidFill>
              </a:defRPr>
            </a:lvl1pPr>
          </a:lstStyle>
          <a:p>
            <a:pPr lvl="0"/>
            <a:r>
              <a:rPr lang="zh-CN" altLang="en-US" dirty="0"/>
              <a:t>工作概况</a:t>
            </a:r>
          </a:p>
        </p:txBody>
      </p:sp>
    </p:spTree>
    <p:extLst>
      <p:ext uri="{BB962C8B-B14F-4D97-AF65-F5344CB8AC3E}">
        <p14:creationId xmlns:p14="http://schemas.microsoft.com/office/powerpoint/2010/main" val="253121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
    <p:spTree>
      <p:nvGrpSpPr>
        <p:cNvPr id="1" name=""/>
        <p:cNvGrpSpPr/>
        <p:nvPr/>
      </p:nvGrpSpPr>
      <p:grpSpPr>
        <a:xfrm>
          <a:off x="0" y="0"/>
          <a:ext cx="0" cy="0"/>
          <a:chOff x="0" y="0"/>
          <a:chExt cx="0" cy="0"/>
        </a:xfrm>
      </p:grpSpPr>
      <p:pic>
        <p:nvPicPr>
          <p:cNvPr id="5" name="图片 4"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3"/>
          <p:cNvSpPr>
            <a:spLocks noGrp="1"/>
          </p:cNvSpPr>
          <p:nvPr>
            <p:ph type="body" sz="quarter" idx="10" hasCustomPrompt="1"/>
          </p:nvPr>
        </p:nvSpPr>
        <p:spPr>
          <a:xfrm>
            <a:off x="3729831" y="1972761"/>
            <a:ext cx="4732338" cy="449597"/>
          </a:xfrm>
          <a:prstGeom prst="rect">
            <a:avLst/>
          </a:prstGeom>
        </p:spPr>
        <p:txBody>
          <a:bodyPr/>
          <a:lstStyle>
            <a:lvl1pPr marL="0" indent="0" algn="ctr">
              <a:buNone/>
              <a:defRPr sz="2800" b="1" baseline="0">
                <a:solidFill>
                  <a:schemeClr val="accent1"/>
                </a:solidFill>
              </a:defRPr>
            </a:lvl1pPr>
          </a:lstStyle>
          <a:p>
            <a:pPr lvl="0"/>
            <a:r>
              <a:rPr kumimoji="1" lang="en-US" altLang="zh-CN" dirty="0"/>
              <a:t>PART</a:t>
            </a:r>
            <a:r>
              <a:rPr kumimoji="1" lang="zh-CN" altLang="en-US" dirty="0"/>
              <a:t> </a:t>
            </a:r>
            <a:r>
              <a:rPr kumimoji="1" lang="en-US" altLang="zh-CN" dirty="0"/>
              <a:t>ONE</a:t>
            </a:r>
            <a:endParaRPr kumimoji="1" lang="zh-CN" altLang="en-US" dirty="0"/>
          </a:p>
        </p:txBody>
      </p:sp>
      <p:sp>
        <p:nvSpPr>
          <p:cNvPr id="7" name="文本占位符 3"/>
          <p:cNvSpPr>
            <a:spLocks noGrp="1"/>
          </p:cNvSpPr>
          <p:nvPr>
            <p:ph type="body" sz="quarter" idx="11" hasCustomPrompt="1"/>
          </p:nvPr>
        </p:nvSpPr>
        <p:spPr>
          <a:xfrm>
            <a:off x="3064042" y="2691063"/>
            <a:ext cx="6063916" cy="902369"/>
          </a:xfrm>
          <a:prstGeom prst="rect">
            <a:avLst/>
          </a:prstGeom>
        </p:spPr>
        <p:txBody>
          <a:bodyPr/>
          <a:lstStyle>
            <a:lvl1pPr marL="0" indent="0" algn="ctr">
              <a:buNone/>
              <a:defRPr sz="4800" b="0" baseline="0">
                <a:solidFill>
                  <a:schemeClr val="bg1"/>
                </a:solidFill>
                <a:effectLst/>
                <a:latin typeface="Microsoft YaHei" charset="0"/>
                <a:ea typeface="Microsoft YaHei" charset="0"/>
                <a:cs typeface="Microsoft YaHei" charset="0"/>
              </a:defRPr>
            </a:lvl1pPr>
          </a:lstStyle>
          <a:p>
            <a:pPr lvl="0"/>
            <a:r>
              <a:rPr kumimoji="1" lang="zh-CN" altLang="en-US"/>
              <a:t>点击此处添加标题</a:t>
            </a:r>
            <a:endParaRPr kumimoji="1" lang="zh-CN" altLang="en-US" dirty="0"/>
          </a:p>
        </p:txBody>
      </p:sp>
    </p:spTree>
    <p:extLst>
      <p:ext uri="{BB962C8B-B14F-4D97-AF65-F5344CB8AC3E}">
        <p14:creationId xmlns:p14="http://schemas.microsoft.com/office/powerpoint/2010/main" val="191061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lumMod val="95000"/>
          </a:schemeClr>
        </a:solidFill>
        <a:effectLst/>
      </p:bgPr>
    </p:bg>
    <p:spTree>
      <p:nvGrpSpPr>
        <p:cNvPr id="1" name=""/>
        <p:cNvGrpSpPr/>
        <p:nvPr/>
      </p:nvGrpSpPr>
      <p:grpSpPr>
        <a:xfrm>
          <a:off x="0" y="0"/>
          <a:ext cx="0" cy="0"/>
          <a:chOff x="0" y="0"/>
          <a:chExt cx="0" cy="0"/>
        </a:xfrm>
      </p:grpSpPr>
      <p:sp>
        <p:nvSpPr>
          <p:cNvPr id="3" name="矩形 25"/>
          <p:cNvSpPr/>
          <p:nvPr userDrawn="1"/>
        </p:nvSpPr>
        <p:spPr>
          <a:xfrm>
            <a:off x="5443941" y="-1"/>
            <a:ext cx="6748060" cy="6895888"/>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5"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277422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2">
    <p:spTree>
      <p:nvGrpSpPr>
        <p:cNvPr id="1" name=""/>
        <p:cNvGrpSpPr/>
        <p:nvPr/>
      </p:nvGrpSpPr>
      <p:grpSpPr>
        <a:xfrm>
          <a:off x="0" y="0"/>
          <a:ext cx="0" cy="0"/>
          <a:chOff x="0" y="0"/>
          <a:chExt cx="0" cy="0"/>
        </a:xfrm>
      </p:grpSpPr>
      <p:pic>
        <p:nvPicPr>
          <p:cNvPr id="9" name="图片 8"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2505270"/>
            <a:ext cx="12192000" cy="435273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dirty="0"/>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Tree>
    <p:extLst>
      <p:ext uri="{BB962C8B-B14F-4D97-AF65-F5344CB8AC3E}">
        <p14:creationId xmlns:p14="http://schemas.microsoft.com/office/powerpoint/2010/main" val="209681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_3">
    <p:spTree>
      <p:nvGrpSpPr>
        <p:cNvPr id="1" name=""/>
        <p:cNvGrpSpPr/>
        <p:nvPr/>
      </p:nvGrpSpPr>
      <p:grpSpPr>
        <a:xfrm>
          <a:off x="0" y="0"/>
          <a:ext cx="0" cy="0"/>
          <a:chOff x="0" y="0"/>
          <a:chExt cx="0" cy="0"/>
        </a:xfrm>
      </p:grpSpPr>
      <p:pic>
        <p:nvPicPr>
          <p:cNvPr id="7" name="图片 6" descr="2015-05-24_BoscastleHarbour_EN-AU10775947823_1920x1080 2副本.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8" name="文本占位符 6"/>
          <p:cNvSpPr>
            <a:spLocks noGrp="1"/>
          </p:cNvSpPr>
          <p:nvPr>
            <p:ph type="body" sz="quarter" idx="12" hasCustomPrompt="1"/>
          </p:nvPr>
        </p:nvSpPr>
        <p:spPr>
          <a:xfrm>
            <a:off x="322121" y="692582"/>
            <a:ext cx="3511942" cy="512495"/>
          </a:xfrm>
          <a:prstGeom prst="rect">
            <a:avLst/>
          </a:prstGeom>
        </p:spPr>
        <p:txBody>
          <a:bodyPr anchor="t"/>
          <a:lstStyle>
            <a:lvl1pPr marL="0" indent="0">
              <a:buNone/>
              <a:defRPr sz="3200" b="1">
                <a:solidFill>
                  <a:schemeClr val="bg1"/>
                </a:solidFill>
                <a:latin typeface="Microsoft YaHei" charset="0"/>
                <a:ea typeface="Microsoft YaHei" charset="0"/>
                <a:cs typeface="Microsoft YaHei" charset="0"/>
              </a:defRPr>
            </a:lvl1pPr>
          </a:lstStyle>
          <a:p>
            <a:pPr lvl="0"/>
            <a:r>
              <a:rPr kumimoji="1" lang="zh-CN" altLang="en-US" dirty="0"/>
              <a:t>点击此处添加标题</a:t>
            </a:r>
          </a:p>
        </p:txBody>
      </p:sp>
      <p:sp>
        <p:nvSpPr>
          <p:cNvPr id="6" name="矩形 25"/>
          <p:cNvSpPr/>
          <p:nvPr userDrawn="1"/>
        </p:nvSpPr>
        <p:spPr>
          <a:xfrm>
            <a:off x="3582385" y="-1"/>
            <a:ext cx="8609616" cy="6968692"/>
          </a:xfrm>
          <a:custGeom>
            <a:avLst/>
            <a:gdLst/>
            <a:ahLst/>
            <a:cxnLst/>
            <a:rect l="l" t="t" r="r" b="b"/>
            <a:pathLst>
              <a:path w="5061045" h="5171916">
                <a:moveTo>
                  <a:pt x="946507" y="0"/>
                </a:moveTo>
                <a:lnTo>
                  <a:pt x="2340147" y="0"/>
                </a:lnTo>
                <a:lnTo>
                  <a:pt x="2839520" y="0"/>
                </a:lnTo>
                <a:lnTo>
                  <a:pt x="5061045" y="0"/>
                </a:lnTo>
                <a:lnTo>
                  <a:pt x="5061045" y="5143501"/>
                </a:lnTo>
                <a:lnTo>
                  <a:pt x="3780826" y="5143501"/>
                </a:lnTo>
                <a:lnTo>
                  <a:pt x="3786026" y="5171916"/>
                </a:lnTo>
                <a:lnTo>
                  <a:pt x="0" y="5171916"/>
                </a:lnTo>
                <a:close/>
              </a:path>
            </a:pathLst>
          </a:cu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402378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lumMod val="95000"/>
          </a:schemeClr>
        </a:solidFill>
        <a:effectLst/>
      </p:bgPr>
    </p:bg>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322121" y="256674"/>
            <a:ext cx="3511942" cy="418834"/>
          </a:xfrm>
          <a:prstGeom prst="rect">
            <a:avLst/>
          </a:prstGeom>
          <a:ln w="12700" cmpd="sng">
            <a:noFill/>
          </a:ln>
        </p:spPr>
        <p:txBody>
          <a:bodyPr vert="horz" anchor="t"/>
          <a:lstStyle>
            <a:lvl1pPr marL="0" indent="0" algn="l">
              <a:buNone/>
              <a:defRPr sz="2400" b="1">
                <a:solidFill>
                  <a:schemeClr val="accent1"/>
                </a:solidFill>
              </a:defRPr>
            </a:lvl1pPr>
          </a:lstStyle>
          <a:p>
            <a:pPr lvl="0"/>
            <a:r>
              <a:rPr kumimoji="1" lang="en-US" altLang="zh-CN"/>
              <a:t>PART</a:t>
            </a:r>
            <a:endParaRPr kumimoji="1" lang="zh-CN" altLang="en-US" dirty="0"/>
          </a:p>
        </p:txBody>
      </p:sp>
      <p:sp>
        <p:nvSpPr>
          <p:cNvPr id="3" name="文本占位符 7"/>
          <p:cNvSpPr>
            <a:spLocks noGrp="1"/>
          </p:cNvSpPr>
          <p:nvPr>
            <p:ph type="body" sz="quarter" idx="11" hasCustomPrompt="1"/>
          </p:nvPr>
        </p:nvSpPr>
        <p:spPr>
          <a:xfrm>
            <a:off x="322121" y="675508"/>
            <a:ext cx="3511942" cy="529569"/>
          </a:xfrm>
          <a:prstGeom prst="rect">
            <a:avLst/>
          </a:prstGeom>
          <a:ln w="12700" cmpd="sng">
            <a:noFill/>
          </a:ln>
        </p:spPr>
        <p:txBody>
          <a:bodyPr vert="horz" anchor="t"/>
          <a:lstStyle>
            <a:lvl1pPr marL="0" marR="0" indent="0" algn="l" defTabSz="609585" rtl="0" eaLnBrk="1" fontAlgn="auto" latinLnBrk="0" hangingPunct="1">
              <a:lnSpc>
                <a:spcPct val="100000"/>
              </a:lnSpc>
              <a:spcBef>
                <a:spcPts val="0"/>
              </a:spcBef>
              <a:spcAft>
                <a:spcPts val="0"/>
              </a:spcAft>
              <a:buClrTx/>
              <a:buSzTx/>
              <a:buFontTx/>
              <a:buNone/>
              <a:tabLst/>
              <a:defRPr sz="2400" b="1">
                <a:solidFill>
                  <a:schemeClr val="tx2"/>
                </a:solidFill>
                <a:latin typeface="Microsoft YaHei" charset="0"/>
                <a:ea typeface="Microsoft YaHei" charset="0"/>
                <a:cs typeface="Microsoft YaHei" charset="0"/>
              </a:defRPr>
            </a:lvl1pPr>
          </a:lstStyle>
          <a:p>
            <a:pPr marL="0" marR="0" lvl="0" indent="0" algn="l" defTabSz="609585" rtl="0" eaLnBrk="1" fontAlgn="auto" latinLnBrk="0" hangingPunct="1">
              <a:lnSpc>
                <a:spcPct val="100000"/>
              </a:lnSpc>
              <a:spcBef>
                <a:spcPts val="0"/>
              </a:spcBef>
              <a:spcAft>
                <a:spcPts val="0"/>
              </a:spcAft>
              <a:buClrTx/>
              <a:buSzTx/>
              <a:buFontTx/>
              <a:buNone/>
              <a:tabLst/>
              <a:defRPr/>
            </a:pPr>
            <a:r>
              <a:rPr kumimoji="1" lang="zh-CN" altLang="en-US" sz="3200" b="1" i="0" u="none" strike="noStrike" kern="1200" cap="none" spc="0" normalizeH="0" baseline="0" noProof="0" dirty="0">
                <a:ln>
                  <a:noFill/>
                </a:ln>
                <a:solidFill>
                  <a:srgbClr val="29303A"/>
                </a:solidFill>
                <a:effectLst/>
                <a:uLnTx/>
                <a:uFillTx/>
                <a:latin typeface="+mn-lt"/>
                <a:ea typeface="微软雅黑" charset="0"/>
                <a:cs typeface="+mn-cs"/>
              </a:rPr>
              <a:t>点击此处添加标题</a:t>
            </a:r>
            <a:endParaRPr kumimoji="1" lang="en-US" altLang="zh-CN" sz="3200" b="1" i="0" u="none" strike="noStrike" kern="1200" cap="none" spc="0" normalizeH="0" baseline="0" noProof="0" dirty="0">
              <a:ln>
                <a:noFill/>
              </a:ln>
              <a:solidFill>
                <a:srgbClr val="29303A"/>
              </a:solidFill>
              <a:effectLst/>
              <a:uLnTx/>
              <a:uFillTx/>
              <a:latin typeface="+mn-lt"/>
              <a:ea typeface="微软雅黑" charset="0"/>
              <a:cs typeface="+mn-cs"/>
            </a:endParaRPr>
          </a:p>
        </p:txBody>
      </p:sp>
    </p:spTree>
    <p:extLst>
      <p:ext uri="{BB962C8B-B14F-4D97-AF65-F5344CB8AC3E}">
        <p14:creationId xmlns:p14="http://schemas.microsoft.com/office/powerpoint/2010/main" val="3427088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4191841"/>
      </p:ext>
    </p:extLst>
  </p:cSld>
  <p:clrMap bg1="lt1" tx1="dk1" bg2="lt2" tx2="dk2" accent1="accent1" accent2="accent2" accent3="accent3" accent4="accent4" accent5="accent5" accent6="accent6" hlink="hlink" folHlink="folHlink"/>
  <p:sldLayoutIdLst>
    <p:sldLayoutId id="2147483688" r:id="rId1"/>
    <p:sldLayoutId id="2147483698" r:id="rId2"/>
    <p:sldLayoutId id="2147483696" r:id="rId3"/>
    <p:sldLayoutId id="2147483697" r:id="rId4"/>
    <p:sldLayoutId id="2147483689" r:id="rId5"/>
    <p:sldLayoutId id="2147483690" r:id="rId6"/>
    <p:sldLayoutId id="2147483691" r:id="rId7"/>
    <p:sldLayoutId id="2147483692" r:id="rId8"/>
    <p:sldLayoutId id="2147483693" r:id="rId9"/>
    <p:sldLayoutId id="214748369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087259"/>
      </p:ext>
    </p:extLst>
  </p:cSld>
  <p:clrMap bg1="lt1" tx1="dk1" bg2="lt2" tx2="dk2" accent1="accent1" accent2="accent2" accent3="accent3" accent4="accent4" accent5="accent5" accent6="accent6" hlink="hlink" folHlink="folHlink"/>
  <p:sldLayoutIdLst>
    <p:sldLayoutId id="2147483680" r:id="rId1"/>
    <p:sldLayoutId id="2147483685" r:id="rId2"/>
    <p:sldLayoutId id="214748368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261780" y="1880446"/>
            <a:ext cx="9668439" cy="1552875"/>
          </a:xfrm>
        </p:spPr>
        <p:txBody>
          <a:bodyPr/>
          <a:lstStyle/>
          <a:p>
            <a:pPr lvl="0" defTabSz="609585">
              <a:lnSpc>
                <a:spcPct val="100000"/>
              </a:lnSpc>
              <a:spcBef>
                <a:spcPts val="0"/>
              </a:spcBef>
            </a:pPr>
            <a:r>
              <a:rPr kumimoji="1" lang="en-US" altLang="zh-CN" b="0" dirty="0">
                <a:solidFill>
                  <a:schemeClr val="bg1"/>
                </a:solidFill>
                <a:latin typeface="Times New Roman" panose="02020603050405020304" pitchFamily="18" charset="0"/>
                <a:cs typeface="Times New Roman" panose="02020603050405020304" pitchFamily="18" charset="0"/>
                <a:sym typeface="+mn-lt"/>
              </a:rPr>
              <a:t>K/V Store System Using a Variant of Paxos Made Moderately Complex</a:t>
            </a:r>
          </a:p>
        </p:txBody>
      </p:sp>
      <p:sp>
        <p:nvSpPr>
          <p:cNvPr id="3" name="文本占位符 2"/>
          <p:cNvSpPr>
            <a:spLocks noGrp="1"/>
          </p:cNvSpPr>
          <p:nvPr>
            <p:ph type="body" sz="quarter" idx="11"/>
          </p:nvPr>
        </p:nvSpPr>
        <p:spPr>
          <a:xfrm>
            <a:off x="4607035" y="4648293"/>
            <a:ext cx="2977928" cy="548080"/>
          </a:xfrm>
        </p:spPr>
        <p:txBody>
          <a:bodyPr/>
          <a:lstStyle/>
          <a:p>
            <a:r>
              <a:rPr kumimoji="1" lang="en-US" altLang="zh-CN" dirty="0">
                <a:solidFill>
                  <a:schemeClr val="bg1"/>
                </a:solidFill>
                <a:cs typeface="+mn-ea"/>
                <a:sym typeface="+mn-lt"/>
              </a:rPr>
              <a:t>Kaiwen Wang, Zihao Wu</a:t>
            </a:r>
            <a:endParaRPr lang="zh-CN" altLang="en-US" dirty="0">
              <a:solidFill>
                <a:schemeClr val="bg1"/>
              </a:solidFill>
              <a:cs typeface="+mn-ea"/>
              <a:sym typeface="+mn-lt"/>
            </a:endParaRPr>
          </a:p>
        </p:txBody>
      </p:sp>
    </p:spTree>
    <p:extLst>
      <p:ext uri="{BB962C8B-B14F-4D97-AF65-F5344CB8AC3E}">
        <p14:creationId xmlns:p14="http://schemas.microsoft.com/office/powerpoint/2010/main" val="29020781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
            <a:extLst>
              <a:ext uri="{FF2B5EF4-FFF2-40B4-BE49-F238E27FC236}">
                <a16:creationId xmlns:a16="http://schemas.microsoft.com/office/drawing/2014/main" id="{3D08E421-D5EB-4ADA-8C16-0AF1D92C2065}"/>
              </a:ext>
            </a:extLst>
          </p:cNvPr>
          <p:cNvSpPr>
            <a:spLocks noGrp="1"/>
          </p:cNvSpPr>
          <p:nvPr>
            <p:ph type="body" sz="quarter" idx="10"/>
          </p:nvPr>
        </p:nvSpPr>
        <p:spPr>
          <a:xfrm>
            <a:off x="322121" y="256674"/>
            <a:ext cx="3511942" cy="418834"/>
          </a:xfrm>
        </p:spPr>
        <p:txBody>
          <a:bodyPr/>
          <a:lstStyle/>
          <a:p>
            <a:r>
              <a:rPr kumimoji="1" lang="en-US" altLang="zh-CN" dirty="0">
                <a:latin typeface="Times New Roman" panose="02020603050405020304" pitchFamily="18" charset="0"/>
                <a:cs typeface="Times New Roman" panose="02020603050405020304" pitchFamily="18" charset="0"/>
                <a:sym typeface="+mn-lt"/>
              </a:rPr>
              <a:t>Part 7</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18" name="文本占位符 2">
            <a:extLst>
              <a:ext uri="{FF2B5EF4-FFF2-40B4-BE49-F238E27FC236}">
                <a16:creationId xmlns:a16="http://schemas.microsoft.com/office/drawing/2014/main" id="{574B5401-2D64-4C04-B321-918E62855BB1}"/>
              </a:ext>
            </a:extLst>
          </p:cNvPr>
          <p:cNvSpPr>
            <a:spLocks noGrp="1"/>
          </p:cNvSpPr>
          <p:nvPr>
            <p:ph type="body" sz="quarter" idx="12"/>
          </p:nvPr>
        </p:nvSpPr>
        <p:spPr>
          <a:xfrm>
            <a:off x="322121" y="692582"/>
            <a:ext cx="8564704" cy="512495"/>
          </a:xfrm>
        </p:spPr>
        <p:txBody>
          <a:bodyPr/>
          <a:lstStyle/>
          <a:p>
            <a:r>
              <a:rPr lang="en-US" altLang="zh-CN" dirty="0"/>
              <a:t>Garbage collection  &amp; </a:t>
            </a:r>
            <a:r>
              <a:rPr lang="en-US" altLang="zh-CN" dirty="0">
                <a:solidFill>
                  <a:schemeClr val="tx1"/>
                </a:solidFill>
              </a:rPr>
              <a:t>Server recovery</a:t>
            </a:r>
          </a:p>
        </p:txBody>
      </p:sp>
      <p:sp>
        <p:nvSpPr>
          <p:cNvPr id="10" name="矩形 9">
            <a:extLst>
              <a:ext uri="{FF2B5EF4-FFF2-40B4-BE49-F238E27FC236}">
                <a16:creationId xmlns:a16="http://schemas.microsoft.com/office/drawing/2014/main" id="{DFB3463D-6C41-4198-A0D1-A46F4C72054A}"/>
              </a:ext>
            </a:extLst>
          </p:cNvPr>
          <p:cNvSpPr/>
          <p:nvPr/>
        </p:nvSpPr>
        <p:spPr>
          <a:xfrm>
            <a:off x="322121" y="2380806"/>
            <a:ext cx="4123130" cy="1856919"/>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Heartbeat message &amp; response</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Piggybacking the slot info with it</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One server falls behind, system stops</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Catch up with the latest decisions within Heartbeat</a:t>
            </a:r>
          </a:p>
        </p:txBody>
      </p:sp>
      <p:pic>
        <p:nvPicPr>
          <p:cNvPr id="3" name="图片 2" descr="手机屏幕截图&#10;&#10;描述已自动生成">
            <a:extLst>
              <a:ext uri="{FF2B5EF4-FFF2-40B4-BE49-F238E27FC236}">
                <a16:creationId xmlns:a16="http://schemas.microsoft.com/office/drawing/2014/main" id="{D8B6516A-A81B-44B2-8152-D0991439613E}"/>
              </a:ext>
            </a:extLst>
          </p:cNvPr>
          <p:cNvPicPr>
            <a:picLocks noChangeAspect="1"/>
          </p:cNvPicPr>
          <p:nvPr/>
        </p:nvPicPr>
        <p:blipFill>
          <a:blip r:embed="rId2"/>
          <a:stretch>
            <a:fillRect/>
          </a:stretch>
        </p:blipFill>
        <p:spPr>
          <a:xfrm>
            <a:off x="4852657" y="2017889"/>
            <a:ext cx="7212345" cy="2822222"/>
          </a:xfrm>
          <a:prstGeom prst="rect">
            <a:avLst/>
          </a:prstGeom>
        </p:spPr>
      </p:pic>
    </p:spTree>
    <p:extLst>
      <p:ext uri="{BB962C8B-B14F-4D97-AF65-F5344CB8AC3E}">
        <p14:creationId xmlns:p14="http://schemas.microsoft.com/office/powerpoint/2010/main" val="290345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8</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a:xfrm>
            <a:off x="322121" y="675508"/>
            <a:ext cx="5137119" cy="529569"/>
          </a:xfrm>
        </p:spPr>
        <p:txBody>
          <a:bodyPr/>
          <a:lstStyle/>
          <a:p>
            <a:r>
              <a:rPr lang="en-US" altLang="zh-CN" sz="3200" dirty="0">
                <a:latin typeface="Times New Roman" panose="02020603050405020304" pitchFamily="18" charset="0"/>
                <a:cs typeface="Times New Roman" panose="02020603050405020304" pitchFamily="18" charset="0"/>
              </a:rPr>
              <a:t>Results and Conclusion</a:t>
            </a:r>
          </a:p>
        </p:txBody>
      </p:sp>
      <p:sp>
        <p:nvSpPr>
          <p:cNvPr id="5" name="矩形 4"/>
          <p:cNvSpPr/>
          <p:nvPr/>
        </p:nvSpPr>
        <p:spPr>
          <a:xfrm>
            <a:off x="1148839" y="2032801"/>
            <a:ext cx="9894321" cy="3539430"/>
          </a:xfrm>
          <a:prstGeom prst="rect">
            <a:avLst/>
          </a:prstGeom>
        </p:spPr>
        <p:txBody>
          <a:bodyPr wrap="square">
            <a:spAutoFit/>
          </a:bodyPr>
          <a:lstStyle/>
          <a:p>
            <a:pPr defTabSz="0"/>
            <a:r>
              <a:rPr lang="en-US" altLang="zh-CN" sz="1600" dirty="0">
                <a:latin typeface="Times New Roman" panose="02020603050405020304" pitchFamily="18" charset="0"/>
                <a:cs typeface="Times New Roman" panose="02020603050405020304" pitchFamily="18" charset="0"/>
              </a:rPr>
              <a:t>Test set is provided by </a:t>
            </a:r>
            <a:r>
              <a:rPr lang="en-US" altLang="zh-CN" sz="1600" dirty="0" err="1">
                <a:latin typeface="Times New Roman" panose="02020603050405020304" pitchFamily="18" charset="0"/>
                <a:cs typeface="Times New Roman" panose="02020603050405020304" pitchFamily="18" charset="0"/>
              </a:rPr>
              <a:t>Dslabs</a:t>
            </a:r>
            <a:r>
              <a:rPr lang="en-US" altLang="zh-CN" sz="1600" dirty="0">
                <a:latin typeface="Times New Roman" panose="02020603050405020304" pitchFamily="18" charset="0"/>
                <a:cs typeface="Times New Roman" panose="02020603050405020304" pitchFamily="18" charset="0"/>
              </a:rPr>
              <a:t> framework covering common combinations of situations that a distributed system may encounter. </a:t>
            </a:r>
          </a:p>
          <a:p>
            <a:pPr defTabSz="0"/>
            <a:endParaRPr lang="en-US" altLang="zh-CN" sz="1600" dirty="0">
              <a:latin typeface="Times New Roman" panose="02020603050405020304" pitchFamily="18" charset="0"/>
              <a:cs typeface="Times New Roman" panose="02020603050405020304" pitchFamily="18" charset="0"/>
            </a:endParaRPr>
          </a:p>
          <a:p>
            <a:pPr defTabSz="0"/>
            <a:r>
              <a:rPr lang="en-US" altLang="zh-CN" sz="1600" dirty="0">
                <a:latin typeface="Times New Roman" panose="02020603050405020304" pitchFamily="18" charset="0"/>
                <a:cs typeface="Times New Roman" panose="02020603050405020304" pitchFamily="18" charset="0"/>
              </a:rPr>
              <a:t>The tests include single/multiple client(s)/server(s), network partitions, partition heals, concurrent operations etc. Also, the test set will test how many messages the system sends per request to evaluate the message redundancy. Our system uses about 60 messages per request.</a:t>
            </a:r>
          </a:p>
          <a:p>
            <a:pPr defTabSz="0"/>
            <a:endParaRPr lang="en-US" altLang="zh-CN" sz="1600" dirty="0">
              <a:latin typeface="Times New Roman" panose="02020603050405020304" pitchFamily="18" charset="0"/>
              <a:cs typeface="Times New Roman" panose="02020603050405020304" pitchFamily="18" charset="0"/>
            </a:endParaRPr>
          </a:p>
          <a:p>
            <a:pPr defTabSz="0"/>
            <a:r>
              <a:rPr lang="en-US" altLang="zh-CN" sz="1600" dirty="0">
                <a:latin typeface="Times New Roman" panose="02020603050405020304" pitchFamily="18" charset="0"/>
                <a:cs typeface="Times New Roman" panose="02020603050405020304" pitchFamily="18" charset="0"/>
              </a:rPr>
              <a:t>The test system asserts the invariants on different tests to find out whether our system violates certain rules, such as consistency, linearizability, availability, and the state of each slot in the log about whether it is accepted by majority.</a:t>
            </a:r>
          </a:p>
          <a:p>
            <a:pPr defTabSz="0"/>
            <a:endParaRPr lang="en-US" altLang="zh-CN" sz="1600" dirty="0">
              <a:latin typeface="Times New Roman" panose="02020603050405020304" pitchFamily="18" charset="0"/>
              <a:cs typeface="Times New Roman" panose="02020603050405020304" pitchFamily="18" charset="0"/>
            </a:endParaRPr>
          </a:p>
          <a:p>
            <a:pPr defTabSz="0"/>
            <a:r>
              <a:rPr lang="en-US" altLang="zh-CN" sz="1600" dirty="0">
                <a:latin typeface="Times New Roman" panose="02020603050405020304" pitchFamily="18" charset="0"/>
                <a:cs typeface="Times New Roman" panose="02020603050405020304" pitchFamily="18" charset="0"/>
              </a:rPr>
              <a:t>The framework basically is a I/O automata. It will treat all messages and timer as a I/O event to achieve serializability for each server. It will also memorize every state of each server and client as a node. The node is a state which stores all internal states, on-flying messages, triggered timer in the background. This can help us evaluate the system redundancy in message transmission, timer settings or whether the lagging replicas can recovery on time.</a:t>
            </a:r>
          </a:p>
        </p:txBody>
      </p:sp>
    </p:spTree>
    <p:extLst>
      <p:ext uri="{BB962C8B-B14F-4D97-AF65-F5344CB8AC3E}">
        <p14:creationId xmlns:p14="http://schemas.microsoft.com/office/powerpoint/2010/main" val="3504174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322121" y="494364"/>
            <a:ext cx="3511942" cy="529569"/>
          </a:xfrm>
        </p:spPr>
        <p:txBody>
          <a:bodyPr/>
          <a:lstStyle/>
          <a:p>
            <a:r>
              <a:rPr kumimoji="1" lang="en-US" altLang="zh-CN" dirty="0">
                <a:latin typeface="+mn-lt"/>
                <a:ea typeface="+mn-ea"/>
                <a:cs typeface="+mn-ea"/>
                <a:sym typeface="+mn-lt"/>
              </a:rPr>
              <a:t>References</a:t>
            </a:r>
            <a:endParaRPr kumimoji="1" lang="zh-CN" altLang="en-US" dirty="0">
              <a:latin typeface="+mn-lt"/>
              <a:ea typeface="+mn-ea"/>
              <a:cs typeface="+mn-ea"/>
              <a:sym typeface="+mn-lt"/>
            </a:endParaRPr>
          </a:p>
        </p:txBody>
      </p:sp>
      <p:sp>
        <p:nvSpPr>
          <p:cNvPr id="24" name="TextBox 4">
            <a:extLst>
              <a:ext uri="{FF2B5EF4-FFF2-40B4-BE49-F238E27FC236}">
                <a16:creationId xmlns:a16="http://schemas.microsoft.com/office/drawing/2014/main" id="{A81381F9-022A-4530-9084-6215094C38E4}"/>
              </a:ext>
            </a:extLst>
          </p:cNvPr>
          <p:cNvSpPr txBox="1"/>
          <p:nvPr/>
        </p:nvSpPr>
        <p:spPr>
          <a:xfrm>
            <a:off x="749977" y="2351855"/>
            <a:ext cx="10692046" cy="2031325"/>
          </a:xfrm>
          <a:prstGeom prst="rect">
            <a:avLst/>
          </a:prstGeom>
          <a:noFill/>
        </p:spPr>
        <p:txBody>
          <a:bodyPr wrap="square" rtlCol="0">
            <a:spAutoFit/>
          </a:bodyPr>
          <a:lstStyle/>
          <a:p>
            <a:pPr marL="285750" indent="-285750" defTabSz="0">
              <a:buFont typeface="Wingdings" panose="05000000000000000000" pitchFamily="2" charset="2"/>
              <a:buChar char="Ø"/>
            </a:pPr>
            <a:r>
              <a:rPr lang="en-US" altLang="zh-CN" dirty="0"/>
              <a:t>Van Renesse, Robbert, and Deniz Altinbuken. "Paxos made moderately complex." ACM Computing Surveys (CSUR) 47, no. 3 (2015): 1-36</a:t>
            </a:r>
          </a:p>
          <a:p>
            <a:pPr defTabSz="0"/>
            <a:endParaRPr lang="en-US" altLang="zh-CN" dirty="0"/>
          </a:p>
          <a:p>
            <a:pPr marL="285750" indent="-285750" defTabSz="0">
              <a:buFont typeface="Wingdings" panose="05000000000000000000" pitchFamily="2" charset="2"/>
              <a:buChar char="Ø"/>
            </a:pPr>
            <a:r>
              <a:rPr lang="en-US" altLang="zh-CN" dirty="0"/>
              <a:t>Lamport, Leslie. "Paxos made simple." </a:t>
            </a:r>
            <a:r>
              <a:rPr lang="en-US" altLang="zh-CN" i="1" dirty="0"/>
              <a:t>ACM Sigact News</a:t>
            </a:r>
            <a:r>
              <a:rPr lang="en-US" altLang="zh-CN" dirty="0"/>
              <a:t> 32, no. 4 (2001): 18-25.</a:t>
            </a:r>
          </a:p>
          <a:p>
            <a:pPr defTabSz="0"/>
            <a:endParaRPr lang="en-US" altLang="zh-CN" b="1" dirty="0"/>
          </a:p>
          <a:p>
            <a:pPr marL="1350" indent="-285750" defTabSz="0">
              <a:buFont typeface="Wingdings" panose="05000000000000000000" pitchFamily="2" charset="2"/>
              <a:buChar char="Ø"/>
            </a:pPr>
            <a:r>
              <a:rPr lang="nb-NO" altLang="zh-CN" dirty="0"/>
              <a:t>Robbert van Renesse, D.A., 2018 [Online] Available at: </a:t>
            </a:r>
          </a:p>
          <a:p>
            <a:pPr marL="284400" indent="0" defTabSz="0">
              <a:buNone/>
            </a:pPr>
            <a:r>
              <a:rPr lang="nb-NO" altLang="zh-CN" dirty="0"/>
              <a:t>		http://paxos.systems/index.html</a:t>
            </a:r>
          </a:p>
        </p:txBody>
      </p:sp>
    </p:spTree>
    <p:extLst>
      <p:ext uri="{BB962C8B-B14F-4D97-AF65-F5344CB8AC3E}">
        <p14:creationId xmlns:p14="http://schemas.microsoft.com/office/powerpoint/2010/main" val="249545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897771" y="2221929"/>
            <a:ext cx="6396459" cy="1191399"/>
          </a:xfrm>
        </p:spPr>
        <p:txBody>
          <a:bodyPr/>
          <a:lstStyle/>
          <a:p>
            <a:pPr lvl="0" defTabSz="609585">
              <a:lnSpc>
                <a:spcPct val="100000"/>
              </a:lnSpc>
              <a:spcBef>
                <a:spcPts val="0"/>
              </a:spcBef>
            </a:pPr>
            <a:r>
              <a:rPr kumimoji="1" lang="en-US" altLang="zh-CN" b="0" dirty="0">
                <a:solidFill>
                  <a:prstClr val="white"/>
                </a:solidFill>
                <a:latin typeface="Times New Roman" panose="02020603050405020304" pitchFamily="18" charset="0"/>
                <a:cs typeface="Times New Roman" panose="02020603050405020304" pitchFamily="18" charset="0"/>
                <a:sym typeface="+mn-lt"/>
              </a:rPr>
              <a:t>Thank you!</a:t>
            </a:r>
          </a:p>
        </p:txBody>
      </p:sp>
      <p:sp>
        <p:nvSpPr>
          <p:cNvPr id="3" name="文本占位符 2"/>
          <p:cNvSpPr>
            <a:spLocks noGrp="1"/>
          </p:cNvSpPr>
          <p:nvPr>
            <p:ph type="body" sz="quarter" idx="11"/>
          </p:nvPr>
        </p:nvSpPr>
        <p:spPr/>
        <p:txBody>
          <a:bodyPr/>
          <a:lstStyle/>
          <a:p>
            <a:r>
              <a:rPr kumimoji="1" lang="en-US" altLang="zh-CN" dirty="0" err="1">
                <a:solidFill>
                  <a:schemeClr val="bg1"/>
                </a:solidFill>
                <a:latin typeface="Times New Roman" panose="02020603050405020304" pitchFamily="18" charset="0"/>
                <a:cs typeface="Times New Roman" panose="02020603050405020304" pitchFamily="18" charset="0"/>
                <a:sym typeface="+mn-lt"/>
              </a:rPr>
              <a:t>Kaiwen</a:t>
            </a:r>
            <a:r>
              <a:rPr kumimoji="1" lang="en-US" altLang="zh-CN" dirty="0">
                <a:solidFill>
                  <a:schemeClr val="bg1"/>
                </a:solidFill>
                <a:latin typeface="Times New Roman" panose="02020603050405020304" pitchFamily="18" charset="0"/>
                <a:cs typeface="Times New Roman" panose="02020603050405020304" pitchFamily="18" charset="0"/>
                <a:sym typeface="+mn-lt"/>
              </a:rPr>
              <a:t> Wang</a:t>
            </a:r>
            <a:endParaRPr lang="zh-CN" altLang="en-US"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28088191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1146887" y="1946682"/>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6" name="圆角矩形 5"/>
          <p:cNvSpPr/>
          <p:nvPr/>
        </p:nvSpPr>
        <p:spPr>
          <a:xfrm>
            <a:off x="1146885" y="3101857"/>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7" name="圆角矩形 6"/>
          <p:cNvSpPr/>
          <p:nvPr/>
        </p:nvSpPr>
        <p:spPr>
          <a:xfrm>
            <a:off x="1146883" y="4257031"/>
            <a:ext cx="9898224" cy="792451"/>
          </a:xfrm>
          <a:prstGeom prst="roundRect">
            <a:avLst>
              <a:gd name="adj" fmla="val 50000"/>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9" name="文本框 8"/>
          <p:cNvSpPr txBox="1"/>
          <p:nvPr/>
        </p:nvSpPr>
        <p:spPr>
          <a:xfrm>
            <a:off x="4921570" y="2138893"/>
            <a:ext cx="5837573" cy="4165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29303A"/>
                </a:solidFill>
                <a:effectLst/>
                <a:uLnTx/>
                <a:uFillTx/>
                <a:latin typeface="Times New Roman" panose="02020603050405020304" pitchFamily="18" charset="0"/>
                <a:cs typeface="Times New Roman" panose="02020603050405020304" pitchFamily="18" charset="0"/>
                <a:sym typeface="+mn-lt"/>
              </a:rPr>
              <a:t>Distributed key-value store system using Paxos protocol</a:t>
            </a:r>
          </a:p>
        </p:txBody>
      </p:sp>
      <p:sp>
        <p:nvSpPr>
          <p:cNvPr id="10" name="矩形 9"/>
          <p:cNvSpPr/>
          <p:nvPr/>
        </p:nvSpPr>
        <p:spPr>
          <a:xfrm>
            <a:off x="3008982" y="2148828"/>
            <a:ext cx="830677" cy="461665"/>
          </a:xfrm>
          <a:prstGeom prst="rect">
            <a:avLst/>
          </a:prstGeom>
        </p:spPr>
        <p:txBody>
          <a:bodyPr wrap="none">
            <a:spAutoFit/>
          </a:bodyPr>
          <a:lstStyle/>
          <a:p>
            <a:pPr lvl="0" defTabSz="914400">
              <a:defRPr/>
            </a:pPr>
            <a:r>
              <a:rPr lang="en-US" altLang="zh-CN" sz="2400" b="1" kern="0" dirty="0">
                <a:solidFill>
                  <a:sysClr val="windowText" lastClr="000000"/>
                </a:solidFill>
                <a:latin typeface="Times New Roman" panose="02020603050405020304" pitchFamily="18" charset="0"/>
                <a:cs typeface="Times New Roman" panose="02020603050405020304" pitchFamily="18" charset="0"/>
                <a:sym typeface="+mn-lt"/>
              </a:rPr>
              <a:t>Task</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1" name="矩形 10"/>
          <p:cNvSpPr/>
          <p:nvPr/>
        </p:nvSpPr>
        <p:spPr>
          <a:xfrm>
            <a:off x="2216814" y="3292449"/>
            <a:ext cx="816249" cy="461665"/>
          </a:xfrm>
          <a:prstGeom prst="rect">
            <a:avLst/>
          </a:prstGeom>
        </p:spPr>
        <p:txBody>
          <a:bodyPr wrap="none">
            <a:spAutoFit/>
          </a:bodyPr>
          <a:lstStyle/>
          <a:p>
            <a:pPr lvl="0" defTabSz="914400">
              <a:defRPr/>
            </a:pPr>
            <a:r>
              <a:rPr lang="en-US" altLang="zh-CN" sz="2400" b="1" kern="0" dirty="0">
                <a:solidFill>
                  <a:sysClr val="windowText" lastClr="000000"/>
                </a:solidFill>
                <a:latin typeface="Times New Roman" panose="02020603050405020304" pitchFamily="18" charset="0"/>
                <a:cs typeface="Times New Roman" panose="02020603050405020304" pitchFamily="18" charset="0"/>
                <a:sym typeface="+mn-lt"/>
              </a:rPr>
              <a:t>Goal</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2" name="文本框 11"/>
          <p:cNvSpPr txBox="1"/>
          <p:nvPr/>
        </p:nvSpPr>
        <p:spPr>
          <a:xfrm>
            <a:off x="5172075" y="3220738"/>
            <a:ext cx="6048375" cy="4165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29303A"/>
                </a:solidFill>
                <a:effectLst/>
                <a:uLnTx/>
                <a:uFillTx/>
                <a:latin typeface="Times New Roman" panose="02020603050405020304" pitchFamily="18" charset="0"/>
                <a:cs typeface="Times New Roman" panose="02020603050405020304" pitchFamily="18" charset="0"/>
                <a:sym typeface="+mn-lt"/>
              </a:rPr>
              <a:t>A system that can remain consistency when partition happens</a:t>
            </a:r>
          </a:p>
        </p:txBody>
      </p:sp>
      <p:sp>
        <p:nvSpPr>
          <p:cNvPr id="13" name="文本框 12"/>
          <p:cNvSpPr txBox="1"/>
          <p:nvPr/>
        </p:nvSpPr>
        <p:spPr>
          <a:xfrm>
            <a:off x="1475401" y="4444994"/>
            <a:ext cx="4979599" cy="41652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30000"/>
              </a:lnSpc>
              <a:spcBef>
                <a:spcPts val="0"/>
              </a:spcBef>
              <a:spcAft>
                <a:spcPts val="0"/>
              </a:spcAft>
              <a:buClrTx/>
              <a:buSzTx/>
              <a:buFontTx/>
              <a:buNone/>
              <a:tabLst/>
              <a:defRPr/>
            </a:pPr>
            <a:r>
              <a:rPr kumimoji="0" lang="en-US" altLang="zh-CN" b="0" i="0" u="none" strike="noStrike" kern="1200" cap="none" spc="0" normalizeH="0" baseline="0" noProof="0" dirty="0">
                <a:ln>
                  <a:noFill/>
                </a:ln>
                <a:solidFill>
                  <a:srgbClr val="29303A"/>
                </a:solidFill>
                <a:effectLst/>
                <a:uLnTx/>
                <a:uFillTx/>
                <a:latin typeface="Times New Roman" panose="02020603050405020304" pitchFamily="18" charset="0"/>
                <a:cs typeface="Times New Roman" panose="02020603050405020304" pitchFamily="18" charset="0"/>
                <a:sym typeface="+mn-lt"/>
              </a:rPr>
              <a:t>Exactly once &amp; Paxos Protocol with stable leader</a:t>
            </a:r>
          </a:p>
        </p:txBody>
      </p:sp>
      <p:sp>
        <p:nvSpPr>
          <p:cNvPr id="14" name="矩形 13"/>
          <p:cNvSpPr/>
          <p:nvPr/>
        </p:nvSpPr>
        <p:spPr>
          <a:xfrm>
            <a:off x="8064889" y="4434455"/>
            <a:ext cx="1074333" cy="461665"/>
          </a:xfrm>
          <a:prstGeom prst="rect">
            <a:avLst/>
          </a:prstGeom>
        </p:spPr>
        <p:txBody>
          <a:bodyPr wrap="none">
            <a:spAutoFit/>
          </a:bodyPr>
          <a:lstStyle/>
          <a:p>
            <a:pPr lvl="0" defTabSz="914400">
              <a:defRPr/>
            </a:pPr>
            <a:r>
              <a:rPr lang="en-US" altLang="zh-CN" sz="2400" b="1" kern="0" dirty="0">
                <a:solidFill>
                  <a:sysClr val="windowText" lastClr="000000"/>
                </a:solidFill>
                <a:latin typeface="Times New Roman" panose="02020603050405020304" pitchFamily="18" charset="0"/>
                <a:cs typeface="Times New Roman" panose="02020603050405020304" pitchFamily="18" charset="0"/>
                <a:sym typeface="+mn-lt"/>
              </a:rPr>
              <a:t>Design</a:t>
            </a:r>
            <a:endParaRPr kumimoji="0" lang="en-US" altLang="zh-CN" sz="2400" b="1"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7" name="椭圆 16"/>
          <p:cNvSpPr/>
          <p:nvPr/>
        </p:nvSpPr>
        <p:spPr>
          <a:xfrm>
            <a:off x="1634605" y="1767627"/>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01</a:t>
            </a:r>
            <a:endParaRPr kumimoji="0" lang="zh-CN" altLang="en-US"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8" name="椭圆 17"/>
          <p:cNvSpPr/>
          <p:nvPr/>
        </p:nvSpPr>
        <p:spPr>
          <a:xfrm>
            <a:off x="3880934" y="2932045"/>
            <a:ext cx="1164418" cy="1164418"/>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02</a:t>
            </a:r>
            <a:endParaRPr kumimoji="0" lang="zh-CN" altLang="en-US"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9" name="椭圆 18"/>
          <p:cNvSpPr/>
          <p:nvPr/>
        </p:nvSpPr>
        <p:spPr>
          <a:xfrm>
            <a:off x="6790613" y="4064118"/>
            <a:ext cx="1164418" cy="1164418"/>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03</a:t>
            </a:r>
            <a:endParaRPr kumimoji="0" lang="zh-CN" altLang="en-US" sz="3733"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23" name="文本占位符 1">
            <a:extLst>
              <a:ext uri="{FF2B5EF4-FFF2-40B4-BE49-F238E27FC236}">
                <a16:creationId xmlns:a16="http://schemas.microsoft.com/office/drawing/2014/main" id="{971787AC-E736-40DC-919B-86479C51CE5F}"/>
              </a:ext>
            </a:extLst>
          </p:cNvPr>
          <p:cNvSpPr txBox="1">
            <a:spLocks/>
          </p:cNvSpPr>
          <p:nvPr/>
        </p:nvSpPr>
        <p:spPr>
          <a:xfrm>
            <a:off x="322121" y="256674"/>
            <a:ext cx="3511942" cy="418834"/>
          </a:xfrm>
          <a:prstGeom prst="rect">
            <a:avLst/>
          </a:prstGeom>
          <a:ln w="12700" cmpd="sng">
            <a:noFill/>
          </a:ln>
        </p:spPr>
        <p:txBody>
          <a:bodyPr vert="horz" anchor="t"/>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kumimoji="1" lang="en-US" altLang="zh-CN" dirty="0">
                <a:latin typeface="Times New Roman" panose="02020603050405020304" pitchFamily="18" charset="0"/>
                <a:cs typeface="Times New Roman" panose="02020603050405020304" pitchFamily="18" charset="0"/>
                <a:sym typeface="+mn-lt"/>
              </a:rPr>
              <a:t>Part 1</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24" name="文本占位符 2">
            <a:extLst>
              <a:ext uri="{FF2B5EF4-FFF2-40B4-BE49-F238E27FC236}">
                <a16:creationId xmlns:a16="http://schemas.microsoft.com/office/drawing/2014/main" id="{12055862-B518-4546-995A-E478E7440595}"/>
              </a:ext>
            </a:extLst>
          </p:cNvPr>
          <p:cNvSpPr txBox="1">
            <a:spLocks/>
          </p:cNvSpPr>
          <p:nvPr/>
        </p:nvSpPr>
        <p:spPr>
          <a:xfrm>
            <a:off x="322121" y="692582"/>
            <a:ext cx="3511942" cy="5124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3200" b="1" dirty="0">
                <a:latin typeface="Times New Roman" panose="02020603050405020304" pitchFamily="18" charset="0"/>
                <a:cs typeface="Times New Roman" panose="02020603050405020304" pitchFamily="18" charset="0"/>
                <a:sym typeface="+mn-lt"/>
              </a:rPr>
              <a:t>Introduction</a:t>
            </a:r>
            <a:endParaRPr kumimoji="1" lang="zh-CN" altLang="en-US" sz="3200" b="1" dirty="0">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862178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2</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p:txBody>
          <a:bodyPr/>
          <a:lstStyle/>
          <a:p>
            <a:r>
              <a:rPr kumimoji="1" lang="en-US" altLang="zh-CN" sz="3200" dirty="0">
                <a:latin typeface="Times New Roman" panose="02020603050405020304" pitchFamily="18" charset="0"/>
                <a:ea typeface="+mn-ea"/>
                <a:cs typeface="Times New Roman" panose="02020603050405020304" pitchFamily="18" charset="0"/>
                <a:sym typeface="+mn-lt"/>
              </a:rPr>
              <a:t>Objectives</a:t>
            </a:r>
            <a:endParaRPr kumimoji="1" lang="zh-CN" altLang="en-US" sz="3600" dirty="0">
              <a:latin typeface="Times New Roman" panose="02020603050405020304" pitchFamily="18" charset="0"/>
              <a:ea typeface="+mn-ea"/>
              <a:cs typeface="Times New Roman" panose="02020603050405020304" pitchFamily="18" charset="0"/>
              <a:sym typeface="+mn-lt"/>
            </a:endParaRPr>
          </a:p>
        </p:txBody>
      </p:sp>
      <p:sp>
        <p:nvSpPr>
          <p:cNvPr id="4" name="矩形 3"/>
          <p:cNvSpPr/>
          <p:nvPr/>
        </p:nvSpPr>
        <p:spPr>
          <a:xfrm>
            <a:off x="1" y="5195278"/>
            <a:ext cx="5779393" cy="121917"/>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sp>
        <p:nvSpPr>
          <p:cNvPr id="5" name="矩形 4"/>
          <p:cNvSpPr/>
          <p:nvPr/>
        </p:nvSpPr>
        <p:spPr>
          <a:xfrm>
            <a:off x="1" y="3984373"/>
            <a:ext cx="5779393" cy="121917"/>
          </a:xfrm>
          <a:prstGeom prst="rect">
            <a:avLst/>
          </a:prstGeom>
          <a:solidFill>
            <a:schemeClr val="bg1">
              <a:lumMod val="95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6" name="矩形 5"/>
          <p:cNvSpPr/>
          <p:nvPr/>
        </p:nvSpPr>
        <p:spPr>
          <a:xfrm>
            <a:off x="1" y="2780723"/>
            <a:ext cx="5779393" cy="121917"/>
          </a:xfrm>
          <a:prstGeom prst="rect">
            <a:avLst/>
          </a:prstGeom>
          <a:solidFill>
            <a:schemeClr val="accent1"/>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7" name="矩形 6"/>
          <p:cNvSpPr/>
          <p:nvPr/>
        </p:nvSpPr>
        <p:spPr>
          <a:xfrm>
            <a:off x="1" y="1569818"/>
            <a:ext cx="5779393" cy="121917"/>
          </a:xfrm>
          <a:prstGeom prst="rect">
            <a:avLst/>
          </a:prstGeom>
          <a:solidFill>
            <a:schemeClr val="tx1">
              <a:lumMod val="50000"/>
              <a:lumOff val="50000"/>
            </a:schemeClr>
          </a:solidFill>
          <a:ln>
            <a:noFill/>
          </a:ln>
          <a:effectLst>
            <a:outerShdw blurRad="508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3200" b="0" i="0" u="none" strike="noStrike" kern="0" cap="none" spc="0" normalizeH="0" baseline="0" noProof="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8" name="椭圆 7"/>
          <p:cNvSpPr/>
          <p:nvPr/>
        </p:nvSpPr>
        <p:spPr>
          <a:xfrm>
            <a:off x="5529859" y="1205077"/>
            <a:ext cx="907237" cy="907237"/>
          </a:xfrm>
          <a:prstGeom prst="ellipse">
            <a:avLst/>
          </a:prstGeom>
          <a:solidFill>
            <a:schemeClr val="tx1">
              <a:lumMod val="50000"/>
              <a:lumOff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01</a:t>
            </a:r>
            <a:endParaRPr kumimoji="0" lang="zh-CN" altLang="en-US"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sp>
        <p:nvSpPr>
          <p:cNvPr id="9" name="椭圆 8"/>
          <p:cNvSpPr/>
          <p:nvPr/>
        </p:nvSpPr>
        <p:spPr>
          <a:xfrm>
            <a:off x="5529859" y="2411090"/>
            <a:ext cx="907237" cy="907237"/>
          </a:xfrm>
          <a:prstGeom prst="ellips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02</a:t>
            </a:r>
            <a:endParaRPr kumimoji="0" lang="zh-CN" alt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0" name="椭圆 9"/>
          <p:cNvSpPr/>
          <p:nvPr/>
        </p:nvSpPr>
        <p:spPr>
          <a:xfrm>
            <a:off x="5529859" y="3583602"/>
            <a:ext cx="907237" cy="907237"/>
          </a:xfrm>
          <a:prstGeom prst="ellipse">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rPr>
              <a:t>03</a:t>
            </a:r>
            <a:endParaRPr kumimoji="0" lang="zh-CN" altLang="en-US" sz="32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lt"/>
            </a:endParaRPr>
          </a:p>
        </p:txBody>
      </p:sp>
      <p:sp>
        <p:nvSpPr>
          <p:cNvPr id="11" name="椭圆 10"/>
          <p:cNvSpPr/>
          <p:nvPr/>
        </p:nvSpPr>
        <p:spPr>
          <a:xfrm>
            <a:off x="5529859" y="4803969"/>
            <a:ext cx="907237" cy="907237"/>
          </a:xfrm>
          <a:prstGeom prst="ellipse">
            <a:avLst/>
          </a:prstGeom>
          <a:solidFill>
            <a:schemeClr val="accent1">
              <a:lumMod val="7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04</a:t>
            </a:r>
            <a:endParaRPr kumimoji="0" lang="zh-CN" altLang="en-US" sz="3200"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p:txBody>
      </p:sp>
      <p:grpSp>
        <p:nvGrpSpPr>
          <p:cNvPr id="12" name="组 11"/>
          <p:cNvGrpSpPr/>
          <p:nvPr/>
        </p:nvGrpSpPr>
        <p:grpSpPr>
          <a:xfrm>
            <a:off x="6962904" y="1053539"/>
            <a:ext cx="4042755" cy="1010826"/>
            <a:chOff x="247498" y="2041376"/>
            <a:chExt cx="3032066" cy="758119"/>
          </a:xfrm>
        </p:grpSpPr>
        <p:sp>
          <p:nvSpPr>
            <p:cNvPr id="13" name="文本框 12"/>
            <p:cNvSpPr txBox="1"/>
            <p:nvPr/>
          </p:nvSpPr>
          <p:spPr>
            <a:xfrm>
              <a:off x="247498" y="2331049"/>
              <a:ext cx="3032066" cy="46844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lang="en-US" altLang="zh-CN" sz="1400" dirty="0">
                  <a:solidFill>
                    <a:schemeClr val="tx2"/>
                  </a:solidFill>
                  <a:latin typeface="Times New Roman" panose="02020603050405020304" pitchFamily="18" charset="0"/>
                  <a:cs typeface="Times New Roman" panose="02020603050405020304" pitchFamily="18" charset="0"/>
                  <a:sym typeface="+mn-lt"/>
                </a:rPr>
                <a:t>Use exactly once semantic to minimize the number of messages</a:t>
              </a:r>
              <a:endParaRPr kumimoji="0" lang="zh-CN" altLang="en-US" sz="1400" b="0" i="0" u="none" strike="noStrike" cap="none" spc="0" normalizeH="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14" name="矩形 13"/>
            <p:cNvSpPr/>
            <p:nvPr/>
          </p:nvSpPr>
          <p:spPr>
            <a:xfrm>
              <a:off x="247498" y="2041376"/>
              <a:ext cx="1076256" cy="312393"/>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Exactly once</a:t>
              </a:r>
            </a:p>
          </p:txBody>
        </p:sp>
      </p:grpSp>
      <p:grpSp>
        <p:nvGrpSpPr>
          <p:cNvPr id="15" name="组 14"/>
          <p:cNvGrpSpPr/>
          <p:nvPr/>
        </p:nvGrpSpPr>
        <p:grpSpPr>
          <a:xfrm>
            <a:off x="6962904" y="2259315"/>
            <a:ext cx="4042755" cy="985370"/>
            <a:chOff x="247498" y="2041376"/>
            <a:chExt cx="3032066" cy="739027"/>
          </a:xfrm>
        </p:grpSpPr>
        <p:sp>
          <p:nvSpPr>
            <p:cNvPr id="16" name="文本框 15"/>
            <p:cNvSpPr txBox="1"/>
            <p:nvPr/>
          </p:nvSpPr>
          <p:spPr>
            <a:xfrm>
              <a:off x="247498" y="2331050"/>
              <a:ext cx="3032066" cy="449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Partition resistance</a:t>
              </a:r>
            </a:p>
            <a:p>
              <a:pPr marL="0" marR="0" lvl="0" indent="0" algn="l" defTabSz="1219170" rtl="0" eaLnBrk="1" fontAlgn="auto" latinLnBrk="0" hangingPunct="1">
                <a:lnSpc>
                  <a:spcPct val="130000"/>
                </a:lnSpc>
                <a:spcBef>
                  <a:spcPts val="0"/>
                </a:spcBef>
                <a:spcAft>
                  <a:spcPts val="0"/>
                </a:spcAft>
                <a:buClrTx/>
                <a:buSzTx/>
                <a:buFontTx/>
                <a:buNone/>
                <a:tabLst/>
                <a:defRPr/>
              </a:pPr>
              <a:r>
                <a:rPr lang="en-US" altLang="zh-CN" sz="1333" dirty="0">
                  <a:solidFill>
                    <a:schemeClr val="tx2"/>
                  </a:solidFill>
                  <a:latin typeface="Times New Roman" panose="02020603050405020304" pitchFamily="18" charset="0"/>
                  <a:cs typeface="Times New Roman" panose="02020603050405020304" pitchFamily="18" charset="0"/>
                  <a:sym typeface="+mn-lt"/>
                </a:rPr>
                <a:t>Majority agreement on each decision</a:t>
              </a:r>
              <a:endParaRPr kumimoji="0" lang="zh-CN" altLang="en-US"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17" name="矩形 16"/>
            <p:cNvSpPr/>
            <p:nvPr/>
          </p:nvSpPr>
          <p:spPr>
            <a:xfrm>
              <a:off x="247498" y="2041376"/>
              <a:ext cx="1420100" cy="321482"/>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867"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Data consistency</a:t>
              </a:r>
            </a:p>
          </p:txBody>
        </p:sp>
      </p:grpSp>
      <p:grpSp>
        <p:nvGrpSpPr>
          <p:cNvPr id="18" name="组 17"/>
          <p:cNvGrpSpPr/>
          <p:nvPr/>
        </p:nvGrpSpPr>
        <p:grpSpPr>
          <a:xfrm>
            <a:off x="6962904" y="3465092"/>
            <a:ext cx="4042755" cy="985369"/>
            <a:chOff x="247498" y="2041376"/>
            <a:chExt cx="3032066" cy="739026"/>
          </a:xfrm>
        </p:grpSpPr>
        <p:sp>
          <p:nvSpPr>
            <p:cNvPr id="19" name="文本框 18"/>
            <p:cNvSpPr txBox="1"/>
            <p:nvPr/>
          </p:nvSpPr>
          <p:spPr>
            <a:xfrm>
              <a:off x="247498" y="2331049"/>
              <a:ext cx="3032066" cy="449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Delete stale slots to save memory space</a:t>
              </a:r>
            </a:p>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Need all agreements on </a:t>
              </a:r>
              <a:r>
                <a:rPr lang="en-US" altLang="zh-CN" sz="1333" dirty="0">
                  <a:solidFill>
                    <a:schemeClr val="tx2"/>
                  </a:solidFill>
                  <a:latin typeface="Times New Roman" panose="02020603050405020304" pitchFamily="18" charset="0"/>
                  <a:cs typeface="Times New Roman" panose="02020603050405020304" pitchFamily="18" charset="0"/>
                  <a:sym typeface="+mn-lt"/>
                </a:rPr>
                <a:t>garbage slots</a:t>
              </a:r>
              <a:endParaRPr kumimoji="0" lang="zh-CN" altLang="en-US"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20" name="矩形 19"/>
            <p:cNvSpPr/>
            <p:nvPr/>
          </p:nvSpPr>
          <p:spPr>
            <a:xfrm>
              <a:off x="247498" y="2041376"/>
              <a:ext cx="1577596" cy="321482"/>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867"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Garbage collection</a:t>
              </a:r>
            </a:p>
          </p:txBody>
        </p:sp>
      </p:grpSp>
      <p:grpSp>
        <p:nvGrpSpPr>
          <p:cNvPr id="21" name="组 20"/>
          <p:cNvGrpSpPr/>
          <p:nvPr/>
        </p:nvGrpSpPr>
        <p:grpSpPr>
          <a:xfrm>
            <a:off x="6962904" y="4670867"/>
            <a:ext cx="4042755" cy="985369"/>
            <a:chOff x="247498" y="2041376"/>
            <a:chExt cx="3032066" cy="739026"/>
          </a:xfrm>
        </p:grpSpPr>
        <p:sp>
          <p:nvSpPr>
            <p:cNvPr id="22" name="文本框 21"/>
            <p:cNvSpPr txBox="1"/>
            <p:nvPr/>
          </p:nvSpPr>
          <p:spPr>
            <a:xfrm>
              <a:off x="247498" y="2331049"/>
              <a:ext cx="3032066" cy="449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1219170" rtl="0" eaLnBrk="1" fontAlgn="auto" latinLnBrk="0" hangingPunct="1">
                <a:lnSpc>
                  <a:spcPct val="130000"/>
                </a:lnSpc>
                <a:spcBef>
                  <a:spcPts val="0"/>
                </a:spcBef>
                <a:spcAft>
                  <a:spcPts val="0"/>
                </a:spcAft>
                <a:buClrTx/>
                <a:buSzTx/>
                <a:buFontTx/>
                <a:buNone/>
                <a:tabLst/>
                <a:defRPr/>
              </a:pPr>
              <a:r>
                <a:rPr kumimoji="0" lang="en-US" altLang="zh-CN"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Server falls behind due to network partition</a:t>
              </a:r>
            </a:p>
            <a:p>
              <a:pPr marL="0" marR="0" lvl="0" indent="0" algn="l" defTabSz="1219170" rtl="0" eaLnBrk="1" fontAlgn="auto" latinLnBrk="0" hangingPunct="1">
                <a:lnSpc>
                  <a:spcPct val="130000"/>
                </a:lnSpc>
                <a:spcBef>
                  <a:spcPts val="0"/>
                </a:spcBef>
                <a:spcAft>
                  <a:spcPts val="0"/>
                </a:spcAft>
                <a:buClrTx/>
                <a:buSzTx/>
                <a:buFontTx/>
                <a:buNone/>
                <a:tabLst/>
                <a:defRPr/>
              </a:pPr>
              <a:r>
                <a:rPr lang="en-US" altLang="zh-CN" sz="1333" dirty="0">
                  <a:solidFill>
                    <a:schemeClr val="tx2"/>
                  </a:solidFill>
                  <a:latin typeface="Times New Roman" panose="02020603050405020304" pitchFamily="18" charset="0"/>
                  <a:cs typeface="Times New Roman" panose="02020603050405020304" pitchFamily="18" charset="0"/>
                  <a:sym typeface="+mn-lt"/>
                </a:rPr>
                <a:t>Need to know all decisions during the partition</a:t>
              </a:r>
              <a:endParaRPr kumimoji="0" lang="zh-CN" altLang="en-US" sz="1333" b="0"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endParaRPr>
            </a:p>
          </p:txBody>
        </p:sp>
        <p:sp>
          <p:nvSpPr>
            <p:cNvPr id="23" name="矩形 22"/>
            <p:cNvSpPr/>
            <p:nvPr/>
          </p:nvSpPr>
          <p:spPr>
            <a:xfrm>
              <a:off x="247498" y="2041376"/>
              <a:ext cx="1357583" cy="321482"/>
            </a:xfrm>
            <a:prstGeom prst="rect">
              <a:avLst/>
            </a:prstGeom>
          </p:spPr>
          <p:txBody>
            <a:bodyPr wrap="none">
              <a:spAutoFit/>
            </a:bodyPr>
            <a:lstStyle/>
            <a:p>
              <a:pPr marL="0" marR="0" lvl="0" indent="0" defTabSz="1219170" eaLnBrk="1" fontAlgn="auto" latinLnBrk="0" hangingPunct="1">
                <a:lnSpc>
                  <a:spcPct val="130000"/>
                </a:lnSpc>
                <a:spcBef>
                  <a:spcPts val="0"/>
                </a:spcBef>
                <a:spcAft>
                  <a:spcPts val="0"/>
                </a:spcAft>
                <a:buClrTx/>
                <a:buSzTx/>
                <a:buFontTx/>
                <a:buNone/>
                <a:tabLst/>
                <a:defRPr/>
              </a:pPr>
              <a:r>
                <a:rPr kumimoji="0" lang="en-US" altLang="zh-CN" sz="1867" b="1" i="0" u="none" strike="noStrike" kern="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sym typeface="+mn-lt"/>
                </a:rPr>
                <a:t>Server recovery</a:t>
              </a:r>
            </a:p>
          </p:txBody>
        </p:sp>
      </p:grpSp>
    </p:spTree>
    <p:extLst>
      <p:ext uri="{BB962C8B-B14F-4D97-AF65-F5344CB8AC3E}">
        <p14:creationId xmlns:p14="http://schemas.microsoft.com/office/powerpoint/2010/main" val="3306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3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2"/>
          </p:nvPr>
        </p:nvSpPr>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Basic Paxos</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1222763" y="2367085"/>
            <a:ext cx="9969111" cy="2577116"/>
          </a:xfrm>
          <a:prstGeom prst="rect">
            <a:avLst/>
          </a:prstGeom>
        </p:spPr>
        <p:txBody>
          <a:bodyPr wrap="square">
            <a:spAutoFit/>
          </a:bodyPr>
          <a:lstStyle/>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Replica</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Store the identical log as other replicas do</a:t>
            </a:r>
            <a:endPar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endParaRPr>
          </a:p>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Lea</a:t>
            </a:r>
            <a:r>
              <a:rPr lang="en-US" altLang="zh-CN" kern="0" dirty="0">
                <a:solidFill>
                  <a:schemeClr val="bg1"/>
                </a:solidFill>
                <a:latin typeface="Times New Roman" panose="02020603050405020304" pitchFamily="18" charset="0"/>
                <a:cs typeface="Times New Roman" panose="02020603050405020304" pitchFamily="18" charset="0"/>
                <a:sym typeface="+mn-lt"/>
              </a:rPr>
              <a:t>der</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Spawn a scout to contend for active leader as soon as the last scout failed. </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Spawn a commander to propose a proposal to all acceptors for a specific slot in the log. </a:t>
            </a:r>
          </a:p>
          <a:p>
            <a:pPr marL="285750" marR="0" lvl="0" indent="-285750" defTabSz="914400" eaLnBrk="1" fontAlgn="auto" latinLnBrk="0" hangingPunct="1">
              <a:lnSpc>
                <a:spcPct val="130000"/>
              </a:lnSpc>
              <a:spcBef>
                <a:spcPts val="0"/>
              </a:spcBef>
              <a:spcAft>
                <a:spcPts val="0"/>
              </a:spcAft>
              <a:buClrTx/>
              <a:buSzTx/>
              <a:buFont typeface="Arial" charset="0"/>
              <a:buChar char="•"/>
              <a:tabLst/>
              <a:defRPr/>
            </a:pPr>
            <a:r>
              <a:rPr kumimoji="0" lang="en-US" altLang="zh-CN" b="0" i="0" u="none" strike="noStrike" kern="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sym typeface="+mn-lt"/>
              </a:rPr>
              <a:t>Acceptor</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Make agreements on active leader and each slot.</a:t>
            </a:r>
          </a:p>
        </p:txBody>
      </p:sp>
      <p:sp>
        <p:nvSpPr>
          <p:cNvPr id="6" name="矩形 5"/>
          <p:cNvSpPr/>
          <p:nvPr/>
        </p:nvSpPr>
        <p:spPr>
          <a:xfrm>
            <a:off x="1238759" y="1629762"/>
            <a:ext cx="1678665" cy="579967"/>
          </a:xfrm>
          <a:prstGeom prst="rect">
            <a:avLst/>
          </a:prstGeom>
        </p:spPr>
        <p:txBody>
          <a:bodyPr wrap="non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sym typeface="+mn-lt"/>
              </a:rPr>
              <a:t>Three roles</a:t>
            </a:r>
          </a:p>
        </p:txBody>
      </p:sp>
    </p:spTree>
    <p:extLst>
      <p:ext uri="{BB962C8B-B14F-4D97-AF65-F5344CB8AC3E}">
        <p14:creationId xmlns:p14="http://schemas.microsoft.com/office/powerpoint/2010/main" val="2257061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
            <a:extLst>
              <a:ext uri="{FF2B5EF4-FFF2-40B4-BE49-F238E27FC236}">
                <a16:creationId xmlns:a16="http://schemas.microsoft.com/office/drawing/2014/main" id="{3D08E421-D5EB-4ADA-8C16-0AF1D92C2065}"/>
              </a:ext>
            </a:extLst>
          </p:cNvPr>
          <p:cNvSpPr>
            <a:spLocks noGrp="1"/>
          </p:cNvSpPr>
          <p:nvPr>
            <p:ph type="body" sz="quarter" idx="10"/>
          </p:nvPr>
        </p:nvSpPr>
        <p:spPr>
          <a:xfrm>
            <a:off x="322121" y="256674"/>
            <a:ext cx="3511942" cy="418834"/>
          </a:xfrm>
        </p:spPr>
        <p:txBody>
          <a:bodyPr/>
          <a:lstStyle/>
          <a:p>
            <a:r>
              <a:rPr kumimoji="1" lang="en-US" altLang="zh-CN" dirty="0">
                <a:latin typeface="Times New Roman" panose="02020603050405020304" pitchFamily="18" charset="0"/>
                <a:cs typeface="Times New Roman" panose="02020603050405020304" pitchFamily="18" charset="0"/>
                <a:sym typeface="+mn-lt"/>
              </a:rPr>
              <a:t>Part 3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18" name="文本占位符 2">
            <a:extLst>
              <a:ext uri="{FF2B5EF4-FFF2-40B4-BE49-F238E27FC236}">
                <a16:creationId xmlns:a16="http://schemas.microsoft.com/office/drawing/2014/main" id="{574B5401-2D64-4C04-B321-918E62855BB1}"/>
              </a:ext>
            </a:extLst>
          </p:cNvPr>
          <p:cNvSpPr>
            <a:spLocks noGrp="1"/>
          </p:cNvSpPr>
          <p:nvPr>
            <p:ph type="body" sz="quarter" idx="12"/>
          </p:nvPr>
        </p:nvSpPr>
        <p:spPr>
          <a:xfrm>
            <a:off x="322121" y="692582"/>
            <a:ext cx="3511942" cy="512495"/>
          </a:xfrm>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Basic Paxos</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23" name="矩形 22">
            <a:extLst>
              <a:ext uri="{FF2B5EF4-FFF2-40B4-BE49-F238E27FC236}">
                <a16:creationId xmlns:a16="http://schemas.microsoft.com/office/drawing/2014/main" id="{30A10BA3-6DFA-46A8-8295-C619FC5953A3}"/>
              </a:ext>
            </a:extLst>
          </p:cNvPr>
          <p:cNvSpPr/>
          <p:nvPr/>
        </p:nvSpPr>
        <p:spPr>
          <a:xfrm>
            <a:off x="168353" y="2680590"/>
            <a:ext cx="3982726" cy="1496820"/>
          </a:xfrm>
          <a:prstGeom prst="rect">
            <a:avLst/>
          </a:prstGeom>
        </p:spPr>
        <p:txBody>
          <a:bodyPr wrap="square">
            <a:spAutoFit/>
          </a:bodyPr>
          <a:lstStyle/>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Phase 1</a:t>
            </a:r>
          </a:p>
          <a:p>
            <a:pPr marL="1200127" lvl="2"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Leader election phase</a:t>
            </a:r>
          </a:p>
          <a:p>
            <a:pPr marL="742939" lvl="1"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Phase 2</a:t>
            </a:r>
          </a:p>
          <a:p>
            <a:pPr marL="1200127" lvl="2" indent="-285750" defTabSz="914400">
              <a:lnSpc>
                <a:spcPct val="130000"/>
              </a:lnSpc>
              <a:buFont typeface="Arial"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Proposal agreement phase</a:t>
            </a:r>
          </a:p>
        </p:txBody>
      </p:sp>
      <p:sp>
        <p:nvSpPr>
          <p:cNvPr id="24" name="矩形 23">
            <a:extLst>
              <a:ext uri="{FF2B5EF4-FFF2-40B4-BE49-F238E27FC236}">
                <a16:creationId xmlns:a16="http://schemas.microsoft.com/office/drawing/2014/main" id="{EE6D37C2-4E3D-46EC-9FEB-663C0115A741}"/>
              </a:ext>
            </a:extLst>
          </p:cNvPr>
          <p:cNvSpPr/>
          <p:nvPr/>
        </p:nvSpPr>
        <p:spPr>
          <a:xfrm>
            <a:off x="599012" y="2100623"/>
            <a:ext cx="2561920" cy="579967"/>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solidFill>
                <a:effectLst/>
                <a:uLnTx/>
                <a:uFillTx/>
                <a:latin typeface="Times New Roman" panose="02020603050405020304" pitchFamily="18" charset="0"/>
                <a:cs typeface="Times New Roman" panose="02020603050405020304" pitchFamily="18" charset="0"/>
                <a:sym typeface="+mn-lt"/>
              </a:rPr>
              <a:t>Two context flows</a:t>
            </a:r>
          </a:p>
        </p:txBody>
      </p:sp>
      <p:pic>
        <p:nvPicPr>
          <p:cNvPr id="3" name="Picture 2" descr="A close up of a map&#10;&#10;Description automatically generated">
            <a:extLst>
              <a:ext uri="{FF2B5EF4-FFF2-40B4-BE49-F238E27FC236}">
                <a16:creationId xmlns:a16="http://schemas.microsoft.com/office/drawing/2014/main" id="{FA4BF807-F95A-314F-B3DE-AC0D4C8AC0EC}"/>
              </a:ext>
            </a:extLst>
          </p:cNvPr>
          <p:cNvPicPr>
            <a:picLocks noChangeAspect="1"/>
          </p:cNvPicPr>
          <p:nvPr/>
        </p:nvPicPr>
        <p:blipFill>
          <a:blip r:embed="rId2"/>
          <a:stretch>
            <a:fillRect/>
          </a:stretch>
        </p:blipFill>
        <p:spPr>
          <a:xfrm>
            <a:off x="5285127" y="1156357"/>
            <a:ext cx="6145623" cy="4545286"/>
          </a:xfrm>
          <a:prstGeom prst="rect">
            <a:avLst/>
          </a:prstGeom>
        </p:spPr>
      </p:pic>
    </p:spTree>
    <p:extLst>
      <p:ext uri="{BB962C8B-B14F-4D97-AF65-F5344CB8AC3E}">
        <p14:creationId xmlns:p14="http://schemas.microsoft.com/office/powerpoint/2010/main" val="399798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4</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p:txBody>
          <a:bodyPr/>
          <a:lstStyle/>
          <a:p>
            <a:r>
              <a:rPr kumimoji="1" lang="en-US" altLang="zh-CN" sz="3200" dirty="0">
                <a:latin typeface="Times New Roman" panose="02020603050405020304" pitchFamily="18" charset="0"/>
                <a:ea typeface="+mn-ea"/>
                <a:cs typeface="Times New Roman" panose="02020603050405020304" pitchFamily="18" charset="0"/>
                <a:sym typeface="+mn-lt"/>
              </a:rPr>
              <a:t>Exactly once</a:t>
            </a:r>
            <a:endParaRPr kumimoji="1" lang="zh-CN" altLang="en-US" sz="3200"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884941" y="2438536"/>
            <a:ext cx="4085700" cy="1980927"/>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Store the client ID and its largest sequence number.</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Discard messages which sequence number is lower than the greatest received.</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Ensure the application will not execute the same command twice.</a:t>
            </a:r>
          </a:p>
        </p:txBody>
      </p:sp>
      <p:pic>
        <p:nvPicPr>
          <p:cNvPr id="24" name="图片 23" descr="手机屏幕截图&#10;&#10;描述已自动生成">
            <a:extLst>
              <a:ext uri="{FF2B5EF4-FFF2-40B4-BE49-F238E27FC236}">
                <a16:creationId xmlns:a16="http://schemas.microsoft.com/office/drawing/2014/main" id="{0221FCAE-594F-491E-8793-7F55E9692C1E}"/>
              </a:ext>
            </a:extLst>
          </p:cNvPr>
          <p:cNvPicPr>
            <a:picLocks noChangeAspect="1"/>
          </p:cNvPicPr>
          <p:nvPr/>
        </p:nvPicPr>
        <p:blipFill>
          <a:blip r:embed="rId2"/>
          <a:stretch>
            <a:fillRect/>
          </a:stretch>
        </p:blipFill>
        <p:spPr>
          <a:xfrm>
            <a:off x="5375729" y="1285875"/>
            <a:ext cx="5025572" cy="4667484"/>
          </a:xfrm>
          <a:prstGeom prst="rect">
            <a:avLst/>
          </a:prstGeom>
        </p:spPr>
      </p:pic>
    </p:spTree>
    <p:extLst>
      <p:ext uri="{BB962C8B-B14F-4D97-AF65-F5344CB8AC3E}">
        <p14:creationId xmlns:p14="http://schemas.microsoft.com/office/powerpoint/2010/main" val="154596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5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2"/>
          </p:nvPr>
        </p:nvSpPr>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Stable leader</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1477409" y="3136239"/>
            <a:ext cx="9237182" cy="2577116"/>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Basic Paxos</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Once a leader is preempted, it will start phase 1 to compete for next leader immediately</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Cost redundant messages</a:t>
            </a:r>
          </a:p>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Our approach</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When a leader is preempted, it won’t spawn a new scout to contend for active leader</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Instead, stay inactive and serve as a follower </a:t>
            </a:r>
          </a:p>
          <a:p>
            <a:pPr marL="742939" lvl="1"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Use Heartbeat/Ping message to make sure leader survive</a:t>
            </a:r>
          </a:p>
        </p:txBody>
      </p:sp>
    </p:spTree>
    <p:extLst>
      <p:ext uri="{BB962C8B-B14F-4D97-AF65-F5344CB8AC3E}">
        <p14:creationId xmlns:p14="http://schemas.microsoft.com/office/powerpoint/2010/main" val="400336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占位符 1">
            <a:extLst>
              <a:ext uri="{FF2B5EF4-FFF2-40B4-BE49-F238E27FC236}">
                <a16:creationId xmlns:a16="http://schemas.microsoft.com/office/drawing/2014/main" id="{3D08E421-D5EB-4ADA-8C16-0AF1D92C2065}"/>
              </a:ext>
            </a:extLst>
          </p:cNvPr>
          <p:cNvSpPr>
            <a:spLocks noGrp="1"/>
          </p:cNvSpPr>
          <p:nvPr>
            <p:ph type="body" sz="quarter" idx="10"/>
          </p:nvPr>
        </p:nvSpPr>
        <p:spPr>
          <a:xfrm>
            <a:off x="322121" y="256674"/>
            <a:ext cx="3511942" cy="418834"/>
          </a:xfrm>
        </p:spPr>
        <p:txBody>
          <a:bodyPr/>
          <a:lstStyle/>
          <a:p>
            <a:r>
              <a:rPr kumimoji="1" lang="en-US" altLang="zh-CN" dirty="0">
                <a:latin typeface="Times New Roman" panose="02020603050405020304" pitchFamily="18" charset="0"/>
                <a:cs typeface="Times New Roman" panose="02020603050405020304" pitchFamily="18" charset="0"/>
                <a:sym typeface="+mn-lt"/>
              </a:rPr>
              <a:t>Part 5 </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18" name="文本占位符 2">
            <a:extLst>
              <a:ext uri="{FF2B5EF4-FFF2-40B4-BE49-F238E27FC236}">
                <a16:creationId xmlns:a16="http://schemas.microsoft.com/office/drawing/2014/main" id="{574B5401-2D64-4C04-B321-918E62855BB1}"/>
              </a:ext>
            </a:extLst>
          </p:cNvPr>
          <p:cNvSpPr>
            <a:spLocks noGrp="1"/>
          </p:cNvSpPr>
          <p:nvPr>
            <p:ph type="body" sz="quarter" idx="12"/>
          </p:nvPr>
        </p:nvSpPr>
        <p:spPr>
          <a:xfrm>
            <a:off x="322121" y="692582"/>
            <a:ext cx="3511942" cy="512495"/>
          </a:xfrm>
        </p:spPr>
        <p:txBody>
          <a:bodyPr/>
          <a:lstStyle/>
          <a:p>
            <a:r>
              <a:rPr kumimoji="1" lang="en-US" altLang="zh-CN" dirty="0">
                <a:latin typeface="Times New Roman" panose="02020603050405020304" pitchFamily="18" charset="0"/>
                <a:ea typeface="+mn-ea"/>
                <a:cs typeface="Times New Roman" panose="02020603050405020304" pitchFamily="18" charset="0"/>
                <a:sym typeface="+mn-lt"/>
              </a:rPr>
              <a:t>Stable leader</a:t>
            </a:r>
            <a:endParaRPr kumimoji="1" lang="zh-CN" altLang="en-US" dirty="0">
              <a:latin typeface="Times New Roman" panose="02020603050405020304" pitchFamily="18" charset="0"/>
              <a:ea typeface="+mn-ea"/>
              <a:cs typeface="Times New Roman" panose="02020603050405020304" pitchFamily="18" charset="0"/>
              <a:sym typeface="+mn-lt"/>
            </a:endParaRPr>
          </a:p>
        </p:txBody>
      </p:sp>
      <p:sp>
        <p:nvSpPr>
          <p:cNvPr id="10" name="矩形 9">
            <a:extLst>
              <a:ext uri="{FF2B5EF4-FFF2-40B4-BE49-F238E27FC236}">
                <a16:creationId xmlns:a16="http://schemas.microsoft.com/office/drawing/2014/main" id="{DFB3463D-6C41-4198-A0D1-A46F4C72054A}"/>
              </a:ext>
            </a:extLst>
          </p:cNvPr>
          <p:cNvSpPr/>
          <p:nvPr/>
        </p:nvSpPr>
        <p:spPr>
          <a:xfrm>
            <a:off x="497332" y="2860639"/>
            <a:ext cx="3336731" cy="1136721"/>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kern="0" dirty="0">
                <a:solidFill>
                  <a:schemeClr val="bg1"/>
                </a:solidFill>
                <a:latin typeface="Times New Roman" panose="02020603050405020304" pitchFamily="18" charset="0"/>
                <a:cs typeface="Times New Roman" panose="02020603050405020304" pitchFamily="18" charset="0"/>
                <a:sym typeface="+mn-lt"/>
              </a:rPr>
              <a:t>Leader will stay inactive until it notices the current leader is unreachable</a:t>
            </a:r>
          </a:p>
        </p:txBody>
      </p:sp>
      <p:pic>
        <p:nvPicPr>
          <p:cNvPr id="5" name="图片 4" descr="图片包含 游戏机&#10;&#10;描述已自动生成">
            <a:extLst>
              <a:ext uri="{FF2B5EF4-FFF2-40B4-BE49-F238E27FC236}">
                <a16:creationId xmlns:a16="http://schemas.microsoft.com/office/drawing/2014/main" id="{4D97F02C-526B-4D72-87BA-A15944F80F91}"/>
              </a:ext>
            </a:extLst>
          </p:cNvPr>
          <p:cNvPicPr>
            <a:picLocks noChangeAspect="1"/>
          </p:cNvPicPr>
          <p:nvPr/>
        </p:nvPicPr>
        <p:blipFill>
          <a:blip r:embed="rId2"/>
          <a:stretch>
            <a:fillRect/>
          </a:stretch>
        </p:blipFill>
        <p:spPr>
          <a:xfrm>
            <a:off x="5280294" y="2356114"/>
            <a:ext cx="6666076" cy="2673086"/>
          </a:xfrm>
          <a:prstGeom prst="rect">
            <a:avLst/>
          </a:prstGeom>
        </p:spPr>
      </p:pic>
    </p:spTree>
    <p:extLst>
      <p:ext uri="{BB962C8B-B14F-4D97-AF65-F5344CB8AC3E}">
        <p14:creationId xmlns:p14="http://schemas.microsoft.com/office/powerpoint/2010/main" val="271668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手机屏幕截图&#10;&#10;描述已自动生成">
            <a:extLst>
              <a:ext uri="{FF2B5EF4-FFF2-40B4-BE49-F238E27FC236}">
                <a16:creationId xmlns:a16="http://schemas.microsoft.com/office/drawing/2014/main" id="{C3A3D3DC-63FD-44E2-91DA-3D0D8739ECE7}"/>
              </a:ext>
            </a:extLst>
          </p:cNvPr>
          <p:cNvPicPr>
            <a:picLocks noChangeAspect="1"/>
          </p:cNvPicPr>
          <p:nvPr/>
        </p:nvPicPr>
        <p:blipFill>
          <a:blip r:embed="rId2"/>
          <a:stretch>
            <a:fillRect/>
          </a:stretch>
        </p:blipFill>
        <p:spPr>
          <a:xfrm>
            <a:off x="7410450" y="2647183"/>
            <a:ext cx="4600575" cy="2566525"/>
          </a:xfrm>
          <a:prstGeom prst="rect">
            <a:avLst/>
          </a:prstGeom>
        </p:spPr>
      </p:pic>
      <p:sp>
        <p:nvSpPr>
          <p:cNvPr id="2" name="文本占位符 1"/>
          <p:cNvSpPr>
            <a:spLocks noGrp="1"/>
          </p:cNvSpPr>
          <p:nvPr>
            <p:ph type="body" sz="quarter" idx="10"/>
          </p:nvPr>
        </p:nvSpPr>
        <p:spPr/>
        <p:txBody>
          <a:bodyPr/>
          <a:lstStyle/>
          <a:p>
            <a:r>
              <a:rPr kumimoji="1" lang="en-US" altLang="zh-CN" dirty="0">
                <a:latin typeface="Times New Roman" panose="02020603050405020304" pitchFamily="18" charset="0"/>
                <a:cs typeface="Times New Roman" panose="02020603050405020304" pitchFamily="18" charset="0"/>
                <a:sym typeface="+mn-lt"/>
              </a:rPr>
              <a:t>Part 6</a:t>
            </a:r>
            <a:endParaRPr kumimoji="1" lang="zh-CN" altLang="en-US" dirty="0">
              <a:latin typeface="Times New Roman" panose="02020603050405020304" pitchFamily="18" charset="0"/>
              <a:cs typeface="Times New Roman" panose="02020603050405020304" pitchFamily="18" charset="0"/>
              <a:sym typeface="+mn-lt"/>
            </a:endParaRPr>
          </a:p>
        </p:txBody>
      </p:sp>
      <p:sp>
        <p:nvSpPr>
          <p:cNvPr id="3" name="文本占位符 2"/>
          <p:cNvSpPr>
            <a:spLocks noGrp="1"/>
          </p:cNvSpPr>
          <p:nvPr>
            <p:ph type="body" sz="quarter" idx="11"/>
          </p:nvPr>
        </p:nvSpPr>
        <p:spPr/>
        <p:txBody>
          <a:bodyPr/>
          <a:lstStyle/>
          <a:p>
            <a:r>
              <a:rPr kumimoji="1" lang="en-US" altLang="zh-CN" sz="3200" dirty="0">
                <a:latin typeface="Times New Roman" panose="02020603050405020304" pitchFamily="18" charset="0"/>
                <a:ea typeface="+mn-ea"/>
                <a:cs typeface="Times New Roman" panose="02020603050405020304" pitchFamily="18" charset="0"/>
                <a:sym typeface="+mn-lt"/>
              </a:rPr>
              <a:t>Log structure</a:t>
            </a:r>
            <a:endParaRPr kumimoji="1" lang="zh-CN" altLang="en-US" sz="3200" dirty="0">
              <a:latin typeface="Times New Roman" panose="02020603050405020304" pitchFamily="18" charset="0"/>
              <a:ea typeface="+mn-ea"/>
              <a:cs typeface="Times New Roman" panose="02020603050405020304" pitchFamily="18" charset="0"/>
              <a:sym typeface="+mn-lt"/>
            </a:endParaRPr>
          </a:p>
        </p:txBody>
      </p:sp>
      <p:sp>
        <p:nvSpPr>
          <p:cNvPr id="5" name="矩形 4"/>
          <p:cNvSpPr/>
          <p:nvPr/>
        </p:nvSpPr>
        <p:spPr>
          <a:xfrm>
            <a:off x="322121" y="1944381"/>
            <a:ext cx="7736029" cy="3581365"/>
          </a:xfrm>
          <a:prstGeom prst="rect">
            <a:avLst/>
          </a:prstGeom>
        </p:spPr>
        <p:txBody>
          <a:bodyPr wrap="square">
            <a:spAutoFit/>
          </a:bodyPr>
          <a:lstStyle/>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Four Status</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EMPTY</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This slot has not been proposed for any decision</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ACCEPTED</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This slot is proposed to a leader, can be in decided or undecided both status</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DECIDED</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The proposal in this slot has gained majority agreements of all acceptors</a:t>
            </a:r>
          </a:p>
          <a:p>
            <a:pPr marL="742939" lvl="1"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CLEARED</a:t>
            </a:r>
          </a:p>
          <a:p>
            <a:pPr marL="1200127" lvl="2"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All replicas have executed this decision and all replicas know about it</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slot_out: The executed slot known by the replica itself</a:t>
            </a:r>
          </a:p>
          <a:p>
            <a:pPr marL="285750" lvl="0" indent="-285750" defTabSz="914400">
              <a:lnSpc>
                <a:spcPct val="130000"/>
              </a:lnSpc>
              <a:buFont typeface="Arial" panose="020B0604020202020204" pitchFamily="34" charset="0"/>
              <a:buChar char="•"/>
              <a:defRPr/>
            </a:pPr>
            <a:r>
              <a:rPr lang="en-US" altLang="zh-CN" sz="1600" kern="0" dirty="0">
                <a:solidFill>
                  <a:schemeClr val="tx2"/>
                </a:solidFill>
                <a:latin typeface="Times New Roman" panose="02020603050405020304" pitchFamily="18" charset="0"/>
                <a:cs typeface="Times New Roman" panose="02020603050405020304" pitchFamily="18" charset="0"/>
                <a:sym typeface="+mn-lt"/>
              </a:rPr>
              <a:t>common_slot_out: All replicas have executed this slot including slots before this slot</a:t>
            </a:r>
          </a:p>
        </p:txBody>
      </p:sp>
    </p:spTree>
    <p:extLst>
      <p:ext uri="{BB962C8B-B14F-4D97-AF65-F5344CB8AC3E}">
        <p14:creationId xmlns:p14="http://schemas.microsoft.com/office/powerpoint/2010/main" val="176032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自定义 4">
      <a:dk1>
        <a:srgbClr val="000000"/>
      </a:dk1>
      <a:lt1>
        <a:srgbClr val="FFFFFF"/>
      </a:lt1>
      <a:dk2>
        <a:srgbClr val="000000"/>
      </a:dk2>
      <a:lt2>
        <a:srgbClr val="FFFFFF"/>
      </a:lt2>
      <a:accent1>
        <a:srgbClr val="A5D027"/>
      </a:accent1>
      <a:accent2>
        <a:srgbClr val="757276"/>
      </a:accent2>
      <a:accent3>
        <a:srgbClr val="A5A5A5"/>
      </a:accent3>
      <a:accent4>
        <a:srgbClr val="1E1E1E"/>
      </a:accent4>
      <a:accent5>
        <a:srgbClr val="4472C4"/>
      </a:accent5>
      <a:accent6>
        <a:srgbClr val="70AD47"/>
      </a:accent6>
      <a:hlink>
        <a:srgbClr val="0563C1"/>
      </a:hlink>
      <a:folHlink>
        <a:srgbClr val="954F72"/>
      </a:folHlink>
    </a:clrScheme>
    <a:fontScheme name="Temp">
      <a:majorFont>
        <a:latin typeface="Century Gothic" panose="020F0302020204030204"/>
        <a:ea typeface="微软雅黑"/>
        <a:cs typeface=""/>
      </a:majorFont>
      <a:minorFont>
        <a:latin typeface="Century Gothic" panose="020F0302020204030204"/>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TotalTime>
  <Words>721</Words>
  <Application>Microsoft Macintosh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Microsoft YaHei</vt:lpstr>
      <vt:lpstr>Segoe UI Light</vt:lpstr>
      <vt:lpstr>Arial</vt:lpstr>
      <vt:lpstr>Calibri</vt:lpstr>
      <vt:lpstr>Century Gothic</vt:lpstr>
      <vt:lpstr>Times New Roman</vt:lpstr>
      <vt:lpstr>Wingdings</vt:lpstr>
      <vt:lpstr>Office 主题</vt:lpstr>
      <vt:lpstr>OfficePLUS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OfficePLUS</dc:creator>
  <cp:keywords/>
  <dc:description/>
  <cp:lastModifiedBy>Wang Kaiwen</cp:lastModifiedBy>
  <cp:revision>113</cp:revision>
  <dcterms:created xsi:type="dcterms:W3CDTF">2015-08-18T02:51:41Z</dcterms:created>
  <dcterms:modified xsi:type="dcterms:W3CDTF">2020-04-08T00:08:14Z</dcterms:modified>
  <cp:category/>
</cp:coreProperties>
</file>