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16"/>
  </p:notesMasterIdLst>
  <p:sldIdLst>
    <p:sldId id="256" r:id="rId3"/>
    <p:sldId id="259" r:id="rId4"/>
    <p:sldId id="261" r:id="rId5"/>
    <p:sldId id="260" r:id="rId6"/>
    <p:sldId id="266" r:id="rId7"/>
    <p:sldId id="263" r:id="rId8"/>
    <p:sldId id="275" r:id="rId9"/>
    <p:sldId id="276" r:id="rId10"/>
    <p:sldId id="277" r:id="rId11"/>
    <p:sldId id="278" r:id="rId12"/>
    <p:sldId id="279" r:id="rId13"/>
    <p:sldId id="267" r:id="rId14"/>
    <p:sldId id="271"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02" autoAdjust="0"/>
    <p:restoredTop sz="93692"/>
  </p:normalViewPr>
  <p:slideViewPr>
    <p:cSldViewPr snapToGrid="0" snapToObjects="1">
      <p:cViewPr varScale="1">
        <p:scale>
          <a:sx n="106" d="100"/>
          <a:sy n="106" d="100"/>
        </p:scale>
        <p:origin x="1074" y="114"/>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2020/4/7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3494870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1851228"/>
            <a:ext cx="6396459" cy="1795158"/>
          </a:xfrm>
          <a:prstGeom prst="rect">
            <a:avLst/>
          </a:prstGeom>
          <a:ln w="12700" cmpd="sng">
            <a:noFill/>
          </a:ln>
        </p:spPr>
        <p:txBody>
          <a:bodyPr vert="horz" anchor="t"/>
          <a:lstStyle>
            <a:lvl1pPr marL="0" indent="0" algn="ctr">
              <a:buNone/>
              <a:defRPr sz="4800" b="1">
                <a:solidFill>
                  <a:schemeClr val="bg2"/>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2897771" y="3815373"/>
            <a:ext cx="6396459" cy="548080"/>
          </a:xfrm>
          <a:prstGeom prst="rect">
            <a:avLst/>
          </a:prstGeom>
          <a:ln w="12700" cmpd="sng">
            <a:noFill/>
          </a:ln>
        </p:spPr>
        <p:txBody>
          <a:bodyPr vert="horz" anchor="t"/>
          <a:lstStyle>
            <a:lvl1pPr marL="0" indent="0" algn="ctr">
              <a:buNone/>
              <a:defRPr sz="1800" b="0">
                <a:solidFill>
                  <a:schemeClr val="bg2"/>
                </a:solidFill>
              </a:defRPr>
            </a:lvl1pPr>
          </a:lstStyle>
          <a:p>
            <a:r>
              <a:rPr kumimoji="1" lang="en-US" altLang="zh-CN" sz="1800" dirty="0">
                <a:solidFill>
                  <a:schemeClr val="bg1"/>
                </a:solidFill>
              </a:rPr>
              <a:t>PRESENTED</a:t>
            </a:r>
            <a:r>
              <a:rPr kumimoji="1" lang="zh-CN" altLang="en-US" sz="1800" dirty="0">
                <a:solidFill>
                  <a:schemeClr val="bg1"/>
                </a:solidFill>
              </a:rPr>
              <a:t> </a:t>
            </a:r>
            <a:r>
              <a:rPr kumimoji="1" lang="en-US" altLang="zh-CN" sz="1800" dirty="0">
                <a:solidFill>
                  <a:schemeClr val="bg1"/>
                </a:solidFill>
              </a:rPr>
              <a:t>BY</a:t>
            </a:r>
            <a:r>
              <a:rPr kumimoji="1" lang="zh-CN" altLang="en-US" sz="1800" dirty="0">
                <a:solidFill>
                  <a:schemeClr val="bg1"/>
                </a:solidFill>
              </a:rPr>
              <a:t> </a:t>
            </a:r>
            <a:r>
              <a:rPr kumimoji="1" lang="en-US" altLang="zh-CN" sz="1800" dirty="0">
                <a:solidFill>
                  <a:srgbClr val="FFFFFF"/>
                </a:solidFill>
                <a:latin typeface="Segoe UI Light"/>
                <a:cs typeface="Segoe UI Light"/>
              </a:rPr>
              <a:t>OfficePLUS</a:t>
            </a:r>
            <a:endParaRPr lang="zh-CN" altLang="en-US" sz="1800" dirty="0"/>
          </a:p>
        </p:txBody>
      </p:sp>
    </p:spTree>
    <p:extLst>
      <p:ext uri="{BB962C8B-B14F-4D97-AF65-F5344CB8AC3E}">
        <p14:creationId xmlns:p14="http://schemas.microsoft.com/office/powerpoint/2010/main" val="388682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1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295476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535726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782455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308145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548082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792609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290968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290968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535726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535726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780483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780483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171084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170405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410655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657384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183074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423011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66753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9142680"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165897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165897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410655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410655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655412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655412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9023143"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9023143"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32826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51052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2913018"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5380314"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7829610"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637209"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30365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5481851"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794914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465445"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465445"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291301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291301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536059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536059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7829610"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7829610"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20" name="椭圆 19"/>
          <p:cNvSpPr/>
          <p:nvPr userDrawn="1"/>
        </p:nvSpPr>
        <p:spPr>
          <a:xfrm>
            <a:off x="1027345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2" name="文本占位符 2"/>
          <p:cNvSpPr>
            <a:spLocks noGrp="1"/>
          </p:cNvSpPr>
          <p:nvPr>
            <p:ph type="body" sz="quarter" idx="23" hasCustomPrompt="1"/>
          </p:nvPr>
        </p:nvSpPr>
        <p:spPr>
          <a:xfrm>
            <a:off x="10392993"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23" name="文本占位符 2"/>
          <p:cNvSpPr>
            <a:spLocks noGrp="1"/>
          </p:cNvSpPr>
          <p:nvPr>
            <p:ph type="body" sz="quarter" idx="24" hasCustomPrompt="1"/>
          </p:nvPr>
        </p:nvSpPr>
        <p:spPr>
          <a:xfrm>
            <a:off x="10273456"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24" name="文本占位符 2"/>
          <p:cNvSpPr>
            <a:spLocks noGrp="1"/>
          </p:cNvSpPr>
          <p:nvPr>
            <p:ph type="body" sz="quarter" idx="25" hasCustomPrompt="1"/>
          </p:nvPr>
        </p:nvSpPr>
        <p:spPr>
          <a:xfrm>
            <a:off x="10273456"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25312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3"/>
          <p:cNvSpPr>
            <a:spLocks noGrp="1"/>
          </p:cNvSpPr>
          <p:nvPr>
            <p:ph type="body" sz="quarter" idx="10" hasCustomPrompt="1"/>
          </p:nvPr>
        </p:nvSpPr>
        <p:spPr>
          <a:xfrm>
            <a:off x="3729831" y="1972761"/>
            <a:ext cx="4732338" cy="449597"/>
          </a:xfrm>
          <a:prstGeom prst="rect">
            <a:avLst/>
          </a:prstGeom>
        </p:spPr>
        <p:txBody>
          <a:bodyPr/>
          <a:lstStyle>
            <a:lvl1pPr marL="0" indent="0" algn="ctr">
              <a:buNone/>
              <a:defRPr sz="2800" b="1" baseline="0">
                <a:solidFill>
                  <a:schemeClr val="accent1"/>
                </a:solidFill>
              </a:defRPr>
            </a:lvl1pPr>
          </a:lstStyle>
          <a:p>
            <a:pPr lvl="0"/>
            <a:r>
              <a:rPr kumimoji="1" lang="en-US" altLang="zh-CN" dirty="0"/>
              <a:t>PART</a:t>
            </a:r>
            <a:r>
              <a:rPr kumimoji="1" lang="zh-CN" altLang="en-US" dirty="0"/>
              <a:t> </a:t>
            </a:r>
            <a:r>
              <a:rPr kumimoji="1" lang="en-US" altLang="zh-CN" dirty="0"/>
              <a:t>ONE</a:t>
            </a:r>
            <a:endParaRPr kumimoji="1" lang="zh-CN" altLang="en-US" dirty="0"/>
          </a:p>
        </p:txBody>
      </p:sp>
      <p:sp>
        <p:nvSpPr>
          <p:cNvPr id="7" name="文本占位符 3"/>
          <p:cNvSpPr>
            <a:spLocks noGrp="1"/>
          </p:cNvSpPr>
          <p:nvPr>
            <p:ph type="body" sz="quarter" idx="11" hasCustomPrompt="1"/>
          </p:nvPr>
        </p:nvSpPr>
        <p:spPr>
          <a:xfrm>
            <a:off x="3064042" y="2691063"/>
            <a:ext cx="6063916" cy="902369"/>
          </a:xfrm>
          <a:prstGeom prst="rect">
            <a:avLst/>
          </a:prstGeom>
        </p:spPr>
        <p:txBody>
          <a:bodyPr/>
          <a:lstStyle>
            <a:lvl1pPr marL="0" indent="0" algn="ctr">
              <a:buNone/>
              <a:defRPr sz="4800" b="0" baseline="0">
                <a:solidFill>
                  <a:schemeClr val="bg1"/>
                </a:solidFill>
                <a:effectLst/>
                <a:latin typeface="Microsoft YaHei" charset="0"/>
                <a:ea typeface="Microsoft YaHei" charset="0"/>
                <a:cs typeface="Microsoft YaHei" charset="0"/>
              </a:defRPr>
            </a:lvl1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9106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5"/>
          <p:cNvSpPr/>
          <p:nvPr userDrawn="1"/>
        </p:nvSpPr>
        <p:spPr>
          <a:xfrm>
            <a:off x="5443941" y="-1"/>
            <a:ext cx="6748060"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5"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2774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9" name="图片 8"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2505270"/>
            <a:ext cx="12192000" cy="435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Tree>
    <p:extLst>
      <p:ext uri="{BB962C8B-B14F-4D97-AF65-F5344CB8AC3E}">
        <p14:creationId xmlns:p14="http://schemas.microsoft.com/office/powerpoint/2010/main" val="209681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7" name="图片 6"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
        <p:nvSpPr>
          <p:cNvPr id="6" name="矩形 25"/>
          <p:cNvSpPr/>
          <p:nvPr userDrawn="1"/>
        </p:nvSpPr>
        <p:spPr>
          <a:xfrm>
            <a:off x="3582385" y="-1"/>
            <a:ext cx="8609616" cy="6968692"/>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4023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42708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191841"/>
      </p:ext>
    </p:extLst>
  </p:cSld>
  <p:clrMap bg1="lt1" tx1="dk1" bg2="lt2" tx2="dk2" accent1="accent1" accent2="accent2" accent3="accent3" accent4="accent4" accent5="accent5" accent6="accent6" hlink="hlink" folHlink="folHlink"/>
  <p:sldLayoutIdLst>
    <p:sldLayoutId id="2147483688" r:id="rId1"/>
    <p:sldLayoutId id="2147483698" r:id="rId2"/>
    <p:sldLayoutId id="2147483696" r:id="rId3"/>
    <p:sldLayoutId id="2147483697" r:id="rId4"/>
    <p:sldLayoutId id="2147483689" r:id="rId5"/>
    <p:sldLayoutId id="2147483690" r:id="rId6"/>
    <p:sldLayoutId id="2147483691" r:id="rId7"/>
    <p:sldLayoutId id="2147483692" r:id="rId8"/>
    <p:sldLayoutId id="2147483693"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1780" y="1880446"/>
            <a:ext cx="9668439" cy="1552875"/>
          </a:xfrm>
        </p:spPr>
        <p:txBody>
          <a:bodyPr/>
          <a:lstStyle/>
          <a:p>
            <a:pPr lvl="0" defTabSz="609585">
              <a:lnSpc>
                <a:spcPct val="100000"/>
              </a:lnSpc>
              <a:spcBef>
                <a:spcPts val="0"/>
              </a:spcBef>
            </a:pPr>
            <a:r>
              <a:rPr kumimoji="1" lang="en-US" altLang="zh-CN" b="0" dirty="0">
                <a:solidFill>
                  <a:schemeClr val="bg1"/>
                </a:solidFill>
                <a:latin typeface="Times New Roman" panose="02020603050405020304" pitchFamily="18" charset="0"/>
                <a:cs typeface="Times New Roman" panose="02020603050405020304" pitchFamily="18" charset="0"/>
                <a:sym typeface="+mn-lt"/>
              </a:rPr>
              <a:t>K/V Store System Using a Variant of Paxos Made Moderately Complex</a:t>
            </a:r>
          </a:p>
        </p:txBody>
      </p:sp>
      <p:sp>
        <p:nvSpPr>
          <p:cNvPr id="3" name="文本占位符 2"/>
          <p:cNvSpPr>
            <a:spLocks noGrp="1"/>
          </p:cNvSpPr>
          <p:nvPr>
            <p:ph type="body" sz="quarter" idx="11"/>
          </p:nvPr>
        </p:nvSpPr>
        <p:spPr>
          <a:xfrm>
            <a:off x="4607035" y="4648293"/>
            <a:ext cx="2977928" cy="548080"/>
          </a:xfrm>
        </p:spPr>
        <p:txBody>
          <a:bodyPr/>
          <a:lstStyle/>
          <a:p>
            <a:r>
              <a:rPr kumimoji="1" lang="en-US" altLang="zh-CN" dirty="0">
                <a:solidFill>
                  <a:schemeClr val="bg1"/>
                </a:solidFill>
                <a:cs typeface="+mn-ea"/>
                <a:sym typeface="+mn-lt"/>
              </a:rPr>
              <a:t>Kaiwen Wang, Zihao Wu</a:t>
            </a:r>
            <a:endParaRPr lang="zh-CN" altLang="en-US" dirty="0">
              <a:solidFill>
                <a:schemeClr val="bg1"/>
              </a:solidFill>
              <a:cs typeface="+mn-ea"/>
              <a:sym typeface="+mn-lt"/>
            </a:endParaRPr>
          </a:p>
        </p:txBody>
      </p:sp>
    </p:spTree>
    <p:extLst>
      <p:ext uri="{BB962C8B-B14F-4D97-AF65-F5344CB8AC3E}">
        <p14:creationId xmlns:p14="http://schemas.microsoft.com/office/powerpoint/2010/main" val="29020781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7</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8564704" cy="512495"/>
          </a:xfrm>
        </p:spPr>
        <p:txBody>
          <a:bodyPr/>
          <a:lstStyle/>
          <a:p>
            <a:r>
              <a:rPr lang="en-US" altLang="zh-CN" dirty="0"/>
              <a:t>Garbage collection  &amp; </a:t>
            </a:r>
            <a:r>
              <a:rPr lang="en-US" altLang="zh-CN" dirty="0">
                <a:solidFill>
                  <a:schemeClr val="tx1"/>
                </a:solidFill>
              </a:rPr>
              <a:t>Server recovery</a:t>
            </a:r>
          </a:p>
        </p:txBody>
      </p:sp>
      <p:sp>
        <p:nvSpPr>
          <p:cNvPr id="10" name="矩形 9">
            <a:extLst>
              <a:ext uri="{FF2B5EF4-FFF2-40B4-BE49-F238E27FC236}">
                <a16:creationId xmlns:a16="http://schemas.microsoft.com/office/drawing/2014/main" id="{DFB3463D-6C41-4198-A0D1-A46F4C72054A}"/>
              </a:ext>
            </a:extLst>
          </p:cNvPr>
          <p:cNvSpPr/>
          <p:nvPr/>
        </p:nvSpPr>
        <p:spPr>
          <a:xfrm>
            <a:off x="322121" y="2380806"/>
            <a:ext cx="4123130" cy="1856919"/>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Heartbeat message &amp; response</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Piggybacking the slot info with it</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One server falls behind, system stops</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Catch up with the latest decisions within Heartbeat</a:t>
            </a:r>
          </a:p>
        </p:txBody>
      </p:sp>
      <p:pic>
        <p:nvPicPr>
          <p:cNvPr id="3" name="图片 2" descr="手机屏幕截图&#10;&#10;描述已自动生成">
            <a:extLst>
              <a:ext uri="{FF2B5EF4-FFF2-40B4-BE49-F238E27FC236}">
                <a16:creationId xmlns:a16="http://schemas.microsoft.com/office/drawing/2014/main" id="{D8B6516A-A81B-44B2-8152-D0991439613E}"/>
              </a:ext>
            </a:extLst>
          </p:cNvPr>
          <p:cNvPicPr>
            <a:picLocks noChangeAspect="1"/>
          </p:cNvPicPr>
          <p:nvPr/>
        </p:nvPicPr>
        <p:blipFill>
          <a:blip r:embed="rId2"/>
          <a:stretch>
            <a:fillRect/>
          </a:stretch>
        </p:blipFill>
        <p:spPr>
          <a:xfrm>
            <a:off x="4852657" y="2017889"/>
            <a:ext cx="7212345" cy="2822222"/>
          </a:xfrm>
          <a:prstGeom prst="rect">
            <a:avLst/>
          </a:prstGeom>
        </p:spPr>
      </p:pic>
    </p:spTree>
    <p:extLst>
      <p:ext uri="{BB962C8B-B14F-4D97-AF65-F5344CB8AC3E}">
        <p14:creationId xmlns:p14="http://schemas.microsoft.com/office/powerpoint/2010/main" val="290345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8</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a:xfrm>
            <a:off x="322121" y="675508"/>
            <a:ext cx="5137119" cy="529569"/>
          </a:xfrm>
        </p:spPr>
        <p:txBody>
          <a:bodyPr/>
          <a:lstStyle/>
          <a:p>
            <a:r>
              <a:rPr lang="en-US" altLang="zh-CN" sz="3200" dirty="0">
                <a:latin typeface="Times New Roman" panose="02020603050405020304" pitchFamily="18" charset="0"/>
                <a:cs typeface="Times New Roman" panose="02020603050405020304" pitchFamily="18" charset="0"/>
              </a:rPr>
              <a:t>Results and Conclusion</a:t>
            </a:r>
          </a:p>
        </p:txBody>
      </p:sp>
      <p:sp>
        <p:nvSpPr>
          <p:cNvPr id="5" name="矩形 4"/>
          <p:cNvSpPr/>
          <p:nvPr/>
        </p:nvSpPr>
        <p:spPr>
          <a:xfrm>
            <a:off x="1148839" y="2032801"/>
            <a:ext cx="9894321" cy="3539430"/>
          </a:xfrm>
          <a:prstGeom prst="rect">
            <a:avLst/>
          </a:prstGeom>
        </p:spPr>
        <p:txBody>
          <a:bodyPr wrap="square">
            <a:spAutoFit/>
          </a:bodyPr>
          <a:lstStyle/>
          <a:p>
            <a:pPr defTabSz="0"/>
            <a:r>
              <a:rPr lang="en-US" altLang="zh-CN" sz="1600" dirty="0">
                <a:latin typeface="Times New Roman" panose="02020603050405020304" pitchFamily="18" charset="0"/>
                <a:cs typeface="Times New Roman" panose="02020603050405020304" pitchFamily="18" charset="0"/>
              </a:rPr>
              <a:t>Test are provided by </a:t>
            </a:r>
            <a:r>
              <a:rPr lang="en-US" altLang="zh-CN" sz="1600" dirty="0" err="1">
                <a:latin typeface="Times New Roman" panose="02020603050405020304" pitchFamily="18" charset="0"/>
                <a:cs typeface="Times New Roman" panose="02020603050405020304" pitchFamily="18" charset="0"/>
              </a:rPr>
              <a:t>Dslabs</a:t>
            </a:r>
            <a:r>
              <a:rPr lang="en-US" altLang="zh-CN" sz="1600" dirty="0">
                <a:latin typeface="Times New Roman" panose="02020603050405020304" pitchFamily="18" charset="0"/>
                <a:cs typeface="Times New Roman" panose="02020603050405020304" pitchFamily="18" charset="0"/>
              </a:rPr>
              <a:t> framework covering common combinations of situations that a distributed system may encounter. </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tests include single/multiple client(s)/server(s), network partitions, partition heals, concurrent operations etc. Also, the tests will test how many messages the system sends per request to evaluate the message redundancy. Our system uses about 60 messages per request.</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test system asserts the invariants on different tests to find out whether our system violates certain rules, such as consistency, linearizability, availability, and the state of each slot in the log about whether it is accepted by majority.</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framework basically is a I/O automata. It will treat all messages and timer as a I/O event to achieve serializability for each server. It will also memorize every state of each server and client as a node. The node is a state which stores all internal states, on-flying messages, triggered timer in the background. This can help us evaluate the system redundancy in message transmission, timer settings or whether the lagging replicas can recovery on time.</a:t>
            </a:r>
          </a:p>
        </p:txBody>
      </p:sp>
    </p:spTree>
    <p:extLst>
      <p:ext uri="{BB962C8B-B14F-4D97-AF65-F5344CB8AC3E}">
        <p14:creationId xmlns:p14="http://schemas.microsoft.com/office/powerpoint/2010/main" val="350417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22121" y="494364"/>
            <a:ext cx="3511942" cy="529569"/>
          </a:xfrm>
        </p:spPr>
        <p:txBody>
          <a:bodyPr/>
          <a:lstStyle/>
          <a:p>
            <a:r>
              <a:rPr kumimoji="1" lang="en-US" altLang="zh-CN" dirty="0">
                <a:latin typeface="+mn-lt"/>
                <a:ea typeface="+mn-ea"/>
                <a:cs typeface="+mn-ea"/>
                <a:sym typeface="+mn-lt"/>
              </a:rPr>
              <a:t>References</a:t>
            </a:r>
            <a:endParaRPr kumimoji="1" lang="zh-CN" altLang="en-US" dirty="0">
              <a:latin typeface="+mn-lt"/>
              <a:ea typeface="+mn-ea"/>
              <a:cs typeface="+mn-ea"/>
              <a:sym typeface="+mn-lt"/>
            </a:endParaRPr>
          </a:p>
        </p:txBody>
      </p:sp>
      <p:sp>
        <p:nvSpPr>
          <p:cNvPr id="24" name="TextBox 4">
            <a:extLst>
              <a:ext uri="{FF2B5EF4-FFF2-40B4-BE49-F238E27FC236}">
                <a16:creationId xmlns:a16="http://schemas.microsoft.com/office/drawing/2014/main" id="{A81381F9-022A-4530-9084-6215094C38E4}"/>
              </a:ext>
            </a:extLst>
          </p:cNvPr>
          <p:cNvSpPr txBox="1"/>
          <p:nvPr/>
        </p:nvSpPr>
        <p:spPr>
          <a:xfrm>
            <a:off x="749977" y="2351855"/>
            <a:ext cx="10692046" cy="2031325"/>
          </a:xfrm>
          <a:prstGeom prst="rect">
            <a:avLst/>
          </a:prstGeom>
          <a:noFill/>
        </p:spPr>
        <p:txBody>
          <a:bodyPr wrap="square" rtlCol="0">
            <a:spAutoFit/>
          </a:bodyPr>
          <a:lstStyle/>
          <a:p>
            <a:pPr marL="285750" indent="-285750" defTabSz="0">
              <a:buFont typeface="Wingdings" panose="05000000000000000000" pitchFamily="2" charset="2"/>
              <a:buChar char="Ø"/>
            </a:pPr>
            <a:r>
              <a:rPr lang="en-US" altLang="zh-CN" dirty="0"/>
              <a:t>Van Renesse, Robbert, and Deniz Altinbuken. "Paxos made moderately complex." ACM Computing Surveys (CSUR) 47, no. 3 (2015): 1-36</a:t>
            </a:r>
          </a:p>
          <a:p>
            <a:pPr defTabSz="0"/>
            <a:endParaRPr lang="en-US" altLang="zh-CN" dirty="0"/>
          </a:p>
          <a:p>
            <a:pPr marL="285750" indent="-285750" defTabSz="0">
              <a:buFont typeface="Wingdings" panose="05000000000000000000" pitchFamily="2" charset="2"/>
              <a:buChar char="Ø"/>
            </a:pPr>
            <a:r>
              <a:rPr lang="en-US" altLang="zh-CN" dirty="0"/>
              <a:t>Lamport, Leslie. "Paxos made simple." </a:t>
            </a:r>
            <a:r>
              <a:rPr lang="en-US" altLang="zh-CN" i="1" dirty="0"/>
              <a:t>ACM Sigact News</a:t>
            </a:r>
            <a:r>
              <a:rPr lang="en-US" altLang="zh-CN" dirty="0"/>
              <a:t> 32, no. 4 (2001): 18-25.</a:t>
            </a:r>
          </a:p>
          <a:p>
            <a:pPr defTabSz="0"/>
            <a:endParaRPr lang="en-US" altLang="zh-CN" b="1" dirty="0"/>
          </a:p>
          <a:p>
            <a:pPr marL="1350" indent="-285750" defTabSz="0">
              <a:buFont typeface="Wingdings" panose="05000000000000000000" pitchFamily="2" charset="2"/>
              <a:buChar char="Ø"/>
            </a:pPr>
            <a:r>
              <a:rPr lang="nb-NO" altLang="zh-CN" dirty="0"/>
              <a:t>Robbert van Renesse, D.A., 2018 [Online] Available at: </a:t>
            </a:r>
          </a:p>
          <a:p>
            <a:pPr marL="284400" indent="0" defTabSz="0">
              <a:buNone/>
            </a:pPr>
            <a:r>
              <a:rPr lang="nb-NO" altLang="zh-CN" dirty="0"/>
              <a:t>		http://paxos.systems/index.html</a:t>
            </a:r>
          </a:p>
        </p:txBody>
      </p:sp>
    </p:spTree>
    <p:extLst>
      <p:ext uri="{BB962C8B-B14F-4D97-AF65-F5344CB8AC3E}">
        <p14:creationId xmlns:p14="http://schemas.microsoft.com/office/powerpoint/2010/main" val="249545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7771" y="2221929"/>
            <a:ext cx="6396459" cy="1191399"/>
          </a:xfrm>
        </p:spPr>
        <p:txBody>
          <a:bodyPr/>
          <a:lstStyle/>
          <a:p>
            <a:pPr lvl="0" defTabSz="609585">
              <a:lnSpc>
                <a:spcPct val="100000"/>
              </a:lnSpc>
              <a:spcBef>
                <a:spcPts val="0"/>
              </a:spcBef>
            </a:pPr>
            <a:r>
              <a:rPr kumimoji="1" lang="en-US" altLang="zh-CN" b="0" dirty="0">
                <a:solidFill>
                  <a:prstClr val="white"/>
                </a:solidFill>
                <a:latin typeface="Times New Roman" panose="02020603050405020304" pitchFamily="18" charset="0"/>
                <a:cs typeface="Times New Roman" panose="02020603050405020304" pitchFamily="18" charset="0"/>
                <a:sym typeface="+mn-lt"/>
              </a:rPr>
              <a:t>Thank you!</a:t>
            </a:r>
          </a:p>
        </p:txBody>
      </p:sp>
      <p:sp>
        <p:nvSpPr>
          <p:cNvPr id="3" name="文本占位符 2"/>
          <p:cNvSpPr>
            <a:spLocks noGrp="1"/>
          </p:cNvSpPr>
          <p:nvPr>
            <p:ph type="body" sz="quarter" idx="11"/>
          </p:nvPr>
        </p:nvSpPr>
        <p:spPr/>
        <p:txBody>
          <a:bodyPr/>
          <a:lstStyle/>
          <a:p>
            <a:r>
              <a:rPr kumimoji="1" lang="en-US" altLang="zh-CN" dirty="0" err="1">
                <a:solidFill>
                  <a:schemeClr val="bg1"/>
                </a:solidFill>
                <a:latin typeface="Times New Roman" panose="02020603050405020304" pitchFamily="18" charset="0"/>
                <a:cs typeface="Times New Roman" panose="02020603050405020304" pitchFamily="18" charset="0"/>
                <a:sym typeface="+mn-lt"/>
              </a:rPr>
              <a:t>Kaiwen</a:t>
            </a:r>
            <a:r>
              <a:rPr kumimoji="1" lang="en-US" altLang="zh-CN" dirty="0">
                <a:solidFill>
                  <a:schemeClr val="bg1"/>
                </a:solidFill>
                <a:latin typeface="Times New Roman" panose="02020603050405020304" pitchFamily="18" charset="0"/>
                <a:cs typeface="Times New Roman" panose="02020603050405020304" pitchFamily="18" charset="0"/>
                <a:sym typeface="+mn-lt"/>
              </a:rPr>
              <a:t> Wang</a:t>
            </a:r>
            <a:endParaRPr lang="zh-CN" altLang="en-US"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2808819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46887" y="1946682"/>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6" name="圆角矩形 5"/>
          <p:cNvSpPr/>
          <p:nvPr/>
        </p:nvSpPr>
        <p:spPr>
          <a:xfrm>
            <a:off x="1146885" y="3101857"/>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7" name="圆角矩形 6"/>
          <p:cNvSpPr/>
          <p:nvPr/>
        </p:nvSpPr>
        <p:spPr>
          <a:xfrm>
            <a:off x="1146883" y="4257031"/>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9" name="文本框 8"/>
          <p:cNvSpPr txBox="1"/>
          <p:nvPr/>
        </p:nvSpPr>
        <p:spPr>
          <a:xfrm>
            <a:off x="4921570" y="2138893"/>
            <a:ext cx="5837573"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Distributed key-value store system using Paxos protocol</a:t>
            </a:r>
          </a:p>
        </p:txBody>
      </p:sp>
      <p:sp>
        <p:nvSpPr>
          <p:cNvPr id="10" name="矩形 9"/>
          <p:cNvSpPr/>
          <p:nvPr/>
        </p:nvSpPr>
        <p:spPr>
          <a:xfrm>
            <a:off x="3008982" y="2148828"/>
            <a:ext cx="830677"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Task</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1" name="矩形 10"/>
          <p:cNvSpPr/>
          <p:nvPr/>
        </p:nvSpPr>
        <p:spPr>
          <a:xfrm>
            <a:off x="2216814" y="3292449"/>
            <a:ext cx="816249"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Goal</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2" name="文本框 11"/>
          <p:cNvSpPr txBox="1"/>
          <p:nvPr/>
        </p:nvSpPr>
        <p:spPr>
          <a:xfrm>
            <a:off x="5172075" y="3220738"/>
            <a:ext cx="6048375"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A system that can remain consistency when partition happens</a:t>
            </a:r>
          </a:p>
        </p:txBody>
      </p:sp>
      <p:sp>
        <p:nvSpPr>
          <p:cNvPr id="13" name="文本框 12"/>
          <p:cNvSpPr txBox="1"/>
          <p:nvPr/>
        </p:nvSpPr>
        <p:spPr>
          <a:xfrm>
            <a:off x="1475401" y="4444994"/>
            <a:ext cx="4979599"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Exactly once &amp; Paxos Protocol with stable leader</a:t>
            </a:r>
          </a:p>
        </p:txBody>
      </p:sp>
      <p:sp>
        <p:nvSpPr>
          <p:cNvPr id="14" name="矩形 13"/>
          <p:cNvSpPr/>
          <p:nvPr/>
        </p:nvSpPr>
        <p:spPr>
          <a:xfrm>
            <a:off x="8064889" y="4434455"/>
            <a:ext cx="1074333"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Design</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7" name="椭圆 16"/>
          <p:cNvSpPr/>
          <p:nvPr/>
        </p:nvSpPr>
        <p:spPr>
          <a:xfrm>
            <a:off x="1634605" y="1767627"/>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01</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8" name="椭圆 17"/>
          <p:cNvSpPr/>
          <p:nvPr/>
        </p:nvSpPr>
        <p:spPr>
          <a:xfrm>
            <a:off x="3880934" y="2932045"/>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02</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9" name="椭圆 18"/>
          <p:cNvSpPr/>
          <p:nvPr/>
        </p:nvSpPr>
        <p:spPr>
          <a:xfrm>
            <a:off x="6790613" y="4064118"/>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03</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23" name="文本占位符 1">
            <a:extLst>
              <a:ext uri="{FF2B5EF4-FFF2-40B4-BE49-F238E27FC236}">
                <a16:creationId xmlns:a16="http://schemas.microsoft.com/office/drawing/2014/main" id="{971787AC-E736-40DC-919B-86479C51CE5F}"/>
              </a:ext>
            </a:extLst>
          </p:cNvPr>
          <p:cNvSpPr txBox="1">
            <a:spLocks/>
          </p:cNvSpPr>
          <p:nvPr/>
        </p:nvSpPr>
        <p:spPr>
          <a:xfrm>
            <a:off x="322121" y="256674"/>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New Roman" panose="02020603050405020304" pitchFamily="18" charset="0"/>
                <a:cs typeface="Times New Roman" panose="02020603050405020304" pitchFamily="18" charset="0"/>
                <a:sym typeface="+mn-lt"/>
              </a:rPr>
              <a:t>Part 1</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24" name="文本占位符 2">
            <a:extLst>
              <a:ext uri="{FF2B5EF4-FFF2-40B4-BE49-F238E27FC236}">
                <a16:creationId xmlns:a16="http://schemas.microsoft.com/office/drawing/2014/main" id="{12055862-B518-4546-995A-E478E7440595}"/>
              </a:ext>
            </a:extLst>
          </p:cNvPr>
          <p:cNvSpPr txBox="1">
            <a:spLocks/>
          </p:cNvSpPr>
          <p:nvPr/>
        </p:nvSpPr>
        <p:spPr>
          <a:xfrm>
            <a:off x="322121" y="692582"/>
            <a:ext cx="3511942" cy="512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3200" b="1" dirty="0">
                <a:latin typeface="Times New Roman" panose="02020603050405020304" pitchFamily="18" charset="0"/>
                <a:cs typeface="Times New Roman" panose="02020603050405020304" pitchFamily="18" charset="0"/>
                <a:sym typeface="+mn-lt"/>
              </a:rPr>
              <a:t>Introduction</a:t>
            </a:r>
            <a:endParaRPr kumimoji="1" lang="zh-CN" altLang="en-US" sz="3200" b="1"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86217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2</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Objectives</a:t>
            </a:r>
            <a:endParaRPr kumimoji="1" lang="zh-CN" altLang="en-US" sz="3600" dirty="0">
              <a:latin typeface="Times New Roman" panose="02020603050405020304" pitchFamily="18" charset="0"/>
              <a:ea typeface="+mn-ea"/>
              <a:cs typeface="Times New Roman" panose="02020603050405020304" pitchFamily="18" charset="0"/>
              <a:sym typeface="+mn-lt"/>
            </a:endParaRPr>
          </a:p>
        </p:txBody>
      </p:sp>
      <p:sp>
        <p:nvSpPr>
          <p:cNvPr id="4" name="矩形 3"/>
          <p:cNvSpPr/>
          <p:nvPr/>
        </p:nvSpPr>
        <p:spPr>
          <a:xfrm>
            <a:off x="1" y="5195278"/>
            <a:ext cx="5779393" cy="121917"/>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sp>
        <p:nvSpPr>
          <p:cNvPr id="5" name="矩形 4"/>
          <p:cNvSpPr/>
          <p:nvPr/>
        </p:nvSpPr>
        <p:spPr>
          <a:xfrm>
            <a:off x="1" y="3984373"/>
            <a:ext cx="5779393" cy="121917"/>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6" name="矩形 5"/>
          <p:cNvSpPr/>
          <p:nvPr/>
        </p:nvSpPr>
        <p:spPr>
          <a:xfrm>
            <a:off x="1" y="2780723"/>
            <a:ext cx="5779393" cy="121917"/>
          </a:xfrm>
          <a:prstGeom prst="rect">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7" name="矩形 6"/>
          <p:cNvSpPr/>
          <p:nvPr/>
        </p:nvSpPr>
        <p:spPr>
          <a:xfrm>
            <a:off x="1" y="1569818"/>
            <a:ext cx="5779393" cy="121917"/>
          </a:xfrm>
          <a:prstGeom prst="rect">
            <a:avLst/>
          </a:prstGeom>
          <a:solidFill>
            <a:schemeClr val="tx1">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8" name="椭圆 7"/>
          <p:cNvSpPr/>
          <p:nvPr/>
        </p:nvSpPr>
        <p:spPr>
          <a:xfrm>
            <a:off x="5529859" y="1205077"/>
            <a:ext cx="907237" cy="907237"/>
          </a:xfrm>
          <a:prstGeom prst="ellipse">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01</a:t>
            </a:r>
            <a:endParaRPr kumimoji="0" lang="zh-CN" altLang="en-US"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sp>
        <p:nvSpPr>
          <p:cNvPr id="9" name="椭圆 8"/>
          <p:cNvSpPr/>
          <p:nvPr/>
        </p:nvSpPr>
        <p:spPr>
          <a:xfrm>
            <a:off x="5529859" y="2411090"/>
            <a:ext cx="907237" cy="90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02</a:t>
            </a:r>
            <a:endParaRPr kumimoji="0" lang="zh-CN" alt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0" name="椭圆 9"/>
          <p:cNvSpPr/>
          <p:nvPr/>
        </p:nvSpPr>
        <p:spPr>
          <a:xfrm>
            <a:off x="5529859" y="3583602"/>
            <a:ext cx="907237" cy="907237"/>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03</a:t>
            </a:r>
            <a:endParaRPr kumimoji="0" lang="zh-CN" alt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1" name="椭圆 10"/>
          <p:cNvSpPr/>
          <p:nvPr/>
        </p:nvSpPr>
        <p:spPr>
          <a:xfrm>
            <a:off x="5529859" y="4803969"/>
            <a:ext cx="907237" cy="907237"/>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04</a:t>
            </a:r>
            <a:endParaRPr kumimoji="0" lang="zh-CN" altLang="en-US"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grpSp>
        <p:nvGrpSpPr>
          <p:cNvPr id="12" name="组 11"/>
          <p:cNvGrpSpPr/>
          <p:nvPr/>
        </p:nvGrpSpPr>
        <p:grpSpPr>
          <a:xfrm>
            <a:off x="6962904" y="1053539"/>
            <a:ext cx="4042755" cy="1010826"/>
            <a:chOff x="247498" y="2041376"/>
            <a:chExt cx="3032066" cy="758119"/>
          </a:xfrm>
        </p:grpSpPr>
        <p:sp>
          <p:nvSpPr>
            <p:cNvPr id="13" name="文本框 12"/>
            <p:cNvSpPr txBox="1"/>
            <p:nvPr/>
          </p:nvSpPr>
          <p:spPr>
            <a:xfrm>
              <a:off x="247498" y="2331049"/>
              <a:ext cx="3032066" cy="4684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400" dirty="0">
                  <a:solidFill>
                    <a:schemeClr val="tx2"/>
                  </a:solidFill>
                  <a:latin typeface="Times New Roman" panose="02020603050405020304" pitchFamily="18" charset="0"/>
                  <a:cs typeface="Times New Roman" panose="02020603050405020304" pitchFamily="18" charset="0"/>
                  <a:sym typeface="+mn-lt"/>
                </a:rPr>
                <a:t>Use exactly once semantic to minimize the number of messages</a:t>
              </a:r>
              <a:endParaRPr kumimoji="0" lang="zh-CN" altLang="en-US" sz="1400" b="0" i="0" u="none" strike="noStrike" cap="none" spc="0" normalizeH="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247498" y="2041376"/>
              <a:ext cx="1076256" cy="312393"/>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Exactly once</a:t>
              </a:r>
            </a:p>
          </p:txBody>
        </p:sp>
      </p:grpSp>
      <p:grpSp>
        <p:nvGrpSpPr>
          <p:cNvPr id="15" name="组 14"/>
          <p:cNvGrpSpPr/>
          <p:nvPr/>
        </p:nvGrpSpPr>
        <p:grpSpPr>
          <a:xfrm>
            <a:off x="6962904" y="2259315"/>
            <a:ext cx="4042755" cy="985370"/>
            <a:chOff x="247498" y="2041376"/>
            <a:chExt cx="3032066" cy="739027"/>
          </a:xfrm>
        </p:grpSpPr>
        <p:sp>
          <p:nvSpPr>
            <p:cNvPr id="16" name="文本框 15"/>
            <p:cNvSpPr txBox="1"/>
            <p:nvPr/>
          </p:nvSpPr>
          <p:spPr>
            <a:xfrm>
              <a:off x="247498" y="2331050"/>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Partition resistance</a:t>
              </a:r>
            </a:p>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333" dirty="0">
                  <a:solidFill>
                    <a:schemeClr val="tx2"/>
                  </a:solidFill>
                  <a:latin typeface="Times New Roman" panose="02020603050405020304" pitchFamily="18" charset="0"/>
                  <a:cs typeface="Times New Roman" panose="02020603050405020304" pitchFamily="18" charset="0"/>
                  <a:sym typeface="+mn-lt"/>
                </a:rPr>
                <a:t>Majority agreement on each decision</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247498" y="2041376"/>
              <a:ext cx="1420100"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Data consistency</a:t>
              </a:r>
            </a:p>
          </p:txBody>
        </p:sp>
      </p:grpSp>
      <p:grpSp>
        <p:nvGrpSpPr>
          <p:cNvPr id="18" name="组 17"/>
          <p:cNvGrpSpPr/>
          <p:nvPr/>
        </p:nvGrpSpPr>
        <p:grpSpPr>
          <a:xfrm>
            <a:off x="6962904" y="3465092"/>
            <a:ext cx="4042755" cy="985369"/>
            <a:chOff x="247498" y="2041376"/>
            <a:chExt cx="3032066" cy="739026"/>
          </a:xfrm>
        </p:grpSpPr>
        <p:sp>
          <p:nvSpPr>
            <p:cNvPr id="19" name="文本框 18"/>
            <p:cNvSpPr txBox="1"/>
            <p:nvPr/>
          </p:nvSpPr>
          <p:spPr>
            <a:xfrm>
              <a:off x="247498" y="2331049"/>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Delete stale slots to save memory space</a:t>
              </a:r>
            </a:p>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Need all agreements on </a:t>
              </a:r>
              <a:r>
                <a:rPr lang="en-US" altLang="zh-CN" sz="1333" dirty="0">
                  <a:solidFill>
                    <a:schemeClr val="tx2"/>
                  </a:solidFill>
                  <a:latin typeface="Times New Roman" panose="02020603050405020304" pitchFamily="18" charset="0"/>
                  <a:cs typeface="Times New Roman" panose="02020603050405020304" pitchFamily="18" charset="0"/>
                  <a:sym typeface="+mn-lt"/>
                </a:rPr>
                <a:t>garbage slots</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20" name="矩形 19"/>
            <p:cNvSpPr/>
            <p:nvPr/>
          </p:nvSpPr>
          <p:spPr>
            <a:xfrm>
              <a:off x="247498" y="2041376"/>
              <a:ext cx="1577596"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Garbage collection</a:t>
              </a:r>
            </a:p>
          </p:txBody>
        </p:sp>
      </p:grpSp>
      <p:grpSp>
        <p:nvGrpSpPr>
          <p:cNvPr id="21" name="组 20"/>
          <p:cNvGrpSpPr/>
          <p:nvPr/>
        </p:nvGrpSpPr>
        <p:grpSpPr>
          <a:xfrm>
            <a:off x="6962904" y="4670867"/>
            <a:ext cx="4042755" cy="985369"/>
            <a:chOff x="247498" y="2041376"/>
            <a:chExt cx="3032066" cy="739026"/>
          </a:xfrm>
        </p:grpSpPr>
        <p:sp>
          <p:nvSpPr>
            <p:cNvPr id="22" name="文本框 21"/>
            <p:cNvSpPr txBox="1"/>
            <p:nvPr/>
          </p:nvSpPr>
          <p:spPr>
            <a:xfrm>
              <a:off x="247498" y="2331049"/>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Server falls behind due to network partition</a:t>
              </a:r>
            </a:p>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333" dirty="0">
                  <a:solidFill>
                    <a:schemeClr val="tx2"/>
                  </a:solidFill>
                  <a:latin typeface="Times New Roman" panose="02020603050405020304" pitchFamily="18" charset="0"/>
                  <a:cs typeface="Times New Roman" panose="02020603050405020304" pitchFamily="18" charset="0"/>
                  <a:sym typeface="+mn-lt"/>
                </a:rPr>
                <a:t>Need to know all decisions during the partition</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23" name="矩形 22"/>
            <p:cNvSpPr/>
            <p:nvPr/>
          </p:nvSpPr>
          <p:spPr>
            <a:xfrm>
              <a:off x="247498" y="2041376"/>
              <a:ext cx="1357583"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Server recovery</a:t>
              </a:r>
            </a:p>
          </p:txBody>
        </p:sp>
      </p:grpSp>
    </p:spTree>
    <p:extLst>
      <p:ext uri="{BB962C8B-B14F-4D97-AF65-F5344CB8AC3E}">
        <p14:creationId xmlns:p14="http://schemas.microsoft.com/office/powerpoint/2010/main" val="3306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3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2"/>
          </p:nvPr>
        </p:nvSpPr>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Basic Paxos</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1222763" y="2367085"/>
            <a:ext cx="9969111" cy="2577116"/>
          </a:xfrm>
          <a:prstGeom prst="rect">
            <a:avLst/>
          </a:prstGeom>
        </p:spPr>
        <p:txBody>
          <a:bodyPr wrap="square">
            <a:spAutoFit/>
          </a:bodyPr>
          <a:lstStyle/>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Replica</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Store the identical log as other replicas do</a:t>
            </a:r>
            <a:endPar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Lea</a:t>
            </a:r>
            <a:r>
              <a:rPr lang="en-US" altLang="zh-CN" kern="0" dirty="0">
                <a:solidFill>
                  <a:schemeClr val="bg1"/>
                </a:solidFill>
                <a:latin typeface="Times New Roman" panose="02020603050405020304" pitchFamily="18" charset="0"/>
                <a:cs typeface="Times New Roman" panose="02020603050405020304" pitchFamily="18" charset="0"/>
                <a:sym typeface="+mn-lt"/>
              </a:rPr>
              <a:t>der</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Spawn a scout to contend for active leader as soon as the last scout failed. </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Spawn a commander to propose a proposal to all acceptors for a specific slot in the log. </a:t>
            </a:r>
          </a:p>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Acceptor</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Make agreements on active leader and each slot.</a:t>
            </a:r>
          </a:p>
        </p:txBody>
      </p:sp>
      <p:sp>
        <p:nvSpPr>
          <p:cNvPr id="6" name="矩形 5"/>
          <p:cNvSpPr/>
          <p:nvPr/>
        </p:nvSpPr>
        <p:spPr>
          <a:xfrm>
            <a:off x="1238759" y="1629762"/>
            <a:ext cx="1678665" cy="579967"/>
          </a:xfrm>
          <a:prstGeom prst="rect">
            <a:avLst/>
          </a:prstGeom>
        </p:spPr>
        <p:txBody>
          <a:bodyPr wrap="non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sym typeface="+mn-lt"/>
              </a:rPr>
              <a:t>Three roles</a:t>
            </a:r>
          </a:p>
        </p:txBody>
      </p:sp>
    </p:spTree>
    <p:extLst>
      <p:ext uri="{BB962C8B-B14F-4D97-AF65-F5344CB8AC3E}">
        <p14:creationId xmlns:p14="http://schemas.microsoft.com/office/powerpoint/2010/main" val="22570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3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3511942" cy="512495"/>
          </a:xfrm>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Basic Paxos</a:t>
            </a:r>
            <a:endParaRPr kumimoji="1" lang="zh-CN" altLang="en-US" dirty="0">
              <a:latin typeface="Times New Roman" panose="02020603050405020304" pitchFamily="18" charset="0"/>
              <a:ea typeface="+mn-ea"/>
              <a:cs typeface="Times New Roman" panose="02020603050405020304" pitchFamily="18" charset="0"/>
              <a:sym typeface="+mn-lt"/>
            </a:endParaRPr>
          </a:p>
        </p:txBody>
      </p:sp>
      <p:pic>
        <p:nvPicPr>
          <p:cNvPr id="22" name="图片 21" descr="图片包含 游戏机, 地图&#10;&#10;描述已自动生成">
            <a:extLst>
              <a:ext uri="{FF2B5EF4-FFF2-40B4-BE49-F238E27FC236}">
                <a16:creationId xmlns:a16="http://schemas.microsoft.com/office/drawing/2014/main" id="{5A2EC5F3-877D-44E3-BD89-07820A6A6C6D}"/>
              </a:ext>
            </a:extLst>
          </p:cNvPr>
          <p:cNvPicPr>
            <a:picLocks noChangeAspect="1"/>
          </p:cNvPicPr>
          <p:nvPr/>
        </p:nvPicPr>
        <p:blipFill>
          <a:blip r:embed="rId2"/>
          <a:stretch>
            <a:fillRect/>
          </a:stretch>
        </p:blipFill>
        <p:spPr>
          <a:xfrm>
            <a:off x="5286577" y="1156357"/>
            <a:ext cx="6142724" cy="4545286"/>
          </a:xfrm>
          <a:prstGeom prst="rect">
            <a:avLst/>
          </a:prstGeom>
        </p:spPr>
      </p:pic>
      <p:sp>
        <p:nvSpPr>
          <p:cNvPr id="23" name="矩形 22">
            <a:extLst>
              <a:ext uri="{FF2B5EF4-FFF2-40B4-BE49-F238E27FC236}">
                <a16:creationId xmlns:a16="http://schemas.microsoft.com/office/drawing/2014/main" id="{30A10BA3-6DFA-46A8-8295-C619FC5953A3}"/>
              </a:ext>
            </a:extLst>
          </p:cNvPr>
          <p:cNvSpPr/>
          <p:nvPr/>
        </p:nvSpPr>
        <p:spPr>
          <a:xfrm>
            <a:off x="168353" y="2680590"/>
            <a:ext cx="3982726" cy="1496820"/>
          </a:xfrm>
          <a:prstGeom prst="rect">
            <a:avLst/>
          </a:prstGeom>
        </p:spPr>
        <p:txBody>
          <a:bodyPr wrap="square">
            <a:spAutoFit/>
          </a:bodyPr>
          <a:lstStyle/>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Phase 1</a:t>
            </a:r>
          </a:p>
          <a:p>
            <a:pPr marL="1200127" lvl="2"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Leader election phase</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Phase 2</a:t>
            </a:r>
          </a:p>
          <a:p>
            <a:pPr marL="1200127" lvl="2"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Proposal agreement phase</a:t>
            </a:r>
          </a:p>
        </p:txBody>
      </p:sp>
      <p:sp>
        <p:nvSpPr>
          <p:cNvPr id="24" name="矩形 23">
            <a:extLst>
              <a:ext uri="{FF2B5EF4-FFF2-40B4-BE49-F238E27FC236}">
                <a16:creationId xmlns:a16="http://schemas.microsoft.com/office/drawing/2014/main" id="{EE6D37C2-4E3D-46EC-9FEB-663C0115A741}"/>
              </a:ext>
            </a:extLst>
          </p:cNvPr>
          <p:cNvSpPr/>
          <p:nvPr/>
        </p:nvSpPr>
        <p:spPr>
          <a:xfrm>
            <a:off x="599012" y="2100623"/>
            <a:ext cx="2561920" cy="579967"/>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sym typeface="+mn-lt"/>
              </a:rPr>
              <a:t>Two context flows</a:t>
            </a:r>
          </a:p>
        </p:txBody>
      </p:sp>
    </p:spTree>
    <p:extLst>
      <p:ext uri="{BB962C8B-B14F-4D97-AF65-F5344CB8AC3E}">
        <p14:creationId xmlns:p14="http://schemas.microsoft.com/office/powerpoint/2010/main" val="399798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4</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Exactly once</a:t>
            </a:r>
            <a:endParaRPr kumimoji="1" lang="zh-CN" altLang="en-US" sz="3200"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884941" y="2438536"/>
            <a:ext cx="4085700" cy="1980927"/>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Store the client ID and its largest sequence number.</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Discard messages which sequence number is lower than the greatest received.</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Ensure the application will not execute the same command twice.</a:t>
            </a:r>
          </a:p>
        </p:txBody>
      </p:sp>
      <p:pic>
        <p:nvPicPr>
          <p:cNvPr id="24" name="图片 23" descr="手机屏幕截图&#10;&#10;描述已自动生成">
            <a:extLst>
              <a:ext uri="{FF2B5EF4-FFF2-40B4-BE49-F238E27FC236}">
                <a16:creationId xmlns:a16="http://schemas.microsoft.com/office/drawing/2014/main" id="{0221FCAE-594F-491E-8793-7F55E9692C1E}"/>
              </a:ext>
            </a:extLst>
          </p:cNvPr>
          <p:cNvPicPr>
            <a:picLocks noChangeAspect="1"/>
          </p:cNvPicPr>
          <p:nvPr/>
        </p:nvPicPr>
        <p:blipFill>
          <a:blip r:embed="rId2"/>
          <a:stretch>
            <a:fillRect/>
          </a:stretch>
        </p:blipFill>
        <p:spPr>
          <a:xfrm>
            <a:off x="5375729" y="1285875"/>
            <a:ext cx="5025572" cy="4667484"/>
          </a:xfrm>
          <a:prstGeom prst="rect">
            <a:avLst/>
          </a:prstGeom>
        </p:spPr>
      </p:pic>
    </p:spTree>
    <p:extLst>
      <p:ext uri="{BB962C8B-B14F-4D97-AF65-F5344CB8AC3E}">
        <p14:creationId xmlns:p14="http://schemas.microsoft.com/office/powerpoint/2010/main" val="15459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5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2"/>
          </p:nvPr>
        </p:nvSpPr>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Stable leader</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1768669" y="3147256"/>
            <a:ext cx="8654662" cy="2577116"/>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Basic Paxos</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Once a leader is preempted, it will start phase 1 to compete for next leader immediately</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Cost redundant messages</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Our approach</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When a leader is preempted, it won’t spawn a new scout to contend for active leader</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Instead, stay inactive and serve as a follower </a:t>
            </a:r>
          </a:p>
        </p:txBody>
      </p:sp>
    </p:spTree>
    <p:extLst>
      <p:ext uri="{BB962C8B-B14F-4D97-AF65-F5344CB8AC3E}">
        <p14:creationId xmlns:p14="http://schemas.microsoft.com/office/powerpoint/2010/main" val="400336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5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3511942" cy="512495"/>
          </a:xfrm>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Stable leader</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10" name="矩形 9">
            <a:extLst>
              <a:ext uri="{FF2B5EF4-FFF2-40B4-BE49-F238E27FC236}">
                <a16:creationId xmlns:a16="http://schemas.microsoft.com/office/drawing/2014/main" id="{DFB3463D-6C41-4198-A0D1-A46F4C72054A}"/>
              </a:ext>
            </a:extLst>
          </p:cNvPr>
          <p:cNvSpPr/>
          <p:nvPr/>
        </p:nvSpPr>
        <p:spPr>
          <a:xfrm>
            <a:off x="497332" y="2860639"/>
            <a:ext cx="3336731" cy="1136721"/>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Leader will stay inactive until it notices the current leader is unreachable</a:t>
            </a:r>
          </a:p>
        </p:txBody>
      </p:sp>
      <p:pic>
        <p:nvPicPr>
          <p:cNvPr id="5" name="图片 4" descr="图片包含 游戏机&#10;&#10;描述已自动生成">
            <a:extLst>
              <a:ext uri="{FF2B5EF4-FFF2-40B4-BE49-F238E27FC236}">
                <a16:creationId xmlns:a16="http://schemas.microsoft.com/office/drawing/2014/main" id="{4D97F02C-526B-4D72-87BA-A15944F80F91}"/>
              </a:ext>
            </a:extLst>
          </p:cNvPr>
          <p:cNvPicPr>
            <a:picLocks noChangeAspect="1"/>
          </p:cNvPicPr>
          <p:nvPr/>
        </p:nvPicPr>
        <p:blipFill>
          <a:blip r:embed="rId2"/>
          <a:stretch>
            <a:fillRect/>
          </a:stretch>
        </p:blipFill>
        <p:spPr>
          <a:xfrm>
            <a:off x="5280294" y="2356114"/>
            <a:ext cx="6666076" cy="2673086"/>
          </a:xfrm>
          <a:prstGeom prst="rect">
            <a:avLst/>
          </a:prstGeom>
        </p:spPr>
      </p:pic>
    </p:spTree>
    <p:extLst>
      <p:ext uri="{BB962C8B-B14F-4D97-AF65-F5344CB8AC3E}">
        <p14:creationId xmlns:p14="http://schemas.microsoft.com/office/powerpoint/2010/main" val="2716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手机屏幕截图&#10;&#10;描述已自动生成">
            <a:extLst>
              <a:ext uri="{FF2B5EF4-FFF2-40B4-BE49-F238E27FC236}">
                <a16:creationId xmlns:a16="http://schemas.microsoft.com/office/drawing/2014/main" id="{C3A3D3DC-63FD-44E2-91DA-3D0D8739ECE7}"/>
              </a:ext>
            </a:extLst>
          </p:cNvPr>
          <p:cNvPicPr>
            <a:picLocks noChangeAspect="1"/>
          </p:cNvPicPr>
          <p:nvPr/>
        </p:nvPicPr>
        <p:blipFill>
          <a:blip r:embed="rId2"/>
          <a:stretch>
            <a:fillRect/>
          </a:stretch>
        </p:blipFill>
        <p:spPr>
          <a:xfrm>
            <a:off x="7410450" y="2647183"/>
            <a:ext cx="4600575" cy="2566525"/>
          </a:xfrm>
          <a:prstGeom prst="rect">
            <a:avLst/>
          </a:prstGeom>
        </p:spPr>
      </p:pic>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6</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Log structure</a:t>
            </a:r>
            <a:endParaRPr kumimoji="1" lang="zh-CN" altLang="en-US" sz="3200"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322121" y="1944381"/>
            <a:ext cx="7736029" cy="3581365"/>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Four Status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EMPTY</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This slot has not been proposed for any decision</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ACCEPTED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This slot is proposed to a leader, can be in decided or undecided both status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DECIDED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The proposal in this slot has gained majority agreements of all acceptors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CLEARED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All replicas have executed this decision and all replicas know about it</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slot_out: The executed slot known by the replica itself</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common_slot_out: All replicas have executed this slot including slots before this slot</a:t>
            </a:r>
          </a:p>
        </p:txBody>
      </p:sp>
    </p:spTree>
    <p:extLst>
      <p:ext uri="{BB962C8B-B14F-4D97-AF65-F5344CB8AC3E}">
        <p14:creationId xmlns:p14="http://schemas.microsoft.com/office/powerpoint/2010/main" val="17603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4">
      <a:dk1>
        <a:srgbClr val="000000"/>
      </a:dk1>
      <a:lt1>
        <a:srgbClr val="FFFFFF"/>
      </a:lt1>
      <a:dk2>
        <a:srgbClr val="000000"/>
      </a:dk2>
      <a:lt2>
        <a:srgbClr val="FFFFFF"/>
      </a:lt2>
      <a:accent1>
        <a:srgbClr val="A5D027"/>
      </a:accent1>
      <a:accent2>
        <a:srgbClr val="757276"/>
      </a:accent2>
      <a:accent3>
        <a:srgbClr val="A5A5A5"/>
      </a:accent3>
      <a:accent4>
        <a:srgbClr val="1E1E1E"/>
      </a:accent4>
      <a:accent5>
        <a:srgbClr val="4472C4"/>
      </a:accent5>
      <a:accent6>
        <a:srgbClr val="70AD47"/>
      </a:accent6>
      <a:hlink>
        <a:srgbClr val="0563C1"/>
      </a:hlink>
      <a:folHlink>
        <a:srgbClr val="954F72"/>
      </a:folHlink>
    </a:clrScheme>
    <a:fontScheme name="Temp">
      <a:majorFont>
        <a:latin typeface="Century Gothic" panose="020F0302020204030204"/>
        <a:ea typeface="微软雅黑"/>
        <a:cs typeface=""/>
      </a:majorFont>
      <a:minorFont>
        <a:latin typeface="Century Gothic" panose="020F03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239</TotalTime>
  <Words>709</Words>
  <Application>Microsoft Office PowerPoint</Application>
  <PresentationFormat>宽屏</PresentationFormat>
  <Paragraphs>101</Paragraphs>
  <Slides>13</Slides>
  <Notes>1</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13</vt:i4>
      </vt:variant>
    </vt:vector>
  </HeadingPairs>
  <TitlesOfParts>
    <vt:vector size="22" baseType="lpstr">
      <vt:lpstr>Microsoft YaHei</vt:lpstr>
      <vt:lpstr>Arial</vt:lpstr>
      <vt:lpstr>Calibri</vt:lpstr>
      <vt:lpstr>Century Gothic</vt:lpstr>
      <vt:lpstr>Segoe UI Light</vt:lpstr>
      <vt:lpstr>Times New Roman</vt:lpstr>
      <vt:lpstr>Wingdings</vt:lpstr>
      <vt:lpstr>Office 主题</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锴文 王</cp:lastModifiedBy>
  <cp:revision>106</cp:revision>
  <dcterms:created xsi:type="dcterms:W3CDTF">2015-08-18T02:51:41Z</dcterms:created>
  <dcterms:modified xsi:type="dcterms:W3CDTF">2020-04-07T21:16:39Z</dcterms:modified>
  <cp:category/>
</cp:coreProperties>
</file>