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3" r:id="rId6"/>
    <p:sldId id="264" r:id="rId7"/>
    <p:sldId id="261" r:id="rId8"/>
    <p:sldId id="265" r:id="rId9"/>
    <p:sldId id="262" r:id="rId10"/>
    <p:sldId id="266" r:id="rId11"/>
    <p:sldId id="267" r:id="rId12"/>
    <p:sldId id="268" r:id="rId13"/>
    <p:sldId id="272" r:id="rId14"/>
    <p:sldId id="270" r:id="rId15"/>
    <p:sldId id="273" r:id="rId16"/>
    <p:sldId id="275" r:id="rId17"/>
    <p:sldId id="274" r:id="rId18"/>
    <p:sldId id="279" r:id="rId19"/>
    <p:sldId id="281" r:id="rId20"/>
    <p:sldId id="280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6190"/>
  </p:normalViewPr>
  <p:slideViewPr>
    <p:cSldViewPr snapToGrid="0">
      <p:cViewPr varScale="1">
        <p:scale>
          <a:sx n="109" d="100"/>
          <a:sy n="109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1o/Desktop/VIOS/Paper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Variance during Abdution of Exogenous Stage  </a:t>
            </a:r>
            <a:endParaRPr lang="en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CN"/>
        </a:p>
      </c:txPr>
    </c:title>
    <c:autoTitleDeleted val="0"/>
    <c:plotArea>
      <c:layout>
        <c:manualLayout>
          <c:layoutTarget val="inner"/>
          <c:xMode val="edge"/>
          <c:yMode val="edge"/>
          <c:x val="6.1768329314888536E-2"/>
          <c:y val="0.18560185185185185"/>
          <c:w val="0.90567826275021823"/>
          <c:h val="0.61498432487605714"/>
        </c:manualLayout>
      </c:layout>
      <c:lineChart>
        <c:grouping val="standard"/>
        <c:varyColors val="0"/>
        <c:ser>
          <c:idx val="1"/>
          <c:order val="0"/>
          <c:tx>
            <c:v>Patient_1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Sheet1!$C$2:$L$2</c:f>
              <c:numCache>
                <c:formatCode>General</c:formatCode>
                <c:ptCount val="10"/>
                <c:pt idx="0">
                  <c:v>3.0999999999999999E-3</c:v>
                </c:pt>
                <c:pt idx="1">
                  <c:v>3.8999999999999998E-3</c:v>
                </c:pt>
                <c:pt idx="2">
                  <c:v>4.8999999999999998E-3</c:v>
                </c:pt>
                <c:pt idx="3">
                  <c:v>5.7000000000000002E-3</c:v>
                </c:pt>
                <c:pt idx="4">
                  <c:v>2.5000000000000001E-3</c:v>
                </c:pt>
                <c:pt idx="5">
                  <c:v>2.0000000000000001E-4</c:v>
                </c:pt>
                <c:pt idx="6" formatCode="0.00E+00">
                  <c:v>8.0000000000000007E-5</c:v>
                </c:pt>
                <c:pt idx="7" formatCode="0.00E+00">
                  <c:v>3.0000000000000001E-5</c:v>
                </c:pt>
                <c:pt idx="8" formatCode="0.00E+00">
                  <c:v>1.0000000000000001E-5</c:v>
                </c:pt>
                <c:pt idx="9" formatCode="0.00E+00">
                  <c:v>6.0000000000000002E-6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D-434F-95C3-4CA23B3511AF}"/>
            </c:ext>
          </c:extLst>
        </c:ser>
        <c:ser>
          <c:idx val="2"/>
          <c:order val="1"/>
          <c:tx>
            <c:v>Patient_2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Sheet1!$C$3:$L$3</c:f>
              <c:numCache>
                <c:formatCode>General</c:formatCode>
                <c:ptCount val="10"/>
                <c:pt idx="0">
                  <c:v>2.8999999999999998E-3</c:v>
                </c:pt>
                <c:pt idx="1">
                  <c:v>4.4999999999999997E-3</c:v>
                </c:pt>
                <c:pt idx="2">
                  <c:v>7.7200000000000003E-3</c:v>
                </c:pt>
                <c:pt idx="3">
                  <c:v>9.4999999999999998E-3</c:v>
                </c:pt>
                <c:pt idx="4">
                  <c:v>7.6E-3</c:v>
                </c:pt>
                <c:pt idx="5">
                  <c:v>2E-3</c:v>
                </c:pt>
                <c:pt idx="6">
                  <c:v>2.9999999999999997E-4</c:v>
                </c:pt>
                <c:pt idx="7" formatCode="0.00E+00">
                  <c:v>5.0000000000000002E-5</c:v>
                </c:pt>
                <c:pt idx="8" formatCode="0.00E+00">
                  <c:v>3.4999999999999997E-5</c:v>
                </c:pt>
                <c:pt idx="9" formatCode="0.00E+00">
                  <c:v>9.0000000000000002E-6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8D-434F-95C3-4CA23B3511AF}"/>
            </c:ext>
          </c:extLst>
        </c:ser>
        <c:ser>
          <c:idx val="3"/>
          <c:order val="2"/>
          <c:tx>
            <c:v>Patient_3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Sheet1!$C$4:$L$4</c:f>
              <c:numCache>
                <c:formatCode>General</c:formatCode>
                <c:ptCount val="10"/>
                <c:pt idx="0">
                  <c:v>2.8999999999999998E-3</c:v>
                </c:pt>
                <c:pt idx="1">
                  <c:v>3.5999999999999999E-3</c:v>
                </c:pt>
                <c:pt idx="2">
                  <c:v>4.8999999999999998E-3</c:v>
                </c:pt>
                <c:pt idx="3">
                  <c:v>5.0000000000000001E-3</c:v>
                </c:pt>
                <c:pt idx="4">
                  <c:v>1.6999999999999999E-3</c:v>
                </c:pt>
                <c:pt idx="5">
                  <c:v>4.0000000000000002E-4</c:v>
                </c:pt>
                <c:pt idx="6">
                  <c:v>1E-4</c:v>
                </c:pt>
                <c:pt idx="7" formatCode="0.00E+00">
                  <c:v>5.7599999999999997E-5</c:v>
                </c:pt>
                <c:pt idx="8" formatCode="0.00E+00">
                  <c:v>1.5999999999999999E-5</c:v>
                </c:pt>
                <c:pt idx="9" formatCode="0.00E+00">
                  <c:v>6.9999999999999999E-6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8D-434F-95C3-4CA23B3511AF}"/>
            </c:ext>
          </c:extLst>
        </c:ser>
        <c:ser>
          <c:idx val="4"/>
          <c:order val="3"/>
          <c:tx>
            <c:v>Patient_4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Sheet1!$C$5:$L$5</c:f>
              <c:numCache>
                <c:formatCode>General</c:formatCode>
                <c:ptCount val="10"/>
                <c:pt idx="0">
                  <c:v>2.8E-3</c:v>
                </c:pt>
                <c:pt idx="1">
                  <c:v>3.5999999999999999E-3</c:v>
                </c:pt>
                <c:pt idx="2">
                  <c:v>3.8999999999999998E-3</c:v>
                </c:pt>
                <c:pt idx="3">
                  <c:v>3.0000000000000001E-3</c:v>
                </c:pt>
                <c:pt idx="4">
                  <c:v>1.4E-3</c:v>
                </c:pt>
                <c:pt idx="5">
                  <c:v>4.0000000000000002E-4</c:v>
                </c:pt>
                <c:pt idx="6">
                  <c:v>1E-4</c:v>
                </c:pt>
                <c:pt idx="7" formatCode="0.00E+00">
                  <c:v>4.0000000000000003E-5</c:v>
                </c:pt>
                <c:pt idx="8" formatCode="0.00E+00">
                  <c:v>9.0000000000000002E-6</c:v>
                </c:pt>
                <c:pt idx="9" formatCode="0.00E+00">
                  <c:v>5.0000000000000004E-6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8D-434F-95C3-4CA23B3511AF}"/>
            </c:ext>
          </c:extLst>
        </c:ser>
        <c:ser>
          <c:idx val="5"/>
          <c:order val="4"/>
          <c:tx>
            <c:v>Patient_5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Sheet1!$C$6:$L$6</c:f>
              <c:numCache>
                <c:formatCode>General</c:formatCode>
                <c:ptCount val="10"/>
                <c:pt idx="0">
                  <c:v>2.5000000000000001E-3</c:v>
                </c:pt>
                <c:pt idx="1">
                  <c:v>2.7000000000000001E-3</c:v>
                </c:pt>
                <c:pt idx="2">
                  <c:v>3.0000000000000001E-3</c:v>
                </c:pt>
                <c:pt idx="3">
                  <c:v>3.5999999999999999E-3</c:v>
                </c:pt>
                <c:pt idx="4">
                  <c:v>2E-3</c:v>
                </c:pt>
                <c:pt idx="5">
                  <c:v>8.0000000000000004E-4</c:v>
                </c:pt>
                <c:pt idx="6">
                  <c:v>2.0000000000000001E-4</c:v>
                </c:pt>
                <c:pt idx="7" formatCode="0.00E+00">
                  <c:v>3.6000000000000001E-5</c:v>
                </c:pt>
                <c:pt idx="8" formatCode="0.00E+00">
                  <c:v>5.6999999999999996E-6</c:v>
                </c:pt>
                <c:pt idx="9" formatCode="0.00E+00">
                  <c:v>3.0000000000000001E-6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8D-434F-95C3-4CA23B3511AF}"/>
            </c:ext>
          </c:extLst>
        </c:ser>
        <c:ser>
          <c:idx val="6"/>
          <c:order val="5"/>
          <c:tx>
            <c:v>Patient_6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Sheet1!$C$7:$L$7</c:f>
              <c:numCache>
                <c:formatCode>General</c:formatCode>
                <c:ptCount val="10"/>
                <c:pt idx="0">
                  <c:v>3.3E-3</c:v>
                </c:pt>
                <c:pt idx="1">
                  <c:v>3.3999999999999998E-3</c:v>
                </c:pt>
                <c:pt idx="2">
                  <c:v>3.8999999999999998E-3</c:v>
                </c:pt>
                <c:pt idx="3">
                  <c:v>4.7999999999999996E-3</c:v>
                </c:pt>
                <c:pt idx="4">
                  <c:v>2.5000000000000001E-3</c:v>
                </c:pt>
                <c:pt idx="5">
                  <c:v>2.9999999999999997E-4</c:v>
                </c:pt>
                <c:pt idx="6" formatCode="0.00E+00">
                  <c:v>5.3000000000000001E-5</c:v>
                </c:pt>
                <c:pt idx="7" formatCode="0.00E+00">
                  <c:v>2.9E-5</c:v>
                </c:pt>
                <c:pt idx="8" formatCode="0.00E+00">
                  <c:v>1.5E-5</c:v>
                </c:pt>
                <c:pt idx="9" formatCode="0.00E+00">
                  <c:v>7.1999999999999997E-6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28D-434F-95C3-4CA23B3511AF}"/>
            </c:ext>
          </c:extLst>
        </c:ser>
        <c:ser>
          <c:idx val="7"/>
          <c:order val="6"/>
          <c:tx>
            <c:v>Patient_7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Sheet1!$C$1:$L$1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Sheet1!$C$8:$L$8</c:f>
              <c:numCache>
                <c:formatCode>General</c:formatCode>
                <c:ptCount val="10"/>
                <c:pt idx="0">
                  <c:v>3.0999999999999999E-3</c:v>
                </c:pt>
                <c:pt idx="1">
                  <c:v>3.8999999999999998E-3</c:v>
                </c:pt>
                <c:pt idx="2">
                  <c:v>4.8999999999999998E-3</c:v>
                </c:pt>
                <c:pt idx="3">
                  <c:v>5.7000000000000002E-3</c:v>
                </c:pt>
                <c:pt idx="4">
                  <c:v>2.5000000000000001E-3</c:v>
                </c:pt>
                <c:pt idx="5">
                  <c:v>2.0000000000000001E-4</c:v>
                </c:pt>
                <c:pt idx="6" formatCode="0.00E+00">
                  <c:v>8.0000000000000007E-5</c:v>
                </c:pt>
                <c:pt idx="7" formatCode="0.00E+00">
                  <c:v>3.0000000000000001E-5</c:v>
                </c:pt>
                <c:pt idx="8" formatCode="0.00E+00">
                  <c:v>1.0000000000000001E-5</c:v>
                </c:pt>
                <c:pt idx="9" formatCode="0.00E+00">
                  <c:v>6.2999999999999998E-6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28D-434F-95C3-4CA23B351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8873456"/>
        <c:axId val="1398852464"/>
      </c:lineChart>
      <c:catAx>
        <c:axId val="1398873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Noise</a:t>
                </a:r>
                <a:r>
                  <a:rPr lang="en-GB" baseline="0"/>
                  <a:t> Level L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398852464"/>
        <c:crosses val="autoZero"/>
        <c:auto val="1"/>
        <c:lblAlgn val="ctr"/>
        <c:lblOffset val="100"/>
        <c:noMultiLvlLbl val="0"/>
      </c:catAx>
      <c:valAx>
        <c:axId val="139885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Variance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139887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996C-207B-0983-C6F9-DEBAEE33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51FD7-9B2B-F7FE-6FF7-77E2270F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678E-9BD2-CBC1-B0E2-DFD428F0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5122-757D-13AB-F52E-9872293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955B-4281-DF03-373A-8588A4C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7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C745-78D4-6F9E-E740-F4BFDEB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9A188-1CA5-12E3-ED5D-2765D4989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AC17-472B-9043-A3B8-6D477CA3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D4CA-4EEF-645F-B8D7-9EC7AFF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EA9A-22D0-678A-56C2-E76FBE68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EC676-0F97-D490-19FC-5317D7FA3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990B-C3D9-91A1-C41A-86EA362B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AD1B-8F30-7BFB-8CF4-57459C40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D916-CEF4-84A7-D445-B15054E6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D42F-C010-3DE5-51E0-83E8A30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58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1ECF-0CDC-50D1-0E78-F4396B9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7BED-8444-74C6-1886-A552E02C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8D68-BD68-D83E-8B63-D6B7A994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C013-1A5D-6705-88E1-C3E7448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99F6-8026-F24B-15BF-8CCC75FE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64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45D3-A1DB-7251-0FDA-66C467A7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9F62-B159-A76A-3905-0F3BF881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22CB-21E9-B5F7-52A0-20BC0E2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4AB2-8192-1834-7C0F-F621E1C9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F2A1-7B1F-C269-B2D6-304F1525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10B9-361E-768C-7E2E-D3F36FCF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9A5-70B9-47B7-0720-27E269BA4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228-12FD-4721-B404-0D6083430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D2D2-4E43-2385-D7A6-545F5B11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B081-C668-EB29-74DD-120CEDD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43E12-D299-464A-A821-7909A2F5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8B0A-EA58-494A-CE16-540F199C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88DF-E3A4-9653-6EBE-3598BF06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AE259-462A-18C5-F37B-FE53DDB6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276E7-CDBA-1E76-66AB-377496443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44B37-D929-9AF3-A26B-E5AFB0B35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87DDA-8261-4B12-373C-197CC2B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E96F5-DF89-D66F-E2C1-5FD36388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68574-38C9-E65E-112C-30A6631E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9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EF7D-EF04-4AB9-8D7F-2C67489F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031A5-9C24-0D9A-EF7F-59BD0CF3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43D08-8D7B-46CE-D116-13CA5484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A9042-6447-DDD4-3111-4BFB6B04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D4EC7-CD29-792E-E526-EB2AB445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822AC-5FA0-D88D-9F36-731565F2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FBED1-029D-DC21-1246-69DF4E2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3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7C57-FE56-5AA4-A16D-6A88BAC7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B61D-BEE4-7950-DBFA-9309BA93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738A-B2F9-B573-9C05-C9D052B0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972E-4E95-75BD-E374-089FE8D4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C06A-82D4-6050-A563-1F41884F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FB70-7162-F23E-0146-EBE3FF92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1D83-9D96-F588-7D93-22B94F85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D510-ED34-20DA-126F-A60603891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CCA4-50A9-B0A0-91E7-27536576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B472-C24E-3858-6C13-D72C025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E57A-CDEA-1730-854C-2EF23759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977-DC47-8BAE-AF1E-B60212A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82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E567-41C7-F95B-9853-4D627345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7507-E9A5-E2F1-39B6-26F9DB27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D878-D177-218B-7C0A-56BFDA2F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A6DE-3705-5747-AEBF-BD3705E1DA93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E8F2-B414-9A79-3023-C64DB08A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F611-A87F-72CC-3AC8-5A0C57F1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A096-2D12-E04A-95BE-EF6CC4EFAE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7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B76BA-B04A-EAF5-9BC3-D26F05B5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23" y="241976"/>
            <a:ext cx="6476197" cy="315037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30DC4-0090-1A10-0798-5E86EE638946}"/>
              </a:ext>
            </a:extLst>
          </p:cNvPr>
          <p:cNvSpPr txBox="1"/>
          <p:nvPr/>
        </p:nvSpPr>
        <p:spPr>
          <a:xfrm>
            <a:off x="288414" y="5033035"/>
            <a:ext cx="647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Meeting Topics:</a:t>
            </a:r>
          </a:p>
          <a:p>
            <a:pPr marL="342900" indent="-342900">
              <a:buAutoNum type="arabicPeriod"/>
            </a:pPr>
            <a:r>
              <a:rPr lang="en-GB" dirty="0"/>
              <a:t>Agreement with Mission Statement.</a:t>
            </a:r>
          </a:p>
          <a:p>
            <a:pPr marL="342900" indent="-342900">
              <a:buAutoNum type="arabicPeriod"/>
            </a:pPr>
            <a:r>
              <a:rPr lang="en-GB" dirty="0"/>
              <a:t>Current Process about summer work and possible publishment.</a:t>
            </a:r>
          </a:p>
          <a:p>
            <a:pPr marL="342900" indent="-342900">
              <a:buAutoNum type="arabicPeriod"/>
            </a:pPr>
            <a:r>
              <a:rPr lang="en-GB" dirty="0"/>
              <a:t>Ideas about pushing BEng project forward.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631BF-ED60-D1E2-6BAA-C8C2F1595FF8}"/>
              </a:ext>
            </a:extLst>
          </p:cNvPr>
          <p:cNvSpPr txBox="1"/>
          <p:nvPr/>
        </p:nvSpPr>
        <p:spPr>
          <a:xfrm>
            <a:off x="288414" y="2482825"/>
            <a:ext cx="87269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 Summary :</a:t>
            </a:r>
          </a:p>
          <a:p>
            <a:pPr marL="342900" indent="-342900">
              <a:buAutoNum type="arabicPeriod"/>
            </a:pPr>
            <a:r>
              <a:rPr lang="en-GB" dirty="0"/>
              <a:t>Current process is better than the baseline. </a:t>
            </a:r>
          </a:p>
          <a:p>
            <a:pPr marL="342900" indent="-342900">
              <a:buAutoNum type="arabicPeriod"/>
            </a:pPr>
            <a:r>
              <a:rPr lang="en-GB" dirty="0"/>
              <a:t>Autostop works with no noise on the image.</a:t>
            </a:r>
          </a:p>
          <a:p>
            <a:endParaRPr lang="en-GB" dirty="0"/>
          </a:p>
          <a:p>
            <a:r>
              <a:rPr lang="en-GB" dirty="0"/>
              <a:t>Pending task:</a:t>
            </a:r>
          </a:p>
          <a:p>
            <a:pPr marL="342900" indent="-342900">
              <a:buAutoNum type="arabicPeriod"/>
            </a:pPr>
            <a:r>
              <a:rPr lang="en-GB" dirty="0"/>
              <a:t>Reproduce Tian’s work( in progress )</a:t>
            </a:r>
          </a:p>
          <a:p>
            <a:pPr marL="342900" indent="-342900">
              <a:buAutoNum type="arabicPeriod"/>
            </a:pPr>
            <a:r>
              <a:rPr lang="en-GB" dirty="0"/>
              <a:t>Since simple substruction works, not sure whether it is necessary to find better strategy</a:t>
            </a:r>
          </a:p>
          <a:p>
            <a:pPr marL="342900" indent="-342900">
              <a:buAutoNum type="arabicPeriod"/>
            </a:pPr>
            <a:r>
              <a:rPr lang="en-GB" dirty="0"/>
              <a:t>Coding is not finished for simsiam and toy dataset 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1028" name="Picture 4" descr="simsiam">
            <a:extLst>
              <a:ext uri="{FF2B5EF4-FFF2-40B4-BE49-F238E27FC236}">
                <a16:creationId xmlns:a16="http://schemas.microsoft.com/office/drawing/2014/main" id="{42B08FD6-ADAF-D304-B25D-DFD61E19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80" y="4522439"/>
            <a:ext cx="3199838" cy="226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2D59-8906-A503-EDC6-F97BC2CC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E32C-04F9-1D9E-C523-4E2E31AA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I’ve done: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Found the bug in counterfactual inference, the model training will finish today.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Started classifier-free guidance coding, and will finish by the end of this week.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Paper script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2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0CCF-59D6-9B72-BF00-AB3DDA91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Worries about the 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F64-8E8B-44C4-3D68-E0C985A8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/>
          <a:lstStyle/>
          <a:p>
            <a:r>
              <a:rPr lang="en-GB" dirty="0"/>
              <a:t>External guidance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Benefits:</a:t>
            </a:r>
          </a:p>
          <a:p>
            <a:r>
              <a:rPr lang="en-GB" dirty="0"/>
              <a:t>Adapt to multi-task for different counterfactual tasks without re-training. 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D0513-7D3F-C1A3-4924-D71CE46E88F3}"/>
              </a:ext>
            </a:extLst>
          </p:cNvPr>
          <p:cNvSpPr txBox="1">
            <a:spLocks/>
          </p:cNvSpPr>
          <p:nvPr/>
        </p:nvSpPr>
        <p:spPr>
          <a:xfrm>
            <a:off x="6391277" y="1997075"/>
            <a:ext cx="4819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Drawbacks:</a:t>
            </a:r>
          </a:p>
          <a:p>
            <a:r>
              <a:rPr lang="en-GB" dirty="0"/>
              <a:t>The external classifier cannot be joint training.</a:t>
            </a:r>
          </a:p>
          <a:p>
            <a:r>
              <a:rPr lang="en-GB" dirty="0"/>
              <a:t>Counterfactuals might be counteracting.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67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360B-9557-3E33-D279-4C190C9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Worries about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9D82-5162-14F8-0B47-1DF561E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Classifier free: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2DC565-61D5-3E26-D6DC-2559385FE943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4819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Benefits:</a:t>
            </a:r>
          </a:p>
          <a:p>
            <a:r>
              <a:rPr lang="en-GB" dirty="0"/>
              <a:t>Better performance.</a:t>
            </a:r>
          </a:p>
          <a:p>
            <a:r>
              <a:rPr lang="en-GB" dirty="0"/>
              <a:t>Possible joint training to achieve the balance between identity preservation and counterfactual estimation.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2A31D0-C3CA-9CE5-D596-60F89E8D23ED}"/>
              </a:ext>
            </a:extLst>
          </p:cNvPr>
          <p:cNvSpPr txBox="1">
            <a:spLocks/>
          </p:cNvSpPr>
          <p:nvPr/>
        </p:nvSpPr>
        <p:spPr>
          <a:xfrm>
            <a:off x="6543677" y="2149475"/>
            <a:ext cx="4819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Drawbacks:</a:t>
            </a:r>
          </a:p>
          <a:p>
            <a:r>
              <a:rPr lang="en-GB" dirty="0"/>
              <a:t>Retraining for different task</a:t>
            </a:r>
          </a:p>
          <a:p>
            <a:r>
              <a:rPr lang="en-GB" dirty="0"/>
              <a:t>Cost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4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121B-BA0E-2E65-A178-326CF7D8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70C5-8CCD-A315-98F8-C53800AA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1837"/>
          </a:xfrm>
        </p:spPr>
        <p:txBody>
          <a:bodyPr/>
          <a:lstStyle/>
          <a:p>
            <a:r>
              <a:rPr lang="en-GB" dirty="0"/>
              <a:t>Bad performance:</a:t>
            </a:r>
          </a:p>
          <a:p>
            <a:pPr marL="0" indent="0">
              <a:buNone/>
            </a:pPr>
            <a:r>
              <a:rPr lang="en-GB" dirty="0"/>
              <a:t>   Reproduction: 0.72     vs     Org: 0.76</a:t>
            </a:r>
            <a:br>
              <a:rPr lang="en-GB" dirty="0"/>
            </a:br>
            <a:r>
              <a:rPr lang="en-GB" dirty="0"/>
              <a:t>   Try fine-tuning it or keep it?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7110-BA0A-4927-4393-65E66B32A790}"/>
              </a:ext>
            </a:extLst>
          </p:cNvPr>
          <p:cNvSpPr txBox="1">
            <a:spLocks/>
          </p:cNvSpPr>
          <p:nvPr/>
        </p:nvSpPr>
        <p:spPr>
          <a:xfrm>
            <a:off x="838200" y="3896766"/>
            <a:ext cx="10515600" cy="20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Another Baseline( In construction 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19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875E-AE76-E5AF-69E4-AA010A41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Novelty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476F-5020-5770-4504-E8969EAB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method on ANDI -- Not a huge improvement with a single factor.</a:t>
            </a:r>
          </a:p>
          <a:p>
            <a:r>
              <a:rPr lang="en-GB" dirty="0"/>
              <a:t>Optimal Noise Level Searching – A comprehensive method, however, other people now tend to use classifier-free.</a:t>
            </a:r>
          </a:p>
          <a:p>
            <a:r>
              <a:rPr lang="en-GB" dirty="0"/>
              <a:t>Age measurement for comparison – Which one should I use? VGG-like network(Preferred) or current regressor trained on clean images? </a:t>
            </a:r>
          </a:p>
        </p:txBody>
      </p:sp>
    </p:spTree>
    <p:extLst>
      <p:ext uri="{BB962C8B-B14F-4D97-AF65-F5344CB8AC3E}">
        <p14:creationId xmlns:p14="http://schemas.microsoft.com/office/powerpoint/2010/main" val="253545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CAF0EB-7CFB-D49C-45C2-B56E08648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Next Step…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F079B-EC76-1A76-C47C-0E51F4B2A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Finish reproduction and renew the script.</a:t>
            </a:r>
          </a:p>
          <a:p>
            <a:r>
              <a:rPr lang="en-GB" dirty="0"/>
              <a:t>Three methods for comparison. </a:t>
            </a:r>
          </a:p>
          <a:p>
            <a:r>
              <a:rPr lang="en-GB" dirty="0"/>
              <a:t>Any suggestion? My thought is to try MIDL first, if it does not get accepted, then improve it with 3D-Brain.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A8FB45-D250-2B71-CECF-7B8835ADCFEA}"/>
              </a:ext>
            </a:extLst>
          </p:cNvPr>
          <p:cNvSpPr txBox="1">
            <a:spLocks/>
          </p:cNvSpPr>
          <p:nvPr/>
        </p:nvSpPr>
        <p:spPr>
          <a:xfrm>
            <a:off x="990600" y="5950049"/>
            <a:ext cx="10515600" cy="67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7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C3B4-FB6A-C12B-60A2-5C86C804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1BB8-5664-0EB9-2D35-B58CA771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 want</a:t>
            </a:r>
            <a:r>
              <a:rPr lang="en-US" dirty="0"/>
              <a:t>: 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extract identity being invariant to age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02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27C5-EBDA-4F05-2447-6DFD85E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patient_0, if we got…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524E-8D7D-1670-31F8-C2D29FCD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44" y="1445387"/>
            <a:ext cx="858426" cy="4809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AE4A4-4822-3873-1560-BE14F21332DB}"/>
                  </a:ext>
                </a:extLst>
              </p:cNvPr>
              <p:cNvSpPr txBox="1"/>
              <p:nvPr/>
            </p:nvSpPr>
            <p:spPr>
              <a:xfrm>
                <a:off x="872554" y="24353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5AE4A4-4822-3873-1560-BE14F21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2435368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3C2919-197A-A08F-C6D1-75AD1D7F23DE}"/>
                  </a:ext>
                </a:extLst>
              </p:cNvPr>
              <p:cNvSpPr txBox="1"/>
              <p:nvPr/>
            </p:nvSpPr>
            <p:spPr>
              <a:xfrm>
                <a:off x="877877" y="391871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3C2919-197A-A08F-C6D1-75AD1D7F2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77" y="3918712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E7D70-AB62-EB9D-C075-5A365DB261BC}"/>
                  </a:ext>
                </a:extLst>
              </p:cNvPr>
              <p:cNvSpPr txBox="1"/>
              <p:nvPr/>
            </p:nvSpPr>
            <p:spPr>
              <a:xfrm>
                <a:off x="872554" y="554384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E7D70-AB62-EB9D-C075-5A365DB2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54" y="5543841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4477FB-9F14-0224-7736-B7099A35FA68}"/>
                  </a:ext>
                </a:extLst>
              </p:cNvPr>
              <p:cNvSpPr txBox="1"/>
              <p:nvPr/>
            </p:nvSpPr>
            <p:spPr>
              <a:xfrm>
                <a:off x="1534812" y="6254496"/>
                <a:ext cx="612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4477FB-9F14-0224-7736-B7099A35F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12" y="6254496"/>
                <a:ext cx="61292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94B7AD-23FC-AF2C-9E8A-52A2D6D47C9C}"/>
                  </a:ext>
                </a:extLst>
              </p:cNvPr>
              <p:cNvSpPr txBox="1"/>
              <p:nvPr/>
            </p:nvSpPr>
            <p:spPr>
              <a:xfrm>
                <a:off x="2197070" y="1790476"/>
                <a:ext cx="72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94B7AD-23FC-AF2C-9E8A-52A2D6D47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0" y="1790476"/>
                <a:ext cx="721288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CF17D6-3C58-10D9-8294-2C08E60E29AD}"/>
                  </a:ext>
                </a:extLst>
              </p:cNvPr>
              <p:cNvSpPr txBox="1"/>
              <p:nvPr/>
            </p:nvSpPr>
            <p:spPr>
              <a:xfrm>
                <a:off x="2197070" y="3254437"/>
                <a:ext cx="715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CF17D6-3C58-10D9-8294-2C08E60E2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0" y="3254437"/>
                <a:ext cx="715965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1C6B9F-9E3F-0C57-5DA3-4A1D4BC28AC6}"/>
                  </a:ext>
                </a:extLst>
              </p:cNvPr>
              <p:cNvSpPr txBox="1"/>
              <p:nvPr/>
            </p:nvSpPr>
            <p:spPr>
              <a:xfrm>
                <a:off x="2197069" y="4877418"/>
                <a:ext cx="721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1C6B9F-9E3F-0C57-5DA3-4A1D4BC28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69" y="4877418"/>
                <a:ext cx="72128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9E67030-8A31-323B-9AFF-0BAE27E87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5496" y="1807213"/>
            <a:ext cx="2731196" cy="3263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15480B-A58A-DF38-9527-35ED2B336ED4}"/>
              </a:ext>
            </a:extLst>
          </p:cNvPr>
          <p:cNvSpPr txBox="1"/>
          <p:nvPr/>
        </p:nvSpPr>
        <p:spPr>
          <a:xfrm rot="21405039">
            <a:off x="3813408" y="3361028"/>
            <a:ext cx="186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Feature_Extractor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2A790-84A9-55A6-96B5-DAF355765348}"/>
              </a:ext>
            </a:extLst>
          </p:cNvPr>
          <p:cNvSpPr txBox="1"/>
          <p:nvPr/>
        </p:nvSpPr>
        <p:spPr>
          <a:xfrm rot="21405039">
            <a:off x="4481668" y="30449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US" dirty="0"/>
              <a:t>(x)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C19F8-965C-EF31-B100-E50DA58B46E0}"/>
              </a:ext>
            </a:extLst>
          </p:cNvPr>
          <p:cNvSpPr txBox="1"/>
          <p:nvPr/>
        </p:nvSpPr>
        <p:spPr>
          <a:xfrm>
            <a:off x="5747885" y="16936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Question_1: how do we learn z and F to be </a:t>
            </a:r>
            <a:r>
              <a:rPr lang="en-US" altLang="zh-CN" dirty="0"/>
              <a:t>unrelated</a:t>
            </a:r>
            <a:r>
              <a:rPr lang="en-GB" dirty="0"/>
              <a:t> to 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D2FE4-25C7-19E8-76F0-AAFC00EF9EFB}"/>
              </a:ext>
            </a:extLst>
          </p:cNvPr>
          <p:cNvSpPr txBox="1"/>
          <p:nvPr/>
        </p:nvSpPr>
        <p:spPr>
          <a:xfrm>
            <a:off x="7378830" y="652101"/>
            <a:ext cx="6193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feature extractor z=F(X)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7E39C-21F6-6111-3536-4652AC7DAE79}"/>
              </a:ext>
            </a:extLst>
          </p:cNvPr>
          <p:cNvSpPr txBox="1"/>
          <p:nvPr/>
        </p:nvSpPr>
        <p:spPr>
          <a:xfrm>
            <a:off x="5786692" y="3604511"/>
            <a:ext cx="588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 learn a Y=D(z) that can extract identity being invariant to age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0AB5B-00DB-5B38-482A-A51135DC2843}"/>
              </a:ext>
            </a:extLst>
          </p:cNvPr>
          <p:cNvSpPr txBox="1"/>
          <p:nvPr/>
        </p:nvSpPr>
        <p:spPr>
          <a:xfrm>
            <a:off x="4918435" y="4692752"/>
            <a:ext cx="188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age =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-apple-system"/>
              </a:rPr>
              <a:t>f_age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(z)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B65D1-36E9-4963-D47F-7288173695B5}"/>
              </a:ext>
            </a:extLst>
          </p:cNvPr>
          <p:cNvSpPr txBox="1"/>
          <p:nvPr/>
        </p:nvSpPr>
        <p:spPr>
          <a:xfrm>
            <a:off x="5786692" y="3136656"/>
            <a:ext cx="597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Z, constant means it is 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related to identity but unrelated to age</a:t>
            </a:r>
            <a:endParaRPr lang="en-GB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53EE7-392D-7D96-DBE9-40272B2B3582}"/>
              </a:ext>
            </a:extLst>
          </p:cNvPr>
          <p:cNvSpPr txBox="1"/>
          <p:nvPr/>
        </p:nvSpPr>
        <p:spPr>
          <a:xfrm>
            <a:off x="5022624" y="5544459"/>
            <a:ext cx="188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age =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-apple-system"/>
              </a:rPr>
              <a:t>f_age</a:t>
            </a:r>
            <a:r>
              <a:rPr lang="en-GB" b="0" i="0" dirty="0">
                <a:solidFill>
                  <a:srgbClr val="242424"/>
                </a:solidFill>
                <a:effectLst/>
                <a:latin typeface="-apple-system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36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99B0F-C76E-2109-D0BE-AD1556B1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" y="109844"/>
            <a:ext cx="9568561" cy="2577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22767-E7B1-5B51-D343-A82EE104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426359"/>
            <a:ext cx="7772400" cy="4431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0808F-BBB4-35A6-400F-8D14AF447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6154"/>
            <a:ext cx="6096000" cy="13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67751-3B5C-36EE-B686-92A78D63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FFFA83-FA2E-E9C3-322B-BA182F082A54}"/>
              </a:ext>
            </a:extLst>
          </p:cNvPr>
          <p:cNvGrpSpPr/>
          <p:nvPr/>
        </p:nvGrpSpPr>
        <p:grpSpPr>
          <a:xfrm>
            <a:off x="1041955" y="1298821"/>
            <a:ext cx="2424402" cy="3464782"/>
            <a:chOff x="4176256" y="1720555"/>
            <a:chExt cx="2424402" cy="34647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6E87A10-2926-2F13-5905-E359AD757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484" y="2182907"/>
              <a:ext cx="1070259" cy="21139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A close-up of a person's face&#10;&#10;Description automatically generated with low confidence">
              <a:extLst>
                <a:ext uri="{FF2B5EF4-FFF2-40B4-BE49-F238E27FC236}">
                  <a16:creationId xmlns:a16="http://schemas.microsoft.com/office/drawing/2014/main" id="{DD669F1A-1F5A-6871-EDA9-52201FF4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1828" y="1720555"/>
              <a:ext cx="1328830" cy="1328830"/>
            </a:xfrm>
            <a:prstGeom prst="rect">
              <a:avLst/>
            </a:prstGeom>
          </p:spPr>
        </p:pic>
        <p:pic>
          <p:nvPicPr>
            <p:cNvPr id="26" name="Picture 25" descr="A black and white image of a person's head&#10;&#10;Description automatically generated with low confidence">
              <a:extLst>
                <a:ext uri="{FF2B5EF4-FFF2-40B4-BE49-F238E27FC236}">
                  <a16:creationId xmlns:a16="http://schemas.microsoft.com/office/drawing/2014/main" id="{DF7BFAF4-ACA5-F5CF-768A-DEB8C40A2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256" y="3856507"/>
              <a:ext cx="1328830" cy="132883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3FECD1-039D-E36D-3A01-79C5763188A8}"/>
                </a:ext>
              </a:extLst>
            </p:cNvPr>
            <p:cNvGrpSpPr/>
            <p:nvPr/>
          </p:nvGrpSpPr>
          <p:grpSpPr>
            <a:xfrm>
              <a:off x="5414690" y="2850438"/>
              <a:ext cx="568843" cy="599313"/>
              <a:chOff x="5808372" y="2342283"/>
              <a:chExt cx="568843" cy="59931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356049-2199-E029-AD4E-9682A43A48F6}"/>
                  </a:ext>
                </a:extLst>
              </p:cNvPr>
              <p:cNvSpPr txBox="1"/>
              <p:nvPr/>
            </p:nvSpPr>
            <p:spPr>
              <a:xfrm>
                <a:off x="5808372" y="2510709"/>
                <a:ext cx="5052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82133CD-0E5C-18FD-BE5C-D15D59820FFF}"/>
                  </a:ext>
                </a:extLst>
              </p:cNvPr>
              <p:cNvSpPr txBox="1"/>
              <p:nvPr/>
            </p:nvSpPr>
            <p:spPr>
              <a:xfrm>
                <a:off x="5904009" y="2342283"/>
                <a:ext cx="4732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B2F0C4-C147-8163-8A48-3C2AD7FB7FA1}"/>
                </a:ext>
              </a:extLst>
            </p:cNvPr>
            <p:cNvGrpSpPr/>
            <p:nvPr/>
          </p:nvGrpSpPr>
          <p:grpSpPr>
            <a:xfrm>
              <a:off x="5106623" y="3472638"/>
              <a:ext cx="568843" cy="599313"/>
              <a:chOff x="5808372" y="2342283"/>
              <a:chExt cx="568843" cy="59931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44F02-3645-7EC3-AB65-CA45383A8434}"/>
                  </a:ext>
                </a:extLst>
              </p:cNvPr>
              <p:cNvSpPr txBox="1"/>
              <p:nvPr/>
            </p:nvSpPr>
            <p:spPr>
              <a:xfrm>
                <a:off x="5808372" y="2510709"/>
                <a:ext cx="5052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EE35B6-4A51-88E3-BB00-829362117F74}"/>
                  </a:ext>
                </a:extLst>
              </p:cNvPr>
              <p:cNvSpPr txBox="1"/>
              <p:nvPr/>
            </p:nvSpPr>
            <p:spPr>
              <a:xfrm>
                <a:off x="5904009" y="2342283"/>
                <a:ext cx="4732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B1BC63-36CD-DC18-5B89-9A27379F0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6810" y="1737051"/>
              <a:ext cx="1070259" cy="21139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EBBFC47-ACA9-5817-29C6-B4E6CDF79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086" y="3022243"/>
              <a:ext cx="1070259" cy="21139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D0FBD83-9112-441B-8BC5-98D199587780}"/>
                </a:ext>
              </a:extLst>
            </p:cNvPr>
            <p:cNvGrpSpPr/>
            <p:nvPr/>
          </p:nvGrpSpPr>
          <p:grpSpPr>
            <a:xfrm>
              <a:off x="5271828" y="3159826"/>
              <a:ext cx="568843" cy="599313"/>
              <a:chOff x="5808372" y="2342283"/>
              <a:chExt cx="568843" cy="59931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A99CB2-CA0D-0CF5-574B-657D92627224}"/>
                  </a:ext>
                </a:extLst>
              </p:cNvPr>
              <p:cNvSpPr txBox="1"/>
              <p:nvPr/>
            </p:nvSpPr>
            <p:spPr>
              <a:xfrm>
                <a:off x="5808372" y="2510709"/>
                <a:ext cx="5052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A3F616F-D3E3-B78C-869A-793D14CE6A58}"/>
                  </a:ext>
                </a:extLst>
              </p:cNvPr>
              <p:cNvSpPr txBox="1"/>
              <p:nvPr/>
            </p:nvSpPr>
            <p:spPr>
              <a:xfrm>
                <a:off x="5904009" y="2342283"/>
                <a:ext cx="4732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 </a:t>
                </a:r>
                <a:endParaRPr lang="en-GB" altLang="zh-CN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100" dirty="0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E34D279-89A1-9125-BD8D-C84BEE1B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7916" y="1773056"/>
              <a:ext cx="1070259" cy="21139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1DC60AC-4555-91BA-69FA-5EB18356A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183" y="1025994"/>
            <a:ext cx="2456435" cy="3895351"/>
          </a:xfrm>
          <a:prstGeom prst="rect">
            <a:avLst/>
          </a:prstGeom>
        </p:spPr>
      </p:pic>
      <p:pic>
        <p:nvPicPr>
          <p:cNvPr id="2" name="Picture 1" descr="A picture containing text, invertebrate, mollusk, sea snail&#10;&#10;Description automatically generated">
            <a:extLst>
              <a:ext uri="{FF2B5EF4-FFF2-40B4-BE49-F238E27FC236}">
                <a16:creationId xmlns:a16="http://schemas.microsoft.com/office/drawing/2014/main" id="{F23A4BF8-4F71-727E-0AAD-E066A1CDF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29" y="209081"/>
            <a:ext cx="1118654" cy="1118654"/>
          </a:xfrm>
          <a:prstGeom prst="rect">
            <a:avLst/>
          </a:prstGeom>
        </p:spPr>
      </p:pic>
      <p:pic>
        <p:nvPicPr>
          <p:cNvPr id="3" name="Picture 2" descr="A black and white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8ACD52E1-E78C-3E28-BE34-10D186E17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8" y="1447311"/>
            <a:ext cx="1118654" cy="1118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76174-FCD2-95A8-2EA4-926933558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780" y="2055394"/>
            <a:ext cx="1269475" cy="18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9C860-5CDF-58B2-2C5B-35098F8E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7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46BA-A33C-277B-3E0C-FE2CB63D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N number of patients…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F108CD-7A39-DB87-5097-8212D652EF06}"/>
                  </a:ext>
                </a:extLst>
              </p:cNvPr>
              <p:cNvSpPr txBox="1"/>
              <p:nvPr/>
            </p:nvSpPr>
            <p:spPr>
              <a:xfrm>
                <a:off x="1995055" y="1690688"/>
                <a:ext cx="56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F108CD-7A39-DB87-5097-8212D652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1690688"/>
                <a:ext cx="566374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F07081-29D6-5CF9-5EE2-CA1E2685237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56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F07081-29D6-5CF9-5EE2-CA1E2685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5685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753DCD-0697-F4F1-8D8D-A1AB02AB52C0}"/>
                  </a:ext>
                </a:extLst>
              </p:cNvPr>
              <p:cNvSpPr txBox="1"/>
              <p:nvPr/>
            </p:nvSpPr>
            <p:spPr>
              <a:xfrm>
                <a:off x="1583532" y="2060020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753DCD-0697-F4F1-8D8D-A1AB02AB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32" y="2060020"/>
                <a:ext cx="411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FE015D-B977-245F-835E-E46A27BE7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158" y="1509512"/>
            <a:ext cx="8136913" cy="53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3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16FB-354F-8A5A-466F-84DBDFAF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Domain-Invariant Mapping Network (DIMN)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7CE6-CFB2-EC08-BF92-52DCFAC2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designed to learn a mapping between a person image and its identity classifier, i.e., it produces a classifier using a single shot.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493B2-C8FB-A05D-B70F-A4A1848A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5" y="3595254"/>
            <a:ext cx="7772400" cy="61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D9FF4-15FD-D63E-7F7E-4BF6EA15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22" y="643466"/>
            <a:ext cx="48607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5414B33-54A0-87A8-07F3-05780053BC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4038" y="2163500"/>
            <a:ext cx="2072798" cy="1431225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DABAB0-4889-3FCA-B4B6-F2134AD2D1D5}"/>
              </a:ext>
            </a:extLst>
          </p:cNvPr>
          <p:cNvSpPr txBox="1"/>
          <p:nvPr/>
        </p:nvSpPr>
        <p:spPr>
          <a:xfrm>
            <a:off x="3295279" y="781065"/>
            <a:ext cx="223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/>
          </a:p>
          <a:p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905899-D768-76E3-104B-EEB60C43D234}"/>
              </a:ext>
            </a:extLst>
          </p:cNvPr>
          <p:cNvSpPr/>
          <p:nvPr/>
        </p:nvSpPr>
        <p:spPr>
          <a:xfrm>
            <a:off x="7920548" y="1286776"/>
            <a:ext cx="1431536" cy="6644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Regressor</a:t>
            </a:r>
          </a:p>
        </p:txBody>
      </p:sp>
      <p:pic>
        <p:nvPicPr>
          <p:cNvPr id="13" name="Picture 12" descr="A black and white image of a person's head&#10;&#10;Description automatically generated with low confidence">
            <a:extLst>
              <a:ext uri="{FF2B5EF4-FFF2-40B4-BE49-F238E27FC236}">
                <a16:creationId xmlns:a16="http://schemas.microsoft.com/office/drawing/2014/main" id="{73EF9073-AADA-DEC6-62E6-D7B99F4E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79" y="3383923"/>
            <a:ext cx="1118654" cy="1118654"/>
          </a:xfrm>
          <a:prstGeom prst="rect">
            <a:avLst/>
          </a:prstGeom>
        </p:spPr>
      </p:pic>
      <p:pic>
        <p:nvPicPr>
          <p:cNvPr id="20" name="Picture 19" descr="A black and white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119E6B96-7776-2416-AE48-DC52D10D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76" y="3406088"/>
            <a:ext cx="1118654" cy="1118654"/>
          </a:xfrm>
          <a:prstGeom prst="rect">
            <a:avLst/>
          </a:prstGeom>
        </p:spPr>
      </p:pic>
      <p:pic>
        <p:nvPicPr>
          <p:cNvPr id="25" name="Picture 24" descr="A picture containing qr code&#10;&#10;Description automatically generated">
            <a:extLst>
              <a:ext uri="{FF2B5EF4-FFF2-40B4-BE49-F238E27FC236}">
                <a16:creationId xmlns:a16="http://schemas.microsoft.com/office/drawing/2014/main" id="{7B17AB18-07CB-0696-3191-25E8A3F4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73" y="3383922"/>
            <a:ext cx="1118655" cy="1118655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05A7461C-7271-544B-E101-95D38E4DB12B}"/>
              </a:ext>
            </a:extLst>
          </p:cNvPr>
          <p:cNvSpPr/>
          <p:nvPr/>
        </p:nvSpPr>
        <p:spPr>
          <a:xfrm rot="10800000">
            <a:off x="4505246" y="4064859"/>
            <a:ext cx="972816" cy="15363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ADAF41-4E92-291D-94FF-A90BAA4FDAD5}"/>
                  </a:ext>
                </a:extLst>
              </p:cNvPr>
              <p:cNvSpPr txBox="1"/>
              <p:nvPr/>
            </p:nvSpPr>
            <p:spPr>
              <a:xfrm>
                <a:off x="5713076" y="4533297"/>
                <a:ext cx="8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ADAF41-4E92-291D-94FF-A90BAA4F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76" y="4533297"/>
                <a:ext cx="8312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>
            <a:extLst>
              <a:ext uri="{FF2B5EF4-FFF2-40B4-BE49-F238E27FC236}">
                <a16:creationId xmlns:a16="http://schemas.microsoft.com/office/drawing/2014/main" id="{C0221B0C-3C2B-BAF8-AFF0-75E50A8603E9}"/>
              </a:ext>
            </a:extLst>
          </p:cNvPr>
          <p:cNvSpPr/>
          <p:nvPr/>
        </p:nvSpPr>
        <p:spPr>
          <a:xfrm>
            <a:off x="4550903" y="3778531"/>
            <a:ext cx="972816" cy="1583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4FEEC5E-CF98-881D-456D-37EE7CF63108}"/>
              </a:ext>
            </a:extLst>
          </p:cNvPr>
          <p:cNvSpPr/>
          <p:nvPr/>
        </p:nvSpPr>
        <p:spPr>
          <a:xfrm rot="10800000">
            <a:off x="6751704" y="4064859"/>
            <a:ext cx="972816" cy="15363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F0DF2B17-7B32-49F1-974A-CCBCD8C76FCD}"/>
              </a:ext>
            </a:extLst>
          </p:cNvPr>
          <p:cNvSpPr/>
          <p:nvPr/>
        </p:nvSpPr>
        <p:spPr>
          <a:xfrm>
            <a:off x="6797361" y="3778531"/>
            <a:ext cx="972816" cy="1583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DFBBCA-0986-84FF-3725-765CE0D11EA7}"/>
              </a:ext>
            </a:extLst>
          </p:cNvPr>
          <p:cNvGrpSpPr/>
          <p:nvPr/>
        </p:nvGrpSpPr>
        <p:grpSpPr>
          <a:xfrm>
            <a:off x="4141287" y="121132"/>
            <a:ext cx="3191975" cy="2594725"/>
            <a:chOff x="3439215" y="1747035"/>
            <a:chExt cx="3191975" cy="25947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722D17-F9F6-9B80-8D41-1A84EDEB676A}"/>
                </a:ext>
              </a:extLst>
            </p:cNvPr>
            <p:cNvGrpSpPr/>
            <p:nvPr/>
          </p:nvGrpSpPr>
          <p:grpSpPr>
            <a:xfrm>
              <a:off x="4994939" y="1747035"/>
              <a:ext cx="1636251" cy="2594725"/>
              <a:chOff x="4994939" y="1747035"/>
              <a:chExt cx="1636251" cy="25947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53B0239-CA35-6A98-E515-FCA3EB372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4939" y="1747035"/>
                <a:ext cx="1636251" cy="2594725"/>
              </a:xfrm>
              <a:prstGeom prst="rect">
                <a:avLst/>
              </a:prstGeom>
            </p:spPr>
          </p:pic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51208AC4-2126-099F-3109-18CA2EA2446A}"/>
                  </a:ext>
                </a:extLst>
              </p:cNvPr>
              <p:cNvSpPr/>
              <p:nvPr/>
            </p:nvSpPr>
            <p:spPr>
              <a:xfrm rot="12449577">
                <a:off x="5220670" y="1862774"/>
                <a:ext cx="129798" cy="1486723"/>
              </a:xfrm>
              <a:prstGeom prst="rightBrac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F632DE-79A1-E5E3-26D7-8C2595348D11}"/>
                </a:ext>
              </a:extLst>
            </p:cNvPr>
            <p:cNvSpPr txBox="1"/>
            <p:nvPr/>
          </p:nvSpPr>
          <p:spPr>
            <a:xfrm>
              <a:off x="3439215" y="2317154"/>
              <a:ext cx="1866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Slices within a batch</a:t>
              </a:r>
              <a:endParaRPr lang="en-GB" sz="1600" dirty="0"/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EADC6B-00F6-D6C0-D106-BC3FE9FF5754}"/>
              </a:ext>
            </a:extLst>
          </p:cNvPr>
          <p:cNvSpPr/>
          <p:nvPr/>
        </p:nvSpPr>
        <p:spPr>
          <a:xfrm>
            <a:off x="7238111" y="1541899"/>
            <a:ext cx="607469" cy="15363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2D024B-B076-AD40-6402-CB5F4CA88291}"/>
                  </a:ext>
                </a:extLst>
              </p:cNvPr>
              <p:cNvSpPr txBox="1"/>
              <p:nvPr/>
            </p:nvSpPr>
            <p:spPr>
              <a:xfrm>
                <a:off x="3472514" y="452474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2D024B-B076-AD40-6402-CB5F4CA8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14" y="4524742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BACE8F-11C7-E9CF-8364-718C2D0B068A}"/>
                  </a:ext>
                </a:extLst>
              </p:cNvPr>
              <p:cNvSpPr txBox="1"/>
              <p:nvPr/>
            </p:nvSpPr>
            <p:spPr>
              <a:xfrm>
                <a:off x="7169770" y="4521512"/>
                <a:ext cx="2506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BACE8F-11C7-E9CF-8364-718C2D0B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70" y="4521512"/>
                <a:ext cx="2506776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48042AC-3320-E9D9-7319-46EF82F7517C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8087937" y="1772739"/>
            <a:ext cx="624907" cy="54775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FE4FCB-3563-496B-B6E3-1B367A6AEDF9}"/>
              </a:ext>
            </a:extLst>
          </p:cNvPr>
          <p:cNvSpPr txBox="1"/>
          <p:nvPr/>
        </p:nvSpPr>
        <p:spPr>
          <a:xfrm>
            <a:off x="6733687" y="3156160"/>
            <a:ext cx="4984180" cy="1724311"/>
          </a:xfrm>
          <a:prstGeom prst="rect">
            <a:avLst/>
          </a:prstGeom>
          <a:solidFill>
            <a:schemeClr val="accent1">
              <a:alpha val="14764"/>
            </a:schemeClr>
          </a:solidFill>
          <a:ln w="22225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357EFD-F34F-D44D-DE94-992F2CA46FA1}"/>
              </a:ext>
            </a:extLst>
          </p:cNvPr>
          <p:cNvSpPr txBox="1"/>
          <p:nvPr/>
        </p:nvSpPr>
        <p:spPr>
          <a:xfrm>
            <a:off x="6847846" y="3702300"/>
            <a:ext cx="1118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❌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1D44AE-5B3D-AB27-2694-4D9DB55D6561}"/>
              </a:ext>
            </a:extLst>
          </p:cNvPr>
          <p:cNvCxnSpPr>
            <a:cxnSpLocks/>
          </p:cNvCxnSpPr>
          <p:nvPr/>
        </p:nvCxnSpPr>
        <p:spPr>
          <a:xfrm flipH="1">
            <a:off x="7262727" y="2680549"/>
            <a:ext cx="995035" cy="100469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1E1DC1-924A-BE38-AC13-8E4609B45F4F}"/>
              </a:ext>
            </a:extLst>
          </p:cNvPr>
          <p:cNvSpPr txBox="1"/>
          <p:nvPr/>
        </p:nvSpPr>
        <p:spPr>
          <a:xfrm rot="18848186">
            <a:off x="7209022" y="2962666"/>
            <a:ext cx="8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Autostop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C74C62-9EE5-3D9B-07E9-575F985D8926}"/>
              </a:ext>
            </a:extLst>
          </p:cNvPr>
          <p:cNvSpPr txBox="1"/>
          <p:nvPr/>
        </p:nvSpPr>
        <p:spPr>
          <a:xfrm>
            <a:off x="6991487" y="2359072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Variance among batch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3D4C94-010D-8AC6-825C-3604E66734CB}"/>
              </a:ext>
            </a:extLst>
          </p:cNvPr>
          <p:cNvSpPr txBox="1"/>
          <p:nvPr/>
        </p:nvSpPr>
        <p:spPr>
          <a:xfrm>
            <a:off x="7407173" y="314960"/>
            <a:ext cx="371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>
                <a:effectLst/>
                <a:latin typeface="NimbusRomNo9L"/>
              </a:rPr>
              <a:t>Abduction of Exogenous Noise Stage </a:t>
            </a:r>
            <a:endParaRPr lang="en-GB" b="1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96846C-5BC1-8FAC-382B-734BCC54734B}"/>
              </a:ext>
            </a:extLst>
          </p:cNvPr>
          <p:cNvSpPr txBox="1"/>
          <p:nvPr/>
        </p:nvSpPr>
        <p:spPr>
          <a:xfrm>
            <a:off x="3916840" y="152904"/>
            <a:ext cx="7250009" cy="2648191"/>
          </a:xfrm>
          <a:prstGeom prst="rect">
            <a:avLst/>
          </a:prstGeom>
          <a:solidFill>
            <a:schemeClr val="accent2">
              <a:alpha val="10476"/>
            </a:schemeClr>
          </a:solidFill>
          <a:ln w="25400">
            <a:solidFill>
              <a:schemeClr val="accent1">
                <a:shade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AA36E-88C0-7992-3518-9F8F0A3E9513}"/>
              </a:ext>
            </a:extLst>
          </p:cNvPr>
          <p:cNvSpPr txBox="1"/>
          <p:nvPr/>
        </p:nvSpPr>
        <p:spPr>
          <a:xfrm>
            <a:off x="778933" y="2995371"/>
            <a:ext cx="5952835" cy="2008845"/>
          </a:xfrm>
          <a:prstGeom prst="rect">
            <a:avLst/>
          </a:prstGeom>
          <a:solidFill>
            <a:srgbClr val="00B050">
              <a:alpha val="14764"/>
            </a:srgbClr>
          </a:solidFill>
          <a:ln w="22225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64F61C-2780-BCAD-59A5-D1153E165B2A}"/>
              </a:ext>
            </a:extLst>
          </p:cNvPr>
          <p:cNvSpPr txBox="1"/>
          <p:nvPr/>
        </p:nvSpPr>
        <p:spPr>
          <a:xfrm>
            <a:off x="768659" y="4717963"/>
            <a:ext cx="311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>
                <a:effectLst/>
                <a:latin typeface="NimbusRomNo9L"/>
              </a:rPr>
              <a:t>Generation</a:t>
            </a:r>
            <a:r>
              <a:rPr lang="zh-CN" altLang="en-US" sz="1800" b="1" i="1" dirty="0">
                <a:effectLst/>
                <a:latin typeface="NimbusRomNo9L"/>
              </a:rPr>
              <a:t> </a:t>
            </a:r>
            <a:r>
              <a:rPr lang="en-US" altLang="zh-CN" b="1" i="1" dirty="0">
                <a:latin typeface="NimbusRomNo9L"/>
              </a:rPr>
              <a:t>under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E7D7A7-BECB-A4B9-7953-5AF820B1280F}"/>
                  </a:ext>
                </a:extLst>
              </p:cNvPr>
              <p:cNvSpPr txBox="1"/>
              <p:nvPr/>
            </p:nvSpPr>
            <p:spPr>
              <a:xfrm>
                <a:off x="9094235" y="3154825"/>
                <a:ext cx="26720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i="1" dirty="0">
                    <a:effectLst/>
                    <a:latin typeface="NimbusRomNo9L"/>
                  </a:rPr>
                  <a:t>Stops </a:t>
                </a:r>
                <a:r>
                  <a:rPr lang="en-US" sz="1800" b="1" i="1" dirty="0">
                    <a:effectLst/>
                    <a:latin typeface="NimbusRomNo9L"/>
                  </a:rPr>
                  <a:t>when variance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sz="1800" b="1" i="1" dirty="0">
                    <a:effectLst/>
                    <a:latin typeface="NimbusRomNo9L"/>
                  </a:rPr>
                  <a:t> </a:t>
                </a:r>
                <a:endParaRPr lang="en-GB" b="1" dirty="0"/>
              </a:p>
              <a:p>
                <a:r>
                  <a:rPr lang="en-GB" sz="1800" b="1" i="1" dirty="0">
                    <a:effectLst/>
                    <a:latin typeface="NimbusRomNo9L"/>
                  </a:rPr>
                  <a:t>  </a:t>
                </a:r>
                <a:endParaRPr lang="en-GB" b="1" i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E7D7A7-BECB-A4B9-7953-5AF820B1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35" y="3154825"/>
                <a:ext cx="2672014" cy="646331"/>
              </a:xfrm>
              <a:prstGeom prst="rect">
                <a:avLst/>
              </a:prstGeom>
              <a:blipFill>
                <a:blip r:embed="rId9"/>
                <a:stretch>
                  <a:fillRect l="-2370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>
            <a:extLst>
              <a:ext uri="{FF2B5EF4-FFF2-40B4-BE49-F238E27FC236}">
                <a16:creationId xmlns:a16="http://schemas.microsoft.com/office/drawing/2014/main" id="{58FAAE88-B85D-A921-A931-1ABD460D0C12}"/>
              </a:ext>
            </a:extLst>
          </p:cNvPr>
          <p:cNvSpPr/>
          <p:nvPr/>
        </p:nvSpPr>
        <p:spPr>
          <a:xfrm rot="16200000">
            <a:off x="5790845" y="2893080"/>
            <a:ext cx="730318" cy="2045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0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404EDA-0B10-9B8C-3953-9C81AFDCBD7F}"/>
              </a:ext>
            </a:extLst>
          </p:cNvPr>
          <p:cNvGrpSpPr/>
          <p:nvPr/>
        </p:nvGrpSpPr>
        <p:grpSpPr>
          <a:xfrm>
            <a:off x="371826" y="264458"/>
            <a:ext cx="5304975" cy="720303"/>
            <a:chOff x="235901" y="376706"/>
            <a:chExt cx="5304975" cy="7203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16B4CE-E905-6FCC-9EAE-4E260C93EEC2}"/>
                </a:ext>
              </a:extLst>
            </p:cNvPr>
            <p:cNvSpPr txBox="1"/>
            <p:nvPr/>
          </p:nvSpPr>
          <p:spPr>
            <a:xfrm>
              <a:off x="235901" y="376706"/>
              <a:ext cx="3694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Reconstruction loss: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653A5E-A1A3-A4B1-6C0C-2FBED41937D8}"/>
                </a:ext>
              </a:extLst>
            </p:cNvPr>
            <p:cNvSpPr txBox="1"/>
            <p:nvPr/>
          </p:nvSpPr>
          <p:spPr>
            <a:xfrm>
              <a:off x="1075038" y="727677"/>
              <a:ext cx="4465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Simply apply difference reconstruction helps: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D31F06-6CD9-7A53-C96B-93A64F485BD9}"/>
              </a:ext>
            </a:extLst>
          </p:cNvPr>
          <p:cNvGrpSpPr/>
          <p:nvPr/>
        </p:nvGrpSpPr>
        <p:grpSpPr>
          <a:xfrm>
            <a:off x="106367" y="5442563"/>
            <a:ext cx="11331972" cy="1669886"/>
            <a:chOff x="383059" y="4757351"/>
            <a:chExt cx="11331972" cy="1669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22C783-7234-F442-F12A-A7A4DF3859DE}"/>
                </a:ext>
              </a:extLst>
            </p:cNvPr>
            <p:cNvSpPr txBox="1"/>
            <p:nvPr/>
          </p:nvSpPr>
          <p:spPr>
            <a:xfrm>
              <a:off x="383059" y="4757351"/>
              <a:ext cx="1260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Next move: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226327-CDE9-D9D2-FE18-0B708542F64F}"/>
                </a:ext>
              </a:extLst>
            </p:cNvPr>
            <p:cNvSpPr txBox="1"/>
            <p:nvPr/>
          </p:nvSpPr>
          <p:spPr>
            <a:xfrm>
              <a:off x="926757" y="5226908"/>
              <a:ext cx="1078827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dirty="0"/>
                <a:t>Divide the experiments into 2 parts,  ageing experiments for comparison, rejuvenation to show the effects</a:t>
              </a:r>
            </a:p>
            <a:p>
              <a:pPr marL="342900" indent="-342900">
                <a:buAutoNum type="arabicPeriod"/>
              </a:pPr>
              <a:r>
                <a:rPr lang="en-GB" dirty="0"/>
                <a:t>If time is sufficient, works on another dataset for classification task to provide stronger evidence for autostop.</a:t>
              </a:r>
            </a:p>
            <a:p>
              <a:pPr marL="342900" indent="-342900">
                <a:buAutoNum type="arabicPeriod"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7764B4-52B2-7FF2-C044-A1DE41E4086F}"/>
              </a:ext>
            </a:extLst>
          </p:cNvPr>
          <p:cNvSpPr txBox="1"/>
          <p:nvPr/>
        </p:nvSpPr>
        <p:spPr>
          <a:xfrm>
            <a:off x="411266" y="1830391"/>
            <a:ext cx="380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Autostop mode helps to find optimal: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4C3B6-311C-F7BA-F5C4-B0D252E9357E}"/>
                  </a:ext>
                </a:extLst>
              </p:cNvPr>
              <p:cNvSpPr txBox="1"/>
              <p:nvPr/>
            </p:nvSpPr>
            <p:spPr>
              <a:xfrm>
                <a:off x="2366319" y="1003122"/>
                <a:ext cx="19598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:    0.7830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C4C3B6-311C-F7BA-F5C4-B0D252E9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19" y="1003122"/>
                <a:ext cx="1959832" cy="391582"/>
              </a:xfrm>
              <a:prstGeom prst="rect">
                <a:avLst/>
              </a:prstGeom>
              <a:blipFill>
                <a:blip r:embed="rId2"/>
                <a:stretch>
                  <a:fillRect t="-9677" r="-1935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7CAFE1-8FEB-CB56-4DEA-C0C8FC740828}"/>
                  </a:ext>
                </a:extLst>
              </p:cNvPr>
              <p:cNvSpPr txBox="1"/>
              <p:nvPr/>
            </p:nvSpPr>
            <p:spPr>
              <a:xfrm>
                <a:off x="2625973" y="1372454"/>
                <a:ext cx="144052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b>
                    </m:sSub>
                  </m:oMath>
                </a14:m>
                <a:r>
                  <a:rPr lang="en-GB" dirty="0"/>
                  <a:t>:    0.7756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7CAFE1-8FEB-CB56-4DEA-C0C8FC74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73" y="1372454"/>
                <a:ext cx="1440523" cy="391582"/>
              </a:xfrm>
              <a:prstGeom prst="rect">
                <a:avLst/>
              </a:prstGeom>
              <a:blipFill>
                <a:blip r:embed="rId3"/>
                <a:stretch>
                  <a:fillRect t="-6452" r="-2609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F1154DD-BCF6-DF6E-1833-05D3C447B9E1}"/>
              </a:ext>
            </a:extLst>
          </p:cNvPr>
          <p:cNvSpPr txBox="1"/>
          <p:nvPr/>
        </p:nvSpPr>
        <p:spPr>
          <a:xfrm>
            <a:off x="4949670" y="1159295"/>
            <a:ext cx="353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Improve the performance about 3%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C10051-BCF3-48FD-6798-F64D0CCECAC5}"/>
              </a:ext>
            </a:extLst>
          </p:cNvPr>
          <p:cNvGrpSpPr/>
          <p:nvPr/>
        </p:nvGrpSpPr>
        <p:grpSpPr>
          <a:xfrm>
            <a:off x="0" y="2093993"/>
            <a:ext cx="8366531" cy="3348570"/>
            <a:chOff x="677209" y="2378336"/>
            <a:chExt cx="8366531" cy="33485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1FB63C-93AB-5120-B598-EA4FE76C4705}"/>
                </a:ext>
              </a:extLst>
            </p:cNvPr>
            <p:cNvGrpSpPr/>
            <p:nvPr/>
          </p:nvGrpSpPr>
          <p:grpSpPr>
            <a:xfrm>
              <a:off x="2729522" y="2378336"/>
              <a:ext cx="4589547" cy="369332"/>
              <a:chOff x="1779650" y="2292493"/>
              <a:chExt cx="458954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86D19F-8B72-4564-2DC3-FFA9B31256F1}"/>
                  </a:ext>
                </a:extLst>
              </p:cNvPr>
              <p:cNvSpPr txBox="1"/>
              <p:nvPr/>
            </p:nvSpPr>
            <p:spPr>
              <a:xfrm>
                <a:off x="1779650" y="2292493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SSIM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8D941C-A3CE-5577-2646-8DDB801B9886}"/>
                  </a:ext>
                </a:extLst>
              </p:cNvPr>
              <p:cNvSpPr txBox="1"/>
              <p:nvPr/>
            </p:nvSpPr>
            <p:spPr>
              <a:xfrm>
                <a:off x="5769353" y="2292493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MSE</a:t>
                </a:r>
              </a:p>
            </p:txBody>
          </p:sp>
        </p:grpSp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1DCEF565-86DD-D3DF-0063-03BA346A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4553" y="2700901"/>
              <a:ext cx="4049187" cy="2937501"/>
            </a:xfrm>
            <a:prstGeom prst="rect">
              <a:avLst/>
            </a:prstGeom>
          </p:spPr>
        </p:pic>
        <p:pic>
          <p:nvPicPr>
            <p:cNvPr id="22" name="Picture 21" descr="Chart, line chart&#10;&#10;Description automatically generated">
              <a:extLst>
                <a:ext uri="{FF2B5EF4-FFF2-40B4-BE49-F238E27FC236}">
                  <a16:creationId xmlns:a16="http://schemas.microsoft.com/office/drawing/2014/main" id="{A8345294-8C5E-19EC-E869-D7287769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209" y="2700901"/>
              <a:ext cx="4049187" cy="302600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1ECD1C-EDAD-95CB-E4E3-CBC7A595666F}"/>
              </a:ext>
            </a:extLst>
          </p:cNvPr>
          <p:cNvSpPr txBox="1"/>
          <p:nvPr/>
        </p:nvSpPr>
        <p:spPr>
          <a:xfrm>
            <a:off x="8516919" y="3744894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Improve the performance about 10%</a:t>
            </a:r>
          </a:p>
        </p:txBody>
      </p:sp>
    </p:spTree>
    <p:extLst>
      <p:ext uri="{BB962C8B-B14F-4D97-AF65-F5344CB8AC3E}">
        <p14:creationId xmlns:p14="http://schemas.microsoft.com/office/powerpoint/2010/main" val="168585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61214D-62BA-55F3-F481-AEFACC0E5349}"/>
              </a:ext>
            </a:extLst>
          </p:cNvPr>
          <p:cNvSpPr/>
          <p:nvPr/>
        </p:nvSpPr>
        <p:spPr>
          <a:xfrm>
            <a:off x="697093" y="323165"/>
            <a:ext cx="26507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1AA9B3-1C30-8129-4A65-F2EFD836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75" y="323165"/>
            <a:ext cx="5952132" cy="1674446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DBA6FAD-7F07-7ABF-E4B4-BFA01CE9B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73537"/>
              </p:ext>
            </p:extLst>
          </p:nvPr>
        </p:nvGraphicFramePr>
        <p:xfrm>
          <a:off x="1198014" y="2428653"/>
          <a:ext cx="9299121" cy="410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E2371414-71BE-D537-EEA3-67CBC8755283}"/>
              </a:ext>
            </a:extLst>
          </p:cNvPr>
          <p:cNvSpPr/>
          <p:nvPr/>
        </p:nvSpPr>
        <p:spPr>
          <a:xfrm>
            <a:off x="697093" y="1400538"/>
            <a:ext cx="3657193" cy="428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56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C619D6D-E7A9-DED1-B7CE-1A9DA07B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1828801"/>
            <a:ext cx="9056914" cy="4815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6CD7E-5D2B-B844-B91E-068F6C62D6DB}"/>
                  </a:ext>
                </a:extLst>
              </p:cNvPr>
              <p:cNvSpPr txBox="1"/>
              <p:nvPr/>
            </p:nvSpPr>
            <p:spPr>
              <a:xfrm>
                <a:off x="4916077" y="2002972"/>
                <a:ext cx="681445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func>
                  </m:oMath>
                </a14:m>
                <a:r>
                  <a:rPr lang="en-GB" sz="2000" dirty="0"/>
                  <a:t> during abduction of exogenous stage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6CD7E-5D2B-B844-B91E-068F6C62D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077" y="2002972"/>
                <a:ext cx="6814457" cy="400110"/>
              </a:xfrm>
              <a:prstGeom prst="rect">
                <a:avLst/>
              </a:prstGeom>
              <a:blipFill>
                <a:blip r:embed="rId3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CC44DE-F222-E82B-A702-D3759BD2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40" y="154355"/>
            <a:ext cx="5952132" cy="1674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19ABA6-D273-F85E-143D-84F5413F26EF}"/>
              </a:ext>
            </a:extLst>
          </p:cNvPr>
          <p:cNvSpPr/>
          <p:nvPr/>
        </p:nvSpPr>
        <p:spPr>
          <a:xfrm>
            <a:off x="484360" y="412516"/>
            <a:ext cx="26507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7F80F31-E225-FECA-33B5-1C0A19D48B4A}"/>
              </a:ext>
            </a:extLst>
          </p:cNvPr>
          <p:cNvSpPr/>
          <p:nvPr/>
        </p:nvSpPr>
        <p:spPr>
          <a:xfrm>
            <a:off x="892628" y="1211247"/>
            <a:ext cx="3635421" cy="50074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9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2C045EC-24AF-C414-3721-091B520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16" y="675640"/>
            <a:ext cx="9777253" cy="4434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637455-2B66-BF55-335D-3E859757D0B6}"/>
              </a:ext>
            </a:extLst>
          </p:cNvPr>
          <p:cNvSpPr/>
          <p:nvPr/>
        </p:nvSpPr>
        <p:spPr>
          <a:xfrm>
            <a:off x="622953" y="352474"/>
            <a:ext cx="23647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5697A-DB9A-CD90-A6E0-0F0C4F22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2" y="5109796"/>
            <a:ext cx="10286219" cy="15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700063-F52E-84BE-5DA9-C8C11B1E03EE}"/>
              </a:ext>
            </a:extLst>
          </p:cNvPr>
          <p:cNvSpPr/>
          <p:nvPr/>
        </p:nvSpPr>
        <p:spPr>
          <a:xfrm>
            <a:off x="643006" y="1102471"/>
            <a:ext cx="29152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Few Concerns:</a:t>
            </a:r>
            <a:endPara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9436-D76A-FC4A-EA82-15F84C87E279}"/>
              </a:ext>
            </a:extLst>
          </p:cNvPr>
          <p:cNvSpPr txBox="1"/>
          <p:nvPr/>
        </p:nvSpPr>
        <p:spPr>
          <a:xfrm>
            <a:off x="1224622" y="2459504"/>
            <a:ext cx="10967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dirty="0"/>
              <a:t>Generalization of method, I am confident though lacking of experiments</a:t>
            </a:r>
            <a:br>
              <a:rPr lang="en-GB" sz="2400" dirty="0"/>
            </a:b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Relation between cross entropy and variance</a:t>
            </a:r>
            <a:br>
              <a:rPr lang="en-GB" sz="2400" dirty="0"/>
            </a:b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 The output also depends on timestep t. ( Verify quickly) </a:t>
            </a:r>
          </a:p>
        </p:txBody>
      </p:sp>
    </p:spTree>
    <p:extLst>
      <p:ext uri="{BB962C8B-B14F-4D97-AF65-F5344CB8AC3E}">
        <p14:creationId xmlns:p14="http://schemas.microsoft.com/office/powerpoint/2010/main" val="372049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A366E-A573-E647-7AD9-1E2C22AB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1" y="857346"/>
            <a:ext cx="8550240" cy="4094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2C560-B26C-8513-5849-77684B5D9AB6}"/>
              </a:ext>
            </a:extLst>
          </p:cNvPr>
          <p:cNvSpPr/>
          <p:nvPr/>
        </p:nvSpPr>
        <p:spPr>
          <a:xfrm>
            <a:off x="396790" y="211016"/>
            <a:ext cx="26136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189B8-0B2E-2F50-559F-397A2F62132C}"/>
              </a:ext>
            </a:extLst>
          </p:cNvPr>
          <p:cNvSpPr txBox="1"/>
          <p:nvPr/>
        </p:nvSpPr>
        <p:spPr>
          <a:xfrm>
            <a:off x="956602" y="857347"/>
            <a:ext cx="246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Certain Individual: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65616-BE10-6187-7F4E-0F84E412814D}"/>
              </a:ext>
            </a:extLst>
          </p:cNvPr>
          <p:cNvSpPr txBox="1"/>
          <p:nvPr/>
        </p:nvSpPr>
        <p:spPr>
          <a:xfrm>
            <a:off x="816179" y="4690291"/>
            <a:ext cx="274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Dataset Prospective: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6302E-8B0F-68F2-0E38-7BC3B02A468F}"/>
              </a:ext>
            </a:extLst>
          </p:cNvPr>
          <p:cNvSpPr txBox="1"/>
          <p:nvPr/>
        </p:nvSpPr>
        <p:spPr>
          <a:xfrm>
            <a:off x="1887005" y="5354322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Missing quantitively data because L &lt; 0.5 is still running.</a:t>
            </a:r>
          </a:p>
          <a:p>
            <a:r>
              <a:rPr lang="en-GB" dirty="0"/>
              <a:t>But it definitely works better than fixed L .</a:t>
            </a:r>
          </a:p>
        </p:txBody>
      </p:sp>
    </p:spTree>
    <p:extLst>
      <p:ext uri="{BB962C8B-B14F-4D97-AF65-F5344CB8AC3E}">
        <p14:creationId xmlns:p14="http://schemas.microsoft.com/office/powerpoint/2010/main" val="139449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12550</TotalTime>
  <Words>673</Words>
  <Application>Microsoft Macintosh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NimbusRomNo9L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Summary</vt:lpstr>
      <vt:lpstr>Worries about the method: </vt:lpstr>
      <vt:lpstr>Worries about the method</vt:lpstr>
      <vt:lpstr>Baseline for comparison</vt:lpstr>
      <vt:lpstr>Novelty and Impact</vt:lpstr>
      <vt:lpstr>Next Step…</vt:lpstr>
      <vt:lpstr>Definition of the Problem</vt:lpstr>
      <vt:lpstr>For patient_0, if we got…</vt:lpstr>
      <vt:lpstr>PowerPoint Presentation</vt:lpstr>
      <vt:lpstr>PowerPoint Presentation</vt:lpstr>
      <vt:lpstr>PowerPoint Presentation</vt:lpstr>
      <vt:lpstr>For N number of patients…</vt:lpstr>
      <vt:lpstr>Domain-Invariant Mapping Network (DIMN)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WANG</dc:creator>
  <cp:lastModifiedBy>2774602381@qq.com</cp:lastModifiedBy>
  <cp:revision>62</cp:revision>
  <dcterms:created xsi:type="dcterms:W3CDTF">2022-10-20T00:11:54Z</dcterms:created>
  <dcterms:modified xsi:type="dcterms:W3CDTF">2023-01-27T14:40:36Z</dcterms:modified>
</cp:coreProperties>
</file>