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88" r:id="rId4"/>
    <p:sldId id="284" r:id="rId5"/>
    <p:sldId id="287" r:id="rId6"/>
    <p:sldId id="286" r:id="rId7"/>
    <p:sldId id="270" r:id="rId8"/>
    <p:sldId id="267" r:id="rId9"/>
    <p:sldId id="280" r:id="rId10"/>
    <p:sldId id="282" r:id="rId11"/>
    <p:sldId id="281" r:id="rId12"/>
    <p:sldId id="283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99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7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2020/4/19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h6.googleusercontent.com/-sMVdnkGv8VU/VS1NDNqO9mI/AAAAAAAAGII/KK4cNGdNhZU/w1280-h720-no/8bit-422.png" TargetMode="External"/><Relationship Id="rId2" Type="http://schemas.openxmlformats.org/officeDocument/2006/relationships/hyperlink" Target="https://lh6.googleusercontent.com/-pXjZpYLYyXg/VS1NEdR4CAI/AAAAAAAAGIM/osC32z2fcV8/w1280-h720-no/source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h6.googleusercontent.com/-RVCIcx8Bubo/VS1NBpMWchI/AAAAAAAAGHw/AeD1T1MFXpM/w1280-h720-no/8bit-420.pn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色彩空間轉換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YCbCr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期中作業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上傳 </a:t>
            </a:r>
            <a:r>
              <a:rPr lang="zh-TW" altLang="en-US" dirty="0" smtClean="0">
                <a:solidFill>
                  <a:srgbClr val="FF0000"/>
                </a:solidFill>
              </a:rPr>
              <a:t>學號</a:t>
            </a:r>
            <a:r>
              <a:rPr lang="en-US" altLang="zh-TW" dirty="0" smtClean="0">
                <a:solidFill>
                  <a:srgbClr val="FF0000"/>
                </a:solidFill>
              </a:rPr>
              <a:t>.zip/</a:t>
            </a:r>
            <a:r>
              <a:rPr lang="en-US" altLang="zh-TW" dirty="0" err="1" smtClean="0">
                <a:solidFill>
                  <a:srgbClr val="FF0000"/>
                </a:solidFill>
              </a:rPr>
              <a:t>rar</a:t>
            </a:r>
            <a:r>
              <a:rPr lang="en-US" altLang="zh-TW" dirty="0" smtClean="0">
                <a:solidFill>
                  <a:srgbClr val="FF0000"/>
                </a:solidFill>
              </a:rPr>
              <a:t>/7z </a:t>
            </a:r>
            <a:r>
              <a:rPr lang="zh-TW" altLang="en-US" dirty="0" smtClean="0"/>
              <a:t>至課程網站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程式碼資料夾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學號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r>
              <a:rPr lang="en-US" altLang="zh-TW" dirty="0" err="1" smtClean="0">
                <a:solidFill>
                  <a:srgbClr val="FF0000"/>
                </a:solidFill>
              </a:rPr>
              <a:t>docx</a:t>
            </a:r>
            <a:r>
              <a:rPr lang="en-US" altLang="zh-TW" dirty="0" smtClean="0">
                <a:solidFill>
                  <a:srgbClr val="FF0000"/>
                </a:solidFill>
              </a:rPr>
              <a:t> (</a:t>
            </a:r>
            <a:r>
              <a:rPr lang="zh-TW" altLang="en-US" dirty="0" smtClean="0">
                <a:solidFill>
                  <a:srgbClr val="FF0000"/>
                </a:solidFill>
              </a:rPr>
              <a:t>報告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dirty="0" smtClean="0"/>
              <a:t>繳交日期</a:t>
            </a:r>
            <a:r>
              <a:rPr lang="en-US" altLang="zh-TW" dirty="0" smtClean="0"/>
              <a:t>: </a:t>
            </a:r>
            <a:r>
              <a:rPr lang="zh-TW" altLang="en-US" dirty="0" smtClean="0"/>
              <a:t>期中考上課時間</a:t>
            </a:r>
            <a:r>
              <a:rPr lang="zh-TW" altLang="en-US" dirty="0" smtClean="0">
                <a:solidFill>
                  <a:srgbClr val="FF0000"/>
                </a:solidFill>
              </a:rPr>
              <a:t>交列印的紙本報告並簽名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抄人與被抄者，必當之。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an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364" y="2143116"/>
            <a:ext cx="2880000" cy="2357419"/>
          </a:xfrm>
          <a:prstGeom prst="rect">
            <a:avLst/>
          </a:prstGeom>
        </p:spPr>
      </p:pic>
      <p:pic>
        <p:nvPicPr>
          <p:cNvPr id="4" name="圖片 3" descr="andysk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69718" y="2143116"/>
            <a:ext cx="2880000" cy="2357419"/>
          </a:xfrm>
          <a:prstGeom prst="rect">
            <a:avLst/>
          </a:prstGeom>
        </p:spPr>
      </p:pic>
      <p:pic>
        <p:nvPicPr>
          <p:cNvPr id="5" name="圖片 4" descr="andywhit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92594" y="2143151"/>
            <a:ext cx="2880000" cy="23574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an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06" y="2269132"/>
            <a:ext cx="2880000" cy="2160000"/>
          </a:xfrm>
          <a:prstGeom prst="rect">
            <a:avLst/>
          </a:prstGeom>
        </p:spPr>
      </p:pic>
      <p:pic>
        <p:nvPicPr>
          <p:cNvPr id="7" name="圖片 6" descr="andysk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240" y="2269132"/>
            <a:ext cx="2880000" cy="2160000"/>
          </a:xfrm>
          <a:prstGeom prst="rect">
            <a:avLst/>
          </a:prstGeom>
        </p:spPr>
      </p:pic>
      <p:pic>
        <p:nvPicPr>
          <p:cNvPr id="8" name="圖片 7" descr="andywhit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92562" y="2269132"/>
            <a:ext cx="2880000" cy="21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YCbCr</a:t>
            </a:r>
            <a:r>
              <a:rPr lang="en-US" altLang="zh-TW" dirty="0" smtClean="0"/>
              <a:t> Color 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YIQ</a:t>
            </a:r>
            <a:r>
              <a:rPr lang="zh-TW" altLang="en-US" dirty="0" smtClean="0"/>
              <a:t>用於</a:t>
            </a:r>
            <a:r>
              <a:rPr lang="en-US" altLang="zh-TW" dirty="0" smtClean="0"/>
              <a:t>NTSC</a:t>
            </a:r>
            <a:r>
              <a:rPr lang="zh-TW" altLang="en-US" dirty="0" smtClean="0"/>
              <a:t>彩色電視制式，</a:t>
            </a:r>
            <a:r>
              <a:rPr lang="en-US" altLang="zh-TW" dirty="0" smtClean="0"/>
              <a:t>YUV</a:t>
            </a:r>
            <a:r>
              <a:rPr lang="zh-TW" altLang="en-US" dirty="0" smtClean="0"/>
              <a:t>用於</a:t>
            </a:r>
            <a:r>
              <a:rPr lang="en-US" altLang="zh-TW" dirty="0" smtClean="0"/>
              <a:t>PAL</a:t>
            </a:r>
            <a:r>
              <a:rPr lang="zh-TW" altLang="en-US" dirty="0" smtClean="0"/>
              <a:t>制和</a:t>
            </a:r>
            <a:r>
              <a:rPr lang="en-US" altLang="zh-TW" dirty="0" smtClean="0"/>
              <a:t>SECAM</a:t>
            </a:r>
            <a:r>
              <a:rPr lang="zh-TW" altLang="en-US" dirty="0" smtClean="0"/>
              <a:t>彩色電視制式，而</a:t>
            </a:r>
            <a:r>
              <a:rPr lang="en-US" altLang="zh-TW" dirty="0" err="1" smtClean="0"/>
              <a:t>YCbCr</a:t>
            </a:r>
            <a:r>
              <a:rPr lang="zh-TW" altLang="en-US" dirty="0" smtClean="0"/>
              <a:t>用於電腦用的數位顯示器。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 descr="540581643e1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400" y="3717032"/>
            <a:ext cx="7746032" cy="19174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0590" y="880110"/>
            <a:ext cx="7322820" cy="5097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YCbCr_HiFiReview_PersonalAudi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3861048"/>
            <a:ext cx="8686800" cy="2987040"/>
          </a:xfrm>
          <a:prstGeom prst="rect">
            <a:avLst/>
          </a:prstGeom>
        </p:spPr>
      </p:pic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4525963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在</a:t>
            </a:r>
            <a:r>
              <a:rPr lang="en-US" altLang="zh-TW" sz="2800" dirty="0" smtClean="0"/>
              <a:t>DVD</a:t>
            </a:r>
            <a:r>
              <a:rPr lang="zh-TW" altLang="en-US" sz="2800" dirty="0" smtClean="0"/>
              <a:t>、攝像機、數字電視等消費類視頻產品中，常用的色彩編碼方案是</a:t>
            </a:r>
            <a:r>
              <a:rPr lang="en-US" altLang="zh-TW" sz="2800" dirty="0" err="1" smtClean="0"/>
              <a:t>YCbCr</a:t>
            </a:r>
            <a:r>
              <a:rPr lang="zh-TW" altLang="en-US" sz="2800" dirty="0" smtClean="0"/>
              <a:t>，</a:t>
            </a:r>
            <a:r>
              <a:rPr lang="en-US" altLang="zh-TW" sz="2800" dirty="0" smtClean="0">
                <a:solidFill>
                  <a:srgbClr val="FF0000"/>
                </a:solidFill>
              </a:rPr>
              <a:t>Y </a:t>
            </a:r>
            <a:r>
              <a:rPr lang="zh-TW" altLang="en-US" sz="2800" dirty="0" smtClean="0">
                <a:solidFill>
                  <a:srgbClr val="FF0000"/>
                </a:solidFill>
              </a:rPr>
              <a:t>即</a:t>
            </a:r>
            <a:r>
              <a:rPr lang="en-US" altLang="zh-TW" sz="2800" dirty="0" smtClean="0">
                <a:solidFill>
                  <a:srgbClr val="FF0000"/>
                </a:solidFill>
              </a:rPr>
              <a:t> Luminance </a:t>
            </a:r>
            <a:r>
              <a:rPr lang="zh-TW" altLang="en-US" sz="2800" dirty="0" smtClean="0">
                <a:solidFill>
                  <a:srgbClr val="FF0000"/>
                </a:solidFill>
              </a:rPr>
              <a:t>是指亮度，</a:t>
            </a:r>
            <a:r>
              <a:rPr lang="en-US" altLang="zh-TW" sz="2800" dirty="0" smtClean="0">
                <a:solidFill>
                  <a:srgbClr val="FF0000"/>
                </a:solidFill>
              </a:rPr>
              <a:t> C</a:t>
            </a:r>
            <a:r>
              <a:rPr lang="zh-TW" altLang="en-US" sz="2800" dirty="0" smtClean="0">
                <a:solidFill>
                  <a:srgbClr val="FF0000"/>
                </a:solidFill>
              </a:rPr>
              <a:t>即 </a:t>
            </a:r>
            <a:r>
              <a:rPr lang="en-US" altLang="zh-TW" sz="2800" dirty="0" smtClean="0">
                <a:solidFill>
                  <a:srgbClr val="FF0000"/>
                </a:solidFill>
              </a:rPr>
              <a:t>Chrominance </a:t>
            </a:r>
            <a:r>
              <a:rPr lang="zh-TW" altLang="en-US" sz="2800" dirty="0" smtClean="0">
                <a:solidFill>
                  <a:srgbClr val="FF0000"/>
                </a:solidFill>
              </a:rPr>
              <a:t>色度</a:t>
            </a:r>
            <a:r>
              <a:rPr lang="zh-TW" altLang="en-US" sz="2800" dirty="0" smtClean="0"/>
              <a:t>， 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Cb</a:t>
            </a:r>
            <a:r>
              <a:rPr lang="zh-TW" altLang="en-US" sz="2800" dirty="0" smtClean="0">
                <a:solidFill>
                  <a:srgbClr val="FF0000"/>
                </a:solidFill>
              </a:rPr>
              <a:t>指藍與綠的色度，而</a:t>
            </a:r>
            <a:r>
              <a:rPr lang="en-US" altLang="zh-TW" sz="2800" dirty="0" smtClean="0">
                <a:solidFill>
                  <a:srgbClr val="FF0000"/>
                </a:solidFill>
              </a:rPr>
              <a:t>Cr</a:t>
            </a:r>
            <a:r>
              <a:rPr lang="zh-TW" altLang="en-US" sz="2800" dirty="0" smtClean="0">
                <a:solidFill>
                  <a:srgbClr val="FF0000"/>
                </a:solidFill>
              </a:rPr>
              <a:t>指紅與綠的色度</a:t>
            </a:r>
            <a:r>
              <a:rPr lang="zh-TW" altLang="en-US" sz="2800" dirty="0" smtClean="0"/>
              <a:t>。人眼對亮度特別敏感，反而對色彩不及亮度敏感，因此對色度進行子採樣來減少色度分量後，肉眼將察覺不到的圖像的變化。主要的子採樣格式有</a:t>
            </a:r>
            <a:r>
              <a:rPr lang="en-US" altLang="zh-TW" sz="2800" dirty="0" err="1" smtClean="0"/>
              <a:t>YCbCr</a:t>
            </a:r>
            <a:r>
              <a:rPr lang="en-US" altLang="zh-TW" sz="2800" dirty="0" smtClean="0"/>
              <a:t> 4:2:0</a:t>
            </a:r>
            <a:r>
              <a:rPr lang="zh-TW" altLang="en-US" sz="2800" dirty="0" smtClean="0"/>
              <a:t>、</a:t>
            </a:r>
            <a:r>
              <a:rPr lang="en-US" altLang="zh-TW" sz="2800" dirty="0" err="1" smtClean="0"/>
              <a:t>YCbCr</a:t>
            </a:r>
            <a:r>
              <a:rPr lang="en-US" altLang="zh-TW" sz="2800" dirty="0" smtClean="0"/>
              <a:t> 4:2:2 </a:t>
            </a:r>
            <a:r>
              <a:rPr lang="zh-TW" altLang="en-US" sz="2800" dirty="0" smtClean="0"/>
              <a:t>和</a:t>
            </a:r>
            <a:r>
              <a:rPr lang="en-US" altLang="zh-TW" sz="2800" dirty="0" err="1" smtClean="0"/>
              <a:t>YCbCr</a:t>
            </a:r>
            <a:r>
              <a:rPr lang="en-US" altLang="zh-TW" sz="2800" dirty="0" smtClean="0"/>
              <a:t> 4:4:4</a:t>
            </a:r>
            <a:r>
              <a:rPr lang="zh-TW" altLang="en-US" sz="2800" dirty="0" smtClean="0"/>
              <a:t>。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51292" y="116632"/>
            <a:ext cx="1620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 smtClean="0">
                <a:hlinkClick r:id="rId2"/>
              </a:rPr>
              <a:t>YCbCr</a:t>
            </a:r>
            <a:r>
              <a:rPr lang="en-US" altLang="zh-TW" sz="2400" dirty="0" smtClean="0">
                <a:hlinkClick r:id="rId2"/>
              </a:rPr>
              <a:t> 4:4:4</a:t>
            </a:r>
            <a:endParaRPr lang="zh-TW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63960" y="692696"/>
          <a:ext cx="6864424" cy="727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6106"/>
                <a:gridCol w="1716106"/>
                <a:gridCol w="1716106"/>
                <a:gridCol w="1716106"/>
              </a:tblGrid>
              <a:tr h="727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Cb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Cr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2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Cb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Cr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400" baseline="-25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Cb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Cr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400" baseline="-25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Cb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Cr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400" baseline="-250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203848" y="132408"/>
            <a:ext cx="1019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96 bits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151292" y="1708696"/>
            <a:ext cx="1620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 smtClean="0">
                <a:hlinkClick r:id="rId3"/>
              </a:rPr>
              <a:t>YCbCr</a:t>
            </a:r>
            <a:r>
              <a:rPr lang="en-US" altLang="zh-TW" sz="2400" dirty="0" smtClean="0">
                <a:hlinkClick r:id="rId3"/>
              </a:rPr>
              <a:t> </a:t>
            </a:r>
            <a:r>
              <a:rPr lang="en-US" altLang="zh-TW" sz="2400" dirty="0" smtClean="0">
                <a:hlinkClick r:id="rId3"/>
              </a:rPr>
              <a:t>4:2:2</a:t>
            </a:r>
            <a:endParaRPr lang="zh-TW" altLang="en-US" sz="2400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163960" y="2284760"/>
          <a:ext cx="6864424" cy="727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6106"/>
                <a:gridCol w="1716106"/>
                <a:gridCol w="1716106"/>
                <a:gridCol w="1716106"/>
              </a:tblGrid>
              <a:tr h="727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Cb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2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Cb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2400" baseline="-25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Cb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400" baseline="-25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Cb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400" baseline="-250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3203848" y="1724472"/>
            <a:ext cx="1019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64 bits</a:t>
            </a:r>
            <a:endParaRPr lang="zh-TW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1151292" y="3220864"/>
            <a:ext cx="1620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 smtClean="0"/>
              <a:t>YCbCr</a:t>
            </a:r>
            <a:r>
              <a:rPr lang="en-US" altLang="zh-TW" sz="2400" dirty="0" smtClean="0"/>
              <a:t> </a:t>
            </a:r>
            <a:r>
              <a:rPr lang="en-US" altLang="zh-TW" sz="2400" dirty="0" smtClean="0"/>
              <a:t>4:1:1</a:t>
            </a:r>
            <a:endParaRPr lang="zh-TW" altLang="en-US" sz="2400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163960" y="3796928"/>
          <a:ext cx="6864424" cy="727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6106"/>
                <a:gridCol w="1716106"/>
                <a:gridCol w="1716106"/>
                <a:gridCol w="1716106"/>
              </a:tblGrid>
              <a:tr h="727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Cb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2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Cb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2400" baseline="-25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Cb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Cr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2400" baseline="-25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Cb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Cr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2400" baseline="-250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3203848" y="3236640"/>
            <a:ext cx="1019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48 bits</a:t>
            </a:r>
            <a:endParaRPr lang="zh-TW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1151292" y="4733032"/>
            <a:ext cx="1620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 smtClean="0">
                <a:hlinkClick r:id="rId4"/>
              </a:rPr>
              <a:t>YCbCr</a:t>
            </a:r>
            <a:r>
              <a:rPr lang="en-US" altLang="zh-TW" sz="2400" dirty="0" smtClean="0">
                <a:hlinkClick r:id="rId4"/>
              </a:rPr>
              <a:t> </a:t>
            </a:r>
            <a:r>
              <a:rPr lang="en-US" altLang="zh-TW" sz="2400" dirty="0" smtClean="0">
                <a:hlinkClick r:id="rId4"/>
              </a:rPr>
              <a:t>4:2:0</a:t>
            </a:r>
            <a:endParaRPr lang="zh-TW" altLang="en-US" sz="2400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163960" y="5309096"/>
          <a:ext cx="6864424" cy="1455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6106"/>
                <a:gridCol w="1716106"/>
                <a:gridCol w="1716106"/>
                <a:gridCol w="1716106"/>
              </a:tblGrid>
              <a:tr h="727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Cb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Cb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400" baseline="-25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Cb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Cr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sz="2400" baseline="-25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Cb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Cr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sz="2400" baseline="-25000" dirty="0" smtClean="0"/>
                    </a:p>
                  </a:txBody>
                  <a:tcPr anchor="ctr"/>
                </a:tc>
              </a:tr>
              <a:tr h="727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Cb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Cb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400" baseline="-25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Cb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Cr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sz="2400" baseline="-25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Cb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Cr</a:t>
                      </a:r>
                      <a:r>
                        <a:rPr lang="en-US" altLang="zh-TW" sz="24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sz="2400" baseline="-250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>
            <a:off x="3203848" y="4748808"/>
            <a:ext cx="1019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96 bits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50398"/>
            <a:ext cx="9144000" cy="45572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JPEG </a:t>
            </a:r>
            <a:r>
              <a:rPr lang="zh-TW" altLang="en-US" dirty="0" smtClean="0"/>
              <a:t>壓縮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RGB→YCbCr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YCbCr</a:t>
            </a:r>
            <a:r>
              <a:rPr lang="en-US" altLang="zh-TW" dirty="0" smtClean="0"/>
              <a:t> </a:t>
            </a:r>
            <a:r>
              <a:rPr lang="zh-TW" altLang="en-US" dirty="0" smtClean="0"/>
              <a:t>取樣 </a:t>
            </a:r>
            <a:r>
              <a:rPr lang="en-US" altLang="zh-TW" dirty="0" smtClean="0"/>
              <a:t>(ex. DVD </a:t>
            </a:r>
            <a:r>
              <a:rPr lang="zh-TW" altLang="en-US" dirty="0" smtClean="0"/>
              <a:t>使用 </a:t>
            </a:r>
            <a:r>
              <a:rPr lang="en-US" altLang="zh-TW" dirty="0" smtClean="0"/>
              <a:t>4:2:0)</a:t>
            </a:r>
          </a:p>
          <a:p>
            <a:pPr lvl="1"/>
            <a:r>
              <a:rPr lang="zh-TW" altLang="en-US" dirty="0" smtClean="0"/>
              <a:t>針對 </a:t>
            </a:r>
            <a:r>
              <a:rPr lang="en-US" altLang="zh-TW" dirty="0" smtClean="0"/>
              <a:t>Y </a:t>
            </a:r>
            <a:r>
              <a:rPr lang="zh-TW" altLang="en-US" dirty="0" smtClean="0"/>
              <a:t>進行 </a:t>
            </a:r>
            <a:r>
              <a:rPr lang="en-US" altLang="zh-TW" dirty="0" smtClean="0"/>
              <a:t>DCT </a:t>
            </a:r>
            <a:r>
              <a:rPr lang="zh-TW" altLang="en-US" dirty="0" smtClean="0"/>
              <a:t>轉換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量化 </a:t>
            </a:r>
            <a:r>
              <a:rPr lang="en-US" altLang="zh-TW" dirty="0" smtClean="0"/>
              <a:t>(</a:t>
            </a:r>
            <a:r>
              <a:rPr lang="zh-TW" altLang="en-US" dirty="0" smtClean="0"/>
              <a:t>刪除高頻資料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YCbCr→RGB</a:t>
            </a:r>
            <a:endParaRPr lang="en-US" altLang="zh-TW" dirty="0" smtClean="0"/>
          </a:p>
          <a:p>
            <a:r>
              <a:rPr lang="en-US" altLang="zh-TW" dirty="0" smtClean="0"/>
              <a:t>Video </a:t>
            </a:r>
            <a:r>
              <a:rPr lang="zh-TW" altLang="en-US" dirty="0" smtClean="0"/>
              <a:t>壓縮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MPEG2</a:t>
            </a:r>
            <a:r>
              <a:rPr lang="zh-TW" altLang="en-US" dirty="0" smtClean="0">
                <a:ea typeface="新細明體"/>
              </a:rPr>
              <a:t>、</a:t>
            </a:r>
            <a:r>
              <a:rPr lang="en-US" altLang="zh-TW" dirty="0" smtClean="0"/>
              <a:t> MPEG4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143000"/>
          </a:xfrm>
        </p:spPr>
        <p:txBody>
          <a:bodyPr/>
          <a:lstStyle/>
          <a:p>
            <a:r>
              <a:rPr lang="en-US" altLang="zh-TW" dirty="0" err="1" smtClean="0"/>
              <a:t>YCbCr</a:t>
            </a:r>
            <a:endParaRPr lang="zh-TW" altLang="en-US" dirty="0"/>
          </a:p>
        </p:txBody>
      </p:sp>
      <p:pic>
        <p:nvPicPr>
          <p:cNvPr id="4" name="圖片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2143116"/>
            <a:ext cx="8076216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期中作業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肌膚美白效果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找到肌膚的</a:t>
            </a:r>
            <a:r>
              <a:rPr lang="zh-TW" altLang="en-US" dirty="0" smtClean="0">
                <a:solidFill>
                  <a:srgbClr val="FF0000"/>
                </a:solidFill>
              </a:rPr>
              <a:t>亮度</a:t>
            </a:r>
            <a:r>
              <a:rPr lang="zh-TW" altLang="en-US" dirty="0" smtClean="0"/>
              <a:t>與</a:t>
            </a:r>
            <a:r>
              <a:rPr lang="zh-TW" altLang="en-US" dirty="0" smtClean="0">
                <a:solidFill>
                  <a:srgbClr val="FF0000"/>
                </a:solidFill>
              </a:rPr>
              <a:t>色度</a:t>
            </a:r>
            <a:r>
              <a:rPr lang="zh-TW" altLang="en-US" dirty="0" smtClean="0"/>
              <a:t>範圍，調整</a:t>
            </a:r>
            <a:r>
              <a:rPr lang="zh-TW" altLang="en-US" dirty="0" smtClean="0">
                <a:solidFill>
                  <a:srgbClr val="FF0000"/>
                </a:solidFill>
              </a:rPr>
              <a:t>亮度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處理前 </a:t>
            </a:r>
            <a:r>
              <a:rPr lang="en-US" altLang="zh-TW" dirty="0" smtClean="0">
                <a:solidFill>
                  <a:srgbClr val="FF0000"/>
                </a:solidFill>
              </a:rPr>
              <a:t>"</a:t>
            </a:r>
            <a:r>
              <a:rPr lang="zh-TW" altLang="en-US" dirty="0" smtClean="0">
                <a:solidFill>
                  <a:srgbClr val="FF0000"/>
                </a:solidFill>
              </a:rPr>
              <a:t>學號</a:t>
            </a:r>
            <a:r>
              <a:rPr lang="en-US" altLang="zh-TW" dirty="0" smtClean="0">
                <a:solidFill>
                  <a:srgbClr val="FF0000"/>
                </a:solidFill>
              </a:rPr>
              <a:t>.jpg"</a:t>
            </a: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皮膚偵測區域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美白處理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報告</a:t>
            </a:r>
            <a:r>
              <a:rPr lang="zh-TW" altLang="en-US" dirty="0" smtClean="0"/>
              <a:t>格式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程式碼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程式碼說明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實驗結果</a:t>
            </a:r>
            <a:r>
              <a:rPr lang="en-US" dirty="0" smtClean="0"/>
              <a:t> (</a:t>
            </a:r>
            <a:r>
              <a:rPr lang="zh-TW" altLang="en-US" dirty="0" smtClean="0"/>
              <a:t>置入處理前</a:t>
            </a:r>
            <a:r>
              <a:rPr lang="en-US" altLang="zh-TW" dirty="0" smtClean="0"/>
              <a:t>, </a:t>
            </a:r>
            <a:r>
              <a:rPr lang="zh-TW" altLang="en-US" dirty="0" smtClean="0"/>
              <a:t>皮膚部分</a:t>
            </a:r>
            <a:r>
              <a:rPr lang="en-US" altLang="zh-TW" dirty="0" smtClean="0"/>
              <a:t>, </a:t>
            </a:r>
            <a:r>
              <a:rPr lang="zh-TW" altLang="en-US" dirty="0" smtClean="0"/>
              <a:t>美白處理後之影像</a:t>
            </a:r>
            <a:r>
              <a:rPr lang="en-US" dirty="0" smtClean="0"/>
              <a:t>)</a:t>
            </a:r>
          </a:p>
          <a:p>
            <a:pPr lvl="1"/>
            <a:r>
              <a:rPr lang="zh-TW" altLang="en-US" dirty="0" smtClean="0"/>
              <a:t>心得與結論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346</Words>
  <Application>Microsoft Office PowerPoint</Application>
  <PresentationFormat>如螢幕大小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色彩空間轉換</vt:lpstr>
      <vt:lpstr>YCbCr Color Space</vt:lpstr>
      <vt:lpstr>投影片 3</vt:lpstr>
      <vt:lpstr>投影片 4</vt:lpstr>
      <vt:lpstr>投影片 5</vt:lpstr>
      <vt:lpstr>投影片 6</vt:lpstr>
      <vt:lpstr>應用</vt:lpstr>
      <vt:lpstr>YCbCr</vt:lpstr>
      <vt:lpstr>期中作業</vt:lpstr>
      <vt:lpstr>期中作業</vt:lpstr>
      <vt:lpstr>投影片 11</vt:lpstr>
      <vt:lpstr>投影片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色彩空間轉換</dc:title>
  <dc:creator>asus</dc:creator>
  <cp:lastModifiedBy>user</cp:lastModifiedBy>
  <cp:revision>132</cp:revision>
  <dcterms:created xsi:type="dcterms:W3CDTF">2013-10-22T06:24:22Z</dcterms:created>
  <dcterms:modified xsi:type="dcterms:W3CDTF">2020-04-19T14:41:06Z</dcterms:modified>
</cp:coreProperties>
</file>