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7" r:id="rId3"/>
    <p:sldId id="257" r:id="rId4"/>
    <p:sldId id="278" r:id="rId5"/>
    <p:sldId id="279" r:id="rId6"/>
    <p:sldId id="272" r:id="rId7"/>
    <p:sldId id="273" r:id="rId8"/>
    <p:sldId id="274" r:id="rId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1474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2020/4/10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2020/4/10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2020/4/10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2020/4/10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2020/4/10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2020/4/10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2020/4/10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2020/4/10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2020/4/10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2020/4/10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2020/4/10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pPr/>
              <a:t>2020/4/10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亮度對比度</a:t>
            </a:r>
            <a:endParaRPr lang="zh-TW" altLang="en-US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Bright</a:t>
            </a:r>
          </a:p>
          <a:p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Contrast</a:t>
            </a:r>
            <a:endParaRPr lang="zh-TW" alt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 descr="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0080" y="746760"/>
            <a:ext cx="7863840" cy="5364480"/>
          </a:xfrm>
          <a:prstGeom prst="rect">
            <a:avLst/>
          </a:prstGeom>
        </p:spPr>
      </p:pic>
      <p:pic>
        <p:nvPicPr>
          <p:cNvPr id="7" name="圖片 6" descr="3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91490" y="1322070"/>
            <a:ext cx="8161020" cy="42138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Bright/Contrast</a:t>
            </a:r>
            <a:endParaRPr lang="zh-TW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TW" altLang="en-US" sz="2800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亮度滑桿值</a:t>
            </a:r>
            <a:r>
              <a:rPr lang="en-US" altLang="zh-TW" sz="2800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=</a:t>
            </a:r>
            <a:r>
              <a:rPr lang="en-US" altLang="zh-TW" sz="2800" dirty="0" err="1" smtClean="0">
                <a:solidFill>
                  <a:srgbClr val="0000FF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parseInt</a:t>
            </a:r>
            <a:r>
              <a:rPr lang="en-US" altLang="zh-TW" sz="2800" dirty="0" smtClean="0">
                <a:solidFill>
                  <a:srgbClr val="0000FF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(</a:t>
            </a:r>
            <a:r>
              <a:rPr lang="zh-TW" altLang="en-US" sz="2800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亮度滑桿值</a:t>
            </a:r>
            <a:r>
              <a:rPr lang="en-US" altLang="zh-TW" sz="2800" dirty="0" smtClean="0">
                <a:solidFill>
                  <a:srgbClr val="0000FF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);</a:t>
            </a:r>
          </a:p>
          <a:p>
            <a:pPr marL="0" indent="0">
              <a:buNone/>
            </a:pPr>
            <a:r>
              <a:rPr lang="zh-TW" altLang="en-US" sz="2800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對比滑桿值</a:t>
            </a:r>
            <a:r>
              <a:rPr lang="en-US" altLang="zh-TW" sz="2800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=</a:t>
            </a:r>
            <a:r>
              <a:rPr lang="en-US" altLang="zh-TW" sz="2800" dirty="0" err="1" smtClean="0">
                <a:solidFill>
                  <a:srgbClr val="0000FF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parseInt</a:t>
            </a:r>
            <a:r>
              <a:rPr lang="en-US" altLang="zh-TW" sz="2800" dirty="0" smtClean="0">
                <a:solidFill>
                  <a:srgbClr val="0000FF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(</a:t>
            </a:r>
            <a:r>
              <a:rPr lang="zh-TW" altLang="en-US" sz="2800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對比滑桿值</a:t>
            </a:r>
            <a:r>
              <a:rPr lang="en-US" altLang="zh-TW" sz="2800" dirty="0" smtClean="0">
                <a:solidFill>
                  <a:srgbClr val="0000FF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);</a:t>
            </a:r>
          </a:p>
          <a:p>
            <a:pPr marL="0" indent="0">
              <a:buNone/>
            </a:pPr>
            <a:r>
              <a:rPr lang="zh-TW" altLang="en-US" sz="2800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對比滑桿值</a:t>
            </a:r>
            <a:r>
              <a:rPr lang="en-US" altLang="zh-TW" sz="2800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=</a:t>
            </a:r>
            <a:r>
              <a:rPr lang="zh-TW" altLang="en-US" sz="2800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對比滑桿值</a:t>
            </a:r>
            <a:r>
              <a:rPr lang="en-US" altLang="zh-TW" sz="2800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/</a:t>
            </a:r>
            <a:r>
              <a:rPr lang="en-US" altLang="zh-TW" sz="2800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100</a:t>
            </a:r>
            <a:r>
              <a:rPr lang="en-US" altLang="zh-TW" sz="2800" dirty="0" smtClean="0">
                <a:solidFill>
                  <a:srgbClr val="0000FF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;</a:t>
            </a:r>
            <a:endParaRPr lang="en-US" altLang="zh-TW" sz="2800" dirty="0" smtClean="0">
              <a:solidFill>
                <a:srgbClr val="FF0000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TW" sz="2800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for()</a:t>
            </a:r>
          </a:p>
          <a:p>
            <a:pPr marL="0" indent="0">
              <a:buNone/>
            </a:pPr>
            <a:r>
              <a:rPr lang="en-US" altLang="zh-TW" sz="2800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{</a:t>
            </a:r>
            <a:endParaRPr lang="en-US" altLang="zh-TW" sz="2800" dirty="0" smtClean="0">
              <a:solidFill>
                <a:srgbClr val="FF0000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>
              <a:buNone/>
            </a:pPr>
            <a:r>
              <a:rPr lang="zh-TW" altLang="en-US" sz="2800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紅</a:t>
            </a:r>
            <a:r>
              <a:rPr lang="en-US" altLang="zh-TW" sz="2800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=</a:t>
            </a:r>
            <a:r>
              <a:rPr lang="nn-NO" altLang="zh-TW" sz="2800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127.5+(</a:t>
            </a:r>
            <a:r>
              <a:rPr lang="zh-TW" altLang="en-US" sz="2800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紅</a:t>
            </a:r>
            <a:r>
              <a:rPr lang="nn-NO" altLang="zh-TW" sz="2800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-127.5)*(1+</a:t>
            </a:r>
            <a:r>
              <a:rPr lang="zh-TW" altLang="en-US" sz="2800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對比滑桿值</a:t>
            </a:r>
            <a:r>
              <a:rPr lang="nn-NO" altLang="zh-TW" sz="2800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)+</a:t>
            </a:r>
            <a:r>
              <a:rPr lang="zh-TW" altLang="en-US" sz="2800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亮度滑桿值</a:t>
            </a:r>
            <a:endParaRPr lang="en-US" altLang="zh-TW" sz="2800" dirty="0" smtClean="0">
              <a:solidFill>
                <a:srgbClr val="FF0000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>
              <a:buNone/>
            </a:pPr>
            <a:r>
              <a:rPr lang="zh-TW" altLang="en-US" sz="2800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綠</a:t>
            </a:r>
            <a:r>
              <a:rPr lang="en-US" altLang="zh-TW" sz="2800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=</a:t>
            </a:r>
            <a:r>
              <a:rPr lang="nn-NO" altLang="zh-TW" sz="2800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127.5+(</a:t>
            </a:r>
            <a:r>
              <a:rPr lang="zh-TW" altLang="en-US" sz="2800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綠</a:t>
            </a:r>
            <a:r>
              <a:rPr lang="nn-NO" altLang="zh-TW" sz="2800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-127.5)*(1+</a:t>
            </a:r>
            <a:r>
              <a:rPr lang="zh-TW" altLang="en-US" sz="2800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對比滑桿值</a:t>
            </a:r>
            <a:r>
              <a:rPr lang="nn-NO" altLang="zh-TW" sz="2800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)+</a:t>
            </a:r>
            <a:r>
              <a:rPr lang="zh-TW" altLang="en-US" sz="2800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亮度滑桿值</a:t>
            </a:r>
            <a:endParaRPr lang="en-US" altLang="zh-TW" sz="2800" dirty="0" smtClean="0">
              <a:solidFill>
                <a:srgbClr val="FF0000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>
              <a:buNone/>
            </a:pPr>
            <a:r>
              <a:rPr lang="zh-TW" altLang="en-US" sz="2800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藍</a:t>
            </a:r>
            <a:r>
              <a:rPr lang="en-US" altLang="zh-TW" sz="2800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=</a:t>
            </a:r>
            <a:r>
              <a:rPr lang="nn-NO" altLang="zh-TW" sz="2800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127.5+(</a:t>
            </a:r>
            <a:r>
              <a:rPr lang="zh-TW" altLang="en-US" sz="2800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藍</a:t>
            </a:r>
            <a:r>
              <a:rPr lang="nn-NO" altLang="zh-TW" sz="2800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-127.5)*(1+</a:t>
            </a:r>
            <a:r>
              <a:rPr lang="zh-TW" altLang="en-US" sz="2800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對比滑桿值</a:t>
            </a:r>
            <a:r>
              <a:rPr lang="nn-NO" altLang="zh-TW" sz="2800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)+</a:t>
            </a:r>
            <a:r>
              <a:rPr lang="zh-TW" altLang="en-US" sz="2800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亮度滑桿值</a:t>
            </a:r>
            <a:endParaRPr lang="en-US" altLang="zh-TW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>
              <a:buNone/>
            </a:pPr>
            <a:r>
              <a:rPr lang="en-US" altLang="zh-TW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}</a:t>
            </a:r>
            <a:endParaRPr lang="en-US" altLang="zh-TW" dirty="0" smtClean="0">
              <a:solidFill>
                <a:srgbClr val="FF0000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95536" y="116632"/>
            <a:ext cx="8604448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HTML</a:t>
            </a:r>
          </a:p>
          <a:p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&lt;input type="range" id="r1" value="0" min="-150" max="150" </a:t>
            </a:r>
            <a:r>
              <a:rPr lang="en-US" altLang="zh-TW" dirty="0" err="1" smtClean="0">
                <a:latin typeface="Times New Roman" pitchFamily="18" charset="0"/>
                <a:cs typeface="Times New Roman" pitchFamily="18" charset="0"/>
              </a:rPr>
              <a:t>onChange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="</a:t>
            </a:r>
            <a:r>
              <a:rPr lang="en-US" altLang="zh-TW" dirty="0" err="1" smtClean="0">
                <a:latin typeface="Times New Roman" pitchFamily="18" charset="0"/>
                <a:cs typeface="Times New Roman" pitchFamily="18" charset="0"/>
              </a:rPr>
              <a:t>rangepro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()"&gt;</a:t>
            </a:r>
          </a:p>
          <a:p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&lt;input type="text" id="</a:t>
            </a:r>
            <a:r>
              <a:rPr lang="en-US" altLang="zh-TW" dirty="0" err="1" smtClean="0">
                <a:latin typeface="Times New Roman" pitchFamily="18" charset="0"/>
                <a:cs typeface="Times New Roman" pitchFamily="18" charset="0"/>
              </a:rPr>
              <a:t>btxt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" value="0" </a:t>
            </a:r>
            <a:r>
              <a:rPr lang="en-US" altLang="zh-TW" dirty="0" err="1" smtClean="0">
                <a:latin typeface="Times New Roman" pitchFamily="18" charset="0"/>
                <a:cs typeface="Times New Roman" pitchFamily="18" charset="0"/>
              </a:rPr>
              <a:t>onChange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="</a:t>
            </a:r>
            <a:r>
              <a:rPr lang="en-US" altLang="zh-TW" dirty="0" err="1" smtClean="0">
                <a:latin typeface="Times New Roman" pitchFamily="18" charset="0"/>
                <a:cs typeface="Times New Roman" pitchFamily="18" charset="0"/>
              </a:rPr>
              <a:t>textpro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()"&gt;</a:t>
            </a:r>
          </a:p>
          <a:p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&lt;input type="range" id="r2" value="0" min="-50" max="100" </a:t>
            </a:r>
            <a:r>
              <a:rPr lang="en-US" altLang="zh-TW" dirty="0" err="1" smtClean="0">
                <a:latin typeface="Times New Roman" pitchFamily="18" charset="0"/>
                <a:cs typeface="Times New Roman" pitchFamily="18" charset="0"/>
              </a:rPr>
              <a:t>onChange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="</a:t>
            </a:r>
            <a:r>
              <a:rPr lang="en-US" altLang="zh-TW" dirty="0" err="1" smtClean="0">
                <a:latin typeface="Times New Roman" pitchFamily="18" charset="0"/>
                <a:cs typeface="Times New Roman" pitchFamily="18" charset="0"/>
              </a:rPr>
              <a:t>rangepro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()"&gt;</a:t>
            </a:r>
          </a:p>
          <a:p>
            <a:r>
              <a:rPr lang="en-US" altLang="zh-TW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JavaScript</a:t>
            </a:r>
          </a:p>
          <a:p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function </a:t>
            </a:r>
            <a:r>
              <a:rPr lang="en-US" altLang="zh-TW" dirty="0" err="1" smtClean="0">
                <a:latin typeface="Times New Roman" pitchFamily="18" charset="0"/>
                <a:cs typeface="Times New Roman" pitchFamily="18" charset="0"/>
              </a:rPr>
              <a:t>loadimg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  i1.src = </a:t>
            </a:r>
            <a:r>
              <a:rPr lang="en-US" altLang="zh-TW" dirty="0" err="1" smtClean="0">
                <a:latin typeface="Times New Roman" pitchFamily="18" charset="0"/>
                <a:cs typeface="Times New Roman" pitchFamily="18" charset="0"/>
              </a:rPr>
              <a:t>fileReader.result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  r1.value=r2.value=</a:t>
            </a:r>
            <a:r>
              <a:rPr lang="en-US" altLang="zh-TW" dirty="0" err="1" smtClean="0">
                <a:latin typeface="Times New Roman" pitchFamily="18" charset="0"/>
                <a:cs typeface="Times New Roman" pitchFamily="18" charset="0"/>
              </a:rPr>
              <a:t>btxt.value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TW" dirty="0" err="1" smtClean="0">
                <a:latin typeface="Times New Roman" pitchFamily="18" charset="0"/>
                <a:cs typeface="Times New Roman" pitchFamily="18" charset="0"/>
              </a:rPr>
              <a:t>ctxt.value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=0;</a:t>
            </a:r>
          </a:p>
          <a:p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function </a:t>
            </a:r>
            <a:r>
              <a:rPr lang="en-US" altLang="zh-TW" dirty="0" err="1" smtClean="0">
                <a:latin typeface="Times New Roman" pitchFamily="18" charset="0"/>
                <a:cs typeface="Times New Roman" pitchFamily="18" charset="0"/>
              </a:rPr>
              <a:t>rangepro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TW" dirty="0" err="1" smtClean="0">
                <a:latin typeface="Times New Roman" pitchFamily="18" charset="0"/>
                <a:cs typeface="Times New Roman" pitchFamily="18" charset="0"/>
              </a:rPr>
              <a:t>btxt.value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=r1.value;</a:t>
            </a:r>
          </a:p>
          <a:p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TW" dirty="0" err="1" smtClean="0">
                <a:latin typeface="Times New Roman" pitchFamily="18" charset="0"/>
                <a:cs typeface="Times New Roman" pitchFamily="18" charset="0"/>
              </a:rPr>
              <a:t>BrightContrast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(r1.value);</a:t>
            </a:r>
          </a:p>
          <a:p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function </a:t>
            </a:r>
            <a:r>
              <a:rPr lang="en-US" altLang="zh-TW" dirty="0" err="1" smtClean="0">
                <a:latin typeface="Times New Roman" pitchFamily="18" charset="0"/>
                <a:cs typeface="Times New Roman" pitchFamily="18" charset="0"/>
              </a:rPr>
              <a:t>textpro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  r1.value=</a:t>
            </a:r>
            <a:r>
              <a:rPr lang="en-US" altLang="zh-TW" dirty="0" err="1" smtClean="0">
                <a:latin typeface="Times New Roman" pitchFamily="18" charset="0"/>
                <a:cs typeface="Times New Roman" pitchFamily="18" charset="0"/>
              </a:rPr>
              <a:t>btxt.value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TW" dirty="0" err="1" smtClean="0">
                <a:latin typeface="Times New Roman" pitchFamily="18" charset="0"/>
                <a:cs typeface="Times New Roman" pitchFamily="18" charset="0"/>
              </a:rPr>
              <a:t>BrightContrast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TW" dirty="0" err="1" smtClean="0">
                <a:latin typeface="Times New Roman" pitchFamily="18" charset="0"/>
                <a:cs typeface="Times New Roman" pitchFamily="18" charset="0"/>
              </a:rPr>
              <a:t>btxt.value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function </a:t>
            </a:r>
            <a:r>
              <a:rPr lang="en-US" altLang="zh-TW" dirty="0" err="1" smtClean="0">
                <a:latin typeface="Times New Roman" pitchFamily="18" charset="0"/>
                <a:cs typeface="Times New Roman" pitchFamily="18" charset="0"/>
              </a:rPr>
              <a:t>BrightContrast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TW" dirty="0" err="1" smtClean="0">
                <a:latin typeface="Times New Roman" pitchFamily="18" charset="0"/>
                <a:cs typeface="Times New Roman" pitchFamily="18" charset="0"/>
              </a:rPr>
              <a:t>bvalue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}</a:t>
            </a:r>
            <a:endParaRPr lang="zh-TW" alt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99592" y="1052736"/>
            <a:ext cx="7704856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CSS</a:t>
            </a:r>
          </a:p>
          <a:p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input[type="range"]{</a:t>
            </a:r>
          </a:p>
          <a:p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   -</a:t>
            </a:r>
            <a:r>
              <a:rPr lang="en-US" altLang="zh-TW" dirty="0" err="1" smtClean="0">
                <a:latin typeface="Times New Roman" pitchFamily="18" charset="0"/>
                <a:cs typeface="Times New Roman" pitchFamily="18" charset="0"/>
              </a:rPr>
              <a:t>webkit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-appearance: none;    /* Override default CSS styles */</a:t>
            </a:r>
          </a:p>
          <a:p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   width:200px;</a:t>
            </a:r>
          </a:p>
          <a:p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   height: 15px;</a:t>
            </a:r>
          </a:p>
          <a:p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   outline: none;     /* Remove outline */</a:t>
            </a:r>
          </a:p>
          <a:p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input[type="text"]{</a:t>
            </a:r>
          </a:p>
          <a:p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   width:35px;</a:t>
            </a:r>
          </a:p>
          <a:p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   height:10px;</a:t>
            </a:r>
          </a:p>
          <a:p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#r1{</a:t>
            </a:r>
          </a:p>
          <a:p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TW" dirty="0" err="1" smtClean="0">
                <a:latin typeface="Times New Roman" pitchFamily="18" charset="0"/>
                <a:cs typeface="Times New Roman" pitchFamily="18" charset="0"/>
              </a:rPr>
              <a:t>background:linear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-gradient(to </a:t>
            </a:r>
            <a:r>
              <a:rPr lang="en-US" altLang="zh-TW" dirty="0" err="1" smtClean="0">
                <a:latin typeface="Times New Roman" pitchFamily="18" charset="0"/>
                <a:cs typeface="Times New Roman" pitchFamily="18" charset="0"/>
              </a:rPr>
              <a:t>right,hsl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(0,50%,0%),</a:t>
            </a:r>
            <a:r>
              <a:rPr lang="en-US" altLang="zh-TW" dirty="0" err="1" smtClean="0">
                <a:latin typeface="Times New Roman" pitchFamily="18" charset="0"/>
                <a:cs typeface="Times New Roman" pitchFamily="18" charset="0"/>
              </a:rPr>
              <a:t>hsl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(0,50%,100%));	</a:t>
            </a:r>
          </a:p>
          <a:p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#r2{</a:t>
            </a:r>
          </a:p>
          <a:p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TW" dirty="0" err="1" smtClean="0">
                <a:latin typeface="Times New Roman" pitchFamily="18" charset="0"/>
                <a:cs typeface="Times New Roman" pitchFamily="18" charset="0"/>
              </a:rPr>
              <a:t>background:linear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-gradient(to </a:t>
            </a:r>
            <a:r>
              <a:rPr lang="en-US" altLang="zh-TW" dirty="0" err="1" smtClean="0">
                <a:latin typeface="Times New Roman" pitchFamily="18" charset="0"/>
                <a:cs typeface="Times New Roman" pitchFamily="18" charset="0"/>
              </a:rPr>
              <a:t>right,hsl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(90,0%,50%),</a:t>
            </a:r>
            <a:r>
              <a:rPr lang="en-US" altLang="zh-TW" dirty="0" err="1" smtClean="0">
                <a:latin typeface="Times New Roman" pitchFamily="18" charset="0"/>
                <a:cs typeface="Times New Roman" pitchFamily="18" charset="0"/>
              </a:rPr>
              <a:t>hsl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(90,100%,50%));	</a:t>
            </a:r>
          </a:p>
          <a:p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}</a:t>
            </a:r>
            <a:endParaRPr lang="zh-TW" alt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611560" y="-27384"/>
            <a:ext cx="7772400" cy="928687"/>
          </a:xfrm>
        </p:spPr>
        <p:txBody>
          <a:bodyPr>
            <a:normAutofit/>
          </a:bodyPr>
          <a:lstStyle/>
          <a:p>
            <a:r>
              <a:rPr lang="en-US" altLang="zh-TW" sz="3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HW</a:t>
            </a:r>
            <a:endParaRPr lang="zh-TW" altLang="en-US" sz="32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圖片 5" descr="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28700" y="1162050"/>
            <a:ext cx="7086600" cy="45339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627784" y="5445224"/>
            <a:ext cx="1800200" cy="936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table{</a:t>
            </a:r>
          </a:p>
          <a:p>
            <a:r>
              <a:rPr lang="en-US" altLang="zh-TW" dirty="0" smtClean="0">
                <a:solidFill>
                  <a:srgbClr val="FF0000"/>
                </a:solidFill>
              </a:rPr>
              <a:t>  margin:0 auto;</a:t>
            </a:r>
          </a:p>
          <a:p>
            <a:r>
              <a:rPr lang="en-US" altLang="zh-TW" dirty="0" smtClean="0">
                <a:solidFill>
                  <a:srgbClr val="FF0000"/>
                </a:solidFill>
              </a:rPr>
              <a:t>}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572000" y="5445224"/>
            <a:ext cx="2160240" cy="936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td{</a:t>
            </a:r>
          </a:p>
          <a:p>
            <a:r>
              <a:rPr lang="en-US" altLang="zh-TW" dirty="0" smtClean="0">
                <a:solidFill>
                  <a:srgbClr val="FF0000"/>
                </a:solidFill>
              </a:rPr>
              <a:t>  text-</a:t>
            </a:r>
            <a:r>
              <a:rPr lang="en-US" altLang="zh-TW" dirty="0" err="1" smtClean="0">
                <a:solidFill>
                  <a:srgbClr val="FF0000"/>
                </a:solidFill>
              </a:rPr>
              <a:t>align:center</a:t>
            </a:r>
            <a:r>
              <a:rPr lang="en-US" altLang="zh-TW" dirty="0" smtClean="0">
                <a:solidFill>
                  <a:srgbClr val="FF0000"/>
                </a:solidFill>
              </a:rPr>
              <a:t>;</a:t>
            </a:r>
          </a:p>
          <a:p>
            <a:r>
              <a:rPr lang="en-US" altLang="zh-TW" dirty="0" smtClean="0">
                <a:solidFill>
                  <a:srgbClr val="FF0000"/>
                </a:solidFill>
              </a:rPr>
              <a:t>}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8" name="圖片 7" descr="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684294"/>
            <a:ext cx="9144000" cy="34894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 descr="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919701"/>
            <a:ext cx="9144000" cy="501859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288</Words>
  <Application>Microsoft Office PowerPoint</Application>
  <PresentationFormat>如螢幕大小 (4:3)</PresentationFormat>
  <Paragraphs>60</Paragraphs>
  <Slides>8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9" baseType="lpstr">
      <vt:lpstr>Office 佈景主題</vt:lpstr>
      <vt:lpstr>亮度對比度</vt:lpstr>
      <vt:lpstr>投影片 2</vt:lpstr>
      <vt:lpstr>Bright/Contrast</vt:lpstr>
      <vt:lpstr>投影片 4</vt:lpstr>
      <vt:lpstr>投影片 5</vt:lpstr>
      <vt:lpstr>HW</vt:lpstr>
      <vt:lpstr>投影片 7</vt:lpstr>
      <vt:lpstr>投影片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灰階</dc:title>
  <dc:creator>asus</dc:creator>
  <cp:lastModifiedBy>user</cp:lastModifiedBy>
  <cp:revision>107</cp:revision>
  <dcterms:created xsi:type="dcterms:W3CDTF">2015-10-03T02:36:38Z</dcterms:created>
  <dcterms:modified xsi:type="dcterms:W3CDTF">2020-04-10T08:55:28Z</dcterms:modified>
</cp:coreProperties>
</file>