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256" r:id="rId4"/>
    <p:sldId id="257" r:id="rId5"/>
    <p:sldId id="258" r:id="rId6"/>
    <p:sldId id="270" r:id="rId7"/>
    <p:sldId id="259" r:id="rId8"/>
    <p:sldId id="260" r:id="rId9"/>
    <p:sldId id="261" r:id="rId10"/>
    <p:sldId id="264" r:id="rId11"/>
    <p:sldId id="272" r:id="rId12"/>
    <p:sldId id="271" r:id="rId13"/>
    <p:sldId id="266" r:id="rId14"/>
    <p:sldId id="267" r:id="rId15"/>
    <p:sldId id="273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7D2F87E-5151-4893-AFF3-8DE36798308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7793037" cy="1462087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17713"/>
            <a:ext cx="7772400" cy="4114800"/>
          </a:xfr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4C2FF-B951-4259-9353-62CFD1304E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2B7AE-D157-45A4-AB85-C9259F339A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EC91A-38CA-4004-BCA4-DFA0F0D1EA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11E09-4525-4387-83C9-91F3EAEC5D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CFF17-C201-4E56-908D-8648841CCE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B2370-DFE7-4CFB-9E3F-769A166BAE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A76ED-0463-4F28-B997-BFA8E441CB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FC5A2-42DC-4B0B-B1F1-20FE2858E9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244A6-E3DF-4262-8177-F46B3451479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FA5F8-D138-44E7-8BCC-976589B9AE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23429-C4C0-451E-B0EC-A831546ED8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478196C6-5685-4C37-B775-52BEE814925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76200" y="76200"/>
            <a:ext cx="3505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>
                <a:latin typeface="標楷體" pitchFamily="65" charset="-120"/>
              </a:rPr>
              <a:t>MATLAB </a:t>
            </a:r>
            <a:r>
              <a:rPr lang="zh-TW" altLang="en-US" sz="1400">
                <a:latin typeface="標楷體" pitchFamily="65" charset="-120"/>
              </a:rPr>
              <a:t>程式設計入門篇：影像顯示與讀寫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黑白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/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半色調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Binary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Halftone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260648"/>
            <a:ext cx="8604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endParaRPr lang="en-US" altLang="zh-TW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dmatrix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=[[0,128,32,160],[192,64,224,96],[48,176,16,144],[240,112,208,80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]];</a:t>
            </a:r>
          </a:p>
          <a:p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67544" y="1340768"/>
            <a:ext cx="7992888" cy="49685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  <a:ea typeface="標楷體" pitchFamily="65" charset="-120"/>
              </a:rPr>
              <a:t>y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到高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  <a:ea typeface="標楷體" pitchFamily="65" charset="-120"/>
              </a:rPr>
              <a:t>	</a:t>
            </a:r>
            <a:r>
              <a:rPr lang="en-US" altLang="zh-TW" dirty="0" smtClean="0">
                <a:solidFill>
                  <a:srgbClr val="FF0000"/>
                </a:solidFill>
                <a:ea typeface="標楷體" pitchFamily="65" charset="-120"/>
              </a:rPr>
              <a:t>x</a:t>
            </a:r>
            <a:r>
              <a:rPr lang="zh-TW" altLang="en-US" dirty="0" smtClean="0">
                <a:solidFill>
                  <a:srgbClr val="FF0000"/>
                </a:solidFill>
                <a:ea typeface="標楷體" pitchFamily="65" charset="-120"/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  <a:ea typeface="標楷體" pitchFamily="65" charset="-120"/>
              </a:rPr>
              <a:t>0</a:t>
            </a:r>
            <a:r>
              <a:rPr lang="zh-TW" altLang="en-US" dirty="0" smtClean="0">
                <a:solidFill>
                  <a:srgbClr val="FF0000"/>
                </a:solidFill>
                <a:ea typeface="標楷體" pitchFamily="65" charset="-120"/>
              </a:rPr>
              <a:t>到寬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</a:t>
            </a:r>
            <a:r>
              <a:rPr lang="en-US" altLang="zh-TW" dirty="0" smtClean="0">
                <a:solidFill>
                  <a:srgbClr val="FF0000"/>
                </a:solidFill>
                <a:ea typeface="標楷體" pitchFamily="65" charset="-120"/>
              </a:rPr>
              <a:t>	</a:t>
            </a:r>
            <a:r>
              <a:rPr lang="en-US" altLang="zh-TW" dirty="0" err="1" smtClean="0">
                <a:solidFill>
                  <a:srgbClr val="FF0000"/>
                </a:solidFill>
                <a:ea typeface="標楷體" pitchFamily="65" charset="-12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ea typeface="標楷體" pitchFamily="65" charset="-120"/>
              </a:rPr>
              <a:t>=y*4*</a:t>
            </a:r>
            <a:r>
              <a:rPr lang="zh-TW" altLang="en-US" dirty="0" smtClean="0">
                <a:solidFill>
                  <a:srgbClr val="FF0000"/>
                </a:solidFill>
                <a:ea typeface="標楷體" pitchFamily="65" charset="-120"/>
              </a:rPr>
              <a:t>寬</a:t>
            </a:r>
            <a:r>
              <a:rPr lang="en-US" altLang="zh-TW" dirty="0" smtClean="0">
                <a:solidFill>
                  <a:srgbClr val="FF0000"/>
                </a:solidFill>
                <a:ea typeface="標楷體" pitchFamily="65" charset="-120"/>
              </a:rPr>
              <a:t>+4*x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</a:t>
            </a:r>
            <a:r>
              <a:rPr lang="zh-TW" altLang="en-US" dirty="0" smtClean="0">
                <a:solidFill>
                  <a:srgbClr val="FF0000"/>
                </a:solidFill>
                <a:ea typeface="標楷體" pitchFamily="65" charset="-120"/>
              </a:rPr>
              <a:t>灰</a:t>
            </a:r>
            <a:r>
              <a:rPr lang="en-US" altLang="zh-TW" dirty="0" smtClean="0">
                <a:solidFill>
                  <a:srgbClr val="FF0000"/>
                </a:solidFill>
                <a:ea typeface="標楷體" pitchFamily="65" charset="-120"/>
              </a:rPr>
              <a:t>=0.299*</a:t>
            </a:r>
            <a:r>
              <a:rPr lang="zh-TW" altLang="en-US" dirty="0" smtClean="0">
                <a:solidFill>
                  <a:srgbClr val="FF0000"/>
                </a:solidFill>
                <a:ea typeface="標楷體" pitchFamily="65" charset="-120"/>
              </a:rPr>
              <a:t>紅</a:t>
            </a:r>
            <a:r>
              <a:rPr lang="en-US" altLang="zh-TW" dirty="0" smtClean="0">
                <a:solidFill>
                  <a:srgbClr val="FF0000"/>
                </a:solidFill>
                <a:ea typeface="標楷體" pitchFamily="65" charset="-120"/>
              </a:rPr>
              <a:t>+0.587*</a:t>
            </a:r>
            <a:r>
              <a:rPr lang="zh-TW" altLang="en-US" dirty="0" smtClean="0">
                <a:solidFill>
                  <a:srgbClr val="FF0000"/>
                </a:solidFill>
                <a:ea typeface="標楷體" pitchFamily="65" charset="-120"/>
              </a:rPr>
              <a:t>綠</a:t>
            </a:r>
            <a:r>
              <a:rPr lang="en-US" altLang="zh-TW" dirty="0" smtClean="0">
                <a:solidFill>
                  <a:srgbClr val="FF0000"/>
                </a:solidFill>
                <a:ea typeface="標楷體" pitchFamily="65" charset="-120"/>
              </a:rPr>
              <a:t>+0.114*</a:t>
            </a:r>
            <a:r>
              <a:rPr lang="zh-TW" altLang="en-US" dirty="0" smtClean="0">
                <a:solidFill>
                  <a:srgbClr val="FF0000"/>
                </a:solidFill>
                <a:ea typeface="標楷體" pitchFamily="65" charset="-120"/>
              </a:rPr>
              <a:t>藍</a:t>
            </a:r>
            <a:endParaRPr lang="en-US" altLang="zh-TW" dirty="0" smtClean="0">
              <a:solidFill>
                <a:srgbClr val="FF0000"/>
              </a:solidFill>
              <a:ea typeface="標楷體" pitchFamily="65" charset="-120"/>
            </a:endParaRP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  <a:ea typeface="標楷體" pitchFamily="65" charset="-120"/>
              </a:rPr>
              <a:t>		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如果 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灰</a:t>
            </a:r>
            <a:r>
              <a:rPr lang="en-US" altLang="zh-TW" dirty="0" smtClean="0">
                <a:solidFill>
                  <a:srgbClr val="FF0000"/>
                </a:solidFill>
                <a:ea typeface="標楷體" pitchFamily="65" charset="-120"/>
              </a:rPr>
              <a:t>&gt;= </a:t>
            </a:r>
            <a:r>
              <a:rPr lang="en-US" altLang="zh-TW" dirty="0" err="1" smtClean="0">
                <a:solidFill>
                  <a:srgbClr val="FF0000"/>
                </a:solidFill>
                <a:ea typeface="標楷體" pitchFamily="65" charset="-120"/>
              </a:rPr>
              <a:t>dmatrix</a:t>
            </a:r>
            <a:r>
              <a:rPr lang="en-US" altLang="zh-TW" dirty="0" smtClean="0">
                <a:solidFill>
                  <a:srgbClr val="FF0000"/>
                </a:solidFill>
                <a:ea typeface="標楷體" pitchFamily="65" charset="-120"/>
              </a:rPr>
              <a:t>[y%4</a:t>
            </a:r>
            <a:r>
              <a:rPr lang="en-US" altLang="zh-TW" dirty="0" smtClean="0">
                <a:solidFill>
                  <a:srgbClr val="FF0000"/>
                </a:solidFill>
                <a:ea typeface="標楷體" pitchFamily="65" charset="-120"/>
              </a:rPr>
              <a:t>][x%4</a:t>
            </a:r>
            <a:r>
              <a:rPr lang="en-US" altLang="zh-TW" dirty="0" smtClean="0">
                <a:solidFill>
                  <a:srgbClr val="FF0000"/>
                </a:solidFill>
                <a:ea typeface="標楷體" pitchFamily="65" charset="-120"/>
              </a:rPr>
              <a:t>] 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灰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=255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	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不然 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灰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  <a:ea typeface="標楷體" pitchFamily="65" charset="-120"/>
              </a:rPr>
              <a:t>	</a:t>
            </a:r>
            <a:r>
              <a:rPr lang="en-US" altLang="zh-TW" dirty="0" smtClean="0">
                <a:solidFill>
                  <a:srgbClr val="FF0000"/>
                </a:solidFill>
                <a:ea typeface="標楷體" pitchFamily="65" charset="-120"/>
              </a:rPr>
              <a:t>	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紅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灰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	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綠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灰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	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藍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灰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HW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圖片 2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268760"/>
            <a:ext cx="8064896" cy="511310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788024" y="1772816"/>
            <a:ext cx="1737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margin-left:10px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62321"/>
            <a:ext cx="9144000" cy="403888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07904" y="5445224"/>
            <a:ext cx="1800200" cy="936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table{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  margin:0 auto;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}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98351"/>
            <a:ext cx="9144000" cy="4061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1" y="214313"/>
            <a:ext cx="7772400" cy="928687"/>
          </a:xfrm>
        </p:spPr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Binary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r>
              <a:rPr lang="zh-TW" altLang="en-US" dirty="0" smtClean="0"/>
              <a:t>一個像素只有黑或白兩種情形</a:t>
            </a:r>
          </a:p>
          <a:p>
            <a:r>
              <a:rPr lang="zh-TW" altLang="en-US" dirty="0" smtClean="0"/>
              <a:t>只需要一個位元便可以表示一個像素的顏色資訊，</a:t>
            </a:r>
            <a:r>
              <a:rPr kumimoji="0" lang="zh-TW" altLang="en-US" dirty="0" smtClean="0"/>
              <a:t>只呈現黑與白兩種顏色（</a:t>
            </a:r>
            <a:r>
              <a:rPr kumimoji="0" lang="en-US" altLang="zh-TW" dirty="0" smtClean="0"/>
              <a:t>2</a:t>
            </a:r>
            <a:r>
              <a:rPr kumimoji="0" lang="en-US" altLang="zh-TW" baseline="30000" dirty="0" smtClean="0"/>
              <a:t>1</a:t>
            </a:r>
            <a:r>
              <a:rPr kumimoji="0" lang="en-US" altLang="zh-TW" dirty="0" smtClean="0"/>
              <a:t>=2</a:t>
            </a:r>
            <a:r>
              <a:rPr kumimoji="0" lang="zh-TW" altLang="en-US" dirty="0" smtClean="0"/>
              <a:t>），也因為只使用了</a:t>
            </a:r>
            <a:r>
              <a:rPr kumimoji="0" lang="en-US" altLang="zh-TW" dirty="0" smtClean="0"/>
              <a:t>1 bit</a:t>
            </a:r>
            <a:r>
              <a:rPr kumimoji="0" lang="zh-TW" altLang="en-US" dirty="0" smtClean="0"/>
              <a:t>來表示色彩，因此檔案耗用量很小。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5" name="圖片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3962400"/>
            <a:ext cx="3323478" cy="2520000"/>
          </a:xfrm>
          <a:prstGeom prst="rect">
            <a:avLst/>
          </a:prstGeom>
        </p:spPr>
      </p:pic>
      <p:pic>
        <p:nvPicPr>
          <p:cNvPr id="6" name="圖片 5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3962400"/>
            <a:ext cx="3345366" cy="25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1" y="214313"/>
            <a:ext cx="7772400" cy="1004887"/>
          </a:xfrm>
        </p:spPr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Binary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圖片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447800"/>
            <a:ext cx="6278880" cy="4975860"/>
          </a:xfrm>
          <a:prstGeom prst="rect">
            <a:avLst/>
          </a:prstGeom>
        </p:spPr>
      </p:pic>
      <p:pic>
        <p:nvPicPr>
          <p:cNvPr id="5" name="圖片 4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1295400"/>
            <a:ext cx="6096000" cy="5309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Binary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9248" y="1600201"/>
            <a:ext cx="7643192" cy="449309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灰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=0.299*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紅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+0.587*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綠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+0.114*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藍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None/>
            </a:pPr>
            <a:endParaRPr lang="en-US" altLang="zh-TW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None/>
            </a:pP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如果 灰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&gt;=128 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灰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=255</a:t>
            </a:r>
          </a:p>
          <a:p>
            <a:pPr>
              <a:buNone/>
            </a:pP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不然 灰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=0</a:t>
            </a:r>
          </a:p>
          <a:p>
            <a:pPr>
              <a:buNone/>
            </a:pPr>
            <a:endParaRPr lang="en-US" altLang="zh-TW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None/>
            </a:pP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紅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灰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None/>
            </a:pP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綠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灰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None/>
            </a:pP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藍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灰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72400" cy="623887"/>
          </a:xfrm>
        </p:spPr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Halftone 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66800"/>
            <a:ext cx="8153400" cy="5257800"/>
          </a:xfrm>
        </p:spPr>
        <p:txBody>
          <a:bodyPr/>
          <a:lstStyle/>
          <a:p>
            <a:r>
              <a:rPr lang="zh-TW" altLang="en-US" dirty="0" smtClean="0"/>
              <a:t>半色調（</a:t>
            </a:r>
            <a:r>
              <a:rPr lang="en-US" altLang="zh-TW" dirty="0" smtClean="0"/>
              <a:t>Halftone</a:t>
            </a:r>
            <a:r>
              <a:rPr lang="zh-TW" altLang="en-US" dirty="0" smtClean="0"/>
              <a:t>）是指為了模擬出連續調影像（色階）的視覺感覺，一般用墨點（半色調網點）的大小或頻率的改變，來模擬明暗的變化。</a:t>
            </a:r>
            <a:endParaRPr lang="zh-TW" altLang="en-US" dirty="0"/>
          </a:p>
        </p:txBody>
      </p:sp>
      <p:pic>
        <p:nvPicPr>
          <p:cNvPr id="4" name="圖片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2895600"/>
            <a:ext cx="2743200" cy="3739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2080" y="872490"/>
            <a:ext cx="6339840" cy="5113020"/>
          </a:xfrm>
          <a:prstGeom prst="rect">
            <a:avLst/>
          </a:prstGeom>
        </p:spPr>
      </p:pic>
      <p:pic>
        <p:nvPicPr>
          <p:cNvPr id="5" name="圖片 4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1524000"/>
            <a:ext cx="7515898" cy="4114800"/>
          </a:xfrm>
          <a:prstGeom prst="rect">
            <a:avLst/>
          </a:prstGeom>
        </p:spPr>
      </p:pic>
      <p:pic>
        <p:nvPicPr>
          <p:cNvPr id="7" name="圖片 6" descr="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55670" y="2499360"/>
            <a:ext cx="2232660" cy="185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14290"/>
            <a:ext cx="7848600" cy="928687"/>
          </a:xfrm>
        </p:spPr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Dither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圖片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771" y="1600177"/>
            <a:ext cx="8514629" cy="2895600"/>
          </a:xfrm>
          <a:prstGeom prst="rect">
            <a:avLst/>
          </a:prstGeom>
        </p:spPr>
      </p:pic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928662" y="4643446"/>
            <a:ext cx="7520014" cy="1131877"/>
          </a:xfrm>
        </p:spPr>
        <p:txBody>
          <a:bodyPr/>
          <a:lstStyle/>
          <a:p>
            <a:r>
              <a:rPr lang="zh-TW" altLang="en-US" dirty="0" smtClean="0"/>
              <a:t>針對每個像素 </a:t>
            </a:r>
            <a:r>
              <a:rPr lang="en-US" altLang="zh-TW" dirty="0" err="1" smtClean="0"/>
              <a:t>x</a:t>
            </a:r>
            <a:r>
              <a:rPr lang="en-US" altLang="zh-TW" baseline="-25000" dirty="0" err="1" smtClean="0"/>
              <a:t>i,j</a:t>
            </a:r>
            <a:endParaRPr lang="en-US" altLang="zh-TW" baseline="-25000" dirty="0" smtClean="0"/>
          </a:p>
          <a:p>
            <a:pPr lvl="1"/>
            <a:r>
              <a:rPr lang="zh-TW" altLang="en-US" dirty="0" smtClean="0"/>
              <a:t>如果 </a:t>
            </a:r>
            <a:r>
              <a:rPr lang="en-US" altLang="zh-TW" dirty="0" err="1" smtClean="0"/>
              <a:t>x</a:t>
            </a:r>
            <a:r>
              <a:rPr lang="en-US" altLang="zh-TW" baseline="-25000" dirty="0" err="1" smtClean="0"/>
              <a:t>i,j</a:t>
            </a:r>
            <a:r>
              <a:rPr lang="zh-TW" altLang="en-US" dirty="0" smtClean="0"/>
              <a:t> 之灰階值大於等於</a:t>
            </a:r>
            <a:r>
              <a:rPr lang="en-US" altLang="zh-TW" dirty="0" smtClean="0"/>
              <a:t>Dither</a:t>
            </a:r>
            <a:r>
              <a:rPr lang="zh-TW" altLang="en-US" dirty="0" smtClean="0"/>
              <a:t>矩陣</a:t>
            </a:r>
            <a:r>
              <a:rPr lang="en-US" altLang="zh-TW" dirty="0" err="1" smtClean="0"/>
              <a:t>D</a:t>
            </a:r>
            <a:r>
              <a:rPr lang="en-US" altLang="zh-TW" baseline="-25000" dirty="0" err="1" smtClean="0"/>
              <a:t>i,j</a:t>
            </a:r>
            <a:r>
              <a:rPr lang="zh-TW" altLang="en-US" dirty="0" smtClean="0"/>
              <a:t>之值 ，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</a:t>
            </a:r>
            <a:r>
              <a:rPr lang="en-US" altLang="zh-TW" baseline="-25000" dirty="0" err="1" smtClean="0"/>
              <a:t>i,j</a:t>
            </a:r>
            <a:r>
              <a:rPr lang="zh-TW" altLang="en-US" dirty="0" smtClean="0"/>
              <a:t> 之灰階值變為</a:t>
            </a:r>
            <a:r>
              <a:rPr lang="en-US" altLang="zh-TW" dirty="0" smtClean="0"/>
              <a:t>255</a:t>
            </a:r>
          </a:p>
          <a:p>
            <a:pPr lvl="1"/>
            <a:r>
              <a:rPr lang="zh-TW" altLang="en-US" dirty="0" smtClean="0"/>
              <a:t>否則</a:t>
            </a:r>
            <a:r>
              <a:rPr lang="en-US" altLang="zh-TW" dirty="0" err="1" smtClean="0"/>
              <a:t>x</a:t>
            </a:r>
            <a:r>
              <a:rPr lang="en-US" altLang="zh-TW" baseline="-25000" dirty="0" err="1" smtClean="0"/>
              <a:t>i,j</a:t>
            </a:r>
            <a:r>
              <a:rPr lang="zh-TW" altLang="en-US" dirty="0" smtClean="0"/>
              <a:t> 之灰階值變為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4810" y="928670"/>
            <a:ext cx="3240000" cy="215460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74810" y="928670"/>
          <a:ext cx="3240000" cy="215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0"/>
                <a:gridCol w="810000"/>
                <a:gridCol w="810000"/>
                <a:gridCol w="810000"/>
              </a:tblGrid>
              <a:tr h="53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140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138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135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132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3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145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150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151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148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3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142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150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150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3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141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141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145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145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903900" y="928670"/>
          <a:ext cx="3240000" cy="215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0"/>
                <a:gridCol w="810000"/>
                <a:gridCol w="810000"/>
                <a:gridCol w="810000"/>
              </a:tblGrid>
              <a:tr h="53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160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3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192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224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3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144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3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112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208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5857884" y="42860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Dither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矩陣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000100" y="4000504"/>
          <a:ext cx="3240000" cy="215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0"/>
                <a:gridCol w="810000"/>
                <a:gridCol w="810000"/>
                <a:gridCol w="810000"/>
              </a:tblGrid>
              <a:tr h="53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255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255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255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  <a:tr h="53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255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255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3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255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255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255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3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255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255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向下箭號 21"/>
          <p:cNvSpPr/>
          <p:nvPr/>
        </p:nvSpPr>
        <p:spPr>
          <a:xfrm>
            <a:off x="2357422" y="3286124"/>
            <a:ext cx="500066" cy="50006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>
            <a:endCxn id="26" idx="1"/>
          </p:cNvCxnSpPr>
          <p:nvPr/>
        </p:nvCxnSpPr>
        <p:spPr>
          <a:xfrm>
            <a:off x="2428860" y="2428868"/>
            <a:ext cx="3943340" cy="17515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372200" y="399577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(2, 1)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rot="16200000" flipH="1">
            <a:off x="6357950" y="2428868"/>
            <a:ext cx="1500198" cy="1500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7526649" y="400050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D[2][1]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092280" y="400050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直線單箭頭接點 31"/>
          <p:cNvCxnSpPr>
            <a:stCxn id="30" idx="2"/>
          </p:cNvCxnSpPr>
          <p:nvPr/>
        </p:nvCxnSpPr>
        <p:spPr>
          <a:xfrm rot="5400000">
            <a:off x="4319459" y="2427750"/>
            <a:ext cx="987990" cy="48721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6372200" y="4797152"/>
            <a:ext cx="1664734" cy="377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(4, 1)     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D[?][?]       </a:t>
            </a:r>
            <a:endParaRPr lang="zh-TW" alt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164288" y="5229201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D[4%4][1%4]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D[0][1]</a:t>
            </a:r>
            <a:endParaRPr lang="en-US" altLang="zh-TW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TW" alt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372200" y="594928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(y, x)  ?  D[y%4][x%4]       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4810" y="928670"/>
            <a:ext cx="3240000" cy="21546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4810" y="928670"/>
          <a:ext cx="3240000" cy="215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0"/>
                <a:gridCol w="810000"/>
                <a:gridCol w="810000"/>
                <a:gridCol w="810000"/>
              </a:tblGrid>
              <a:tr h="53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(0, 0)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(0, 1)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(0, 2)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(0, 3)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3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(1, </a:t>
                      </a:r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0)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(1, </a:t>
                      </a:r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(1, </a:t>
                      </a:r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2)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(1, </a:t>
                      </a:r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3)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3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(2, </a:t>
                      </a:r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0)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(2, </a:t>
                      </a:r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(2, </a:t>
                      </a:r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2)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(2, </a:t>
                      </a:r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3)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3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(3, </a:t>
                      </a:r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0)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(3, </a:t>
                      </a:r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(3, </a:t>
                      </a:r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2)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(3, </a:t>
                      </a:r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3)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860377" y="4651628"/>
          <a:ext cx="6095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右大括弧 6"/>
          <p:cNvSpPr/>
          <p:nvPr/>
        </p:nvSpPr>
        <p:spPr>
          <a:xfrm rot="-5400000">
            <a:off x="2544453" y="3474296"/>
            <a:ext cx="504056" cy="1872208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08449" y="3789040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(0,0)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右大括弧 8"/>
          <p:cNvSpPr/>
          <p:nvPr/>
        </p:nvSpPr>
        <p:spPr>
          <a:xfrm rot="-5400000">
            <a:off x="4416661" y="3474296"/>
            <a:ext cx="504056" cy="1872208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380657" y="3798332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(0,1)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右大括弧 10"/>
          <p:cNvSpPr/>
          <p:nvPr/>
        </p:nvSpPr>
        <p:spPr>
          <a:xfrm rot="-5400000">
            <a:off x="6288869" y="3474296"/>
            <a:ext cx="504056" cy="1872208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252865" y="3798332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(0,2)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1619672" y="4941168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27584" y="5363924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imgData.data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[0]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40551" y="5363924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imgData.data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[4]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endCxn id="17" idx="0"/>
          </p:cNvCxnSpPr>
          <p:nvPr/>
        </p:nvCxnSpPr>
        <p:spPr>
          <a:xfrm>
            <a:off x="3995936" y="4941168"/>
            <a:ext cx="90360" cy="422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184767" y="5363924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imgData.data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[8]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endCxn id="20" idx="0"/>
          </p:cNvCxnSpPr>
          <p:nvPr/>
        </p:nvCxnSpPr>
        <p:spPr>
          <a:xfrm>
            <a:off x="5940152" y="4941168"/>
            <a:ext cx="90360" cy="422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226484" y="836712"/>
            <a:ext cx="25266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(0, 0) =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imgData.data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[0]</a:t>
            </a:r>
          </a:p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(0,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imgData.data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[4]</a:t>
            </a:r>
          </a:p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(0,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imgData.data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[8]</a:t>
            </a:r>
          </a:p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(y, x) =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imgData.data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zh-TW" altLang="en-US" dirty="0" smtClean="0"/>
          </a:p>
        </p:txBody>
      </p:sp>
      <p:sp>
        <p:nvSpPr>
          <p:cNvPr id="23" name="矩形 22"/>
          <p:cNvSpPr/>
          <p:nvPr/>
        </p:nvSpPr>
        <p:spPr>
          <a:xfrm>
            <a:off x="5382014" y="2132856"/>
            <a:ext cx="23583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=y*4*i1.width+4*x;</a:t>
            </a:r>
            <a:endParaRPr lang="zh-TW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60058" y="2636912"/>
            <a:ext cx="2552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(2, 1)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imgData.data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[36]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標楷體"/>
        <a:cs typeface=""/>
      </a:majorFont>
      <a:minorFont>
        <a:latin typeface="Tahom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431</Words>
  <Application>Microsoft Office PowerPoint</Application>
  <PresentationFormat>如螢幕大小 (4:3)</PresentationFormat>
  <Paragraphs>135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13</vt:i4>
      </vt:variant>
    </vt:vector>
  </HeadingPairs>
  <TitlesOfParts>
    <vt:vector size="16" baseType="lpstr">
      <vt:lpstr>Office 佈景主題</vt:lpstr>
      <vt:lpstr>Blends</vt:lpstr>
      <vt:lpstr>1_Office 佈景主題</vt:lpstr>
      <vt:lpstr>黑白/半色調</vt:lpstr>
      <vt:lpstr>Binary</vt:lpstr>
      <vt:lpstr>Binary</vt:lpstr>
      <vt:lpstr>Binary</vt:lpstr>
      <vt:lpstr>Halftone </vt:lpstr>
      <vt:lpstr>投影片 6</vt:lpstr>
      <vt:lpstr>Dither</vt:lpstr>
      <vt:lpstr>投影片 8</vt:lpstr>
      <vt:lpstr>投影片 9</vt:lpstr>
      <vt:lpstr>投影片 10</vt:lpstr>
      <vt:lpstr>HW</vt:lpstr>
      <vt:lpstr>投影片 12</vt:lpstr>
      <vt:lpstr>投影片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黑白, 半色調</dc:title>
  <dc:creator>asus</dc:creator>
  <cp:lastModifiedBy>user</cp:lastModifiedBy>
  <cp:revision>67</cp:revision>
  <dcterms:created xsi:type="dcterms:W3CDTF">2015-10-11T12:48:57Z</dcterms:created>
  <dcterms:modified xsi:type="dcterms:W3CDTF">2019-03-24T16:42:57Z</dcterms:modified>
</cp:coreProperties>
</file>