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82" r:id="rId4"/>
    <p:sldId id="258" r:id="rId5"/>
    <p:sldId id="259" r:id="rId6"/>
    <p:sldId id="260" r:id="rId7"/>
    <p:sldId id="261" r:id="rId8"/>
    <p:sldId id="262" r:id="rId9"/>
    <p:sldId id="263" r:id="rId10"/>
    <p:sldId id="264" r:id="rId11"/>
    <p:sldId id="265" r:id="rId12"/>
    <p:sldId id="268" r:id="rId13"/>
    <p:sldId id="266" r:id="rId14"/>
    <p:sldId id="267" r:id="rId15"/>
    <p:sldId id="269" r:id="rId16"/>
    <p:sldId id="270" r:id="rId17"/>
    <p:sldId id="271" r:id="rId18"/>
    <p:sldId id="273" r:id="rId19"/>
    <p:sldId id="272" r:id="rId20"/>
    <p:sldId id="274" r:id="rId21"/>
    <p:sldId id="275" r:id="rId22"/>
    <p:sldId id="276" r:id="rId23"/>
    <p:sldId id="278" r:id="rId24"/>
    <p:sldId id="279" r:id="rId25"/>
    <p:sldId id="280" r:id="rId26"/>
    <p:sldId id="281" r:id="rId27"/>
    <p:sldId id="283" r:id="rId28"/>
    <p:sldId id="284" r:id="rId29"/>
  </p:sldIdLst>
  <p:sldSz cx="9144000" cy="5143500" type="screen16x9"/>
  <p:notesSz cx="6858000" cy="9144000"/>
  <p:embeddedFontLst>
    <p:embeddedFont>
      <p:font typeface="Montserrat"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108" d="100"/>
          <a:sy n="108" d="100"/>
        </p:scale>
        <p:origin x="-276" y="-96"/>
      </p:cViewPr>
      <p:guideLst>
        <p:guide orient="horz" pos="1620"/>
        <p:guide pos="2880"/>
      </p:guideLst>
    </p:cSldViewPr>
  </p:slideViewPr>
  <p:outlineViewPr>
    <p:cViewPr>
      <p:scale>
        <a:sx n="33" d="100"/>
        <a:sy n="33" d="100"/>
      </p:scale>
      <p:origin x="0" y="-1008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419672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03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2279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05370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Capstone Project</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t>
            </a:r>
            <a:r>
              <a:rPr lang="en-GB" sz="3200" b="1" dirty="0" smtClean="0">
                <a:solidFill>
                  <a:srgbClr val="CC0000"/>
                </a:solidFill>
                <a:latin typeface="Montserrat"/>
                <a:ea typeface="Montserrat"/>
                <a:cs typeface="Montserrat"/>
                <a:sym typeface="Montserrat"/>
              </a:rPr>
              <a:t>on</a:t>
            </a:r>
            <a:endParaRPr sz="3200" b="1" dirty="0" smtClean="0">
              <a:solidFill>
                <a:srgbClr val="CC0000"/>
              </a:solidFill>
              <a:latin typeface="Montserrat"/>
              <a:ea typeface="Montserrat"/>
              <a:cs typeface="Montserrat"/>
              <a:sym typeface="Montserrat"/>
            </a:endParaRPr>
          </a:p>
          <a:p>
            <a:pPr lvl="0"/>
            <a:r>
              <a:rPr lang="en-GB" sz="4000" b="1" dirty="0" smtClean="0">
                <a:solidFill>
                  <a:schemeClr val="lt1"/>
                </a:solidFill>
                <a:latin typeface="Montserrat"/>
                <a:ea typeface="Montserrat"/>
                <a:cs typeface="Montserrat"/>
                <a:sym typeface="Montserrat"/>
              </a:rPr>
              <a:t>AIRBNB BOOKING ANALYSIS</a:t>
            </a: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3200" b="1" dirty="0" smtClean="0">
                <a:solidFill>
                  <a:schemeClr val="lt1"/>
                </a:solidFill>
                <a:latin typeface="Montserrat"/>
                <a:ea typeface="Montserrat"/>
                <a:cs typeface="Montserrat"/>
                <a:sym typeface="Montserrat"/>
              </a:rPr>
              <a:t>by</a:t>
            </a: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 </a:t>
            </a:r>
            <a:r>
              <a:rPr lang="en-GB" sz="2400" b="1" dirty="0" smtClean="0">
                <a:solidFill>
                  <a:schemeClr val="lt1"/>
                </a:solidFill>
                <a:latin typeface="Montserrat"/>
                <a:ea typeface="Montserrat"/>
                <a:cs typeface="Montserrat"/>
                <a:sym typeface="Montserrat"/>
              </a:rPr>
              <a:t>Raushan kumar, Rajiv Singh &amp; </a:t>
            </a:r>
            <a:r>
              <a:rPr lang="en-GB" sz="2400" b="1" dirty="0">
                <a:solidFill>
                  <a:schemeClr val="lt1"/>
                </a:solidFill>
                <a:latin typeface="Montserrat"/>
                <a:ea typeface="Montserrat"/>
                <a:cs typeface="Montserrat"/>
                <a:sym typeface="Montserrat"/>
              </a:rPr>
              <a:t>Raja Naveen </a:t>
            </a:r>
            <a:r>
              <a:rPr lang="en-GB" sz="2400" b="1" dirty="0" err="1">
                <a:solidFill>
                  <a:schemeClr val="lt1"/>
                </a:solidFill>
                <a:latin typeface="Montserrat"/>
                <a:ea typeface="Montserrat"/>
                <a:cs typeface="Montserrat"/>
                <a:sym typeface="Montserrat"/>
              </a:rPr>
              <a:t>Kodati</a:t>
            </a:r>
            <a:endParaRPr sz="24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TOP 10 HOSTS</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311700" y="4358249"/>
            <a:ext cx="7726071" cy="646331"/>
          </a:xfrm>
          <a:prstGeom prst="rect">
            <a:avLst/>
          </a:prstGeom>
          <a:noFill/>
        </p:spPr>
        <p:txBody>
          <a:bodyPr wrap="square" rtlCol="0">
            <a:spAutoFit/>
          </a:bodyPr>
          <a:lstStyle/>
          <a:p>
            <a:r>
              <a:rPr lang="en-US" sz="1200" dirty="0"/>
              <a:t>1. Top 10 hosts' names with maximum listing across New York</a:t>
            </a:r>
            <a:r>
              <a:rPr lang="en-US" sz="1200" dirty="0" smtClean="0"/>
              <a:t>. </a:t>
            </a:r>
          </a:p>
          <a:p>
            <a:r>
              <a:rPr lang="en-US" sz="1200" dirty="0" smtClean="0"/>
              <a:t>2</a:t>
            </a:r>
            <a:r>
              <a:rPr lang="en-US" sz="1200" dirty="0"/>
              <a:t>. Michael has the Top highest number of rooms listed</a:t>
            </a:r>
            <a:r>
              <a:rPr lang="en-US" sz="1200" dirty="0" smtClean="0"/>
              <a:t>. </a:t>
            </a:r>
          </a:p>
          <a:p>
            <a:r>
              <a:rPr lang="en-US" sz="1200" dirty="0" smtClean="0"/>
              <a:t>3</a:t>
            </a:r>
            <a:r>
              <a:rPr lang="en-US" sz="1200" dirty="0"/>
              <a:t>. David has the 2nd highest number of rooms is listed.</a:t>
            </a:r>
            <a:endParaRPr lang="en-GB" sz="1200" dirty="0"/>
          </a:p>
        </p:txBody>
      </p:sp>
      <p:pic>
        <p:nvPicPr>
          <p:cNvPr id="12" name="Picture 11">
            <a:extLst>
              <a:ext uri="{FF2B5EF4-FFF2-40B4-BE49-F238E27FC236}">
                <a16:creationId xmlns="" xmlns:a16="http://schemas.microsoft.com/office/drawing/2014/main" id="{3AE2F056-078C-184D-D7F1-BCD79A4A6C34}"/>
              </a:ext>
            </a:extLst>
          </p:cNvPr>
          <p:cNvPicPr>
            <a:picLocks noChangeAspect="1"/>
          </p:cNvPicPr>
          <p:nvPr/>
        </p:nvPicPr>
        <p:blipFill rotWithShape="1">
          <a:blip r:embed="rId2"/>
          <a:srcRect t="7952"/>
          <a:stretch/>
        </p:blipFill>
        <p:spPr>
          <a:xfrm>
            <a:off x="5271396" y="1138806"/>
            <a:ext cx="2832246" cy="2986969"/>
          </a:xfrm>
          <a:prstGeom prst="rect">
            <a:avLst/>
          </a:prstGeom>
        </p:spPr>
      </p:pic>
      <p:pic>
        <p:nvPicPr>
          <p:cNvPr id="14" name="Picture 13">
            <a:extLst>
              <a:ext uri="{FF2B5EF4-FFF2-40B4-BE49-F238E27FC236}">
                <a16:creationId xmlns="" xmlns:a16="http://schemas.microsoft.com/office/drawing/2014/main" id="{2F52BB3F-5D32-890C-0068-B324A21F4046}"/>
              </a:ext>
            </a:extLst>
          </p:cNvPr>
          <p:cNvPicPr>
            <a:picLocks noChangeAspect="1"/>
          </p:cNvPicPr>
          <p:nvPr/>
        </p:nvPicPr>
        <p:blipFill>
          <a:blip r:embed="rId3"/>
          <a:stretch>
            <a:fillRect/>
          </a:stretch>
        </p:blipFill>
        <p:spPr>
          <a:xfrm>
            <a:off x="619932" y="1422609"/>
            <a:ext cx="4558474" cy="2819403"/>
          </a:xfrm>
          <a:prstGeom prst="rect">
            <a:avLst/>
          </a:prstGeom>
        </p:spPr>
      </p:pic>
    </p:spTree>
    <p:extLst>
      <p:ext uri="{BB962C8B-B14F-4D97-AF65-F5344CB8AC3E}">
        <p14:creationId xmlns:p14="http://schemas.microsoft.com/office/powerpoint/2010/main" val="296162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TOP 20 NEIGHBOURHOOD</a:t>
            </a:r>
            <a:endParaRPr lang="en-GB" b="1" u="sng" dirty="0">
              <a:solidFill>
                <a:schemeClr val="bg1">
                  <a:lumMod val="75000"/>
                </a:schemeClr>
              </a:solidFill>
            </a:endParaRPr>
          </a:p>
        </p:txBody>
      </p:sp>
      <p:pic>
        <p:nvPicPr>
          <p:cNvPr id="14" name="Picture 13">
            <a:extLst>
              <a:ext uri="{FF2B5EF4-FFF2-40B4-BE49-F238E27FC236}">
                <a16:creationId xmlns="" xmlns:a16="http://schemas.microsoft.com/office/drawing/2014/main" id="{2F52BB3F-5D32-890C-0068-B324A21F4046}"/>
              </a:ext>
            </a:extLst>
          </p:cNvPr>
          <p:cNvPicPr>
            <a:picLocks noChangeAspect="1"/>
          </p:cNvPicPr>
          <p:nvPr/>
        </p:nvPicPr>
        <p:blipFill>
          <a:blip r:embed="rId2"/>
          <a:srcRect/>
          <a:stretch/>
        </p:blipFill>
        <p:spPr>
          <a:xfrm>
            <a:off x="620293" y="1445858"/>
            <a:ext cx="5393049" cy="3467106"/>
          </a:xfrm>
          <a:prstGeom prst="rect">
            <a:avLst/>
          </a:prstGeom>
        </p:spPr>
      </p:pic>
      <p:pic>
        <p:nvPicPr>
          <p:cNvPr id="5" name="Picture 4">
            <a:extLst>
              <a:ext uri="{FF2B5EF4-FFF2-40B4-BE49-F238E27FC236}">
                <a16:creationId xmlns="" xmlns:a16="http://schemas.microsoft.com/office/drawing/2014/main" id="{4020AA21-547B-F1FA-0E0F-824678B5B3E7}"/>
              </a:ext>
            </a:extLst>
          </p:cNvPr>
          <p:cNvPicPr>
            <a:picLocks noChangeAspect="1"/>
          </p:cNvPicPr>
          <p:nvPr/>
        </p:nvPicPr>
        <p:blipFill>
          <a:blip r:embed="rId3"/>
          <a:stretch>
            <a:fillRect/>
          </a:stretch>
        </p:blipFill>
        <p:spPr>
          <a:xfrm>
            <a:off x="6228959" y="731375"/>
            <a:ext cx="2387723" cy="4203916"/>
          </a:xfrm>
          <a:prstGeom prst="rect">
            <a:avLst/>
          </a:prstGeom>
        </p:spPr>
      </p:pic>
    </p:spTree>
    <p:extLst>
      <p:ext uri="{BB962C8B-B14F-4D97-AF65-F5344CB8AC3E}">
        <p14:creationId xmlns:p14="http://schemas.microsoft.com/office/powerpoint/2010/main" val="93704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TOP 10 NEIGHBOURHOOD</a:t>
            </a:r>
            <a:endParaRPr lang="en-GB" b="1" u="sng" dirty="0">
              <a:solidFill>
                <a:schemeClr val="bg1">
                  <a:lumMod val="75000"/>
                </a:schemeClr>
              </a:solidFill>
            </a:endParaRPr>
          </a:p>
        </p:txBody>
      </p:sp>
      <p:pic>
        <p:nvPicPr>
          <p:cNvPr id="14" name="Picture 13">
            <a:extLst>
              <a:ext uri="{FF2B5EF4-FFF2-40B4-BE49-F238E27FC236}">
                <a16:creationId xmlns="" xmlns:a16="http://schemas.microsoft.com/office/drawing/2014/main" id="{2F52BB3F-5D32-890C-0068-B324A21F4046}"/>
              </a:ext>
            </a:extLst>
          </p:cNvPr>
          <p:cNvPicPr>
            <a:picLocks noChangeAspect="1"/>
          </p:cNvPicPr>
          <p:nvPr/>
        </p:nvPicPr>
        <p:blipFill>
          <a:blip r:embed="rId2"/>
          <a:srcRect/>
          <a:stretch/>
        </p:blipFill>
        <p:spPr>
          <a:xfrm>
            <a:off x="620293" y="1610787"/>
            <a:ext cx="5393049" cy="3137247"/>
          </a:xfrm>
          <a:prstGeom prst="rect">
            <a:avLst/>
          </a:prstGeom>
        </p:spPr>
      </p:pic>
      <p:sp>
        <p:nvSpPr>
          <p:cNvPr id="4" name="TextBox 3">
            <a:extLst>
              <a:ext uri="{FF2B5EF4-FFF2-40B4-BE49-F238E27FC236}">
                <a16:creationId xmlns="" xmlns:a16="http://schemas.microsoft.com/office/drawing/2014/main" id="{4C957953-F9F6-F25E-57DF-9F95151D3214}"/>
              </a:ext>
            </a:extLst>
          </p:cNvPr>
          <p:cNvSpPr txBox="1"/>
          <p:nvPr/>
        </p:nvSpPr>
        <p:spPr>
          <a:xfrm>
            <a:off x="6160576" y="1801574"/>
            <a:ext cx="2821583" cy="830997"/>
          </a:xfrm>
          <a:prstGeom prst="rect">
            <a:avLst/>
          </a:prstGeom>
          <a:noFill/>
        </p:spPr>
        <p:txBody>
          <a:bodyPr wrap="square" rtlCol="0">
            <a:spAutoFit/>
          </a:bodyPr>
          <a:lstStyle/>
          <a:p>
            <a:r>
              <a:rPr lang="en-US" sz="1200" u="sng" dirty="0"/>
              <a:t>Observation:</a:t>
            </a:r>
            <a:endParaRPr lang="en-US" sz="1200" dirty="0"/>
          </a:p>
          <a:p>
            <a:r>
              <a:rPr lang="en-US" sz="1200" dirty="0"/>
              <a:t>1. As we have observed maximum </a:t>
            </a:r>
            <a:r>
              <a:rPr lang="en-US" sz="1200" dirty="0" smtClean="0"/>
              <a:t>           listing </a:t>
            </a:r>
            <a:r>
              <a:rPr lang="en-US" sz="1200" dirty="0"/>
              <a:t>in the Williamsburg area.</a:t>
            </a:r>
          </a:p>
          <a:p>
            <a:r>
              <a:rPr lang="en-US" sz="1200" dirty="0"/>
              <a:t>2. </a:t>
            </a:r>
            <a:r>
              <a:rPr lang="en-US" sz="1200" dirty="0" err="1"/>
              <a:t>Nos</a:t>
            </a:r>
            <a:r>
              <a:rPr lang="en-US" sz="1200" dirty="0"/>
              <a:t> of listing in Williamsburg 3903.</a:t>
            </a:r>
          </a:p>
        </p:txBody>
      </p:sp>
    </p:spTree>
    <p:extLst>
      <p:ext uri="{BB962C8B-B14F-4D97-AF65-F5344CB8AC3E}">
        <p14:creationId xmlns:p14="http://schemas.microsoft.com/office/powerpoint/2010/main" val="266303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TOP SINGLE HOST (Michael) ACROSS NEIGHBOURHOOD GROUP</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5058878" y="1801574"/>
            <a:ext cx="3923281" cy="1569660"/>
          </a:xfrm>
          <a:prstGeom prst="rect">
            <a:avLst/>
          </a:prstGeom>
          <a:noFill/>
        </p:spPr>
        <p:txBody>
          <a:bodyPr wrap="square" rtlCol="0">
            <a:spAutoFit/>
          </a:bodyPr>
          <a:lstStyle/>
          <a:p>
            <a:r>
              <a:rPr lang="en-US" sz="1200" u="sng" dirty="0"/>
              <a:t>Observation:</a:t>
            </a:r>
            <a:endParaRPr lang="en-US" sz="1200" dirty="0"/>
          </a:p>
          <a:p>
            <a:r>
              <a:rPr lang="en-US" sz="1200" dirty="0"/>
              <a:t>1. As we have seen Michael has a maximum number of listings which is 414.</a:t>
            </a:r>
          </a:p>
          <a:p>
            <a:r>
              <a:rPr lang="en-US" sz="1200" dirty="0"/>
              <a:t>2. He has a maximum listing in Manhattan and Brooklyn.</a:t>
            </a:r>
          </a:p>
          <a:p>
            <a:r>
              <a:rPr lang="en-US" sz="1200" dirty="0"/>
              <a:t>3. He has listed their rooms across all neighborhood groups.</a:t>
            </a:r>
          </a:p>
          <a:p>
            <a:endParaRPr lang="en-GB" sz="1200" dirty="0"/>
          </a:p>
        </p:txBody>
      </p:sp>
      <p:pic>
        <p:nvPicPr>
          <p:cNvPr id="5" name="Picture 4">
            <a:extLst>
              <a:ext uri="{FF2B5EF4-FFF2-40B4-BE49-F238E27FC236}">
                <a16:creationId xmlns="" xmlns:a16="http://schemas.microsoft.com/office/drawing/2014/main" id="{911DADD0-0081-F08B-FB39-9E872DD90301}"/>
              </a:ext>
            </a:extLst>
          </p:cNvPr>
          <p:cNvPicPr>
            <a:picLocks noChangeAspect="1"/>
          </p:cNvPicPr>
          <p:nvPr/>
        </p:nvPicPr>
        <p:blipFill>
          <a:blip r:embed="rId2"/>
          <a:stretch>
            <a:fillRect/>
          </a:stretch>
        </p:blipFill>
        <p:spPr>
          <a:xfrm>
            <a:off x="813661" y="1505873"/>
            <a:ext cx="4245217" cy="2726005"/>
          </a:xfrm>
          <a:prstGeom prst="rect">
            <a:avLst/>
          </a:prstGeom>
        </p:spPr>
      </p:pic>
    </p:spTree>
    <p:extLst>
      <p:ext uri="{BB962C8B-B14F-4D97-AF65-F5344CB8AC3E}">
        <p14:creationId xmlns:p14="http://schemas.microsoft.com/office/powerpoint/2010/main" val="399384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Explore neighbourhoods in Manhattan</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860157" y="4196062"/>
            <a:ext cx="7972143" cy="461665"/>
          </a:xfrm>
          <a:prstGeom prst="rect">
            <a:avLst/>
          </a:prstGeom>
          <a:noFill/>
        </p:spPr>
        <p:txBody>
          <a:bodyPr wrap="square" rtlCol="0">
            <a:spAutoFit/>
          </a:bodyPr>
          <a:lstStyle/>
          <a:p>
            <a:r>
              <a:rPr lang="en-US" sz="1200" u="sng" dirty="0"/>
              <a:t>Observation:</a:t>
            </a:r>
            <a:endParaRPr lang="en-US" sz="1200" dirty="0"/>
          </a:p>
          <a:p>
            <a:r>
              <a:rPr lang="en-US" sz="1200" dirty="0"/>
              <a:t>1. As we have observed, In </a:t>
            </a:r>
            <a:r>
              <a:rPr lang="en-US" sz="1200" b="1" dirty="0"/>
              <a:t>Harlem </a:t>
            </a:r>
            <a:r>
              <a:rPr lang="en-US" sz="1200" dirty="0"/>
              <a:t>maximum number of listings are found in the Manhattan borough</a:t>
            </a:r>
            <a:r>
              <a:rPr lang="en-US" sz="1200" dirty="0" smtClean="0"/>
              <a:t>.</a:t>
            </a:r>
            <a:endParaRPr lang="en-US" sz="1200" dirty="0"/>
          </a:p>
        </p:txBody>
      </p:sp>
      <p:pic>
        <p:nvPicPr>
          <p:cNvPr id="5" name="Picture 4">
            <a:extLst>
              <a:ext uri="{FF2B5EF4-FFF2-40B4-BE49-F238E27FC236}">
                <a16:creationId xmlns="" xmlns:a16="http://schemas.microsoft.com/office/drawing/2014/main" id="{911DADD0-0081-F08B-FB39-9E872DD90301}"/>
              </a:ext>
            </a:extLst>
          </p:cNvPr>
          <p:cNvPicPr>
            <a:picLocks noChangeAspect="1"/>
          </p:cNvPicPr>
          <p:nvPr/>
        </p:nvPicPr>
        <p:blipFill>
          <a:blip r:embed="rId2"/>
          <a:srcRect/>
          <a:stretch/>
        </p:blipFill>
        <p:spPr>
          <a:xfrm>
            <a:off x="987892" y="1505874"/>
            <a:ext cx="7295951" cy="2619902"/>
          </a:xfrm>
          <a:prstGeom prst="rect">
            <a:avLst/>
          </a:prstGeom>
        </p:spPr>
      </p:pic>
    </p:spTree>
    <p:extLst>
      <p:ext uri="{BB962C8B-B14F-4D97-AF65-F5344CB8AC3E}">
        <p14:creationId xmlns:p14="http://schemas.microsoft.com/office/powerpoint/2010/main" val="322401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TYPES OF ROOM LISTING ACROSS NEW YORK</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48719" y="3758505"/>
            <a:ext cx="8262806" cy="1015663"/>
          </a:xfrm>
          <a:prstGeom prst="rect">
            <a:avLst/>
          </a:prstGeom>
          <a:noFill/>
        </p:spPr>
        <p:txBody>
          <a:bodyPr wrap="square" rtlCol="0">
            <a:spAutoFit/>
          </a:bodyPr>
          <a:lstStyle/>
          <a:p>
            <a:r>
              <a:rPr lang="en-US" sz="1200" u="sng" dirty="0"/>
              <a:t>Observation:</a:t>
            </a:r>
            <a:endParaRPr lang="en-US" sz="1200" dirty="0"/>
          </a:p>
          <a:p>
            <a:r>
              <a:rPr lang="en-US" sz="1200" dirty="0"/>
              <a:t>1. There are three types of options available for guests to stay-Entire home or apartment, a Private room, and a Shared room. </a:t>
            </a:r>
          </a:p>
          <a:p>
            <a:r>
              <a:rPr lang="en-US" sz="1200" dirty="0"/>
              <a:t>2. most of the listing is in the Entire home/</a:t>
            </a:r>
            <a:r>
              <a:rPr lang="en-US" sz="1200" dirty="0" err="1"/>
              <a:t>apartment_room</a:t>
            </a:r>
            <a:r>
              <a:rPr lang="en-US" sz="1200" dirty="0"/>
              <a:t> and then the Private room.</a:t>
            </a:r>
          </a:p>
          <a:p>
            <a:r>
              <a:rPr lang="en-US" sz="1200" dirty="0"/>
              <a:t>The least types of rooms are Shared </a:t>
            </a:r>
            <a:r>
              <a:rPr lang="en-US" sz="1200" dirty="0" smtClean="0"/>
              <a:t>types</a:t>
            </a:r>
            <a:r>
              <a:rPr lang="en-GB" sz="1200" dirty="0" smtClean="0"/>
              <a:t>.</a:t>
            </a:r>
            <a:endParaRPr lang="en-GB" sz="1200" dirty="0"/>
          </a:p>
        </p:txBody>
      </p:sp>
      <p:pic>
        <p:nvPicPr>
          <p:cNvPr id="5" name="Picture 4">
            <a:extLst>
              <a:ext uri="{FF2B5EF4-FFF2-40B4-BE49-F238E27FC236}">
                <a16:creationId xmlns="" xmlns:a16="http://schemas.microsoft.com/office/drawing/2014/main" id="{911DADD0-0081-F08B-FB39-9E872DD90301}"/>
              </a:ext>
            </a:extLst>
          </p:cNvPr>
          <p:cNvPicPr>
            <a:picLocks noChangeAspect="1"/>
          </p:cNvPicPr>
          <p:nvPr/>
        </p:nvPicPr>
        <p:blipFill>
          <a:blip r:embed="rId2"/>
          <a:srcRect/>
          <a:stretch/>
        </p:blipFill>
        <p:spPr>
          <a:xfrm>
            <a:off x="1170313" y="1463716"/>
            <a:ext cx="2216068" cy="2216068"/>
          </a:xfrm>
          <a:prstGeom prst="rect">
            <a:avLst/>
          </a:prstGeom>
        </p:spPr>
      </p:pic>
      <p:sp>
        <p:nvSpPr>
          <p:cNvPr id="4" name="TextBox 3">
            <a:extLst>
              <a:ext uri="{FF2B5EF4-FFF2-40B4-BE49-F238E27FC236}">
                <a16:creationId xmlns="" xmlns:a16="http://schemas.microsoft.com/office/drawing/2014/main" id="{CF523E8E-9AD1-F7DA-C14C-F34166A8E813}"/>
              </a:ext>
            </a:extLst>
          </p:cNvPr>
          <p:cNvSpPr txBox="1"/>
          <p:nvPr/>
        </p:nvSpPr>
        <p:spPr>
          <a:xfrm>
            <a:off x="5261674" y="1793793"/>
            <a:ext cx="2233304" cy="738664"/>
          </a:xfrm>
          <a:prstGeom prst="rect">
            <a:avLst/>
          </a:prstGeom>
          <a:noFill/>
        </p:spPr>
        <p:txBody>
          <a:bodyPr wrap="none" rtlCol="0">
            <a:spAutoFit/>
          </a:bodyPr>
          <a:lstStyle/>
          <a:p>
            <a:r>
              <a:rPr lang="en-US" b="1" dirty="0"/>
              <a:t>Entire home/apt    25204</a:t>
            </a:r>
          </a:p>
          <a:p>
            <a:r>
              <a:rPr lang="en-US" b="1" dirty="0"/>
              <a:t>Private room         21883</a:t>
            </a:r>
          </a:p>
          <a:p>
            <a:r>
              <a:rPr lang="en-US" b="1" dirty="0"/>
              <a:t>Shared room          906</a:t>
            </a:r>
            <a:endParaRPr lang="en-GB" b="1" dirty="0"/>
          </a:p>
        </p:txBody>
      </p:sp>
    </p:spTree>
    <p:extLst>
      <p:ext uri="{BB962C8B-B14F-4D97-AF65-F5344CB8AC3E}">
        <p14:creationId xmlns:p14="http://schemas.microsoft.com/office/powerpoint/2010/main" val="70686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TYPES OF ROOM ACCORDING NEIGHBOURHOOD GROUP</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95861" y="3843745"/>
            <a:ext cx="6573491" cy="830997"/>
          </a:xfrm>
          <a:prstGeom prst="rect">
            <a:avLst/>
          </a:prstGeom>
          <a:noFill/>
        </p:spPr>
        <p:txBody>
          <a:bodyPr wrap="square" rtlCol="0">
            <a:spAutoFit/>
          </a:bodyPr>
          <a:lstStyle/>
          <a:p>
            <a:r>
              <a:rPr lang="en-US" sz="1200" u="sng" dirty="0"/>
              <a:t>Observation:</a:t>
            </a:r>
            <a:endParaRPr lang="en-US" sz="1200" dirty="0"/>
          </a:p>
          <a:p>
            <a:r>
              <a:rPr lang="en-US" sz="1200" dirty="0"/>
              <a:t>1. In Manhattan, mostly Entire home/apartment types room is listed.</a:t>
            </a:r>
          </a:p>
          <a:p>
            <a:r>
              <a:rPr lang="en-US" sz="1200" dirty="0"/>
              <a:t>2. In Brooklyn &amp; Queens, maximum Private types of rooms are listed.</a:t>
            </a:r>
          </a:p>
          <a:p>
            <a:r>
              <a:rPr lang="en-US" sz="1200" dirty="0"/>
              <a:t>3. In the Bronx and Staten Island are almost equally listed of both private and entire </a:t>
            </a:r>
            <a:r>
              <a:rPr lang="en-US" sz="1200" dirty="0" smtClean="0"/>
              <a:t>home</a:t>
            </a:r>
            <a:r>
              <a:rPr lang="en-GB" sz="1200" dirty="0"/>
              <a:t>.</a:t>
            </a:r>
            <a:endParaRPr lang="en-US" sz="1200" dirty="0"/>
          </a:p>
        </p:txBody>
      </p:sp>
      <p:pic>
        <p:nvPicPr>
          <p:cNvPr id="5" name="Picture 4">
            <a:extLst>
              <a:ext uri="{FF2B5EF4-FFF2-40B4-BE49-F238E27FC236}">
                <a16:creationId xmlns="" xmlns:a16="http://schemas.microsoft.com/office/drawing/2014/main" id="{911DADD0-0081-F08B-FB39-9E872DD90301}"/>
              </a:ext>
            </a:extLst>
          </p:cNvPr>
          <p:cNvPicPr>
            <a:picLocks noChangeAspect="1"/>
          </p:cNvPicPr>
          <p:nvPr/>
        </p:nvPicPr>
        <p:blipFill>
          <a:blip r:embed="rId2"/>
          <a:srcRect/>
          <a:stretch/>
        </p:blipFill>
        <p:spPr>
          <a:xfrm>
            <a:off x="1060719" y="1466659"/>
            <a:ext cx="5843776" cy="2377086"/>
          </a:xfrm>
          <a:prstGeom prst="rect">
            <a:avLst/>
          </a:prstGeom>
        </p:spPr>
      </p:pic>
    </p:spTree>
    <p:extLst>
      <p:ext uri="{BB962C8B-B14F-4D97-AF65-F5344CB8AC3E}">
        <p14:creationId xmlns:p14="http://schemas.microsoft.com/office/powerpoint/2010/main" val="209443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Trend The Availability of room for 365 days</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48719" y="3758505"/>
            <a:ext cx="6573491" cy="830997"/>
          </a:xfrm>
          <a:prstGeom prst="rect">
            <a:avLst/>
          </a:prstGeom>
          <a:noFill/>
        </p:spPr>
        <p:txBody>
          <a:bodyPr wrap="square" rtlCol="0">
            <a:spAutoFit/>
          </a:bodyPr>
          <a:lstStyle/>
          <a:p>
            <a:r>
              <a:rPr lang="en-US" sz="1200" u="sng" dirty="0"/>
              <a:t>Observation:</a:t>
            </a:r>
            <a:endParaRPr lang="en-US" sz="1200" dirty="0"/>
          </a:p>
          <a:p>
            <a:r>
              <a:rPr lang="en-US" sz="1200" dirty="0"/>
              <a:t>1. We found through this trend mostly room is available for booking within 5 days.</a:t>
            </a:r>
          </a:p>
          <a:p>
            <a:r>
              <a:rPr lang="en-US" sz="1200" dirty="0"/>
              <a:t>2. There is very less room available for booking for the whole year or (within 10 days to 365 days range). </a:t>
            </a:r>
          </a:p>
        </p:txBody>
      </p:sp>
      <p:pic>
        <p:nvPicPr>
          <p:cNvPr id="7" name="Picture 6">
            <a:extLst>
              <a:ext uri="{FF2B5EF4-FFF2-40B4-BE49-F238E27FC236}">
                <a16:creationId xmlns="" xmlns:a16="http://schemas.microsoft.com/office/drawing/2014/main" id="{64E5F737-4DB1-8E08-F1B2-747CD53E8E2B}"/>
              </a:ext>
            </a:extLst>
          </p:cNvPr>
          <p:cNvPicPr>
            <a:picLocks noChangeAspect="1"/>
          </p:cNvPicPr>
          <p:nvPr/>
        </p:nvPicPr>
        <p:blipFill>
          <a:blip r:embed="rId2"/>
          <a:stretch>
            <a:fillRect/>
          </a:stretch>
        </p:blipFill>
        <p:spPr>
          <a:xfrm>
            <a:off x="648719" y="1590425"/>
            <a:ext cx="7309661" cy="2124172"/>
          </a:xfrm>
          <a:prstGeom prst="rect">
            <a:avLst/>
          </a:prstGeom>
        </p:spPr>
      </p:pic>
    </p:spTree>
    <p:extLst>
      <p:ext uri="{BB962C8B-B14F-4D97-AF65-F5344CB8AC3E}">
        <p14:creationId xmlns:p14="http://schemas.microsoft.com/office/powerpoint/2010/main" val="266067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PRICE RANGE DISTRIBUTION FOR ROOMS ACROSS NYK</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48719" y="3758505"/>
            <a:ext cx="6573491" cy="1046440"/>
          </a:xfrm>
          <a:prstGeom prst="rect">
            <a:avLst/>
          </a:prstGeom>
          <a:noFill/>
        </p:spPr>
        <p:txBody>
          <a:bodyPr wrap="square" rtlCol="0">
            <a:spAutoFit/>
          </a:bodyPr>
          <a:lstStyle/>
          <a:p>
            <a:r>
              <a:rPr lang="en-US" sz="1200" u="sng" dirty="0"/>
              <a:t>Observation:</a:t>
            </a:r>
            <a:endParaRPr lang="en-US" sz="1200" dirty="0"/>
          </a:p>
          <a:p>
            <a:r>
              <a:rPr lang="en-US" sz="1200" dirty="0"/>
              <a:t>1. Price range is kept between 30 to 200 dollars for the most number of the listed room.</a:t>
            </a:r>
          </a:p>
          <a:p>
            <a:r>
              <a:rPr lang="en-US" sz="1200" dirty="0"/>
              <a:t>2. As </a:t>
            </a:r>
            <a:r>
              <a:rPr lang="en-US" sz="1200" dirty="0" err="1"/>
              <a:t>avg</a:t>
            </a:r>
            <a:r>
              <a:rPr lang="en-US" sz="1200" dirty="0"/>
              <a:t> price of the most room should be around between 100-150 dollars.</a:t>
            </a:r>
          </a:p>
          <a:p>
            <a:r>
              <a:rPr lang="en-US" sz="1200" dirty="0"/>
              <a:t>3. In Manhattan average price of a room is the highest.</a:t>
            </a:r>
          </a:p>
          <a:p>
            <a:r>
              <a:rPr lang="en-US" sz="1200" dirty="0"/>
              <a:t>4. In the Bronx the average price of a room is the lowest.</a:t>
            </a:r>
          </a:p>
        </p:txBody>
      </p:sp>
      <p:pic>
        <p:nvPicPr>
          <p:cNvPr id="5" name="Picture 4">
            <a:extLst>
              <a:ext uri="{FF2B5EF4-FFF2-40B4-BE49-F238E27FC236}">
                <a16:creationId xmlns="" xmlns:a16="http://schemas.microsoft.com/office/drawing/2014/main" id="{14D26167-8CAC-98A8-9943-4D73298BF53E}"/>
              </a:ext>
            </a:extLst>
          </p:cNvPr>
          <p:cNvPicPr>
            <a:picLocks noChangeAspect="1"/>
          </p:cNvPicPr>
          <p:nvPr/>
        </p:nvPicPr>
        <p:blipFill>
          <a:blip r:embed="rId2"/>
          <a:stretch>
            <a:fillRect/>
          </a:stretch>
        </p:blipFill>
        <p:spPr>
          <a:xfrm>
            <a:off x="3556022" y="1556444"/>
            <a:ext cx="3395638" cy="2182909"/>
          </a:xfrm>
          <a:prstGeom prst="rect">
            <a:avLst/>
          </a:prstGeom>
        </p:spPr>
      </p:pic>
      <p:grpSp>
        <p:nvGrpSpPr>
          <p:cNvPr id="12" name="Group 11">
            <a:extLst>
              <a:ext uri="{FF2B5EF4-FFF2-40B4-BE49-F238E27FC236}">
                <a16:creationId xmlns="" xmlns:a16="http://schemas.microsoft.com/office/drawing/2014/main" id="{238E8F42-CACA-7761-E97A-95AD16089348}"/>
              </a:ext>
            </a:extLst>
          </p:cNvPr>
          <p:cNvGrpSpPr/>
          <p:nvPr/>
        </p:nvGrpSpPr>
        <p:grpSpPr>
          <a:xfrm>
            <a:off x="311700" y="1565163"/>
            <a:ext cx="3244322" cy="2013172"/>
            <a:chOff x="521765" y="1566878"/>
            <a:chExt cx="3244322" cy="2013172"/>
          </a:xfrm>
        </p:grpSpPr>
        <p:pic>
          <p:nvPicPr>
            <p:cNvPr id="9" name="Picture 8">
              <a:extLst>
                <a:ext uri="{FF2B5EF4-FFF2-40B4-BE49-F238E27FC236}">
                  <a16:creationId xmlns="" xmlns:a16="http://schemas.microsoft.com/office/drawing/2014/main" id="{FFA0A647-8FBC-DA40-736D-11028FA3DB53}"/>
                </a:ext>
              </a:extLst>
            </p:cNvPr>
            <p:cNvPicPr>
              <a:picLocks noChangeAspect="1"/>
            </p:cNvPicPr>
            <p:nvPr/>
          </p:nvPicPr>
          <p:blipFill>
            <a:blip r:embed="rId3"/>
            <a:stretch>
              <a:fillRect/>
            </a:stretch>
          </p:blipFill>
          <p:spPr>
            <a:xfrm>
              <a:off x="741708" y="1566878"/>
              <a:ext cx="3024379" cy="1860620"/>
            </a:xfrm>
            <a:prstGeom prst="rect">
              <a:avLst/>
            </a:prstGeom>
          </p:spPr>
        </p:pic>
        <p:sp>
          <p:nvSpPr>
            <p:cNvPr id="10" name="TextBox 9">
              <a:extLst>
                <a:ext uri="{FF2B5EF4-FFF2-40B4-BE49-F238E27FC236}">
                  <a16:creationId xmlns="" xmlns:a16="http://schemas.microsoft.com/office/drawing/2014/main" id="{861326D5-4810-2A88-24FC-90932AA234B7}"/>
                </a:ext>
              </a:extLst>
            </p:cNvPr>
            <p:cNvSpPr txBox="1"/>
            <p:nvPr/>
          </p:nvSpPr>
          <p:spPr>
            <a:xfrm>
              <a:off x="2118938" y="3318440"/>
              <a:ext cx="490840" cy="261610"/>
            </a:xfrm>
            <a:prstGeom prst="rect">
              <a:avLst/>
            </a:prstGeom>
            <a:noFill/>
          </p:spPr>
          <p:txBody>
            <a:bodyPr wrap="none" rtlCol="0">
              <a:spAutoFit/>
            </a:bodyPr>
            <a:lstStyle/>
            <a:p>
              <a:r>
                <a:rPr lang="en-GB" sz="1050" dirty="0"/>
                <a:t>price</a:t>
              </a:r>
            </a:p>
          </p:txBody>
        </p:sp>
        <p:sp>
          <p:nvSpPr>
            <p:cNvPr id="11" name="TextBox 10">
              <a:extLst>
                <a:ext uri="{FF2B5EF4-FFF2-40B4-BE49-F238E27FC236}">
                  <a16:creationId xmlns="" xmlns:a16="http://schemas.microsoft.com/office/drawing/2014/main" id="{96DAC3D0-0BE0-428E-CC43-E9194595D2A6}"/>
                </a:ext>
              </a:extLst>
            </p:cNvPr>
            <p:cNvSpPr txBox="1"/>
            <p:nvPr/>
          </p:nvSpPr>
          <p:spPr>
            <a:xfrm rot="16200000">
              <a:off x="170066" y="2313986"/>
              <a:ext cx="957313" cy="253916"/>
            </a:xfrm>
            <a:prstGeom prst="rect">
              <a:avLst/>
            </a:prstGeom>
            <a:noFill/>
          </p:spPr>
          <p:txBody>
            <a:bodyPr wrap="none" rtlCol="0">
              <a:spAutoFit/>
            </a:bodyPr>
            <a:lstStyle/>
            <a:p>
              <a:r>
                <a:rPr lang="en-GB" sz="1050" dirty="0"/>
                <a:t>room Counts</a:t>
              </a:r>
            </a:p>
          </p:txBody>
        </p:sp>
      </p:grpSp>
      <p:pic>
        <p:nvPicPr>
          <p:cNvPr id="6" name="Picture 5">
            <a:extLst>
              <a:ext uri="{FF2B5EF4-FFF2-40B4-BE49-F238E27FC236}">
                <a16:creationId xmlns="" xmlns:a16="http://schemas.microsoft.com/office/drawing/2014/main" id="{FD8EC725-F87D-CA23-DE39-0C2BF925F82A}"/>
              </a:ext>
            </a:extLst>
          </p:cNvPr>
          <p:cNvPicPr>
            <a:picLocks noChangeAspect="1"/>
          </p:cNvPicPr>
          <p:nvPr/>
        </p:nvPicPr>
        <p:blipFill>
          <a:blip r:embed="rId4"/>
          <a:stretch>
            <a:fillRect/>
          </a:stretch>
        </p:blipFill>
        <p:spPr>
          <a:xfrm>
            <a:off x="7016586" y="1681174"/>
            <a:ext cx="1815714" cy="1628598"/>
          </a:xfrm>
          <a:prstGeom prst="rect">
            <a:avLst/>
          </a:prstGeom>
        </p:spPr>
      </p:pic>
    </p:spTree>
    <p:extLst>
      <p:ext uri="{BB962C8B-B14F-4D97-AF65-F5344CB8AC3E}">
        <p14:creationId xmlns:p14="http://schemas.microsoft.com/office/powerpoint/2010/main" val="129794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NEIGHBOURHOOD WITH ROOM AVG PRICE ACROSS NEWYORK</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12183" y="1590425"/>
            <a:ext cx="3580109" cy="276999"/>
          </a:xfrm>
          <a:prstGeom prst="rect">
            <a:avLst/>
          </a:prstGeom>
          <a:noFill/>
        </p:spPr>
        <p:txBody>
          <a:bodyPr wrap="square" rtlCol="0">
            <a:spAutoFit/>
          </a:bodyPr>
          <a:lstStyle/>
          <a:p>
            <a:r>
              <a:rPr lang="en-US" sz="1200" b="1" dirty="0"/>
              <a:t>TOP 5 MOST </a:t>
            </a:r>
            <a:r>
              <a:rPr lang="en-US" sz="1200" b="1" dirty="0">
                <a:solidFill>
                  <a:srgbClr val="FF0000"/>
                </a:solidFill>
              </a:rPr>
              <a:t>EXPENSIVE</a:t>
            </a:r>
            <a:r>
              <a:rPr lang="en-US" sz="1200" b="1" dirty="0"/>
              <a:t> NEIGHBOURHOOD</a:t>
            </a:r>
            <a:endParaRPr lang="en-GB" sz="1200" dirty="0">
              <a:solidFill>
                <a:schemeClr val="accent2">
                  <a:lumMod val="90000"/>
                  <a:lumOff val="10000"/>
                </a:schemeClr>
              </a:solidFill>
            </a:endParaRPr>
          </a:p>
        </p:txBody>
      </p:sp>
      <p:pic>
        <p:nvPicPr>
          <p:cNvPr id="16" name="Picture 15">
            <a:extLst>
              <a:ext uri="{FF2B5EF4-FFF2-40B4-BE49-F238E27FC236}">
                <a16:creationId xmlns="" xmlns:a16="http://schemas.microsoft.com/office/drawing/2014/main" id="{691BC114-70A4-3F10-F299-7088C7A27339}"/>
              </a:ext>
            </a:extLst>
          </p:cNvPr>
          <p:cNvPicPr>
            <a:picLocks noChangeAspect="1"/>
          </p:cNvPicPr>
          <p:nvPr/>
        </p:nvPicPr>
        <p:blipFill>
          <a:blip r:embed="rId2"/>
          <a:stretch>
            <a:fillRect/>
          </a:stretch>
        </p:blipFill>
        <p:spPr>
          <a:xfrm>
            <a:off x="1072399" y="1977414"/>
            <a:ext cx="2396548" cy="2148361"/>
          </a:xfrm>
          <a:prstGeom prst="rect">
            <a:avLst/>
          </a:prstGeom>
        </p:spPr>
      </p:pic>
      <p:sp>
        <p:nvSpPr>
          <p:cNvPr id="17" name="TextBox 16">
            <a:extLst>
              <a:ext uri="{FF2B5EF4-FFF2-40B4-BE49-F238E27FC236}">
                <a16:creationId xmlns="" xmlns:a16="http://schemas.microsoft.com/office/drawing/2014/main" id="{265254FD-7799-12D4-4CD9-79F62E88F857}"/>
              </a:ext>
            </a:extLst>
          </p:cNvPr>
          <p:cNvSpPr txBox="1"/>
          <p:nvPr/>
        </p:nvSpPr>
        <p:spPr>
          <a:xfrm>
            <a:off x="5313336" y="1590425"/>
            <a:ext cx="3580109" cy="276999"/>
          </a:xfrm>
          <a:prstGeom prst="rect">
            <a:avLst/>
          </a:prstGeom>
          <a:noFill/>
        </p:spPr>
        <p:txBody>
          <a:bodyPr wrap="square" rtlCol="0">
            <a:spAutoFit/>
          </a:bodyPr>
          <a:lstStyle/>
          <a:p>
            <a:r>
              <a:rPr lang="en-US" sz="1200" b="1" dirty="0"/>
              <a:t>TOP 5 </a:t>
            </a:r>
            <a:r>
              <a:rPr lang="en-US" sz="1200" b="1" dirty="0">
                <a:solidFill>
                  <a:srgbClr val="FF0000"/>
                </a:solidFill>
              </a:rPr>
              <a:t>CHEAPEST</a:t>
            </a:r>
            <a:r>
              <a:rPr lang="en-US" sz="1200" b="1" dirty="0"/>
              <a:t> NEIGHBOURHOOD</a:t>
            </a:r>
            <a:endParaRPr lang="en-GB" sz="1200" dirty="0"/>
          </a:p>
        </p:txBody>
      </p:sp>
      <p:pic>
        <p:nvPicPr>
          <p:cNvPr id="19" name="Picture 18">
            <a:extLst>
              <a:ext uri="{FF2B5EF4-FFF2-40B4-BE49-F238E27FC236}">
                <a16:creationId xmlns="" xmlns:a16="http://schemas.microsoft.com/office/drawing/2014/main" id="{97269BAF-9957-22B5-C497-CFA47294EDB4}"/>
              </a:ext>
            </a:extLst>
          </p:cNvPr>
          <p:cNvPicPr>
            <a:picLocks noChangeAspect="1"/>
          </p:cNvPicPr>
          <p:nvPr/>
        </p:nvPicPr>
        <p:blipFill>
          <a:blip r:embed="rId3"/>
          <a:stretch>
            <a:fillRect/>
          </a:stretch>
        </p:blipFill>
        <p:spPr>
          <a:xfrm>
            <a:off x="5675055" y="1977414"/>
            <a:ext cx="2396548" cy="2148361"/>
          </a:xfrm>
          <a:prstGeom prst="rect">
            <a:avLst/>
          </a:prstGeom>
        </p:spPr>
      </p:pic>
    </p:spTree>
    <p:extLst>
      <p:ext uri="{BB962C8B-B14F-4D97-AF65-F5344CB8AC3E}">
        <p14:creationId xmlns:p14="http://schemas.microsoft.com/office/powerpoint/2010/main" val="399325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5200"/>
              <a:buNone/>
            </a:pPr>
            <a:r>
              <a:rPr lang="en-GB" sz="1800" b="1" dirty="0">
                <a:solidFill>
                  <a:srgbClr val="C00000"/>
                </a:solidFill>
                <a:latin typeface="Montserrat"/>
                <a:ea typeface="Montserrat"/>
                <a:cs typeface="Montserrat"/>
                <a:sym typeface="Montserrat"/>
              </a:rPr>
              <a:t>CONTENT</a:t>
            </a:r>
            <a:endParaRPr sz="1800" b="1" dirty="0">
              <a:solidFill>
                <a:srgbClr val="C00000"/>
              </a:solidFill>
              <a:latin typeface="Montserrat"/>
              <a:ea typeface="Montserrat"/>
              <a:cs typeface="Montserrat"/>
              <a:sym typeface="Montserrat"/>
            </a:endParaRPr>
          </a:p>
        </p:txBody>
      </p:sp>
      <p:sp>
        <p:nvSpPr>
          <p:cNvPr id="3" name="Text Placeholder 2">
            <a:extLst>
              <a:ext uri="{FF2B5EF4-FFF2-40B4-BE49-F238E27FC236}">
                <a16:creationId xmlns="" xmlns:a16="http://schemas.microsoft.com/office/drawing/2014/main" id="{4FB9794F-41CC-6FDD-F844-5E32599FECD0}"/>
              </a:ext>
            </a:extLst>
          </p:cNvPr>
          <p:cNvSpPr>
            <a:spLocks noGrp="1"/>
          </p:cNvSpPr>
          <p:nvPr>
            <p:ph type="body" idx="1"/>
          </p:nvPr>
        </p:nvSpPr>
        <p:spPr>
          <a:xfrm>
            <a:off x="311700" y="904741"/>
            <a:ext cx="8520600" cy="4015602"/>
          </a:xfrm>
        </p:spPr>
        <p:txBody>
          <a:bodyPr/>
          <a:lstStyle/>
          <a:p>
            <a:pPr marL="171450" indent="-171450">
              <a:lnSpc>
                <a:spcPct val="100000"/>
              </a:lnSpc>
              <a:spcBef>
                <a:spcPts val="400"/>
              </a:spcBef>
              <a:buClrTx/>
            </a:pPr>
            <a:r>
              <a:rPr lang="en-US" sz="1200" b="1" dirty="0">
                <a:solidFill>
                  <a:schemeClr val="bg1">
                    <a:lumMod val="75000"/>
                  </a:schemeClr>
                </a:solidFill>
              </a:rPr>
              <a:t>Introduction</a:t>
            </a:r>
          </a:p>
          <a:p>
            <a:pPr marL="171450" indent="-171450">
              <a:lnSpc>
                <a:spcPct val="100000"/>
              </a:lnSpc>
              <a:spcBef>
                <a:spcPts val="400"/>
              </a:spcBef>
              <a:buClrTx/>
            </a:pPr>
            <a:r>
              <a:rPr lang="en-US" sz="1200" b="1" dirty="0">
                <a:solidFill>
                  <a:schemeClr val="bg1">
                    <a:lumMod val="75000"/>
                  </a:schemeClr>
                </a:solidFill>
              </a:rPr>
              <a:t>Problem Statements</a:t>
            </a:r>
          </a:p>
          <a:p>
            <a:pPr marL="171450" indent="-171450">
              <a:lnSpc>
                <a:spcPct val="100000"/>
              </a:lnSpc>
              <a:spcBef>
                <a:spcPts val="400"/>
              </a:spcBef>
              <a:buClrTx/>
            </a:pPr>
            <a:r>
              <a:rPr lang="en-US" sz="1200" b="1" dirty="0">
                <a:solidFill>
                  <a:schemeClr val="bg1">
                    <a:lumMod val="75000"/>
                  </a:schemeClr>
                </a:solidFill>
              </a:rPr>
              <a:t>Data Summary</a:t>
            </a:r>
          </a:p>
          <a:p>
            <a:pPr marL="171450" indent="-171450">
              <a:lnSpc>
                <a:spcPct val="100000"/>
              </a:lnSpc>
              <a:spcBef>
                <a:spcPts val="400"/>
              </a:spcBef>
              <a:buClrTx/>
            </a:pPr>
            <a:r>
              <a:rPr lang="en-US" sz="1200" b="1" dirty="0">
                <a:solidFill>
                  <a:schemeClr val="bg1">
                    <a:lumMod val="75000"/>
                  </a:schemeClr>
                </a:solidFill>
              </a:rPr>
              <a:t>Cleaning Data</a:t>
            </a:r>
          </a:p>
          <a:p>
            <a:pPr marL="171450" indent="-171450">
              <a:lnSpc>
                <a:spcPct val="100000"/>
              </a:lnSpc>
              <a:spcBef>
                <a:spcPts val="400"/>
              </a:spcBef>
              <a:buClrTx/>
            </a:pPr>
            <a:r>
              <a:rPr lang="en-US" sz="1200" b="1" dirty="0">
                <a:solidFill>
                  <a:schemeClr val="bg1">
                    <a:lumMod val="75000"/>
                  </a:schemeClr>
                </a:solidFill>
              </a:rPr>
              <a:t>Exploratory Data Analysis</a:t>
            </a:r>
          </a:p>
          <a:p>
            <a:pPr marL="628650" lvl="1" indent="-171450">
              <a:lnSpc>
                <a:spcPct val="100000"/>
              </a:lnSpc>
              <a:spcBef>
                <a:spcPts val="400"/>
              </a:spcBef>
              <a:buClrTx/>
            </a:pPr>
            <a:r>
              <a:rPr lang="en-US" sz="1200" b="1" dirty="0">
                <a:solidFill>
                  <a:schemeClr val="bg1">
                    <a:lumMod val="75000"/>
                  </a:schemeClr>
                </a:solidFill>
              </a:rPr>
              <a:t>Neighbourhood group Analysis</a:t>
            </a:r>
          </a:p>
          <a:p>
            <a:pPr marL="628650" lvl="1" indent="-171450">
              <a:lnSpc>
                <a:spcPct val="100000"/>
              </a:lnSpc>
              <a:spcBef>
                <a:spcPts val="400"/>
              </a:spcBef>
              <a:buClrTx/>
            </a:pPr>
            <a:r>
              <a:rPr lang="en-US" sz="1200" b="1" dirty="0">
                <a:solidFill>
                  <a:schemeClr val="bg1">
                    <a:lumMod val="75000"/>
                  </a:schemeClr>
                </a:solidFill>
              </a:rPr>
              <a:t>Top 10 host with maximum listing</a:t>
            </a:r>
          </a:p>
          <a:p>
            <a:pPr marL="628650" lvl="1" indent="-171450">
              <a:lnSpc>
                <a:spcPct val="100000"/>
              </a:lnSpc>
              <a:spcBef>
                <a:spcPts val="400"/>
              </a:spcBef>
              <a:buClrTx/>
            </a:pPr>
            <a:r>
              <a:rPr lang="en-US" sz="1200" b="1" dirty="0">
                <a:solidFill>
                  <a:schemeClr val="bg1">
                    <a:lumMod val="75000"/>
                  </a:schemeClr>
                </a:solidFill>
              </a:rPr>
              <a:t>Top 20 Neighbourhood</a:t>
            </a:r>
          </a:p>
          <a:p>
            <a:pPr marL="628650" lvl="1" indent="-171450">
              <a:lnSpc>
                <a:spcPct val="100000"/>
              </a:lnSpc>
              <a:spcBef>
                <a:spcPts val="400"/>
              </a:spcBef>
              <a:buClrTx/>
            </a:pPr>
            <a:r>
              <a:rPr lang="en-US" sz="1200" b="1" dirty="0">
                <a:solidFill>
                  <a:schemeClr val="bg1">
                    <a:lumMod val="75000"/>
                  </a:schemeClr>
                </a:solidFill>
              </a:rPr>
              <a:t>Top 10 Neighbourhood</a:t>
            </a:r>
          </a:p>
          <a:p>
            <a:pPr marL="628650" lvl="1" indent="-171450">
              <a:lnSpc>
                <a:spcPct val="100000"/>
              </a:lnSpc>
              <a:spcBef>
                <a:spcPts val="400"/>
              </a:spcBef>
              <a:buClrTx/>
            </a:pPr>
            <a:r>
              <a:rPr lang="en-US" sz="1200" b="1" dirty="0">
                <a:solidFill>
                  <a:schemeClr val="bg1">
                    <a:lumMod val="75000"/>
                  </a:schemeClr>
                </a:solidFill>
              </a:rPr>
              <a:t>Find the Top Single host listing across the neighbourhood group</a:t>
            </a:r>
          </a:p>
          <a:p>
            <a:pPr marL="628650" lvl="1" indent="-171450">
              <a:lnSpc>
                <a:spcPct val="100000"/>
              </a:lnSpc>
              <a:spcBef>
                <a:spcPts val="400"/>
              </a:spcBef>
              <a:buClrTx/>
            </a:pPr>
            <a:r>
              <a:rPr lang="en-US" sz="1200" b="1" dirty="0">
                <a:solidFill>
                  <a:schemeClr val="bg1">
                    <a:lumMod val="75000"/>
                  </a:schemeClr>
                </a:solidFill>
              </a:rPr>
              <a:t>Explore Neighbourhood in Manhattan area</a:t>
            </a:r>
          </a:p>
          <a:p>
            <a:pPr marL="628650" lvl="1" indent="-171450">
              <a:lnSpc>
                <a:spcPct val="100000"/>
              </a:lnSpc>
              <a:spcBef>
                <a:spcPts val="400"/>
              </a:spcBef>
              <a:buClrTx/>
            </a:pPr>
            <a:r>
              <a:rPr lang="en-US" sz="1200" b="1" dirty="0">
                <a:solidFill>
                  <a:schemeClr val="bg1">
                    <a:lumMod val="75000"/>
                  </a:schemeClr>
                </a:solidFill>
              </a:rPr>
              <a:t>Types of property listed across new York</a:t>
            </a:r>
          </a:p>
          <a:p>
            <a:pPr marL="628650" lvl="1" indent="-171450">
              <a:lnSpc>
                <a:spcPct val="100000"/>
              </a:lnSpc>
              <a:spcBef>
                <a:spcPts val="400"/>
              </a:spcBef>
              <a:buClrTx/>
            </a:pPr>
            <a:r>
              <a:rPr lang="en-US" sz="1200" b="1" dirty="0">
                <a:solidFill>
                  <a:schemeClr val="bg1">
                    <a:lumMod val="75000"/>
                  </a:schemeClr>
                </a:solidFill>
              </a:rPr>
              <a:t>Types of room according to neighbourhood group</a:t>
            </a:r>
          </a:p>
          <a:p>
            <a:pPr marL="628650" lvl="1" indent="-171450">
              <a:lnSpc>
                <a:spcPct val="100000"/>
              </a:lnSpc>
              <a:spcBef>
                <a:spcPts val="400"/>
              </a:spcBef>
              <a:buClrTx/>
            </a:pPr>
            <a:r>
              <a:rPr lang="en-US" sz="1200" b="1" dirty="0">
                <a:solidFill>
                  <a:schemeClr val="bg1">
                    <a:lumMod val="75000"/>
                  </a:schemeClr>
                </a:solidFill>
              </a:rPr>
              <a:t>Trend The Availability of room for 365 days</a:t>
            </a:r>
          </a:p>
          <a:p>
            <a:pPr marL="628650" lvl="1" indent="-171450">
              <a:lnSpc>
                <a:spcPct val="100000"/>
              </a:lnSpc>
              <a:spcBef>
                <a:spcPts val="400"/>
              </a:spcBef>
              <a:buClrTx/>
            </a:pPr>
            <a:r>
              <a:rPr lang="en-US" sz="1200" b="1" dirty="0">
                <a:solidFill>
                  <a:schemeClr val="bg1">
                    <a:lumMod val="75000"/>
                  </a:schemeClr>
                </a:solidFill>
              </a:rPr>
              <a:t>Price range distribution for rooms across new </a:t>
            </a:r>
            <a:r>
              <a:rPr lang="en-US" sz="1200" b="1" dirty="0" err="1">
                <a:solidFill>
                  <a:schemeClr val="bg1">
                    <a:lumMod val="75000"/>
                  </a:schemeClr>
                </a:solidFill>
              </a:rPr>
              <a:t>york</a:t>
            </a:r>
            <a:endParaRPr lang="en-US" sz="1200" b="1" dirty="0">
              <a:solidFill>
                <a:schemeClr val="bg1">
                  <a:lumMod val="75000"/>
                </a:schemeClr>
              </a:solidFill>
            </a:endParaRPr>
          </a:p>
          <a:p>
            <a:pPr marL="628650" lvl="1" indent="-171450">
              <a:lnSpc>
                <a:spcPct val="100000"/>
              </a:lnSpc>
              <a:spcBef>
                <a:spcPts val="400"/>
              </a:spcBef>
              <a:buClrTx/>
            </a:pPr>
            <a:r>
              <a:rPr lang="en-US" sz="1200" b="1" dirty="0">
                <a:solidFill>
                  <a:schemeClr val="bg1">
                    <a:lumMod val="75000"/>
                  </a:schemeClr>
                </a:solidFill>
              </a:rPr>
              <a:t>Neighbourhood with room avg price across new </a:t>
            </a:r>
            <a:r>
              <a:rPr lang="en-US" sz="1200" b="1" dirty="0" err="1">
                <a:solidFill>
                  <a:schemeClr val="bg1">
                    <a:lumMod val="75000"/>
                  </a:schemeClr>
                </a:solidFill>
              </a:rPr>
              <a:t>york</a:t>
            </a:r>
            <a:endParaRPr lang="en-US" sz="1200" b="1" dirty="0">
              <a:solidFill>
                <a:schemeClr val="bg1">
                  <a:lumMod val="75000"/>
                </a:schemeClr>
              </a:solidFill>
            </a:endParaRPr>
          </a:p>
        </p:txBody>
      </p:sp>
      <p:sp>
        <p:nvSpPr>
          <p:cNvPr id="2" name="TextBox 1">
            <a:extLst>
              <a:ext uri="{FF2B5EF4-FFF2-40B4-BE49-F238E27FC236}">
                <a16:creationId xmlns="" xmlns:a16="http://schemas.microsoft.com/office/drawing/2014/main" id="{E976BD3D-7080-D351-9374-2AAA4E7B3C69}"/>
              </a:ext>
            </a:extLst>
          </p:cNvPr>
          <p:cNvSpPr txBox="1"/>
          <p:nvPr/>
        </p:nvSpPr>
        <p:spPr>
          <a:xfrm>
            <a:off x="774916" y="909904"/>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en-GB" sz="1200" b="1" dirty="0"/>
          </a:p>
          <a:p>
            <a:pPr marL="285750" indent="-285750">
              <a:buFont typeface="Arial" panose="020B0604020202020204" pitchFamily="34" charset="0"/>
              <a:buChar char="•"/>
            </a:pPr>
            <a:endParaRPr lang="en-GB" sz="1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TOP HIGHEST &amp; LOWEST PRICE OF ROOMS IN NYC</a:t>
            </a:r>
            <a:endParaRPr lang="en-GB" b="1" u="sng" dirty="0">
              <a:solidFill>
                <a:schemeClr val="bg1">
                  <a:lumMod val="75000"/>
                </a:schemeClr>
              </a:solidFill>
            </a:endParaRPr>
          </a:p>
        </p:txBody>
      </p:sp>
      <p:pic>
        <p:nvPicPr>
          <p:cNvPr id="6" name="Picture 5">
            <a:extLst>
              <a:ext uri="{FF2B5EF4-FFF2-40B4-BE49-F238E27FC236}">
                <a16:creationId xmlns="" xmlns:a16="http://schemas.microsoft.com/office/drawing/2014/main" id="{44311B42-5B58-D4F1-1FE2-9CC05E03A306}"/>
              </a:ext>
            </a:extLst>
          </p:cNvPr>
          <p:cNvPicPr>
            <a:picLocks noChangeAspect="1"/>
          </p:cNvPicPr>
          <p:nvPr/>
        </p:nvPicPr>
        <p:blipFill>
          <a:blip r:embed="rId2"/>
          <a:stretch>
            <a:fillRect/>
          </a:stretch>
        </p:blipFill>
        <p:spPr>
          <a:xfrm>
            <a:off x="471136" y="2207976"/>
            <a:ext cx="3797495" cy="1917799"/>
          </a:xfrm>
          <a:prstGeom prst="rect">
            <a:avLst/>
          </a:prstGeom>
        </p:spPr>
      </p:pic>
      <p:pic>
        <p:nvPicPr>
          <p:cNvPr id="11" name="Picture 10">
            <a:extLst>
              <a:ext uri="{FF2B5EF4-FFF2-40B4-BE49-F238E27FC236}">
                <a16:creationId xmlns="" xmlns:a16="http://schemas.microsoft.com/office/drawing/2014/main" id="{E3951A57-9437-6D8F-7809-C6D619F436AD}"/>
              </a:ext>
            </a:extLst>
          </p:cNvPr>
          <p:cNvPicPr>
            <a:picLocks noChangeAspect="1"/>
          </p:cNvPicPr>
          <p:nvPr/>
        </p:nvPicPr>
        <p:blipFill>
          <a:blip r:embed="rId3"/>
          <a:stretch>
            <a:fillRect/>
          </a:stretch>
        </p:blipFill>
        <p:spPr>
          <a:xfrm>
            <a:off x="4983324" y="2195276"/>
            <a:ext cx="3689540" cy="1930499"/>
          </a:xfrm>
          <a:prstGeom prst="rect">
            <a:avLst/>
          </a:prstGeom>
        </p:spPr>
      </p:pic>
      <p:sp>
        <p:nvSpPr>
          <p:cNvPr id="12" name="TextBox 11">
            <a:extLst>
              <a:ext uri="{FF2B5EF4-FFF2-40B4-BE49-F238E27FC236}">
                <a16:creationId xmlns="" xmlns:a16="http://schemas.microsoft.com/office/drawing/2014/main" id="{C9D7EF66-383A-88D0-E9FE-ABF15E4620C4}"/>
              </a:ext>
            </a:extLst>
          </p:cNvPr>
          <p:cNvSpPr txBox="1"/>
          <p:nvPr/>
        </p:nvSpPr>
        <p:spPr>
          <a:xfrm>
            <a:off x="557528" y="1738962"/>
            <a:ext cx="3624710" cy="307777"/>
          </a:xfrm>
          <a:prstGeom prst="rect">
            <a:avLst/>
          </a:prstGeom>
          <a:noFill/>
        </p:spPr>
        <p:txBody>
          <a:bodyPr wrap="none" rtlCol="0">
            <a:spAutoFit/>
          </a:bodyPr>
          <a:lstStyle/>
          <a:p>
            <a:r>
              <a:rPr lang="en-GB" b="1" dirty="0">
                <a:solidFill>
                  <a:schemeClr val="accent3">
                    <a:lumMod val="50000"/>
                  </a:schemeClr>
                </a:solidFill>
              </a:rPr>
              <a:t>TOP 5 HIGHEST PRICE OF ROOM NAME</a:t>
            </a:r>
          </a:p>
        </p:txBody>
      </p:sp>
      <p:sp>
        <p:nvSpPr>
          <p:cNvPr id="13" name="TextBox 12">
            <a:extLst>
              <a:ext uri="{FF2B5EF4-FFF2-40B4-BE49-F238E27FC236}">
                <a16:creationId xmlns="" xmlns:a16="http://schemas.microsoft.com/office/drawing/2014/main" id="{70E291FD-D364-1110-B998-F2A463815141}"/>
              </a:ext>
            </a:extLst>
          </p:cNvPr>
          <p:cNvSpPr txBox="1"/>
          <p:nvPr/>
        </p:nvSpPr>
        <p:spPr>
          <a:xfrm>
            <a:off x="5016832" y="1738961"/>
            <a:ext cx="3815468" cy="307777"/>
          </a:xfrm>
          <a:prstGeom prst="rect">
            <a:avLst/>
          </a:prstGeom>
          <a:noFill/>
        </p:spPr>
        <p:txBody>
          <a:bodyPr wrap="none" rtlCol="0">
            <a:spAutoFit/>
          </a:bodyPr>
          <a:lstStyle/>
          <a:p>
            <a:r>
              <a:rPr lang="en-GB" b="1" dirty="0">
                <a:solidFill>
                  <a:schemeClr val="accent3">
                    <a:lumMod val="50000"/>
                  </a:schemeClr>
                </a:solidFill>
              </a:rPr>
              <a:t>TOP 5 CHEAPEST PRICE OF ROOM NAME</a:t>
            </a:r>
          </a:p>
        </p:txBody>
      </p:sp>
      <p:sp>
        <p:nvSpPr>
          <p:cNvPr id="14" name="TextBox 13">
            <a:extLst>
              <a:ext uri="{FF2B5EF4-FFF2-40B4-BE49-F238E27FC236}">
                <a16:creationId xmlns="" xmlns:a16="http://schemas.microsoft.com/office/drawing/2014/main" id="{7E56F2E3-660A-C540-7421-50895112C1A8}"/>
              </a:ext>
            </a:extLst>
          </p:cNvPr>
          <p:cNvSpPr txBox="1"/>
          <p:nvPr/>
        </p:nvSpPr>
        <p:spPr>
          <a:xfrm>
            <a:off x="471136" y="4187768"/>
            <a:ext cx="6573491" cy="646331"/>
          </a:xfrm>
          <a:prstGeom prst="rect">
            <a:avLst/>
          </a:prstGeom>
          <a:noFill/>
        </p:spPr>
        <p:txBody>
          <a:bodyPr wrap="square" rtlCol="0">
            <a:spAutoFit/>
          </a:bodyPr>
          <a:lstStyle/>
          <a:p>
            <a:r>
              <a:rPr lang="en-US" sz="1200" u="sng" dirty="0"/>
              <a:t>Observation:</a:t>
            </a:r>
            <a:endParaRPr lang="en-US" sz="1200" dirty="0"/>
          </a:p>
          <a:p>
            <a:r>
              <a:rPr lang="en-US" sz="1200" dirty="0"/>
              <a:t>1. The price range of the Top 5 highest room between 1150-1195 dollars.</a:t>
            </a:r>
          </a:p>
          <a:p>
            <a:r>
              <a:rPr lang="en-US" sz="1200" dirty="0"/>
              <a:t>The top 5 cheapest room price is only 31 </a:t>
            </a:r>
            <a:r>
              <a:rPr lang="en-US" sz="1200" dirty="0" smtClean="0"/>
              <a:t>dollar.</a:t>
            </a:r>
            <a:endParaRPr lang="en-US" sz="1200" dirty="0"/>
          </a:p>
        </p:txBody>
      </p:sp>
    </p:spTree>
    <p:extLst>
      <p:ext uri="{BB962C8B-B14F-4D97-AF65-F5344CB8AC3E}">
        <p14:creationId xmlns:p14="http://schemas.microsoft.com/office/powerpoint/2010/main" val="380469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AREA WISE REVIEWS OF THE LISTED ROOMS</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48719" y="3758505"/>
            <a:ext cx="6573491" cy="646331"/>
          </a:xfrm>
          <a:prstGeom prst="rect">
            <a:avLst/>
          </a:prstGeom>
          <a:noFill/>
        </p:spPr>
        <p:txBody>
          <a:bodyPr wrap="square" rtlCol="0">
            <a:spAutoFit/>
          </a:bodyPr>
          <a:lstStyle/>
          <a:p>
            <a:r>
              <a:rPr lang="en-US" sz="1200" u="sng" dirty="0"/>
              <a:t>Observation:</a:t>
            </a:r>
            <a:endParaRPr lang="en-US" sz="1200" dirty="0"/>
          </a:p>
          <a:p>
            <a:r>
              <a:rPr lang="en-US" sz="1200" dirty="0"/>
              <a:t>1. Highest number of the review got in Queens and Manhattan areas.</a:t>
            </a:r>
          </a:p>
          <a:p>
            <a:r>
              <a:rPr lang="en-US" sz="1200" dirty="0"/>
              <a:t>2. Lowest number of reviews got in Staten Island and the Bronx</a:t>
            </a:r>
            <a:r>
              <a:rPr lang="en-US" sz="1200" dirty="0" smtClean="0"/>
              <a:t>.</a:t>
            </a:r>
            <a:endParaRPr lang="en-US" sz="1200" dirty="0"/>
          </a:p>
        </p:txBody>
      </p:sp>
      <p:pic>
        <p:nvPicPr>
          <p:cNvPr id="7" name="Picture 6">
            <a:extLst>
              <a:ext uri="{FF2B5EF4-FFF2-40B4-BE49-F238E27FC236}">
                <a16:creationId xmlns="" xmlns:a16="http://schemas.microsoft.com/office/drawing/2014/main" id="{427F684E-E8E2-C716-0CC9-6B73C79243BE}"/>
              </a:ext>
            </a:extLst>
          </p:cNvPr>
          <p:cNvPicPr>
            <a:picLocks noChangeAspect="1"/>
          </p:cNvPicPr>
          <p:nvPr/>
        </p:nvPicPr>
        <p:blipFill>
          <a:blip r:embed="rId2"/>
          <a:stretch>
            <a:fillRect/>
          </a:stretch>
        </p:blipFill>
        <p:spPr>
          <a:xfrm>
            <a:off x="528670" y="1487710"/>
            <a:ext cx="4166589" cy="2168080"/>
          </a:xfrm>
          <a:prstGeom prst="rect">
            <a:avLst/>
          </a:prstGeom>
        </p:spPr>
      </p:pic>
      <p:pic>
        <p:nvPicPr>
          <p:cNvPr id="14" name="Picture 13">
            <a:extLst>
              <a:ext uri="{FF2B5EF4-FFF2-40B4-BE49-F238E27FC236}">
                <a16:creationId xmlns="" xmlns:a16="http://schemas.microsoft.com/office/drawing/2014/main" id="{17420457-B3D8-2B85-92E6-BB23E0945AD1}"/>
              </a:ext>
            </a:extLst>
          </p:cNvPr>
          <p:cNvPicPr>
            <a:picLocks noChangeAspect="1"/>
          </p:cNvPicPr>
          <p:nvPr/>
        </p:nvPicPr>
        <p:blipFill>
          <a:blip r:embed="rId3"/>
          <a:stretch>
            <a:fillRect/>
          </a:stretch>
        </p:blipFill>
        <p:spPr>
          <a:xfrm>
            <a:off x="5386878" y="1650479"/>
            <a:ext cx="3044200" cy="1842542"/>
          </a:xfrm>
          <a:prstGeom prst="rect">
            <a:avLst/>
          </a:prstGeom>
        </p:spPr>
      </p:pic>
    </p:spTree>
    <p:extLst>
      <p:ext uri="{BB962C8B-B14F-4D97-AF65-F5344CB8AC3E}">
        <p14:creationId xmlns:p14="http://schemas.microsoft.com/office/powerpoint/2010/main" val="94397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PRICE VS NUMBER OF REVIEW OF ROOMS ACROSS NYK</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648719" y="3758505"/>
            <a:ext cx="8183581" cy="646331"/>
          </a:xfrm>
          <a:prstGeom prst="rect">
            <a:avLst/>
          </a:prstGeom>
          <a:noFill/>
        </p:spPr>
        <p:txBody>
          <a:bodyPr wrap="square" rtlCol="0">
            <a:spAutoFit/>
          </a:bodyPr>
          <a:lstStyle/>
          <a:p>
            <a:r>
              <a:rPr lang="en-US" sz="1200" u="sng" dirty="0"/>
              <a:t>Observation:</a:t>
            </a:r>
            <a:endParaRPr lang="en-US" sz="1200" dirty="0"/>
          </a:p>
          <a:p>
            <a:r>
              <a:rPr lang="en-US" sz="1200" dirty="0"/>
              <a:t>Based on obtained scatterplot graph of "Price </a:t>
            </a:r>
            <a:r>
              <a:rPr lang="en-US" sz="1200" dirty="0" err="1"/>
              <a:t>vs</a:t>
            </a:r>
            <a:r>
              <a:rPr lang="en-US" sz="1200" dirty="0"/>
              <a:t> Number of Reviews" we can say that most people prefer to stay in a place where the price is less.</a:t>
            </a:r>
          </a:p>
        </p:txBody>
      </p:sp>
      <p:pic>
        <p:nvPicPr>
          <p:cNvPr id="7" name="Picture 6">
            <a:extLst>
              <a:ext uri="{FF2B5EF4-FFF2-40B4-BE49-F238E27FC236}">
                <a16:creationId xmlns="" xmlns:a16="http://schemas.microsoft.com/office/drawing/2014/main" id="{427F684E-E8E2-C716-0CC9-6B73C79243BE}"/>
              </a:ext>
            </a:extLst>
          </p:cNvPr>
          <p:cNvPicPr>
            <a:picLocks noChangeAspect="1"/>
          </p:cNvPicPr>
          <p:nvPr/>
        </p:nvPicPr>
        <p:blipFill>
          <a:blip r:embed="rId2"/>
          <a:srcRect/>
          <a:stretch/>
        </p:blipFill>
        <p:spPr>
          <a:xfrm>
            <a:off x="528670" y="1487710"/>
            <a:ext cx="4166589" cy="2168079"/>
          </a:xfrm>
          <a:prstGeom prst="rect">
            <a:avLst/>
          </a:prstGeom>
        </p:spPr>
      </p:pic>
    </p:spTree>
    <p:extLst>
      <p:ext uri="{BB962C8B-B14F-4D97-AF65-F5344CB8AC3E}">
        <p14:creationId xmlns:p14="http://schemas.microsoft.com/office/powerpoint/2010/main" val="304757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Relation between hosts and most user reviews</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523763" y="4052144"/>
            <a:ext cx="8183581" cy="461665"/>
          </a:xfrm>
          <a:prstGeom prst="rect">
            <a:avLst/>
          </a:prstGeom>
          <a:noFill/>
        </p:spPr>
        <p:txBody>
          <a:bodyPr wrap="square" rtlCol="0">
            <a:spAutoFit/>
          </a:bodyPr>
          <a:lstStyle/>
          <a:p>
            <a:r>
              <a:rPr lang="en-US" sz="1200" u="sng" dirty="0"/>
              <a:t>Observation:</a:t>
            </a:r>
            <a:endParaRPr lang="en-US" sz="1200" dirty="0"/>
          </a:p>
          <a:p>
            <a:r>
              <a:rPr lang="en-US" sz="1200" dirty="0"/>
              <a:t>Dona has got the Most user review but we can’t say he/she is the busiest person</a:t>
            </a:r>
            <a:r>
              <a:rPr lang="en-US" sz="1200" dirty="0" smtClean="0"/>
              <a:t>.</a:t>
            </a:r>
            <a:endParaRPr lang="en-US" sz="1200" dirty="0"/>
          </a:p>
        </p:txBody>
      </p:sp>
      <p:pic>
        <p:nvPicPr>
          <p:cNvPr id="7" name="Picture 6">
            <a:extLst>
              <a:ext uri="{FF2B5EF4-FFF2-40B4-BE49-F238E27FC236}">
                <a16:creationId xmlns="" xmlns:a16="http://schemas.microsoft.com/office/drawing/2014/main" id="{427F684E-E8E2-C716-0CC9-6B73C79243BE}"/>
              </a:ext>
            </a:extLst>
          </p:cNvPr>
          <p:cNvPicPr>
            <a:picLocks noChangeAspect="1"/>
          </p:cNvPicPr>
          <p:nvPr/>
        </p:nvPicPr>
        <p:blipFill>
          <a:blip r:embed="rId2"/>
          <a:srcRect/>
          <a:stretch/>
        </p:blipFill>
        <p:spPr>
          <a:xfrm>
            <a:off x="681428" y="1480035"/>
            <a:ext cx="5027016" cy="2615802"/>
          </a:xfrm>
          <a:prstGeom prst="rect">
            <a:avLst/>
          </a:prstGeom>
        </p:spPr>
      </p:pic>
    </p:spTree>
    <p:extLst>
      <p:ext uri="{BB962C8B-B14F-4D97-AF65-F5344CB8AC3E}">
        <p14:creationId xmlns:p14="http://schemas.microsoft.com/office/powerpoint/2010/main" val="71875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Find busiest hosts with user reviews per month and explore details</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523761" y="3846520"/>
            <a:ext cx="8183581" cy="1015663"/>
          </a:xfrm>
          <a:prstGeom prst="rect">
            <a:avLst/>
          </a:prstGeom>
          <a:noFill/>
        </p:spPr>
        <p:txBody>
          <a:bodyPr wrap="square" rtlCol="0">
            <a:spAutoFit/>
          </a:bodyPr>
          <a:lstStyle/>
          <a:p>
            <a:r>
              <a:rPr lang="en-US" sz="1200" u="sng" dirty="0"/>
              <a:t>Observation:</a:t>
            </a:r>
            <a:endParaRPr lang="en-US" sz="1200" dirty="0"/>
          </a:p>
          <a:p>
            <a:r>
              <a:rPr lang="en-US" sz="1200" dirty="0"/>
              <a:t>1. David gets maximum '</a:t>
            </a:r>
            <a:r>
              <a:rPr lang="en-US" sz="1200" dirty="0" err="1"/>
              <a:t>reviews_per_month</a:t>
            </a:r>
            <a:r>
              <a:rPr lang="en-US" sz="1200" dirty="0"/>
              <a:t>' equals 504.64. So we can assume he might be the busiest person.</a:t>
            </a:r>
          </a:p>
          <a:p>
            <a:r>
              <a:rPr lang="en-US" sz="1200" dirty="0"/>
              <a:t>2. David has a total of 396 properties.</a:t>
            </a:r>
          </a:p>
          <a:p>
            <a:r>
              <a:rPr lang="en-US" sz="1200" dirty="0"/>
              <a:t>3. He has a hosting room mostly in top neighborhoods.</a:t>
            </a:r>
          </a:p>
          <a:p>
            <a:r>
              <a:rPr lang="en-US" sz="1200" dirty="0"/>
              <a:t>4. He has hosted mostly entire home/apt types of </a:t>
            </a:r>
            <a:r>
              <a:rPr lang="en-US" sz="1200" dirty="0" smtClean="0"/>
              <a:t>room</a:t>
            </a:r>
            <a:r>
              <a:rPr lang="en-US" sz="1200" dirty="0"/>
              <a:t>.</a:t>
            </a:r>
            <a:endParaRPr lang="en-US" sz="1200" dirty="0"/>
          </a:p>
        </p:txBody>
      </p:sp>
      <p:grpSp>
        <p:nvGrpSpPr>
          <p:cNvPr id="9" name="Group 8">
            <a:extLst>
              <a:ext uri="{FF2B5EF4-FFF2-40B4-BE49-F238E27FC236}">
                <a16:creationId xmlns="" xmlns:a16="http://schemas.microsoft.com/office/drawing/2014/main" id="{AAB678C1-CD2D-0DCA-CB09-DA6E110BA632}"/>
              </a:ext>
            </a:extLst>
          </p:cNvPr>
          <p:cNvGrpSpPr/>
          <p:nvPr/>
        </p:nvGrpSpPr>
        <p:grpSpPr>
          <a:xfrm>
            <a:off x="461769" y="1978952"/>
            <a:ext cx="2754128" cy="1308167"/>
            <a:chOff x="578007" y="1590425"/>
            <a:chExt cx="2754128" cy="1308167"/>
          </a:xfrm>
        </p:grpSpPr>
        <p:pic>
          <p:nvPicPr>
            <p:cNvPr id="5" name="Picture 4">
              <a:extLst>
                <a:ext uri="{FF2B5EF4-FFF2-40B4-BE49-F238E27FC236}">
                  <a16:creationId xmlns="" xmlns:a16="http://schemas.microsoft.com/office/drawing/2014/main" id="{87BE4CF5-34F9-6828-9956-35A9E5F0A53C}"/>
                </a:ext>
              </a:extLst>
            </p:cNvPr>
            <p:cNvPicPr>
              <a:picLocks noChangeAspect="1"/>
            </p:cNvPicPr>
            <p:nvPr/>
          </p:nvPicPr>
          <p:blipFill>
            <a:blip r:embed="rId2"/>
            <a:stretch>
              <a:fillRect/>
            </a:stretch>
          </p:blipFill>
          <p:spPr>
            <a:xfrm>
              <a:off x="578007" y="1590425"/>
              <a:ext cx="2425825" cy="1308167"/>
            </a:xfrm>
            <a:prstGeom prst="rect">
              <a:avLst/>
            </a:prstGeom>
          </p:spPr>
        </p:pic>
        <p:sp>
          <p:nvSpPr>
            <p:cNvPr id="6" name="TextBox 5">
              <a:extLst>
                <a:ext uri="{FF2B5EF4-FFF2-40B4-BE49-F238E27FC236}">
                  <a16:creationId xmlns="" xmlns:a16="http://schemas.microsoft.com/office/drawing/2014/main" id="{C18880E3-667E-FEC9-6E68-1D348BA002A1}"/>
                </a:ext>
              </a:extLst>
            </p:cNvPr>
            <p:cNvSpPr txBox="1"/>
            <p:nvPr/>
          </p:nvSpPr>
          <p:spPr>
            <a:xfrm>
              <a:off x="1859797" y="1590425"/>
              <a:ext cx="1472338" cy="276999"/>
            </a:xfrm>
            <a:prstGeom prst="rect">
              <a:avLst/>
            </a:prstGeom>
            <a:noFill/>
          </p:spPr>
          <p:txBody>
            <a:bodyPr wrap="square" rtlCol="0">
              <a:spAutoFit/>
            </a:bodyPr>
            <a:lstStyle/>
            <a:p>
              <a:pPr algn="ctr"/>
              <a:r>
                <a:rPr lang="en-GB" sz="1200" dirty="0">
                  <a:solidFill>
                    <a:schemeClr val="accent2">
                      <a:lumMod val="90000"/>
                      <a:lumOff val="10000"/>
                    </a:schemeClr>
                  </a:solidFill>
                </a:rPr>
                <a:t>reviews per month</a:t>
              </a:r>
            </a:p>
          </p:txBody>
        </p:sp>
      </p:grpSp>
      <p:sp>
        <p:nvSpPr>
          <p:cNvPr id="14" name="TextBox 13">
            <a:extLst>
              <a:ext uri="{FF2B5EF4-FFF2-40B4-BE49-F238E27FC236}">
                <a16:creationId xmlns="" xmlns:a16="http://schemas.microsoft.com/office/drawing/2014/main" id="{0B262BA9-C1CE-027E-0749-9875F45111AC}"/>
              </a:ext>
            </a:extLst>
          </p:cNvPr>
          <p:cNvSpPr txBox="1"/>
          <p:nvPr/>
        </p:nvSpPr>
        <p:spPr>
          <a:xfrm>
            <a:off x="3571837" y="1418410"/>
            <a:ext cx="2087431" cy="307777"/>
          </a:xfrm>
          <a:prstGeom prst="rect">
            <a:avLst/>
          </a:prstGeom>
          <a:noFill/>
        </p:spPr>
        <p:txBody>
          <a:bodyPr wrap="none" rtlCol="0">
            <a:spAutoFit/>
          </a:bodyPr>
          <a:lstStyle/>
          <a:p>
            <a:r>
              <a:rPr lang="en-GB" u="sng" dirty="0">
                <a:solidFill>
                  <a:schemeClr val="accent2">
                    <a:lumMod val="90000"/>
                    <a:lumOff val="10000"/>
                  </a:schemeClr>
                </a:solidFill>
              </a:rPr>
              <a:t>DAVID’s Top Properties</a:t>
            </a:r>
          </a:p>
        </p:txBody>
      </p:sp>
      <p:grpSp>
        <p:nvGrpSpPr>
          <p:cNvPr id="17" name="Group 16">
            <a:extLst>
              <a:ext uri="{FF2B5EF4-FFF2-40B4-BE49-F238E27FC236}">
                <a16:creationId xmlns="" xmlns:a16="http://schemas.microsoft.com/office/drawing/2014/main" id="{647692EF-715D-473D-2B7E-F41684AA5559}"/>
              </a:ext>
            </a:extLst>
          </p:cNvPr>
          <p:cNvGrpSpPr/>
          <p:nvPr/>
        </p:nvGrpSpPr>
        <p:grpSpPr>
          <a:xfrm>
            <a:off x="3427984" y="1694282"/>
            <a:ext cx="2462695" cy="1803288"/>
            <a:chOff x="3427984" y="1694282"/>
            <a:chExt cx="2462695" cy="1803288"/>
          </a:xfrm>
        </p:grpSpPr>
        <p:pic>
          <p:nvPicPr>
            <p:cNvPr id="11" name="Picture 10">
              <a:extLst>
                <a:ext uri="{FF2B5EF4-FFF2-40B4-BE49-F238E27FC236}">
                  <a16:creationId xmlns="" xmlns:a16="http://schemas.microsoft.com/office/drawing/2014/main" id="{B064CDB2-CA74-7E97-FD94-F66FB16B3B05}"/>
                </a:ext>
              </a:extLst>
            </p:cNvPr>
            <p:cNvPicPr>
              <a:picLocks noChangeAspect="1"/>
            </p:cNvPicPr>
            <p:nvPr/>
          </p:nvPicPr>
          <p:blipFill>
            <a:blip r:embed="rId3"/>
            <a:stretch>
              <a:fillRect/>
            </a:stretch>
          </p:blipFill>
          <p:spPr>
            <a:xfrm>
              <a:off x="3427984" y="1939375"/>
              <a:ext cx="2425826" cy="1558195"/>
            </a:xfrm>
            <a:prstGeom prst="rect">
              <a:avLst/>
            </a:prstGeom>
          </p:spPr>
        </p:pic>
        <p:sp>
          <p:nvSpPr>
            <p:cNvPr id="16" name="TextBox 15">
              <a:extLst>
                <a:ext uri="{FF2B5EF4-FFF2-40B4-BE49-F238E27FC236}">
                  <a16:creationId xmlns="" xmlns:a16="http://schemas.microsoft.com/office/drawing/2014/main" id="{829A3095-5A4F-3D55-C082-6A8AD5B40F10}"/>
                </a:ext>
              </a:extLst>
            </p:cNvPr>
            <p:cNvSpPr txBox="1"/>
            <p:nvPr/>
          </p:nvSpPr>
          <p:spPr>
            <a:xfrm>
              <a:off x="3541959" y="1694282"/>
              <a:ext cx="2348720" cy="276999"/>
            </a:xfrm>
            <a:prstGeom prst="rect">
              <a:avLst/>
            </a:prstGeom>
            <a:noFill/>
          </p:spPr>
          <p:txBody>
            <a:bodyPr wrap="none" rtlCol="0">
              <a:spAutoFit/>
            </a:bodyPr>
            <a:lstStyle/>
            <a:p>
              <a:r>
                <a:rPr lang="en-GB" sz="1200" b="1" dirty="0">
                  <a:solidFill>
                    <a:schemeClr val="accent2">
                      <a:lumMod val="90000"/>
                      <a:lumOff val="10000"/>
                    </a:schemeClr>
                  </a:solidFill>
                </a:rPr>
                <a:t>Neighbourhood 	no’s</a:t>
              </a:r>
            </a:p>
          </p:txBody>
        </p:sp>
      </p:grpSp>
      <p:grpSp>
        <p:nvGrpSpPr>
          <p:cNvPr id="19" name="Group 18">
            <a:extLst>
              <a:ext uri="{FF2B5EF4-FFF2-40B4-BE49-F238E27FC236}">
                <a16:creationId xmlns="" xmlns:a16="http://schemas.microsoft.com/office/drawing/2014/main" id="{9A88A16E-55C2-5E0A-BC75-C1D04E26125F}"/>
              </a:ext>
            </a:extLst>
          </p:cNvPr>
          <p:cNvGrpSpPr/>
          <p:nvPr/>
        </p:nvGrpSpPr>
        <p:grpSpPr>
          <a:xfrm>
            <a:off x="6065897" y="1838656"/>
            <a:ext cx="2616334" cy="1581487"/>
            <a:chOff x="6065897" y="1782750"/>
            <a:chExt cx="2616334" cy="1581487"/>
          </a:xfrm>
        </p:grpSpPr>
        <p:pic>
          <p:nvPicPr>
            <p:cNvPr id="13" name="Picture 12">
              <a:extLst>
                <a:ext uri="{FF2B5EF4-FFF2-40B4-BE49-F238E27FC236}">
                  <a16:creationId xmlns="" xmlns:a16="http://schemas.microsoft.com/office/drawing/2014/main" id="{D30FB4A6-51C4-93C3-3FAF-490FC3682AC2}"/>
                </a:ext>
              </a:extLst>
            </p:cNvPr>
            <p:cNvPicPr>
              <a:picLocks noChangeAspect="1"/>
            </p:cNvPicPr>
            <p:nvPr/>
          </p:nvPicPr>
          <p:blipFill>
            <a:blip r:embed="rId4"/>
            <a:stretch>
              <a:fillRect/>
            </a:stretch>
          </p:blipFill>
          <p:spPr>
            <a:xfrm>
              <a:off x="6065897" y="2278331"/>
              <a:ext cx="2616334" cy="1085906"/>
            </a:xfrm>
            <a:prstGeom prst="rect">
              <a:avLst/>
            </a:prstGeom>
          </p:spPr>
        </p:pic>
        <p:sp>
          <p:nvSpPr>
            <p:cNvPr id="15" name="TextBox 14">
              <a:extLst>
                <a:ext uri="{FF2B5EF4-FFF2-40B4-BE49-F238E27FC236}">
                  <a16:creationId xmlns="" xmlns:a16="http://schemas.microsoft.com/office/drawing/2014/main" id="{4ABA1F6D-590E-F277-13B9-C629C4EE687C}"/>
                </a:ext>
              </a:extLst>
            </p:cNvPr>
            <p:cNvSpPr txBox="1"/>
            <p:nvPr/>
          </p:nvSpPr>
          <p:spPr>
            <a:xfrm>
              <a:off x="6303899" y="1782750"/>
              <a:ext cx="2140330" cy="276999"/>
            </a:xfrm>
            <a:prstGeom prst="rect">
              <a:avLst/>
            </a:prstGeom>
            <a:noFill/>
          </p:spPr>
          <p:txBody>
            <a:bodyPr wrap="none" rtlCol="0">
              <a:spAutoFit/>
            </a:bodyPr>
            <a:lstStyle/>
            <a:p>
              <a:r>
                <a:rPr lang="en-GB" sz="1200" u="sng" dirty="0">
                  <a:solidFill>
                    <a:schemeClr val="accent2">
                      <a:lumMod val="90000"/>
                      <a:lumOff val="10000"/>
                    </a:schemeClr>
                  </a:solidFill>
                </a:rPr>
                <a:t>DAVID’s Types of Properties</a:t>
              </a:r>
            </a:p>
          </p:txBody>
        </p:sp>
        <p:sp>
          <p:nvSpPr>
            <p:cNvPr id="18" name="TextBox 17">
              <a:extLst>
                <a:ext uri="{FF2B5EF4-FFF2-40B4-BE49-F238E27FC236}">
                  <a16:creationId xmlns="" xmlns:a16="http://schemas.microsoft.com/office/drawing/2014/main" id="{58F8584A-A4BE-E07D-017D-00600EAC2311}"/>
                </a:ext>
              </a:extLst>
            </p:cNvPr>
            <p:cNvSpPr txBox="1"/>
            <p:nvPr/>
          </p:nvSpPr>
          <p:spPr>
            <a:xfrm>
              <a:off x="6114465" y="2059749"/>
              <a:ext cx="2348720" cy="276999"/>
            </a:xfrm>
            <a:prstGeom prst="rect">
              <a:avLst/>
            </a:prstGeom>
            <a:noFill/>
          </p:spPr>
          <p:txBody>
            <a:bodyPr wrap="none" rtlCol="0">
              <a:spAutoFit/>
            </a:bodyPr>
            <a:lstStyle/>
            <a:p>
              <a:r>
                <a:rPr lang="en-GB" sz="1200" b="1" dirty="0">
                  <a:solidFill>
                    <a:schemeClr val="accent2">
                      <a:lumMod val="90000"/>
                      <a:lumOff val="10000"/>
                    </a:schemeClr>
                  </a:solidFill>
                </a:rPr>
                <a:t>Types of room 	no’s</a:t>
              </a:r>
            </a:p>
          </p:txBody>
        </p:sp>
      </p:grpSp>
    </p:spTree>
    <p:extLst>
      <p:ext uri="{BB962C8B-B14F-4D97-AF65-F5344CB8AC3E}">
        <p14:creationId xmlns:p14="http://schemas.microsoft.com/office/powerpoint/2010/main" val="414442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Noticeable Traffic difference across neighbourhood groups </a:t>
            </a:r>
          </a:p>
        </p:txBody>
      </p:sp>
      <p:sp>
        <p:nvSpPr>
          <p:cNvPr id="8" name="TextBox 7">
            <a:extLst>
              <a:ext uri="{FF2B5EF4-FFF2-40B4-BE49-F238E27FC236}">
                <a16:creationId xmlns="" xmlns:a16="http://schemas.microsoft.com/office/drawing/2014/main" id="{9C27D9D3-1F3F-5606-6E8E-28A181BA2F7C}"/>
              </a:ext>
            </a:extLst>
          </p:cNvPr>
          <p:cNvSpPr txBox="1"/>
          <p:nvPr/>
        </p:nvSpPr>
        <p:spPr>
          <a:xfrm>
            <a:off x="480209" y="3966657"/>
            <a:ext cx="8183581" cy="1015663"/>
          </a:xfrm>
          <a:prstGeom prst="rect">
            <a:avLst/>
          </a:prstGeom>
          <a:noFill/>
        </p:spPr>
        <p:txBody>
          <a:bodyPr wrap="square" rtlCol="0">
            <a:spAutoFit/>
          </a:bodyPr>
          <a:lstStyle/>
          <a:p>
            <a:r>
              <a:rPr lang="en-US" sz="1200" u="sng" dirty="0"/>
              <a:t>Observation:</a:t>
            </a:r>
            <a:endParaRPr lang="en-US" sz="1200" dirty="0"/>
          </a:p>
          <a:p>
            <a:r>
              <a:rPr lang="en-US" sz="1200" dirty="0"/>
              <a:t>1. Except for Manhattan, in all the neighborhood groups, 'Entire home/apt' is the room type that gets the most traffic, although it is the most costlier type of property.</a:t>
            </a:r>
          </a:p>
          <a:p>
            <a:r>
              <a:rPr lang="en-US" sz="1200" dirty="0"/>
              <a:t>2. Overall if we see, </a:t>
            </a:r>
            <a:r>
              <a:rPr lang="en-US" sz="1200" dirty="0" err="1"/>
              <a:t>Allerton</a:t>
            </a:r>
            <a:r>
              <a:rPr lang="en-US" sz="1200" dirty="0"/>
              <a:t>, Bronx has the highest traffic. Thus, we can conclude that throughout New York city there is a great preference for Entire apt as compared to private or shared rooms</a:t>
            </a:r>
            <a:r>
              <a:rPr lang="en-US" sz="1200" dirty="0" smtClean="0"/>
              <a:t>.</a:t>
            </a:r>
            <a:endParaRPr lang="en-US" sz="1200" dirty="0"/>
          </a:p>
        </p:txBody>
      </p:sp>
      <p:grpSp>
        <p:nvGrpSpPr>
          <p:cNvPr id="13" name="Group 12">
            <a:extLst>
              <a:ext uri="{FF2B5EF4-FFF2-40B4-BE49-F238E27FC236}">
                <a16:creationId xmlns="" xmlns:a16="http://schemas.microsoft.com/office/drawing/2014/main" id="{A6FD688B-F587-A60A-CB1C-31609F6BAEB9}"/>
              </a:ext>
            </a:extLst>
          </p:cNvPr>
          <p:cNvGrpSpPr/>
          <p:nvPr/>
        </p:nvGrpSpPr>
        <p:grpSpPr>
          <a:xfrm>
            <a:off x="771896" y="1621637"/>
            <a:ext cx="3338151" cy="2197110"/>
            <a:chOff x="771896" y="1621637"/>
            <a:chExt cx="3338151" cy="2197110"/>
          </a:xfrm>
        </p:grpSpPr>
        <p:pic>
          <p:nvPicPr>
            <p:cNvPr id="5" name="Picture 4">
              <a:extLst>
                <a:ext uri="{FF2B5EF4-FFF2-40B4-BE49-F238E27FC236}">
                  <a16:creationId xmlns="" xmlns:a16="http://schemas.microsoft.com/office/drawing/2014/main" id="{B29C06F2-7B2B-44BC-75DB-BA8FC29AB6E9}"/>
                </a:ext>
              </a:extLst>
            </p:cNvPr>
            <p:cNvPicPr>
              <a:picLocks noChangeAspect="1"/>
            </p:cNvPicPr>
            <p:nvPr/>
          </p:nvPicPr>
          <p:blipFill>
            <a:blip r:embed="rId2"/>
            <a:stretch>
              <a:fillRect/>
            </a:stretch>
          </p:blipFill>
          <p:spPr>
            <a:xfrm>
              <a:off x="771896" y="1621637"/>
              <a:ext cx="3338151" cy="2197110"/>
            </a:xfrm>
            <a:prstGeom prst="rect">
              <a:avLst/>
            </a:prstGeom>
          </p:spPr>
        </p:pic>
        <p:sp>
          <p:nvSpPr>
            <p:cNvPr id="10" name="TextBox 9">
              <a:extLst>
                <a:ext uri="{FF2B5EF4-FFF2-40B4-BE49-F238E27FC236}">
                  <a16:creationId xmlns="" xmlns:a16="http://schemas.microsoft.com/office/drawing/2014/main" id="{030AE136-8CF8-A314-ADD8-1CF9AD1E0361}"/>
                </a:ext>
              </a:extLst>
            </p:cNvPr>
            <p:cNvSpPr txBox="1"/>
            <p:nvPr/>
          </p:nvSpPr>
          <p:spPr>
            <a:xfrm rot="16200000">
              <a:off x="328664" y="2399447"/>
              <a:ext cx="1321196" cy="261610"/>
            </a:xfrm>
            <a:prstGeom prst="rect">
              <a:avLst/>
            </a:prstGeom>
            <a:solidFill>
              <a:srgbClr val="FFFFFF"/>
            </a:solidFill>
          </p:spPr>
          <p:txBody>
            <a:bodyPr wrap="none" rtlCol="0">
              <a:spAutoFit/>
            </a:bodyPr>
            <a:lstStyle/>
            <a:p>
              <a:pPr algn="ctr"/>
              <a:r>
                <a:rPr lang="en-GB" sz="1050" dirty="0">
                  <a:solidFill>
                    <a:schemeClr val="accent2">
                      <a:lumMod val="90000"/>
                      <a:lumOff val="10000"/>
                    </a:schemeClr>
                  </a:solidFill>
                </a:rPr>
                <a:t>Review per month</a:t>
              </a:r>
            </a:p>
          </p:txBody>
        </p:sp>
      </p:grpSp>
      <p:grpSp>
        <p:nvGrpSpPr>
          <p:cNvPr id="12" name="Group 11">
            <a:extLst>
              <a:ext uri="{FF2B5EF4-FFF2-40B4-BE49-F238E27FC236}">
                <a16:creationId xmlns="" xmlns:a16="http://schemas.microsoft.com/office/drawing/2014/main" id="{76407EED-E706-A0E2-DBF0-13D56E8E5E92}"/>
              </a:ext>
            </a:extLst>
          </p:cNvPr>
          <p:cNvGrpSpPr/>
          <p:nvPr/>
        </p:nvGrpSpPr>
        <p:grpSpPr>
          <a:xfrm>
            <a:off x="5033953" y="1536150"/>
            <a:ext cx="3338151" cy="2399295"/>
            <a:chOff x="5033953" y="1536150"/>
            <a:chExt cx="3338151" cy="2399295"/>
          </a:xfrm>
        </p:grpSpPr>
        <p:pic>
          <p:nvPicPr>
            <p:cNvPr id="9" name="Picture 8">
              <a:extLst>
                <a:ext uri="{FF2B5EF4-FFF2-40B4-BE49-F238E27FC236}">
                  <a16:creationId xmlns="" xmlns:a16="http://schemas.microsoft.com/office/drawing/2014/main" id="{3F52AD20-FE41-22CC-9C89-2056CEE0788C}"/>
                </a:ext>
              </a:extLst>
            </p:cNvPr>
            <p:cNvPicPr>
              <a:picLocks noChangeAspect="1"/>
            </p:cNvPicPr>
            <p:nvPr/>
          </p:nvPicPr>
          <p:blipFill>
            <a:blip r:embed="rId3"/>
            <a:stretch>
              <a:fillRect/>
            </a:stretch>
          </p:blipFill>
          <p:spPr>
            <a:xfrm>
              <a:off x="5033953" y="1536150"/>
              <a:ext cx="3338151" cy="2399295"/>
            </a:xfrm>
            <a:prstGeom prst="rect">
              <a:avLst/>
            </a:prstGeom>
          </p:spPr>
        </p:pic>
        <p:sp>
          <p:nvSpPr>
            <p:cNvPr id="11" name="TextBox 10">
              <a:extLst>
                <a:ext uri="{FF2B5EF4-FFF2-40B4-BE49-F238E27FC236}">
                  <a16:creationId xmlns="" xmlns:a16="http://schemas.microsoft.com/office/drawing/2014/main" id="{55A7E2D2-2BA3-7D43-326B-E4E0335518AF}"/>
                </a:ext>
              </a:extLst>
            </p:cNvPr>
            <p:cNvSpPr txBox="1"/>
            <p:nvPr/>
          </p:nvSpPr>
          <p:spPr>
            <a:xfrm rot="16200000">
              <a:off x="4504160" y="2352276"/>
              <a:ext cx="1321196" cy="261610"/>
            </a:xfrm>
            <a:prstGeom prst="rect">
              <a:avLst/>
            </a:prstGeom>
            <a:solidFill>
              <a:srgbClr val="FFFFFF"/>
            </a:solidFill>
          </p:spPr>
          <p:txBody>
            <a:bodyPr wrap="none" rtlCol="0">
              <a:spAutoFit/>
            </a:bodyPr>
            <a:lstStyle/>
            <a:p>
              <a:pPr algn="ctr"/>
              <a:r>
                <a:rPr lang="en-GB" sz="1050" dirty="0">
                  <a:solidFill>
                    <a:schemeClr val="accent2">
                      <a:lumMod val="90000"/>
                      <a:lumOff val="10000"/>
                    </a:schemeClr>
                  </a:solidFill>
                </a:rPr>
                <a:t>Review per month</a:t>
              </a:r>
            </a:p>
          </p:txBody>
        </p:sp>
      </p:grpSp>
    </p:spTree>
    <p:extLst>
      <p:ext uri="{BB962C8B-B14F-4D97-AF65-F5344CB8AC3E}">
        <p14:creationId xmlns:p14="http://schemas.microsoft.com/office/powerpoint/2010/main" val="65813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Explore the relations according to geometrical location </a:t>
            </a:r>
            <a:endParaRPr lang="en-GB" b="1" u="sng" dirty="0">
              <a:solidFill>
                <a:schemeClr val="bg1">
                  <a:lumMod val="75000"/>
                </a:schemeClr>
              </a:solidFill>
            </a:endParaRPr>
          </a:p>
        </p:txBody>
      </p:sp>
      <p:sp>
        <p:nvSpPr>
          <p:cNvPr id="8" name="TextBox 7">
            <a:extLst>
              <a:ext uri="{FF2B5EF4-FFF2-40B4-BE49-F238E27FC236}">
                <a16:creationId xmlns="" xmlns:a16="http://schemas.microsoft.com/office/drawing/2014/main" id="{9C27D9D3-1F3F-5606-6E8E-28A181BA2F7C}"/>
              </a:ext>
            </a:extLst>
          </p:cNvPr>
          <p:cNvSpPr txBox="1"/>
          <p:nvPr/>
        </p:nvSpPr>
        <p:spPr>
          <a:xfrm>
            <a:off x="480209" y="3966657"/>
            <a:ext cx="8183581" cy="830997"/>
          </a:xfrm>
          <a:prstGeom prst="rect">
            <a:avLst/>
          </a:prstGeom>
          <a:noFill/>
        </p:spPr>
        <p:txBody>
          <a:bodyPr wrap="square" rtlCol="0">
            <a:spAutoFit/>
          </a:bodyPr>
          <a:lstStyle/>
          <a:p>
            <a:r>
              <a:rPr lang="en-US" sz="1200" u="sng" dirty="0"/>
              <a:t>Observation:</a:t>
            </a:r>
            <a:endParaRPr lang="en-US" sz="1200" dirty="0"/>
          </a:p>
          <a:p>
            <a:r>
              <a:rPr lang="en-US" sz="1200" dirty="0"/>
              <a:t>1. In the first plot(location-wise): we got an impressive look at a Scatter-plot of a dense area of a neighborhood group.</a:t>
            </a:r>
          </a:p>
          <a:p>
            <a:r>
              <a:rPr lang="en-US" sz="1200" dirty="0"/>
              <a:t>2. In the second plot(price </a:t>
            </a:r>
            <a:r>
              <a:rPr lang="en-US" sz="1200" dirty="0" err="1"/>
              <a:t>vs</a:t>
            </a:r>
            <a:r>
              <a:rPr lang="en-US" sz="1200" dirty="0"/>
              <a:t> location): we have capped the price at $300 for better visualization and found, that Manhattan has mostly costly room listings</a:t>
            </a:r>
            <a:r>
              <a:rPr lang="en-US" sz="1200" dirty="0" smtClean="0"/>
              <a:t>.</a:t>
            </a:r>
            <a:endParaRPr lang="en-US" sz="1200" dirty="0"/>
          </a:p>
        </p:txBody>
      </p:sp>
      <p:pic>
        <p:nvPicPr>
          <p:cNvPr id="6" name="Picture 5">
            <a:extLst>
              <a:ext uri="{FF2B5EF4-FFF2-40B4-BE49-F238E27FC236}">
                <a16:creationId xmlns="" xmlns:a16="http://schemas.microsoft.com/office/drawing/2014/main" id="{8D57508F-683D-B6DD-FFF3-389AE38E536F}"/>
              </a:ext>
            </a:extLst>
          </p:cNvPr>
          <p:cNvPicPr>
            <a:picLocks noChangeAspect="1"/>
          </p:cNvPicPr>
          <p:nvPr/>
        </p:nvPicPr>
        <p:blipFill rotWithShape="1">
          <a:blip r:embed="rId2"/>
          <a:srcRect l="50074" b="50097"/>
          <a:stretch/>
        </p:blipFill>
        <p:spPr>
          <a:xfrm>
            <a:off x="4380092" y="1590425"/>
            <a:ext cx="3775449" cy="2051345"/>
          </a:xfrm>
          <a:prstGeom prst="rect">
            <a:avLst/>
          </a:prstGeom>
        </p:spPr>
      </p:pic>
      <p:pic>
        <p:nvPicPr>
          <p:cNvPr id="7" name="Picture 6">
            <a:extLst>
              <a:ext uri="{FF2B5EF4-FFF2-40B4-BE49-F238E27FC236}">
                <a16:creationId xmlns="" xmlns:a16="http://schemas.microsoft.com/office/drawing/2014/main" id="{CE4C6389-4556-DAA7-DB57-1943E46182E9}"/>
              </a:ext>
            </a:extLst>
          </p:cNvPr>
          <p:cNvPicPr>
            <a:picLocks noChangeAspect="1"/>
          </p:cNvPicPr>
          <p:nvPr/>
        </p:nvPicPr>
        <p:blipFill rotWithShape="1">
          <a:blip r:embed="rId2"/>
          <a:srcRect r="50074" b="50098"/>
          <a:stretch/>
        </p:blipFill>
        <p:spPr>
          <a:xfrm>
            <a:off x="369377" y="1501729"/>
            <a:ext cx="3953038" cy="2140042"/>
          </a:xfrm>
          <a:prstGeom prst="rect">
            <a:avLst/>
          </a:prstGeom>
        </p:spPr>
      </p:pic>
    </p:spTree>
    <p:extLst>
      <p:ext uri="{BB962C8B-B14F-4D97-AF65-F5344CB8AC3E}">
        <p14:creationId xmlns:p14="http://schemas.microsoft.com/office/powerpoint/2010/main" val="13086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76181-D6AE-66BF-7AA1-74ECD871EF83}"/>
              </a:ext>
            </a:extLst>
          </p:cNvPr>
          <p:cNvSpPr>
            <a:spLocks noGrp="1"/>
          </p:cNvSpPr>
          <p:nvPr>
            <p:ph type="title"/>
          </p:nvPr>
        </p:nvSpPr>
        <p:spPr/>
        <p:txBody>
          <a:bodyPr/>
          <a:lstStyle/>
          <a:p>
            <a:r>
              <a:rPr lang="en-GB" dirty="0"/>
              <a:t>Conclusion</a:t>
            </a:r>
          </a:p>
        </p:txBody>
      </p:sp>
      <p:sp>
        <p:nvSpPr>
          <p:cNvPr id="3" name="Text Placeholder 2">
            <a:extLst>
              <a:ext uri="{FF2B5EF4-FFF2-40B4-BE49-F238E27FC236}">
                <a16:creationId xmlns="" xmlns:a16="http://schemas.microsoft.com/office/drawing/2014/main" id="{4DA784D0-4F71-D117-50C5-3BDCC95A5D4C}"/>
              </a:ext>
            </a:extLst>
          </p:cNvPr>
          <p:cNvSpPr>
            <a:spLocks noGrp="1"/>
          </p:cNvSpPr>
          <p:nvPr>
            <p:ph type="body" idx="1"/>
          </p:nvPr>
        </p:nvSpPr>
        <p:spPr>
          <a:xfrm>
            <a:off x="311700" y="1152474"/>
            <a:ext cx="8520600" cy="3533825"/>
          </a:xfrm>
        </p:spPr>
        <p:txBody>
          <a:bodyPr/>
          <a:lstStyle/>
          <a:p>
            <a:pPr>
              <a:buClr>
                <a:schemeClr val="bg1"/>
              </a:buClr>
              <a:buFont typeface="Wingdings" pitchFamily="2" charset="2"/>
              <a:buChar char="Ø"/>
            </a:pPr>
            <a:r>
              <a:rPr lang="en-US" sz="1600" dirty="0" smtClean="0">
                <a:solidFill>
                  <a:schemeClr val="bg1"/>
                </a:solidFill>
              </a:rPr>
              <a:t>This </a:t>
            </a:r>
            <a:r>
              <a:rPr lang="en-US" sz="1600" dirty="0" err="1">
                <a:solidFill>
                  <a:schemeClr val="bg1"/>
                </a:solidFill>
              </a:rPr>
              <a:t>Airbnb</a:t>
            </a:r>
            <a:r>
              <a:rPr lang="en-US" sz="1600" dirty="0">
                <a:solidFill>
                  <a:schemeClr val="bg1"/>
                </a:solidFill>
              </a:rPr>
              <a:t> dataset appeared to be a very rich dataset with a variety of columns that allowed us to do deep data exploration on each significant column presented. First, we have found hosts that take good advantage of the </a:t>
            </a:r>
            <a:r>
              <a:rPr lang="en-US" sz="1600" dirty="0" err="1">
                <a:solidFill>
                  <a:schemeClr val="bg1"/>
                </a:solidFill>
              </a:rPr>
              <a:t>Airbnb</a:t>
            </a:r>
            <a:r>
              <a:rPr lang="en-US" sz="1600" dirty="0">
                <a:solidFill>
                  <a:schemeClr val="bg1"/>
                </a:solidFill>
              </a:rPr>
              <a:t> platform and provide the most listings. After that, we proceeded with analyzing boroughs and neighborhood listing densities and which areas were more popular than others. Further, we came back to the first column with name strings and had to do a bit more coding to parse each title and analyze existing trends on how listings are named as well as what was the count for the most used words by hosts. Lastly, we found the most reviewed listings and analyzed some additional attributes</a:t>
            </a:r>
            <a:r>
              <a:rPr lang="en-US" sz="1600" dirty="0" smtClean="0">
                <a:solidFill>
                  <a:schemeClr val="bg1"/>
                </a:solidFill>
              </a:rPr>
              <a:t>.</a:t>
            </a:r>
          </a:p>
          <a:p>
            <a:pPr>
              <a:buClr>
                <a:schemeClr val="bg1"/>
              </a:buClr>
              <a:buFont typeface="Wingdings" pitchFamily="2" charset="2"/>
              <a:buChar char="Ø"/>
            </a:pPr>
            <a:r>
              <a:rPr lang="en-US" sz="1600" dirty="0" smtClean="0">
                <a:solidFill>
                  <a:schemeClr val="bg1"/>
                </a:solidFill>
              </a:rPr>
              <a:t>Overall</a:t>
            </a:r>
            <a:r>
              <a:rPr lang="en-US" sz="1600" dirty="0">
                <a:solidFill>
                  <a:schemeClr val="bg1"/>
                </a:solidFill>
              </a:rPr>
              <a:t>, We </a:t>
            </a:r>
            <a:r>
              <a:rPr lang="en-US" sz="1600" dirty="0" err="1">
                <a:solidFill>
                  <a:schemeClr val="bg1"/>
                </a:solidFill>
              </a:rPr>
              <a:t>philosophied</a:t>
            </a:r>
            <a:r>
              <a:rPr lang="en-US" sz="1600" dirty="0">
                <a:solidFill>
                  <a:schemeClr val="bg1"/>
                </a:solidFill>
              </a:rPr>
              <a:t> about the variables, we analyzed 'Price' along with the most correlated variables, and we also dealt with missing data and outliers. That's a lot of work that Python helped us make easier.</a:t>
            </a:r>
            <a:endParaRPr lang="en-GB" sz="1600" dirty="0">
              <a:solidFill>
                <a:schemeClr val="bg1"/>
              </a:solidFill>
            </a:endParaRPr>
          </a:p>
        </p:txBody>
      </p:sp>
    </p:spTree>
    <p:extLst>
      <p:ext uri="{BB962C8B-B14F-4D97-AF65-F5344CB8AC3E}">
        <p14:creationId xmlns:p14="http://schemas.microsoft.com/office/powerpoint/2010/main" val="44132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64" y="0"/>
            <a:ext cx="7362671" cy="5143500"/>
          </a:xfrm>
          <a:prstGeom prst="rect">
            <a:avLst/>
          </a:prstGeom>
        </p:spPr>
      </p:pic>
    </p:spTree>
    <p:extLst>
      <p:ext uri="{BB962C8B-B14F-4D97-AF65-F5344CB8AC3E}">
        <p14:creationId xmlns:p14="http://schemas.microsoft.com/office/powerpoint/2010/main" val="149178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5200"/>
              <a:buNone/>
            </a:pPr>
            <a:r>
              <a:rPr lang="en-GB" sz="1800" b="1" dirty="0">
                <a:solidFill>
                  <a:srgbClr val="C00000"/>
                </a:solidFill>
                <a:latin typeface="Montserrat"/>
                <a:ea typeface="Montserrat"/>
                <a:cs typeface="Montserrat"/>
                <a:sym typeface="Montserrat"/>
              </a:rPr>
              <a:t>CONTENT</a:t>
            </a:r>
            <a:endParaRPr sz="1800" b="1" dirty="0">
              <a:solidFill>
                <a:srgbClr val="C00000"/>
              </a:solidFill>
              <a:latin typeface="Montserrat"/>
              <a:ea typeface="Montserrat"/>
              <a:cs typeface="Montserrat"/>
              <a:sym typeface="Montserrat"/>
            </a:endParaRPr>
          </a:p>
        </p:txBody>
      </p:sp>
      <p:sp>
        <p:nvSpPr>
          <p:cNvPr id="3" name="Text Placeholder 2">
            <a:extLst>
              <a:ext uri="{FF2B5EF4-FFF2-40B4-BE49-F238E27FC236}">
                <a16:creationId xmlns="" xmlns:a16="http://schemas.microsoft.com/office/drawing/2014/main" id="{4FB9794F-41CC-6FDD-F844-5E32599FECD0}"/>
              </a:ext>
            </a:extLst>
          </p:cNvPr>
          <p:cNvSpPr>
            <a:spLocks noGrp="1"/>
          </p:cNvSpPr>
          <p:nvPr>
            <p:ph type="body" idx="1"/>
          </p:nvPr>
        </p:nvSpPr>
        <p:spPr>
          <a:xfrm>
            <a:off x="311700" y="904741"/>
            <a:ext cx="8520600" cy="3416400"/>
          </a:xfrm>
        </p:spPr>
        <p:txBody>
          <a:bodyPr/>
          <a:lstStyle/>
          <a:p>
            <a:pPr marL="628650" lvl="1" indent="-171450">
              <a:lnSpc>
                <a:spcPct val="100000"/>
              </a:lnSpc>
              <a:spcBef>
                <a:spcPts val="400"/>
              </a:spcBef>
              <a:buClrTx/>
            </a:pPr>
            <a:r>
              <a:rPr lang="en-US" sz="1200" b="1" dirty="0">
                <a:solidFill>
                  <a:schemeClr val="bg1">
                    <a:lumMod val="75000"/>
                  </a:schemeClr>
                </a:solidFill>
              </a:rPr>
              <a:t>Top highest &amp; lowest price of rooms in new </a:t>
            </a:r>
            <a:r>
              <a:rPr lang="en-US" sz="1200" b="1" dirty="0" err="1">
                <a:solidFill>
                  <a:schemeClr val="bg1">
                    <a:lumMod val="75000"/>
                  </a:schemeClr>
                </a:solidFill>
              </a:rPr>
              <a:t>york</a:t>
            </a:r>
            <a:endParaRPr lang="en-US" sz="1200" b="1" dirty="0">
              <a:solidFill>
                <a:schemeClr val="bg1">
                  <a:lumMod val="75000"/>
                </a:schemeClr>
              </a:solidFill>
            </a:endParaRPr>
          </a:p>
          <a:p>
            <a:pPr marL="628650" lvl="1" indent="-171450">
              <a:lnSpc>
                <a:spcPct val="100000"/>
              </a:lnSpc>
              <a:spcBef>
                <a:spcPts val="400"/>
              </a:spcBef>
              <a:buClrTx/>
            </a:pPr>
            <a:r>
              <a:rPr lang="en-US" sz="1200" b="1" dirty="0">
                <a:solidFill>
                  <a:schemeClr val="bg1">
                    <a:lumMod val="75000"/>
                  </a:schemeClr>
                </a:solidFill>
              </a:rPr>
              <a:t>Area wise reviews of the listed rooms</a:t>
            </a:r>
          </a:p>
          <a:p>
            <a:pPr marL="628650" lvl="1" indent="-171450">
              <a:lnSpc>
                <a:spcPct val="100000"/>
              </a:lnSpc>
              <a:spcBef>
                <a:spcPts val="400"/>
              </a:spcBef>
              <a:buClrTx/>
            </a:pPr>
            <a:r>
              <a:rPr lang="en-US" sz="1200" b="1" dirty="0">
                <a:solidFill>
                  <a:schemeClr val="bg1">
                    <a:lumMod val="75000"/>
                  </a:schemeClr>
                </a:solidFill>
              </a:rPr>
              <a:t>Price vs number of review of rooms across new </a:t>
            </a:r>
            <a:r>
              <a:rPr lang="en-US" sz="1200" b="1" dirty="0" err="1">
                <a:solidFill>
                  <a:schemeClr val="bg1">
                    <a:lumMod val="75000"/>
                  </a:schemeClr>
                </a:solidFill>
              </a:rPr>
              <a:t>york</a:t>
            </a:r>
            <a:endParaRPr lang="en-US" sz="1200" b="1" dirty="0">
              <a:solidFill>
                <a:schemeClr val="bg1">
                  <a:lumMod val="75000"/>
                </a:schemeClr>
              </a:solidFill>
            </a:endParaRPr>
          </a:p>
          <a:p>
            <a:pPr marL="628650" lvl="1" indent="-171450">
              <a:lnSpc>
                <a:spcPct val="100000"/>
              </a:lnSpc>
              <a:spcBef>
                <a:spcPts val="400"/>
              </a:spcBef>
              <a:buClrTx/>
            </a:pPr>
            <a:r>
              <a:rPr lang="en-US" sz="1200" b="1" dirty="0">
                <a:solidFill>
                  <a:schemeClr val="bg1">
                    <a:lumMod val="75000"/>
                  </a:schemeClr>
                </a:solidFill>
              </a:rPr>
              <a:t>Relation between hosts and most user reviews</a:t>
            </a:r>
          </a:p>
          <a:p>
            <a:pPr marL="628650" lvl="1" indent="-171450">
              <a:lnSpc>
                <a:spcPct val="100000"/>
              </a:lnSpc>
              <a:spcBef>
                <a:spcPts val="400"/>
              </a:spcBef>
              <a:buClrTx/>
            </a:pPr>
            <a:r>
              <a:rPr lang="en-US" sz="1200" b="1" dirty="0">
                <a:solidFill>
                  <a:schemeClr val="bg1">
                    <a:lumMod val="75000"/>
                  </a:schemeClr>
                </a:solidFill>
              </a:rPr>
              <a:t>Find busiest host &amp; behind the reason</a:t>
            </a:r>
          </a:p>
          <a:p>
            <a:pPr marL="628650" lvl="1" indent="-171450">
              <a:lnSpc>
                <a:spcPct val="100000"/>
              </a:lnSpc>
              <a:spcBef>
                <a:spcPts val="400"/>
              </a:spcBef>
              <a:buClrTx/>
            </a:pPr>
            <a:r>
              <a:rPr lang="en-US" sz="1200" b="1" dirty="0">
                <a:solidFill>
                  <a:schemeClr val="bg1">
                    <a:lumMod val="75000"/>
                  </a:schemeClr>
                </a:solidFill>
              </a:rPr>
              <a:t>Noticeable Traffic difference across neighbourhood groups</a:t>
            </a:r>
          </a:p>
          <a:p>
            <a:pPr marL="628650" lvl="1" indent="-171450">
              <a:lnSpc>
                <a:spcPct val="100000"/>
              </a:lnSpc>
              <a:spcBef>
                <a:spcPts val="400"/>
              </a:spcBef>
              <a:buClrTx/>
            </a:pPr>
            <a:r>
              <a:rPr lang="en-US" sz="1200" b="1" dirty="0">
                <a:solidFill>
                  <a:schemeClr val="bg1">
                    <a:lumMod val="75000"/>
                  </a:schemeClr>
                </a:solidFill>
              </a:rPr>
              <a:t>Explore the relations according to geometrical location </a:t>
            </a:r>
          </a:p>
          <a:p>
            <a:pPr marL="171450" indent="-171450">
              <a:lnSpc>
                <a:spcPct val="100000"/>
              </a:lnSpc>
              <a:spcBef>
                <a:spcPts val="400"/>
              </a:spcBef>
              <a:buClrTx/>
            </a:pPr>
            <a:r>
              <a:rPr lang="en-US" sz="1200" b="1" dirty="0">
                <a:solidFill>
                  <a:schemeClr val="bg1">
                    <a:lumMod val="75000"/>
                  </a:schemeClr>
                </a:solidFill>
              </a:rPr>
              <a:t>Conclusion</a:t>
            </a:r>
          </a:p>
        </p:txBody>
      </p:sp>
      <p:sp>
        <p:nvSpPr>
          <p:cNvPr id="2" name="TextBox 1">
            <a:extLst>
              <a:ext uri="{FF2B5EF4-FFF2-40B4-BE49-F238E27FC236}">
                <a16:creationId xmlns="" xmlns:a16="http://schemas.microsoft.com/office/drawing/2014/main" id="{E976BD3D-7080-D351-9374-2AAA4E7B3C69}"/>
              </a:ext>
            </a:extLst>
          </p:cNvPr>
          <p:cNvSpPr txBox="1"/>
          <p:nvPr/>
        </p:nvSpPr>
        <p:spPr>
          <a:xfrm>
            <a:off x="774916" y="909904"/>
            <a:ext cx="473206" cy="461665"/>
          </a:xfrm>
          <a:prstGeom prst="rect">
            <a:avLst/>
          </a:prstGeom>
          <a:noFill/>
        </p:spPr>
        <p:txBody>
          <a:bodyPr wrap="none" rtlCol="0">
            <a:spAutoFit/>
          </a:bodyPr>
          <a:lstStyle/>
          <a:p>
            <a:pPr marL="285750" indent="-285750">
              <a:buFont typeface="Arial" panose="020B0604020202020204" pitchFamily="34" charset="0"/>
              <a:buChar char="•"/>
            </a:pPr>
            <a:endParaRPr lang="en-GB" sz="1200" b="1" dirty="0"/>
          </a:p>
          <a:p>
            <a:pPr marL="285750" indent="-285750">
              <a:buFont typeface="Arial" panose="020B0604020202020204" pitchFamily="34" charset="0"/>
              <a:buChar char="•"/>
            </a:pPr>
            <a:endParaRPr lang="en-GB" sz="1200" b="1" dirty="0"/>
          </a:p>
        </p:txBody>
      </p:sp>
    </p:spTree>
    <p:extLst>
      <p:ext uri="{BB962C8B-B14F-4D97-AF65-F5344CB8AC3E}">
        <p14:creationId xmlns:p14="http://schemas.microsoft.com/office/powerpoint/2010/main" val="425369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A963B8-7B9F-AE85-19E7-02E5605EA5CC}"/>
              </a:ext>
            </a:extLst>
          </p:cNvPr>
          <p:cNvSpPr>
            <a:spLocks noGrp="1"/>
          </p:cNvSpPr>
          <p:nvPr>
            <p:ph type="title"/>
          </p:nvPr>
        </p:nvSpPr>
        <p:spPr/>
        <p:txBody>
          <a:bodyPr/>
          <a:lstStyle/>
          <a:p>
            <a:r>
              <a:rPr lang="en-GB" dirty="0"/>
              <a:t>Introduction</a:t>
            </a:r>
          </a:p>
        </p:txBody>
      </p:sp>
      <p:sp>
        <p:nvSpPr>
          <p:cNvPr id="3" name="Text Placeholder 2">
            <a:extLst>
              <a:ext uri="{FF2B5EF4-FFF2-40B4-BE49-F238E27FC236}">
                <a16:creationId xmlns="" xmlns:a16="http://schemas.microsoft.com/office/drawing/2014/main" id="{E1C2ABB9-A21C-01F4-FE0E-81CF55DE76DD}"/>
              </a:ext>
            </a:extLst>
          </p:cNvPr>
          <p:cNvSpPr>
            <a:spLocks noGrp="1"/>
          </p:cNvSpPr>
          <p:nvPr>
            <p:ph type="body" idx="1"/>
          </p:nvPr>
        </p:nvSpPr>
        <p:spPr/>
        <p:txBody>
          <a:bodyPr/>
          <a:lstStyle/>
          <a:p>
            <a:pPr marL="114300" indent="0">
              <a:spcBef>
                <a:spcPts val="600"/>
              </a:spcBef>
              <a:spcAft>
                <a:spcPts val="600"/>
              </a:spcAft>
              <a:buNone/>
            </a:pPr>
            <a:r>
              <a:rPr lang="en-US" sz="2000" b="1" dirty="0">
                <a:solidFill>
                  <a:schemeClr val="bg1">
                    <a:lumMod val="75000"/>
                  </a:schemeClr>
                </a:solidFill>
              </a:rPr>
              <a:t>What is Airbnb ?</a:t>
            </a:r>
          </a:p>
          <a:p>
            <a:pPr marL="114300" indent="0">
              <a:spcBef>
                <a:spcPts val="600"/>
              </a:spcBef>
              <a:spcAft>
                <a:spcPts val="600"/>
              </a:spcAft>
              <a:buNone/>
            </a:pPr>
            <a:r>
              <a:rPr lang="en-US" sz="1600" dirty="0">
                <a:solidFill>
                  <a:schemeClr val="bg1">
                    <a:lumMod val="50000"/>
                  </a:schemeClr>
                </a:solidFill>
              </a:rPr>
              <a:t>Airbnb, Inc. is an American vacation rental online marketplace company based in San Francisco, California, United States. Airbnb offers arrangement for lodging, primarily homestays, or tourism experiences. </a:t>
            </a:r>
          </a:p>
          <a:p>
            <a:pPr marL="114300" indent="0">
              <a:spcBef>
                <a:spcPts val="600"/>
              </a:spcBef>
              <a:spcAft>
                <a:spcPts val="600"/>
              </a:spcAft>
              <a:buNone/>
            </a:pPr>
            <a:r>
              <a:rPr lang="en-US" sz="1600" dirty="0">
                <a:solidFill>
                  <a:schemeClr val="bg1">
                    <a:lumMod val="50000"/>
                  </a:schemeClr>
                </a:solidFill>
              </a:rPr>
              <a:t>The company does not own any of the real estate listings, nor does it host events. It acts as a broker, receiving commissions from each booking.</a:t>
            </a:r>
          </a:p>
          <a:p>
            <a:pPr marL="114300" indent="0">
              <a:spcBef>
                <a:spcPts val="600"/>
              </a:spcBef>
              <a:spcAft>
                <a:spcPts val="600"/>
              </a:spcAft>
              <a:buNone/>
            </a:pPr>
            <a:r>
              <a:rPr lang="en-US" sz="1600" dirty="0">
                <a:solidFill>
                  <a:schemeClr val="bg1">
                    <a:lumMod val="50000"/>
                  </a:schemeClr>
                </a:solidFill>
              </a:rPr>
              <a:t>The company was founded in 2008 by Brian Cesky, Nathan </a:t>
            </a:r>
            <a:r>
              <a:rPr lang="en-US" sz="1600" dirty="0" err="1">
                <a:solidFill>
                  <a:schemeClr val="bg1">
                    <a:lumMod val="50000"/>
                  </a:schemeClr>
                </a:solidFill>
              </a:rPr>
              <a:t>Blecharczyk</a:t>
            </a:r>
            <a:r>
              <a:rPr lang="en-US" sz="1600" dirty="0">
                <a:solidFill>
                  <a:schemeClr val="bg1">
                    <a:lumMod val="50000"/>
                  </a:schemeClr>
                </a:solidFill>
              </a:rPr>
              <a:t> and Joe </a:t>
            </a:r>
            <a:r>
              <a:rPr lang="en-US" sz="1600" dirty="0" err="1">
                <a:solidFill>
                  <a:schemeClr val="bg1">
                    <a:lumMod val="50000"/>
                  </a:schemeClr>
                </a:solidFill>
              </a:rPr>
              <a:t>Gebbia</a:t>
            </a:r>
            <a:r>
              <a:rPr lang="en-US" sz="1600" dirty="0">
                <a:solidFill>
                  <a:schemeClr val="bg1">
                    <a:lumMod val="50000"/>
                  </a:schemeClr>
                </a:solidFill>
              </a:rPr>
              <a:t>.</a:t>
            </a:r>
          </a:p>
          <a:p>
            <a:pPr marL="114300" indent="0">
              <a:spcBef>
                <a:spcPts val="600"/>
              </a:spcBef>
              <a:spcAft>
                <a:spcPts val="600"/>
              </a:spcAft>
              <a:buNone/>
            </a:pPr>
            <a:r>
              <a:rPr lang="en-US" sz="1600" dirty="0">
                <a:solidFill>
                  <a:schemeClr val="bg1">
                    <a:lumMod val="50000"/>
                  </a:schemeClr>
                </a:solidFill>
              </a:rPr>
              <a:t>Bookings platform of Airbnb is accessible via website and mobile app.</a:t>
            </a:r>
          </a:p>
          <a:p>
            <a:pPr marL="114300" indent="0">
              <a:buNone/>
            </a:pPr>
            <a:endParaRPr lang="en-US" sz="1600" dirty="0">
              <a:solidFill>
                <a:schemeClr val="bg1">
                  <a:lumMod val="50000"/>
                </a:schemeClr>
              </a:solidFill>
            </a:endParaRPr>
          </a:p>
        </p:txBody>
      </p:sp>
    </p:spTree>
    <p:extLst>
      <p:ext uri="{BB962C8B-B14F-4D97-AF65-F5344CB8AC3E}">
        <p14:creationId xmlns:p14="http://schemas.microsoft.com/office/powerpoint/2010/main" val="72078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97563-B09F-A797-FD0F-A4C875D2E21F}"/>
              </a:ext>
            </a:extLst>
          </p:cNvPr>
          <p:cNvSpPr>
            <a:spLocks noGrp="1"/>
          </p:cNvSpPr>
          <p:nvPr>
            <p:ph type="title"/>
          </p:nvPr>
        </p:nvSpPr>
        <p:spPr/>
        <p:txBody>
          <a:bodyPr/>
          <a:lstStyle/>
          <a:p>
            <a:r>
              <a:rPr lang="en-GB" dirty="0"/>
              <a:t>Problem Statement</a:t>
            </a:r>
          </a:p>
        </p:txBody>
      </p:sp>
      <p:sp>
        <p:nvSpPr>
          <p:cNvPr id="3" name="Text Placeholder 2">
            <a:extLst>
              <a:ext uri="{FF2B5EF4-FFF2-40B4-BE49-F238E27FC236}">
                <a16:creationId xmlns="" xmlns:a16="http://schemas.microsoft.com/office/drawing/2014/main" id="{BA5F5870-6DD7-265A-E1A1-2E89A713A65D}"/>
              </a:ext>
            </a:extLst>
          </p:cNvPr>
          <p:cNvSpPr>
            <a:spLocks noGrp="1"/>
          </p:cNvSpPr>
          <p:nvPr>
            <p:ph type="body" idx="1"/>
          </p:nvPr>
        </p:nvSpPr>
        <p:spPr>
          <a:xfrm>
            <a:off x="311700" y="1152475"/>
            <a:ext cx="8520600" cy="3416400"/>
          </a:xfrm>
        </p:spPr>
        <p:txBody>
          <a:bodyPr/>
          <a:lstStyle/>
          <a:p>
            <a:pPr marL="114300" indent="0">
              <a:buNone/>
            </a:pPr>
            <a:r>
              <a:rPr lang="en-US" sz="1400" dirty="0">
                <a:solidFill>
                  <a:schemeClr val="bg1">
                    <a:lumMod val="75000"/>
                  </a:schemeClr>
                </a:solidFill>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pPr marL="114300" indent="0">
              <a:buNone/>
            </a:pPr>
            <a:endParaRPr lang="en-US" sz="1400" dirty="0">
              <a:solidFill>
                <a:schemeClr val="bg1">
                  <a:lumMod val="75000"/>
                </a:schemeClr>
              </a:solidFill>
            </a:endParaRPr>
          </a:p>
          <a:p>
            <a:pPr marL="114300" indent="0">
              <a:buNone/>
            </a:pPr>
            <a:r>
              <a:rPr lang="en-US" sz="1400" dirty="0">
                <a:solidFill>
                  <a:schemeClr val="bg1">
                    <a:lumMod val="75000"/>
                  </a:schemeClr>
                </a:solidFill>
              </a:rPr>
              <a:t>Explore and analyze the data to discover key understandings (not limited to these) such as :</a:t>
            </a:r>
          </a:p>
          <a:p>
            <a:pPr marL="114300" indent="0">
              <a:buNone/>
            </a:pPr>
            <a:r>
              <a:rPr lang="en-US" sz="1400" dirty="0">
                <a:solidFill>
                  <a:schemeClr val="bg1">
                    <a:lumMod val="75000"/>
                  </a:schemeClr>
                </a:solidFill>
              </a:rPr>
              <a:t>What can we learn about different hosts and areas?</a:t>
            </a:r>
          </a:p>
          <a:p>
            <a:pPr marL="114300" indent="0">
              <a:buNone/>
            </a:pPr>
            <a:r>
              <a:rPr lang="en-US" sz="1400" dirty="0">
                <a:solidFill>
                  <a:schemeClr val="bg1">
                    <a:lumMod val="75000"/>
                  </a:schemeClr>
                </a:solidFill>
              </a:rPr>
              <a:t>What can we learn from predictions? (ex: locations, prices, reviews, </a:t>
            </a:r>
            <a:r>
              <a:rPr lang="en-US" sz="1400" dirty="0" err="1">
                <a:solidFill>
                  <a:schemeClr val="bg1">
                    <a:lumMod val="75000"/>
                  </a:schemeClr>
                </a:solidFill>
              </a:rPr>
              <a:t>etc</a:t>
            </a:r>
            <a:r>
              <a:rPr lang="en-US" sz="1400" dirty="0">
                <a:solidFill>
                  <a:schemeClr val="bg1">
                    <a:lumMod val="75000"/>
                  </a:schemeClr>
                </a:solidFill>
              </a:rPr>
              <a:t>)</a:t>
            </a:r>
          </a:p>
          <a:p>
            <a:pPr marL="114300" indent="0">
              <a:buNone/>
            </a:pPr>
            <a:r>
              <a:rPr lang="en-US" sz="1400" dirty="0">
                <a:solidFill>
                  <a:schemeClr val="bg1">
                    <a:lumMod val="75000"/>
                  </a:schemeClr>
                </a:solidFill>
              </a:rPr>
              <a:t>Which hosts are the busiest and why?</a:t>
            </a:r>
          </a:p>
          <a:p>
            <a:pPr marL="114300" indent="0">
              <a:buNone/>
            </a:pPr>
            <a:r>
              <a:rPr lang="en-US" sz="1400" dirty="0">
                <a:solidFill>
                  <a:schemeClr val="bg1">
                    <a:lumMod val="75000"/>
                  </a:schemeClr>
                </a:solidFill>
              </a:rPr>
              <a:t>Is there any noticeable difference of traffic among different areas and what could be the reason for it?</a:t>
            </a:r>
            <a:endParaRPr lang="en-GB" sz="1400" dirty="0">
              <a:solidFill>
                <a:schemeClr val="bg1">
                  <a:lumMod val="75000"/>
                </a:schemeClr>
              </a:solidFill>
            </a:endParaRPr>
          </a:p>
        </p:txBody>
      </p:sp>
    </p:spTree>
    <p:extLst>
      <p:ext uri="{BB962C8B-B14F-4D97-AF65-F5344CB8AC3E}">
        <p14:creationId xmlns:p14="http://schemas.microsoft.com/office/powerpoint/2010/main" val="378823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86A9-38C2-833A-4036-CC48B3222FF8}"/>
              </a:ext>
            </a:extLst>
          </p:cNvPr>
          <p:cNvSpPr>
            <a:spLocks noGrp="1"/>
          </p:cNvSpPr>
          <p:nvPr>
            <p:ph type="title"/>
          </p:nvPr>
        </p:nvSpPr>
        <p:spPr/>
        <p:txBody>
          <a:bodyPr/>
          <a:lstStyle/>
          <a:p>
            <a:r>
              <a:rPr lang="en-GB" dirty="0"/>
              <a:t>Data Summary</a:t>
            </a:r>
            <a:br>
              <a:rPr lang="en-GB" dirty="0"/>
            </a:br>
            <a:endParaRPr lang="en-GB" dirty="0"/>
          </a:p>
        </p:txBody>
      </p:sp>
      <p:sp>
        <p:nvSpPr>
          <p:cNvPr id="3" name="Text Placeholder 2">
            <a:extLst>
              <a:ext uri="{FF2B5EF4-FFF2-40B4-BE49-F238E27FC236}">
                <a16:creationId xmlns="" xmlns:a16="http://schemas.microsoft.com/office/drawing/2014/main" id="{76976236-20CC-EBCA-996F-8B7553C7DFBF}"/>
              </a:ext>
            </a:extLst>
          </p:cNvPr>
          <p:cNvSpPr>
            <a:spLocks noGrp="1"/>
          </p:cNvSpPr>
          <p:nvPr>
            <p:ph type="body" idx="1"/>
          </p:nvPr>
        </p:nvSpPr>
        <p:spPr/>
        <p:txBody>
          <a:bodyPr/>
          <a:lstStyle/>
          <a:p>
            <a:pPr marL="114300" indent="0">
              <a:buClr>
                <a:schemeClr val="bg1"/>
              </a:buClr>
              <a:buNone/>
            </a:pPr>
            <a:r>
              <a:rPr lang="en-US" sz="1400" dirty="0">
                <a:solidFill>
                  <a:schemeClr val="bg1">
                    <a:lumMod val="75000"/>
                  </a:schemeClr>
                </a:solidFill>
              </a:rPr>
              <a:t>This dataset has around 49,000 observations in it with 16 columns and it is a mix between categorical and numeric values.</a:t>
            </a:r>
          </a:p>
          <a:p>
            <a:pPr>
              <a:lnSpc>
                <a:spcPct val="150000"/>
              </a:lnSpc>
              <a:buClr>
                <a:schemeClr val="bg1"/>
              </a:buClr>
              <a:buSzPct val="100000"/>
              <a:buFont typeface="+mj-lt"/>
              <a:buAutoNum type="arabicPeriod"/>
            </a:pPr>
            <a:r>
              <a:rPr lang="en-US" sz="1400" b="1" dirty="0">
                <a:solidFill>
                  <a:schemeClr val="bg1">
                    <a:lumMod val="75000"/>
                  </a:schemeClr>
                </a:solidFill>
              </a:rPr>
              <a:t>id</a:t>
            </a:r>
            <a:r>
              <a:rPr lang="en-US" sz="1400" dirty="0">
                <a:solidFill>
                  <a:schemeClr val="bg1">
                    <a:lumMod val="75000"/>
                  </a:schemeClr>
                </a:solidFill>
              </a:rPr>
              <a:t>: It is an Unique identification numbers of rooms.</a:t>
            </a:r>
          </a:p>
          <a:p>
            <a:pPr>
              <a:lnSpc>
                <a:spcPct val="150000"/>
              </a:lnSpc>
              <a:buClr>
                <a:schemeClr val="bg1"/>
              </a:buClr>
              <a:buSzPct val="100000"/>
              <a:buFont typeface="+mj-lt"/>
              <a:buAutoNum type="arabicPeriod"/>
            </a:pPr>
            <a:r>
              <a:rPr lang="en-US" sz="1400" b="1" dirty="0">
                <a:solidFill>
                  <a:schemeClr val="bg1">
                    <a:lumMod val="75000"/>
                  </a:schemeClr>
                </a:solidFill>
              </a:rPr>
              <a:t>name: </a:t>
            </a:r>
            <a:r>
              <a:rPr lang="en-US" sz="1400" dirty="0">
                <a:solidFill>
                  <a:schemeClr val="bg1">
                    <a:lumMod val="75000"/>
                  </a:schemeClr>
                </a:solidFill>
              </a:rPr>
              <a:t>provides the name of room.</a:t>
            </a:r>
          </a:p>
          <a:p>
            <a:pPr>
              <a:lnSpc>
                <a:spcPct val="150000"/>
              </a:lnSpc>
              <a:buClr>
                <a:schemeClr val="bg1"/>
              </a:buClr>
              <a:buSzPct val="100000"/>
              <a:buFont typeface="+mj-lt"/>
              <a:buAutoNum type="arabicPeriod"/>
            </a:pPr>
            <a:r>
              <a:rPr lang="en-US" sz="1400" b="1" dirty="0">
                <a:solidFill>
                  <a:schemeClr val="bg1">
                    <a:lumMod val="75000"/>
                  </a:schemeClr>
                </a:solidFill>
              </a:rPr>
              <a:t>host_id : </a:t>
            </a:r>
            <a:r>
              <a:rPr lang="en-US" sz="1400" dirty="0">
                <a:solidFill>
                  <a:schemeClr val="bg1">
                    <a:lumMod val="75000"/>
                  </a:schemeClr>
                </a:solidFill>
              </a:rPr>
              <a:t>unique number of hosts.</a:t>
            </a:r>
          </a:p>
          <a:p>
            <a:pPr>
              <a:lnSpc>
                <a:spcPct val="150000"/>
              </a:lnSpc>
              <a:buClr>
                <a:schemeClr val="bg1"/>
              </a:buClr>
              <a:buSzPct val="100000"/>
              <a:buFont typeface="+mj-lt"/>
              <a:buAutoNum type="arabicPeriod"/>
            </a:pPr>
            <a:r>
              <a:rPr lang="en-US" sz="1400" b="1" dirty="0">
                <a:solidFill>
                  <a:schemeClr val="bg1">
                    <a:lumMod val="75000"/>
                  </a:schemeClr>
                </a:solidFill>
              </a:rPr>
              <a:t>host_name : </a:t>
            </a:r>
            <a:r>
              <a:rPr lang="en-US" sz="1400" dirty="0">
                <a:solidFill>
                  <a:schemeClr val="bg1">
                    <a:lumMod val="75000"/>
                  </a:schemeClr>
                </a:solidFill>
              </a:rPr>
              <a:t>provide the host name.</a:t>
            </a:r>
          </a:p>
          <a:p>
            <a:pPr>
              <a:lnSpc>
                <a:spcPct val="150000"/>
              </a:lnSpc>
              <a:buClr>
                <a:schemeClr val="bg1"/>
              </a:buClr>
              <a:buSzPct val="100000"/>
              <a:buFont typeface="+mj-lt"/>
              <a:buAutoNum type="arabicPeriod"/>
            </a:pPr>
            <a:r>
              <a:rPr lang="en-US" sz="1400" b="1" dirty="0">
                <a:solidFill>
                  <a:schemeClr val="bg1">
                    <a:lumMod val="75000"/>
                  </a:schemeClr>
                </a:solidFill>
              </a:rPr>
              <a:t>Neighbouhood group : </a:t>
            </a:r>
            <a:r>
              <a:rPr lang="en-US" sz="1400" dirty="0">
                <a:solidFill>
                  <a:schemeClr val="bg1">
                    <a:lumMod val="75000"/>
                  </a:schemeClr>
                </a:solidFill>
              </a:rPr>
              <a:t>provides the name of boroughs of new York.</a:t>
            </a:r>
          </a:p>
          <a:p>
            <a:pPr>
              <a:lnSpc>
                <a:spcPct val="150000"/>
              </a:lnSpc>
              <a:buClr>
                <a:schemeClr val="bg1"/>
              </a:buClr>
              <a:buSzPct val="100000"/>
              <a:buFont typeface="+mj-lt"/>
              <a:buAutoNum type="arabicPeriod"/>
            </a:pPr>
            <a:r>
              <a:rPr lang="en-US" sz="1400" b="1" dirty="0">
                <a:solidFill>
                  <a:schemeClr val="bg1">
                    <a:lumMod val="75000"/>
                  </a:schemeClr>
                </a:solidFill>
              </a:rPr>
              <a:t>neighbourhood : </a:t>
            </a:r>
            <a:r>
              <a:rPr lang="en-US" sz="1400" dirty="0">
                <a:solidFill>
                  <a:schemeClr val="bg1">
                    <a:lumMod val="75000"/>
                  </a:schemeClr>
                </a:solidFill>
              </a:rPr>
              <a:t>provides the name of neighbourhoods.</a:t>
            </a:r>
          </a:p>
          <a:p>
            <a:pPr>
              <a:lnSpc>
                <a:spcPct val="150000"/>
              </a:lnSpc>
              <a:buClr>
                <a:schemeClr val="bg1"/>
              </a:buClr>
              <a:buSzPct val="100000"/>
              <a:buFont typeface="+mj-lt"/>
              <a:buAutoNum type="arabicPeriod"/>
            </a:pPr>
            <a:r>
              <a:rPr lang="en-US" sz="1400" b="1" dirty="0">
                <a:solidFill>
                  <a:schemeClr val="bg1">
                    <a:lumMod val="75000"/>
                  </a:schemeClr>
                </a:solidFill>
              </a:rPr>
              <a:t>latitude : </a:t>
            </a:r>
            <a:r>
              <a:rPr lang="en-US" sz="1400" dirty="0">
                <a:solidFill>
                  <a:schemeClr val="bg1">
                    <a:lumMod val="75000"/>
                  </a:schemeClr>
                </a:solidFill>
              </a:rPr>
              <a:t>provides the latitude of rooms.</a:t>
            </a:r>
          </a:p>
          <a:p>
            <a:pPr>
              <a:lnSpc>
                <a:spcPct val="150000"/>
              </a:lnSpc>
              <a:buClr>
                <a:schemeClr val="bg1"/>
              </a:buClr>
              <a:buSzPct val="100000"/>
              <a:buFont typeface="+mj-lt"/>
              <a:buAutoNum type="arabicPeriod"/>
            </a:pPr>
            <a:r>
              <a:rPr lang="en-US" sz="1400" b="1" dirty="0">
                <a:solidFill>
                  <a:schemeClr val="bg1">
                    <a:lumMod val="75000"/>
                  </a:schemeClr>
                </a:solidFill>
              </a:rPr>
              <a:t>longitude</a:t>
            </a:r>
            <a:r>
              <a:rPr lang="en-US" sz="1400" dirty="0">
                <a:solidFill>
                  <a:schemeClr val="bg1">
                    <a:lumMod val="75000"/>
                  </a:schemeClr>
                </a:solidFill>
              </a:rPr>
              <a:t> : provides the latitude of rooms.</a:t>
            </a:r>
          </a:p>
          <a:p>
            <a:pPr>
              <a:lnSpc>
                <a:spcPct val="150000"/>
              </a:lnSpc>
              <a:buClr>
                <a:schemeClr val="bg1"/>
              </a:buClr>
              <a:buSzPct val="100000"/>
              <a:buFont typeface="+mj-lt"/>
              <a:buAutoNum type="arabicPeriod"/>
            </a:pPr>
            <a:r>
              <a:rPr lang="en-US" sz="1400" b="1" dirty="0">
                <a:solidFill>
                  <a:schemeClr val="bg1">
                    <a:lumMod val="75000"/>
                  </a:schemeClr>
                </a:solidFill>
              </a:rPr>
              <a:t>room_type : </a:t>
            </a:r>
            <a:r>
              <a:rPr lang="en-US" sz="1400" dirty="0">
                <a:solidFill>
                  <a:schemeClr val="bg1">
                    <a:lumMod val="75000"/>
                  </a:schemeClr>
                </a:solidFill>
              </a:rPr>
              <a:t>provides types of room provide by host.</a:t>
            </a:r>
            <a:endParaRPr lang="en-US" sz="1400" b="1" dirty="0">
              <a:solidFill>
                <a:schemeClr val="bg1">
                  <a:lumMod val="75000"/>
                </a:schemeClr>
              </a:solidFill>
            </a:endParaRPr>
          </a:p>
          <a:p>
            <a:pPr>
              <a:buClr>
                <a:schemeClr val="bg1"/>
              </a:buClr>
            </a:pPr>
            <a:endParaRPr lang="en-US" sz="1400" b="1" dirty="0">
              <a:solidFill>
                <a:schemeClr val="bg1">
                  <a:lumMod val="75000"/>
                </a:schemeClr>
              </a:solidFill>
            </a:endParaRPr>
          </a:p>
          <a:p>
            <a:pPr>
              <a:buClr>
                <a:schemeClr val="bg1"/>
              </a:buClr>
            </a:pPr>
            <a:endParaRPr lang="en-US" dirty="0">
              <a:solidFill>
                <a:schemeClr val="bg1">
                  <a:lumMod val="75000"/>
                </a:schemeClr>
              </a:solidFill>
            </a:endParaRPr>
          </a:p>
          <a:p>
            <a:pPr>
              <a:buClr>
                <a:schemeClr val="bg1"/>
              </a:buClr>
            </a:pPr>
            <a:endParaRPr lang="en-US" dirty="0">
              <a:solidFill>
                <a:schemeClr val="bg1">
                  <a:lumMod val="75000"/>
                </a:schemeClr>
              </a:solidFill>
            </a:endParaRPr>
          </a:p>
          <a:p>
            <a:pPr>
              <a:buClr>
                <a:schemeClr val="bg1"/>
              </a:buClr>
            </a:pPr>
            <a:endParaRPr lang="en-US" dirty="0">
              <a:solidFill>
                <a:schemeClr val="bg1">
                  <a:lumMod val="75000"/>
                </a:schemeClr>
              </a:solidFill>
            </a:endParaRPr>
          </a:p>
          <a:p>
            <a:pPr>
              <a:buClr>
                <a:schemeClr val="bg1"/>
              </a:buClr>
            </a:pPr>
            <a:endParaRPr lang="en-US" dirty="0">
              <a:solidFill>
                <a:schemeClr val="bg1">
                  <a:lumMod val="75000"/>
                </a:schemeClr>
              </a:solidFill>
            </a:endParaRPr>
          </a:p>
          <a:p>
            <a:pPr>
              <a:buClr>
                <a:schemeClr val="bg1"/>
              </a:buClr>
            </a:pPr>
            <a:endParaRPr lang="en-GB" dirty="0">
              <a:solidFill>
                <a:schemeClr val="bg1">
                  <a:lumMod val="75000"/>
                </a:schemeClr>
              </a:solidFill>
            </a:endParaRPr>
          </a:p>
        </p:txBody>
      </p:sp>
    </p:spTree>
    <p:extLst>
      <p:ext uri="{BB962C8B-B14F-4D97-AF65-F5344CB8AC3E}">
        <p14:creationId xmlns:p14="http://schemas.microsoft.com/office/powerpoint/2010/main" val="55758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86A9-38C2-833A-4036-CC48B3222FF8}"/>
              </a:ext>
            </a:extLst>
          </p:cNvPr>
          <p:cNvSpPr>
            <a:spLocks noGrp="1"/>
          </p:cNvSpPr>
          <p:nvPr>
            <p:ph type="title"/>
          </p:nvPr>
        </p:nvSpPr>
        <p:spPr/>
        <p:txBody>
          <a:bodyPr/>
          <a:lstStyle/>
          <a:p>
            <a:r>
              <a:rPr lang="en-GB" dirty="0"/>
              <a:t>Data Summary</a:t>
            </a:r>
            <a:br>
              <a:rPr lang="en-GB" dirty="0"/>
            </a:br>
            <a:endParaRPr lang="en-GB" dirty="0"/>
          </a:p>
        </p:txBody>
      </p:sp>
      <p:sp>
        <p:nvSpPr>
          <p:cNvPr id="3" name="Text Placeholder 2">
            <a:extLst>
              <a:ext uri="{FF2B5EF4-FFF2-40B4-BE49-F238E27FC236}">
                <a16:creationId xmlns="" xmlns:a16="http://schemas.microsoft.com/office/drawing/2014/main" id="{76976236-20CC-EBCA-996F-8B7553C7DFBF}"/>
              </a:ext>
            </a:extLst>
          </p:cNvPr>
          <p:cNvSpPr>
            <a:spLocks noGrp="1"/>
          </p:cNvSpPr>
          <p:nvPr>
            <p:ph type="body" idx="1"/>
          </p:nvPr>
        </p:nvSpPr>
        <p:spPr/>
        <p:txBody>
          <a:bodyPr/>
          <a:lstStyle/>
          <a:p>
            <a:pPr>
              <a:lnSpc>
                <a:spcPct val="150000"/>
              </a:lnSpc>
              <a:buClr>
                <a:schemeClr val="bg1"/>
              </a:buClr>
              <a:buSzPct val="100000"/>
              <a:buFont typeface="+mj-lt"/>
              <a:buAutoNum type="arabicPeriod" startAt="10"/>
            </a:pPr>
            <a:r>
              <a:rPr lang="en-US" sz="1400" b="1" dirty="0">
                <a:solidFill>
                  <a:schemeClr val="bg1">
                    <a:lumMod val="75000"/>
                  </a:schemeClr>
                </a:solidFill>
              </a:rPr>
              <a:t>price : </a:t>
            </a:r>
            <a:r>
              <a:rPr lang="en-US" sz="1400" dirty="0">
                <a:solidFill>
                  <a:schemeClr val="bg1">
                    <a:lumMod val="75000"/>
                  </a:schemeClr>
                </a:solidFill>
              </a:rPr>
              <a:t>It provide the price of room.</a:t>
            </a:r>
            <a:endParaRPr lang="en-US" sz="1400" b="1" dirty="0">
              <a:solidFill>
                <a:schemeClr val="bg1">
                  <a:lumMod val="75000"/>
                </a:schemeClr>
              </a:solidFill>
            </a:endParaRPr>
          </a:p>
          <a:p>
            <a:pPr>
              <a:lnSpc>
                <a:spcPct val="150000"/>
              </a:lnSpc>
              <a:buClr>
                <a:schemeClr val="bg1"/>
              </a:buClr>
              <a:buSzPct val="100000"/>
              <a:buFont typeface="+mj-lt"/>
              <a:buAutoNum type="arabicPeriod" startAt="10"/>
            </a:pPr>
            <a:r>
              <a:rPr lang="en-US" sz="1400" b="1" dirty="0">
                <a:solidFill>
                  <a:schemeClr val="bg1">
                    <a:lumMod val="75000"/>
                  </a:schemeClr>
                </a:solidFill>
              </a:rPr>
              <a:t>minimum_nights : </a:t>
            </a:r>
            <a:r>
              <a:rPr lang="en-US" sz="1400" dirty="0">
                <a:solidFill>
                  <a:schemeClr val="bg1">
                    <a:lumMod val="75000"/>
                  </a:schemeClr>
                </a:solidFill>
              </a:rPr>
              <a:t>provides the number of minimum night </a:t>
            </a:r>
            <a:r>
              <a:rPr lang="en-US" sz="1400" dirty="0" smtClean="0">
                <a:solidFill>
                  <a:schemeClr val="bg1">
                    <a:lumMod val="75000"/>
                  </a:schemeClr>
                </a:solidFill>
              </a:rPr>
              <a:t>availability </a:t>
            </a:r>
            <a:r>
              <a:rPr lang="en-US" sz="1400" dirty="0">
                <a:solidFill>
                  <a:schemeClr val="bg1">
                    <a:lumMod val="75000"/>
                  </a:schemeClr>
                </a:solidFill>
              </a:rPr>
              <a:t>of room.</a:t>
            </a:r>
            <a:endParaRPr lang="en-US" sz="1400" b="1" dirty="0">
              <a:solidFill>
                <a:schemeClr val="bg1">
                  <a:lumMod val="75000"/>
                </a:schemeClr>
              </a:solidFill>
            </a:endParaRPr>
          </a:p>
          <a:p>
            <a:pPr>
              <a:lnSpc>
                <a:spcPct val="150000"/>
              </a:lnSpc>
              <a:buClr>
                <a:schemeClr val="bg1"/>
              </a:buClr>
              <a:buSzPct val="100000"/>
              <a:buFont typeface="+mj-lt"/>
              <a:buAutoNum type="arabicPeriod" startAt="10"/>
            </a:pPr>
            <a:r>
              <a:rPr lang="en-US" sz="1400" b="1" dirty="0">
                <a:solidFill>
                  <a:schemeClr val="bg1">
                    <a:lumMod val="75000"/>
                  </a:schemeClr>
                </a:solidFill>
              </a:rPr>
              <a:t>number_of_reviews : </a:t>
            </a:r>
            <a:r>
              <a:rPr lang="en-US" sz="1400" dirty="0">
                <a:solidFill>
                  <a:schemeClr val="bg1">
                    <a:lumMod val="75000"/>
                  </a:schemeClr>
                </a:solidFill>
              </a:rPr>
              <a:t>provides the number of reviews of the specific room.</a:t>
            </a:r>
          </a:p>
          <a:p>
            <a:pPr>
              <a:lnSpc>
                <a:spcPct val="150000"/>
              </a:lnSpc>
              <a:buClr>
                <a:schemeClr val="bg1"/>
              </a:buClr>
              <a:buSzPct val="100000"/>
              <a:buFont typeface="+mj-lt"/>
              <a:buAutoNum type="arabicPeriod" startAt="10"/>
            </a:pPr>
            <a:r>
              <a:rPr lang="en-GB" sz="1400" b="1" dirty="0">
                <a:solidFill>
                  <a:schemeClr val="bg1">
                    <a:lumMod val="75000"/>
                  </a:schemeClr>
                </a:solidFill>
              </a:rPr>
              <a:t>last_review</a:t>
            </a:r>
            <a:r>
              <a:rPr lang="en-US" sz="1400" b="1" dirty="0">
                <a:solidFill>
                  <a:schemeClr val="bg1">
                    <a:lumMod val="75000"/>
                  </a:schemeClr>
                </a:solidFill>
              </a:rPr>
              <a:t> : </a:t>
            </a:r>
            <a:r>
              <a:rPr lang="en-US" sz="1400" dirty="0">
                <a:solidFill>
                  <a:schemeClr val="bg1">
                    <a:lumMod val="75000"/>
                  </a:schemeClr>
                </a:solidFill>
              </a:rPr>
              <a:t>provides the last updated reviewed date via customer.</a:t>
            </a:r>
          </a:p>
          <a:p>
            <a:pPr>
              <a:lnSpc>
                <a:spcPct val="150000"/>
              </a:lnSpc>
              <a:buClr>
                <a:schemeClr val="bg1"/>
              </a:buClr>
              <a:buSzPct val="100000"/>
              <a:buFont typeface="+mj-lt"/>
              <a:buAutoNum type="arabicPeriod" startAt="10"/>
            </a:pPr>
            <a:r>
              <a:rPr lang="en-GB" sz="1400" b="1" dirty="0">
                <a:solidFill>
                  <a:schemeClr val="bg1">
                    <a:lumMod val="75000"/>
                  </a:schemeClr>
                </a:solidFill>
              </a:rPr>
              <a:t>reviews_per_month</a:t>
            </a:r>
            <a:r>
              <a:rPr lang="en-US" sz="1400" b="1" dirty="0">
                <a:solidFill>
                  <a:schemeClr val="bg1">
                    <a:lumMod val="75000"/>
                  </a:schemeClr>
                </a:solidFill>
              </a:rPr>
              <a:t> : </a:t>
            </a:r>
            <a:r>
              <a:rPr lang="en-US" sz="1400" dirty="0">
                <a:solidFill>
                  <a:schemeClr val="bg1">
                    <a:lumMod val="75000"/>
                  </a:schemeClr>
                </a:solidFill>
              </a:rPr>
              <a:t>provides per month review for a room.</a:t>
            </a:r>
            <a:endParaRPr lang="en-US" sz="1400" b="1" dirty="0">
              <a:solidFill>
                <a:schemeClr val="bg1">
                  <a:lumMod val="75000"/>
                </a:schemeClr>
              </a:solidFill>
            </a:endParaRPr>
          </a:p>
          <a:p>
            <a:pPr>
              <a:lnSpc>
                <a:spcPct val="150000"/>
              </a:lnSpc>
              <a:buClr>
                <a:schemeClr val="bg1"/>
              </a:buClr>
              <a:buSzPct val="100000"/>
              <a:buFont typeface="+mj-lt"/>
              <a:buAutoNum type="arabicPeriod" startAt="10"/>
            </a:pPr>
            <a:r>
              <a:rPr lang="en-GB" sz="1400" b="1" dirty="0">
                <a:solidFill>
                  <a:schemeClr val="bg1">
                    <a:lumMod val="75000"/>
                  </a:schemeClr>
                </a:solidFill>
              </a:rPr>
              <a:t>calculated_host_listings_count</a:t>
            </a:r>
            <a:r>
              <a:rPr lang="en-US" sz="1400" b="1" dirty="0">
                <a:solidFill>
                  <a:schemeClr val="bg1">
                    <a:lumMod val="75000"/>
                  </a:schemeClr>
                </a:solidFill>
              </a:rPr>
              <a:t> : </a:t>
            </a:r>
            <a:r>
              <a:rPr lang="en-US" sz="1400" dirty="0">
                <a:solidFill>
                  <a:schemeClr val="bg1">
                    <a:lumMod val="75000"/>
                  </a:schemeClr>
                </a:solidFill>
              </a:rPr>
              <a:t>provides the number of listing via same host.</a:t>
            </a:r>
          </a:p>
          <a:p>
            <a:pPr>
              <a:lnSpc>
                <a:spcPct val="150000"/>
              </a:lnSpc>
              <a:buClr>
                <a:schemeClr val="bg1"/>
              </a:buClr>
              <a:buSzPct val="100000"/>
              <a:buFont typeface="+mj-lt"/>
              <a:buAutoNum type="arabicPeriod" startAt="10"/>
            </a:pPr>
            <a:r>
              <a:rPr lang="en-GB" sz="1400" b="1" dirty="0">
                <a:solidFill>
                  <a:schemeClr val="bg1">
                    <a:lumMod val="75000"/>
                  </a:schemeClr>
                </a:solidFill>
              </a:rPr>
              <a:t>availability_365 </a:t>
            </a:r>
            <a:r>
              <a:rPr lang="en-US" sz="1400" b="1" dirty="0">
                <a:solidFill>
                  <a:schemeClr val="bg1">
                    <a:lumMod val="75000"/>
                  </a:schemeClr>
                </a:solidFill>
              </a:rPr>
              <a:t>: </a:t>
            </a:r>
            <a:r>
              <a:rPr lang="en-US" sz="1400" dirty="0">
                <a:solidFill>
                  <a:schemeClr val="bg1">
                    <a:lumMod val="75000"/>
                  </a:schemeClr>
                </a:solidFill>
              </a:rPr>
              <a:t>room available for booking in day wise.</a:t>
            </a:r>
            <a:endParaRPr lang="en-GB" sz="1400" dirty="0">
              <a:solidFill>
                <a:schemeClr val="bg1">
                  <a:lumMod val="75000"/>
                </a:schemeClr>
              </a:solidFill>
            </a:endParaRPr>
          </a:p>
        </p:txBody>
      </p:sp>
    </p:spTree>
    <p:extLst>
      <p:ext uri="{BB962C8B-B14F-4D97-AF65-F5344CB8AC3E}">
        <p14:creationId xmlns:p14="http://schemas.microsoft.com/office/powerpoint/2010/main" val="5314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Cleaning Data</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p:txBody>
          <a:bodyPr/>
          <a:lstStyle/>
          <a:p>
            <a:pPr>
              <a:buClr>
                <a:schemeClr val="bg1"/>
              </a:buClr>
            </a:pPr>
            <a:r>
              <a:rPr lang="en-US" sz="1400" dirty="0">
                <a:solidFill>
                  <a:schemeClr val="bg1">
                    <a:lumMod val="75000"/>
                  </a:schemeClr>
                </a:solidFill>
              </a:rPr>
              <a:t>In the dataset, we have observed that there is the presence of some missing values in different features(columns), and thus, to make our datasets more lucrative, we must remove any outliers and null values that appear in different rows or columns</a:t>
            </a:r>
            <a:r>
              <a:rPr lang="en-US" sz="1400" dirty="0" smtClean="0">
                <a:solidFill>
                  <a:schemeClr val="bg1">
                    <a:lumMod val="75000"/>
                  </a:schemeClr>
                </a:solidFill>
              </a:rPr>
              <a:t>.</a:t>
            </a:r>
          </a:p>
          <a:p>
            <a:pPr>
              <a:buClr>
                <a:schemeClr val="bg1"/>
              </a:buClr>
            </a:pPr>
            <a:r>
              <a:rPr lang="en-US" sz="1400" dirty="0" smtClean="0">
                <a:solidFill>
                  <a:schemeClr val="bg1">
                    <a:lumMod val="75000"/>
                  </a:schemeClr>
                </a:solidFill>
              </a:rPr>
              <a:t>We </a:t>
            </a:r>
            <a:r>
              <a:rPr lang="en-US" sz="1400" dirty="0">
                <a:solidFill>
                  <a:schemeClr val="bg1">
                    <a:lumMod val="75000"/>
                  </a:schemeClr>
                </a:solidFill>
              </a:rPr>
              <a:t>observed that the price column has so many outliers, so we have removed those and also we have removed null values from all columns.</a:t>
            </a:r>
            <a:endParaRPr lang="en-GB" sz="1400" dirty="0">
              <a:solidFill>
                <a:schemeClr val="bg1">
                  <a:lumMod val="75000"/>
                </a:schemeClr>
              </a:solidFill>
            </a:endParaRPr>
          </a:p>
        </p:txBody>
      </p:sp>
      <p:pic>
        <p:nvPicPr>
          <p:cNvPr id="5" name="Picture 4">
            <a:extLst>
              <a:ext uri="{FF2B5EF4-FFF2-40B4-BE49-F238E27FC236}">
                <a16:creationId xmlns="" xmlns:a16="http://schemas.microsoft.com/office/drawing/2014/main" id="{A8774D84-C5C7-F42D-A656-373052CEB162}"/>
              </a:ext>
            </a:extLst>
          </p:cNvPr>
          <p:cNvPicPr>
            <a:picLocks noChangeAspect="1"/>
          </p:cNvPicPr>
          <p:nvPr/>
        </p:nvPicPr>
        <p:blipFill>
          <a:blip r:embed="rId2"/>
          <a:stretch>
            <a:fillRect/>
          </a:stretch>
        </p:blipFill>
        <p:spPr>
          <a:xfrm>
            <a:off x="813660" y="2482281"/>
            <a:ext cx="2696706" cy="2001521"/>
          </a:xfrm>
          <a:prstGeom prst="rect">
            <a:avLst/>
          </a:prstGeom>
        </p:spPr>
      </p:pic>
      <p:pic>
        <p:nvPicPr>
          <p:cNvPr id="7" name="Picture 6">
            <a:extLst>
              <a:ext uri="{FF2B5EF4-FFF2-40B4-BE49-F238E27FC236}">
                <a16:creationId xmlns="" xmlns:a16="http://schemas.microsoft.com/office/drawing/2014/main" id="{FF7EC133-44E5-BF79-5382-0CD432B56A70}"/>
              </a:ext>
            </a:extLst>
          </p:cNvPr>
          <p:cNvPicPr>
            <a:picLocks noChangeAspect="1"/>
          </p:cNvPicPr>
          <p:nvPr/>
        </p:nvPicPr>
        <p:blipFill>
          <a:blip r:embed="rId3"/>
          <a:stretch>
            <a:fillRect/>
          </a:stretch>
        </p:blipFill>
        <p:spPr>
          <a:xfrm>
            <a:off x="5528041" y="2482280"/>
            <a:ext cx="2689067" cy="2001521"/>
          </a:xfrm>
          <a:prstGeom prst="rect">
            <a:avLst/>
          </a:prstGeom>
        </p:spPr>
      </p:pic>
      <p:sp>
        <p:nvSpPr>
          <p:cNvPr id="8" name="TextBox 7">
            <a:extLst>
              <a:ext uri="{FF2B5EF4-FFF2-40B4-BE49-F238E27FC236}">
                <a16:creationId xmlns="" xmlns:a16="http://schemas.microsoft.com/office/drawing/2014/main" id="{261A5427-35BB-0F7C-1C99-90FB718972A8}"/>
              </a:ext>
            </a:extLst>
          </p:cNvPr>
          <p:cNvSpPr txBox="1"/>
          <p:nvPr/>
        </p:nvSpPr>
        <p:spPr>
          <a:xfrm>
            <a:off x="810575" y="4485561"/>
            <a:ext cx="2930610" cy="307777"/>
          </a:xfrm>
          <a:prstGeom prst="rect">
            <a:avLst/>
          </a:prstGeom>
          <a:noFill/>
        </p:spPr>
        <p:txBody>
          <a:bodyPr wrap="none" rtlCol="0">
            <a:spAutoFit/>
          </a:bodyPr>
          <a:lstStyle/>
          <a:p>
            <a:r>
              <a:rPr lang="en-GB" dirty="0"/>
              <a:t>Outliers presence in price columns</a:t>
            </a:r>
          </a:p>
        </p:txBody>
      </p:sp>
      <p:sp>
        <p:nvSpPr>
          <p:cNvPr id="9" name="TextBox 8">
            <a:extLst>
              <a:ext uri="{FF2B5EF4-FFF2-40B4-BE49-F238E27FC236}">
                <a16:creationId xmlns="" xmlns:a16="http://schemas.microsoft.com/office/drawing/2014/main" id="{3CA3944D-E549-7CD0-B02B-53F5909D56DF}"/>
              </a:ext>
            </a:extLst>
          </p:cNvPr>
          <p:cNvSpPr txBox="1"/>
          <p:nvPr/>
        </p:nvSpPr>
        <p:spPr>
          <a:xfrm>
            <a:off x="5331419" y="4483801"/>
            <a:ext cx="3228769" cy="307777"/>
          </a:xfrm>
          <a:prstGeom prst="rect">
            <a:avLst/>
          </a:prstGeom>
          <a:noFill/>
        </p:spPr>
        <p:txBody>
          <a:bodyPr wrap="none" rtlCol="0">
            <a:spAutoFit/>
          </a:bodyPr>
          <a:lstStyle/>
          <a:p>
            <a:r>
              <a:rPr lang="en-GB" dirty="0"/>
              <a:t>After removing outlier in price columns</a:t>
            </a:r>
          </a:p>
        </p:txBody>
      </p:sp>
      <p:sp>
        <p:nvSpPr>
          <p:cNvPr id="10" name="Arrow: Right 9">
            <a:extLst>
              <a:ext uri="{FF2B5EF4-FFF2-40B4-BE49-F238E27FC236}">
                <a16:creationId xmlns="" xmlns:a16="http://schemas.microsoft.com/office/drawing/2014/main" id="{3D63C83A-95ED-B70D-90A3-685D83F9AF5B}"/>
              </a:ext>
            </a:extLst>
          </p:cNvPr>
          <p:cNvSpPr/>
          <p:nvPr/>
        </p:nvSpPr>
        <p:spPr>
          <a:xfrm>
            <a:off x="4012326" y="3045417"/>
            <a:ext cx="1140860" cy="519193"/>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16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7C7BF-C8FB-DCF3-F836-8EA084F3ACF0}"/>
              </a:ext>
            </a:extLst>
          </p:cNvPr>
          <p:cNvSpPr>
            <a:spLocks noGrp="1"/>
          </p:cNvSpPr>
          <p:nvPr>
            <p:ph type="title"/>
          </p:nvPr>
        </p:nvSpPr>
        <p:spPr/>
        <p:txBody>
          <a:bodyPr/>
          <a:lstStyle/>
          <a:p>
            <a:r>
              <a:rPr lang="en-GB" dirty="0"/>
              <a:t>Exploratory Data Analysis</a:t>
            </a:r>
            <a:br>
              <a:rPr lang="en-GB" dirty="0"/>
            </a:br>
            <a:r>
              <a:rPr lang="en-GB" dirty="0"/>
              <a:t/>
            </a:r>
            <a:br>
              <a:rPr lang="en-GB" dirty="0"/>
            </a:br>
            <a:endParaRPr lang="en-GB" dirty="0"/>
          </a:p>
        </p:txBody>
      </p:sp>
      <p:sp>
        <p:nvSpPr>
          <p:cNvPr id="3" name="Text Placeholder 2">
            <a:extLst>
              <a:ext uri="{FF2B5EF4-FFF2-40B4-BE49-F238E27FC236}">
                <a16:creationId xmlns="" xmlns:a16="http://schemas.microsoft.com/office/drawing/2014/main" id="{9F4C6AA9-679B-1D45-C6C7-A9461880FCE5}"/>
              </a:ext>
            </a:extLst>
          </p:cNvPr>
          <p:cNvSpPr>
            <a:spLocks noGrp="1"/>
          </p:cNvSpPr>
          <p:nvPr>
            <p:ph type="body" idx="1"/>
          </p:nvPr>
        </p:nvSpPr>
        <p:spPr>
          <a:xfrm>
            <a:off x="311700" y="1017725"/>
            <a:ext cx="8520600" cy="572700"/>
          </a:xfrm>
        </p:spPr>
        <p:txBody>
          <a:bodyPr/>
          <a:lstStyle/>
          <a:p>
            <a:pPr>
              <a:buClr>
                <a:schemeClr val="bg1"/>
              </a:buClr>
            </a:pPr>
            <a:r>
              <a:rPr lang="en-US" b="1" u="sng" dirty="0">
                <a:solidFill>
                  <a:schemeClr val="bg1">
                    <a:lumMod val="75000"/>
                  </a:schemeClr>
                </a:solidFill>
              </a:rPr>
              <a:t>NEIGHBOURHOOD GROUP ANALYSIS</a:t>
            </a:r>
            <a:endParaRPr lang="en-GB" b="1" u="sng" dirty="0">
              <a:solidFill>
                <a:schemeClr val="bg1">
                  <a:lumMod val="75000"/>
                </a:schemeClr>
              </a:solidFill>
            </a:endParaRPr>
          </a:p>
        </p:txBody>
      </p:sp>
      <p:pic>
        <p:nvPicPr>
          <p:cNvPr id="5" name="Picture 4">
            <a:extLst>
              <a:ext uri="{FF2B5EF4-FFF2-40B4-BE49-F238E27FC236}">
                <a16:creationId xmlns="" xmlns:a16="http://schemas.microsoft.com/office/drawing/2014/main" id="{BFAE70CC-A8D4-4C3C-5844-B237D7BE1560}"/>
              </a:ext>
            </a:extLst>
          </p:cNvPr>
          <p:cNvPicPr>
            <a:picLocks noChangeAspect="1"/>
          </p:cNvPicPr>
          <p:nvPr/>
        </p:nvPicPr>
        <p:blipFill>
          <a:blip r:embed="rId3"/>
          <a:stretch>
            <a:fillRect/>
          </a:stretch>
        </p:blipFill>
        <p:spPr>
          <a:xfrm>
            <a:off x="5432557" y="1304075"/>
            <a:ext cx="2820857" cy="2593119"/>
          </a:xfrm>
          <a:prstGeom prst="rect">
            <a:avLst/>
          </a:prstGeom>
        </p:spPr>
      </p:pic>
      <p:pic>
        <p:nvPicPr>
          <p:cNvPr id="7" name="Picture 6">
            <a:extLst>
              <a:ext uri="{FF2B5EF4-FFF2-40B4-BE49-F238E27FC236}">
                <a16:creationId xmlns="" xmlns:a16="http://schemas.microsoft.com/office/drawing/2014/main" id="{36E5DB69-7112-B282-3983-DB97AAC8FDC7}"/>
              </a:ext>
            </a:extLst>
          </p:cNvPr>
          <p:cNvPicPr>
            <a:picLocks noChangeAspect="1"/>
          </p:cNvPicPr>
          <p:nvPr/>
        </p:nvPicPr>
        <p:blipFill>
          <a:blip r:embed="rId4"/>
          <a:stretch>
            <a:fillRect/>
          </a:stretch>
        </p:blipFill>
        <p:spPr>
          <a:xfrm>
            <a:off x="482049" y="1543544"/>
            <a:ext cx="4371623" cy="2253541"/>
          </a:xfrm>
          <a:prstGeom prst="rect">
            <a:avLst/>
          </a:prstGeom>
        </p:spPr>
      </p:pic>
      <p:sp>
        <p:nvSpPr>
          <p:cNvPr id="8" name="TextBox 7">
            <a:extLst>
              <a:ext uri="{FF2B5EF4-FFF2-40B4-BE49-F238E27FC236}">
                <a16:creationId xmlns="" xmlns:a16="http://schemas.microsoft.com/office/drawing/2014/main" id="{9C27D9D3-1F3F-5606-6E8E-28A181BA2F7C}"/>
              </a:ext>
            </a:extLst>
          </p:cNvPr>
          <p:cNvSpPr txBox="1"/>
          <p:nvPr/>
        </p:nvSpPr>
        <p:spPr>
          <a:xfrm>
            <a:off x="482049" y="4125775"/>
            <a:ext cx="7726071" cy="646331"/>
          </a:xfrm>
          <a:prstGeom prst="rect">
            <a:avLst/>
          </a:prstGeom>
          <a:noFill/>
        </p:spPr>
        <p:txBody>
          <a:bodyPr wrap="square" rtlCol="0">
            <a:spAutoFit/>
          </a:bodyPr>
          <a:lstStyle/>
          <a:p>
            <a:pPr marL="228600" indent="-228600">
              <a:buAutoNum type="arabicPeriod"/>
            </a:pPr>
            <a:r>
              <a:rPr lang="en-US" sz="1200" dirty="0" smtClean="0"/>
              <a:t>The </a:t>
            </a:r>
            <a:r>
              <a:rPr lang="en-US" sz="1200" dirty="0"/>
              <a:t>majority of hosts of from Manhattan, Brooklyn afterward Queens, Bronx, and Staten Island</a:t>
            </a:r>
            <a:r>
              <a:rPr lang="en-US" sz="1200" dirty="0" smtClean="0"/>
              <a:t>.</a:t>
            </a:r>
          </a:p>
          <a:p>
            <a:r>
              <a:rPr lang="en-US" sz="1200" dirty="0" smtClean="0"/>
              <a:t>2</a:t>
            </a:r>
            <a:r>
              <a:rPr lang="en-US" sz="1200" dirty="0"/>
              <a:t>. </a:t>
            </a:r>
            <a:r>
              <a:rPr lang="en-US" sz="1200" dirty="0" smtClean="0"/>
              <a:t>  Manhattan </a:t>
            </a:r>
            <a:r>
              <a:rPr lang="en-US" sz="1200" dirty="0"/>
              <a:t>has 21422 hosts, Brooklyn has 19699 hosts, Queens has 5496 hosts, the Bronx has 1021hosts and  Staten Island has 355 hosts.</a:t>
            </a:r>
            <a:endParaRPr lang="en-GB" sz="1200" dirty="0"/>
          </a:p>
        </p:txBody>
      </p:sp>
    </p:spTree>
    <p:extLst>
      <p:ext uri="{BB962C8B-B14F-4D97-AF65-F5344CB8AC3E}">
        <p14:creationId xmlns:p14="http://schemas.microsoft.com/office/powerpoint/2010/main" val="253849791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10040</TotalTime>
  <Words>1742</Words>
  <Application>Microsoft Office PowerPoint</Application>
  <PresentationFormat>On-screen Show (16:9)</PresentationFormat>
  <Paragraphs>177</Paragraphs>
  <Slides>28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Montserrat</vt:lpstr>
      <vt:lpstr>Wingdings</vt:lpstr>
      <vt:lpstr>Simple Light</vt:lpstr>
      <vt:lpstr>           Capstone Project                           on AIRBNB BOOKING ANALYSIS by  Raushan kumar, Rajiv Singh &amp; Raja Naveen Kodati   </vt:lpstr>
      <vt:lpstr>CONTENT</vt:lpstr>
      <vt:lpstr>CONTENT</vt:lpstr>
      <vt:lpstr>Introduction</vt:lpstr>
      <vt:lpstr>Problem Statement</vt:lpstr>
      <vt:lpstr>Data Summary </vt:lpstr>
      <vt:lpstr>Data Summary </vt:lpstr>
      <vt:lpstr>Cleaning Data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ANALYSIS</dc:title>
  <dc:creator>Rajiv Singh</dc:creator>
  <cp:lastModifiedBy>Windows User</cp:lastModifiedBy>
  <cp:revision>16</cp:revision>
  <dcterms:modified xsi:type="dcterms:W3CDTF">2022-08-17T02:46:46Z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