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2" r:id="rId6"/>
    <p:sldId id="261" r:id="rId7"/>
    <p:sldId id="260" r:id="rId8"/>
    <p:sldId id="264" r:id="rId9"/>
    <p:sldId id="263" r:id="rId10"/>
    <p:sldId id="265" r:id="rId11"/>
    <p:sldId id="266" r:id="rId12"/>
    <p:sldId id="267" r:id="rId13"/>
    <p:sldId id="268" r:id="rId14"/>
    <p:sldId id="269" r:id="rId15"/>
    <p:sldId id="270" r:id="rId16"/>
    <p:sldId id="271" r:id="rId17"/>
    <p:sldId id="272" r:id="rId18"/>
    <p:sldId id="274" r:id="rId19"/>
    <p:sldId id="273" r:id="rId20"/>
    <p:sldId id="275" r:id="rId21"/>
    <p:sldId id="278" r:id="rId22"/>
    <p:sldId id="277" r:id="rId23"/>
    <p:sldId id="276" r:id="rId24"/>
    <p:sldId id="279" r:id="rId25"/>
    <p:sldId id="280" r:id="rId26"/>
    <p:sldId id="281" r:id="rId27"/>
    <p:sldId id="282" r:id="rId28"/>
    <p:sldId id="283" r:id="rId29"/>
    <p:sldId id="284" r:id="rId30"/>
    <p:sldId id="286" r:id="rId31"/>
    <p:sldId id="285" r:id="rId32"/>
    <p:sldId id="287" r:id="rId33"/>
    <p:sldId id="288" r:id="rId34"/>
  </p:sldIdLst>
  <p:sldSz cx="9144000" cy="5143500" type="screen16x9"/>
  <p:notesSz cx="6858000" cy="9144000"/>
  <p:embeddedFontLst>
    <p:embeddedFont>
      <p:font typeface="Montserrat"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331896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8485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 Id="rId5" Type="http://schemas.openxmlformats.org/officeDocument/2006/relationships/image" Target="../media/image24.tmp"/><Relationship Id="rId4" Type="http://schemas.openxmlformats.org/officeDocument/2006/relationships/image" Target="../media/image23.tmp"/></Relationships>
</file>

<file path=ppt/slides/_rels/slide22.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2.xml"/><Relationship Id="rId4" Type="http://schemas.openxmlformats.org/officeDocument/2006/relationships/image" Target="../media/image27.tmp"/></Relationships>
</file>

<file path=ppt/slides/_rels/slide23.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tmp"/><Relationship Id="rId1" Type="http://schemas.openxmlformats.org/officeDocument/2006/relationships/slideLayout" Target="../slideLayouts/slideLayout2.xml"/><Relationship Id="rId6" Type="http://schemas.openxmlformats.org/officeDocument/2006/relationships/image" Target="../media/image32.tmp"/><Relationship Id="rId5" Type="http://schemas.openxmlformats.org/officeDocument/2006/relationships/image" Target="../media/image31.tmp"/><Relationship Id="rId4" Type="http://schemas.openxmlformats.org/officeDocument/2006/relationships/image" Target="../media/image30.tmp"/></Relationships>
</file>

<file path=ppt/slides/_rels/slide24.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tmp"/><Relationship Id="rId7" Type="http://schemas.openxmlformats.org/officeDocument/2006/relationships/image" Target="../media/image40.tmp"/><Relationship Id="rId2" Type="http://schemas.openxmlformats.org/officeDocument/2006/relationships/image" Target="../media/image35.tmp"/><Relationship Id="rId1" Type="http://schemas.openxmlformats.org/officeDocument/2006/relationships/slideLayout" Target="../slideLayouts/slideLayout2.xml"/><Relationship Id="rId6" Type="http://schemas.openxmlformats.org/officeDocument/2006/relationships/image" Target="../media/image39.tmp"/><Relationship Id="rId5" Type="http://schemas.openxmlformats.org/officeDocument/2006/relationships/image" Target="../media/image38.tmp"/><Relationship Id="rId4" Type="http://schemas.openxmlformats.org/officeDocument/2006/relationships/image" Target="../media/image37.tmp"/></Relationships>
</file>

<file path=ppt/slides/_rels/slide26.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7.tmp"/><Relationship Id="rId3" Type="http://schemas.openxmlformats.org/officeDocument/2006/relationships/image" Target="../media/image42.tmp"/><Relationship Id="rId7" Type="http://schemas.openxmlformats.org/officeDocument/2006/relationships/image" Target="../media/image46.tm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5.tmp"/><Relationship Id="rId5" Type="http://schemas.openxmlformats.org/officeDocument/2006/relationships/image" Target="../media/image44.tmp"/><Relationship Id="rId4" Type="http://schemas.openxmlformats.org/officeDocument/2006/relationships/image" Target="../media/image43.tmp"/></Relationships>
</file>

<file path=ppt/slides/_rels/slide28.xml.rels><?xml version="1.0" encoding="UTF-8" standalone="yes"?>
<Relationships xmlns="http://schemas.openxmlformats.org/package/2006/relationships"><Relationship Id="rId2" Type="http://schemas.openxmlformats.org/officeDocument/2006/relationships/image" Target="../media/image48.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image" Target="../media/image49.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image" Target="../media/image52.tmp"/><Relationship Id="rId1" Type="http://schemas.openxmlformats.org/officeDocument/2006/relationships/slideLayout" Target="../slideLayouts/slideLayout2.xml"/><Relationship Id="rId4" Type="http://schemas.openxmlformats.org/officeDocument/2006/relationships/image" Target="../media/image54.tmp"/></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49382" y="103909"/>
            <a:ext cx="8578868" cy="419039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dirty="0" smtClean="0">
                <a:solidFill>
                  <a:srgbClr val="CC0000"/>
                </a:solidFill>
                <a:latin typeface="Montserrat"/>
                <a:ea typeface="Montserrat"/>
                <a:cs typeface="Montserrat"/>
                <a:sym typeface="Montserrat"/>
              </a:rPr>
              <a:t>Capstone Project</a:t>
            </a:r>
            <a:r>
              <a:rPr lang="en-US" sz="4200" b="1" dirty="0">
                <a:solidFill>
                  <a:srgbClr val="CC0000"/>
                </a:solidFill>
                <a:latin typeface="Montserrat"/>
                <a:ea typeface="Montserrat"/>
                <a:cs typeface="Montserrat"/>
                <a:sym typeface="Montserrat"/>
              </a:rPr>
              <a:t> </a:t>
            </a:r>
            <a:r>
              <a:rPr lang="en-US" sz="4200" b="1" dirty="0" smtClean="0">
                <a:solidFill>
                  <a:srgbClr val="CC0000"/>
                </a:solidFill>
                <a:latin typeface="Montserrat"/>
                <a:ea typeface="Montserrat"/>
                <a:cs typeface="Montserrat"/>
                <a:sym typeface="Montserrat"/>
              </a:rPr>
              <a:t>: 3</a:t>
            </a:r>
            <a:br>
              <a:rPr lang="en-US" sz="4200" b="1" dirty="0" smtClean="0">
                <a:solidFill>
                  <a:srgbClr val="CC0000"/>
                </a:solidFill>
                <a:latin typeface="Montserrat"/>
                <a:ea typeface="Montserrat"/>
                <a:cs typeface="Montserrat"/>
                <a:sym typeface="Montserrat"/>
              </a:rPr>
            </a:br>
            <a:r>
              <a:rPr lang="en-US" sz="4200" b="1" dirty="0">
                <a:solidFill>
                  <a:srgbClr val="CC0000"/>
                </a:solidFill>
                <a:latin typeface="Montserrat"/>
                <a:ea typeface="Montserrat"/>
                <a:cs typeface="Montserrat"/>
                <a:sym typeface="Montserrat"/>
              </a:rPr>
              <a:t> </a:t>
            </a:r>
            <a:r>
              <a:rPr lang="en-US" sz="4200" b="1" dirty="0" smtClean="0">
                <a:solidFill>
                  <a:srgbClr val="CC0000"/>
                </a:solidFill>
                <a:latin typeface="Montserrat"/>
                <a:ea typeface="Montserrat"/>
                <a:cs typeface="Montserrat"/>
                <a:sym typeface="Montserrat"/>
              </a:rPr>
              <a:t>                        </a:t>
            </a:r>
            <a:r>
              <a:rPr lang="en-US" sz="4200" b="1" dirty="0" smtClean="0">
                <a:solidFill>
                  <a:srgbClr val="00B0F0"/>
                </a:solidFill>
                <a:latin typeface="Montserrat"/>
                <a:ea typeface="Montserrat"/>
                <a:cs typeface="Montserrat"/>
                <a:sym typeface="Montserrat"/>
              </a:rPr>
              <a:t>on</a:t>
            </a:r>
            <a:endParaRPr sz="4200" b="1" dirty="0">
              <a:solidFill>
                <a:srgbClr val="00B0F0"/>
              </a:solidFill>
              <a:latin typeface="Montserrat"/>
              <a:ea typeface="Montserrat"/>
              <a:cs typeface="Montserrat"/>
              <a:sym typeface="Montserrat"/>
            </a:endParaRPr>
          </a:p>
          <a:p>
            <a:pPr lvl="0"/>
            <a:r>
              <a:rPr lang="en-US" sz="3600" b="1" dirty="0">
                <a:solidFill>
                  <a:schemeClr val="lt1"/>
                </a:solidFill>
                <a:latin typeface="Montserrat"/>
                <a:ea typeface="Montserrat"/>
                <a:cs typeface="Montserrat"/>
                <a:sym typeface="Montserrat"/>
              </a:rPr>
              <a:t>Credit Card Default </a:t>
            </a:r>
            <a:r>
              <a:rPr lang="en-US" sz="3600" b="1" dirty="0" smtClean="0">
                <a:solidFill>
                  <a:schemeClr val="lt1"/>
                </a:solidFill>
                <a:latin typeface="Montserrat"/>
                <a:ea typeface="Montserrat"/>
                <a:cs typeface="Montserrat"/>
                <a:sym typeface="Montserrat"/>
              </a:rPr>
              <a:t>Prediction</a:t>
            </a:r>
            <a:br>
              <a:rPr lang="en-US" sz="3600" b="1" dirty="0" smtClean="0">
                <a:solidFill>
                  <a:schemeClr val="lt1"/>
                </a:solidFill>
                <a:latin typeface="Montserrat"/>
                <a:ea typeface="Montserrat"/>
                <a:cs typeface="Montserrat"/>
                <a:sym typeface="Montserrat"/>
              </a:rPr>
            </a:br>
            <a:r>
              <a:rPr lang="en-US" sz="3600" b="1" dirty="0" smtClean="0">
                <a:solidFill>
                  <a:srgbClr val="00B0F0"/>
                </a:solidFill>
                <a:latin typeface="Montserrat"/>
                <a:ea typeface="Montserrat"/>
                <a:cs typeface="Montserrat"/>
                <a:sym typeface="Montserrat"/>
              </a:rPr>
              <a:t>by</a:t>
            </a:r>
            <a:r>
              <a:rPr lang="en-US" sz="3600" b="1" dirty="0" smtClean="0">
                <a:solidFill>
                  <a:schemeClr val="lt1"/>
                </a:solidFill>
                <a:latin typeface="Montserrat"/>
                <a:ea typeface="Montserrat"/>
                <a:cs typeface="Montserrat"/>
                <a:sym typeface="Montserrat"/>
              </a:rPr>
              <a:t/>
            </a:r>
            <a:br>
              <a:rPr lang="en-US" sz="3600" b="1" dirty="0" smtClean="0">
                <a:solidFill>
                  <a:schemeClr val="lt1"/>
                </a:solidFill>
                <a:latin typeface="Montserrat"/>
                <a:ea typeface="Montserrat"/>
                <a:cs typeface="Montserrat"/>
                <a:sym typeface="Montserrat"/>
              </a:rPr>
            </a:br>
            <a:r>
              <a:rPr lang="en-US" sz="3600" b="1" dirty="0" err="1" smtClean="0">
                <a:solidFill>
                  <a:schemeClr val="lt1"/>
                </a:solidFill>
                <a:latin typeface="Montserrat"/>
                <a:ea typeface="Montserrat"/>
                <a:cs typeface="Montserrat"/>
                <a:sym typeface="Montserrat"/>
              </a:rPr>
              <a:t>Raushan</a:t>
            </a:r>
            <a:r>
              <a:rPr lang="en-US" sz="3600" b="1" dirty="0" smtClean="0">
                <a:solidFill>
                  <a:schemeClr val="lt1"/>
                </a:solidFill>
                <a:latin typeface="Montserrat"/>
                <a:ea typeface="Montserrat"/>
                <a:cs typeface="Montserrat"/>
                <a:sym typeface="Montserrat"/>
              </a:rPr>
              <a:t> </a:t>
            </a:r>
            <a:r>
              <a:rPr lang="en-US" sz="3600" b="1" dirty="0" err="1" smtClean="0">
                <a:solidFill>
                  <a:schemeClr val="lt1"/>
                </a:solidFill>
                <a:latin typeface="Montserrat"/>
                <a:ea typeface="Montserrat"/>
                <a:cs typeface="Montserrat"/>
                <a:sym typeface="Montserrat"/>
              </a:rPr>
              <a:t>kumar</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40000"/>
                    <a:lumOff val="60000"/>
                  </a:schemeClr>
                </a:solidFill>
              </a:rPr>
              <a:t>Number </a:t>
            </a:r>
            <a:r>
              <a:rPr lang="en-US" dirty="0">
                <a:solidFill>
                  <a:schemeClr val="tx1">
                    <a:lumMod val="40000"/>
                    <a:lumOff val="60000"/>
                  </a:schemeClr>
                </a:solidFill>
              </a:rPr>
              <a:t>of credit </a:t>
            </a:r>
            <a:r>
              <a:rPr lang="en-US" dirty="0" smtClean="0">
                <a:solidFill>
                  <a:schemeClr val="tx1">
                    <a:lumMod val="40000"/>
                    <a:lumOff val="60000"/>
                  </a:schemeClr>
                </a:solidFill>
              </a:rPr>
              <a:t>card on the </a:t>
            </a:r>
            <a:r>
              <a:rPr lang="en-US" dirty="0">
                <a:solidFill>
                  <a:schemeClr val="tx1">
                    <a:lumMod val="40000"/>
                    <a:lumOff val="60000"/>
                  </a:schemeClr>
                </a:solidFill>
              </a:rPr>
              <a:t>basis of </a:t>
            </a:r>
            <a:r>
              <a:rPr lang="en-US" dirty="0" smtClean="0">
                <a:solidFill>
                  <a:schemeClr val="tx1">
                    <a:lumMod val="40000"/>
                    <a:lumOff val="60000"/>
                  </a:schemeClr>
                </a:solidFill>
              </a:rPr>
              <a:t>Education</a:t>
            </a:r>
            <a:endParaRPr lang="en-US" dirty="0">
              <a:solidFill>
                <a:schemeClr val="tx1">
                  <a:lumMod val="40000"/>
                  <a:lumOff val="60000"/>
                </a:schemeClr>
              </a:solidFill>
            </a:endParaRPr>
          </a:p>
        </p:txBody>
      </p:sp>
      <p:sp>
        <p:nvSpPr>
          <p:cNvPr id="3" name="Text Placeholder 2"/>
          <p:cNvSpPr>
            <a:spLocks noGrp="1"/>
          </p:cNvSpPr>
          <p:nvPr>
            <p:ph type="body" idx="1"/>
          </p:nvPr>
        </p:nvSpPr>
        <p:spPr>
          <a:xfrm>
            <a:off x="311699" y="1152475"/>
            <a:ext cx="3709583" cy="3416400"/>
          </a:xfrm>
        </p:spPr>
        <p:txBody>
          <a:bodyPr/>
          <a:lstStyle/>
          <a:p>
            <a:pPr>
              <a:buClr>
                <a:schemeClr val="bg1"/>
              </a:buClr>
              <a:buFont typeface="Wingdings" pitchFamily="2" charset="2"/>
              <a:buChar char="v"/>
            </a:pPr>
            <a:r>
              <a:rPr lang="en-US" dirty="0">
                <a:solidFill>
                  <a:schemeClr val="bg1"/>
                </a:solidFill>
              </a:rPr>
              <a:t>1 = graduate school; 2 = university; 3 = high school; 0 = </a:t>
            </a:r>
            <a:r>
              <a:rPr lang="en-US" dirty="0" smtClean="0">
                <a:solidFill>
                  <a:schemeClr val="bg1"/>
                </a:solidFill>
              </a:rPr>
              <a:t>others.</a:t>
            </a:r>
          </a:p>
          <a:p>
            <a:pPr>
              <a:buClr>
                <a:schemeClr val="bg1"/>
              </a:buClr>
              <a:buFont typeface="Wingdings" pitchFamily="2" charset="2"/>
              <a:buChar char="v"/>
            </a:pPr>
            <a:endParaRPr lang="en-US" dirty="0">
              <a:solidFill>
                <a:schemeClr val="bg1"/>
              </a:solidFill>
            </a:endParaRPr>
          </a:p>
          <a:p>
            <a:pPr>
              <a:buClr>
                <a:schemeClr val="bg1"/>
              </a:buClr>
              <a:buFont typeface="Wingdings" pitchFamily="2" charset="2"/>
              <a:buChar char="v"/>
            </a:pPr>
            <a:r>
              <a:rPr lang="en-US" dirty="0">
                <a:solidFill>
                  <a:schemeClr val="bg1"/>
                </a:solidFill>
              </a:rPr>
              <a:t>On the basis of above analysis and visualization, we can conclude that most number of credit card holders are university students.</a:t>
            </a:r>
            <a:endParaRPr lang="en-US" dirty="0" smtClean="0">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617" y="974295"/>
            <a:ext cx="4733481" cy="4067743"/>
          </a:xfrm>
          <a:prstGeom prst="rect">
            <a:avLst/>
          </a:prstGeom>
        </p:spPr>
      </p:pic>
    </p:spTree>
    <p:extLst>
      <p:ext uri="{BB962C8B-B14F-4D97-AF65-F5344CB8AC3E}">
        <p14:creationId xmlns:p14="http://schemas.microsoft.com/office/powerpoint/2010/main" val="1527935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40000"/>
                    <a:lumOff val="60000"/>
                  </a:schemeClr>
                </a:solidFill>
              </a:rPr>
              <a:t>Number of credit card on the basis of </a:t>
            </a:r>
            <a:r>
              <a:rPr lang="en-US" dirty="0" smtClean="0">
                <a:solidFill>
                  <a:schemeClr val="tx1">
                    <a:lumMod val="40000"/>
                    <a:lumOff val="60000"/>
                  </a:schemeClr>
                </a:solidFill>
              </a:rPr>
              <a:t>Marital </a:t>
            </a:r>
            <a:r>
              <a:rPr lang="en-US" dirty="0">
                <a:solidFill>
                  <a:schemeClr val="tx1">
                    <a:lumMod val="40000"/>
                    <a:lumOff val="60000"/>
                  </a:schemeClr>
                </a:solidFill>
              </a:rPr>
              <a:t>status</a:t>
            </a:r>
            <a:endParaRPr lang="en-US" dirty="0"/>
          </a:p>
        </p:txBody>
      </p:sp>
      <p:sp>
        <p:nvSpPr>
          <p:cNvPr id="3" name="Text Placeholder 2"/>
          <p:cNvSpPr>
            <a:spLocks noGrp="1"/>
          </p:cNvSpPr>
          <p:nvPr>
            <p:ph type="body" idx="1"/>
          </p:nvPr>
        </p:nvSpPr>
        <p:spPr>
          <a:xfrm>
            <a:off x="311700" y="1152475"/>
            <a:ext cx="3626455" cy="3416400"/>
          </a:xfrm>
        </p:spPr>
        <p:txBody>
          <a:bodyPr/>
          <a:lstStyle/>
          <a:p>
            <a:pPr>
              <a:buClr>
                <a:schemeClr val="bg1"/>
              </a:buClr>
              <a:buFont typeface="Wingdings" pitchFamily="2" charset="2"/>
              <a:buChar char="v"/>
            </a:pPr>
            <a:r>
              <a:rPr lang="en-US" dirty="0">
                <a:solidFill>
                  <a:schemeClr val="bg1"/>
                </a:solidFill>
              </a:rPr>
              <a:t>1 = married</a:t>
            </a:r>
          </a:p>
          <a:p>
            <a:pPr marL="114300" indent="0">
              <a:buClr>
                <a:schemeClr val="bg1"/>
              </a:buClr>
              <a:buNone/>
            </a:pPr>
            <a:r>
              <a:rPr lang="en-US" dirty="0" smtClean="0">
                <a:solidFill>
                  <a:schemeClr val="bg1"/>
                </a:solidFill>
              </a:rPr>
              <a:t>      2 </a:t>
            </a:r>
            <a:r>
              <a:rPr lang="en-US" dirty="0">
                <a:solidFill>
                  <a:schemeClr val="bg1"/>
                </a:solidFill>
              </a:rPr>
              <a:t>= single</a:t>
            </a:r>
          </a:p>
          <a:p>
            <a:pPr marL="114300" indent="0">
              <a:buClr>
                <a:schemeClr val="bg1"/>
              </a:buClr>
              <a:buNone/>
            </a:pPr>
            <a:r>
              <a:rPr lang="en-US" dirty="0" smtClean="0">
                <a:solidFill>
                  <a:schemeClr val="bg1"/>
                </a:solidFill>
              </a:rPr>
              <a:t>      3 </a:t>
            </a:r>
            <a:r>
              <a:rPr lang="en-US" dirty="0">
                <a:solidFill>
                  <a:schemeClr val="bg1"/>
                </a:solidFill>
              </a:rPr>
              <a:t>= </a:t>
            </a:r>
            <a:r>
              <a:rPr lang="en-US" dirty="0" smtClean="0">
                <a:solidFill>
                  <a:schemeClr val="bg1"/>
                </a:solidFill>
              </a:rPr>
              <a:t>others</a:t>
            </a:r>
          </a:p>
          <a:p>
            <a:pPr marL="114300" indent="0">
              <a:buClr>
                <a:schemeClr val="bg1"/>
              </a:buClr>
              <a:buNone/>
            </a:pPr>
            <a:r>
              <a:rPr lang="en-US" b="1" dirty="0">
                <a:solidFill>
                  <a:schemeClr val="bg1"/>
                </a:solidFill>
              </a:rPr>
              <a:t> </a:t>
            </a:r>
            <a:r>
              <a:rPr lang="en-US" b="1" dirty="0" smtClean="0">
                <a:solidFill>
                  <a:schemeClr val="bg1"/>
                </a:solidFill>
              </a:rPr>
              <a:t> </a:t>
            </a:r>
          </a:p>
          <a:p>
            <a:pPr>
              <a:buClr>
                <a:schemeClr val="bg1"/>
              </a:buClr>
              <a:buFont typeface="Wingdings" pitchFamily="2" charset="2"/>
              <a:buChar char="v"/>
            </a:pPr>
            <a:r>
              <a:rPr lang="en-US" b="1" dirty="0">
                <a:solidFill>
                  <a:schemeClr val="bg1"/>
                </a:solidFill>
              </a:rPr>
              <a:t> </a:t>
            </a:r>
            <a:r>
              <a:rPr lang="en-US" dirty="0">
                <a:solidFill>
                  <a:schemeClr val="bg1"/>
                </a:solidFill>
              </a:rPr>
              <a:t>From </a:t>
            </a:r>
            <a:r>
              <a:rPr lang="en-US" dirty="0" smtClean="0">
                <a:solidFill>
                  <a:schemeClr val="bg1"/>
                </a:solidFill>
              </a:rPr>
              <a:t>this </a:t>
            </a:r>
            <a:r>
              <a:rPr lang="en-US" dirty="0">
                <a:solidFill>
                  <a:schemeClr val="bg1"/>
                </a:solidFill>
              </a:rPr>
              <a:t>plot we can see that most number of credit card are hold by people whose marriage status is single.</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5582" y="1097330"/>
            <a:ext cx="5008418" cy="3152552"/>
          </a:xfrm>
          <a:prstGeom prst="rect">
            <a:avLst/>
          </a:prstGeom>
        </p:spPr>
      </p:pic>
    </p:spTree>
    <p:extLst>
      <p:ext uri="{BB962C8B-B14F-4D97-AF65-F5344CB8AC3E}">
        <p14:creationId xmlns:p14="http://schemas.microsoft.com/office/powerpoint/2010/main" val="3051912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40000"/>
                    <a:lumOff val="60000"/>
                  </a:schemeClr>
                </a:solidFill>
              </a:rPr>
              <a:t>Number of credit card on the basis </a:t>
            </a:r>
            <a:r>
              <a:rPr lang="en-US" dirty="0" smtClean="0">
                <a:solidFill>
                  <a:schemeClr val="tx1">
                    <a:lumMod val="40000"/>
                    <a:lumOff val="60000"/>
                  </a:schemeClr>
                </a:solidFill>
              </a:rPr>
              <a:t>of Gender</a:t>
            </a:r>
            <a:endParaRPr lang="en-US" dirty="0"/>
          </a:p>
        </p:txBody>
      </p:sp>
      <p:sp>
        <p:nvSpPr>
          <p:cNvPr id="3" name="Text Placeholder 2"/>
          <p:cNvSpPr>
            <a:spLocks noGrp="1"/>
          </p:cNvSpPr>
          <p:nvPr>
            <p:ph type="body" idx="1"/>
          </p:nvPr>
        </p:nvSpPr>
        <p:spPr>
          <a:xfrm>
            <a:off x="311700" y="1152475"/>
            <a:ext cx="3273164" cy="3416400"/>
          </a:xfrm>
        </p:spPr>
        <p:txBody>
          <a:bodyPr/>
          <a:lstStyle/>
          <a:p>
            <a:pPr>
              <a:buClr>
                <a:schemeClr val="bg1"/>
              </a:buClr>
              <a:buFont typeface="Wingdings" pitchFamily="2" charset="2"/>
              <a:buChar char="v"/>
            </a:pPr>
            <a:r>
              <a:rPr lang="en-US" dirty="0">
                <a:solidFill>
                  <a:schemeClr val="bg1"/>
                </a:solidFill>
              </a:rPr>
              <a:t>1: Male</a:t>
            </a:r>
          </a:p>
          <a:p>
            <a:pPr marL="114300" indent="0">
              <a:buClr>
                <a:schemeClr val="bg1"/>
              </a:buClr>
              <a:buNone/>
            </a:pPr>
            <a:r>
              <a:rPr lang="en-US" dirty="0" smtClean="0">
                <a:solidFill>
                  <a:schemeClr val="bg1"/>
                </a:solidFill>
              </a:rPr>
              <a:t>      2</a:t>
            </a:r>
            <a:r>
              <a:rPr lang="en-US" dirty="0">
                <a:solidFill>
                  <a:schemeClr val="bg1"/>
                </a:solidFill>
              </a:rPr>
              <a:t>: </a:t>
            </a:r>
            <a:r>
              <a:rPr lang="en-US" dirty="0" smtClean="0">
                <a:solidFill>
                  <a:schemeClr val="bg1"/>
                </a:solidFill>
              </a:rPr>
              <a:t>Female</a:t>
            </a:r>
          </a:p>
          <a:p>
            <a:pPr>
              <a:buClr>
                <a:schemeClr val="bg1"/>
              </a:buClr>
              <a:buFont typeface="Wingdings" pitchFamily="2" charset="2"/>
              <a:buChar char="v"/>
            </a:pPr>
            <a:endParaRPr lang="en-US" dirty="0">
              <a:solidFill>
                <a:schemeClr val="bg1"/>
              </a:solidFill>
            </a:endParaRPr>
          </a:p>
          <a:p>
            <a:pPr>
              <a:buClr>
                <a:schemeClr val="bg1"/>
              </a:buClr>
              <a:buFont typeface="Wingdings" pitchFamily="2" charset="2"/>
              <a:buChar char="v"/>
            </a:pPr>
            <a:r>
              <a:rPr lang="en-US" dirty="0">
                <a:solidFill>
                  <a:schemeClr val="bg1"/>
                </a:solidFill>
              </a:rPr>
              <a:t>From </a:t>
            </a:r>
            <a:r>
              <a:rPr lang="en-US" dirty="0" smtClean="0">
                <a:solidFill>
                  <a:schemeClr val="bg1"/>
                </a:solidFill>
              </a:rPr>
              <a:t>this </a:t>
            </a:r>
            <a:r>
              <a:rPr lang="en-US" dirty="0">
                <a:solidFill>
                  <a:schemeClr val="bg1"/>
                </a:solidFill>
              </a:rPr>
              <a:t>plot we can conclude that number of female credit card holder are more than male.</a:t>
            </a:r>
            <a:endParaRPr lang="en-US" dirty="0">
              <a:solidFill>
                <a:schemeClr val="bg1"/>
              </a:solidFill>
            </a:endParaRP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299" y="961311"/>
            <a:ext cx="5507182" cy="4010585"/>
          </a:xfrm>
          <a:prstGeom prst="rect">
            <a:avLst/>
          </a:prstGeom>
        </p:spPr>
      </p:pic>
    </p:spTree>
    <p:extLst>
      <p:ext uri="{BB962C8B-B14F-4D97-AF65-F5344CB8AC3E}">
        <p14:creationId xmlns:p14="http://schemas.microsoft.com/office/powerpoint/2010/main" val="1364287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22118"/>
            <a:ext cx="8520600" cy="623455"/>
          </a:xfrm>
        </p:spPr>
        <p:txBody>
          <a:bodyPr/>
          <a:lstStyle/>
          <a:p>
            <a:r>
              <a:rPr lang="en-US" sz="2400" b="1" dirty="0">
                <a:solidFill>
                  <a:schemeClr val="tx1">
                    <a:lumMod val="40000"/>
                    <a:lumOff val="60000"/>
                  </a:schemeClr>
                </a:solidFill>
              </a:rPr>
              <a:t>Sex and </a:t>
            </a:r>
            <a:r>
              <a:rPr lang="en-US" sz="2400" b="1" dirty="0" err="1" smtClean="0">
                <a:solidFill>
                  <a:schemeClr val="tx1">
                    <a:lumMod val="40000"/>
                    <a:lumOff val="60000"/>
                  </a:schemeClr>
                </a:solidFill>
              </a:rPr>
              <a:t>default_payment_next_month</a:t>
            </a:r>
            <a:r>
              <a:rPr lang="en-US" sz="2400" b="1" dirty="0" smtClean="0">
                <a:solidFill>
                  <a:schemeClr val="tx1">
                    <a:lumMod val="40000"/>
                    <a:lumOff val="60000"/>
                  </a:schemeClr>
                </a:solidFill>
              </a:rPr>
              <a:t> </a:t>
            </a:r>
            <a:r>
              <a:rPr lang="en-US" sz="2400" dirty="0">
                <a:solidFill>
                  <a:schemeClr val="tx1">
                    <a:lumMod val="40000"/>
                    <a:lumOff val="60000"/>
                  </a:schemeClr>
                </a:solidFill>
              </a:rPr>
              <a:t/>
            </a:r>
            <a:br>
              <a:rPr lang="en-US" sz="2400" dirty="0">
                <a:solidFill>
                  <a:schemeClr val="tx1">
                    <a:lumMod val="40000"/>
                    <a:lumOff val="60000"/>
                  </a:schemeClr>
                </a:solidFill>
              </a:rPr>
            </a:br>
            <a:endParaRPr lang="en-US" sz="2400" dirty="0">
              <a:solidFill>
                <a:schemeClr val="tx1">
                  <a:lumMod val="40000"/>
                  <a:lumOff val="60000"/>
                </a:schemeClr>
              </a:solidFill>
            </a:endParaRPr>
          </a:p>
        </p:txBody>
      </p:sp>
      <p:sp>
        <p:nvSpPr>
          <p:cNvPr id="3" name="Text Placeholder 2"/>
          <p:cNvSpPr>
            <a:spLocks noGrp="1"/>
          </p:cNvSpPr>
          <p:nvPr>
            <p:ph type="body" idx="1"/>
          </p:nvPr>
        </p:nvSpPr>
        <p:spPr>
          <a:xfrm>
            <a:off x="311700" y="1152475"/>
            <a:ext cx="3574500" cy="3416400"/>
          </a:xfrm>
        </p:spPr>
        <p:txBody>
          <a:bodyPr/>
          <a:lstStyle/>
          <a:p>
            <a:pPr>
              <a:buClr>
                <a:schemeClr val="bg1"/>
              </a:buClr>
              <a:buFont typeface="Wingdings" pitchFamily="2" charset="2"/>
              <a:buChar char="v"/>
            </a:pPr>
            <a:r>
              <a:rPr lang="en-US" sz="2000" dirty="0" smtClean="0">
                <a:solidFill>
                  <a:schemeClr val="bg1"/>
                </a:solidFill>
              </a:rPr>
              <a:t>It is evident from the above plot that Males have more default payment as compared to Females.</a:t>
            </a:r>
          </a:p>
          <a:p>
            <a:pPr marL="114300" indent="0">
              <a:buClr>
                <a:schemeClr val="bg1"/>
              </a:buClr>
              <a:buNone/>
            </a:pPr>
            <a:endParaRPr lang="en-US" sz="2000" dirty="0" smtClean="0">
              <a:solidFill>
                <a:schemeClr val="bg1"/>
              </a:solidFill>
            </a:endParaRPr>
          </a:p>
          <a:p>
            <a:pPr>
              <a:buClr>
                <a:schemeClr val="bg1"/>
              </a:buClr>
              <a:buFont typeface="Wingdings" pitchFamily="2" charset="2"/>
              <a:buChar char="v"/>
            </a:pPr>
            <a:r>
              <a:rPr lang="en-US" sz="2000" dirty="0" smtClean="0">
                <a:solidFill>
                  <a:schemeClr val="bg1"/>
                </a:solidFill>
              </a:rPr>
              <a:t>     1</a:t>
            </a:r>
            <a:r>
              <a:rPr lang="en-US" sz="2000" dirty="0">
                <a:solidFill>
                  <a:schemeClr val="bg1"/>
                </a:solidFill>
              </a:rPr>
              <a:t>: Male</a:t>
            </a:r>
          </a:p>
          <a:p>
            <a:pPr marL="114300" indent="0">
              <a:buClr>
                <a:schemeClr val="bg1"/>
              </a:buClr>
              <a:buNone/>
            </a:pPr>
            <a:r>
              <a:rPr lang="en-US" sz="2000" dirty="0" smtClean="0">
                <a:solidFill>
                  <a:schemeClr val="bg1"/>
                </a:solidFill>
              </a:rPr>
              <a:t>          </a:t>
            </a:r>
            <a:r>
              <a:rPr lang="en-US" sz="2000" dirty="0">
                <a:solidFill>
                  <a:schemeClr val="bg1"/>
                </a:solidFill>
              </a:rPr>
              <a:t>2: Female</a:t>
            </a:r>
          </a:p>
          <a:p>
            <a:pPr>
              <a:buClr>
                <a:schemeClr val="bg1"/>
              </a:buClr>
              <a:buFont typeface="Wingdings" pitchFamily="2" charset="2"/>
              <a:buChar char="Ø"/>
            </a:pPr>
            <a:endParaRPr lang="en-US" sz="2000" dirty="0">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783" y="1149261"/>
            <a:ext cx="4791744" cy="3343742"/>
          </a:xfrm>
          <a:prstGeom prst="rect">
            <a:avLst/>
          </a:prstGeom>
        </p:spPr>
      </p:pic>
    </p:spTree>
    <p:extLst>
      <p:ext uri="{BB962C8B-B14F-4D97-AF65-F5344CB8AC3E}">
        <p14:creationId xmlns:p14="http://schemas.microsoft.com/office/powerpoint/2010/main" val="71489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40000"/>
                    <a:lumOff val="60000"/>
                  </a:schemeClr>
                </a:solidFill>
              </a:rPr>
              <a:t>Education and </a:t>
            </a:r>
            <a:r>
              <a:rPr lang="en-US" b="1" dirty="0" err="1">
                <a:solidFill>
                  <a:schemeClr val="tx1">
                    <a:lumMod val="40000"/>
                    <a:lumOff val="60000"/>
                  </a:schemeClr>
                </a:solidFill>
              </a:rPr>
              <a:t>default_payment_next_month</a:t>
            </a:r>
            <a:r>
              <a:rPr lang="en-US" dirty="0">
                <a:solidFill>
                  <a:schemeClr val="tx1">
                    <a:lumMod val="40000"/>
                    <a:lumOff val="60000"/>
                  </a:schemeClr>
                </a:solidFill>
              </a:rPr>
              <a:t/>
            </a:r>
            <a:br>
              <a:rPr lang="en-US" dirty="0">
                <a:solidFill>
                  <a:schemeClr val="tx1">
                    <a:lumMod val="40000"/>
                    <a:lumOff val="60000"/>
                  </a:schemeClr>
                </a:solidFill>
              </a:rPr>
            </a:br>
            <a:endParaRPr lang="en-US" dirty="0">
              <a:solidFill>
                <a:schemeClr val="tx1">
                  <a:lumMod val="40000"/>
                  <a:lumOff val="60000"/>
                </a:schemeClr>
              </a:solidFill>
            </a:endParaRPr>
          </a:p>
        </p:txBody>
      </p:sp>
      <p:sp>
        <p:nvSpPr>
          <p:cNvPr id="3" name="Text Placeholder 2"/>
          <p:cNvSpPr>
            <a:spLocks noGrp="1"/>
          </p:cNvSpPr>
          <p:nvPr>
            <p:ph type="body" idx="1"/>
          </p:nvPr>
        </p:nvSpPr>
        <p:spPr>
          <a:xfrm>
            <a:off x="311700" y="1152475"/>
            <a:ext cx="3491373" cy="3416400"/>
          </a:xfrm>
        </p:spPr>
        <p:txBody>
          <a:bodyPr/>
          <a:lstStyle/>
          <a:p>
            <a:pPr>
              <a:buClr>
                <a:schemeClr val="bg1"/>
              </a:buClr>
              <a:buFont typeface="Wingdings" pitchFamily="2" charset="2"/>
              <a:buChar char="v"/>
            </a:pPr>
            <a:r>
              <a:rPr lang="en-US" dirty="0">
                <a:solidFill>
                  <a:schemeClr val="bg1"/>
                </a:solidFill>
              </a:rPr>
              <a:t>1 = graduate school; 2 = university; 3 = high school; 0 = </a:t>
            </a:r>
            <a:r>
              <a:rPr lang="en-US" dirty="0" smtClean="0">
                <a:solidFill>
                  <a:schemeClr val="bg1"/>
                </a:solidFill>
              </a:rPr>
              <a:t>others</a:t>
            </a:r>
            <a:r>
              <a:rPr lang="en-US" dirty="0" smtClean="0"/>
              <a:t>.</a:t>
            </a:r>
          </a:p>
          <a:p>
            <a:pPr marL="114300" indent="0">
              <a:buClr>
                <a:schemeClr val="bg1"/>
              </a:buClr>
              <a:buNone/>
            </a:pPr>
            <a:endParaRPr lang="en-US" dirty="0" smtClean="0"/>
          </a:p>
          <a:p>
            <a:pPr>
              <a:buClr>
                <a:schemeClr val="bg1"/>
              </a:buClr>
              <a:buFont typeface="Wingdings" pitchFamily="2" charset="2"/>
              <a:buChar char="v"/>
            </a:pPr>
            <a:r>
              <a:rPr lang="en-US" dirty="0">
                <a:solidFill>
                  <a:schemeClr val="bg1"/>
                </a:solidFill>
              </a:rPr>
              <a:t>From </a:t>
            </a:r>
            <a:r>
              <a:rPr lang="en-US" dirty="0" smtClean="0">
                <a:solidFill>
                  <a:schemeClr val="bg1"/>
                </a:solidFill>
              </a:rPr>
              <a:t>this </a:t>
            </a:r>
            <a:r>
              <a:rPr lang="en-US" dirty="0">
                <a:solidFill>
                  <a:schemeClr val="bg1"/>
                </a:solidFill>
              </a:rPr>
              <a:t>plot, we can see that high schools people has more default payment than others.</a:t>
            </a:r>
          </a:p>
          <a:p>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612" y="1117222"/>
            <a:ext cx="4696480" cy="3324689"/>
          </a:xfrm>
          <a:prstGeom prst="rect">
            <a:avLst/>
          </a:prstGeom>
        </p:spPr>
      </p:pic>
    </p:spTree>
    <p:extLst>
      <p:ext uri="{BB962C8B-B14F-4D97-AF65-F5344CB8AC3E}">
        <p14:creationId xmlns:p14="http://schemas.microsoft.com/office/powerpoint/2010/main" val="3060372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40000"/>
                    <a:lumOff val="60000"/>
                  </a:schemeClr>
                </a:solidFill>
              </a:rPr>
              <a:t>Marriage and </a:t>
            </a:r>
            <a:r>
              <a:rPr lang="en-US" b="1" dirty="0" err="1" smtClean="0">
                <a:solidFill>
                  <a:schemeClr val="tx1">
                    <a:lumMod val="40000"/>
                    <a:lumOff val="60000"/>
                  </a:schemeClr>
                </a:solidFill>
              </a:rPr>
              <a:t>default_payment_next_month</a:t>
            </a:r>
            <a:r>
              <a:rPr lang="en-US" b="1" dirty="0" smtClean="0">
                <a:solidFill>
                  <a:schemeClr val="tx1">
                    <a:lumMod val="40000"/>
                    <a:lumOff val="60000"/>
                  </a:schemeClr>
                </a:solidFill>
              </a:rPr>
              <a:t> </a:t>
            </a:r>
            <a:r>
              <a:rPr lang="en-US" dirty="0">
                <a:solidFill>
                  <a:schemeClr val="tx1">
                    <a:lumMod val="40000"/>
                    <a:lumOff val="60000"/>
                  </a:schemeClr>
                </a:solidFill>
              </a:rPr>
              <a:t/>
            </a:r>
            <a:br>
              <a:rPr lang="en-US" dirty="0">
                <a:solidFill>
                  <a:schemeClr val="tx1">
                    <a:lumMod val="40000"/>
                    <a:lumOff val="60000"/>
                  </a:schemeClr>
                </a:solidFill>
              </a:rPr>
            </a:br>
            <a:endParaRPr lang="en-US" dirty="0">
              <a:solidFill>
                <a:schemeClr val="tx1">
                  <a:lumMod val="40000"/>
                  <a:lumOff val="60000"/>
                </a:schemeClr>
              </a:solidFill>
            </a:endParaRPr>
          </a:p>
        </p:txBody>
      </p:sp>
      <p:sp>
        <p:nvSpPr>
          <p:cNvPr id="3" name="Text Placeholder 2"/>
          <p:cNvSpPr>
            <a:spLocks noGrp="1"/>
          </p:cNvSpPr>
          <p:nvPr>
            <p:ph type="body" idx="1"/>
          </p:nvPr>
        </p:nvSpPr>
        <p:spPr>
          <a:xfrm>
            <a:off x="311700" y="1152475"/>
            <a:ext cx="3605673" cy="3416400"/>
          </a:xfrm>
        </p:spPr>
        <p:txBody>
          <a:bodyPr/>
          <a:lstStyle/>
          <a:p>
            <a:pPr>
              <a:buClr>
                <a:schemeClr val="bg1"/>
              </a:buClr>
              <a:buFont typeface="Wingdings" pitchFamily="2" charset="2"/>
              <a:buChar char="v"/>
            </a:pPr>
            <a:r>
              <a:rPr lang="en-US" dirty="0">
                <a:solidFill>
                  <a:schemeClr val="bg1"/>
                </a:solidFill>
              </a:rPr>
              <a:t>1 = married</a:t>
            </a:r>
          </a:p>
          <a:p>
            <a:pPr marL="114300" indent="0">
              <a:buClr>
                <a:schemeClr val="bg1"/>
              </a:buClr>
              <a:buNone/>
            </a:pPr>
            <a:r>
              <a:rPr lang="en-US" dirty="0">
                <a:solidFill>
                  <a:schemeClr val="bg1"/>
                </a:solidFill>
              </a:rPr>
              <a:t>      2 = single</a:t>
            </a:r>
          </a:p>
          <a:p>
            <a:pPr marL="114300" indent="0">
              <a:buClr>
                <a:schemeClr val="bg1"/>
              </a:buClr>
              <a:buNone/>
            </a:pPr>
            <a:r>
              <a:rPr lang="en-US" dirty="0">
                <a:solidFill>
                  <a:schemeClr val="bg1"/>
                </a:solidFill>
              </a:rPr>
              <a:t>      3 = </a:t>
            </a:r>
            <a:r>
              <a:rPr lang="en-US" dirty="0" smtClean="0">
                <a:solidFill>
                  <a:schemeClr val="bg1"/>
                </a:solidFill>
              </a:rPr>
              <a:t>others</a:t>
            </a:r>
          </a:p>
          <a:p>
            <a:pPr marL="114300" indent="0">
              <a:buClr>
                <a:schemeClr val="bg1"/>
              </a:buClr>
              <a:buNone/>
            </a:pPr>
            <a:endParaRPr lang="en-US" dirty="0" smtClean="0">
              <a:solidFill>
                <a:schemeClr val="bg1"/>
              </a:solidFill>
            </a:endParaRPr>
          </a:p>
          <a:p>
            <a:pPr>
              <a:buClr>
                <a:schemeClr val="bg1"/>
              </a:buClr>
              <a:buFont typeface="Wingdings" pitchFamily="2" charset="2"/>
              <a:buChar char="v"/>
            </a:pPr>
            <a:r>
              <a:rPr lang="en-US" dirty="0">
                <a:solidFill>
                  <a:schemeClr val="bg1"/>
                </a:solidFill>
              </a:rPr>
              <a:t>High Default payment in others category are more as compared to married and single.</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1738" y="1164416"/>
            <a:ext cx="4706007" cy="3334215"/>
          </a:xfrm>
          <a:prstGeom prst="rect">
            <a:avLst/>
          </a:prstGeom>
        </p:spPr>
      </p:pic>
    </p:spTree>
    <p:extLst>
      <p:ext uri="{BB962C8B-B14F-4D97-AF65-F5344CB8AC3E}">
        <p14:creationId xmlns:p14="http://schemas.microsoft.com/office/powerpoint/2010/main" val="25174783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72737"/>
            <a:ext cx="8520600" cy="519546"/>
          </a:xfrm>
        </p:spPr>
        <p:txBody>
          <a:bodyPr/>
          <a:lstStyle/>
          <a:p>
            <a:pPr algn="ctr"/>
            <a:r>
              <a:rPr lang="en-US" dirty="0"/>
              <a:t>Correlation Matrix</a:t>
            </a:r>
          </a:p>
        </p:txBody>
      </p:sp>
      <p:sp>
        <p:nvSpPr>
          <p:cNvPr id="3" name="Text Placeholder 2"/>
          <p:cNvSpPr>
            <a:spLocks noGrp="1"/>
          </p:cNvSpPr>
          <p:nvPr>
            <p:ph type="body" idx="1"/>
          </p:nvPr>
        </p:nvSpPr>
        <p:spPr>
          <a:xfrm>
            <a:off x="311700" y="685800"/>
            <a:ext cx="8520600" cy="3883075"/>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buClr>
                <a:schemeClr val="bg1"/>
              </a:buClr>
              <a:buFont typeface="Wingdings" pitchFamily="2" charset="2"/>
              <a:buChar char="Ø"/>
            </a:pPr>
            <a:r>
              <a:rPr lang="en-US" sz="1400" dirty="0" smtClean="0">
                <a:solidFill>
                  <a:schemeClr val="bg1"/>
                </a:solidFill>
              </a:rPr>
              <a:t>Some </a:t>
            </a:r>
            <a:r>
              <a:rPr lang="en-US" sz="1400" dirty="0">
                <a:solidFill>
                  <a:schemeClr val="bg1"/>
                </a:solidFill>
              </a:rPr>
              <a:t>variable like age are negatively correlated, but we can't blindly remove this feature as it could be important feature for prediction, whereas ID is not important and it has no role in prediction so we will remove it in further process.</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981" y="531370"/>
            <a:ext cx="8887019" cy="3614603"/>
          </a:xfrm>
          <a:prstGeom prst="rect">
            <a:avLst/>
          </a:prstGeom>
        </p:spPr>
      </p:pic>
    </p:spTree>
    <p:extLst>
      <p:ext uri="{BB962C8B-B14F-4D97-AF65-F5344CB8AC3E}">
        <p14:creationId xmlns:p14="http://schemas.microsoft.com/office/powerpoint/2010/main" val="119702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SMOTE(Synthetic Minority Oversampling Technique)</a:t>
            </a:r>
          </a:p>
        </p:txBody>
      </p:sp>
      <p:sp>
        <p:nvSpPr>
          <p:cNvPr id="3" name="Text Placeholder 2"/>
          <p:cNvSpPr>
            <a:spLocks noGrp="1"/>
          </p:cNvSpPr>
          <p:nvPr>
            <p:ph type="body" idx="1"/>
          </p:nvPr>
        </p:nvSpPr>
        <p:spPr>
          <a:xfrm>
            <a:off x="311700" y="1152475"/>
            <a:ext cx="4582418" cy="3416400"/>
          </a:xfrm>
        </p:spPr>
        <p:txBody>
          <a:bodyPr/>
          <a:lstStyle/>
          <a:p>
            <a:pPr>
              <a:buClr>
                <a:schemeClr val="bg1"/>
              </a:buClr>
            </a:pPr>
            <a:r>
              <a:rPr lang="en-US" sz="1400" dirty="0">
                <a:solidFill>
                  <a:schemeClr val="bg1"/>
                </a:solidFill>
              </a:rPr>
              <a:t>In our dataset we have high imbalanced data distribution in target variable, this happens generally when observation in one of the class are much </a:t>
            </a:r>
            <a:r>
              <a:rPr lang="en-US" sz="1400" dirty="0" smtClean="0">
                <a:solidFill>
                  <a:schemeClr val="bg1"/>
                </a:solidFill>
              </a:rPr>
              <a:t>higher.</a:t>
            </a:r>
          </a:p>
          <a:p>
            <a:pPr>
              <a:buClr>
                <a:schemeClr val="bg1"/>
              </a:buClr>
            </a:pPr>
            <a:r>
              <a:rPr lang="en-US" sz="1400" dirty="0" smtClean="0">
                <a:solidFill>
                  <a:schemeClr val="bg1"/>
                </a:solidFill>
              </a:rPr>
              <a:t>Thus, we need a method which </a:t>
            </a:r>
            <a:r>
              <a:rPr lang="en-US" sz="1400" dirty="0"/>
              <a:t>. </a:t>
            </a:r>
            <a:r>
              <a:rPr lang="en-US" sz="1400" dirty="0">
                <a:solidFill>
                  <a:schemeClr val="bg1"/>
                </a:solidFill>
              </a:rPr>
              <a:t>aims to balance class distribution by randomly increasing minority class examples by replicating them</a:t>
            </a:r>
            <a:r>
              <a:rPr lang="en-US" sz="1400" dirty="0" smtClean="0">
                <a:solidFill>
                  <a:schemeClr val="bg1"/>
                </a:solidFill>
              </a:rPr>
              <a:t>.</a:t>
            </a:r>
          </a:p>
          <a:p>
            <a:pPr>
              <a:buClr>
                <a:schemeClr val="bg1"/>
              </a:buClr>
            </a:pPr>
            <a:r>
              <a:rPr lang="en-US" sz="1400" dirty="0" smtClean="0">
                <a:solidFill>
                  <a:schemeClr val="bg1"/>
                </a:solidFill>
              </a:rPr>
              <a:t>SMOTE is one </a:t>
            </a:r>
            <a:r>
              <a:rPr lang="en-US" sz="1400" dirty="0">
                <a:solidFill>
                  <a:schemeClr val="bg1"/>
                </a:solidFill>
              </a:rPr>
              <a:t>such method used to solve the imbalance problem</a:t>
            </a:r>
            <a:r>
              <a:rPr lang="en-US" sz="1400" dirty="0" smtClean="0">
                <a:solidFill>
                  <a:schemeClr val="bg1"/>
                </a:solidFill>
              </a:rPr>
              <a:t>.</a:t>
            </a:r>
          </a:p>
          <a:p>
            <a:pPr>
              <a:buClr>
                <a:schemeClr val="bg1"/>
              </a:buClr>
            </a:pPr>
            <a:r>
              <a:rPr lang="en-US" sz="1400" dirty="0">
                <a:solidFill>
                  <a:schemeClr val="bg1"/>
                </a:solidFill>
              </a:rPr>
              <a:t>0 - Not Default - No</a:t>
            </a:r>
          </a:p>
          <a:p>
            <a:pPr marL="114300" indent="0">
              <a:buClr>
                <a:schemeClr val="bg1"/>
              </a:buClr>
              <a:buNone/>
            </a:pPr>
            <a:r>
              <a:rPr lang="en-US" sz="1400" dirty="0" smtClean="0">
                <a:solidFill>
                  <a:schemeClr val="bg1"/>
                </a:solidFill>
              </a:rPr>
              <a:t>       1 </a:t>
            </a:r>
            <a:r>
              <a:rPr lang="en-US" sz="1400" dirty="0">
                <a:solidFill>
                  <a:schemeClr val="bg1"/>
                </a:solidFill>
              </a:rPr>
              <a:t>- Default </a:t>
            </a:r>
            <a:r>
              <a:rPr lang="en-US" sz="1400" dirty="0" smtClean="0">
                <a:solidFill>
                  <a:schemeClr val="bg1"/>
                </a:solidFill>
              </a:rPr>
              <a:t>– Yes</a:t>
            </a:r>
          </a:p>
          <a:p>
            <a:pPr>
              <a:buClr>
                <a:schemeClr val="bg1"/>
              </a:buClr>
            </a:pPr>
            <a:r>
              <a:rPr lang="en-US" sz="1400" dirty="0" smtClean="0">
                <a:solidFill>
                  <a:schemeClr val="bg1"/>
                </a:solidFill>
              </a:rPr>
              <a:t>The above graph is before SMOTE while below is after SMOTE.</a:t>
            </a:r>
            <a:endParaRPr lang="en-US" sz="1400" dirty="0">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401" y="2867891"/>
            <a:ext cx="3886742" cy="2202873"/>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4401" y="904009"/>
            <a:ext cx="3769129" cy="1963881"/>
          </a:xfrm>
          <a:prstGeom prst="rect">
            <a:avLst/>
          </a:prstGeom>
        </p:spPr>
      </p:pic>
    </p:spTree>
    <p:extLst>
      <p:ext uri="{BB962C8B-B14F-4D97-AF65-F5344CB8AC3E}">
        <p14:creationId xmlns:p14="http://schemas.microsoft.com/office/powerpoint/2010/main" val="3200945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Machine Learning Model – Classification</a:t>
            </a:r>
            <a:endParaRPr lang="en-US" dirty="0"/>
          </a:p>
        </p:txBody>
      </p:sp>
      <p:sp>
        <p:nvSpPr>
          <p:cNvPr id="3" name="Text Placeholder 2"/>
          <p:cNvSpPr>
            <a:spLocks noGrp="1"/>
          </p:cNvSpPr>
          <p:nvPr>
            <p:ph type="body" idx="1"/>
          </p:nvPr>
        </p:nvSpPr>
        <p:spPr/>
        <p:txBody>
          <a:bodyPr/>
          <a:lstStyle/>
          <a:p>
            <a:pPr marL="11430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27" y="1160750"/>
            <a:ext cx="8530937" cy="3421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32258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Models / Algorithms </a:t>
            </a:r>
            <a:r>
              <a:rPr lang="en-US" dirty="0"/>
              <a:t>Used</a:t>
            </a:r>
          </a:p>
        </p:txBody>
      </p:sp>
      <p:sp>
        <p:nvSpPr>
          <p:cNvPr id="3" name="Text Placeholder 2"/>
          <p:cNvSpPr>
            <a:spLocks noGrp="1"/>
          </p:cNvSpPr>
          <p:nvPr>
            <p:ph type="body" idx="1"/>
          </p:nvPr>
        </p:nvSpPr>
        <p:spPr/>
        <p:txBody>
          <a:bodyPr/>
          <a:lstStyle/>
          <a:p>
            <a:pPr>
              <a:buClr>
                <a:schemeClr val="bg1"/>
              </a:buClr>
              <a:buFont typeface="Wingdings" pitchFamily="2" charset="2"/>
              <a:buChar char="Ø"/>
            </a:pPr>
            <a:r>
              <a:rPr lang="en-US" dirty="0">
                <a:solidFill>
                  <a:schemeClr val="bg1"/>
                </a:solidFill>
              </a:rPr>
              <a:t>Logistic </a:t>
            </a:r>
            <a:r>
              <a:rPr lang="en-US" dirty="0" smtClean="0">
                <a:solidFill>
                  <a:schemeClr val="bg1"/>
                </a:solidFill>
              </a:rPr>
              <a:t>Regression</a:t>
            </a:r>
          </a:p>
          <a:p>
            <a:pPr marL="114300" indent="0">
              <a:buClr>
                <a:schemeClr val="bg1"/>
              </a:buClr>
              <a:buNone/>
            </a:pPr>
            <a:endParaRPr lang="en-US" dirty="0">
              <a:solidFill>
                <a:schemeClr val="bg1"/>
              </a:solidFill>
            </a:endParaRPr>
          </a:p>
          <a:p>
            <a:pPr>
              <a:buClr>
                <a:schemeClr val="bg1"/>
              </a:buClr>
              <a:buFont typeface="Wingdings" pitchFamily="2" charset="2"/>
              <a:buChar char="Ø"/>
            </a:pPr>
            <a:r>
              <a:rPr lang="en-US" dirty="0" smtClean="0">
                <a:solidFill>
                  <a:schemeClr val="bg1"/>
                </a:solidFill>
              </a:rPr>
              <a:t>XG Boost  Classifier</a:t>
            </a:r>
          </a:p>
          <a:p>
            <a:pPr marL="114300" indent="0">
              <a:buClr>
                <a:schemeClr val="bg1"/>
              </a:buClr>
              <a:buNone/>
            </a:pPr>
            <a:endParaRPr lang="en-US" dirty="0">
              <a:solidFill>
                <a:schemeClr val="bg1"/>
              </a:solidFill>
            </a:endParaRPr>
          </a:p>
          <a:p>
            <a:pPr>
              <a:buClr>
                <a:schemeClr val="bg1"/>
              </a:buClr>
              <a:buFont typeface="Wingdings" pitchFamily="2" charset="2"/>
              <a:buChar char="Ø"/>
            </a:pPr>
            <a:r>
              <a:rPr lang="en-US" dirty="0">
                <a:solidFill>
                  <a:schemeClr val="bg1"/>
                </a:solidFill>
              </a:rPr>
              <a:t>Random Forest </a:t>
            </a:r>
            <a:r>
              <a:rPr lang="en-US" dirty="0" smtClean="0">
                <a:solidFill>
                  <a:schemeClr val="bg1"/>
                </a:solidFill>
              </a:rPr>
              <a:t>Classifier</a:t>
            </a:r>
          </a:p>
          <a:p>
            <a:pPr marL="114300" indent="0">
              <a:buClr>
                <a:schemeClr val="bg1"/>
              </a:buClr>
              <a:buNone/>
            </a:pPr>
            <a:endParaRPr lang="en-US" dirty="0">
              <a:solidFill>
                <a:schemeClr val="bg1"/>
              </a:solidFill>
            </a:endParaRPr>
          </a:p>
          <a:p>
            <a:pPr>
              <a:buClr>
                <a:schemeClr val="bg1"/>
              </a:buClr>
              <a:buFont typeface="Wingdings" pitchFamily="2" charset="2"/>
              <a:buChar char="Ø"/>
            </a:pPr>
            <a:r>
              <a:rPr lang="en-US" dirty="0" smtClean="0">
                <a:solidFill>
                  <a:schemeClr val="bg1"/>
                </a:solidFill>
              </a:rPr>
              <a:t>Support </a:t>
            </a:r>
            <a:r>
              <a:rPr lang="en-US" dirty="0">
                <a:solidFill>
                  <a:schemeClr val="bg1"/>
                </a:solidFill>
              </a:rPr>
              <a:t>Vector Classifier (SVC)</a:t>
            </a:r>
          </a:p>
        </p:txBody>
      </p:sp>
    </p:spTree>
    <p:extLst>
      <p:ext uri="{BB962C8B-B14F-4D97-AF65-F5344CB8AC3E}">
        <p14:creationId xmlns:p14="http://schemas.microsoft.com/office/powerpoint/2010/main" val="2199076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38964" y="424243"/>
            <a:ext cx="2639318"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US" sz="4000" b="1" dirty="0" smtClean="0">
                <a:solidFill>
                  <a:schemeClr val="tx1"/>
                </a:solidFill>
                <a:latin typeface="Montserrat"/>
                <a:ea typeface="Montserrat"/>
                <a:cs typeface="Montserrat"/>
                <a:sym typeface="Montserrat"/>
              </a:rPr>
              <a:t>Contents</a:t>
            </a:r>
            <a:endParaRPr sz="4000" b="1" dirty="0">
              <a:solidFill>
                <a:schemeClr val="tx1"/>
              </a:solidFill>
              <a:latin typeface="Montserrat"/>
              <a:ea typeface="Montserrat"/>
              <a:cs typeface="Montserrat"/>
              <a:sym typeface="Montserrat"/>
            </a:endParaRPr>
          </a:p>
        </p:txBody>
      </p:sp>
      <p:sp>
        <p:nvSpPr>
          <p:cNvPr id="2" name="Text Placeholder 1"/>
          <p:cNvSpPr>
            <a:spLocks noGrp="1"/>
          </p:cNvSpPr>
          <p:nvPr>
            <p:ph type="body" idx="1"/>
          </p:nvPr>
        </p:nvSpPr>
        <p:spPr>
          <a:xfrm>
            <a:off x="301309" y="852055"/>
            <a:ext cx="8520600" cy="4000500"/>
          </a:xfrm>
        </p:spPr>
        <p:txBody>
          <a:bodyPr/>
          <a:lstStyle/>
          <a:p>
            <a:pPr>
              <a:buClr>
                <a:srgbClr val="002060"/>
              </a:buClr>
              <a:buFont typeface="Wingdings" pitchFamily="2" charset="2"/>
              <a:buChar char="Ø"/>
            </a:pPr>
            <a:r>
              <a:rPr lang="en-US" b="1" dirty="0" smtClean="0">
                <a:solidFill>
                  <a:srgbClr val="002060"/>
                </a:solidFill>
              </a:rPr>
              <a:t>Problem Description</a:t>
            </a:r>
          </a:p>
          <a:p>
            <a:pPr>
              <a:buClr>
                <a:srgbClr val="002060"/>
              </a:buClr>
              <a:buFont typeface="Wingdings" pitchFamily="2" charset="2"/>
              <a:buChar char="Ø"/>
            </a:pPr>
            <a:r>
              <a:rPr lang="en-US" b="1" dirty="0">
                <a:solidFill>
                  <a:srgbClr val="002060"/>
                </a:solidFill>
              </a:rPr>
              <a:t>Dataset Information and Summary</a:t>
            </a:r>
            <a:endParaRPr lang="en-US" dirty="0">
              <a:solidFill>
                <a:srgbClr val="002060"/>
              </a:solidFill>
            </a:endParaRPr>
          </a:p>
          <a:p>
            <a:pPr>
              <a:buClr>
                <a:srgbClr val="002060"/>
              </a:buClr>
              <a:buFont typeface="Wingdings" pitchFamily="2" charset="2"/>
              <a:buChar char="Ø"/>
            </a:pPr>
            <a:r>
              <a:rPr lang="en-US" b="1" dirty="0">
                <a:solidFill>
                  <a:srgbClr val="002060"/>
                </a:solidFill>
              </a:rPr>
              <a:t>Description of </a:t>
            </a:r>
            <a:r>
              <a:rPr lang="en-US" b="1" dirty="0" smtClean="0">
                <a:solidFill>
                  <a:srgbClr val="002060"/>
                </a:solidFill>
              </a:rPr>
              <a:t>Features</a:t>
            </a:r>
          </a:p>
          <a:p>
            <a:pPr>
              <a:buClr>
                <a:srgbClr val="002060"/>
              </a:buClr>
              <a:buFont typeface="Wingdings" pitchFamily="2" charset="2"/>
              <a:buChar char="Ø"/>
            </a:pPr>
            <a:r>
              <a:rPr lang="en-US" b="1" dirty="0">
                <a:solidFill>
                  <a:srgbClr val="002060"/>
                </a:solidFill>
              </a:rPr>
              <a:t>Data </a:t>
            </a:r>
            <a:r>
              <a:rPr lang="en-US" b="1" dirty="0" smtClean="0">
                <a:solidFill>
                  <a:srgbClr val="002060"/>
                </a:solidFill>
              </a:rPr>
              <a:t>Preprocessing &amp; Data Cleaning</a:t>
            </a:r>
          </a:p>
          <a:p>
            <a:pPr>
              <a:buClr>
                <a:srgbClr val="002060"/>
              </a:buClr>
              <a:buFont typeface="Wingdings" pitchFamily="2" charset="2"/>
              <a:buChar char="Ø"/>
            </a:pPr>
            <a:r>
              <a:rPr lang="en-US" b="1" dirty="0">
                <a:solidFill>
                  <a:srgbClr val="002060"/>
                </a:solidFill>
              </a:rPr>
              <a:t>Exploratory Data </a:t>
            </a:r>
            <a:r>
              <a:rPr lang="en-US" b="1" dirty="0" smtClean="0">
                <a:solidFill>
                  <a:srgbClr val="002060"/>
                </a:solidFill>
              </a:rPr>
              <a:t>Analysis</a:t>
            </a:r>
          </a:p>
          <a:p>
            <a:pPr marL="457200" lvl="1" indent="-342900">
              <a:spcBef>
                <a:spcPts val="0"/>
              </a:spcBef>
              <a:buClr>
                <a:srgbClr val="002060"/>
              </a:buClr>
              <a:buSzPts val="1800"/>
              <a:buFont typeface="Wingdings" pitchFamily="2" charset="2"/>
              <a:buChar char="Ø"/>
            </a:pPr>
            <a:r>
              <a:rPr lang="en-US" sz="1800" b="1" dirty="0">
                <a:solidFill>
                  <a:srgbClr val="002060"/>
                </a:solidFill>
              </a:rPr>
              <a:t>Model </a:t>
            </a:r>
            <a:r>
              <a:rPr lang="en-US" sz="1800" b="1" dirty="0" smtClean="0">
                <a:solidFill>
                  <a:srgbClr val="002060"/>
                </a:solidFill>
              </a:rPr>
              <a:t>Preparation</a:t>
            </a:r>
          </a:p>
          <a:p>
            <a:pPr marL="857250" lvl="1" indent="-285750" algn="just">
              <a:buClr>
                <a:srgbClr val="002060"/>
              </a:buClr>
              <a:buFont typeface="Wingdings" pitchFamily="2" charset="2"/>
              <a:buChar char="§"/>
            </a:pPr>
            <a:r>
              <a:rPr lang="en-US" b="1" dirty="0" smtClean="0">
                <a:solidFill>
                  <a:srgbClr val="002060"/>
                </a:solidFill>
              </a:rPr>
              <a:t>Algorithm </a:t>
            </a:r>
            <a:r>
              <a:rPr lang="en-US" b="1" dirty="0">
                <a:solidFill>
                  <a:srgbClr val="002060"/>
                </a:solidFill>
              </a:rPr>
              <a:t>used</a:t>
            </a:r>
          </a:p>
          <a:p>
            <a:pPr marL="857250" lvl="1" indent="-285750" algn="just">
              <a:buClr>
                <a:srgbClr val="002060"/>
              </a:buClr>
              <a:buFont typeface="Wingdings" pitchFamily="2" charset="2"/>
              <a:buChar char="§"/>
            </a:pPr>
            <a:r>
              <a:rPr lang="en-US" b="1" dirty="0">
                <a:solidFill>
                  <a:srgbClr val="002060"/>
                </a:solidFill>
              </a:rPr>
              <a:t>Model performance</a:t>
            </a:r>
          </a:p>
          <a:p>
            <a:pPr marL="857250" lvl="1" indent="-285750" algn="just">
              <a:buClr>
                <a:srgbClr val="002060"/>
              </a:buClr>
              <a:buFont typeface="Wingdings" pitchFamily="2" charset="2"/>
              <a:buChar char="§"/>
            </a:pPr>
            <a:r>
              <a:rPr lang="en-US" b="1" dirty="0" err="1" smtClean="0">
                <a:solidFill>
                  <a:srgbClr val="002060"/>
                </a:solidFill>
              </a:rPr>
              <a:t>Hyperparameter</a:t>
            </a:r>
            <a:r>
              <a:rPr lang="en-US" b="1" dirty="0" smtClean="0">
                <a:solidFill>
                  <a:srgbClr val="002060"/>
                </a:solidFill>
              </a:rPr>
              <a:t> </a:t>
            </a:r>
            <a:r>
              <a:rPr lang="en-US" b="1" dirty="0" err="1" smtClean="0">
                <a:solidFill>
                  <a:srgbClr val="002060"/>
                </a:solidFill>
              </a:rPr>
              <a:t>tunning</a:t>
            </a:r>
            <a:endParaRPr lang="en-US" b="1" dirty="0" smtClean="0">
              <a:solidFill>
                <a:srgbClr val="002060"/>
              </a:solidFill>
            </a:endParaRPr>
          </a:p>
          <a:p>
            <a:pPr>
              <a:buClr>
                <a:schemeClr val="bg1"/>
              </a:buClr>
              <a:buFont typeface="Wingdings" pitchFamily="2" charset="2"/>
              <a:buChar char="Ø"/>
            </a:pPr>
            <a:r>
              <a:rPr lang="en-US" b="1" dirty="0" smtClean="0">
                <a:solidFill>
                  <a:srgbClr val="002060"/>
                </a:solidFill>
              </a:rPr>
              <a:t>Overall Model Evaluation &amp; </a:t>
            </a:r>
            <a:r>
              <a:rPr lang="en-US" b="1" dirty="0">
                <a:solidFill>
                  <a:schemeClr val="bg1"/>
                </a:solidFill>
              </a:rPr>
              <a:t>Recommendation</a:t>
            </a:r>
            <a:endParaRPr lang="en-US" dirty="0">
              <a:solidFill>
                <a:schemeClr val="bg1"/>
              </a:solidFill>
            </a:endParaRPr>
          </a:p>
          <a:p>
            <a:pPr>
              <a:buClr>
                <a:srgbClr val="002060"/>
              </a:buClr>
              <a:buFont typeface="Wingdings" pitchFamily="2" charset="2"/>
              <a:buChar char="Ø"/>
            </a:pPr>
            <a:r>
              <a:rPr lang="en-US" b="1" dirty="0" smtClean="0">
                <a:solidFill>
                  <a:srgbClr val="002060"/>
                </a:solidFill>
              </a:rPr>
              <a:t>Conclusions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Performance </a:t>
            </a:r>
            <a:r>
              <a:rPr lang="en-US" b="1" dirty="0"/>
              <a:t>/ </a:t>
            </a:r>
            <a:r>
              <a:rPr lang="en-US" b="1" dirty="0" smtClean="0"/>
              <a:t>Confusion Metrics</a:t>
            </a:r>
            <a:r>
              <a:rPr lang="en-US" dirty="0"/>
              <a:t/>
            </a:r>
            <a:br>
              <a:rPr lang="en-US" dirty="0"/>
            </a:br>
            <a:endParaRPr lang="en-US" dirty="0"/>
          </a:p>
        </p:txBody>
      </p:sp>
      <p:sp>
        <p:nvSpPr>
          <p:cNvPr id="3" name="Text Placeholder 2"/>
          <p:cNvSpPr>
            <a:spLocks noGrp="1"/>
          </p:cNvSpPr>
          <p:nvPr>
            <p:ph type="body" idx="1"/>
          </p:nvPr>
        </p:nvSpPr>
        <p:spPr>
          <a:xfrm>
            <a:off x="363680" y="1028700"/>
            <a:ext cx="6172202" cy="3730335"/>
          </a:xfrm>
        </p:spPr>
        <p:txBody>
          <a:bodyPr/>
          <a:lstStyle/>
          <a:p>
            <a:pPr>
              <a:buClr>
                <a:schemeClr val="bg1"/>
              </a:buClr>
              <a:buFont typeface="Wingdings" pitchFamily="2" charset="2"/>
              <a:buChar char="v"/>
            </a:pPr>
            <a:r>
              <a:rPr lang="en-US" sz="1400" dirty="0">
                <a:solidFill>
                  <a:schemeClr val="bg1"/>
                </a:solidFill>
              </a:rPr>
              <a:t>Confusion matrix is a performance measurement for machine learning</a:t>
            </a:r>
          </a:p>
          <a:p>
            <a:pPr marL="114300" indent="0">
              <a:buClr>
                <a:schemeClr val="bg1"/>
              </a:buClr>
              <a:buNone/>
            </a:pPr>
            <a:r>
              <a:rPr lang="en-US" sz="1400" dirty="0" smtClean="0">
                <a:solidFill>
                  <a:schemeClr val="bg1"/>
                </a:solidFill>
              </a:rPr>
              <a:t>       classification </a:t>
            </a:r>
            <a:r>
              <a:rPr lang="en-US" sz="1400" dirty="0">
                <a:solidFill>
                  <a:schemeClr val="bg1"/>
                </a:solidFill>
              </a:rPr>
              <a:t>problem where output can be two or more classes.</a:t>
            </a:r>
          </a:p>
          <a:p>
            <a:pPr>
              <a:buClr>
                <a:schemeClr val="bg1"/>
              </a:buClr>
              <a:buFont typeface="Wingdings" pitchFamily="2" charset="2"/>
              <a:buChar char="v"/>
            </a:pPr>
            <a:r>
              <a:rPr lang="en-US" sz="1400" dirty="0" smtClean="0">
                <a:solidFill>
                  <a:schemeClr val="bg1"/>
                </a:solidFill>
              </a:rPr>
              <a:t>It </a:t>
            </a:r>
            <a:r>
              <a:rPr lang="en-US" sz="1400" dirty="0">
                <a:solidFill>
                  <a:schemeClr val="bg1"/>
                </a:solidFill>
              </a:rPr>
              <a:t>is a table </a:t>
            </a:r>
            <a:r>
              <a:rPr lang="en-US" sz="1400" dirty="0" smtClean="0">
                <a:solidFill>
                  <a:schemeClr val="bg1"/>
                </a:solidFill>
              </a:rPr>
              <a:t>with </a:t>
            </a:r>
            <a:r>
              <a:rPr lang="en-US" sz="1400" dirty="0">
                <a:solidFill>
                  <a:schemeClr val="bg1"/>
                </a:solidFill>
              </a:rPr>
              <a:t>4 different combinations of predicted and actual </a:t>
            </a:r>
            <a:r>
              <a:rPr lang="en-US" sz="1400" dirty="0" smtClean="0">
                <a:solidFill>
                  <a:schemeClr val="bg1"/>
                </a:solidFill>
              </a:rPr>
              <a:t>values.</a:t>
            </a:r>
          </a:p>
          <a:p>
            <a:pPr>
              <a:buClr>
                <a:schemeClr val="bg1"/>
              </a:buClr>
              <a:buFont typeface="Wingdings" pitchFamily="2" charset="2"/>
              <a:buChar char="v"/>
            </a:pPr>
            <a:r>
              <a:rPr lang="en-US" sz="1400" b="1" dirty="0" smtClean="0">
                <a:solidFill>
                  <a:schemeClr val="bg1"/>
                </a:solidFill>
              </a:rPr>
              <a:t>Accuracy = (TP+TN) / (TP+FP+TN+FN)</a:t>
            </a:r>
          </a:p>
          <a:p>
            <a:pPr>
              <a:buClr>
                <a:schemeClr val="bg1"/>
              </a:buClr>
              <a:buFont typeface="Wingdings" pitchFamily="2" charset="2"/>
              <a:buChar char="v"/>
            </a:pPr>
            <a:r>
              <a:rPr lang="en-US" sz="1400" b="1" dirty="0">
                <a:solidFill>
                  <a:schemeClr val="bg1"/>
                </a:solidFill>
              </a:rPr>
              <a:t>Precision</a:t>
            </a:r>
            <a:r>
              <a:rPr lang="en-US" sz="1400" dirty="0">
                <a:solidFill>
                  <a:schemeClr val="bg1"/>
                </a:solidFill>
              </a:rPr>
              <a:t> is a good metric to use when the costs of false positive(FP) is high.</a:t>
            </a:r>
          </a:p>
          <a:p>
            <a:pPr marL="114300" indent="0">
              <a:buClr>
                <a:schemeClr val="bg1"/>
              </a:buClr>
              <a:buNone/>
            </a:pPr>
            <a:r>
              <a:rPr lang="en-US" sz="1400" b="1" dirty="0" smtClean="0">
                <a:solidFill>
                  <a:schemeClr val="bg1"/>
                </a:solidFill>
              </a:rPr>
              <a:t>        Precision </a:t>
            </a:r>
            <a:r>
              <a:rPr lang="en-US" sz="1400" b="1" dirty="0">
                <a:solidFill>
                  <a:schemeClr val="bg1"/>
                </a:solidFill>
              </a:rPr>
              <a:t>= </a:t>
            </a:r>
            <a:r>
              <a:rPr lang="en-US" sz="1400" b="1" dirty="0" smtClean="0">
                <a:solidFill>
                  <a:schemeClr val="bg1"/>
                </a:solidFill>
              </a:rPr>
              <a:t>TP </a:t>
            </a:r>
            <a:r>
              <a:rPr lang="en-US" sz="1400" b="1" dirty="0">
                <a:solidFill>
                  <a:schemeClr val="bg1"/>
                </a:solidFill>
              </a:rPr>
              <a:t>/ (TP + FP)</a:t>
            </a:r>
            <a:endParaRPr lang="en-US" sz="1400" dirty="0">
              <a:solidFill>
                <a:schemeClr val="bg1"/>
              </a:solidFill>
            </a:endParaRPr>
          </a:p>
          <a:p>
            <a:pPr>
              <a:buClr>
                <a:schemeClr val="bg1"/>
              </a:buClr>
              <a:buFont typeface="Wingdings" pitchFamily="2" charset="2"/>
              <a:buChar char="v"/>
            </a:pPr>
            <a:r>
              <a:rPr lang="en-US" sz="1400" b="1" dirty="0">
                <a:solidFill>
                  <a:schemeClr val="bg1"/>
                </a:solidFill>
              </a:rPr>
              <a:t>Recall</a:t>
            </a:r>
            <a:r>
              <a:rPr lang="en-US" sz="1400" dirty="0">
                <a:solidFill>
                  <a:schemeClr val="bg1"/>
                </a:solidFill>
              </a:rPr>
              <a:t> is a good metric to use when the cost associated with false negative(FN) is high.</a:t>
            </a:r>
          </a:p>
          <a:p>
            <a:pPr marL="114300" indent="0">
              <a:buClr>
                <a:schemeClr val="bg1"/>
              </a:buClr>
              <a:buNone/>
            </a:pPr>
            <a:r>
              <a:rPr lang="en-US" sz="1400" b="1" dirty="0" smtClean="0">
                <a:solidFill>
                  <a:schemeClr val="bg1"/>
                </a:solidFill>
              </a:rPr>
              <a:t>        Recall </a:t>
            </a:r>
            <a:r>
              <a:rPr lang="en-US" sz="1400" b="1" dirty="0">
                <a:solidFill>
                  <a:schemeClr val="bg1"/>
                </a:solidFill>
              </a:rPr>
              <a:t>= TP / (TP + FN)</a:t>
            </a:r>
            <a:endParaRPr lang="en-US" sz="1400" dirty="0">
              <a:solidFill>
                <a:schemeClr val="bg1"/>
              </a:solidFill>
            </a:endParaRPr>
          </a:p>
          <a:p>
            <a:pPr>
              <a:buClr>
                <a:schemeClr val="bg1"/>
              </a:buClr>
              <a:buFont typeface="Wingdings" pitchFamily="2" charset="2"/>
              <a:buChar char="v"/>
            </a:pPr>
            <a:r>
              <a:rPr lang="en-US" sz="1400" b="1" dirty="0">
                <a:solidFill>
                  <a:schemeClr val="bg1"/>
                </a:solidFill>
              </a:rPr>
              <a:t>F1-score</a:t>
            </a:r>
            <a:r>
              <a:rPr lang="en-US" sz="1400" dirty="0">
                <a:solidFill>
                  <a:schemeClr val="bg1"/>
                </a:solidFill>
              </a:rPr>
              <a:t> is a weighted average of precision and recall. Thus, it considers FP and FN. This metric is very useful when we have uneven class distribution, as it seeks a balance between precision and recall.</a:t>
            </a:r>
          </a:p>
          <a:p>
            <a:pPr marL="114300" indent="0">
              <a:buClr>
                <a:schemeClr val="bg1"/>
              </a:buClr>
              <a:buNone/>
            </a:pPr>
            <a:r>
              <a:rPr lang="en-US" sz="1400" b="1" dirty="0" smtClean="0">
                <a:solidFill>
                  <a:schemeClr val="bg1"/>
                </a:solidFill>
              </a:rPr>
              <a:t>        F1-score </a:t>
            </a:r>
            <a:r>
              <a:rPr lang="en-US" sz="1400" b="1" dirty="0">
                <a:solidFill>
                  <a:schemeClr val="bg1"/>
                </a:solidFill>
              </a:rPr>
              <a:t>= 2 (precision recall) / (precision + recall</a:t>
            </a:r>
            <a:r>
              <a:rPr lang="en-US" sz="1400" b="1" dirty="0" smtClean="0">
                <a:solidFill>
                  <a:schemeClr val="bg1"/>
                </a:solidFill>
              </a:rPr>
              <a:t>)</a:t>
            </a:r>
            <a:endParaRPr lang="en-US" sz="1400" dirty="0">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364" y="1744232"/>
            <a:ext cx="2762636" cy="2029108"/>
          </a:xfrm>
          <a:prstGeom prst="rect">
            <a:avLst/>
          </a:prstGeom>
        </p:spPr>
      </p:pic>
    </p:spTree>
    <p:extLst>
      <p:ext uri="{BB962C8B-B14F-4D97-AF65-F5344CB8AC3E}">
        <p14:creationId xmlns:p14="http://schemas.microsoft.com/office/powerpoint/2010/main" val="38028564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66255"/>
            <a:ext cx="8520600" cy="571500"/>
          </a:xfrm>
        </p:spPr>
        <p:txBody>
          <a:bodyPr/>
          <a:lstStyle/>
          <a:p>
            <a:pPr algn="ctr"/>
            <a:r>
              <a:rPr lang="en-US" dirty="0"/>
              <a:t>Logistic Regression</a:t>
            </a:r>
          </a:p>
        </p:txBody>
      </p:sp>
      <p:sp>
        <p:nvSpPr>
          <p:cNvPr id="3" name="Text Placeholder 2"/>
          <p:cNvSpPr>
            <a:spLocks noGrp="1"/>
          </p:cNvSpPr>
          <p:nvPr>
            <p:ph type="body" idx="1"/>
          </p:nvPr>
        </p:nvSpPr>
        <p:spPr>
          <a:xfrm>
            <a:off x="323969" y="727364"/>
            <a:ext cx="8508304" cy="1722280"/>
          </a:xfrm>
        </p:spPr>
        <p:txBody>
          <a:bodyPr/>
          <a:lstStyle/>
          <a:p>
            <a:pPr>
              <a:buClr>
                <a:schemeClr val="bg1"/>
              </a:buClr>
              <a:buFont typeface="Wingdings" pitchFamily="2" charset="2"/>
              <a:buChar char="Ø"/>
            </a:pPr>
            <a:r>
              <a:rPr lang="en-US" sz="1400" dirty="0">
                <a:solidFill>
                  <a:schemeClr val="bg1"/>
                </a:solidFill>
              </a:rPr>
              <a:t>Logistic Regression is one of the simplest algorithms which estimates the relationship between one dependent binary variable and independent variables, computing the probability of occurrence of an event. The regulation parameter C controls the trade-off between increasing complexity </a:t>
            </a:r>
            <a:r>
              <a:rPr lang="en-US" sz="1400" dirty="0" smtClean="0">
                <a:solidFill>
                  <a:schemeClr val="bg1"/>
                </a:solidFill>
              </a:rPr>
              <a:t>(over fitting) </a:t>
            </a:r>
            <a:r>
              <a:rPr lang="en-US" sz="1400" dirty="0">
                <a:solidFill>
                  <a:schemeClr val="bg1"/>
                </a:solidFill>
              </a:rPr>
              <a:t>and keeping the model simple </a:t>
            </a:r>
            <a:r>
              <a:rPr lang="en-US" sz="1400" dirty="0" smtClean="0">
                <a:solidFill>
                  <a:schemeClr val="bg1"/>
                </a:solidFill>
              </a:rPr>
              <a:t>(under fitting). </a:t>
            </a:r>
            <a:r>
              <a:rPr lang="en-US" sz="1400" dirty="0">
                <a:solidFill>
                  <a:schemeClr val="bg1"/>
                </a:solidFill>
              </a:rPr>
              <a:t>For large values of C, the power of regulation is reduced and the model increases its complexity, thus </a:t>
            </a:r>
            <a:r>
              <a:rPr lang="en-US" sz="1400" dirty="0" smtClean="0">
                <a:solidFill>
                  <a:schemeClr val="bg1"/>
                </a:solidFill>
              </a:rPr>
              <a:t>over fitting </a:t>
            </a:r>
            <a:r>
              <a:rPr lang="en-US" sz="1400" dirty="0">
                <a:solidFill>
                  <a:schemeClr val="bg1"/>
                </a:solidFill>
              </a:rPr>
              <a:t>the data</a:t>
            </a:r>
            <a:r>
              <a:rPr lang="en-US" sz="1400" dirty="0" smtClean="0">
                <a:solidFill>
                  <a:schemeClr val="bg1"/>
                </a:solidFill>
              </a:rPr>
              <a:t>.</a:t>
            </a:r>
          </a:p>
          <a:p>
            <a:pPr>
              <a:buClr>
                <a:schemeClr val="bg1"/>
              </a:buClr>
              <a:buFont typeface="Wingdings" pitchFamily="2" charset="2"/>
              <a:buChar char="Ø"/>
            </a:pPr>
            <a:r>
              <a:rPr lang="en-US" sz="1400" dirty="0" smtClean="0">
                <a:solidFill>
                  <a:schemeClr val="bg1"/>
                </a:solidFill>
              </a:rPr>
              <a:t>Best Parameter is  </a:t>
            </a:r>
          </a:p>
          <a:p>
            <a:pPr>
              <a:buClr>
                <a:schemeClr val="bg1"/>
              </a:buClr>
              <a:buFont typeface="Wingdings" pitchFamily="2" charset="2"/>
              <a:buChar char="Ø"/>
            </a:pPr>
            <a:endParaRPr lang="en-US" sz="1400" dirty="0" smtClean="0">
              <a:solidFill>
                <a:schemeClr val="bg1"/>
              </a:solidFill>
            </a:endParaRPr>
          </a:p>
          <a:p>
            <a:pPr>
              <a:buClr>
                <a:schemeClr val="bg1"/>
              </a:buClr>
              <a:buFont typeface="Wingdings" pitchFamily="2" charset="2"/>
              <a:buChar char="Ø"/>
            </a:pPr>
            <a:endParaRPr lang="en-US" sz="1400" dirty="0" smtClean="0">
              <a:solidFill>
                <a:schemeClr val="bg1"/>
              </a:solidFill>
            </a:endParaRPr>
          </a:p>
          <a:p>
            <a:pPr>
              <a:buClr>
                <a:schemeClr val="bg1"/>
              </a:buClr>
              <a:buFont typeface="Wingdings" pitchFamily="2" charset="2"/>
              <a:buChar char="Ø"/>
            </a:pPr>
            <a:endParaRPr lang="en-US" sz="1400" dirty="0">
              <a:solidFill>
                <a:schemeClr val="bg1"/>
              </a:solidFill>
            </a:endParaRPr>
          </a:p>
          <a:p>
            <a:pPr>
              <a:buClr>
                <a:schemeClr val="bg1"/>
              </a:buClr>
              <a:buFont typeface="Wingdings" pitchFamily="2" charset="2"/>
              <a:buChar char="Ø"/>
            </a:pPr>
            <a:endParaRPr lang="en-US" sz="1400" dirty="0" smtClean="0">
              <a:solidFill>
                <a:schemeClr val="bg1"/>
              </a:solidFill>
            </a:endParaRPr>
          </a:p>
          <a:p>
            <a:pPr marL="114300" indent="0">
              <a:buClr>
                <a:schemeClr val="bg1"/>
              </a:buClr>
              <a:buNone/>
            </a:pPr>
            <a:endParaRPr lang="en-US" sz="1400" dirty="0">
              <a:solidFill>
                <a:schemeClr val="bg1"/>
              </a:solidFill>
            </a:endParaRPr>
          </a:p>
          <a:p>
            <a:pPr>
              <a:buClr>
                <a:schemeClr val="bg1"/>
              </a:buClr>
              <a:buFont typeface="Wingdings" pitchFamily="2" charset="2"/>
              <a:buChar char="Ø"/>
            </a:pPr>
            <a:r>
              <a:rPr lang="en-US" sz="1400" dirty="0" smtClean="0">
                <a:solidFill>
                  <a:schemeClr val="bg1"/>
                </a:solidFill>
              </a:rPr>
              <a:t>We </a:t>
            </a:r>
            <a:r>
              <a:rPr lang="en-US" sz="1400" dirty="0">
                <a:solidFill>
                  <a:schemeClr val="bg1"/>
                </a:solidFill>
              </a:rPr>
              <a:t>have implemented logistic regression and we </a:t>
            </a:r>
            <a:r>
              <a:rPr lang="en-US" sz="1400" dirty="0" smtClean="0">
                <a:solidFill>
                  <a:schemeClr val="bg1"/>
                </a:solidFill>
              </a:rPr>
              <a:t>get</a:t>
            </a:r>
          </a:p>
          <a:p>
            <a:pPr marL="114300" indent="0">
              <a:buClr>
                <a:schemeClr val="bg1"/>
              </a:buClr>
              <a:buNone/>
            </a:pPr>
            <a:r>
              <a:rPr lang="en-US" sz="1400" dirty="0">
                <a:solidFill>
                  <a:schemeClr val="bg1"/>
                </a:solidFill>
              </a:rPr>
              <a:t> </a:t>
            </a:r>
            <a:r>
              <a:rPr lang="en-US" sz="1400" dirty="0" smtClean="0">
                <a:solidFill>
                  <a:schemeClr val="bg1"/>
                </a:solidFill>
              </a:rPr>
              <a:t>      </a:t>
            </a:r>
            <a:r>
              <a:rPr lang="en-US" sz="1400" dirty="0">
                <a:solidFill>
                  <a:schemeClr val="bg1"/>
                </a:solidFill>
              </a:rPr>
              <a:t>f1_sore </a:t>
            </a:r>
            <a:r>
              <a:rPr lang="en-US" sz="1400" dirty="0" smtClean="0">
                <a:solidFill>
                  <a:schemeClr val="bg1"/>
                </a:solidFill>
              </a:rPr>
              <a:t>approx. </a:t>
            </a:r>
            <a:r>
              <a:rPr lang="en-US" sz="1400" dirty="0">
                <a:solidFill>
                  <a:schemeClr val="bg1"/>
                </a:solidFill>
              </a:rPr>
              <a:t>73%. As we have imbalanced dataset</a:t>
            </a:r>
            <a:r>
              <a:rPr lang="en-US" sz="1400" dirty="0" smtClean="0">
                <a:solidFill>
                  <a:schemeClr val="bg1"/>
                </a:solidFill>
              </a:rPr>
              <a:t>,</a:t>
            </a:r>
          </a:p>
          <a:p>
            <a:pPr marL="114300" indent="0">
              <a:buClr>
                <a:schemeClr val="bg1"/>
              </a:buClr>
              <a:buNone/>
            </a:pPr>
            <a:r>
              <a:rPr lang="en-US" sz="1400" dirty="0">
                <a:solidFill>
                  <a:schemeClr val="bg1"/>
                </a:solidFill>
              </a:rPr>
              <a:t> </a:t>
            </a:r>
            <a:r>
              <a:rPr lang="en-US" sz="1400" dirty="0" smtClean="0">
                <a:solidFill>
                  <a:schemeClr val="bg1"/>
                </a:solidFill>
              </a:rPr>
              <a:t>      so, </a:t>
            </a:r>
            <a:r>
              <a:rPr lang="en-US" sz="1400" dirty="0">
                <a:solidFill>
                  <a:schemeClr val="bg1"/>
                </a:solidFill>
              </a:rPr>
              <a:t>F1- score is better </a:t>
            </a:r>
            <a:r>
              <a:rPr lang="en-US" sz="1400" dirty="0" smtClean="0">
                <a:solidFill>
                  <a:schemeClr val="bg1"/>
                </a:solidFill>
              </a:rPr>
              <a:t>parameter.</a:t>
            </a:r>
          </a:p>
          <a:p>
            <a:pPr marL="114300" indent="0">
              <a:buClr>
                <a:schemeClr val="bg1"/>
              </a:buClr>
              <a:buNone/>
            </a:pPr>
            <a:r>
              <a:rPr lang="en-US" sz="1400" dirty="0" smtClean="0">
                <a:solidFill>
                  <a:schemeClr val="bg1"/>
                </a:solidFill>
              </a:rPr>
              <a:t>This graph is an ROC AUC Curve showing the performance of </a:t>
            </a:r>
            <a:r>
              <a:rPr lang="en-US" sz="1400" dirty="0">
                <a:solidFill>
                  <a:schemeClr val="bg1"/>
                </a:solidFill>
              </a:rPr>
              <a:t>a </a:t>
            </a:r>
            <a:endParaRPr lang="en-US" sz="1400" dirty="0" smtClean="0">
              <a:solidFill>
                <a:schemeClr val="bg1"/>
              </a:solidFill>
            </a:endParaRPr>
          </a:p>
          <a:p>
            <a:pPr marL="114300" indent="0">
              <a:buClr>
                <a:schemeClr val="bg1"/>
              </a:buClr>
              <a:buNone/>
            </a:pPr>
            <a:r>
              <a:rPr lang="en-US" sz="1400" dirty="0" smtClean="0">
                <a:solidFill>
                  <a:schemeClr val="bg1"/>
                </a:solidFill>
              </a:rPr>
              <a:t>classification </a:t>
            </a:r>
            <a:r>
              <a:rPr lang="en-US" sz="1400" dirty="0">
                <a:solidFill>
                  <a:schemeClr val="bg1"/>
                </a:solidFill>
              </a:rPr>
              <a:t>model at all classification </a:t>
            </a:r>
            <a:r>
              <a:rPr lang="en-US" sz="1400" dirty="0" smtClean="0">
                <a:solidFill>
                  <a:schemeClr val="bg1"/>
                </a:solidFill>
              </a:rPr>
              <a:t>thresholds. This </a:t>
            </a:r>
            <a:r>
              <a:rPr lang="en-US" sz="1400" dirty="0">
                <a:solidFill>
                  <a:schemeClr val="bg1"/>
                </a:solidFill>
              </a:rPr>
              <a:t>curve </a:t>
            </a:r>
            <a:r>
              <a:rPr lang="en-US" sz="1400" dirty="0" smtClean="0">
                <a:solidFill>
                  <a:schemeClr val="bg1"/>
                </a:solidFill>
              </a:rPr>
              <a:t>plots</a:t>
            </a:r>
          </a:p>
          <a:p>
            <a:pPr marL="114300" indent="0">
              <a:buClr>
                <a:schemeClr val="bg1"/>
              </a:buClr>
              <a:buNone/>
            </a:pPr>
            <a:r>
              <a:rPr lang="en-US" sz="1400" dirty="0">
                <a:solidFill>
                  <a:schemeClr val="bg1"/>
                </a:solidFill>
              </a:rPr>
              <a:t>two parameters: True Positive Rate &amp; False Positive </a:t>
            </a:r>
            <a:r>
              <a:rPr lang="en-US" sz="1400" dirty="0" smtClean="0">
                <a:solidFill>
                  <a:schemeClr val="bg1"/>
                </a:solidFill>
              </a:rPr>
              <a:t>Rate.</a:t>
            </a:r>
            <a:endParaRPr lang="en-US" sz="1400" dirty="0">
              <a:solidFill>
                <a:schemeClr val="bg1"/>
              </a:solidFill>
            </a:endParaRPr>
          </a:p>
          <a:p>
            <a:pPr marL="114300" indent="0">
              <a:buClr>
                <a:schemeClr val="bg1"/>
              </a:buClr>
              <a:buNone/>
            </a:pPr>
            <a:endParaRPr lang="en-US" sz="1400" dirty="0">
              <a:solidFill>
                <a:schemeClr val="bg1"/>
              </a:solidFill>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722" y="2075571"/>
            <a:ext cx="1905266" cy="171474"/>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02" y="2288480"/>
            <a:ext cx="3553321" cy="323895"/>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202" y="2612375"/>
            <a:ext cx="3600953" cy="819264"/>
          </a:xfrm>
          <a:prstGeom prst="rect">
            <a:avLst/>
          </a:prstGeom>
        </p:spPr>
      </p:pic>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9300" y="2449644"/>
            <a:ext cx="3314700" cy="2324424"/>
          </a:xfrm>
          <a:prstGeom prst="rect">
            <a:avLst/>
          </a:prstGeom>
        </p:spPr>
      </p:pic>
    </p:spTree>
    <p:extLst>
      <p:ext uri="{BB962C8B-B14F-4D97-AF65-F5344CB8AC3E}">
        <p14:creationId xmlns:p14="http://schemas.microsoft.com/office/powerpoint/2010/main" val="13490767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70164"/>
            <a:ext cx="8520600" cy="519545"/>
          </a:xfrm>
        </p:spPr>
        <p:txBody>
          <a:bodyPr/>
          <a:lstStyle/>
          <a:p>
            <a:pPr algn="ctr"/>
            <a:r>
              <a:rPr lang="en-US" dirty="0"/>
              <a:t>Logistic Regression(Cont.)</a:t>
            </a:r>
          </a:p>
        </p:txBody>
      </p:sp>
      <p:sp>
        <p:nvSpPr>
          <p:cNvPr id="3" name="Text Placeholder 2"/>
          <p:cNvSpPr>
            <a:spLocks noGrp="1"/>
          </p:cNvSpPr>
          <p:nvPr>
            <p:ph type="body" idx="1"/>
          </p:nvPr>
        </p:nvSpPr>
        <p:spPr>
          <a:xfrm>
            <a:off x="311700" y="893618"/>
            <a:ext cx="2015864" cy="3675257"/>
          </a:xfrm>
        </p:spPr>
        <p:txBody>
          <a:bodyPr/>
          <a:lstStyle/>
          <a:p>
            <a:pPr>
              <a:buClr>
                <a:schemeClr val="bg1"/>
              </a:buClr>
              <a:buFont typeface="Wingdings" pitchFamily="2" charset="2"/>
              <a:buChar char="Ø"/>
            </a:pPr>
            <a:r>
              <a:rPr lang="en-US" sz="1200" dirty="0">
                <a:solidFill>
                  <a:schemeClr val="bg1"/>
                </a:solidFill>
              </a:rPr>
              <a:t>Feature importance refers to the techniques that assign a score to input features based on how useful they are at predicting a target </a:t>
            </a:r>
            <a:r>
              <a:rPr lang="en-US" sz="1200" dirty="0" smtClean="0">
                <a:solidFill>
                  <a:schemeClr val="bg1"/>
                </a:solidFill>
              </a:rPr>
              <a:t>variable.</a:t>
            </a:r>
          </a:p>
          <a:p>
            <a:pPr>
              <a:buClr>
                <a:schemeClr val="bg1"/>
              </a:buClr>
              <a:buFont typeface="Wingdings" pitchFamily="2" charset="2"/>
              <a:buChar char="Ø"/>
            </a:pPr>
            <a:r>
              <a:rPr lang="en-US" sz="1200" dirty="0">
                <a:solidFill>
                  <a:schemeClr val="bg1"/>
                </a:solidFill>
              </a:rPr>
              <a:t>From </a:t>
            </a:r>
            <a:r>
              <a:rPr lang="en-US" sz="1200" dirty="0" smtClean="0">
                <a:solidFill>
                  <a:schemeClr val="bg1"/>
                </a:solidFill>
              </a:rPr>
              <a:t>this </a:t>
            </a:r>
            <a:r>
              <a:rPr lang="en-US" sz="1200" dirty="0">
                <a:solidFill>
                  <a:schemeClr val="bg1"/>
                </a:solidFill>
              </a:rPr>
              <a:t>plot we can </a:t>
            </a:r>
            <a:r>
              <a:rPr lang="en-US" sz="1200" dirty="0" smtClean="0">
                <a:solidFill>
                  <a:schemeClr val="bg1"/>
                </a:solidFill>
              </a:rPr>
              <a:t>say </a:t>
            </a:r>
            <a:r>
              <a:rPr lang="en-US" sz="1200" dirty="0">
                <a:solidFill>
                  <a:schemeClr val="bg1"/>
                </a:solidFill>
              </a:rPr>
              <a:t>that PAY_MAY_1, PAY_APR_1 and PAY_JUNE_1 are the most important feature that make impact on dependent variable.</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046" y="903151"/>
            <a:ext cx="2707536" cy="906204"/>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0300" y="1028699"/>
            <a:ext cx="3408218" cy="3190009"/>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0046" y="1809355"/>
            <a:ext cx="3015788" cy="2667372"/>
          </a:xfrm>
          <a:prstGeom prst="rect">
            <a:avLst/>
          </a:prstGeom>
        </p:spPr>
      </p:pic>
    </p:spTree>
    <p:extLst>
      <p:ext uri="{BB962C8B-B14F-4D97-AF65-F5344CB8AC3E}">
        <p14:creationId xmlns:p14="http://schemas.microsoft.com/office/powerpoint/2010/main" val="3547434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35082"/>
            <a:ext cx="8520600" cy="561109"/>
          </a:xfrm>
        </p:spPr>
        <p:txBody>
          <a:bodyPr/>
          <a:lstStyle/>
          <a:p>
            <a:pPr algn="ctr"/>
            <a:r>
              <a:rPr lang="en-US" dirty="0"/>
              <a:t>XGBoost Classifier</a:t>
            </a:r>
          </a:p>
        </p:txBody>
      </p:sp>
      <p:sp>
        <p:nvSpPr>
          <p:cNvPr id="3" name="Text Placeholder 2"/>
          <p:cNvSpPr>
            <a:spLocks noGrp="1"/>
          </p:cNvSpPr>
          <p:nvPr>
            <p:ph type="body" idx="1"/>
          </p:nvPr>
        </p:nvSpPr>
        <p:spPr>
          <a:xfrm>
            <a:off x="311700" y="748146"/>
            <a:ext cx="8240018" cy="904010"/>
          </a:xfrm>
        </p:spPr>
        <p:txBody>
          <a:bodyPr/>
          <a:lstStyle/>
          <a:p>
            <a:pPr>
              <a:buClr>
                <a:schemeClr val="bg1"/>
              </a:buClr>
              <a:buFont typeface="Wingdings" pitchFamily="2" charset="2"/>
              <a:buChar char="Ø"/>
            </a:pPr>
            <a:r>
              <a:rPr lang="en-US" sz="1400" dirty="0">
                <a:solidFill>
                  <a:schemeClr val="bg1"/>
                </a:solidFill>
              </a:rPr>
              <a:t>The XGBoost model for classification is called XGBClassifier. We can create and </a:t>
            </a:r>
            <a:r>
              <a:rPr lang="en-US" sz="1400" dirty="0" smtClean="0">
                <a:solidFill>
                  <a:schemeClr val="bg1"/>
                </a:solidFill>
              </a:rPr>
              <a:t> </a:t>
            </a:r>
            <a:r>
              <a:rPr lang="en-US" sz="1400" dirty="0">
                <a:solidFill>
                  <a:schemeClr val="bg1"/>
                </a:solidFill>
              </a:rPr>
              <a:t>fit it to our training dataset. Models are fit using the scikit-learn API and the model.fit() function</a:t>
            </a:r>
            <a:r>
              <a:rPr lang="en-US" sz="1400" dirty="0" smtClean="0">
                <a:solidFill>
                  <a:schemeClr val="bg1"/>
                </a:solidFill>
              </a:rPr>
              <a:t>.</a:t>
            </a:r>
          </a:p>
          <a:p>
            <a:pPr>
              <a:buClr>
                <a:schemeClr val="bg1"/>
              </a:buClr>
              <a:buFont typeface="Wingdings" pitchFamily="2" charset="2"/>
              <a:buChar char="Ø"/>
            </a:pPr>
            <a:r>
              <a:rPr lang="en-US" sz="1400" dirty="0" smtClean="0">
                <a:solidFill>
                  <a:schemeClr val="bg1"/>
                </a:solidFill>
              </a:rPr>
              <a:t>The Best Parameter </a:t>
            </a:r>
            <a:r>
              <a:rPr lang="en-US" sz="1400" dirty="0">
                <a:solidFill>
                  <a:schemeClr val="bg1"/>
                </a:solidFill>
              </a:rPr>
              <a:t>is  </a:t>
            </a:r>
            <a:r>
              <a:rPr lang="en-US" sz="1400" dirty="0" err="1" smtClean="0">
                <a:solidFill>
                  <a:schemeClr val="bg1"/>
                </a:solidFill>
              </a:rPr>
              <a:t>max_depth</a:t>
            </a:r>
            <a:r>
              <a:rPr lang="en-US" sz="1400" dirty="0" smtClean="0">
                <a:solidFill>
                  <a:schemeClr val="bg1"/>
                </a:solidFill>
              </a:rPr>
              <a:t> </a:t>
            </a:r>
            <a:r>
              <a:rPr lang="en-US" sz="1400" dirty="0">
                <a:solidFill>
                  <a:schemeClr val="bg1"/>
                </a:solidFill>
              </a:rPr>
              <a:t>= </a:t>
            </a:r>
            <a:r>
              <a:rPr lang="en-US" sz="1400" dirty="0" smtClean="0">
                <a:solidFill>
                  <a:schemeClr val="bg1"/>
                </a:solidFill>
              </a:rPr>
              <a:t>10 &amp; </a:t>
            </a:r>
            <a:r>
              <a:rPr lang="en-US" sz="1400" dirty="0" err="1" smtClean="0">
                <a:solidFill>
                  <a:schemeClr val="bg1"/>
                </a:solidFill>
              </a:rPr>
              <a:t>min_child_weight</a:t>
            </a:r>
            <a:r>
              <a:rPr lang="en-US" sz="1400" dirty="0">
                <a:solidFill>
                  <a:schemeClr val="bg1"/>
                </a:solidFill>
              </a:rPr>
              <a:t> </a:t>
            </a:r>
            <a:r>
              <a:rPr lang="en-US" sz="1400" dirty="0" smtClean="0">
                <a:solidFill>
                  <a:schemeClr val="bg1"/>
                </a:solidFill>
              </a:rPr>
              <a:t>= 6</a:t>
            </a:r>
            <a:endParaRPr lang="en-US" sz="1400" dirty="0">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98" y="1525271"/>
            <a:ext cx="6201640" cy="409632"/>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993" y="1898535"/>
            <a:ext cx="5753903" cy="857370"/>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843" y="2755905"/>
            <a:ext cx="3610479" cy="2410161"/>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6755" y="1655878"/>
            <a:ext cx="2067245" cy="1077835"/>
          </a:xfrm>
          <a:prstGeom prst="rect">
            <a:avLst/>
          </a:prstGeom>
        </p:spPr>
      </p:pic>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90209" y="2755904"/>
            <a:ext cx="4240609" cy="2252513"/>
          </a:xfrm>
          <a:prstGeom prst="rect">
            <a:avLst/>
          </a:prstGeom>
        </p:spPr>
      </p:pic>
    </p:spTree>
    <p:extLst>
      <p:ext uri="{BB962C8B-B14F-4D97-AF65-F5344CB8AC3E}">
        <p14:creationId xmlns:p14="http://schemas.microsoft.com/office/powerpoint/2010/main" val="1989424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45473"/>
            <a:ext cx="8520600" cy="561109"/>
          </a:xfrm>
        </p:spPr>
        <p:txBody>
          <a:bodyPr/>
          <a:lstStyle/>
          <a:p>
            <a:pPr algn="ctr"/>
            <a:r>
              <a:rPr lang="en-US" dirty="0"/>
              <a:t>XGBoost Classifier(Cont.)</a:t>
            </a:r>
          </a:p>
        </p:txBody>
      </p:sp>
      <p:sp>
        <p:nvSpPr>
          <p:cNvPr id="3" name="Text Placeholder 2"/>
          <p:cNvSpPr>
            <a:spLocks noGrp="1"/>
          </p:cNvSpPr>
          <p:nvPr>
            <p:ph type="body" idx="1"/>
          </p:nvPr>
        </p:nvSpPr>
        <p:spPr>
          <a:xfrm>
            <a:off x="311700" y="685800"/>
            <a:ext cx="8520600" cy="3883075"/>
          </a:xfrm>
        </p:spPr>
        <p:txBody>
          <a:bodyPr/>
          <a:lstStyle/>
          <a:p>
            <a:pPr marL="114300" indent="0">
              <a:buNone/>
            </a:pPr>
            <a:r>
              <a:rPr lang="en-US" dirty="0" smtClean="0">
                <a:solidFill>
                  <a:schemeClr val="bg1"/>
                </a:solidFill>
              </a:rPr>
              <a:t>DataFrame &amp; it’s bar plot of features_importance :-</a:t>
            </a:r>
          </a:p>
          <a:p>
            <a:endParaRPr lang="en-US" dirty="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99" y="1146420"/>
            <a:ext cx="8520545" cy="662738"/>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899" y="1809158"/>
            <a:ext cx="8520545" cy="3201403"/>
          </a:xfrm>
          <a:prstGeom prst="rect">
            <a:avLst/>
          </a:prstGeom>
        </p:spPr>
      </p:pic>
    </p:spTree>
    <p:extLst>
      <p:ext uri="{BB962C8B-B14F-4D97-AF65-F5344CB8AC3E}">
        <p14:creationId xmlns:p14="http://schemas.microsoft.com/office/powerpoint/2010/main" val="18912229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45473"/>
            <a:ext cx="8520600" cy="529936"/>
          </a:xfrm>
        </p:spPr>
        <p:txBody>
          <a:bodyPr/>
          <a:lstStyle/>
          <a:p>
            <a:pPr algn="ctr"/>
            <a:r>
              <a:rPr lang="en-US" dirty="0"/>
              <a:t>Random </a:t>
            </a:r>
            <a:r>
              <a:rPr lang="en-US" dirty="0" smtClean="0"/>
              <a:t>Forest </a:t>
            </a:r>
            <a:r>
              <a:rPr lang="en-US" dirty="0"/>
              <a:t>Classifier</a:t>
            </a:r>
          </a:p>
        </p:txBody>
      </p:sp>
      <p:sp>
        <p:nvSpPr>
          <p:cNvPr id="3" name="Text Placeholder 2"/>
          <p:cNvSpPr>
            <a:spLocks noGrp="1"/>
          </p:cNvSpPr>
          <p:nvPr>
            <p:ph type="body" idx="1"/>
          </p:nvPr>
        </p:nvSpPr>
        <p:spPr>
          <a:xfrm>
            <a:off x="187037" y="675409"/>
            <a:ext cx="8759536" cy="1184564"/>
          </a:xfrm>
        </p:spPr>
        <p:txBody>
          <a:bodyPr/>
          <a:lstStyle/>
          <a:p>
            <a:pPr>
              <a:buClr>
                <a:schemeClr val="bg1"/>
              </a:buClr>
              <a:buFont typeface="Wingdings" pitchFamily="2" charset="2"/>
              <a:buChar char="Ø"/>
            </a:pPr>
            <a:r>
              <a:rPr lang="en-US" sz="1400" dirty="0">
                <a:solidFill>
                  <a:schemeClr val="bg1"/>
                </a:solidFill>
              </a:rPr>
              <a:t>A random forest classifier is a meta estimator that fits a number of decision tree classifiers on various sub-samples of the dataset and uses averaging to improve the predictive accuracy and control </a:t>
            </a:r>
            <a:r>
              <a:rPr lang="en-US" sz="1400" dirty="0" smtClean="0">
                <a:solidFill>
                  <a:schemeClr val="bg1"/>
                </a:solidFill>
              </a:rPr>
              <a:t>over-fitting.</a:t>
            </a:r>
          </a:p>
          <a:p>
            <a:pPr>
              <a:buClr>
                <a:schemeClr val="bg1"/>
              </a:buClr>
              <a:buFont typeface="Wingdings" pitchFamily="2" charset="2"/>
              <a:buChar char="Ø"/>
            </a:pPr>
            <a:r>
              <a:rPr lang="en-US" sz="1400" dirty="0" smtClean="0">
                <a:solidFill>
                  <a:schemeClr val="bg1"/>
                </a:solidFill>
              </a:rPr>
              <a:t>The Best Parameter is </a:t>
            </a:r>
          </a:p>
          <a:p>
            <a:pPr>
              <a:buClr>
                <a:schemeClr val="bg1"/>
              </a:buClr>
              <a:buFont typeface="Wingdings" pitchFamily="2" charset="2"/>
              <a:buChar char="Ø"/>
            </a:pPr>
            <a:endParaRPr lang="en-US" sz="1400" dirty="0">
              <a:solidFill>
                <a:schemeClr val="bg1"/>
              </a:solidFill>
            </a:endParaRPr>
          </a:p>
          <a:p>
            <a:pPr>
              <a:buClr>
                <a:schemeClr val="bg1"/>
              </a:buClr>
              <a:buFont typeface="Wingdings" pitchFamily="2" charset="2"/>
              <a:buChar char="Ø"/>
            </a:pPr>
            <a:endParaRPr lang="en-US" sz="1400" dirty="0" smtClean="0">
              <a:solidFill>
                <a:schemeClr val="bg1"/>
              </a:solidFill>
            </a:endParaRPr>
          </a:p>
          <a:p>
            <a:pPr>
              <a:buClr>
                <a:schemeClr val="bg1"/>
              </a:buClr>
              <a:buFont typeface="Wingdings" pitchFamily="2" charset="2"/>
              <a:buChar char="Ø"/>
            </a:pPr>
            <a:endParaRPr lang="en-US" sz="1400" dirty="0">
              <a:solidFill>
                <a:schemeClr val="bg1"/>
              </a:solidFill>
            </a:endParaRPr>
          </a:p>
          <a:p>
            <a:pPr>
              <a:buClr>
                <a:schemeClr val="bg1"/>
              </a:buClr>
              <a:buFont typeface="Wingdings" pitchFamily="2" charset="2"/>
              <a:buChar char="Ø"/>
            </a:pPr>
            <a:endParaRPr lang="en-US" sz="1400" dirty="0" smtClean="0">
              <a:solidFill>
                <a:schemeClr val="bg1"/>
              </a:solidFill>
            </a:endParaRPr>
          </a:p>
          <a:p>
            <a:pPr>
              <a:buClr>
                <a:schemeClr val="bg1"/>
              </a:buClr>
              <a:buFont typeface="Wingdings" pitchFamily="2" charset="2"/>
              <a:buChar char="Ø"/>
            </a:pPr>
            <a:endParaRPr lang="en-US" sz="1400" dirty="0">
              <a:solidFill>
                <a:schemeClr val="bg1"/>
              </a:solidFill>
            </a:endParaRPr>
          </a:p>
          <a:p>
            <a:pPr>
              <a:buClr>
                <a:schemeClr val="bg1"/>
              </a:buClr>
              <a:buFont typeface="Wingdings" pitchFamily="2" charset="2"/>
              <a:buChar char="Ø"/>
            </a:pPr>
            <a:r>
              <a:rPr lang="en-US" sz="1400" dirty="0">
                <a:solidFill>
                  <a:schemeClr val="bg1"/>
                </a:solidFill>
              </a:rPr>
              <a:t> </a:t>
            </a:r>
            <a:r>
              <a:rPr lang="en-US" sz="1400" dirty="0" smtClean="0">
                <a:solidFill>
                  <a:schemeClr val="bg1"/>
                </a:solidFill>
              </a:rPr>
              <a:t>Here, we </a:t>
            </a:r>
            <a:r>
              <a:rPr lang="en-US" sz="1400" dirty="0">
                <a:solidFill>
                  <a:schemeClr val="bg1"/>
                </a:solidFill>
              </a:rPr>
              <a:t>get f1-sore </a:t>
            </a:r>
            <a:r>
              <a:rPr lang="en-US" sz="1400" dirty="0" smtClean="0">
                <a:solidFill>
                  <a:schemeClr val="bg1"/>
                </a:solidFill>
              </a:rPr>
              <a:t>approx. </a:t>
            </a:r>
            <a:r>
              <a:rPr lang="en-US" sz="1400" dirty="0">
                <a:solidFill>
                  <a:schemeClr val="bg1"/>
                </a:solidFill>
              </a:rPr>
              <a:t>82%. Since, we </a:t>
            </a:r>
            <a:r>
              <a:rPr lang="en-US" sz="1400" dirty="0" smtClean="0">
                <a:solidFill>
                  <a:schemeClr val="bg1"/>
                </a:solidFill>
              </a:rPr>
              <a:t>have</a:t>
            </a:r>
          </a:p>
          <a:p>
            <a:pPr marL="114300" indent="0">
              <a:buClr>
                <a:schemeClr val="bg1"/>
              </a:buClr>
              <a:buNone/>
            </a:pPr>
            <a:r>
              <a:rPr lang="en-US" sz="1400" dirty="0">
                <a:solidFill>
                  <a:schemeClr val="bg1"/>
                </a:solidFill>
              </a:rPr>
              <a:t> </a:t>
            </a:r>
            <a:r>
              <a:rPr lang="en-US" sz="1400" dirty="0" smtClean="0">
                <a:solidFill>
                  <a:schemeClr val="bg1"/>
                </a:solidFill>
              </a:rPr>
              <a:t>       imbalanced </a:t>
            </a:r>
            <a:r>
              <a:rPr lang="en-US" sz="1400" dirty="0">
                <a:solidFill>
                  <a:schemeClr val="bg1"/>
                </a:solidFill>
              </a:rPr>
              <a:t>dataset, F1- score would be a better parameter.</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0768" y="1516624"/>
            <a:ext cx="2857899" cy="219106"/>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933" y="1735730"/>
            <a:ext cx="6173061" cy="333422"/>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933" y="2069152"/>
            <a:ext cx="4791744" cy="857370"/>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933" y="3543300"/>
            <a:ext cx="3610479" cy="1510106"/>
          </a:xfrm>
          <a:prstGeom prst="rect">
            <a:avLst/>
          </a:prstGeom>
        </p:spPr>
      </p:pic>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2472" y="1559492"/>
            <a:ext cx="2138010" cy="653771"/>
          </a:xfrm>
          <a:prstGeom prst="rect">
            <a:avLst/>
          </a:prstGeom>
        </p:spPr>
      </p:pic>
      <p:pic>
        <p:nvPicPr>
          <p:cNvPr id="9" name="Picture 8"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42264" y="2341670"/>
            <a:ext cx="3408218" cy="2600688"/>
          </a:xfrm>
          <a:prstGeom prst="rect">
            <a:avLst/>
          </a:prstGeom>
        </p:spPr>
      </p:pic>
    </p:spTree>
    <p:extLst>
      <p:ext uri="{BB962C8B-B14F-4D97-AF65-F5344CB8AC3E}">
        <p14:creationId xmlns:p14="http://schemas.microsoft.com/office/powerpoint/2010/main" val="3608301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66255"/>
            <a:ext cx="8520600" cy="571500"/>
          </a:xfrm>
        </p:spPr>
        <p:txBody>
          <a:bodyPr/>
          <a:lstStyle/>
          <a:p>
            <a:pPr algn="ctr"/>
            <a:r>
              <a:rPr lang="en-US" dirty="0"/>
              <a:t>Random Forest </a:t>
            </a:r>
            <a:r>
              <a:rPr lang="en-US" dirty="0" smtClean="0"/>
              <a:t>Classifier(contd.)</a:t>
            </a:r>
            <a:endParaRPr lang="en-US" dirty="0"/>
          </a:p>
        </p:txBody>
      </p:sp>
      <p:sp>
        <p:nvSpPr>
          <p:cNvPr id="3" name="Text Placeholder 2"/>
          <p:cNvSpPr>
            <a:spLocks noGrp="1"/>
          </p:cNvSpPr>
          <p:nvPr>
            <p:ph type="body" idx="1"/>
          </p:nvPr>
        </p:nvSpPr>
        <p:spPr>
          <a:xfrm>
            <a:off x="311700" y="800100"/>
            <a:ext cx="8520600" cy="3768775"/>
          </a:xfrm>
        </p:spPr>
        <p:txBody>
          <a:bodyPr/>
          <a:lstStyle/>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a:buClr>
                <a:schemeClr val="bg1"/>
              </a:buClr>
              <a:buFont typeface="Wingdings" pitchFamily="2" charset="2"/>
              <a:buChar char="Ø"/>
            </a:pPr>
            <a:r>
              <a:rPr lang="en-US" dirty="0">
                <a:solidFill>
                  <a:schemeClr val="bg1"/>
                </a:solidFill>
              </a:rPr>
              <a:t>From the above feature importance graph, we can say that the most important feature that make an impact on </a:t>
            </a:r>
            <a:r>
              <a:rPr lang="en-US" dirty="0" smtClean="0">
                <a:solidFill>
                  <a:schemeClr val="bg1"/>
                </a:solidFill>
              </a:rPr>
              <a:t>dependent </a:t>
            </a:r>
            <a:r>
              <a:rPr lang="en-US" dirty="0">
                <a:solidFill>
                  <a:schemeClr val="bg1"/>
                </a:solidFill>
              </a:rPr>
              <a:t>variable are LIMIT_BAL and PAY_SEP</a:t>
            </a:r>
            <a:r>
              <a:rPr lang="en-US" dirty="0"/>
              <a: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555" y="820881"/>
            <a:ext cx="8551720" cy="2930237"/>
          </a:xfrm>
          <a:prstGeom prst="rect">
            <a:avLst/>
          </a:prstGeom>
        </p:spPr>
      </p:pic>
    </p:spTree>
    <p:extLst>
      <p:ext uri="{BB962C8B-B14F-4D97-AF65-F5344CB8AC3E}">
        <p14:creationId xmlns:p14="http://schemas.microsoft.com/office/powerpoint/2010/main" val="21930274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14300"/>
            <a:ext cx="8520600" cy="540327"/>
          </a:xfrm>
        </p:spPr>
        <p:txBody>
          <a:bodyPr/>
          <a:lstStyle/>
          <a:p>
            <a:pPr algn="ctr"/>
            <a:r>
              <a:rPr lang="en-US" dirty="0"/>
              <a:t>Support Vector Classifier</a:t>
            </a:r>
          </a:p>
        </p:txBody>
      </p:sp>
      <p:sp>
        <p:nvSpPr>
          <p:cNvPr id="3" name="Text Placeholder 2"/>
          <p:cNvSpPr>
            <a:spLocks noGrp="1"/>
          </p:cNvSpPr>
          <p:nvPr>
            <p:ph type="body" idx="1"/>
          </p:nvPr>
        </p:nvSpPr>
        <p:spPr>
          <a:xfrm>
            <a:off x="311700" y="727364"/>
            <a:ext cx="8520600" cy="3841511"/>
          </a:xfrm>
        </p:spPr>
        <p:txBody>
          <a:bodyPr/>
          <a:lstStyle/>
          <a:p>
            <a:pPr>
              <a:buClr>
                <a:schemeClr val="bg1"/>
              </a:buClr>
              <a:buFont typeface="Wingdings" pitchFamily="2" charset="2"/>
              <a:buChar char="Ø"/>
            </a:pPr>
            <a:r>
              <a:rPr lang="en-US" sz="1400" dirty="0">
                <a:solidFill>
                  <a:schemeClr val="bg1"/>
                </a:solidFill>
              </a:rPr>
              <a:t>The Linear Support Vector Classifier (SVC) method applies a linear kernel function to perform classification and it performs well with a large number of samples. If we compare it with the SVC model, the Linear SVC has additional parameters such as penalty normalization which applies 'L1' or 'L2' and loss function</a:t>
            </a:r>
            <a:r>
              <a:rPr lang="en-US" sz="1400" dirty="0" smtClean="0">
                <a:solidFill>
                  <a:schemeClr val="bg1"/>
                </a:solidFill>
              </a:rPr>
              <a:t>.</a:t>
            </a:r>
          </a:p>
          <a:p>
            <a:pPr>
              <a:buClr>
                <a:schemeClr val="bg1"/>
              </a:buClr>
              <a:buFont typeface="Wingdings" pitchFamily="2" charset="2"/>
              <a:buChar char="Ø"/>
            </a:pPr>
            <a:r>
              <a:rPr lang="en-US" sz="1400" dirty="0" smtClean="0">
                <a:solidFill>
                  <a:schemeClr val="bg1"/>
                </a:solidFill>
              </a:rPr>
              <a:t>The best parameter is </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5308" y="1878990"/>
            <a:ext cx="1876687" cy="209579"/>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252" y="2088569"/>
            <a:ext cx="3658111" cy="362001"/>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252" y="2426860"/>
            <a:ext cx="4067743" cy="828791"/>
          </a:xfrm>
          <a:prstGeom prst="rect">
            <a:avLst/>
          </a:prstGeom>
        </p:spPr>
      </p:pic>
      <p:pic>
        <p:nvPicPr>
          <p:cNvPr id="7" name="Picture 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043" y="3255651"/>
            <a:ext cx="3581900" cy="1745673"/>
          </a:xfrm>
          <a:prstGeom prst="rect">
            <a:avLst/>
          </a:prstGeom>
        </p:spPr>
      </p:pic>
      <p:pic>
        <p:nvPicPr>
          <p:cNvPr id="8" name="Picture 7"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2881" y="1802778"/>
            <a:ext cx="3430096" cy="466791"/>
          </a:xfrm>
          <a:prstGeom prst="rect">
            <a:avLst/>
          </a:prstGeom>
        </p:spPr>
      </p:pic>
      <p:pic>
        <p:nvPicPr>
          <p:cNvPr id="9" name="Picture 8"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37017" y="2372057"/>
            <a:ext cx="3688774" cy="2629267"/>
          </a:xfrm>
          <a:prstGeom prst="rect">
            <a:avLst/>
          </a:prstGeom>
        </p:spPr>
      </p:pic>
    </p:spTree>
    <p:extLst>
      <p:ext uri="{BB962C8B-B14F-4D97-AF65-F5344CB8AC3E}">
        <p14:creationId xmlns:p14="http://schemas.microsoft.com/office/powerpoint/2010/main" val="19265785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66255"/>
            <a:ext cx="8520600" cy="550718"/>
          </a:xfrm>
        </p:spPr>
        <p:txBody>
          <a:bodyPr/>
          <a:lstStyle/>
          <a:p>
            <a:pPr algn="ctr"/>
            <a:r>
              <a:rPr lang="en-US" dirty="0" smtClean="0"/>
              <a:t>Best Model</a:t>
            </a:r>
            <a:endParaRPr lang="en-US" dirty="0"/>
          </a:p>
        </p:txBody>
      </p:sp>
      <p:sp>
        <p:nvSpPr>
          <p:cNvPr id="3" name="Text Placeholder 2"/>
          <p:cNvSpPr>
            <a:spLocks noGrp="1"/>
          </p:cNvSpPr>
          <p:nvPr>
            <p:ph type="body" idx="1"/>
          </p:nvPr>
        </p:nvSpPr>
        <p:spPr>
          <a:xfrm>
            <a:off x="592282" y="2483427"/>
            <a:ext cx="8240018" cy="2085448"/>
          </a:xfrm>
        </p:spPr>
        <p:txBody>
          <a:bodyPr/>
          <a:lstStyle/>
          <a:p>
            <a:pPr>
              <a:buClr>
                <a:schemeClr val="bg1"/>
              </a:buClr>
              <a:buFont typeface="Wingdings" pitchFamily="2" charset="2"/>
              <a:buChar char="Ø"/>
            </a:pPr>
            <a:endParaRPr lang="en-US" dirty="0" smtClean="0">
              <a:solidFill>
                <a:schemeClr val="bg1"/>
              </a:solidFill>
            </a:endParaRPr>
          </a:p>
          <a:p>
            <a:pPr>
              <a:buClr>
                <a:schemeClr val="bg1"/>
              </a:buClr>
              <a:buFont typeface="Wingdings" pitchFamily="2" charset="2"/>
              <a:buChar char="Ø"/>
            </a:pPr>
            <a:r>
              <a:rPr lang="en-US" dirty="0" smtClean="0">
                <a:solidFill>
                  <a:schemeClr val="bg1"/>
                </a:solidFill>
              </a:rPr>
              <a:t>On </a:t>
            </a:r>
            <a:r>
              <a:rPr lang="en-US" dirty="0">
                <a:solidFill>
                  <a:schemeClr val="bg1"/>
                </a:solidFill>
              </a:rPr>
              <a:t>the basis of </a:t>
            </a:r>
            <a:r>
              <a:rPr lang="en-US" dirty="0" smtClean="0">
                <a:solidFill>
                  <a:schemeClr val="bg1"/>
                </a:solidFill>
              </a:rPr>
              <a:t> above </a:t>
            </a:r>
            <a:r>
              <a:rPr lang="en-US" dirty="0">
                <a:solidFill>
                  <a:schemeClr val="bg1"/>
                </a:solidFill>
              </a:rPr>
              <a:t>Data Frame, we can say that RandomForestClassifier perform best among all of the four classifier models mentioned </a:t>
            </a:r>
            <a:r>
              <a:rPr lang="en-US" dirty="0" smtClean="0">
                <a:solidFill>
                  <a:schemeClr val="bg1"/>
                </a:solidFill>
              </a:rPr>
              <a:t>above.</a:t>
            </a:r>
            <a:endParaRPr lang="en-US" dirty="0">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4" y="808217"/>
            <a:ext cx="8094517" cy="1552792"/>
          </a:xfrm>
          <a:prstGeom prst="rect">
            <a:avLst/>
          </a:prstGeom>
        </p:spPr>
      </p:pic>
    </p:spTree>
    <p:extLst>
      <p:ext uri="{BB962C8B-B14F-4D97-AF65-F5344CB8AC3E}">
        <p14:creationId xmlns:p14="http://schemas.microsoft.com/office/powerpoint/2010/main" val="7664616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504" y="176646"/>
            <a:ext cx="8520600" cy="561109"/>
          </a:xfrm>
        </p:spPr>
        <p:txBody>
          <a:bodyPr/>
          <a:lstStyle/>
          <a:p>
            <a:pPr algn="ctr"/>
            <a:r>
              <a:rPr lang="en-US" dirty="0"/>
              <a:t>Plotting ROC AUC for all the models</a:t>
            </a:r>
          </a:p>
        </p:txBody>
      </p:sp>
      <p:sp>
        <p:nvSpPr>
          <p:cNvPr id="3" name="Text Placeholder 2"/>
          <p:cNvSpPr>
            <a:spLocks noGrp="1"/>
          </p:cNvSpPr>
          <p:nvPr>
            <p:ph type="body" idx="1"/>
          </p:nvPr>
        </p:nvSpPr>
        <p:spPr>
          <a:xfrm>
            <a:off x="311700" y="872836"/>
            <a:ext cx="8520600" cy="4052455"/>
          </a:xfrm>
        </p:spPr>
        <p:txBody>
          <a:bodyPr/>
          <a:lstStyle/>
          <a:p>
            <a:pPr marL="114300" indent="0">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737755"/>
            <a:ext cx="8219209" cy="1433945"/>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28" y="2171700"/>
            <a:ext cx="7284028" cy="2764244"/>
          </a:xfrm>
          <a:prstGeom prst="rect">
            <a:avLst/>
          </a:prstGeom>
        </p:spPr>
      </p:pic>
    </p:spTree>
    <p:extLst>
      <p:ext uri="{BB962C8B-B14F-4D97-AF65-F5344CB8AC3E}">
        <p14:creationId xmlns:p14="http://schemas.microsoft.com/office/powerpoint/2010/main" val="790311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73" y="455416"/>
            <a:ext cx="3958963" cy="635629"/>
          </a:xfrm>
        </p:spPr>
        <p:txBody>
          <a:bodyPr/>
          <a:lstStyle/>
          <a:p>
            <a:r>
              <a:rPr lang="en-US" b="1" dirty="0"/>
              <a:t>Problem </a:t>
            </a:r>
            <a:r>
              <a:rPr lang="en-US" b="1" dirty="0" smtClean="0">
                <a:solidFill>
                  <a:schemeClr val="tx1"/>
                </a:solidFill>
              </a:rPr>
              <a:t>Description </a:t>
            </a:r>
            <a:r>
              <a:rPr lang="en-US" b="1" dirty="0"/>
              <a:t>:</a:t>
            </a:r>
            <a:r>
              <a:rPr lang="en-US" b="1" dirty="0">
                <a:solidFill>
                  <a:srgbClr val="002060"/>
                </a:solidFill>
              </a:rPr>
              <a:t/>
            </a:r>
            <a:br>
              <a:rPr lang="en-US" b="1" dirty="0">
                <a:solidFill>
                  <a:srgbClr val="002060"/>
                </a:solidFill>
              </a:rPr>
            </a:br>
            <a:r>
              <a:rPr lang="en-US" b="1" dirty="0" smtClean="0"/>
              <a:t> </a:t>
            </a:r>
            <a:endParaRPr lang="en-US" dirty="0"/>
          </a:p>
        </p:txBody>
      </p:sp>
      <p:sp>
        <p:nvSpPr>
          <p:cNvPr id="3" name="Text Placeholder 2"/>
          <p:cNvSpPr>
            <a:spLocks noGrp="1"/>
          </p:cNvSpPr>
          <p:nvPr>
            <p:ph type="body" idx="1"/>
          </p:nvPr>
        </p:nvSpPr>
        <p:spPr/>
        <p:txBody>
          <a:bodyPr/>
          <a:lstStyle/>
          <a:p>
            <a:pPr marL="114300" indent="0">
              <a:buNone/>
            </a:pPr>
            <a:r>
              <a:rPr lang="en-US" sz="2000" dirty="0">
                <a:solidFill>
                  <a:srgbClr val="002060"/>
                </a:solidFill>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We can use the K-S chart to evaluate </a:t>
            </a:r>
            <a:r>
              <a:rPr lang="en-US" sz="2000" dirty="0" smtClean="0">
                <a:solidFill>
                  <a:srgbClr val="002060"/>
                </a:solidFill>
              </a:rPr>
              <a:t>which </a:t>
            </a:r>
            <a:r>
              <a:rPr lang="en-US" sz="2000" dirty="0">
                <a:solidFill>
                  <a:srgbClr val="002060"/>
                </a:solidFill>
              </a:rPr>
              <a:t>customers will default on their credit card </a:t>
            </a:r>
            <a:r>
              <a:rPr lang="en-US" sz="2000" dirty="0" smtClean="0">
                <a:solidFill>
                  <a:srgbClr val="002060"/>
                </a:solidFill>
              </a:rPr>
              <a:t>payments.</a:t>
            </a:r>
            <a:endParaRPr lang="en-US" sz="2000" dirty="0">
              <a:solidFill>
                <a:srgbClr val="002060"/>
              </a:solidFill>
            </a:endParaRPr>
          </a:p>
        </p:txBody>
      </p:sp>
    </p:spTree>
    <p:extLst>
      <p:ext uri="{BB962C8B-B14F-4D97-AF65-F5344CB8AC3E}">
        <p14:creationId xmlns:p14="http://schemas.microsoft.com/office/powerpoint/2010/main" val="14437480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24691"/>
            <a:ext cx="8520600" cy="509154"/>
          </a:xfrm>
        </p:spPr>
        <p:txBody>
          <a:bodyPr/>
          <a:lstStyle/>
          <a:p>
            <a:pPr algn="ctr"/>
            <a:r>
              <a:rPr lang="en-US" dirty="0"/>
              <a:t>Model Recommendation</a:t>
            </a:r>
          </a:p>
        </p:txBody>
      </p:sp>
      <p:sp>
        <p:nvSpPr>
          <p:cNvPr id="3" name="Text Placeholder 2"/>
          <p:cNvSpPr>
            <a:spLocks noGrp="1"/>
          </p:cNvSpPr>
          <p:nvPr>
            <p:ph type="body" idx="1"/>
          </p:nvPr>
        </p:nvSpPr>
        <p:spPr>
          <a:xfrm>
            <a:off x="311700" y="654627"/>
            <a:ext cx="8520600" cy="685800"/>
          </a:xfrm>
        </p:spPr>
        <p:txBody>
          <a:bodyPr/>
          <a:lstStyle/>
          <a:p>
            <a:pPr>
              <a:buClr>
                <a:schemeClr val="bg1"/>
              </a:buClr>
              <a:buFont typeface="Wingdings" pitchFamily="2" charset="2"/>
              <a:buChar char="Ø"/>
            </a:pPr>
            <a:r>
              <a:rPr lang="en-US" dirty="0">
                <a:solidFill>
                  <a:schemeClr val="bg1"/>
                </a:solidFill>
              </a:rPr>
              <a:t>We recommend recall = 0.8, however, the threshold can be adjusted to reach higher </a:t>
            </a:r>
            <a:r>
              <a:rPr lang="en-US" dirty="0" smtClean="0">
                <a:solidFill>
                  <a:schemeClr val="bg1"/>
                </a:solidFill>
              </a:rPr>
              <a:t>recall.</a:t>
            </a:r>
            <a:endParaRPr lang="en-US" dirty="0">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70" y="1444336"/>
            <a:ext cx="7554166" cy="3336137"/>
          </a:xfrm>
          <a:prstGeom prst="rect">
            <a:avLst/>
          </a:prstGeom>
        </p:spPr>
      </p:pic>
    </p:spTree>
    <p:extLst>
      <p:ext uri="{BB962C8B-B14F-4D97-AF65-F5344CB8AC3E}">
        <p14:creationId xmlns:p14="http://schemas.microsoft.com/office/powerpoint/2010/main" val="33272870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14301"/>
            <a:ext cx="8520600" cy="529936"/>
          </a:xfrm>
        </p:spPr>
        <p:txBody>
          <a:bodyPr/>
          <a:lstStyle/>
          <a:p>
            <a:pPr algn="ctr"/>
            <a:r>
              <a:rPr lang="en-US" dirty="0"/>
              <a:t>Feature Importance for recommended model</a:t>
            </a:r>
          </a:p>
        </p:txBody>
      </p:sp>
      <p:sp>
        <p:nvSpPr>
          <p:cNvPr id="3" name="Text Placeholder 2"/>
          <p:cNvSpPr>
            <a:spLocks noGrp="1"/>
          </p:cNvSpPr>
          <p:nvPr>
            <p:ph type="body" idx="1"/>
          </p:nvPr>
        </p:nvSpPr>
        <p:spPr>
          <a:xfrm>
            <a:off x="311698" y="4062845"/>
            <a:ext cx="8530965" cy="997528"/>
          </a:xfrm>
        </p:spPr>
        <p:txBody>
          <a:bodyPr/>
          <a:lstStyle/>
          <a:p>
            <a:pPr>
              <a:buClr>
                <a:schemeClr val="bg1"/>
              </a:buClr>
              <a:buFont typeface="Wingdings" pitchFamily="2" charset="2"/>
              <a:buChar char="Ø"/>
            </a:pPr>
            <a:r>
              <a:rPr lang="en-US" sz="1600" dirty="0">
                <a:solidFill>
                  <a:schemeClr val="bg1"/>
                </a:solidFill>
              </a:rPr>
              <a:t>"LIMT_BAL" , "BILL_SEP" and "PAY_AMT_SEP" are the most recent 2 months payment status and they are the strongest predictors of future payment default risk.</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968" y="550719"/>
            <a:ext cx="7078063" cy="1849582"/>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100" y="2400301"/>
            <a:ext cx="7163800" cy="1153390"/>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6737" y="3501737"/>
            <a:ext cx="6211167" cy="463528"/>
          </a:xfrm>
          <a:prstGeom prst="rect">
            <a:avLst/>
          </a:prstGeom>
        </p:spPr>
      </p:pic>
    </p:spTree>
    <p:extLst>
      <p:ext uri="{BB962C8B-B14F-4D97-AF65-F5344CB8AC3E}">
        <p14:creationId xmlns:p14="http://schemas.microsoft.com/office/powerpoint/2010/main" val="15536136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45473"/>
            <a:ext cx="8520600" cy="561109"/>
          </a:xfrm>
        </p:spPr>
        <p:txBody>
          <a:bodyPr/>
          <a:lstStyle/>
          <a:p>
            <a:pPr algn="ctr"/>
            <a:r>
              <a:rPr lang="en-US" dirty="0"/>
              <a:t>Conclusion</a:t>
            </a:r>
          </a:p>
        </p:txBody>
      </p:sp>
      <p:sp>
        <p:nvSpPr>
          <p:cNvPr id="3" name="Text Placeholder 2"/>
          <p:cNvSpPr>
            <a:spLocks noGrp="1"/>
          </p:cNvSpPr>
          <p:nvPr>
            <p:ph type="body" idx="1"/>
          </p:nvPr>
        </p:nvSpPr>
        <p:spPr>
          <a:xfrm>
            <a:off x="311700" y="675409"/>
            <a:ext cx="8520600" cy="4301836"/>
          </a:xfrm>
        </p:spPr>
        <p:txBody>
          <a:bodyPr/>
          <a:lstStyle/>
          <a:p>
            <a:pPr>
              <a:buClr>
                <a:schemeClr val="bg1"/>
              </a:buClr>
              <a:buFont typeface="Wingdings" pitchFamily="2" charset="2"/>
              <a:buChar char="Ø"/>
            </a:pPr>
            <a:r>
              <a:rPr lang="en-US" sz="1200" dirty="0">
                <a:solidFill>
                  <a:schemeClr val="bg1"/>
                </a:solidFill>
              </a:rPr>
              <a:t>RandomForest model and XGBoost model both has same recall, so if the business cares recall the most than both of this model are best candidate. If the balance of recall and precision is most important metric than RandomForest is the ideal model. RandomForest has recall and precision both higher than the other model applied. Hence, I would recommend RandomForest for this dataset.</a:t>
            </a:r>
          </a:p>
          <a:p>
            <a:pPr>
              <a:buClr>
                <a:schemeClr val="bg1"/>
              </a:buClr>
              <a:buFont typeface="Wingdings" pitchFamily="2" charset="2"/>
              <a:buChar char="Ø"/>
            </a:pPr>
            <a:r>
              <a:rPr lang="en-US" sz="1200" dirty="0">
                <a:solidFill>
                  <a:schemeClr val="bg1"/>
                </a:solidFill>
              </a:rPr>
              <a:t>Data categorical variables had minority classes which were added to their closest majority class.</a:t>
            </a:r>
          </a:p>
          <a:p>
            <a:pPr>
              <a:buClr>
                <a:schemeClr val="bg1"/>
              </a:buClr>
              <a:buFont typeface="Wingdings" pitchFamily="2" charset="2"/>
              <a:buChar char="Ø"/>
            </a:pPr>
            <a:r>
              <a:rPr lang="en-US" sz="1200" dirty="0">
                <a:solidFill>
                  <a:schemeClr val="bg1"/>
                </a:solidFill>
              </a:rPr>
              <a:t>There were not huge gap but female clients tended to default the most.</a:t>
            </a:r>
          </a:p>
          <a:p>
            <a:pPr>
              <a:buClr>
                <a:schemeClr val="bg1"/>
              </a:buClr>
              <a:buFont typeface="Wingdings" pitchFamily="2" charset="2"/>
              <a:buChar char="Ø"/>
            </a:pPr>
            <a:r>
              <a:rPr lang="en-US" sz="1200" dirty="0">
                <a:solidFill>
                  <a:schemeClr val="bg1"/>
                </a:solidFill>
              </a:rPr>
              <a:t>Labels of the data were imbalanced and had a significant difference.</a:t>
            </a:r>
          </a:p>
          <a:p>
            <a:pPr>
              <a:buClr>
                <a:schemeClr val="bg1"/>
              </a:buClr>
              <a:buFont typeface="Wingdings" pitchFamily="2" charset="2"/>
              <a:buChar char="Ø"/>
            </a:pPr>
            <a:r>
              <a:rPr lang="en-US" sz="1200" dirty="0">
                <a:solidFill>
                  <a:schemeClr val="bg1"/>
                </a:solidFill>
              </a:rPr>
              <a:t>Gradient boost gave the highest accuracy of 82% on test dataset.</a:t>
            </a:r>
          </a:p>
          <a:p>
            <a:pPr>
              <a:buClr>
                <a:schemeClr val="bg1"/>
              </a:buClr>
              <a:buFont typeface="Wingdings" pitchFamily="2" charset="2"/>
              <a:buChar char="Ø"/>
            </a:pPr>
            <a:r>
              <a:rPr lang="en-US" sz="1200" dirty="0">
                <a:solidFill>
                  <a:schemeClr val="bg1"/>
                </a:solidFill>
              </a:rPr>
              <a:t>Repayment in the month of </a:t>
            </a:r>
            <a:r>
              <a:rPr lang="en-US" sz="1200" dirty="0" smtClean="0">
                <a:solidFill>
                  <a:schemeClr val="bg1"/>
                </a:solidFill>
              </a:rPr>
              <a:t>September </a:t>
            </a:r>
            <a:r>
              <a:rPr lang="en-US" sz="1200" dirty="0">
                <a:solidFill>
                  <a:schemeClr val="bg1"/>
                </a:solidFill>
              </a:rPr>
              <a:t>tended to be the most important feature for our machine learning model.</a:t>
            </a:r>
          </a:p>
          <a:p>
            <a:pPr>
              <a:buClr>
                <a:schemeClr val="bg1"/>
              </a:buClr>
              <a:buFont typeface="Wingdings" pitchFamily="2" charset="2"/>
              <a:buChar char="Ø"/>
            </a:pPr>
            <a:r>
              <a:rPr lang="en-US" sz="1200" dirty="0">
                <a:solidFill>
                  <a:schemeClr val="bg1"/>
                </a:solidFill>
              </a:rPr>
              <a:t>The best accuracy is obtained for the Random forest and XGBoost classifier.</a:t>
            </a:r>
          </a:p>
          <a:p>
            <a:pPr>
              <a:buClr>
                <a:schemeClr val="bg1"/>
              </a:buClr>
              <a:buFont typeface="Wingdings" pitchFamily="2" charset="2"/>
              <a:buChar char="Ø"/>
            </a:pPr>
            <a:r>
              <a:rPr lang="en-US" sz="1200" dirty="0">
                <a:solidFill>
                  <a:schemeClr val="bg1"/>
                </a:solidFill>
              </a:rPr>
              <a:t>In general, all models have comparable accuracy. Nevertheless, because the classes are imbalanced (the proportion of non-default credit cards is higher than default) this metric is misleading. Also, accuracy does not consider the rate of false positives (non-default credits cards that were predicted as default) and false negatives (default credit cards that were incorrectly predicted as non-default). Both cases have negative impact on the bank, since false positives leads to unsatisfied customers and false negatives leads to financial loss.</a:t>
            </a:r>
          </a:p>
          <a:p>
            <a:pPr>
              <a:buClr>
                <a:schemeClr val="bg1"/>
              </a:buClr>
              <a:buFont typeface="Wingdings" pitchFamily="2" charset="2"/>
              <a:buChar char="Ø"/>
            </a:pPr>
            <a:r>
              <a:rPr lang="en-US" sz="1200" dirty="0">
                <a:solidFill>
                  <a:schemeClr val="bg1"/>
                </a:solidFill>
              </a:rPr>
              <a:t>From above table we can see that XGBoost Classifier having Recall = 86%, F1-score = 82%, and ROC Score = 83% and Random forest Classifier having Recall =86%, F1-score = 83% and ROC Score = 84%.</a:t>
            </a:r>
          </a:p>
          <a:p>
            <a:pPr>
              <a:buClr>
                <a:schemeClr val="bg1"/>
              </a:buClr>
              <a:buFont typeface="Wingdings" pitchFamily="2" charset="2"/>
              <a:buChar char="Ø"/>
            </a:pPr>
            <a:r>
              <a:rPr lang="en-US" sz="1200" dirty="0">
                <a:solidFill>
                  <a:schemeClr val="bg1"/>
                </a:solidFill>
              </a:rPr>
              <a:t>XGBoost Classifier and RandomForest Classifier are giving us the best Recall, F1-score, and ROC Score among other algorithms. We can conclude that these two algorithms are the best to predict whether the credit card is default or not default according to our analysis on this dataset.</a:t>
            </a:r>
          </a:p>
          <a:p>
            <a:pPr marL="114300" indent="0">
              <a:buNone/>
            </a:pPr>
            <a:endParaRPr lang="en-US" dirty="0"/>
          </a:p>
        </p:txBody>
      </p:sp>
    </p:spTree>
    <p:extLst>
      <p:ext uri="{BB962C8B-B14F-4D97-AF65-F5344CB8AC3E}">
        <p14:creationId xmlns:p14="http://schemas.microsoft.com/office/powerpoint/2010/main" val="34782631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700" y="581891"/>
            <a:ext cx="8520600" cy="3616036"/>
          </a:xfrm>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292" y="623454"/>
            <a:ext cx="8431478" cy="3491345"/>
          </a:xfrm>
          <a:prstGeom prst="rect">
            <a:avLst/>
          </a:prstGeom>
        </p:spPr>
      </p:pic>
    </p:spTree>
    <p:extLst>
      <p:ext uri="{BB962C8B-B14F-4D97-AF65-F5344CB8AC3E}">
        <p14:creationId xmlns:p14="http://schemas.microsoft.com/office/powerpoint/2010/main" val="397320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Dataset Information &amp;</a:t>
            </a:r>
            <a:r>
              <a:rPr lang="en-US" b="1" dirty="0" smtClean="0">
                <a:solidFill>
                  <a:schemeClr val="tx1"/>
                </a:solidFill>
              </a:rPr>
              <a:t> </a:t>
            </a:r>
            <a:r>
              <a:rPr lang="en-US" b="1" dirty="0">
                <a:solidFill>
                  <a:schemeClr val="tx1"/>
                </a:solidFill>
              </a:rPr>
              <a:t>Summary</a:t>
            </a:r>
            <a:r>
              <a:rPr lang="en-US" dirty="0">
                <a:solidFill>
                  <a:srgbClr val="002060"/>
                </a:solidFill>
              </a:rPr>
              <a:t/>
            </a:r>
            <a:br>
              <a:rPr lang="en-US" dirty="0">
                <a:solidFill>
                  <a:srgbClr val="002060"/>
                </a:solidFill>
              </a:rPr>
            </a:br>
            <a:endParaRPr lang="en-US" dirty="0"/>
          </a:p>
        </p:txBody>
      </p:sp>
      <p:sp>
        <p:nvSpPr>
          <p:cNvPr id="3" name="Text Placeholder 2"/>
          <p:cNvSpPr>
            <a:spLocks noGrp="1"/>
          </p:cNvSpPr>
          <p:nvPr>
            <p:ph type="body" idx="1"/>
          </p:nvPr>
        </p:nvSpPr>
        <p:spPr>
          <a:xfrm>
            <a:off x="311700" y="1152475"/>
            <a:ext cx="4260299" cy="3416400"/>
          </a:xfrm>
        </p:spPr>
        <p:txBody>
          <a:bodyPr/>
          <a:lstStyle/>
          <a:p>
            <a:pPr>
              <a:buClr>
                <a:srgbClr val="002060"/>
              </a:buClr>
              <a:buFont typeface="Wingdings" pitchFamily="2" charset="2"/>
              <a:buChar char="v"/>
            </a:pPr>
            <a:r>
              <a:rPr lang="en-US" dirty="0" smtClean="0">
                <a:solidFill>
                  <a:srgbClr val="002060"/>
                </a:solidFill>
              </a:rPr>
              <a:t>The </a:t>
            </a:r>
            <a:r>
              <a:rPr lang="en-US" dirty="0">
                <a:solidFill>
                  <a:srgbClr val="002060"/>
                </a:solidFill>
              </a:rPr>
              <a:t>dataset has 30000 observations and 25 features</a:t>
            </a:r>
            <a:r>
              <a:rPr lang="en-US" dirty="0" smtClean="0">
                <a:solidFill>
                  <a:srgbClr val="002060"/>
                </a:solidFill>
              </a:rPr>
              <a:t>.</a:t>
            </a:r>
          </a:p>
          <a:p>
            <a:pPr marL="114300" indent="0">
              <a:buClr>
                <a:srgbClr val="002060"/>
              </a:buClr>
              <a:buNone/>
            </a:pPr>
            <a:endParaRPr lang="en-US" dirty="0" smtClean="0">
              <a:solidFill>
                <a:srgbClr val="002060"/>
              </a:solidFill>
            </a:endParaRPr>
          </a:p>
          <a:p>
            <a:pPr>
              <a:buClr>
                <a:srgbClr val="002060"/>
              </a:buClr>
              <a:buFont typeface="Wingdings" pitchFamily="2" charset="2"/>
              <a:buChar char="v"/>
            </a:pPr>
            <a:r>
              <a:rPr lang="en-US" dirty="0">
                <a:solidFill>
                  <a:srgbClr val="002060"/>
                </a:solidFill>
              </a:rPr>
              <a:t>This dataset is from the city of Taiwan and doesn’t have any </a:t>
            </a:r>
            <a:r>
              <a:rPr lang="en-US" dirty="0" smtClean="0">
                <a:solidFill>
                  <a:srgbClr val="002060"/>
                </a:solidFill>
              </a:rPr>
              <a:t>null </a:t>
            </a:r>
            <a:r>
              <a:rPr lang="en-US" dirty="0">
                <a:solidFill>
                  <a:srgbClr val="002060"/>
                </a:solidFill>
              </a:rPr>
              <a:t>values</a:t>
            </a:r>
            <a:r>
              <a:rPr lang="en-US" dirty="0" smtClean="0">
                <a:solidFill>
                  <a:srgbClr val="002060"/>
                </a:solidFill>
              </a:rPr>
              <a:t>.</a:t>
            </a:r>
          </a:p>
          <a:p>
            <a:pPr marL="114300" indent="0">
              <a:buClr>
                <a:srgbClr val="002060"/>
              </a:buClr>
              <a:buNone/>
            </a:pPr>
            <a:endParaRPr lang="en-US" dirty="0">
              <a:solidFill>
                <a:srgbClr val="002060"/>
              </a:solidFill>
            </a:endParaRPr>
          </a:p>
          <a:p>
            <a:pPr>
              <a:buClr>
                <a:srgbClr val="002060"/>
              </a:buClr>
              <a:buFont typeface="Wingdings" pitchFamily="2" charset="2"/>
              <a:buChar char="v"/>
            </a:pPr>
            <a:r>
              <a:rPr lang="en-US" dirty="0">
                <a:solidFill>
                  <a:srgbClr val="002060"/>
                </a:solidFill>
              </a:rPr>
              <a:t>default payment next month is our target </a:t>
            </a:r>
            <a:r>
              <a:rPr lang="en-US" dirty="0" smtClean="0">
                <a:solidFill>
                  <a:srgbClr val="002060"/>
                </a:solidFill>
              </a:rPr>
              <a:t>variable.</a:t>
            </a:r>
            <a:endParaRPr lang="en-US" dirty="0">
              <a:solidFill>
                <a:srgbClr val="002060"/>
              </a:solidFill>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9" y="1163782"/>
            <a:ext cx="4201111" cy="2608118"/>
          </a:xfrm>
          <a:prstGeom prst="rect">
            <a:avLst/>
          </a:prstGeom>
        </p:spPr>
      </p:pic>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5367" y="3771900"/>
            <a:ext cx="4067743" cy="1027938"/>
          </a:xfrm>
          <a:prstGeom prst="rect">
            <a:avLst/>
          </a:prstGeom>
        </p:spPr>
      </p:pic>
    </p:spTree>
    <p:extLst>
      <p:ext uri="{BB962C8B-B14F-4D97-AF65-F5344CB8AC3E}">
        <p14:creationId xmlns:p14="http://schemas.microsoft.com/office/powerpoint/2010/main" val="2252326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445025"/>
            <a:ext cx="4478509" cy="572700"/>
          </a:xfrm>
        </p:spPr>
        <p:txBody>
          <a:bodyPr/>
          <a:lstStyle/>
          <a:p>
            <a:r>
              <a:rPr lang="en-US" b="1" dirty="0">
                <a:solidFill>
                  <a:schemeClr val="tx1"/>
                </a:solidFill>
              </a:rPr>
              <a:t>Description of </a:t>
            </a:r>
            <a:r>
              <a:rPr lang="en-US" b="1" dirty="0" smtClean="0">
                <a:solidFill>
                  <a:schemeClr val="tx1"/>
                </a:solidFill>
              </a:rPr>
              <a:t>Features :</a:t>
            </a:r>
            <a:r>
              <a:rPr lang="en-US" b="1" dirty="0">
                <a:solidFill>
                  <a:srgbClr val="002060"/>
                </a:solidFill>
              </a:rPr>
              <a:t/>
            </a:r>
            <a:br>
              <a:rPr lang="en-US" b="1" dirty="0">
                <a:solidFill>
                  <a:srgbClr val="002060"/>
                </a:solidFill>
              </a:rPr>
            </a:br>
            <a:endParaRPr lang="en-US" dirty="0"/>
          </a:p>
        </p:txBody>
      </p:sp>
      <p:sp>
        <p:nvSpPr>
          <p:cNvPr id="3" name="Text Placeholder 2"/>
          <p:cNvSpPr>
            <a:spLocks noGrp="1"/>
          </p:cNvSpPr>
          <p:nvPr>
            <p:ph type="body" idx="1"/>
          </p:nvPr>
        </p:nvSpPr>
        <p:spPr>
          <a:xfrm>
            <a:off x="311700" y="1070264"/>
            <a:ext cx="3543326" cy="4018912"/>
          </a:xfrm>
        </p:spPr>
        <p:txBody>
          <a:bodyPr/>
          <a:lstStyle/>
          <a:p>
            <a:pPr>
              <a:buClr>
                <a:schemeClr val="accent2"/>
              </a:buClr>
              <a:buFont typeface="Arial" pitchFamily="34" charset="0"/>
              <a:buChar char="•"/>
            </a:pPr>
            <a:r>
              <a:rPr lang="en-US" sz="1400" dirty="0">
                <a:solidFill>
                  <a:srgbClr val="002060"/>
                </a:solidFill>
              </a:rPr>
              <a:t>Breakdown of Our Features:</a:t>
            </a:r>
          </a:p>
          <a:p>
            <a:pPr>
              <a:buClr>
                <a:schemeClr val="accent2"/>
              </a:buClr>
              <a:buFont typeface="Arial" pitchFamily="34" charset="0"/>
              <a:buChar char="•"/>
            </a:pPr>
            <a:r>
              <a:rPr lang="en-US" sz="1400" dirty="0">
                <a:solidFill>
                  <a:srgbClr val="002060"/>
                </a:solidFill>
              </a:rPr>
              <a:t>We have records of 30000 customers. Below are the description of all features we have.</a:t>
            </a:r>
          </a:p>
          <a:p>
            <a:pPr>
              <a:buClr>
                <a:schemeClr val="accent2"/>
              </a:buClr>
              <a:buFont typeface="Arial" pitchFamily="34" charset="0"/>
              <a:buChar char="•"/>
            </a:pPr>
            <a:r>
              <a:rPr lang="en-US" sz="1400" dirty="0">
                <a:solidFill>
                  <a:srgbClr val="002060"/>
                </a:solidFill>
              </a:rPr>
              <a:t>ID: ID of each client</a:t>
            </a:r>
          </a:p>
          <a:p>
            <a:pPr>
              <a:buClr>
                <a:schemeClr val="accent2"/>
              </a:buClr>
              <a:buFont typeface="Arial" pitchFamily="34" charset="0"/>
              <a:buChar char="•"/>
            </a:pPr>
            <a:r>
              <a:rPr lang="en-US" sz="1400" dirty="0">
                <a:solidFill>
                  <a:srgbClr val="002060"/>
                </a:solidFill>
              </a:rPr>
              <a:t>LIMIT_BAL: Amount of given credit in NT dollars (includes individual and family/supplementary credit)</a:t>
            </a:r>
          </a:p>
          <a:p>
            <a:pPr>
              <a:buClr>
                <a:schemeClr val="accent2"/>
              </a:buClr>
              <a:buFont typeface="Arial" pitchFamily="34" charset="0"/>
              <a:buChar char="•"/>
            </a:pPr>
            <a:r>
              <a:rPr lang="en-US" sz="1400" dirty="0">
                <a:solidFill>
                  <a:srgbClr val="002060"/>
                </a:solidFill>
              </a:rPr>
              <a:t>SEX: Gender (1 = male, 2 = female)</a:t>
            </a:r>
          </a:p>
          <a:p>
            <a:pPr>
              <a:buClr>
                <a:schemeClr val="accent2"/>
              </a:buClr>
              <a:buFont typeface="Arial" pitchFamily="34" charset="0"/>
              <a:buChar char="•"/>
            </a:pPr>
            <a:r>
              <a:rPr lang="en-US" sz="1400" dirty="0">
                <a:solidFill>
                  <a:srgbClr val="002060"/>
                </a:solidFill>
              </a:rPr>
              <a:t>EDUCATION: (1 = graduate school, 2 = university, 3 = high school, 0,4,5,6 = others)</a:t>
            </a:r>
          </a:p>
          <a:p>
            <a:pPr>
              <a:buClr>
                <a:schemeClr val="accent2"/>
              </a:buClr>
              <a:buFont typeface="Arial" pitchFamily="34" charset="0"/>
              <a:buChar char="•"/>
            </a:pPr>
            <a:r>
              <a:rPr lang="en-US" sz="1400" dirty="0">
                <a:solidFill>
                  <a:srgbClr val="002060"/>
                </a:solidFill>
              </a:rPr>
              <a:t>MARRIAGE: Marital status (0 = others, 1 = married, 2 = single, 3 = others)</a:t>
            </a:r>
          </a:p>
          <a:p>
            <a:pPr>
              <a:buClr>
                <a:schemeClr val="accent2"/>
              </a:buClr>
              <a:buFont typeface="Arial" pitchFamily="34" charset="0"/>
              <a:buChar char="•"/>
            </a:pPr>
            <a:r>
              <a:rPr lang="en-US" sz="1400" dirty="0">
                <a:solidFill>
                  <a:srgbClr val="002060"/>
                </a:solidFill>
              </a:rPr>
              <a:t>AGE: Age in years</a:t>
            </a:r>
          </a:p>
          <a:p>
            <a:pPr marL="114300" indent="0">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025" y="966353"/>
            <a:ext cx="5178281" cy="2036619"/>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5025" y="3002972"/>
            <a:ext cx="5173519" cy="2086203"/>
          </a:xfrm>
          <a:prstGeom prst="rect">
            <a:avLst/>
          </a:prstGeom>
        </p:spPr>
      </p:pic>
    </p:spTree>
    <p:extLst>
      <p:ext uri="{BB962C8B-B14F-4D97-AF65-F5344CB8AC3E}">
        <p14:creationId xmlns:p14="http://schemas.microsoft.com/office/powerpoint/2010/main" val="2544228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1700" y="0"/>
            <a:ext cx="8520600" cy="696191"/>
          </a:xfrm>
        </p:spPr>
        <p:txBody>
          <a:bodyPr/>
          <a:lstStyle/>
          <a:p>
            <a:r>
              <a:rPr lang="en-US" sz="1200" dirty="0">
                <a:solidFill>
                  <a:srgbClr val="002060"/>
                </a:solidFill>
              </a:rPr>
              <a:t>Scale for PAY_0 to PAY_6 :</a:t>
            </a:r>
            <a:br>
              <a:rPr lang="en-US" sz="1200" dirty="0">
                <a:solidFill>
                  <a:srgbClr val="002060"/>
                </a:solidFill>
              </a:rPr>
            </a:br>
            <a:r>
              <a:rPr lang="en-US" sz="1200" dirty="0">
                <a:solidFill>
                  <a:srgbClr val="002060"/>
                </a:solidFill>
              </a:rPr>
              <a:t>(-2 = No consumption, -1 = paid in full, 0 = use of revolving credit (paid minimum only), 1 = payment delay for one month, 2 = payment delay for two months, ... 8 = payment delay for eight months, 9 = payment delay for nine months and above)</a:t>
            </a:r>
            <a:br>
              <a:rPr lang="en-US" sz="1200" dirty="0">
                <a:solidFill>
                  <a:srgbClr val="002060"/>
                </a:solidFill>
              </a:rPr>
            </a:br>
            <a:endParaRPr lang="en-US" sz="1200" dirty="0">
              <a:solidFill>
                <a:srgbClr val="002060"/>
              </a:solidFill>
            </a:endParaRPr>
          </a:p>
        </p:txBody>
      </p:sp>
      <p:sp>
        <p:nvSpPr>
          <p:cNvPr id="7" name="Text Placeholder 6"/>
          <p:cNvSpPr>
            <a:spLocks noGrp="1"/>
          </p:cNvSpPr>
          <p:nvPr>
            <p:ph type="body" idx="1"/>
          </p:nvPr>
        </p:nvSpPr>
        <p:spPr>
          <a:xfrm>
            <a:off x="311700" y="581892"/>
            <a:ext cx="3999900" cy="3986984"/>
          </a:xfrm>
        </p:spPr>
        <p:txBody>
          <a:bodyPr/>
          <a:lstStyle/>
          <a:p>
            <a:pPr>
              <a:buClr>
                <a:schemeClr val="accent2"/>
              </a:buClr>
              <a:buFont typeface="Arial" pitchFamily="34" charset="0"/>
              <a:buChar char="•"/>
            </a:pPr>
            <a:r>
              <a:rPr lang="en-US" sz="1100" dirty="0">
                <a:solidFill>
                  <a:srgbClr val="002060"/>
                </a:solidFill>
              </a:rPr>
              <a:t>PAY_0: Repayment status in September, 2005 (scale same as above)</a:t>
            </a:r>
          </a:p>
          <a:p>
            <a:pPr>
              <a:buClr>
                <a:schemeClr val="accent2"/>
              </a:buClr>
              <a:buFont typeface="Arial" pitchFamily="34" charset="0"/>
              <a:buChar char="•"/>
            </a:pPr>
            <a:endParaRPr lang="en-US" sz="1100" dirty="0">
              <a:solidFill>
                <a:srgbClr val="002060"/>
              </a:solidFill>
            </a:endParaRPr>
          </a:p>
          <a:p>
            <a:pPr>
              <a:buClr>
                <a:schemeClr val="accent2"/>
              </a:buClr>
              <a:buFont typeface="Arial" pitchFamily="34" charset="0"/>
              <a:buChar char="•"/>
            </a:pPr>
            <a:r>
              <a:rPr lang="en-US" sz="1100" dirty="0">
                <a:solidFill>
                  <a:srgbClr val="002060"/>
                </a:solidFill>
              </a:rPr>
              <a:t>PAY_2: Repayment status in August, 2005 (scale same as above)</a:t>
            </a:r>
          </a:p>
          <a:p>
            <a:pPr>
              <a:buClr>
                <a:schemeClr val="accent2"/>
              </a:buClr>
              <a:buFont typeface="Arial" pitchFamily="34" charset="0"/>
              <a:buChar char="•"/>
            </a:pPr>
            <a:endParaRPr lang="en-US" sz="1100" dirty="0">
              <a:solidFill>
                <a:srgbClr val="002060"/>
              </a:solidFill>
            </a:endParaRPr>
          </a:p>
          <a:p>
            <a:pPr>
              <a:buClr>
                <a:schemeClr val="accent2"/>
              </a:buClr>
              <a:buFont typeface="Arial" pitchFamily="34" charset="0"/>
              <a:buChar char="•"/>
            </a:pPr>
            <a:r>
              <a:rPr lang="en-US" sz="1100" dirty="0">
                <a:solidFill>
                  <a:srgbClr val="002060"/>
                </a:solidFill>
              </a:rPr>
              <a:t>PAY_3: Repayment status in July, 2005 (scale same as above)</a:t>
            </a:r>
          </a:p>
          <a:p>
            <a:pPr>
              <a:buClr>
                <a:schemeClr val="accent2"/>
              </a:buClr>
              <a:buFont typeface="Arial" pitchFamily="34" charset="0"/>
              <a:buChar char="•"/>
            </a:pPr>
            <a:endParaRPr lang="en-US" sz="1100" dirty="0">
              <a:solidFill>
                <a:srgbClr val="002060"/>
              </a:solidFill>
            </a:endParaRPr>
          </a:p>
          <a:p>
            <a:pPr>
              <a:buClr>
                <a:schemeClr val="accent2"/>
              </a:buClr>
              <a:buFont typeface="Arial" pitchFamily="34" charset="0"/>
              <a:buChar char="•"/>
            </a:pPr>
            <a:r>
              <a:rPr lang="en-US" sz="1100" dirty="0">
                <a:solidFill>
                  <a:srgbClr val="002060"/>
                </a:solidFill>
              </a:rPr>
              <a:t>PAY_4: Repayment status in June, 2005 (scale same as above)</a:t>
            </a:r>
          </a:p>
          <a:p>
            <a:pPr>
              <a:buClr>
                <a:schemeClr val="accent2"/>
              </a:buClr>
              <a:buFont typeface="Arial" pitchFamily="34" charset="0"/>
              <a:buChar char="•"/>
            </a:pPr>
            <a:endParaRPr lang="en-US" sz="1100" dirty="0">
              <a:solidFill>
                <a:srgbClr val="002060"/>
              </a:solidFill>
            </a:endParaRPr>
          </a:p>
          <a:p>
            <a:pPr>
              <a:buClr>
                <a:schemeClr val="accent2"/>
              </a:buClr>
              <a:buFont typeface="Arial" pitchFamily="34" charset="0"/>
              <a:buChar char="•"/>
            </a:pPr>
            <a:r>
              <a:rPr lang="en-US" sz="1100" dirty="0">
                <a:solidFill>
                  <a:srgbClr val="002060"/>
                </a:solidFill>
              </a:rPr>
              <a:t>PAY_5: Repayment status in May, 2005 (scale same as above)</a:t>
            </a:r>
          </a:p>
          <a:p>
            <a:pPr>
              <a:buClr>
                <a:schemeClr val="accent2"/>
              </a:buClr>
              <a:buFont typeface="Arial" pitchFamily="34" charset="0"/>
              <a:buChar char="•"/>
            </a:pPr>
            <a:endParaRPr lang="en-US" sz="1100" dirty="0">
              <a:solidFill>
                <a:srgbClr val="002060"/>
              </a:solidFill>
            </a:endParaRPr>
          </a:p>
          <a:p>
            <a:pPr>
              <a:buClr>
                <a:schemeClr val="accent2"/>
              </a:buClr>
              <a:buFont typeface="Arial" pitchFamily="34" charset="0"/>
              <a:buChar char="•"/>
            </a:pPr>
            <a:r>
              <a:rPr lang="en-US" sz="1100" dirty="0">
                <a:solidFill>
                  <a:srgbClr val="002060"/>
                </a:solidFill>
              </a:rPr>
              <a:t>PAY_6: Repayment status in April, 2005 (scale same as </a:t>
            </a:r>
            <a:r>
              <a:rPr lang="en-US" sz="1100" dirty="0" smtClean="0">
                <a:solidFill>
                  <a:srgbClr val="002060"/>
                </a:solidFill>
              </a:rPr>
              <a:t>above</a:t>
            </a:r>
          </a:p>
          <a:p>
            <a:pPr>
              <a:buClr>
                <a:schemeClr val="accent2"/>
              </a:buClr>
              <a:buFont typeface="Arial" pitchFamily="34" charset="0"/>
              <a:buChar char="•"/>
            </a:pPr>
            <a:r>
              <a:rPr lang="en-US" sz="1100" dirty="0" smtClean="0"/>
              <a:t>)</a:t>
            </a:r>
            <a:r>
              <a:rPr lang="en-US" sz="1100" dirty="0" smtClean="0">
                <a:solidFill>
                  <a:srgbClr val="002060"/>
                </a:solidFill>
              </a:rPr>
              <a:t> </a:t>
            </a:r>
            <a:r>
              <a:rPr lang="en-US" sz="1100" dirty="0">
                <a:solidFill>
                  <a:srgbClr val="002060"/>
                </a:solidFill>
              </a:rPr>
              <a:t>BILL_AMT1: Amount of bill statement in September, 2005 (NT dollar)</a:t>
            </a:r>
          </a:p>
          <a:p>
            <a:pPr>
              <a:buClr>
                <a:schemeClr val="accent2"/>
              </a:buClr>
              <a:buFont typeface="Arial" pitchFamily="34" charset="0"/>
              <a:buChar char="•"/>
            </a:pPr>
            <a:r>
              <a:rPr lang="en-US" sz="1100" dirty="0">
                <a:solidFill>
                  <a:srgbClr val="002060"/>
                </a:solidFill>
              </a:rPr>
              <a:t>BILL_AMT2: Amount of bill statement in August, 2005 (NT dollar)</a:t>
            </a:r>
          </a:p>
          <a:p>
            <a:pPr>
              <a:buClr>
                <a:schemeClr val="accent2"/>
              </a:buClr>
              <a:buFont typeface="Arial" pitchFamily="34" charset="0"/>
              <a:buChar char="•"/>
            </a:pPr>
            <a:r>
              <a:rPr lang="en-US" sz="1100" dirty="0">
                <a:solidFill>
                  <a:srgbClr val="002060"/>
                </a:solidFill>
              </a:rPr>
              <a:t>BILL_AMT3: Amount of bill statement in July, 2005 (NT dollar)</a:t>
            </a:r>
          </a:p>
          <a:p>
            <a:pPr>
              <a:buClr>
                <a:schemeClr val="accent2"/>
              </a:buClr>
              <a:buFont typeface="Arial" pitchFamily="34" charset="0"/>
              <a:buChar char="•"/>
            </a:pPr>
            <a:endParaRPr lang="en-US" sz="1100" dirty="0"/>
          </a:p>
        </p:txBody>
      </p:sp>
      <p:sp>
        <p:nvSpPr>
          <p:cNvPr id="8" name="Text Placeholder 7"/>
          <p:cNvSpPr>
            <a:spLocks noGrp="1"/>
          </p:cNvSpPr>
          <p:nvPr>
            <p:ph type="body" idx="2"/>
          </p:nvPr>
        </p:nvSpPr>
        <p:spPr>
          <a:xfrm>
            <a:off x="4832400" y="768926"/>
            <a:ext cx="3999900" cy="4187537"/>
          </a:xfrm>
        </p:spPr>
        <p:txBody>
          <a:bodyPr/>
          <a:lstStyle/>
          <a:p>
            <a:pPr>
              <a:buClr>
                <a:schemeClr val="accent2"/>
              </a:buClr>
              <a:buFont typeface="Arial" pitchFamily="34" charset="0"/>
              <a:buChar char="•"/>
            </a:pPr>
            <a:r>
              <a:rPr lang="en-US" sz="1100" dirty="0" smtClean="0">
                <a:solidFill>
                  <a:srgbClr val="002060"/>
                </a:solidFill>
              </a:rPr>
              <a:t>BILL_AMT4: Amount of bill statement in June, 2005 (NT dollar)</a:t>
            </a:r>
          </a:p>
          <a:p>
            <a:pPr>
              <a:buClr>
                <a:schemeClr val="accent2"/>
              </a:buClr>
              <a:buFont typeface="Arial" pitchFamily="34" charset="0"/>
              <a:buChar char="•"/>
            </a:pPr>
            <a:r>
              <a:rPr lang="en-US" sz="1100" dirty="0" smtClean="0">
                <a:solidFill>
                  <a:srgbClr val="002060"/>
                </a:solidFill>
              </a:rPr>
              <a:t>BILL_AMT5</a:t>
            </a:r>
            <a:r>
              <a:rPr lang="en-US" sz="1100" dirty="0">
                <a:solidFill>
                  <a:srgbClr val="002060"/>
                </a:solidFill>
              </a:rPr>
              <a:t>: Amount of bill statement in May, 2005 (NT dollar)</a:t>
            </a:r>
          </a:p>
          <a:p>
            <a:pPr>
              <a:buClr>
                <a:schemeClr val="accent2"/>
              </a:buClr>
              <a:buFont typeface="Arial" pitchFamily="34" charset="0"/>
              <a:buChar char="•"/>
            </a:pPr>
            <a:r>
              <a:rPr lang="en-US" sz="1100" dirty="0">
                <a:solidFill>
                  <a:srgbClr val="002060"/>
                </a:solidFill>
              </a:rPr>
              <a:t>BILL_AMT6: Amount of bill statement in April, 2005 (NT dollar)</a:t>
            </a:r>
          </a:p>
          <a:p>
            <a:pPr>
              <a:buClr>
                <a:schemeClr val="accent2"/>
              </a:buClr>
              <a:buFont typeface="Arial" pitchFamily="34" charset="0"/>
              <a:buChar char="•"/>
            </a:pPr>
            <a:r>
              <a:rPr lang="en-US" sz="1100" dirty="0">
                <a:solidFill>
                  <a:srgbClr val="002060"/>
                </a:solidFill>
              </a:rPr>
              <a:t>PAY_AMT1: Amount of previous payment in September, 2005 (NT dollar)</a:t>
            </a:r>
          </a:p>
          <a:p>
            <a:pPr>
              <a:buClr>
                <a:schemeClr val="accent2"/>
              </a:buClr>
              <a:buFont typeface="Arial" pitchFamily="34" charset="0"/>
              <a:buChar char="•"/>
            </a:pPr>
            <a:r>
              <a:rPr lang="en-US" sz="1100" dirty="0">
                <a:solidFill>
                  <a:srgbClr val="002060"/>
                </a:solidFill>
              </a:rPr>
              <a:t>PAY_AMT2: Amount of previous payment in August, 2005 (NT dollar)</a:t>
            </a:r>
          </a:p>
          <a:p>
            <a:pPr>
              <a:buClr>
                <a:schemeClr val="accent2"/>
              </a:buClr>
              <a:buFont typeface="Arial" pitchFamily="34" charset="0"/>
              <a:buChar char="•"/>
            </a:pPr>
            <a:r>
              <a:rPr lang="en-US" sz="1100" dirty="0">
                <a:solidFill>
                  <a:srgbClr val="002060"/>
                </a:solidFill>
              </a:rPr>
              <a:t>PAY_AMT3: Amount of previous payment in July, 2005 (NT dollar)</a:t>
            </a:r>
          </a:p>
          <a:p>
            <a:pPr>
              <a:buClr>
                <a:schemeClr val="accent2"/>
              </a:buClr>
              <a:buFont typeface="Arial" pitchFamily="34" charset="0"/>
              <a:buChar char="•"/>
            </a:pPr>
            <a:r>
              <a:rPr lang="en-US" sz="1100" dirty="0">
                <a:solidFill>
                  <a:srgbClr val="002060"/>
                </a:solidFill>
              </a:rPr>
              <a:t>PAY_AMT4: Amount of previous payment in June, 2005 (NT dollar)</a:t>
            </a:r>
          </a:p>
          <a:p>
            <a:pPr>
              <a:buClr>
                <a:schemeClr val="accent2"/>
              </a:buClr>
              <a:buFont typeface="Arial" pitchFamily="34" charset="0"/>
              <a:buChar char="•"/>
            </a:pPr>
            <a:r>
              <a:rPr lang="en-US" sz="1100" dirty="0">
                <a:solidFill>
                  <a:srgbClr val="002060"/>
                </a:solidFill>
              </a:rPr>
              <a:t>PAY_AMT5: Amount of previous payment in May, 2005 (NT dollar)</a:t>
            </a:r>
          </a:p>
          <a:p>
            <a:pPr>
              <a:buClr>
                <a:schemeClr val="accent2"/>
              </a:buClr>
              <a:buFont typeface="Arial" pitchFamily="34" charset="0"/>
              <a:buChar char="•"/>
            </a:pPr>
            <a:r>
              <a:rPr lang="en-US" sz="1100" dirty="0">
                <a:solidFill>
                  <a:srgbClr val="002060"/>
                </a:solidFill>
              </a:rPr>
              <a:t>PAY_AMT6: Amount of previous payment in April, 2005 (NT dollar)</a:t>
            </a:r>
          </a:p>
          <a:p>
            <a:pPr>
              <a:buClr>
                <a:schemeClr val="accent2"/>
              </a:buClr>
              <a:buFont typeface="Arial" pitchFamily="34" charset="0"/>
              <a:buChar char="•"/>
            </a:pPr>
            <a:r>
              <a:rPr lang="en-US" sz="1100" dirty="0" err="1" smtClean="0">
                <a:solidFill>
                  <a:srgbClr val="002060"/>
                </a:solidFill>
              </a:rPr>
              <a:t>default.payment.next.month</a:t>
            </a:r>
            <a:r>
              <a:rPr lang="en-US" sz="1100" dirty="0" smtClean="0">
                <a:solidFill>
                  <a:srgbClr val="002060"/>
                </a:solidFill>
              </a:rPr>
              <a:t>: </a:t>
            </a:r>
            <a:r>
              <a:rPr lang="en-US" sz="1100" dirty="0">
                <a:solidFill>
                  <a:srgbClr val="002060"/>
                </a:solidFill>
              </a:rPr>
              <a:t>Default payment (1=yes, 0=no</a:t>
            </a:r>
            <a:r>
              <a:rPr lang="en-US" sz="1100" dirty="0" smtClean="0">
                <a:solidFill>
                  <a:srgbClr val="002060"/>
                </a:solidFill>
              </a:rPr>
              <a:t>)</a:t>
            </a:r>
            <a:endParaRPr lang="en-US" sz="1100" dirty="0">
              <a:solidFill>
                <a:srgbClr val="002060"/>
              </a:solidFill>
            </a:endParaRPr>
          </a:p>
        </p:txBody>
      </p:sp>
    </p:spTree>
    <p:extLst>
      <p:ext uri="{BB962C8B-B14F-4D97-AF65-F5344CB8AC3E}">
        <p14:creationId xmlns:p14="http://schemas.microsoft.com/office/powerpoint/2010/main" val="3122144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Data Preprocessing &amp; Data </a:t>
            </a:r>
            <a:r>
              <a:rPr lang="en-US" b="1" dirty="0" smtClean="0">
                <a:solidFill>
                  <a:schemeClr val="tx1"/>
                </a:solidFill>
              </a:rPr>
              <a:t>Cleaning</a:t>
            </a:r>
            <a:r>
              <a:rPr lang="en-US" b="1" dirty="0">
                <a:solidFill>
                  <a:srgbClr val="002060"/>
                </a:solidFill>
              </a:rPr>
              <a:t/>
            </a:r>
            <a:br>
              <a:rPr lang="en-US" b="1" dirty="0">
                <a:solidFill>
                  <a:srgbClr val="002060"/>
                </a:solidFill>
              </a:rPr>
            </a:br>
            <a:endParaRPr lang="en-US" dirty="0"/>
          </a:p>
        </p:txBody>
      </p:sp>
      <p:sp>
        <p:nvSpPr>
          <p:cNvPr id="3" name="Text Placeholder 2"/>
          <p:cNvSpPr>
            <a:spLocks noGrp="1"/>
          </p:cNvSpPr>
          <p:nvPr>
            <p:ph type="body" idx="1"/>
          </p:nvPr>
        </p:nvSpPr>
        <p:spPr>
          <a:xfrm>
            <a:off x="477982" y="976746"/>
            <a:ext cx="4457700" cy="3688772"/>
          </a:xfrm>
        </p:spPr>
        <p:txBody>
          <a:bodyPr/>
          <a:lstStyle/>
          <a:p>
            <a:pPr>
              <a:buClr>
                <a:schemeClr val="accent2"/>
              </a:buClr>
              <a:buFont typeface="Wingdings" pitchFamily="2" charset="2"/>
              <a:buChar char="v"/>
            </a:pPr>
            <a:r>
              <a:rPr lang="en-US" sz="1600" dirty="0">
                <a:solidFill>
                  <a:schemeClr val="bg1"/>
                </a:solidFill>
              </a:rPr>
              <a:t>There are no duplicate and null values present in our </a:t>
            </a:r>
            <a:r>
              <a:rPr lang="en-US" sz="1600" dirty="0" smtClean="0">
                <a:solidFill>
                  <a:schemeClr val="bg1"/>
                </a:solidFill>
              </a:rPr>
              <a:t>dataset</a:t>
            </a:r>
          </a:p>
          <a:p>
            <a:pPr marL="114300" indent="0">
              <a:buClr>
                <a:schemeClr val="accent2"/>
              </a:buClr>
              <a:buNone/>
            </a:pPr>
            <a:endParaRPr lang="en-US" sz="1600" dirty="0" smtClean="0">
              <a:solidFill>
                <a:schemeClr val="bg1"/>
              </a:solidFill>
            </a:endParaRPr>
          </a:p>
          <a:p>
            <a:pPr>
              <a:buClr>
                <a:schemeClr val="accent2"/>
              </a:buClr>
              <a:buFont typeface="Wingdings" pitchFamily="2" charset="2"/>
              <a:buChar char="v"/>
            </a:pPr>
            <a:r>
              <a:rPr lang="en-US" sz="1600" dirty="0" smtClean="0">
                <a:solidFill>
                  <a:schemeClr val="bg1"/>
                </a:solidFill>
              </a:rPr>
              <a:t>There is presence of some outliers, and we have to remove them.</a:t>
            </a:r>
          </a:p>
          <a:p>
            <a:pPr marL="114300" indent="0">
              <a:buClr>
                <a:schemeClr val="accent2"/>
              </a:buClr>
              <a:buNone/>
            </a:pPr>
            <a:endParaRPr lang="en-US" sz="1600" dirty="0" smtClean="0">
              <a:solidFill>
                <a:schemeClr val="bg1"/>
              </a:solidFill>
            </a:endParaRPr>
          </a:p>
          <a:p>
            <a:pPr>
              <a:buClr>
                <a:schemeClr val="accent2"/>
              </a:buClr>
              <a:buFont typeface="Wingdings" pitchFamily="2" charset="2"/>
              <a:buChar char="v"/>
            </a:pPr>
            <a:r>
              <a:rPr lang="en-US" sz="1600" dirty="0" smtClean="0">
                <a:solidFill>
                  <a:schemeClr val="bg1"/>
                </a:solidFill>
              </a:rPr>
              <a:t>The Descriptive analysis &amp; </a:t>
            </a:r>
            <a:r>
              <a:rPr lang="en-US" sz="1600" dirty="0">
                <a:solidFill>
                  <a:schemeClr val="bg1"/>
                </a:solidFill>
              </a:rPr>
              <a:t>distribution </a:t>
            </a:r>
            <a:r>
              <a:rPr lang="en-US" sz="1600" dirty="0" smtClean="0">
                <a:solidFill>
                  <a:schemeClr val="bg1"/>
                </a:solidFill>
              </a:rPr>
              <a:t>plot of  “LIMIT_BAL”</a:t>
            </a:r>
            <a:r>
              <a:rPr lang="en-US" sz="1600" dirty="0" smtClean="0"/>
              <a:t>‘ </a:t>
            </a:r>
            <a:r>
              <a:rPr lang="en-US" sz="1600" dirty="0" smtClean="0">
                <a:solidFill>
                  <a:schemeClr val="bg1"/>
                </a:solidFill>
              </a:rPr>
              <a:t>after outliers removal is:-</a:t>
            </a:r>
          </a:p>
          <a:p>
            <a:pPr marL="114300" indent="0">
              <a:buClr>
                <a:schemeClr val="accent2"/>
              </a:buClr>
              <a:buNone/>
            </a:pPr>
            <a:endParaRPr lang="en-US" sz="1600" dirty="0" smtClean="0">
              <a:solidFill>
                <a:schemeClr val="bg1"/>
              </a:solidFill>
            </a:endParaRPr>
          </a:p>
          <a:p>
            <a:pPr>
              <a:buClr>
                <a:schemeClr val="accent2"/>
              </a:buClr>
              <a:buFont typeface="Wingdings" pitchFamily="2" charset="2"/>
              <a:buChar char="v"/>
            </a:pPr>
            <a:r>
              <a:rPr lang="en-US" sz="1600" dirty="0">
                <a:solidFill>
                  <a:schemeClr val="bg1"/>
                </a:solidFill>
              </a:rPr>
              <a:t>The Maximum amount of given credit in New Taiwan dollars(NT-💲) is near about 50,000 followed by 30,000 and 20,000 .</a:t>
            </a:r>
            <a:endParaRPr lang="en-US" sz="1600" dirty="0" smtClean="0">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8382" y="669998"/>
            <a:ext cx="2391109" cy="1543265"/>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5682" y="2299095"/>
            <a:ext cx="4133809" cy="2724362"/>
          </a:xfrm>
          <a:prstGeom prst="rect">
            <a:avLst/>
          </a:prstGeom>
        </p:spPr>
      </p:pic>
    </p:spTree>
    <p:extLst>
      <p:ext uri="{BB962C8B-B14F-4D97-AF65-F5344CB8AC3E}">
        <p14:creationId xmlns:p14="http://schemas.microsoft.com/office/powerpoint/2010/main" val="718020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38991"/>
            <a:ext cx="8520600" cy="778734"/>
          </a:xfrm>
        </p:spPr>
        <p:txBody>
          <a:bodyPr/>
          <a:lstStyle/>
          <a:p>
            <a:r>
              <a:rPr lang="en-US" dirty="0"/>
              <a:t>Exploratory </a:t>
            </a:r>
            <a:r>
              <a:rPr lang="en-US" dirty="0" smtClean="0"/>
              <a:t>Data Analysis</a:t>
            </a:r>
            <a:endParaRPr lang="en-US" dirty="0"/>
          </a:p>
        </p:txBody>
      </p:sp>
      <p:sp>
        <p:nvSpPr>
          <p:cNvPr id="3" name="Text Placeholder 2"/>
          <p:cNvSpPr>
            <a:spLocks noGrp="1"/>
          </p:cNvSpPr>
          <p:nvPr>
            <p:ph type="body" idx="1"/>
          </p:nvPr>
        </p:nvSpPr>
        <p:spPr>
          <a:xfrm>
            <a:off x="311700" y="1152474"/>
            <a:ext cx="4499291" cy="3783207"/>
          </a:xfrm>
        </p:spPr>
        <p:txBody>
          <a:bodyPr/>
          <a:lstStyle/>
          <a:p>
            <a:pPr>
              <a:buClr>
                <a:schemeClr val="bg1"/>
              </a:buClr>
              <a:buFont typeface="Wingdings" pitchFamily="2" charset="2"/>
              <a:buChar char="v"/>
            </a:pPr>
            <a:r>
              <a:rPr lang="en-US" dirty="0">
                <a:solidFill>
                  <a:schemeClr val="bg1"/>
                </a:solidFill>
              </a:rPr>
              <a:t>0 - Not Default </a:t>
            </a:r>
            <a:r>
              <a:rPr lang="en-US" dirty="0" smtClean="0">
                <a:solidFill>
                  <a:schemeClr val="bg1"/>
                </a:solidFill>
              </a:rPr>
              <a:t>– No</a:t>
            </a:r>
            <a:endParaRPr lang="en-US" dirty="0">
              <a:solidFill>
                <a:schemeClr val="bg1"/>
              </a:solidFill>
            </a:endParaRPr>
          </a:p>
          <a:p>
            <a:pPr marL="114300" indent="0">
              <a:buClr>
                <a:schemeClr val="bg1"/>
              </a:buClr>
              <a:buNone/>
            </a:pPr>
            <a:r>
              <a:rPr lang="en-US" dirty="0" smtClean="0">
                <a:solidFill>
                  <a:schemeClr val="bg1"/>
                </a:solidFill>
              </a:rPr>
              <a:t>     1 </a:t>
            </a:r>
            <a:r>
              <a:rPr lang="en-US" dirty="0">
                <a:solidFill>
                  <a:schemeClr val="bg1"/>
                </a:solidFill>
              </a:rPr>
              <a:t>- Default </a:t>
            </a:r>
            <a:r>
              <a:rPr lang="en-US" dirty="0" smtClean="0">
                <a:solidFill>
                  <a:schemeClr val="bg1"/>
                </a:solidFill>
              </a:rPr>
              <a:t>– Yes</a:t>
            </a:r>
          </a:p>
          <a:p>
            <a:pPr marL="114300" indent="0">
              <a:buClr>
                <a:schemeClr val="bg1"/>
              </a:buClr>
              <a:buNone/>
            </a:pPr>
            <a:endParaRPr lang="en-US" dirty="0">
              <a:solidFill>
                <a:schemeClr val="bg1"/>
              </a:solidFill>
            </a:endParaRPr>
          </a:p>
          <a:p>
            <a:pPr>
              <a:buClr>
                <a:schemeClr val="bg1"/>
              </a:buClr>
              <a:buFont typeface="Wingdings" pitchFamily="2" charset="2"/>
              <a:buChar char="v"/>
            </a:pPr>
            <a:r>
              <a:rPr lang="en-US" dirty="0">
                <a:solidFill>
                  <a:schemeClr val="bg1"/>
                </a:solidFill>
              </a:rPr>
              <a:t>Defaulters are less than the Non Defaulters in the given dataset</a:t>
            </a:r>
            <a:r>
              <a:rPr lang="en-US" dirty="0" smtClean="0">
                <a:solidFill>
                  <a:schemeClr val="bg1"/>
                </a:solidFill>
              </a:rPr>
              <a:t>.</a:t>
            </a:r>
          </a:p>
          <a:p>
            <a:pPr marL="114300" indent="0">
              <a:buClr>
                <a:schemeClr val="bg1"/>
              </a:buClr>
              <a:buNone/>
            </a:pPr>
            <a:endParaRPr lang="en-US" dirty="0">
              <a:solidFill>
                <a:schemeClr val="bg1"/>
              </a:solidFill>
            </a:endParaRPr>
          </a:p>
          <a:p>
            <a:pPr>
              <a:buClr>
                <a:schemeClr val="bg1"/>
              </a:buClr>
              <a:buFont typeface="Wingdings" pitchFamily="2" charset="2"/>
              <a:buChar char="v"/>
            </a:pPr>
            <a:r>
              <a:rPr lang="en-US" dirty="0">
                <a:solidFill>
                  <a:schemeClr val="bg1"/>
                </a:solidFill>
              </a:rPr>
              <a:t>On getting the proportion of customers who had default payment in the next month, we observed that about 22% customers had default payment next month</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6300" y="1066590"/>
            <a:ext cx="4457699" cy="3297592"/>
          </a:xfrm>
          <a:prstGeom prst="rect">
            <a:avLst/>
          </a:prstGeom>
        </p:spPr>
      </p:pic>
    </p:spTree>
    <p:extLst>
      <p:ext uri="{BB962C8B-B14F-4D97-AF65-F5344CB8AC3E}">
        <p14:creationId xmlns:p14="http://schemas.microsoft.com/office/powerpoint/2010/main" val="1305667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07818"/>
            <a:ext cx="8219236" cy="529937"/>
          </a:xfrm>
        </p:spPr>
        <p:txBody>
          <a:bodyPr/>
          <a:lstStyle/>
          <a:p>
            <a:r>
              <a:rPr lang="en-US" sz="2400" dirty="0">
                <a:solidFill>
                  <a:schemeClr val="tx1">
                    <a:lumMod val="40000"/>
                    <a:lumOff val="60000"/>
                  </a:schemeClr>
                </a:solidFill>
              </a:rPr>
              <a:t>N</a:t>
            </a:r>
            <a:r>
              <a:rPr lang="en-US" sz="2400" dirty="0" smtClean="0">
                <a:solidFill>
                  <a:schemeClr val="tx1">
                    <a:lumMod val="40000"/>
                    <a:lumOff val="60000"/>
                  </a:schemeClr>
                </a:solidFill>
              </a:rPr>
              <a:t>umber</a:t>
            </a:r>
            <a:r>
              <a:rPr lang="en-US" sz="2400" dirty="0">
                <a:solidFill>
                  <a:schemeClr val="tx1">
                    <a:lumMod val="40000"/>
                    <a:lumOff val="60000"/>
                  </a:schemeClr>
                </a:solidFill>
              </a:rPr>
              <a:t> of ages of people with credit card</a:t>
            </a:r>
          </a:p>
        </p:txBody>
      </p:sp>
      <p:sp>
        <p:nvSpPr>
          <p:cNvPr id="3" name="Text Placeholder 2"/>
          <p:cNvSpPr>
            <a:spLocks noGrp="1"/>
          </p:cNvSpPr>
          <p:nvPr>
            <p:ph type="body" idx="1"/>
          </p:nvPr>
        </p:nvSpPr>
        <p:spPr>
          <a:xfrm>
            <a:off x="311700" y="768926"/>
            <a:ext cx="8520600" cy="4166755"/>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114300" indent="0">
              <a:buNone/>
            </a:pPr>
            <a:r>
              <a:rPr lang="en-US" dirty="0">
                <a:solidFill>
                  <a:schemeClr val="bg1"/>
                </a:solidFill>
              </a:rPr>
              <a:t>From </a:t>
            </a:r>
            <a:r>
              <a:rPr lang="en-US" dirty="0" smtClean="0">
                <a:solidFill>
                  <a:schemeClr val="bg1"/>
                </a:solidFill>
              </a:rPr>
              <a:t>this count-plot, </a:t>
            </a:r>
            <a:r>
              <a:rPr lang="en-US" dirty="0">
                <a:solidFill>
                  <a:schemeClr val="bg1"/>
                </a:solidFill>
              </a:rPr>
              <a:t>we can </a:t>
            </a:r>
            <a:r>
              <a:rPr lang="en-US" dirty="0" smtClean="0">
                <a:solidFill>
                  <a:schemeClr val="bg1"/>
                </a:solidFill>
              </a:rPr>
              <a:t>say </a:t>
            </a:r>
            <a:r>
              <a:rPr lang="en-US" dirty="0">
                <a:solidFill>
                  <a:schemeClr val="bg1"/>
                </a:solidFill>
              </a:rPr>
              <a:t>that people from age 24 to 36 uses more credit card. Above 60 years of age people rarely use credit card.</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9" y="671438"/>
            <a:ext cx="8291945" cy="3628876"/>
          </a:xfrm>
          <a:prstGeom prst="rect">
            <a:avLst/>
          </a:prstGeom>
        </p:spPr>
      </p:pic>
    </p:spTree>
    <p:extLst>
      <p:ext uri="{BB962C8B-B14F-4D97-AF65-F5344CB8AC3E}">
        <p14:creationId xmlns:p14="http://schemas.microsoft.com/office/powerpoint/2010/main" val="1021200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1884</TotalTime>
  <Words>1924</Words>
  <Application>Microsoft Office PowerPoint</Application>
  <PresentationFormat>On-screen Show (16:9)</PresentationFormat>
  <Paragraphs>223</Paragraphs>
  <Slides>33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Montserrat</vt:lpstr>
      <vt:lpstr>Wingdings</vt:lpstr>
      <vt:lpstr>Simple Light</vt:lpstr>
      <vt:lpstr>           Capstone Project : 3                          on Credit Card Default Prediction by Raushan kumar   </vt:lpstr>
      <vt:lpstr>   Contents</vt:lpstr>
      <vt:lpstr>Problem Description :  </vt:lpstr>
      <vt:lpstr>Dataset Information &amp; Summary </vt:lpstr>
      <vt:lpstr>Description of Features : </vt:lpstr>
      <vt:lpstr>Scale for PAY_0 to PAY_6 : (-2 = No consumption, -1 = paid in full, 0 = use of revolving credit (paid minimum only), 1 = payment delay for one month, 2 = payment delay for two months, ... 8 = payment delay for eight months, 9 = payment delay for nine months and above) </vt:lpstr>
      <vt:lpstr>Data Preprocessing &amp; Data Cleaning </vt:lpstr>
      <vt:lpstr>Exploratory Data Analysis</vt:lpstr>
      <vt:lpstr>Number of ages of people with credit card</vt:lpstr>
      <vt:lpstr>Number of credit card on the basis of Education</vt:lpstr>
      <vt:lpstr>Number of credit card on the basis of Marital status</vt:lpstr>
      <vt:lpstr>Number of credit card on the basis of Gender</vt:lpstr>
      <vt:lpstr>Sex and default_payment_next_month  </vt:lpstr>
      <vt:lpstr>Education and default_payment_next_month </vt:lpstr>
      <vt:lpstr>Marriage and default_payment_next_month  </vt:lpstr>
      <vt:lpstr>Correlation Matrix</vt:lpstr>
      <vt:lpstr>SMOTE(Synthetic Minority Oversampling Technique)</vt:lpstr>
      <vt:lpstr>Machine Learning Model – Classification</vt:lpstr>
      <vt:lpstr>Machine Learning Models / Algorithms Used</vt:lpstr>
      <vt:lpstr>Performance / Confusion Metrics </vt:lpstr>
      <vt:lpstr>Logistic Regression</vt:lpstr>
      <vt:lpstr>Logistic Regression(Cont.)</vt:lpstr>
      <vt:lpstr>XGBoost Classifier</vt:lpstr>
      <vt:lpstr>XGBoost Classifier(Cont.)</vt:lpstr>
      <vt:lpstr>Random Forest Classifier</vt:lpstr>
      <vt:lpstr>Random Forest Classifier(contd.)</vt:lpstr>
      <vt:lpstr>Support Vector Classifier</vt:lpstr>
      <vt:lpstr>Best Model</vt:lpstr>
      <vt:lpstr>Plotting ROC AUC for all the models</vt:lpstr>
      <vt:lpstr>Model Recommendation</vt:lpstr>
      <vt:lpstr>Feature Importance for recommended model</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3                          on Credit Card Default Prediction by Raushan kumar</dc:title>
  <dc:creator>RAUSAN</dc:creator>
  <cp:lastModifiedBy>Windows User</cp:lastModifiedBy>
  <cp:revision>77</cp:revision>
  <dcterms:modified xsi:type="dcterms:W3CDTF">2022-08-11T06:28:18Z</dcterms:modified>
</cp:coreProperties>
</file>