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 id="268" r:id="rId14"/>
    <p:sldId id="271" r:id="rId15"/>
    <p:sldId id="270" r:id="rId16"/>
    <p:sldId id="269" r:id="rId17"/>
    <p:sldId id="273" r:id="rId18"/>
    <p:sldId id="274" r:id="rId19"/>
    <p:sldId id="275" r:id="rId20"/>
  </p:sldIdLst>
  <p:sldSz cx="9144000" cy="5143500" type="screen16x9"/>
  <p:notesSz cx="6858000" cy="9144000"/>
  <p:embeddedFontLst>
    <p:embeddedFont>
      <p:font typeface="Montserrat"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8449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1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4.xml"/><Relationship Id="rId5" Type="http://schemas.openxmlformats.org/officeDocument/2006/relationships/image" Target="../media/image29.tmp"/><Relationship Id="rId4" Type="http://schemas.openxmlformats.org/officeDocument/2006/relationships/image" Target="../media/image28.tmp"/></Relationships>
</file>

<file path=ppt/slides/_rels/slide15.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3.xml"/><Relationship Id="rId6" Type="http://schemas.openxmlformats.org/officeDocument/2006/relationships/image" Target="../media/image34.tmp"/><Relationship Id="rId5" Type="http://schemas.openxmlformats.org/officeDocument/2006/relationships/image" Target="../media/image33.tmp"/><Relationship Id="rId4" Type="http://schemas.openxmlformats.org/officeDocument/2006/relationships/image" Target="../media/image32.tmp"/></Relationships>
</file>

<file path=ppt/slides/_rels/slide16.xml.rels><?xml version="1.0" encoding="UTF-8" standalone="yes"?>
<Relationships xmlns="http://schemas.openxmlformats.org/package/2006/relationships"><Relationship Id="rId8" Type="http://schemas.openxmlformats.org/officeDocument/2006/relationships/image" Target="../media/image41.tmp"/><Relationship Id="rId3" Type="http://schemas.openxmlformats.org/officeDocument/2006/relationships/image" Target="../media/image36.tmp"/><Relationship Id="rId7" Type="http://schemas.openxmlformats.org/officeDocument/2006/relationships/image" Target="../media/image40.tmp"/><Relationship Id="rId2" Type="http://schemas.openxmlformats.org/officeDocument/2006/relationships/image" Target="../media/image35.tmp"/><Relationship Id="rId1" Type="http://schemas.openxmlformats.org/officeDocument/2006/relationships/slideLayout" Target="../slideLayouts/slideLayout11.xml"/><Relationship Id="rId6" Type="http://schemas.openxmlformats.org/officeDocument/2006/relationships/image" Target="../media/image39.tmp"/><Relationship Id="rId5" Type="http://schemas.openxmlformats.org/officeDocument/2006/relationships/image" Target="../media/image38.tmp"/><Relationship Id="rId4" Type="http://schemas.openxmlformats.org/officeDocument/2006/relationships/image" Target="../media/image37.tmp"/></Relationships>
</file>

<file path=ppt/slides/_rels/slide17.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xml"/><Relationship Id="rId4" Type="http://schemas.openxmlformats.org/officeDocument/2006/relationships/image" Target="../media/image12.tmp"/></Relationships>
</file>

<file path=ppt/slides/_rels/slide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499"/>
            <a:ext cx="8512500" cy="4081161"/>
          </a:xfrm>
          <a:prstGeom prst="rect">
            <a:avLst/>
          </a:prstGeom>
          <a:noFill/>
          <a:ln>
            <a:noFill/>
          </a:ln>
        </p:spPr>
        <p:txBody>
          <a:bodyPr spcFirstLastPara="1" wrap="square" lIns="91425" tIns="91425" rIns="91425" bIns="91425" anchor="b" anchorCtr="0">
            <a:noAutofit/>
          </a:bodyPr>
          <a:lstStyle/>
          <a:p>
            <a:r>
              <a:rPr lang="en-US" sz="4400" dirty="0" smtClean="0"/>
              <a:t>  Capstone Project-4</a:t>
            </a:r>
            <a:endParaRPr sz="4200" b="1" dirty="0" smtClean="0">
              <a:solidFill>
                <a:srgbClr val="CC0000"/>
              </a:solidFill>
              <a:latin typeface="Montserrat"/>
              <a:ea typeface="Montserrat"/>
              <a:cs typeface="Montserrat"/>
              <a:sym typeface="Montserrat"/>
            </a:endParaRPr>
          </a:p>
          <a:p>
            <a:r>
              <a:rPr lang="en-US" sz="2400" b="1" dirty="0" smtClean="0">
                <a:solidFill>
                  <a:schemeClr val="lt1"/>
                </a:solidFill>
                <a:latin typeface="Montserrat"/>
                <a:ea typeface="Montserrat"/>
                <a:cs typeface="Montserrat"/>
                <a:sym typeface="Montserrat"/>
              </a:rPr>
              <a:t>   NETFLIX MOVIES AND TV SHOWS CLUSTERING</a:t>
            </a:r>
            <a:br>
              <a:rPr lang="en-US" sz="2400" b="1" dirty="0" smtClean="0">
                <a:solidFill>
                  <a:schemeClr val="lt1"/>
                </a:solidFill>
                <a:latin typeface="Montserrat"/>
                <a:ea typeface="Montserrat"/>
                <a:cs typeface="Montserrat"/>
                <a:sym typeface="Montserrat"/>
              </a:rPr>
            </a:br>
            <a:r>
              <a:rPr lang="en-US" sz="2400" dirty="0">
                <a:solidFill>
                  <a:schemeClr val="tx1">
                    <a:lumMod val="60000"/>
                    <a:lumOff val="40000"/>
                  </a:schemeClr>
                </a:solidFill>
              </a:rPr>
              <a:t>Unsupervised ML Individual Capstone </a:t>
            </a:r>
            <a:r>
              <a:rPr lang="en-US" sz="2400" dirty="0" smtClean="0">
                <a:solidFill>
                  <a:schemeClr val="tx1">
                    <a:lumMod val="60000"/>
                    <a:lumOff val="40000"/>
                  </a:schemeClr>
                </a:solidFill>
              </a:rPr>
              <a:t>Project</a:t>
            </a:r>
            <a:r>
              <a:rPr lang="en-US" sz="2400" dirty="0" smtClean="0"/>
              <a:t/>
            </a:r>
            <a:br>
              <a:rPr lang="en-US" sz="2400" dirty="0" smtClean="0"/>
            </a:br>
            <a:r>
              <a:rPr lang="en-US" sz="2400" dirty="0"/>
              <a:t/>
            </a:r>
            <a:br>
              <a:rPr lang="en-US" sz="2400" dirty="0"/>
            </a:br>
            <a:r>
              <a:rPr lang="en-US" sz="2400" dirty="0" smtClean="0">
                <a:solidFill>
                  <a:schemeClr val="bg1"/>
                </a:solidFill>
              </a:rPr>
              <a:t>by</a:t>
            </a:r>
            <a:br>
              <a:rPr lang="en-US" sz="2400" dirty="0" smtClean="0">
                <a:solidFill>
                  <a:schemeClr val="bg1"/>
                </a:solidFill>
              </a:rPr>
            </a:br>
            <a:r>
              <a:rPr lang="en-US" sz="2400" dirty="0" err="1" smtClean="0">
                <a:solidFill>
                  <a:schemeClr val="bg1"/>
                </a:solidFill>
              </a:rPr>
              <a:t>Raushan</a:t>
            </a:r>
            <a:r>
              <a:rPr lang="en-US" sz="2400" dirty="0" smtClean="0">
                <a:solidFill>
                  <a:schemeClr val="bg1"/>
                </a:solidFill>
              </a:rPr>
              <a:t> Kumar</a:t>
            </a:r>
            <a:r>
              <a:rPr lang="en-US" sz="2400" b="1" dirty="0" smtClean="0">
                <a:solidFill>
                  <a:schemeClr val="lt1"/>
                </a:solidFill>
                <a:latin typeface="Montserrat"/>
                <a:ea typeface="Montserrat"/>
                <a:cs typeface="Montserrat"/>
                <a:sym typeface="Montserrat"/>
              </a:rPr>
              <a:t/>
            </a:r>
            <a:br>
              <a:rPr lang="en-US" sz="2400" b="1" dirty="0" smtClean="0">
                <a:solidFill>
                  <a:schemeClr val="lt1"/>
                </a:solidFill>
                <a:latin typeface="Montserrat"/>
                <a:ea typeface="Montserrat"/>
                <a:cs typeface="Montserrat"/>
                <a:sym typeface="Montserrat"/>
              </a:rPr>
            </a:br>
            <a:r>
              <a:rPr lang="en-US" sz="2400" b="1" dirty="0" smtClean="0">
                <a:solidFill>
                  <a:schemeClr val="lt1"/>
                </a:solidFill>
                <a:latin typeface="Montserrat"/>
                <a:ea typeface="Montserrat"/>
                <a:cs typeface="Montserrat"/>
                <a:sym typeface="Montserrat"/>
              </a:rPr>
              <a:t/>
            </a:r>
            <a:br>
              <a:rPr lang="en-US" sz="2400" b="1" dirty="0" smtClean="0">
                <a:solidFill>
                  <a:schemeClr val="lt1"/>
                </a:solidFill>
                <a:latin typeface="Montserrat"/>
                <a:ea typeface="Montserrat"/>
                <a:cs typeface="Montserrat"/>
                <a:sym typeface="Montserrat"/>
              </a:rPr>
            </a:br>
            <a:endParaRPr sz="24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5314"/>
            <a:ext cx="2403508" cy="447869"/>
          </a:xfrm>
        </p:spPr>
        <p:txBody>
          <a:bodyPr/>
          <a:lstStyle/>
          <a:p>
            <a:r>
              <a:rPr lang="en-US" b="1" dirty="0"/>
              <a:t>Release Year</a:t>
            </a:r>
            <a:r>
              <a:rPr lang="en-US" dirty="0"/>
              <a:t/>
            </a:r>
            <a:br>
              <a:rPr lang="en-US" dirty="0"/>
            </a:br>
            <a:endParaRPr lang="en-US" dirty="0"/>
          </a:p>
        </p:txBody>
      </p:sp>
      <p:sp>
        <p:nvSpPr>
          <p:cNvPr id="3" name="Text Placeholder 2"/>
          <p:cNvSpPr>
            <a:spLocks noGrp="1"/>
          </p:cNvSpPr>
          <p:nvPr>
            <p:ph type="body" idx="1"/>
          </p:nvPr>
        </p:nvSpPr>
        <p:spPr>
          <a:xfrm>
            <a:off x="311700" y="643812"/>
            <a:ext cx="2870039" cy="3925063"/>
          </a:xfrm>
        </p:spPr>
        <p:txBody>
          <a:bodyPr/>
          <a:lstStyle/>
          <a:p>
            <a:pPr>
              <a:buClr>
                <a:schemeClr val="bg1"/>
              </a:buClr>
              <a:buFont typeface="Wingdings" pitchFamily="2" charset="2"/>
              <a:buChar char="Ø"/>
            </a:pPr>
            <a:r>
              <a:rPr lang="en-US" sz="1600" dirty="0">
                <a:solidFill>
                  <a:schemeClr val="bg1"/>
                </a:solidFill>
              </a:rPr>
              <a:t>Here, we came to know that Netflix database has most of the contents released during the last decade </a:t>
            </a:r>
            <a:r>
              <a:rPr lang="en-US" sz="1600" b="1" dirty="0">
                <a:solidFill>
                  <a:schemeClr val="bg1"/>
                </a:solidFill>
              </a:rPr>
              <a:t>(2010 - 2020 )</a:t>
            </a:r>
            <a:r>
              <a:rPr lang="en-US" sz="1600" dirty="0">
                <a:solidFill>
                  <a:schemeClr val="bg1"/>
                </a:solidFill>
              </a:rPr>
              <a:t>, also, Netflix contains maximum number of its contents from the release year </a:t>
            </a:r>
            <a:r>
              <a:rPr lang="en-US" sz="1600" b="1" dirty="0">
                <a:solidFill>
                  <a:schemeClr val="bg1"/>
                </a:solidFill>
              </a:rPr>
              <a:t>2018</a:t>
            </a:r>
            <a:r>
              <a:rPr lang="en-US" sz="1600" dirty="0">
                <a:solidFill>
                  <a:schemeClr val="bg1"/>
                </a:solidFill>
              </a:rPr>
              <a:t> followed by </a:t>
            </a:r>
            <a:r>
              <a:rPr lang="en-US" sz="1600" b="1" dirty="0">
                <a:solidFill>
                  <a:schemeClr val="bg1"/>
                </a:solidFill>
              </a:rPr>
              <a:t>2017 &amp; 2019</a:t>
            </a:r>
            <a:r>
              <a:rPr lang="en-US" sz="1600" dirty="0">
                <a:solidFill>
                  <a:schemeClr val="bg1"/>
                </a:solidFill>
              </a:rPr>
              <a:t>.</a:t>
            </a:r>
            <a:endParaRPr lang="en-US" sz="16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377" y="506361"/>
            <a:ext cx="5859624" cy="3636431"/>
          </a:xfrm>
          <a:prstGeom prst="rect">
            <a:avLst/>
          </a:prstGeom>
        </p:spPr>
      </p:pic>
    </p:spTree>
    <p:extLst>
      <p:ext uri="{BB962C8B-B14F-4D97-AF65-F5344CB8AC3E}">
        <p14:creationId xmlns:p14="http://schemas.microsoft.com/office/powerpoint/2010/main" val="342279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1298"/>
            <a:ext cx="8520600" cy="531845"/>
          </a:xfrm>
        </p:spPr>
        <p:txBody>
          <a:bodyPr/>
          <a:lstStyle/>
          <a:p>
            <a:r>
              <a:rPr lang="en-US" b="1" dirty="0"/>
              <a:t>Genres</a:t>
            </a:r>
            <a:r>
              <a:rPr lang="en-US" dirty="0"/>
              <a:t/>
            </a:r>
            <a:br>
              <a:rPr lang="en-US" dirty="0"/>
            </a:br>
            <a:endParaRPr lang="en-US" dirty="0"/>
          </a:p>
        </p:txBody>
      </p:sp>
      <p:sp>
        <p:nvSpPr>
          <p:cNvPr id="3" name="Text Placeholder 2"/>
          <p:cNvSpPr>
            <a:spLocks noGrp="1"/>
          </p:cNvSpPr>
          <p:nvPr>
            <p:ph type="body" idx="1"/>
          </p:nvPr>
        </p:nvSpPr>
        <p:spPr>
          <a:xfrm>
            <a:off x="373224" y="3694922"/>
            <a:ext cx="8459076" cy="873953"/>
          </a:xfrm>
        </p:spPr>
        <p:txBody>
          <a:bodyPr/>
          <a:lstStyle/>
          <a:p>
            <a:pPr marL="114300" indent="0">
              <a:buNone/>
            </a:pPr>
            <a:r>
              <a:rPr lang="en-US" dirty="0" smtClean="0">
                <a:solidFill>
                  <a:schemeClr val="bg1"/>
                </a:solidFill>
              </a:rPr>
              <a:t>The most number of </a:t>
            </a:r>
            <a:r>
              <a:rPr lang="en-US" dirty="0">
                <a:solidFill>
                  <a:schemeClr val="bg1"/>
                </a:solidFill>
              </a:rPr>
              <a:t>G</a:t>
            </a:r>
            <a:r>
              <a:rPr lang="en-US" dirty="0" smtClean="0">
                <a:solidFill>
                  <a:schemeClr val="bg1"/>
                </a:solidFill>
              </a:rPr>
              <a:t>enere  listed in Netflix is Documentery, followed by Stand-Up comedy, &amp;  Drama,  International Movies.</a:t>
            </a:r>
            <a:endParaRPr lang="en-US"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8" y="597159"/>
            <a:ext cx="8490858" cy="3004457"/>
          </a:xfrm>
          <a:prstGeom prst="rect">
            <a:avLst/>
          </a:prstGeom>
        </p:spPr>
      </p:pic>
    </p:spTree>
    <p:extLst>
      <p:ext uri="{BB962C8B-B14F-4D97-AF65-F5344CB8AC3E}">
        <p14:creationId xmlns:p14="http://schemas.microsoft.com/office/powerpoint/2010/main" val="635932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93306"/>
            <a:ext cx="8520600" cy="531845"/>
          </a:xfrm>
        </p:spPr>
        <p:txBody>
          <a:bodyPr/>
          <a:lstStyle/>
          <a:p>
            <a:r>
              <a:rPr lang="en-US" b="1" dirty="0" smtClean="0"/>
              <a:t>Genres(Contd.)</a:t>
            </a:r>
            <a:endParaRPr lang="en-US" dirty="0"/>
          </a:p>
        </p:txBody>
      </p:sp>
      <p:sp>
        <p:nvSpPr>
          <p:cNvPr id="3" name="Text Placeholder 2"/>
          <p:cNvSpPr>
            <a:spLocks noGrp="1"/>
          </p:cNvSpPr>
          <p:nvPr>
            <p:ph type="body" idx="1"/>
          </p:nvPr>
        </p:nvSpPr>
        <p:spPr>
          <a:xfrm>
            <a:off x="311699" y="681134"/>
            <a:ext cx="1610551" cy="4254760"/>
          </a:xfrm>
        </p:spPr>
        <p:txBody>
          <a:bodyPr/>
          <a:lstStyle/>
          <a:p>
            <a:pPr marL="114300" indent="0">
              <a:buNone/>
            </a:pPr>
            <a:r>
              <a:rPr lang="en-US" sz="1400" dirty="0">
                <a:solidFill>
                  <a:schemeClr val="bg1"/>
                </a:solidFill>
              </a:rPr>
              <a:t>United States streams </a:t>
            </a:r>
            <a:r>
              <a:rPr lang="en-US" sz="1400" dirty="0" smtClean="0">
                <a:solidFill>
                  <a:schemeClr val="bg1"/>
                </a:solidFill>
              </a:rPr>
              <a:t>mostly</a:t>
            </a:r>
          </a:p>
          <a:p>
            <a:pPr marL="114300" indent="0">
              <a:buNone/>
            </a:pPr>
            <a:r>
              <a:rPr lang="en-US" sz="1400" dirty="0" smtClean="0">
                <a:solidFill>
                  <a:schemeClr val="bg1"/>
                </a:solidFill>
              </a:rPr>
              <a:t>Documentries  &amp; Dramas.</a:t>
            </a:r>
          </a:p>
          <a:p>
            <a:pPr marL="114300" indent="0">
              <a:buNone/>
            </a:pPr>
            <a:endParaRPr lang="en-US" sz="1400" dirty="0">
              <a:solidFill>
                <a:schemeClr val="bg1"/>
              </a:solidFill>
            </a:endParaRPr>
          </a:p>
          <a:p>
            <a:pPr marL="114300" indent="0">
              <a:buNone/>
            </a:pPr>
            <a:r>
              <a:rPr lang="en-US" sz="1400" dirty="0">
                <a:solidFill>
                  <a:schemeClr val="bg1"/>
                </a:solidFill>
              </a:rPr>
              <a:t>India streams </a:t>
            </a:r>
            <a:r>
              <a:rPr lang="en-US" sz="1400" dirty="0">
                <a:solidFill>
                  <a:schemeClr val="bg1"/>
                </a:solidFill>
              </a:rPr>
              <a:t>streams</a:t>
            </a:r>
            <a:r>
              <a:rPr lang="en-US" sz="1400" dirty="0">
                <a:solidFill>
                  <a:schemeClr val="bg1"/>
                </a:solidFill>
              </a:rPr>
              <a:t> mostly International movies and Dramas</a:t>
            </a:r>
            <a:r>
              <a:rPr lang="en-US" sz="1400" dirty="0" smtClean="0">
                <a:solidFill>
                  <a:schemeClr val="bg1"/>
                </a:solidFill>
              </a:rPr>
              <a:t>.</a:t>
            </a:r>
          </a:p>
          <a:p>
            <a:pPr marL="114300" indent="0">
              <a:buNone/>
            </a:pPr>
            <a:endParaRPr lang="en-US" sz="1400" dirty="0">
              <a:solidFill>
                <a:schemeClr val="bg1"/>
              </a:solidFill>
            </a:endParaRPr>
          </a:p>
          <a:p>
            <a:pPr marL="114300" indent="0">
              <a:buNone/>
            </a:pPr>
            <a:r>
              <a:rPr lang="en-US" sz="1400" dirty="0">
                <a:solidFill>
                  <a:schemeClr val="bg1"/>
                </a:solidFill>
              </a:rPr>
              <a:t>United Kingdom streams mostly British TV Shows and </a:t>
            </a:r>
            <a:r>
              <a:rPr lang="en-US" sz="1400" dirty="0" smtClean="0">
                <a:solidFill>
                  <a:schemeClr val="bg1"/>
                </a:solidFill>
              </a:rPr>
              <a:t>International movies.</a:t>
            </a:r>
            <a:endParaRPr lang="en-US" sz="1400" dirty="0">
              <a:solidFill>
                <a:schemeClr val="bg1"/>
              </a:solidFill>
            </a:endParaRPr>
          </a:p>
          <a:p>
            <a:pPr marL="11430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852" y="0"/>
            <a:ext cx="5337110" cy="212737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784" y="2043403"/>
            <a:ext cx="2687216" cy="2631233"/>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251" y="2533262"/>
            <a:ext cx="4534533" cy="2290665"/>
          </a:xfrm>
          <a:prstGeom prst="rect">
            <a:avLst/>
          </a:prstGeom>
        </p:spPr>
      </p:pic>
    </p:spTree>
    <p:extLst>
      <p:ext uri="{BB962C8B-B14F-4D97-AF65-F5344CB8AC3E}">
        <p14:creationId xmlns:p14="http://schemas.microsoft.com/office/powerpoint/2010/main" val="44387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59837"/>
          </a:xfrm>
        </p:spPr>
        <p:txBody>
          <a:bodyPr/>
          <a:lstStyle/>
          <a:p>
            <a:pPr algn="ctr"/>
            <a:r>
              <a:rPr lang="en-US" b="1" dirty="0"/>
              <a:t>HYPOTHESIS TESTING</a:t>
            </a:r>
            <a:r>
              <a:rPr lang="en-US" dirty="0"/>
              <a:t/>
            </a:r>
            <a:br>
              <a:rPr lang="en-US" dirty="0"/>
            </a:br>
            <a:endParaRPr lang="en-US" dirty="0"/>
          </a:p>
        </p:txBody>
      </p:sp>
      <p:sp>
        <p:nvSpPr>
          <p:cNvPr id="3" name="Text Placeholder 2"/>
          <p:cNvSpPr>
            <a:spLocks noGrp="1"/>
          </p:cNvSpPr>
          <p:nvPr>
            <p:ph type="body" idx="1"/>
          </p:nvPr>
        </p:nvSpPr>
        <p:spPr>
          <a:xfrm>
            <a:off x="311701" y="550506"/>
            <a:ext cx="4148332" cy="4413380"/>
          </a:xfrm>
        </p:spPr>
        <p:txBody>
          <a:bodyPr/>
          <a:lstStyle/>
          <a:p>
            <a:pPr>
              <a:buClr>
                <a:schemeClr val="bg1"/>
              </a:buClr>
              <a:buFont typeface="Wingdings" pitchFamily="2" charset="2"/>
              <a:buChar char="Ø"/>
            </a:pPr>
            <a:r>
              <a:rPr lang="en-US" sz="1200" dirty="0" smtClean="0">
                <a:solidFill>
                  <a:schemeClr val="bg1"/>
                </a:solidFill>
              </a:rPr>
              <a:t>This </a:t>
            </a:r>
            <a:r>
              <a:rPr lang="en-US" sz="1200" dirty="0">
                <a:solidFill>
                  <a:schemeClr val="bg1"/>
                </a:solidFill>
              </a:rPr>
              <a:t>graph is the representation of the movies/shows in the netflix dataset with respect to it released year</a:t>
            </a:r>
            <a:r>
              <a:rPr lang="en-US" sz="1200" dirty="0" smtClean="0">
                <a:solidFill>
                  <a:schemeClr val="bg1"/>
                </a:solidFill>
              </a:rPr>
              <a:t>. This </a:t>
            </a:r>
            <a:r>
              <a:rPr lang="en-US" sz="1200" dirty="0">
                <a:solidFill>
                  <a:schemeClr val="bg1"/>
                </a:solidFill>
              </a:rPr>
              <a:t>shows the number of netflix production and their year of release</a:t>
            </a:r>
            <a:r>
              <a:rPr lang="en-US" sz="1200" dirty="0" smtClean="0">
                <a:solidFill>
                  <a:schemeClr val="bg1"/>
                </a:solidFill>
              </a:rPr>
              <a:t>. This doesn't </a:t>
            </a:r>
            <a:r>
              <a:rPr lang="en-US" sz="1200" dirty="0">
                <a:solidFill>
                  <a:schemeClr val="bg1"/>
                </a:solidFill>
              </a:rPr>
              <a:t>explain whether netflix had them when the productions were released. But we can use the year_added column for this information</a:t>
            </a:r>
            <a:r>
              <a:rPr lang="en-US" sz="1200" dirty="0" smtClean="0">
                <a:solidFill>
                  <a:schemeClr val="bg1"/>
                </a:solidFill>
              </a:rPr>
              <a:t>.</a:t>
            </a:r>
          </a:p>
          <a:p>
            <a:pPr>
              <a:buClr>
                <a:schemeClr val="bg1"/>
              </a:buClr>
              <a:buFont typeface="Wingdings" pitchFamily="2" charset="2"/>
              <a:buChar char="Ø"/>
            </a:pPr>
            <a:r>
              <a:rPr lang="en-US" sz="1200" dirty="0">
                <a:solidFill>
                  <a:schemeClr val="bg1"/>
                </a:solidFill>
              </a:rPr>
              <a:t>We can see that there is a steady decline of production irrespective of the type (movie or show). This could be because the dataset include details of the year 2021 which is the ongoing year</a:t>
            </a:r>
            <a:r>
              <a:rPr lang="en-US" sz="1200" dirty="0" smtClean="0">
                <a:solidFill>
                  <a:schemeClr val="bg1"/>
                </a:solidFill>
              </a:rPr>
              <a:t>. So </a:t>
            </a:r>
            <a:r>
              <a:rPr lang="en-US" sz="1200" dirty="0">
                <a:solidFill>
                  <a:schemeClr val="bg1"/>
                </a:solidFill>
              </a:rPr>
              <a:t>this year has to be excluded for our testing</a:t>
            </a:r>
            <a:r>
              <a:rPr lang="en-US" sz="1200" dirty="0" smtClean="0">
                <a:solidFill>
                  <a:schemeClr val="bg1"/>
                </a:solidFill>
              </a:rPr>
              <a:t>.</a:t>
            </a:r>
          </a:p>
          <a:p>
            <a:pPr>
              <a:buClr>
                <a:schemeClr val="bg1"/>
              </a:buClr>
              <a:buFont typeface="Wingdings" pitchFamily="2" charset="2"/>
              <a:buChar char="Ø"/>
            </a:pPr>
            <a:r>
              <a:rPr lang="en-US" sz="1200" dirty="0">
                <a:solidFill>
                  <a:schemeClr val="bg1"/>
                </a:solidFill>
              </a:rPr>
              <a:t>Irrespective of the release years, Netflix has distribution rights for the most number of shows and movies is in the year 2019. Also, there is no decline in the number of movies</a:t>
            </a:r>
            <a:r>
              <a:rPr lang="en-US" sz="1200" dirty="0" smtClean="0">
                <a:solidFill>
                  <a:schemeClr val="bg1"/>
                </a:solidFill>
              </a:rPr>
              <a:t>. Also </a:t>
            </a:r>
            <a:r>
              <a:rPr lang="en-US" sz="1200" dirty="0">
                <a:solidFill>
                  <a:schemeClr val="bg1"/>
                </a:solidFill>
              </a:rPr>
              <a:t>number if movies added has always been more than the number of tv shows </a:t>
            </a:r>
            <a:r>
              <a:rPr lang="en-US" sz="1200" dirty="0" smtClean="0">
                <a:solidFill>
                  <a:schemeClr val="bg1"/>
                </a:solidFill>
              </a:rPr>
              <a:t>added</a:t>
            </a:r>
            <a:r>
              <a:rPr lang="en-US" sz="1200" dirty="0">
                <a:solidFill>
                  <a:schemeClr val="bg1"/>
                </a:solidFill>
              </a:rPr>
              <a:t>.</a:t>
            </a:r>
            <a:r>
              <a:rPr lang="en-US" sz="1200" dirty="0" smtClean="0">
                <a:solidFill>
                  <a:schemeClr val="bg1"/>
                </a:solidFill>
              </a:rPr>
              <a:t> Compared </a:t>
            </a:r>
            <a:r>
              <a:rPr lang="en-US" sz="1200" dirty="0">
                <a:solidFill>
                  <a:schemeClr val="bg1"/>
                </a:solidFill>
              </a:rPr>
              <a:t>the number of tv shows streamed in the year 2010, there is steady increase in the number of tv shows streamed in the year 2019.</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612" y="493832"/>
            <a:ext cx="4385388" cy="1176348"/>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64" y="1670180"/>
            <a:ext cx="4370436" cy="1343608"/>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5388" y="3013788"/>
            <a:ext cx="4758612" cy="1727748"/>
          </a:xfrm>
          <a:prstGeom prst="rect">
            <a:avLst/>
          </a:prstGeom>
        </p:spPr>
      </p:pic>
    </p:spTree>
    <p:extLst>
      <p:ext uri="{BB962C8B-B14F-4D97-AF65-F5344CB8AC3E}">
        <p14:creationId xmlns:p14="http://schemas.microsoft.com/office/powerpoint/2010/main" val="187378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49290"/>
            <a:ext cx="8520600" cy="625152"/>
          </a:xfrm>
        </p:spPr>
        <p:txBody>
          <a:bodyPr/>
          <a:lstStyle/>
          <a:p>
            <a:pPr algn="ctr"/>
            <a:r>
              <a:rPr lang="en-US" sz="3200" b="1" dirty="0"/>
              <a:t>Clustering</a:t>
            </a:r>
            <a:r>
              <a:rPr lang="en-US" dirty="0"/>
              <a:t/>
            </a:r>
            <a:br>
              <a:rPr lang="en-US" dirty="0"/>
            </a:br>
            <a:endParaRPr lang="en-US" dirty="0"/>
          </a:p>
        </p:txBody>
      </p:sp>
      <p:sp>
        <p:nvSpPr>
          <p:cNvPr id="4" name="Text Placeholder 3"/>
          <p:cNvSpPr>
            <a:spLocks noGrp="1"/>
          </p:cNvSpPr>
          <p:nvPr>
            <p:ph type="body" idx="1"/>
          </p:nvPr>
        </p:nvSpPr>
        <p:spPr>
          <a:xfrm>
            <a:off x="311700" y="167951"/>
            <a:ext cx="2599451" cy="419878"/>
          </a:xfrm>
        </p:spPr>
        <p:txBody>
          <a:bodyPr/>
          <a:lstStyle/>
          <a:p>
            <a:pPr marL="139700" indent="0">
              <a:buNone/>
            </a:pPr>
            <a:r>
              <a:rPr lang="en-US" sz="2000" dirty="0">
                <a:solidFill>
                  <a:schemeClr val="tx1">
                    <a:lumMod val="60000"/>
                    <a:lumOff val="40000"/>
                  </a:schemeClr>
                </a:solidFill>
              </a:rPr>
              <a:t>K Means Clustering</a:t>
            </a:r>
          </a:p>
        </p:txBody>
      </p:sp>
      <p:sp>
        <p:nvSpPr>
          <p:cNvPr id="5" name="Text Placeholder 4"/>
          <p:cNvSpPr>
            <a:spLocks noGrp="1"/>
          </p:cNvSpPr>
          <p:nvPr>
            <p:ph type="body" idx="2"/>
          </p:nvPr>
        </p:nvSpPr>
        <p:spPr>
          <a:xfrm>
            <a:off x="298580" y="578498"/>
            <a:ext cx="8533720" cy="485193"/>
          </a:xfrm>
        </p:spPr>
        <p:txBody>
          <a:bodyPr/>
          <a:lstStyle/>
          <a:p>
            <a:pPr marL="139700" indent="0">
              <a:buNone/>
            </a:pPr>
            <a:r>
              <a:rPr lang="en-US" sz="1000" dirty="0">
                <a:solidFill>
                  <a:schemeClr val="bg1"/>
                </a:solidFill>
              </a:rPr>
              <a:t>K-means clustering is a type of unsupervised learning, which is used when you have unlabeled data (i.e., data without defined categories or groups). The goal of this algorithm is to find groups in the data, with the number of groups represented by the variable K.</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30" y="1091683"/>
            <a:ext cx="4532973" cy="1777480"/>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604" y="1091683"/>
            <a:ext cx="4357396" cy="1894113"/>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631" y="3091378"/>
            <a:ext cx="4867954" cy="2052122"/>
          </a:xfrm>
          <a:prstGeom prst="rect">
            <a:avLst/>
          </a:prstGeom>
        </p:spPr>
      </p:pic>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1585" y="2988741"/>
            <a:ext cx="3923227" cy="1928455"/>
          </a:xfrm>
          <a:prstGeom prst="rect">
            <a:avLst/>
          </a:prstGeom>
        </p:spPr>
      </p:pic>
    </p:spTree>
    <p:extLst>
      <p:ext uri="{BB962C8B-B14F-4D97-AF65-F5344CB8AC3E}">
        <p14:creationId xmlns:p14="http://schemas.microsoft.com/office/powerpoint/2010/main" val="373033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50506"/>
          </a:xfrm>
        </p:spPr>
        <p:txBody>
          <a:bodyPr/>
          <a:lstStyle/>
          <a:p>
            <a:pPr algn="ctr"/>
            <a:r>
              <a:rPr lang="en-US" sz="2800" b="1" dirty="0" smtClean="0"/>
              <a:t>Clustering(Contd.)</a:t>
            </a:r>
            <a:endParaRPr lang="en-US" sz="2800"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550506"/>
            <a:ext cx="4739951" cy="2388638"/>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 y="2845837"/>
            <a:ext cx="4739951" cy="2108718"/>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3747" y="2705878"/>
            <a:ext cx="1586204" cy="233266"/>
          </a:xfrm>
          <a:prstGeom prst="rect">
            <a:avLst/>
          </a:prstGeom>
        </p:spPr>
      </p:pic>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3682" y="615820"/>
            <a:ext cx="3480317" cy="3181739"/>
          </a:xfrm>
          <a:prstGeom prst="rect">
            <a:avLst/>
          </a:prstGeom>
        </p:spPr>
      </p:pic>
      <p:pic>
        <p:nvPicPr>
          <p:cNvPr id="11" name="Picture 10"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3639" y="3797559"/>
            <a:ext cx="3340359" cy="933766"/>
          </a:xfrm>
          <a:prstGeom prst="rect">
            <a:avLst/>
          </a:prstGeom>
        </p:spPr>
      </p:pic>
    </p:spTree>
    <p:extLst>
      <p:ext uri="{BB962C8B-B14F-4D97-AF65-F5344CB8AC3E}">
        <p14:creationId xmlns:p14="http://schemas.microsoft.com/office/powerpoint/2010/main" val="46870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5315"/>
            <a:ext cx="4963885" cy="248194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90" y="2453950"/>
            <a:ext cx="4963885" cy="358547"/>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1755" y="419879"/>
            <a:ext cx="3657598" cy="727786"/>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061" y="1147666"/>
            <a:ext cx="3638938" cy="1485557"/>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2393" y="3032449"/>
            <a:ext cx="7781730" cy="1651517"/>
          </a:xfrm>
          <a:prstGeom prst="rect">
            <a:avLst/>
          </a:prstGeom>
        </p:spPr>
      </p:pic>
      <p:pic>
        <p:nvPicPr>
          <p:cNvPr id="9" name="Picture 8"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2121" y="4767944"/>
            <a:ext cx="1418255" cy="279918"/>
          </a:xfrm>
          <a:prstGeom prst="rect">
            <a:avLst/>
          </a:prstGeom>
        </p:spPr>
      </p:pic>
      <p:pic>
        <p:nvPicPr>
          <p:cNvPr id="10" name="Picture 9"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4624" y="4652305"/>
            <a:ext cx="362001" cy="231277"/>
          </a:xfrm>
          <a:prstGeom prst="rect">
            <a:avLst/>
          </a:prstGeom>
        </p:spPr>
      </p:pic>
    </p:spTree>
    <p:extLst>
      <p:ext uri="{BB962C8B-B14F-4D97-AF65-F5344CB8AC3E}">
        <p14:creationId xmlns:p14="http://schemas.microsoft.com/office/powerpoint/2010/main" val="308465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93307"/>
            <a:ext cx="8520600" cy="522514"/>
          </a:xfrm>
        </p:spPr>
        <p:txBody>
          <a:bodyPr/>
          <a:lstStyle/>
          <a:p>
            <a:pPr algn="ctr"/>
            <a:r>
              <a:rPr lang="en-US" b="1" dirty="0"/>
              <a:t>Content Based Recommender system</a:t>
            </a:r>
            <a:r>
              <a:rPr lang="en-US" dirty="0"/>
              <a:t/>
            </a:r>
            <a:br>
              <a:rPr lang="en-US" dirty="0"/>
            </a:b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68" y="686513"/>
            <a:ext cx="2972215" cy="3260336"/>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971" y="686513"/>
            <a:ext cx="4635482" cy="3810842"/>
          </a:xfrm>
          <a:prstGeom prst="rect">
            <a:avLst/>
          </a:prstGeom>
        </p:spPr>
      </p:pic>
    </p:spTree>
    <p:extLst>
      <p:ext uri="{BB962C8B-B14F-4D97-AF65-F5344CB8AC3E}">
        <p14:creationId xmlns:p14="http://schemas.microsoft.com/office/powerpoint/2010/main" val="12407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2637"/>
            <a:ext cx="8520600" cy="587828"/>
          </a:xfrm>
        </p:spPr>
        <p:txBody>
          <a:bodyPr/>
          <a:lstStyle/>
          <a:p>
            <a:r>
              <a:rPr lang="en-US" sz="3200" b="1" dirty="0" smtClean="0"/>
              <a:t>Conclusions</a:t>
            </a:r>
            <a:r>
              <a:rPr lang="en-US" dirty="0"/>
              <a:t/>
            </a:r>
            <a:br>
              <a:rPr lang="en-US" dirty="0"/>
            </a:br>
            <a:endParaRPr lang="en-US" dirty="0"/>
          </a:p>
        </p:txBody>
      </p:sp>
      <p:sp>
        <p:nvSpPr>
          <p:cNvPr id="3" name="Text Placeholder 2"/>
          <p:cNvSpPr>
            <a:spLocks noGrp="1"/>
          </p:cNvSpPr>
          <p:nvPr>
            <p:ph type="body" idx="1"/>
          </p:nvPr>
        </p:nvSpPr>
        <p:spPr>
          <a:xfrm>
            <a:off x="302369" y="643812"/>
            <a:ext cx="8608366" cy="4264089"/>
          </a:xfrm>
        </p:spPr>
        <p:txBody>
          <a:bodyPr/>
          <a:lstStyle/>
          <a:p>
            <a:pPr>
              <a:buClr>
                <a:schemeClr val="bg1"/>
              </a:buClr>
              <a:buFont typeface="Wingdings" pitchFamily="2" charset="2"/>
              <a:buChar char="Ø"/>
            </a:pPr>
            <a:r>
              <a:rPr lang="en-US" sz="1600" dirty="0">
                <a:solidFill>
                  <a:schemeClr val="bg1"/>
                </a:solidFill>
              </a:rPr>
              <a:t>Netflix has more movies than TV Shows</a:t>
            </a:r>
          </a:p>
          <a:p>
            <a:pPr>
              <a:buClr>
                <a:schemeClr val="bg1"/>
              </a:buClr>
              <a:buFont typeface="Wingdings" pitchFamily="2" charset="2"/>
              <a:buChar char="Ø"/>
            </a:pPr>
            <a:r>
              <a:rPr lang="en-US" sz="1600" dirty="0">
                <a:solidFill>
                  <a:schemeClr val="bg1"/>
                </a:solidFill>
              </a:rPr>
              <a:t>United States provides the most number of movies and shows followed by India and United Kingdom.</a:t>
            </a:r>
          </a:p>
          <a:p>
            <a:pPr>
              <a:buClr>
                <a:schemeClr val="bg1"/>
              </a:buClr>
              <a:buFont typeface="Wingdings" pitchFamily="2" charset="2"/>
              <a:buChar char="Ø"/>
            </a:pPr>
            <a:r>
              <a:rPr lang="en-US" sz="1600" dirty="0">
                <a:solidFill>
                  <a:schemeClr val="bg1"/>
                </a:solidFill>
              </a:rPr>
              <a:t>There is an exponential raise in the number of TV shows and movies distributed by Netflix in the recent years.</a:t>
            </a:r>
          </a:p>
          <a:p>
            <a:pPr>
              <a:buClr>
                <a:schemeClr val="bg1"/>
              </a:buClr>
              <a:buFont typeface="Wingdings" pitchFamily="2" charset="2"/>
              <a:buChar char="Ø"/>
            </a:pPr>
            <a:r>
              <a:rPr lang="en-US" sz="1600" dirty="0">
                <a:solidFill>
                  <a:schemeClr val="bg1"/>
                </a:solidFill>
              </a:rPr>
              <a:t>Text cleaning and vectorization was done on the combined features of the dataset which includes origin country, leading cast member, content type and description for clustering analysis.</a:t>
            </a:r>
          </a:p>
          <a:p>
            <a:pPr>
              <a:buClr>
                <a:schemeClr val="bg1"/>
              </a:buClr>
              <a:buFont typeface="Wingdings" pitchFamily="2" charset="2"/>
              <a:buChar char="Ø"/>
            </a:pPr>
            <a:r>
              <a:rPr lang="en-US" sz="1600" dirty="0">
                <a:solidFill>
                  <a:schemeClr val="bg1"/>
                </a:solidFill>
              </a:rPr>
              <a:t>Used TF-IDF vectorizer and PCA to preprocess text data before providing to clustering algorithm</a:t>
            </a:r>
          </a:p>
          <a:p>
            <a:pPr>
              <a:buClr>
                <a:schemeClr val="bg1"/>
              </a:buClr>
              <a:buFont typeface="Wingdings" pitchFamily="2" charset="2"/>
              <a:buChar char="Ø"/>
            </a:pPr>
            <a:r>
              <a:rPr lang="en-US" sz="1600" dirty="0">
                <a:solidFill>
                  <a:schemeClr val="bg1"/>
                </a:solidFill>
              </a:rPr>
              <a:t>Performed K-Means Clustering to create clusters and used silhouette score and elbow curve to find optimal number of clusters</a:t>
            </a:r>
          </a:p>
          <a:p>
            <a:pPr>
              <a:buClr>
                <a:schemeClr val="bg1"/>
              </a:buClr>
              <a:buFont typeface="Wingdings" pitchFamily="2" charset="2"/>
              <a:buChar char="Ø"/>
            </a:pPr>
            <a:r>
              <a:rPr lang="en-US" sz="1600" dirty="0">
                <a:solidFill>
                  <a:schemeClr val="bg1"/>
                </a:solidFill>
              </a:rPr>
              <a:t>Clusters are identified for each of the record in the dataset.</a:t>
            </a:r>
          </a:p>
          <a:p>
            <a:pPr>
              <a:buClr>
                <a:schemeClr val="bg1"/>
              </a:buClr>
              <a:buFont typeface="Wingdings" pitchFamily="2" charset="2"/>
              <a:buChar char="Ø"/>
            </a:pPr>
            <a:r>
              <a:rPr lang="en-US" sz="1600" dirty="0">
                <a:solidFill>
                  <a:schemeClr val="bg1"/>
                </a:solidFill>
              </a:rPr>
              <a:t>Recommendation based on cosine similiarity is also done on the same transformed data.</a:t>
            </a:r>
          </a:p>
          <a:p>
            <a:pPr marL="114300" indent="0">
              <a:buNone/>
            </a:pPr>
            <a:endParaRPr lang="en-US" dirty="0"/>
          </a:p>
        </p:txBody>
      </p:sp>
    </p:spTree>
    <p:extLst>
      <p:ext uri="{BB962C8B-B14F-4D97-AF65-F5344CB8AC3E}">
        <p14:creationId xmlns:p14="http://schemas.microsoft.com/office/powerpoint/2010/main" val="3692700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251926"/>
            <a:ext cx="8294914" cy="4226767"/>
          </a:xfrm>
          <a:prstGeom prst="rect">
            <a:avLst/>
          </a:prstGeom>
        </p:spPr>
      </p:pic>
    </p:spTree>
    <p:extLst>
      <p:ext uri="{BB962C8B-B14F-4D97-AF65-F5344CB8AC3E}">
        <p14:creationId xmlns:p14="http://schemas.microsoft.com/office/powerpoint/2010/main" val="19949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2804724" cy="42272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lvl="0" algn="ctr">
              <a:buSzPts val="5200"/>
            </a:pPr>
            <a:r>
              <a:rPr lang="en-US" sz="4000" b="1" dirty="0">
                <a:solidFill>
                  <a:srgbClr val="CC0000"/>
                </a:solidFill>
                <a:latin typeface="Montserrat"/>
                <a:ea typeface="Montserrat"/>
                <a:cs typeface="Montserrat"/>
                <a:sym typeface="Montserrat"/>
              </a:rPr>
              <a:t>Contents</a:t>
            </a:r>
            <a:endParaRPr sz="1600" b="1" dirty="0">
              <a:solidFill>
                <a:schemeClr val="lt1"/>
              </a:solidFill>
              <a:latin typeface="Montserrat"/>
              <a:ea typeface="Montserrat"/>
              <a:cs typeface="Montserrat"/>
              <a:sym typeface="Montserrat"/>
            </a:endParaRPr>
          </a:p>
        </p:txBody>
      </p:sp>
      <p:sp>
        <p:nvSpPr>
          <p:cNvPr id="4" name="Text Placeholder 3"/>
          <p:cNvSpPr>
            <a:spLocks noGrp="1"/>
          </p:cNvSpPr>
          <p:nvPr>
            <p:ph type="body" idx="1"/>
          </p:nvPr>
        </p:nvSpPr>
        <p:spPr>
          <a:xfrm>
            <a:off x="311700" y="895739"/>
            <a:ext cx="8520600" cy="3461657"/>
          </a:xfrm>
        </p:spPr>
        <p:txBody>
          <a:bodyPr/>
          <a:lstStyle/>
          <a:p>
            <a:pPr>
              <a:buClr>
                <a:srgbClr val="002060"/>
              </a:buClr>
              <a:buFont typeface="Wingdings" pitchFamily="2" charset="2"/>
              <a:buChar char="Ø"/>
            </a:pPr>
            <a:r>
              <a:rPr lang="en-US" b="1" dirty="0">
                <a:solidFill>
                  <a:srgbClr val="002060"/>
                </a:solidFill>
              </a:rPr>
              <a:t>Problem </a:t>
            </a:r>
            <a:r>
              <a:rPr lang="en-US" b="1" dirty="0" smtClean="0">
                <a:solidFill>
                  <a:srgbClr val="002060"/>
                </a:solidFill>
              </a:rPr>
              <a:t>Statement</a:t>
            </a:r>
          </a:p>
          <a:p>
            <a:pPr>
              <a:buClr>
                <a:srgbClr val="002060"/>
              </a:buClr>
              <a:buFont typeface="Wingdings" pitchFamily="2" charset="2"/>
              <a:buChar char="Ø"/>
            </a:pPr>
            <a:r>
              <a:rPr lang="en-US" b="1" dirty="0" smtClean="0">
                <a:solidFill>
                  <a:srgbClr val="002060"/>
                </a:solidFill>
              </a:rPr>
              <a:t>Dataset </a:t>
            </a:r>
            <a:r>
              <a:rPr lang="en-US" b="1" dirty="0">
                <a:solidFill>
                  <a:srgbClr val="002060"/>
                </a:solidFill>
              </a:rPr>
              <a:t>Information and </a:t>
            </a:r>
            <a:r>
              <a:rPr lang="en-US" b="1" dirty="0" smtClean="0">
                <a:solidFill>
                  <a:srgbClr val="002060"/>
                </a:solidFill>
              </a:rPr>
              <a:t>Summary</a:t>
            </a:r>
            <a:endParaRPr lang="en-US" b="1" dirty="0">
              <a:solidFill>
                <a:srgbClr val="002060"/>
              </a:solidFill>
            </a:endParaRPr>
          </a:p>
          <a:p>
            <a:pPr>
              <a:buClr>
                <a:srgbClr val="002060"/>
              </a:buClr>
              <a:buFont typeface="Wingdings" pitchFamily="2" charset="2"/>
              <a:buChar char="Ø"/>
            </a:pPr>
            <a:r>
              <a:rPr lang="en-US" b="1" dirty="0">
                <a:solidFill>
                  <a:srgbClr val="002060"/>
                </a:solidFill>
              </a:rPr>
              <a:t>Data Preprocessing &amp; Data Cleaning</a:t>
            </a:r>
          </a:p>
          <a:p>
            <a:pPr>
              <a:buClr>
                <a:srgbClr val="002060"/>
              </a:buClr>
              <a:buFont typeface="Wingdings" pitchFamily="2" charset="2"/>
              <a:buChar char="Ø"/>
            </a:pPr>
            <a:r>
              <a:rPr lang="en-US" b="1" dirty="0">
                <a:solidFill>
                  <a:srgbClr val="002060"/>
                </a:solidFill>
              </a:rPr>
              <a:t>Exploratory Data </a:t>
            </a:r>
            <a:r>
              <a:rPr lang="en-US" b="1" dirty="0" smtClean="0">
                <a:solidFill>
                  <a:srgbClr val="002060"/>
                </a:solidFill>
              </a:rPr>
              <a:t>Analysis</a:t>
            </a:r>
          </a:p>
          <a:p>
            <a:pPr>
              <a:buClr>
                <a:srgbClr val="002060"/>
              </a:buClr>
              <a:buFont typeface="Wingdings" pitchFamily="2" charset="2"/>
              <a:buChar char="Ø"/>
            </a:pPr>
            <a:r>
              <a:rPr lang="en-US" b="1" dirty="0" smtClean="0">
                <a:solidFill>
                  <a:srgbClr val="002060"/>
                </a:solidFill>
              </a:rPr>
              <a:t>Contents Type</a:t>
            </a:r>
          </a:p>
          <a:p>
            <a:pPr>
              <a:buClr>
                <a:srgbClr val="002060"/>
              </a:buClr>
              <a:buFont typeface="Wingdings" pitchFamily="2" charset="2"/>
              <a:buChar char="Ø"/>
            </a:pPr>
            <a:r>
              <a:rPr lang="en-US" b="1" dirty="0" smtClean="0">
                <a:solidFill>
                  <a:srgbClr val="002060"/>
                </a:solidFill>
              </a:rPr>
              <a:t>Hypothesis Testing</a:t>
            </a:r>
          </a:p>
          <a:p>
            <a:pPr>
              <a:buClr>
                <a:srgbClr val="002060"/>
              </a:buClr>
              <a:buFont typeface="Wingdings" pitchFamily="2" charset="2"/>
              <a:buChar char="Ø"/>
            </a:pPr>
            <a:r>
              <a:rPr lang="en-US" b="1" dirty="0" smtClean="0">
                <a:solidFill>
                  <a:srgbClr val="002060"/>
                </a:solidFill>
              </a:rPr>
              <a:t>Clustering</a:t>
            </a:r>
          </a:p>
          <a:p>
            <a:pPr>
              <a:buClr>
                <a:srgbClr val="002060"/>
              </a:buClr>
              <a:buFont typeface="Wingdings" pitchFamily="2" charset="2"/>
              <a:buChar char="Ø"/>
            </a:pPr>
            <a:r>
              <a:rPr lang="en-US" sz="2000" b="1" dirty="0">
                <a:solidFill>
                  <a:schemeClr val="bg1"/>
                </a:solidFill>
              </a:rPr>
              <a:t>Content Based Recommender </a:t>
            </a:r>
            <a:r>
              <a:rPr lang="en-US" sz="2000" b="1" dirty="0" smtClean="0">
                <a:solidFill>
                  <a:schemeClr val="bg1"/>
                </a:solidFill>
              </a:rPr>
              <a:t>system</a:t>
            </a:r>
            <a:endParaRPr lang="en-US" b="1" dirty="0" smtClean="0">
              <a:solidFill>
                <a:srgbClr val="002060"/>
              </a:solidFill>
            </a:endParaRPr>
          </a:p>
          <a:p>
            <a:pPr>
              <a:buClr>
                <a:srgbClr val="002060"/>
              </a:buClr>
              <a:buFont typeface="Wingdings" pitchFamily="2" charset="2"/>
              <a:buChar char="Ø"/>
            </a:pPr>
            <a:r>
              <a:rPr lang="en-US" b="1" dirty="0" smtClean="0">
                <a:solidFill>
                  <a:srgbClr val="002060"/>
                </a:solidFill>
              </a:rPr>
              <a:t>Conclusions</a:t>
            </a:r>
            <a:endParaRPr lang="en-US" b="1" dirty="0">
              <a:solidFill>
                <a:srgbClr val="002060"/>
              </a:solidFil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1" y="186612"/>
            <a:ext cx="3700462" cy="522515"/>
          </a:xfrm>
        </p:spPr>
        <p:txBody>
          <a:bodyPr/>
          <a:lstStyle/>
          <a:p>
            <a:r>
              <a:rPr lang="en-US" b="1" dirty="0"/>
              <a:t>Problem </a:t>
            </a:r>
            <a:r>
              <a:rPr lang="en-US" b="1" dirty="0" smtClean="0"/>
              <a:t>Statement:</a:t>
            </a:r>
            <a:r>
              <a:rPr lang="en-US" b="1" dirty="0">
                <a:solidFill>
                  <a:srgbClr val="002060"/>
                </a:solidFill>
              </a:rPr>
              <a:t/>
            </a:r>
            <a:br>
              <a:rPr lang="en-US" b="1" dirty="0">
                <a:solidFill>
                  <a:srgbClr val="002060"/>
                </a:solidFill>
              </a:rPr>
            </a:br>
            <a:endParaRPr lang="en-US" dirty="0"/>
          </a:p>
        </p:txBody>
      </p:sp>
      <p:sp>
        <p:nvSpPr>
          <p:cNvPr id="5" name="Text Placeholder 4"/>
          <p:cNvSpPr>
            <a:spLocks noGrp="1"/>
          </p:cNvSpPr>
          <p:nvPr>
            <p:ph type="body" idx="1"/>
          </p:nvPr>
        </p:nvSpPr>
        <p:spPr>
          <a:xfrm>
            <a:off x="311700" y="718457"/>
            <a:ext cx="8520600" cy="3850418"/>
          </a:xfrm>
        </p:spPr>
        <p:txBody>
          <a:bodyPr/>
          <a:lstStyle/>
          <a:p>
            <a:pPr marL="114300" indent="0">
              <a:buNone/>
            </a:pPr>
            <a:r>
              <a:rPr lang="en-US" sz="1400" dirty="0">
                <a:solidFill>
                  <a:schemeClr val="bg1"/>
                </a:solidFill>
              </a:rPr>
              <a:t>This dataset consists </a:t>
            </a:r>
            <a:r>
              <a:rPr lang="en-US" sz="1400" dirty="0" smtClean="0">
                <a:solidFill>
                  <a:schemeClr val="bg1"/>
                </a:solidFill>
              </a:rPr>
              <a:t>of tv </a:t>
            </a:r>
            <a:r>
              <a:rPr lang="en-US" sz="1400" dirty="0">
                <a:solidFill>
                  <a:schemeClr val="bg1"/>
                </a:solidFill>
              </a:rPr>
              <a:t>shows and movies available on Netflix as of 2019. The dataset is collected from Flixable which is a third-party Netflix search engine</a:t>
            </a:r>
            <a:r>
              <a:rPr lang="en-US" sz="1400" dirty="0" smtClean="0">
                <a:solidFill>
                  <a:schemeClr val="bg1"/>
                </a:solidFill>
              </a:rPr>
              <a:t>.</a:t>
            </a:r>
            <a:endParaRPr lang="en-US" sz="1400" dirty="0">
              <a:solidFill>
                <a:schemeClr val="bg1"/>
              </a:solidFill>
            </a:endParaRPr>
          </a:p>
          <a:p>
            <a:pPr marL="114300" indent="0">
              <a:buNone/>
            </a:pPr>
            <a:r>
              <a:rPr lang="en-US" sz="1400" dirty="0">
                <a:solidFill>
                  <a:schemeClr val="bg1"/>
                </a:solidFill>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r>
              <a:rPr lang="en-US" sz="1400" dirty="0" smtClean="0">
                <a:solidFill>
                  <a:schemeClr val="bg1"/>
                </a:solidFill>
              </a:rPr>
              <a:t>.</a:t>
            </a:r>
            <a:endParaRPr lang="en-US" sz="1400" dirty="0">
              <a:solidFill>
                <a:schemeClr val="bg1"/>
              </a:solidFill>
            </a:endParaRPr>
          </a:p>
          <a:p>
            <a:pPr marL="114300" indent="0">
              <a:buNone/>
            </a:pPr>
            <a:r>
              <a:rPr lang="en-US" sz="1400" dirty="0">
                <a:solidFill>
                  <a:schemeClr val="bg1"/>
                </a:solidFill>
              </a:rPr>
              <a:t>Integrating this dataset with other external datasets such as IMDB ratings, rotten tomatoes can also provide many interesting findings</a:t>
            </a:r>
            <a:r>
              <a:rPr lang="en-US" sz="1400" dirty="0" smtClean="0">
                <a:solidFill>
                  <a:schemeClr val="bg1"/>
                </a:solidFill>
              </a:rPr>
              <a:t>.</a:t>
            </a:r>
          </a:p>
          <a:p>
            <a:pPr marL="114300" indent="0">
              <a:buNone/>
            </a:pPr>
            <a:r>
              <a:rPr lang="en-US" sz="1400" dirty="0">
                <a:solidFill>
                  <a:schemeClr val="bg1"/>
                </a:solidFill>
              </a:rPr>
              <a:t>In this project, you are required to </a:t>
            </a:r>
            <a:r>
              <a:rPr lang="en-US" sz="1400" dirty="0" smtClean="0">
                <a:solidFill>
                  <a:schemeClr val="bg1"/>
                </a:solidFill>
              </a:rPr>
              <a:t>do</a:t>
            </a:r>
          </a:p>
          <a:p>
            <a:pPr marL="114300" indent="0">
              <a:buNone/>
            </a:pPr>
            <a:endParaRPr lang="en-US" sz="1400" dirty="0">
              <a:solidFill>
                <a:schemeClr val="bg1"/>
              </a:solidFill>
            </a:endParaRPr>
          </a:p>
          <a:p>
            <a:pPr marL="114300" indent="0">
              <a:buNone/>
            </a:pPr>
            <a:r>
              <a:rPr lang="en-US" sz="1400" dirty="0">
                <a:solidFill>
                  <a:schemeClr val="bg1"/>
                </a:solidFill>
              </a:rPr>
              <a:t>Exploratory Data </a:t>
            </a:r>
            <a:r>
              <a:rPr lang="en-US" sz="1400" dirty="0" smtClean="0">
                <a:solidFill>
                  <a:schemeClr val="bg1"/>
                </a:solidFill>
              </a:rPr>
              <a:t>Analysis</a:t>
            </a:r>
          </a:p>
          <a:p>
            <a:pPr marL="114300" indent="0">
              <a:buNone/>
            </a:pPr>
            <a:endParaRPr lang="en-US" sz="1400" dirty="0" smtClean="0">
              <a:solidFill>
                <a:schemeClr val="bg1"/>
              </a:solidFill>
            </a:endParaRPr>
          </a:p>
          <a:p>
            <a:pPr marL="114300" indent="0">
              <a:buNone/>
            </a:pPr>
            <a:r>
              <a:rPr lang="en-US" sz="1400" dirty="0" smtClean="0">
                <a:solidFill>
                  <a:schemeClr val="bg1"/>
                </a:solidFill>
              </a:rPr>
              <a:t>Understanding </a:t>
            </a:r>
            <a:r>
              <a:rPr lang="en-US" sz="1400" dirty="0">
                <a:solidFill>
                  <a:schemeClr val="bg1"/>
                </a:solidFill>
              </a:rPr>
              <a:t>what type content is available in different countries</a:t>
            </a:r>
          </a:p>
          <a:p>
            <a:pPr marL="114300" indent="0">
              <a:buNone/>
            </a:pPr>
            <a:endParaRPr lang="en-US" sz="1400" dirty="0">
              <a:solidFill>
                <a:schemeClr val="bg1"/>
              </a:solidFill>
            </a:endParaRPr>
          </a:p>
          <a:p>
            <a:pPr marL="114300" indent="0">
              <a:buNone/>
            </a:pPr>
            <a:r>
              <a:rPr lang="en-US" sz="1400" dirty="0">
                <a:solidFill>
                  <a:schemeClr val="bg1"/>
                </a:solidFill>
              </a:rPr>
              <a:t>Is Netflix has increasingly focusing on TV rather than movies in recent years.</a:t>
            </a:r>
          </a:p>
          <a:p>
            <a:pPr marL="114300" indent="0">
              <a:buNone/>
            </a:pPr>
            <a:endParaRPr lang="en-US" sz="1400" dirty="0">
              <a:solidFill>
                <a:schemeClr val="bg1"/>
              </a:solidFill>
            </a:endParaRPr>
          </a:p>
          <a:p>
            <a:pPr marL="114300" indent="0">
              <a:buNone/>
            </a:pPr>
            <a:r>
              <a:rPr lang="en-US" sz="1400" dirty="0">
                <a:solidFill>
                  <a:schemeClr val="bg1"/>
                </a:solidFill>
              </a:rPr>
              <a:t>Clustering similar content by matching text-based features</a:t>
            </a:r>
          </a:p>
        </p:txBody>
      </p:sp>
    </p:spTree>
    <p:extLst>
      <p:ext uri="{BB962C8B-B14F-4D97-AF65-F5344CB8AC3E}">
        <p14:creationId xmlns:p14="http://schemas.microsoft.com/office/powerpoint/2010/main" val="152553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362" y="165106"/>
            <a:ext cx="5622569" cy="572700"/>
          </a:xfrm>
        </p:spPr>
        <p:txBody>
          <a:bodyPr/>
          <a:lstStyle/>
          <a:p>
            <a:r>
              <a:rPr lang="en-US" b="1" dirty="0">
                <a:solidFill>
                  <a:schemeClr val="tx1"/>
                </a:solidFill>
              </a:rPr>
              <a:t>Dataset Information &amp; Summary</a:t>
            </a:r>
            <a:endParaRPr lang="en-US" dirty="0"/>
          </a:p>
        </p:txBody>
      </p:sp>
      <p:sp>
        <p:nvSpPr>
          <p:cNvPr id="3" name="Text Placeholder 2"/>
          <p:cNvSpPr>
            <a:spLocks noGrp="1"/>
          </p:cNvSpPr>
          <p:nvPr>
            <p:ph type="body" idx="1"/>
          </p:nvPr>
        </p:nvSpPr>
        <p:spPr>
          <a:xfrm>
            <a:off x="311700" y="839755"/>
            <a:ext cx="4232308" cy="3729120"/>
          </a:xfrm>
        </p:spPr>
        <p:txBody>
          <a:bodyPr/>
          <a:lstStyle/>
          <a:p>
            <a:pPr>
              <a:buClr>
                <a:schemeClr val="bg1"/>
              </a:buClr>
              <a:buFont typeface="Wingdings" pitchFamily="2" charset="2"/>
              <a:buChar char="Ø"/>
            </a:pPr>
            <a:r>
              <a:rPr lang="en-US" sz="1600" dirty="0" smtClean="0">
                <a:solidFill>
                  <a:schemeClr val="bg1"/>
                </a:solidFill>
              </a:rPr>
              <a:t>The </a:t>
            </a:r>
            <a:r>
              <a:rPr lang="en-US" sz="1600" dirty="0">
                <a:solidFill>
                  <a:schemeClr val="bg1"/>
                </a:solidFill>
              </a:rPr>
              <a:t>dataset has 7787 observations and 12 features.</a:t>
            </a:r>
          </a:p>
          <a:p>
            <a:pPr>
              <a:buClr>
                <a:schemeClr val="bg1"/>
              </a:buClr>
              <a:buFont typeface="Wingdings" pitchFamily="2" charset="2"/>
              <a:buChar char="Ø"/>
            </a:pPr>
            <a:r>
              <a:rPr lang="en-US" sz="1600" dirty="0">
                <a:solidFill>
                  <a:schemeClr val="bg1"/>
                </a:solidFill>
              </a:rPr>
              <a:t>There are two type of Show present on the Netflix ➡ 'TV Show' and 'Movie'.</a:t>
            </a:r>
          </a:p>
          <a:p>
            <a:pPr>
              <a:buClr>
                <a:schemeClr val="bg1"/>
              </a:buClr>
              <a:buFont typeface="Wingdings" pitchFamily="2" charset="2"/>
              <a:buChar char="Ø"/>
            </a:pPr>
            <a:r>
              <a:rPr lang="en-US" sz="1600" dirty="0">
                <a:solidFill>
                  <a:schemeClr val="bg1"/>
                </a:solidFill>
              </a:rPr>
              <a:t>The oldest show present on Netflix has release year of '1925', whereas the latest show has release year of 2021</a:t>
            </a:r>
            <a:r>
              <a:rPr lang="en-US" sz="1600" dirty="0" smtClean="0">
                <a:solidFill>
                  <a:schemeClr val="bg1"/>
                </a:solidFill>
              </a:rPr>
              <a:t>.</a:t>
            </a:r>
          </a:p>
          <a:p>
            <a:pPr>
              <a:buClr>
                <a:schemeClr val="bg1"/>
              </a:buClr>
              <a:buFont typeface="Wingdings" pitchFamily="2" charset="2"/>
              <a:buChar char="Ø"/>
            </a:pPr>
            <a:r>
              <a:rPr lang="en-US" sz="1600" dirty="0" smtClean="0">
                <a:solidFill>
                  <a:schemeClr val="bg1"/>
                </a:solidFill>
              </a:rPr>
              <a:t>The dataset contains two unique type Show as </a:t>
            </a:r>
          </a:p>
          <a:p>
            <a:pPr>
              <a:buClr>
                <a:schemeClr val="bg1"/>
              </a:buClr>
              <a:buFont typeface="Wingdings" pitchFamily="2" charset="2"/>
              <a:buChar char="Ø"/>
            </a:pPr>
            <a:r>
              <a:rPr lang="en-US" sz="1600" dirty="0" smtClean="0">
                <a:solidFill>
                  <a:schemeClr val="bg1"/>
                </a:solidFill>
              </a:rPr>
              <a:t>The dataset contains 14 unique types of Ratings as given below:-</a:t>
            </a:r>
          </a:p>
          <a:p>
            <a:pPr marL="114300" indent="0">
              <a:buClr>
                <a:schemeClr val="bg1"/>
              </a:buClr>
              <a:buNone/>
            </a:pPr>
            <a:endParaRPr lang="en-US" sz="1600" dirty="0">
              <a:solidFill>
                <a:schemeClr val="bg1"/>
              </a:solidFill>
            </a:endParaRPr>
          </a:p>
          <a:p>
            <a:pPr marL="11430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20" y="570109"/>
            <a:ext cx="2754166" cy="265828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939" y="1089124"/>
            <a:ext cx="1657581" cy="2210108"/>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6161" y="3146810"/>
            <a:ext cx="2789853" cy="304843"/>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393" y="4109801"/>
            <a:ext cx="4385388" cy="352474"/>
          </a:xfrm>
          <a:prstGeom prst="rect">
            <a:avLst/>
          </a:prstGeom>
        </p:spPr>
      </p:pic>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6939" y="3382013"/>
            <a:ext cx="4478694" cy="600159"/>
          </a:xfrm>
          <a:prstGeom prst="rect">
            <a:avLst/>
          </a:prstGeom>
        </p:spPr>
      </p:pic>
    </p:spTree>
    <p:extLst>
      <p:ext uri="{BB962C8B-B14F-4D97-AF65-F5344CB8AC3E}">
        <p14:creationId xmlns:p14="http://schemas.microsoft.com/office/powerpoint/2010/main" val="237744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48" y="158620"/>
            <a:ext cx="6574292" cy="587829"/>
          </a:xfrm>
        </p:spPr>
        <p:txBody>
          <a:bodyPr/>
          <a:lstStyle/>
          <a:p>
            <a:r>
              <a:rPr lang="en-US" b="1" dirty="0">
                <a:solidFill>
                  <a:schemeClr val="tx1"/>
                </a:solidFill>
              </a:rPr>
              <a:t>Data Preprocessing &amp; Data Cleaning</a:t>
            </a:r>
            <a:endParaRPr lang="en-US" dirty="0"/>
          </a:p>
        </p:txBody>
      </p:sp>
      <p:sp>
        <p:nvSpPr>
          <p:cNvPr id="3" name="Text Placeholder 2"/>
          <p:cNvSpPr>
            <a:spLocks noGrp="1"/>
          </p:cNvSpPr>
          <p:nvPr>
            <p:ph type="body" idx="1"/>
          </p:nvPr>
        </p:nvSpPr>
        <p:spPr>
          <a:xfrm>
            <a:off x="311700" y="727789"/>
            <a:ext cx="4232308" cy="2659224"/>
          </a:xfrm>
        </p:spPr>
        <p:txBody>
          <a:bodyPr/>
          <a:lstStyle/>
          <a:p>
            <a:pPr>
              <a:buClr>
                <a:schemeClr val="bg1"/>
              </a:buClr>
              <a:buFont typeface="Wingdings" pitchFamily="2" charset="2"/>
              <a:buChar char="Ø"/>
            </a:pPr>
            <a:r>
              <a:rPr lang="en-US" sz="1200" dirty="0">
                <a:solidFill>
                  <a:schemeClr val="bg1"/>
                </a:solidFill>
              </a:rPr>
              <a:t>There is presence of some missing values in different features(columns), and thus, to make our datasets more lucrative, we must remove any outliers and null values that appear in different rows or </a:t>
            </a:r>
            <a:r>
              <a:rPr lang="en-US" sz="1200" dirty="0" smtClean="0">
                <a:solidFill>
                  <a:schemeClr val="bg1"/>
                </a:solidFill>
              </a:rPr>
              <a:t>columns. The showing DataFrame is df.</a:t>
            </a:r>
          </a:p>
          <a:p>
            <a:pPr>
              <a:buClr>
                <a:schemeClr val="bg1"/>
              </a:buClr>
              <a:buFont typeface="Wingdings" pitchFamily="2" charset="2"/>
              <a:buChar char="Ø"/>
            </a:pPr>
            <a:r>
              <a:rPr lang="en-US" sz="1200" dirty="0" smtClean="0">
                <a:solidFill>
                  <a:schemeClr val="bg1"/>
                </a:solidFill>
              </a:rPr>
              <a:t>All </a:t>
            </a:r>
            <a:r>
              <a:rPr lang="en-US" sz="1200" dirty="0">
                <a:solidFill>
                  <a:schemeClr val="bg1"/>
                </a:solidFill>
              </a:rPr>
              <a:t>the null value columns were filled with empty string for further analysis except for the country column. As, United States is the top producers of the </a:t>
            </a:r>
            <a:r>
              <a:rPr lang="en-US" sz="1200" dirty="0" smtClean="0">
                <a:solidFill>
                  <a:schemeClr val="bg1"/>
                </a:solidFill>
              </a:rPr>
              <a:t>netflix </a:t>
            </a:r>
            <a:r>
              <a:rPr lang="en-US" sz="1200" dirty="0">
                <a:solidFill>
                  <a:schemeClr val="bg1"/>
                </a:solidFill>
              </a:rPr>
              <a:t>shows and movies, these empty columns were filled with 'United States' for country</a:t>
            </a:r>
            <a:r>
              <a:rPr lang="en-US" sz="1200" dirty="0" smtClean="0">
                <a:solidFill>
                  <a:schemeClr val="bg1"/>
                </a:solidFill>
              </a:rPr>
              <a:t>. The showing DataFrame is netflix_df.</a:t>
            </a:r>
          </a:p>
          <a:p>
            <a:pPr>
              <a:buClr>
                <a:schemeClr val="bg1"/>
              </a:buClr>
              <a:buFont typeface="Wingdings" pitchFamily="2" charset="2"/>
              <a:buChar char="Ø"/>
            </a:pPr>
            <a:endParaRPr lang="en-US" sz="1200" dirty="0" smtClean="0">
              <a:solidFill>
                <a:schemeClr val="bg1"/>
              </a:solidFill>
            </a:endParaRPr>
          </a:p>
          <a:p>
            <a:pPr>
              <a:buClr>
                <a:schemeClr val="bg1"/>
              </a:buClr>
              <a:buFont typeface="Wingdings" pitchFamily="2" charset="2"/>
              <a:buChar char="Ø"/>
            </a:pPr>
            <a:endParaRPr lang="en-US" sz="12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045" y="759005"/>
            <a:ext cx="1581371" cy="2524477"/>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372" y="736453"/>
            <a:ext cx="2010056" cy="2543530"/>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758" y="3396564"/>
            <a:ext cx="6628642" cy="1166105"/>
          </a:xfrm>
          <a:prstGeom prst="rect">
            <a:avLst/>
          </a:prstGeom>
        </p:spPr>
      </p:pic>
    </p:spTree>
    <p:extLst>
      <p:ext uri="{BB962C8B-B14F-4D97-AF65-F5344CB8AC3E}">
        <p14:creationId xmlns:p14="http://schemas.microsoft.com/office/powerpoint/2010/main" val="218628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1"/>
            <a:ext cx="8515059" cy="494522"/>
          </a:xfrm>
        </p:spPr>
        <p:txBody>
          <a:bodyPr/>
          <a:lstStyle/>
          <a:p>
            <a:pPr algn="ctr"/>
            <a:r>
              <a:rPr lang="en-US" dirty="0"/>
              <a:t>Exploratory Data Analysis</a:t>
            </a:r>
          </a:p>
        </p:txBody>
      </p:sp>
      <p:sp>
        <p:nvSpPr>
          <p:cNvPr id="5" name="Text Placeholder 4"/>
          <p:cNvSpPr>
            <a:spLocks noGrp="1"/>
          </p:cNvSpPr>
          <p:nvPr>
            <p:ph type="body" idx="1"/>
          </p:nvPr>
        </p:nvSpPr>
        <p:spPr>
          <a:xfrm>
            <a:off x="265046" y="541177"/>
            <a:ext cx="5379974" cy="419876"/>
          </a:xfrm>
        </p:spPr>
        <p:txBody>
          <a:bodyPr/>
          <a:lstStyle/>
          <a:p>
            <a:pPr marL="139700" indent="0">
              <a:buNone/>
            </a:pPr>
            <a:r>
              <a:rPr lang="en-US" sz="1800" dirty="0">
                <a:solidFill>
                  <a:schemeClr val="tx1">
                    <a:lumMod val="40000"/>
                    <a:lumOff val="60000"/>
                  </a:schemeClr>
                </a:solidFill>
              </a:rPr>
              <a:t>Count Plot to analyze features of the dataframe</a:t>
            </a:r>
          </a:p>
        </p:txBody>
      </p:sp>
      <p:sp>
        <p:nvSpPr>
          <p:cNvPr id="6" name="Text Placeholder 5"/>
          <p:cNvSpPr>
            <a:spLocks noGrp="1"/>
          </p:cNvSpPr>
          <p:nvPr>
            <p:ph type="body" idx="2"/>
          </p:nvPr>
        </p:nvSpPr>
        <p:spPr>
          <a:xfrm>
            <a:off x="391887" y="989045"/>
            <a:ext cx="2752530" cy="3579829"/>
          </a:xfrm>
        </p:spPr>
        <p:txBody>
          <a:bodyPr/>
          <a:lstStyle/>
          <a:p>
            <a:pPr>
              <a:buClr>
                <a:schemeClr val="bg1"/>
              </a:buClr>
              <a:buFont typeface="Wingdings" pitchFamily="2" charset="2"/>
              <a:buChar char="Ø"/>
            </a:pPr>
            <a:r>
              <a:rPr lang="en-US" dirty="0">
                <a:solidFill>
                  <a:schemeClr val="bg1"/>
                </a:solidFill>
              </a:rPr>
              <a:t>Here we observed that Netflix has two types of contents on its portal ➡ 'TV show' and 'Movie', but the number of 'Movie' contents is almost double that of 'TV Show</a:t>
            </a:r>
            <a:r>
              <a:rPr lang="en-US" dirty="0" smtClean="0">
                <a:solidFill>
                  <a:schemeClr val="bg1"/>
                </a:solidFill>
              </a:rPr>
              <a:t>'.</a:t>
            </a:r>
          </a:p>
          <a:p>
            <a:pPr>
              <a:buClr>
                <a:schemeClr val="bg1"/>
              </a:buClr>
              <a:buFont typeface="Wingdings" pitchFamily="2" charset="2"/>
              <a:buChar char="Ø"/>
            </a:pPr>
            <a:r>
              <a:rPr lang="en-US" dirty="0">
                <a:solidFill>
                  <a:schemeClr val="bg1"/>
                </a:solidFill>
              </a:rPr>
              <a:t>From </a:t>
            </a:r>
            <a:r>
              <a:rPr lang="en-US" dirty="0" smtClean="0">
                <a:solidFill>
                  <a:schemeClr val="bg1"/>
                </a:solidFill>
              </a:rPr>
              <a:t>this </a:t>
            </a:r>
            <a:r>
              <a:rPr lang="en-US" dirty="0">
                <a:solidFill>
                  <a:schemeClr val="bg1"/>
                </a:solidFill>
              </a:rPr>
              <a:t>plotting, we get that the director with most number of productions in our netflix dataset is 'Raul Campos &amp; Jan suter' followed by 'Marcus Raboy'.</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440" y="541176"/>
            <a:ext cx="3797559" cy="1922106"/>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11" y="2565918"/>
            <a:ext cx="5989983" cy="2388638"/>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2331" y="4782886"/>
            <a:ext cx="514422" cy="181000"/>
          </a:xfrm>
          <a:prstGeom prst="rect">
            <a:avLst/>
          </a:prstGeom>
        </p:spPr>
      </p:pic>
    </p:spTree>
    <p:extLst>
      <p:ext uri="{BB962C8B-B14F-4D97-AF65-F5344CB8AC3E}">
        <p14:creationId xmlns:p14="http://schemas.microsoft.com/office/powerpoint/2010/main" val="369493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1967"/>
            <a:ext cx="8520600" cy="410547"/>
          </a:xfrm>
        </p:spPr>
        <p:txBody>
          <a:bodyPr/>
          <a:lstStyle/>
          <a:p>
            <a:r>
              <a:rPr lang="en-US" sz="1600" b="1" dirty="0"/>
              <a:t>Word Cloud to check the frequency of the genre of the content available in netflix</a:t>
            </a:r>
            <a:endParaRPr lang="en-US" sz="1600" dirty="0"/>
          </a:p>
        </p:txBody>
      </p:sp>
      <p:sp>
        <p:nvSpPr>
          <p:cNvPr id="3" name="Text Placeholder 2"/>
          <p:cNvSpPr>
            <a:spLocks noGrp="1"/>
          </p:cNvSpPr>
          <p:nvPr>
            <p:ph type="body" idx="1"/>
          </p:nvPr>
        </p:nvSpPr>
        <p:spPr>
          <a:xfrm>
            <a:off x="311699" y="4357396"/>
            <a:ext cx="8543051" cy="643812"/>
          </a:xfrm>
        </p:spPr>
        <p:txBody>
          <a:bodyPr/>
          <a:lstStyle/>
          <a:p>
            <a:pPr>
              <a:buClr>
                <a:schemeClr val="bg1"/>
              </a:buClr>
              <a:buFont typeface="Wingdings" pitchFamily="2" charset="2"/>
              <a:buChar char="Ø"/>
            </a:pPr>
            <a:r>
              <a:rPr lang="en-US" sz="1400" dirty="0">
                <a:solidFill>
                  <a:schemeClr val="bg1"/>
                </a:solidFill>
              </a:rPr>
              <a:t>Here, we observed that </a:t>
            </a:r>
            <a:r>
              <a:rPr lang="en-US" sz="1400" b="1" dirty="0">
                <a:solidFill>
                  <a:schemeClr val="bg1"/>
                </a:solidFill>
              </a:rPr>
              <a:t>Christmas, Love, World, Life, Girl and Man</a:t>
            </a:r>
            <a:r>
              <a:rPr lang="en-US" sz="1400" dirty="0">
                <a:solidFill>
                  <a:schemeClr val="bg1"/>
                </a:solidFill>
              </a:rPr>
              <a:t> are the most utilized words for movie titles.</a:t>
            </a:r>
            <a:endParaRPr lang="en-US" sz="14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52" y="550506"/>
            <a:ext cx="8392696" cy="3713583"/>
          </a:xfrm>
          <a:prstGeom prst="rect">
            <a:avLst/>
          </a:prstGeom>
        </p:spPr>
      </p:pic>
    </p:spTree>
    <p:extLst>
      <p:ext uri="{BB962C8B-B14F-4D97-AF65-F5344CB8AC3E}">
        <p14:creationId xmlns:p14="http://schemas.microsoft.com/office/powerpoint/2010/main" val="158050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49290"/>
            <a:ext cx="2394178" cy="503853"/>
          </a:xfrm>
        </p:spPr>
        <p:txBody>
          <a:bodyPr/>
          <a:lstStyle/>
          <a:p>
            <a:r>
              <a:rPr lang="en-US" b="1" dirty="0"/>
              <a:t>Cast Column</a:t>
            </a:r>
            <a:r>
              <a:rPr lang="en-US" dirty="0"/>
              <a:t/>
            </a:r>
            <a:br>
              <a:rPr lang="en-US" dirty="0"/>
            </a:br>
            <a:endParaRPr lang="en-US" dirty="0"/>
          </a:p>
        </p:txBody>
      </p:sp>
      <p:sp>
        <p:nvSpPr>
          <p:cNvPr id="3" name="Text Placeholder 2"/>
          <p:cNvSpPr>
            <a:spLocks noGrp="1"/>
          </p:cNvSpPr>
          <p:nvPr>
            <p:ph type="body" idx="1"/>
          </p:nvPr>
        </p:nvSpPr>
        <p:spPr>
          <a:xfrm>
            <a:off x="283711" y="713936"/>
            <a:ext cx="2086265" cy="3792750"/>
          </a:xfrm>
        </p:spPr>
        <p:txBody>
          <a:bodyPr/>
          <a:lstStyle/>
          <a:p>
            <a:pPr>
              <a:buClr>
                <a:schemeClr val="bg1"/>
              </a:buClr>
              <a:buFont typeface="Wingdings" pitchFamily="2" charset="2"/>
              <a:buChar char="Ø"/>
            </a:pPr>
            <a:r>
              <a:rPr lang="en-US" sz="1400" dirty="0">
                <a:solidFill>
                  <a:schemeClr val="bg1"/>
                </a:solidFill>
              </a:rPr>
              <a:t>T</a:t>
            </a:r>
            <a:r>
              <a:rPr lang="en-US" sz="1400" dirty="0" smtClean="0">
                <a:solidFill>
                  <a:schemeClr val="bg1"/>
                </a:solidFill>
              </a:rPr>
              <a:t>he </a:t>
            </a:r>
            <a:r>
              <a:rPr lang="en-US" sz="1400" dirty="0">
                <a:solidFill>
                  <a:schemeClr val="bg1"/>
                </a:solidFill>
              </a:rPr>
              <a:t>cast details include the main actors of each movie or TV </a:t>
            </a:r>
            <a:r>
              <a:rPr lang="en-US" sz="1400" dirty="0" smtClean="0">
                <a:solidFill>
                  <a:schemeClr val="bg1"/>
                </a:solidFill>
              </a:rPr>
              <a:t>show.</a:t>
            </a:r>
          </a:p>
          <a:p>
            <a:pPr>
              <a:buClr>
                <a:schemeClr val="bg1"/>
              </a:buClr>
              <a:buFont typeface="Wingdings" pitchFamily="2" charset="2"/>
              <a:buChar char="Ø"/>
            </a:pPr>
            <a:r>
              <a:rPr lang="en-US" sz="1400" dirty="0" smtClean="0">
                <a:solidFill>
                  <a:schemeClr val="bg1"/>
                </a:solidFill>
              </a:rPr>
              <a:t>Here, we observed </a:t>
            </a:r>
            <a:r>
              <a:rPr lang="en-US" sz="1400" dirty="0">
                <a:solidFill>
                  <a:schemeClr val="bg1"/>
                </a:solidFill>
              </a:rPr>
              <a:t>that </a:t>
            </a:r>
            <a:r>
              <a:rPr lang="en-US" sz="1400" b="1" dirty="0">
                <a:solidFill>
                  <a:schemeClr val="bg1"/>
                </a:solidFill>
              </a:rPr>
              <a:t>Takahiro Sakurai</a:t>
            </a:r>
            <a:r>
              <a:rPr lang="en-US" sz="1400" dirty="0">
                <a:solidFill>
                  <a:schemeClr val="bg1"/>
                </a:solidFill>
              </a:rPr>
              <a:t> followed by </a:t>
            </a:r>
            <a:r>
              <a:rPr lang="en-US" sz="1400" b="1" dirty="0" smtClean="0">
                <a:solidFill>
                  <a:schemeClr val="bg1"/>
                </a:solidFill>
              </a:rPr>
              <a:t>Anupam</a:t>
            </a:r>
            <a:r>
              <a:rPr lang="en-US" sz="1400" b="1" dirty="0">
                <a:solidFill>
                  <a:schemeClr val="bg1"/>
                </a:solidFill>
              </a:rPr>
              <a:t> </a:t>
            </a:r>
            <a:r>
              <a:rPr lang="en-US" sz="1400" b="1" dirty="0" smtClean="0">
                <a:solidFill>
                  <a:schemeClr val="bg1"/>
                </a:solidFill>
              </a:rPr>
              <a:t>Kher</a:t>
            </a:r>
            <a:r>
              <a:rPr lang="en-US" sz="1400" dirty="0">
                <a:solidFill>
                  <a:schemeClr val="bg1"/>
                </a:solidFill>
              </a:rPr>
              <a:t> is the actor with most number of productions with his name on the cast list.</a:t>
            </a:r>
            <a:endParaRPr lang="en-US" sz="14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678" y="634478"/>
            <a:ext cx="4571999" cy="3900199"/>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546" y="0"/>
            <a:ext cx="1838131" cy="3620278"/>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9662" y="3620278"/>
            <a:ext cx="1771897" cy="1178193"/>
          </a:xfrm>
          <a:prstGeom prst="rect">
            <a:avLst/>
          </a:prstGeom>
        </p:spPr>
      </p:pic>
    </p:spTree>
    <p:extLst>
      <p:ext uri="{BB962C8B-B14F-4D97-AF65-F5344CB8AC3E}">
        <p14:creationId xmlns:p14="http://schemas.microsoft.com/office/powerpoint/2010/main" val="146259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63" y="65315"/>
            <a:ext cx="1558213" cy="550506"/>
          </a:xfrm>
        </p:spPr>
        <p:txBody>
          <a:bodyPr/>
          <a:lstStyle/>
          <a:p>
            <a:r>
              <a:rPr lang="en-US" b="1" dirty="0"/>
              <a:t>Country</a:t>
            </a:r>
            <a:r>
              <a:rPr lang="en-US" dirty="0"/>
              <a:t/>
            </a:r>
            <a:br>
              <a:rPr lang="en-US" dirty="0"/>
            </a:br>
            <a:endParaRPr lang="en-US" dirty="0"/>
          </a:p>
        </p:txBody>
      </p:sp>
      <p:sp>
        <p:nvSpPr>
          <p:cNvPr id="3" name="Text Placeholder 2"/>
          <p:cNvSpPr>
            <a:spLocks noGrp="1"/>
          </p:cNvSpPr>
          <p:nvPr>
            <p:ph type="body" idx="1"/>
          </p:nvPr>
        </p:nvSpPr>
        <p:spPr>
          <a:xfrm>
            <a:off x="311700" y="4198776"/>
            <a:ext cx="8520600" cy="783771"/>
          </a:xfrm>
        </p:spPr>
        <p:txBody>
          <a:bodyPr/>
          <a:lstStyle/>
          <a:p>
            <a:pPr>
              <a:buClr>
                <a:schemeClr val="bg1"/>
              </a:buClr>
              <a:buFont typeface="Wingdings" pitchFamily="2" charset="2"/>
              <a:buChar char="Ø"/>
            </a:pPr>
            <a:r>
              <a:rPr lang="en-US" dirty="0" smtClean="0">
                <a:solidFill>
                  <a:schemeClr val="bg1"/>
                </a:solidFill>
              </a:rPr>
              <a:t>The country with maximum Content is United States, followed by United Kingdom &amp; India.</a:t>
            </a:r>
            <a:endParaRPr lang="en-US"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10" y="643812"/>
            <a:ext cx="8602825" cy="3498980"/>
          </a:xfrm>
          <a:prstGeom prst="rect">
            <a:avLst/>
          </a:prstGeom>
        </p:spPr>
      </p:pic>
    </p:spTree>
    <p:extLst>
      <p:ext uri="{BB962C8B-B14F-4D97-AF65-F5344CB8AC3E}">
        <p14:creationId xmlns:p14="http://schemas.microsoft.com/office/powerpoint/2010/main" val="93783773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962</Words>
  <Application>Microsoft Office PowerPoint</Application>
  <PresentationFormat>On-screen Show (16:9)</PresentationFormat>
  <Paragraphs>77</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Wingdings</vt:lpstr>
      <vt:lpstr>Montserrat</vt:lpstr>
      <vt:lpstr>Simple Light</vt:lpstr>
      <vt:lpstr>  Capstone Project-4    NETFLIX MOVIES AND TV SHOWS CLUSTERING Unsupervised ML Individual Capstone Project  by Raushan Kumar    </vt:lpstr>
      <vt:lpstr>   Contents</vt:lpstr>
      <vt:lpstr>Problem Statement: </vt:lpstr>
      <vt:lpstr>Dataset Information &amp; Summary</vt:lpstr>
      <vt:lpstr>Data Preprocessing &amp; Data Cleaning</vt:lpstr>
      <vt:lpstr>Exploratory Data Analysis</vt:lpstr>
      <vt:lpstr>Word Cloud to check the frequency of the genre of the content available in netflix</vt:lpstr>
      <vt:lpstr>Cast Column </vt:lpstr>
      <vt:lpstr>Country </vt:lpstr>
      <vt:lpstr>Release Year </vt:lpstr>
      <vt:lpstr>Genres </vt:lpstr>
      <vt:lpstr>Genres(Contd.)</vt:lpstr>
      <vt:lpstr>HYPOTHESIS TESTING </vt:lpstr>
      <vt:lpstr>Clustering </vt:lpstr>
      <vt:lpstr>Clustering(Contd.)</vt:lpstr>
      <vt:lpstr>PowerPoint Presentation</vt:lpstr>
      <vt:lpstr>Content Based Recommender system </vt:lpstr>
      <vt:lpstr>Conclusions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Project-4    NETFLIX MOVIES AND TV SHOWS CLUSTERING Unsupervised ML Individual Capstone Project by Raushan Kumar</dc:title>
  <dc:creator>RAUSAN</dc:creator>
  <cp:lastModifiedBy>Windows User</cp:lastModifiedBy>
  <cp:revision>37</cp:revision>
  <dcterms:modified xsi:type="dcterms:W3CDTF">2022-08-14T06:50:05Z</dcterms:modified>
</cp:coreProperties>
</file>