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0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8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437268-956A-484C-9BF3-BF5C63100666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45DFD1-B232-4622-B8AB-BA0205D633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B03D9-8232-4F0C-ADFC-F74236AB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85926"/>
            <a:ext cx="10058400" cy="37391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Знакомство с библиотекой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на примере создания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264923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C4996-7D86-4A51-B033-A05BAA2E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90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+mn-lt"/>
              </a:rPr>
              <a:t>Что такое </a:t>
            </a:r>
            <a:r>
              <a:rPr lang="en-US" dirty="0" err="1">
                <a:latin typeface="+mn-lt"/>
              </a:rPr>
              <a:t>pygame</a:t>
            </a:r>
            <a:r>
              <a:rPr lang="ru-RU" dirty="0">
                <a:latin typeface="+mn-lt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FA656-9FF7-4F3E-ABE1-2FEDFB9D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4713"/>
            <a:ext cx="10058400" cy="4288736"/>
          </a:xfrm>
        </p:spPr>
        <p:txBody>
          <a:bodyPr>
            <a:noAutofit/>
          </a:bodyPr>
          <a:lstStyle/>
          <a:p>
            <a:pPr algn="just"/>
            <a:r>
              <a:rPr lang="ru-RU" sz="2800" b="1" i="0" dirty="0" err="1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lang="ru-RU" sz="2800" b="0" i="0" dirty="0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– это набор модулей (библиотек) языка программирования Python, предназначенный для написания компьютерных игр и мультимедиа-приложений. </a:t>
            </a:r>
          </a:p>
          <a:p>
            <a:pPr algn="just"/>
            <a:endParaRPr lang="ru-RU" sz="2800" dirty="0">
              <a:solidFill>
                <a:srgbClr val="38383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ru-RU" sz="2800" b="0" i="0" dirty="0">
              <a:solidFill>
                <a:srgbClr val="383838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ru-RU" sz="2800" b="0" i="0" dirty="0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С помощью </a:t>
            </a:r>
            <a:r>
              <a:rPr lang="ru-RU" sz="2800" b="0" i="0" dirty="0" err="1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lang="ru-RU" sz="2800" b="0" i="0" dirty="0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можно создавать небольшие 2D и даже 3D проекты. По спектру возможностей </a:t>
            </a:r>
            <a:r>
              <a:rPr lang="ru-RU" sz="2800" b="0" i="0" dirty="0" err="1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lang="ru-RU" sz="2800" b="0" i="0" dirty="0">
                <a:solidFill>
                  <a:srgbClr val="3838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отлично подходит для изучения основ объектно-ориентированного и событийно-ориентированного программирования.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C5467A-8F36-454A-8214-712B2831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31" y="2982897"/>
            <a:ext cx="4527612" cy="10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DFA51-9BA5-4918-906E-79DF1597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Создание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96AF2-7D00-470E-A6EB-E3998AE5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В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pygame</a:t>
            </a:r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 есть функция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init</a:t>
            </a:r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(), которая импортирует весь инструментарий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pygame</a:t>
            </a:r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, другими словами, инициализирует все модули библиотеки</a:t>
            </a:r>
            <a:r>
              <a:rPr lang="ru-RU" sz="2800" b="1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.</a:t>
            </a:r>
            <a:endParaRPr lang="ru-RU" sz="2800" b="1" dirty="0">
              <a:solidFill>
                <a:srgbClr val="FF7700"/>
              </a:solidFill>
              <a:highlight>
                <a:srgbClr val="F2F2F2"/>
              </a:highlight>
              <a:latin typeface="+mj-l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7700"/>
                </a:solidFill>
                <a:highlight>
                  <a:srgbClr val="F2F2F2"/>
                </a:highlight>
                <a:latin typeface="+mj-lt"/>
              </a:rPr>
              <a:t>import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pygame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pygame.</a:t>
            </a:r>
            <a:r>
              <a:rPr lang="en-US" sz="2800" dirty="0" err="1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init</a:t>
            </a:r>
            <a:r>
              <a:rPr lang="en-US" sz="2800" dirty="0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()</a:t>
            </a:r>
            <a:endParaRPr lang="ru-RU" sz="2800" b="1" dirty="0">
              <a:solidFill>
                <a:srgbClr val="383838"/>
              </a:solidFill>
              <a:latin typeface="+mj-lt"/>
              <a:cs typeface="Calibri Light" panose="020F0302020204030204" pitchFamily="34" charset="0"/>
            </a:endParaRPr>
          </a:p>
          <a:p>
            <a:pPr algn="just"/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После этого можно вывести на экран главное графическое окно игры с помощью функции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set_mode</a:t>
            </a:r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() модуля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display</a:t>
            </a:r>
            <a:r>
              <a:rPr lang="ru-RU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, входящего в состав библиотеки </a:t>
            </a:r>
            <a:r>
              <a:rPr lang="ru-RU" sz="2800" dirty="0" err="1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pygam</a:t>
            </a:r>
            <a:r>
              <a:rPr lang="en-US" sz="2800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en-US" sz="2800" b="1" dirty="0">
                <a:solidFill>
                  <a:srgbClr val="383838"/>
                </a:solidFill>
                <a:latin typeface="+mj-lt"/>
                <a:cs typeface="Calibri Light" panose="020F0302020204030204" pitchFamily="34" charset="0"/>
              </a:rPr>
              <a:t>.</a:t>
            </a:r>
            <a:endParaRPr lang="ru-RU" sz="2800" b="1" dirty="0">
              <a:solidFill>
                <a:srgbClr val="383838"/>
              </a:solidFill>
              <a:latin typeface="+mj-lt"/>
              <a:cs typeface="Calibri Light" panose="020F0302020204030204" pitchFamily="34" charset="0"/>
            </a:endParaRPr>
          </a:p>
          <a:p>
            <a:pPr algn="just"/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pygame.</a:t>
            </a:r>
            <a:r>
              <a:rPr lang="en-US" sz="2800" dirty="0" err="1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display</a:t>
            </a:r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.</a:t>
            </a:r>
            <a:r>
              <a:rPr lang="en-US" sz="2800" dirty="0" err="1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set_mode</a:t>
            </a:r>
            <a:r>
              <a:rPr lang="en-US" sz="2800" dirty="0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((</a:t>
            </a:r>
            <a:r>
              <a:rPr lang="en-US" sz="2800" dirty="0">
                <a:solidFill>
                  <a:srgbClr val="FF4500"/>
                </a:solidFill>
                <a:highlight>
                  <a:srgbClr val="F2F2F2"/>
                </a:highlight>
                <a:latin typeface="+mj-lt"/>
              </a:rPr>
              <a:t>600</a:t>
            </a:r>
            <a:r>
              <a:rPr lang="en-US" sz="2800" dirty="0">
                <a:solidFill>
                  <a:srgbClr val="66CC66"/>
                </a:solidFill>
                <a:highlight>
                  <a:srgbClr val="F2F2F2"/>
                </a:highlight>
                <a:latin typeface="+mj-lt"/>
              </a:rPr>
              <a:t>,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  <a:r>
              <a:rPr lang="en-US" sz="2800" dirty="0">
                <a:solidFill>
                  <a:srgbClr val="FF4500"/>
                </a:solidFill>
                <a:highlight>
                  <a:srgbClr val="F2F2F2"/>
                </a:highlight>
                <a:latin typeface="+mj-lt"/>
              </a:rPr>
              <a:t>400</a:t>
            </a:r>
            <a:r>
              <a:rPr lang="en-US" sz="2800" dirty="0">
                <a:solidFill>
                  <a:schemeClr val="dk1"/>
                </a:solidFill>
                <a:highlight>
                  <a:srgbClr val="F2F2F2"/>
                </a:highlight>
                <a:latin typeface="+mj-lt"/>
              </a:rPr>
              <a:t>))</a:t>
            </a:r>
          </a:p>
          <a:p>
            <a:pPr algn="just"/>
            <a:endParaRPr lang="ru-RU" sz="1800" dirty="0"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4DAD4-203F-4303-80B5-D5C67CED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latin typeface="+mn-lt"/>
              </a:rPr>
              <a:t>Pygame</a:t>
            </a:r>
            <a:r>
              <a:rPr lang="en-GB" dirty="0">
                <a:latin typeface="+mn-lt"/>
              </a:rPr>
              <a:t> locals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C8FC9-870A-4339-8EF5-8D9292DC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latin typeface="+mj-lt"/>
              </a:rPr>
              <a:t>Данный модуль содержит константы, которые используются </a:t>
            </a:r>
            <a:r>
              <a:rPr lang="en-US" sz="2800" dirty="0" err="1">
                <a:latin typeface="+mj-lt"/>
              </a:rPr>
              <a:t>pygame</a:t>
            </a:r>
            <a:r>
              <a:rPr lang="en-US" sz="2800" dirty="0">
                <a:latin typeface="+mj-lt"/>
              </a:rPr>
              <a:t>’</a:t>
            </a:r>
            <a:r>
              <a:rPr lang="ru-RU" sz="2800" dirty="0">
                <a:latin typeface="+mj-lt"/>
              </a:rPr>
              <a:t>ом</a:t>
            </a:r>
            <a:r>
              <a:rPr lang="en-GB" sz="2800" dirty="0">
                <a:latin typeface="+mj-lt"/>
              </a:rPr>
              <a:t>. </a:t>
            </a:r>
            <a:endParaRPr lang="ru-RU" sz="28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7700"/>
                </a:solidFill>
                <a:highlight>
                  <a:srgbClr val="F2F2F2"/>
                </a:highlight>
                <a:latin typeface="+mj-lt"/>
              </a:rPr>
              <a:t>import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pygame</a:t>
            </a:r>
            <a:endParaRPr lang="en-US" sz="2800" dirty="0">
              <a:solidFill>
                <a:srgbClr val="222222"/>
              </a:solidFill>
              <a:highlight>
                <a:srgbClr val="F2F2F2"/>
              </a:highlight>
              <a:latin typeface="+mj-lt"/>
            </a:endParaRPr>
          </a:p>
          <a:p>
            <a:pPr marL="76200" marR="762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7700"/>
                </a:solidFill>
                <a:highlight>
                  <a:srgbClr val="F2F2F2"/>
                </a:highlight>
                <a:latin typeface="+mj-lt"/>
              </a:rPr>
              <a:t>from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  <a:r>
              <a:rPr lang="en-US" sz="2800" dirty="0" err="1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pygame.</a:t>
            </a:r>
            <a:r>
              <a:rPr lang="en-US" sz="2800" dirty="0" err="1">
                <a:solidFill>
                  <a:srgbClr val="008000"/>
                </a:solidFill>
                <a:highlight>
                  <a:srgbClr val="F2F2F2"/>
                </a:highlight>
                <a:latin typeface="+mj-lt"/>
              </a:rPr>
              <a:t>locals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</a:t>
            </a:r>
            <a:r>
              <a:rPr lang="en-US" sz="2800" b="1" dirty="0">
                <a:solidFill>
                  <a:srgbClr val="FF7700"/>
                </a:solidFill>
                <a:highlight>
                  <a:srgbClr val="F2F2F2"/>
                </a:highlight>
                <a:latin typeface="+mj-lt"/>
              </a:rPr>
              <a:t>import</a:t>
            </a:r>
            <a:r>
              <a:rPr lang="en-US" sz="2800" dirty="0">
                <a:solidFill>
                  <a:srgbClr val="222222"/>
                </a:solidFill>
                <a:highlight>
                  <a:srgbClr val="F2F2F2"/>
                </a:highlight>
                <a:latin typeface="+mj-lt"/>
              </a:rPr>
              <a:t> *</a:t>
            </a:r>
            <a:endParaRPr lang="en-US" sz="2800" dirty="0">
              <a:solidFill>
                <a:srgbClr val="363636"/>
              </a:solidFill>
              <a:latin typeface="+mj-lt"/>
              <a:ea typeface="Roboto"/>
              <a:cs typeface="Roboto"/>
              <a:sym typeface="Roboto"/>
            </a:endParaRPr>
          </a:p>
          <a:p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568A7-50F8-4B26-9975-369814BA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Перерисовка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C5703-BE85-40B6-A1EA-4D440439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latin typeface="+mj-lt"/>
              </a:rPr>
              <a:t>Обновление содержимого на главной поверхности происходит с помощью функции </a:t>
            </a:r>
            <a:r>
              <a:rPr lang="en-US" sz="2800" dirty="0">
                <a:latin typeface="+mj-lt"/>
              </a:rPr>
              <a:t>flip() </a:t>
            </a:r>
            <a:r>
              <a:rPr lang="ru-RU" sz="2800" dirty="0">
                <a:latin typeface="+mj-lt"/>
              </a:rPr>
              <a:t>модуля </a:t>
            </a:r>
            <a:r>
              <a:rPr lang="en-US" sz="2800" dirty="0">
                <a:latin typeface="+mj-lt"/>
              </a:rPr>
              <a:t>display</a:t>
            </a:r>
            <a:r>
              <a:rPr lang="ru-RU" sz="2800" dirty="0">
                <a:latin typeface="+mj-lt"/>
              </a:rPr>
              <a:t>.</a:t>
            </a:r>
          </a:p>
          <a:p>
            <a:pPr algn="just"/>
            <a:r>
              <a:rPr lang="ru-RU" sz="2800" dirty="0">
                <a:latin typeface="+mj-lt"/>
              </a:rPr>
              <a:t>Заполнение области сплошным цветом происходит с помощью функции </a:t>
            </a:r>
            <a:r>
              <a:rPr lang="en-US" sz="2800" dirty="0">
                <a:latin typeface="+mj-lt"/>
              </a:rPr>
              <a:t>fill()</a:t>
            </a:r>
            <a:r>
              <a:rPr lang="ru-RU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6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568A7-50F8-4B26-9975-369814BA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Основной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C5703-BE85-40B6-A1EA-4D440439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latin typeface="+mj-lt"/>
              </a:rPr>
              <a:t>Окно программы сразу закрывается, потому что она заканчивается после выполнения наших строк кода. Чтобы этого не было, нужно создать бесконечный цикл, который позволит программе быть активной. Также добавим обработку нажатия </a:t>
            </a:r>
            <a:r>
              <a:rPr lang="en-US" sz="2800" dirty="0">
                <a:latin typeface="+mj-lt"/>
              </a:rPr>
              <a:t>esc</a:t>
            </a:r>
            <a:r>
              <a:rPr lang="ru-RU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09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568A7-50F8-4B26-9975-369814BA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Основной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C5703-BE85-40B6-A1EA-4D440439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latin typeface="+mj-lt"/>
              </a:rPr>
              <a:t>Функция </a:t>
            </a:r>
            <a:r>
              <a:rPr lang="en-US" sz="2800" dirty="0" err="1">
                <a:latin typeface="+mj-lt"/>
              </a:rPr>
              <a:t>pygame.event.get</a:t>
            </a:r>
            <a:r>
              <a:rPr lang="en-US" sz="2800" dirty="0">
                <a:latin typeface="+mj-lt"/>
              </a:rPr>
              <a:t>()</a:t>
            </a:r>
            <a:r>
              <a:rPr lang="ru-RU" sz="2800" dirty="0">
                <a:latin typeface="+mj-lt"/>
              </a:rPr>
              <a:t> возвращает список всех произошедших на данный момент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60756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568A7-50F8-4B26-9975-369814BA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Pygame.draw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C5703-BE85-40B6-A1EA-4D440439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>
                <a:latin typeface="+mj-lt"/>
              </a:rPr>
              <a:t>Функции модуля </a:t>
            </a:r>
            <a:r>
              <a:rPr lang="en-US" sz="2800" dirty="0" err="1">
                <a:latin typeface="+mj-lt"/>
              </a:rPr>
              <a:t>pygame.draw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рисует геометрические примитивы на поверхности объекта </a:t>
            </a:r>
            <a:r>
              <a:rPr lang="en-US" sz="2800" dirty="0">
                <a:latin typeface="+mj-lt"/>
              </a:rPr>
              <a:t>Surface</a:t>
            </a:r>
            <a:r>
              <a:rPr lang="ru-RU" sz="2800" dirty="0">
                <a:latin typeface="+mj-lt"/>
              </a:rPr>
              <a:t>. В качестве первого аргумента они принимают поверхность. </a:t>
            </a:r>
          </a:p>
          <a:p>
            <a:pPr algn="just"/>
            <a:r>
              <a:rPr lang="ru-RU" sz="2800" dirty="0">
                <a:latin typeface="+mj-lt"/>
              </a:rPr>
              <a:t>Поэтому при создании той или иной поверхности ее надо связать с переменной, чтобы потом было что передать в функции модуля </a:t>
            </a:r>
            <a:r>
              <a:rPr lang="ru-RU" sz="2800" dirty="0" err="1">
                <a:latin typeface="+mj-lt"/>
              </a:rPr>
              <a:t>draw</a:t>
            </a:r>
            <a:r>
              <a:rPr lang="ru-RU" sz="2800" dirty="0">
                <a:latin typeface="+mj-lt"/>
              </a:rPr>
              <a:t>. </a:t>
            </a:r>
          </a:p>
          <a:p>
            <a:pPr algn="just"/>
            <a:r>
              <a:rPr lang="ru-RU" sz="2800" dirty="0">
                <a:latin typeface="+mj-lt"/>
              </a:rPr>
              <a:t>После прорисовки того или иного объекта обязательно нужно выполнить функцию </a:t>
            </a:r>
            <a:r>
              <a:rPr lang="en-US" sz="2800" dirty="0">
                <a:latin typeface="+mj-lt"/>
              </a:rPr>
              <a:t>flip() </a:t>
            </a:r>
            <a:r>
              <a:rPr lang="ru-RU" sz="2800" dirty="0">
                <a:latin typeface="+mj-lt"/>
              </a:rPr>
              <a:t>для обновления экрана, иначе ничего нового не появится.</a:t>
            </a:r>
          </a:p>
          <a:p>
            <a:pPr algn="just"/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3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0F8BB-E6AF-4CFB-AAA4-5DDFEF7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468FB-658C-47A8-BC3F-43EB274D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 помощью языка программирования Python и модуля </a:t>
            </a:r>
            <a:r>
              <a:rPr lang="ru-RU" sz="2800" dirty="0" err="1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lang="ru-RU" sz="2800" dirty="0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можно создавать интересные графические приложения всего за несколько десятков строк кода. Многие хорошие приложения и игры очень просты по своей сути. После освоения основ </a:t>
            </a:r>
            <a:r>
              <a:rPr lang="ru-RU" sz="2800" dirty="0" err="1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pygame</a:t>
            </a:r>
            <a:r>
              <a:rPr lang="ru-RU" sz="2800" dirty="0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успех гейм-дизайнера определяют только его талант и творческие способности</a:t>
            </a:r>
            <a:r>
              <a:rPr lang="ru-RU" sz="2800" b="1" dirty="0">
                <a:solidFill>
                  <a:srgbClr val="38383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3847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348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Знакомство с библиотекой pygame в Python на примере создания игры «Змейка»</vt:lpstr>
      <vt:lpstr>Что такое pygame?</vt:lpstr>
      <vt:lpstr>Создание окна</vt:lpstr>
      <vt:lpstr>Pygame locals</vt:lpstr>
      <vt:lpstr>Перерисовка</vt:lpstr>
      <vt:lpstr>Основной цикл</vt:lpstr>
      <vt:lpstr>Основной цикл</vt:lpstr>
      <vt:lpstr>Pygame.draw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библиотекой pygame в Python на примере создания игры «Змейка»</dc:title>
  <dc:creator>Илья Витальевич</dc:creator>
  <cp:lastModifiedBy>Илья Витальевич</cp:lastModifiedBy>
  <cp:revision>10</cp:revision>
  <dcterms:created xsi:type="dcterms:W3CDTF">2021-11-29T14:19:39Z</dcterms:created>
  <dcterms:modified xsi:type="dcterms:W3CDTF">2021-11-29T15:56:15Z</dcterms:modified>
</cp:coreProperties>
</file>