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SpecialPlsOnTitleSld="0" saveSubsetFonts="1">
  <p:sldMasterIdLst>
    <p:sldMasterId id="2147483664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316" r:id="rId63"/>
    <p:sldId id="317" r:id="rId64"/>
    <p:sldId id="318" r:id="rId65"/>
    <p:sldId id="319" r:id="rId66"/>
    <p:sldId id="320" r:id="rId67"/>
    <p:sldId id="321" r:id="rId68"/>
    <p:sldId id="322" r:id="rId69"/>
    <p:sldId id="323" r:id="rId70"/>
    <p:sldId id="324" r:id="rId71"/>
    <p:sldId id="325" r:id="rId72"/>
    <p:sldId id="326" r:id="rId73"/>
    <p:sldId id="327" r:id="rId74"/>
    <p:sldId id="328" r:id="rId75"/>
    <p:sldId id="329" r:id="rId76"/>
    <p:sldId id="330" r:id="rId77"/>
    <p:sldId id="331" r:id="rId78"/>
    <p:sldId id="332" r:id="rId79"/>
    <p:sldId id="333" r:id="rId80"/>
    <p:sldId id="334" r:id="rId81"/>
    <p:sldId id="335" r:id="rId82"/>
    <p:sldId id="336" r:id="rId83"/>
    <p:sldId id="337" r:id="rId84"/>
    <p:sldId id="338" r:id="rId85"/>
    <p:sldId id="339" r:id="rId86"/>
    <p:sldId id="340" r:id="rId87"/>
    <p:sldId id="341" r:id="rId88"/>
    <p:sldId id="342" r:id="rId89"/>
    <p:sldId id="343" r:id="rId90"/>
    <p:sldId id="344" r:id="rId91"/>
    <p:sldId id="345" r:id="rId92"/>
    <p:sldId id="346" r:id="rId93"/>
    <p:sldId id="347" r:id="rId94"/>
    <p:sldId id="348" r:id="rId95"/>
    <p:sldId id="349" r:id="rId96"/>
    <p:sldId id="350" r:id="rId97"/>
    <p:sldId id="351" r:id="rId98"/>
    <p:sldId id="352" r:id="rId99"/>
    <p:sldId id="353" r:id="rId100"/>
    <p:sldId id="354" r:id="rId101"/>
    <p:sldId id="355" r:id="rId10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vertBarState="maximized">
    <p:restoredLeft sz="34559"/>
    <p:restoredTop sz="86677"/>
  </p:normalViewPr>
  <p:slideViewPr>
    <p:cSldViewPr>
      <p:cViewPr varScale="1">
        <p:scale>
          <a:sx n="83" d="100"/>
          <a:sy n="83" d="100"/>
        </p:scale>
        <p:origin x="102" y="426"/>
      </p:cViewPr>
      <p:guideLst>
        <p:guide orient="horz" pos="2158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7178"/>
    </p:cViewPr>
  </p:sorterViewPr>
  <p:gridSpacing cx="36868100" cy="368681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00" Type="http://schemas.openxmlformats.org/officeDocument/2006/relationships/slide" Target="slides/slide98.xml"  /><Relationship Id="rId101" Type="http://schemas.openxmlformats.org/officeDocument/2006/relationships/slide" Target="slides/slide99.xml"  /><Relationship Id="rId102" Type="http://schemas.openxmlformats.org/officeDocument/2006/relationships/slide" Target="slides/slide100.xml"  /><Relationship Id="rId103" Type="http://schemas.openxmlformats.org/officeDocument/2006/relationships/presProps" Target="presProps.xml"  /><Relationship Id="rId104" Type="http://schemas.openxmlformats.org/officeDocument/2006/relationships/viewProps" Target="viewProps.xml"  /><Relationship Id="rId105" Type="http://schemas.openxmlformats.org/officeDocument/2006/relationships/theme" Target="theme/theme1.xml"  /><Relationship Id="rId106" Type="http://schemas.openxmlformats.org/officeDocument/2006/relationships/tableStyles" Target="tableStyles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8.xml"  /><Relationship Id="rId21" Type="http://schemas.openxmlformats.org/officeDocument/2006/relationships/slide" Target="slides/slide19.xml"  /><Relationship Id="rId22" Type="http://schemas.openxmlformats.org/officeDocument/2006/relationships/slide" Target="slides/slide20.xml"  /><Relationship Id="rId23" Type="http://schemas.openxmlformats.org/officeDocument/2006/relationships/slide" Target="slides/slide21.xml"  /><Relationship Id="rId24" Type="http://schemas.openxmlformats.org/officeDocument/2006/relationships/slide" Target="slides/slide22.xml"  /><Relationship Id="rId25" Type="http://schemas.openxmlformats.org/officeDocument/2006/relationships/slide" Target="slides/slide23.xml"  /><Relationship Id="rId26" Type="http://schemas.openxmlformats.org/officeDocument/2006/relationships/slide" Target="slides/slide24.xml"  /><Relationship Id="rId27" Type="http://schemas.openxmlformats.org/officeDocument/2006/relationships/slide" Target="slides/slide25.xml"  /><Relationship Id="rId28" Type="http://schemas.openxmlformats.org/officeDocument/2006/relationships/slide" Target="slides/slide26.xml"  /><Relationship Id="rId29" Type="http://schemas.openxmlformats.org/officeDocument/2006/relationships/slide" Target="slides/slide27.xml"  /><Relationship Id="rId3" Type="http://schemas.openxmlformats.org/officeDocument/2006/relationships/slide" Target="slides/slide1.xml"  /><Relationship Id="rId30" Type="http://schemas.openxmlformats.org/officeDocument/2006/relationships/slide" Target="slides/slide28.xml"  /><Relationship Id="rId31" Type="http://schemas.openxmlformats.org/officeDocument/2006/relationships/slide" Target="slides/slide29.xml"  /><Relationship Id="rId32" Type="http://schemas.openxmlformats.org/officeDocument/2006/relationships/slide" Target="slides/slide30.xml"  /><Relationship Id="rId33" Type="http://schemas.openxmlformats.org/officeDocument/2006/relationships/slide" Target="slides/slide31.xml"  /><Relationship Id="rId34" Type="http://schemas.openxmlformats.org/officeDocument/2006/relationships/slide" Target="slides/slide32.xml"  /><Relationship Id="rId35" Type="http://schemas.openxmlformats.org/officeDocument/2006/relationships/slide" Target="slides/slide33.xml"  /><Relationship Id="rId36" Type="http://schemas.openxmlformats.org/officeDocument/2006/relationships/slide" Target="slides/slide34.xml"  /><Relationship Id="rId37" Type="http://schemas.openxmlformats.org/officeDocument/2006/relationships/slide" Target="slides/slide35.xml"  /><Relationship Id="rId38" Type="http://schemas.openxmlformats.org/officeDocument/2006/relationships/slide" Target="slides/slide36.xml"  /><Relationship Id="rId39" Type="http://schemas.openxmlformats.org/officeDocument/2006/relationships/slide" Target="slides/slide37.xml"  /><Relationship Id="rId4" Type="http://schemas.openxmlformats.org/officeDocument/2006/relationships/slide" Target="slides/slide2.xml"  /><Relationship Id="rId40" Type="http://schemas.openxmlformats.org/officeDocument/2006/relationships/slide" Target="slides/slide38.xml"  /><Relationship Id="rId41" Type="http://schemas.openxmlformats.org/officeDocument/2006/relationships/slide" Target="slides/slide39.xml"  /><Relationship Id="rId42" Type="http://schemas.openxmlformats.org/officeDocument/2006/relationships/slide" Target="slides/slide40.xml"  /><Relationship Id="rId43" Type="http://schemas.openxmlformats.org/officeDocument/2006/relationships/slide" Target="slides/slide41.xml"  /><Relationship Id="rId44" Type="http://schemas.openxmlformats.org/officeDocument/2006/relationships/slide" Target="slides/slide42.xml"  /><Relationship Id="rId45" Type="http://schemas.openxmlformats.org/officeDocument/2006/relationships/slide" Target="slides/slide43.xml"  /><Relationship Id="rId46" Type="http://schemas.openxmlformats.org/officeDocument/2006/relationships/slide" Target="slides/slide44.xml"  /><Relationship Id="rId47" Type="http://schemas.openxmlformats.org/officeDocument/2006/relationships/slide" Target="slides/slide45.xml"  /><Relationship Id="rId48" Type="http://schemas.openxmlformats.org/officeDocument/2006/relationships/slide" Target="slides/slide46.xml"  /><Relationship Id="rId49" Type="http://schemas.openxmlformats.org/officeDocument/2006/relationships/slide" Target="slides/slide47.xml"  /><Relationship Id="rId5" Type="http://schemas.openxmlformats.org/officeDocument/2006/relationships/slide" Target="slides/slide3.xml"  /><Relationship Id="rId50" Type="http://schemas.openxmlformats.org/officeDocument/2006/relationships/slide" Target="slides/slide48.xml"  /><Relationship Id="rId51" Type="http://schemas.openxmlformats.org/officeDocument/2006/relationships/slide" Target="slides/slide49.xml"  /><Relationship Id="rId52" Type="http://schemas.openxmlformats.org/officeDocument/2006/relationships/slide" Target="slides/slide50.xml"  /><Relationship Id="rId53" Type="http://schemas.openxmlformats.org/officeDocument/2006/relationships/slide" Target="slides/slide51.xml"  /><Relationship Id="rId54" Type="http://schemas.openxmlformats.org/officeDocument/2006/relationships/slide" Target="slides/slide52.xml"  /><Relationship Id="rId55" Type="http://schemas.openxmlformats.org/officeDocument/2006/relationships/slide" Target="slides/slide53.xml"  /><Relationship Id="rId56" Type="http://schemas.openxmlformats.org/officeDocument/2006/relationships/slide" Target="slides/slide54.xml"  /><Relationship Id="rId57" Type="http://schemas.openxmlformats.org/officeDocument/2006/relationships/slide" Target="slides/slide55.xml"  /><Relationship Id="rId58" Type="http://schemas.openxmlformats.org/officeDocument/2006/relationships/slide" Target="slides/slide56.xml"  /><Relationship Id="rId59" Type="http://schemas.openxmlformats.org/officeDocument/2006/relationships/slide" Target="slides/slide57.xml"  /><Relationship Id="rId6" Type="http://schemas.openxmlformats.org/officeDocument/2006/relationships/slide" Target="slides/slide4.xml"  /><Relationship Id="rId60" Type="http://schemas.openxmlformats.org/officeDocument/2006/relationships/slide" Target="slides/slide58.xml"  /><Relationship Id="rId61" Type="http://schemas.openxmlformats.org/officeDocument/2006/relationships/slide" Target="slides/slide59.xml"  /><Relationship Id="rId62" Type="http://schemas.openxmlformats.org/officeDocument/2006/relationships/slide" Target="slides/slide60.xml"  /><Relationship Id="rId63" Type="http://schemas.openxmlformats.org/officeDocument/2006/relationships/slide" Target="slides/slide61.xml"  /><Relationship Id="rId64" Type="http://schemas.openxmlformats.org/officeDocument/2006/relationships/slide" Target="slides/slide62.xml"  /><Relationship Id="rId65" Type="http://schemas.openxmlformats.org/officeDocument/2006/relationships/slide" Target="slides/slide63.xml"  /><Relationship Id="rId66" Type="http://schemas.openxmlformats.org/officeDocument/2006/relationships/slide" Target="slides/slide64.xml"  /><Relationship Id="rId67" Type="http://schemas.openxmlformats.org/officeDocument/2006/relationships/slide" Target="slides/slide65.xml"  /><Relationship Id="rId68" Type="http://schemas.openxmlformats.org/officeDocument/2006/relationships/slide" Target="slides/slide66.xml"  /><Relationship Id="rId69" Type="http://schemas.openxmlformats.org/officeDocument/2006/relationships/slide" Target="slides/slide67.xml"  /><Relationship Id="rId7" Type="http://schemas.openxmlformats.org/officeDocument/2006/relationships/slide" Target="slides/slide5.xml"  /><Relationship Id="rId70" Type="http://schemas.openxmlformats.org/officeDocument/2006/relationships/slide" Target="slides/slide68.xml"  /><Relationship Id="rId71" Type="http://schemas.openxmlformats.org/officeDocument/2006/relationships/slide" Target="slides/slide69.xml"  /><Relationship Id="rId72" Type="http://schemas.openxmlformats.org/officeDocument/2006/relationships/slide" Target="slides/slide70.xml"  /><Relationship Id="rId73" Type="http://schemas.openxmlformats.org/officeDocument/2006/relationships/slide" Target="slides/slide71.xml"  /><Relationship Id="rId74" Type="http://schemas.openxmlformats.org/officeDocument/2006/relationships/slide" Target="slides/slide72.xml"  /><Relationship Id="rId75" Type="http://schemas.openxmlformats.org/officeDocument/2006/relationships/slide" Target="slides/slide73.xml"  /><Relationship Id="rId76" Type="http://schemas.openxmlformats.org/officeDocument/2006/relationships/slide" Target="slides/slide74.xml"  /><Relationship Id="rId77" Type="http://schemas.openxmlformats.org/officeDocument/2006/relationships/slide" Target="slides/slide75.xml"  /><Relationship Id="rId78" Type="http://schemas.openxmlformats.org/officeDocument/2006/relationships/slide" Target="slides/slide76.xml"  /><Relationship Id="rId79" Type="http://schemas.openxmlformats.org/officeDocument/2006/relationships/slide" Target="slides/slide77.xml"  /><Relationship Id="rId8" Type="http://schemas.openxmlformats.org/officeDocument/2006/relationships/slide" Target="slides/slide6.xml"  /><Relationship Id="rId80" Type="http://schemas.openxmlformats.org/officeDocument/2006/relationships/slide" Target="slides/slide78.xml"  /><Relationship Id="rId81" Type="http://schemas.openxmlformats.org/officeDocument/2006/relationships/slide" Target="slides/slide79.xml"  /><Relationship Id="rId82" Type="http://schemas.openxmlformats.org/officeDocument/2006/relationships/slide" Target="slides/slide80.xml"  /><Relationship Id="rId83" Type="http://schemas.openxmlformats.org/officeDocument/2006/relationships/slide" Target="slides/slide81.xml"  /><Relationship Id="rId84" Type="http://schemas.openxmlformats.org/officeDocument/2006/relationships/slide" Target="slides/slide82.xml"  /><Relationship Id="rId85" Type="http://schemas.openxmlformats.org/officeDocument/2006/relationships/slide" Target="slides/slide83.xml"  /><Relationship Id="rId86" Type="http://schemas.openxmlformats.org/officeDocument/2006/relationships/slide" Target="slides/slide84.xml"  /><Relationship Id="rId87" Type="http://schemas.openxmlformats.org/officeDocument/2006/relationships/slide" Target="slides/slide85.xml"  /><Relationship Id="rId88" Type="http://schemas.openxmlformats.org/officeDocument/2006/relationships/slide" Target="slides/slide86.xml"  /><Relationship Id="rId89" Type="http://schemas.openxmlformats.org/officeDocument/2006/relationships/slide" Target="slides/slide87.xml"  /><Relationship Id="rId9" Type="http://schemas.openxmlformats.org/officeDocument/2006/relationships/slide" Target="slides/slide7.xml"  /><Relationship Id="rId90" Type="http://schemas.openxmlformats.org/officeDocument/2006/relationships/slide" Target="slides/slide88.xml"  /><Relationship Id="rId91" Type="http://schemas.openxmlformats.org/officeDocument/2006/relationships/slide" Target="slides/slide89.xml"  /><Relationship Id="rId92" Type="http://schemas.openxmlformats.org/officeDocument/2006/relationships/slide" Target="slides/slide90.xml"  /><Relationship Id="rId93" Type="http://schemas.openxmlformats.org/officeDocument/2006/relationships/slide" Target="slides/slide91.xml"  /><Relationship Id="rId94" Type="http://schemas.openxmlformats.org/officeDocument/2006/relationships/slide" Target="slides/slide92.xml"  /><Relationship Id="rId95" Type="http://schemas.openxmlformats.org/officeDocument/2006/relationships/slide" Target="slides/slide93.xml"  /><Relationship Id="rId96" Type="http://schemas.openxmlformats.org/officeDocument/2006/relationships/slide" Target="slides/slide94.xml"  /><Relationship Id="rId97" Type="http://schemas.openxmlformats.org/officeDocument/2006/relationships/slide" Target="slides/slide95.xml"  /><Relationship Id="rId98" Type="http://schemas.openxmlformats.org/officeDocument/2006/relationships/slide" Target="slides/slide96.xml"  /><Relationship Id="rId99" Type="http://schemas.openxmlformats.org/officeDocument/2006/relationships/slide" Target="slides/slide9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70285AA7-90DE-44C2-82D8-FA577C07BA35}" type="datetime1">
              <a:rPr lang="ko-KR" altLang="en-US"/>
              <a:pPr lvl="0">
                <a:defRPr lang="ko-KR" altLang="en-US"/>
              </a:pPr>
              <a:t>2019-10-13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99CF81D4-AE95-4E38-856F-1CF1C4E028FB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0AC9-CC5D-4FF3-B761-67219E032DE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7920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68789945-C710-44C8-94CE-62183273E69E}" type="datetime1">
              <a:rPr lang="ko-KR" altLang="en-US" smtClean="0"/>
              <a:pPr/>
              <a:t>2019-03-19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0AC9-CC5D-4FF3-B761-67219E032DE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7478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DC9D29DC-0483-4932-B031-14453576F774}" type="datetime1">
              <a:rPr lang="ko-KR" altLang="en-US" smtClean="0"/>
              <a:pPr/>
              <a:t>2019-03-19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0AC9-CC5D-4FF3-B761-67219E032DE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47559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C280B491-70DB-4EA0-ACAD-84233A939FD2}" type="datetime1">
              <a:rPr lang="ko-KR" altLang="en-US" smtClean="0"/>
              <a:pPr/>
              <a:t>2019-03-19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0AC9-CC5D-4FF3-B761-67219E032DE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9527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179512" y="0"/>
            <a:ext cx="8784976" cy="6638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20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200" baseline="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1FA9FC0A-4CB5-43F3-B175-31FC30D71A3A}" type="datetime1">
              <a:rPr lang="ko-KR" altLang="en-US" smtClean="0"/>
              <a:pPr/>
              <a:t>2019-03-19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0AC9-CC5D-4FF3-B761-67219E032DE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0537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코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179512" y="0"/>
            <a:ext cx="8784976" cy="6638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20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buNone/>
              <a:defRPr sz="2400" baseline="0"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>
              <a:buNone/>
              <a:defRPr sz="2000">
                <a:latin typeface="Verdana" panose="020B0604030504040204" pitchFamily="34" charset="0"/>
                <a:cs typeface="Verdana" panose="020B0604030504040204" pitchFamily="34" charset="0"/>
              </a:defRPr>
            </a:lvl2pPr>
            <a:lvl3pPr marL="914400" indent="0">
              <a:buNone/>
              <a:defRPr sz="1800">
                <a:latin typeface="Verdana" panose="020B0604030504040204" pitchFamily="34" charset="0"/>
                <a:cs typeface="Verdana" panose="020B0604030504040204" pitchFamily="34" charset="0"/>
              </a:defRPr>
            </a:lvl3pPr>
            <a:lvl4pPr marL="1371600" indent="0">
              <a:buNone/>
              <a:defRPr sz="1600">
                <a:latin typeface="Verdana" panose="020B0604030504040204" pitchFamily="34" charset="0"/>
                <a:cs typeface="Verdana" panose="020B0604030504040204" pitchFamily="34" charset="0"/>
              </a:defRPr>
            </a:lvl4pPr>
            <a:lvl5pPr marL="1828800" indent="0">
              <a:buNone/>
              <a:defRPr sz="1600">
                <a:latin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AA1E91B9-E8A4-4BBC-8B85-0710AAD97D4B}" type="datetime1">
              <a:rPr lang="ko-KR" altLang="en-US" smtClean="0"/>
              <a:pPr/>
              <a:t>2019-03-19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0AC9-CC5D-4FF3-B761-67219E032DE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0177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코드만 보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D13565C9-BDD3-4A13-AFBA-CAF2030FCB33}" type="datetime1">
              <a:rPr lang="ko-KR" altLang="en-US" smtClean="0"/>
              <a:pPr/>
              <a:t>2019-03-19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0AC9-CC5D-4FF3-B761-67219E032DEF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251520" y="116632"/>
            <a:ext cx="8640960" cy="6336704"/>
          </a:xfrm>
        </p:spPr>
        <p:txBody>
          <a:bodyPr>
            <a:normAutofit/>
          </a:bodyPr>
          <a:lstStyle>
            <a:lvl1pPr marL="0" indent="0">
              <a:buNone/>
              <a:defRPr sz="2400" baseline="0">
                <a:latin typeface="맑은 고딕" panose="020B0503020000020004" pitchFamily="50" charset="-127"/>
                <a:ea typeface="맑은 고딕" panose="020B0503020000020004" pitchFamily="50" charset="-127"/>
                <a:cs typeface="Verdana" panose="020B0604030504040204" pitchFamily="34" charset="0"/>
              </a:defRPr>
            </a:lvl1pPr>
            <a:lvl2pPr marL="457200" indent="0">
              <a:buNone/>
              <a:defRPr sz="2000">
                <a:latin typeface="Verdana" panose="020B0604030504040204" pitchFamily="34" charset="0"/>
                <a:cs typeface="Verdana" panose="020B0604030504040204" pitchFamily="34" charset="0"/>
              </a:defRPr>
            </a:lvl2pPr>
            <a:lvl3pPr marL="914400" indent="0">
              <a:buNone/>
              <a:defRPr sz="1800">
                <a:latin typeface="Verdana" panose="020B0604030504040204" pitchFamily="34" charset="0"/>
                <a:cs typeface="Verdana" panose="020B0604030504040204" pitchFamily="34" charset="0"/>
              </a:defRPr>
            </a:lvl3pPr>
            <a:lvl4pPr marL="1371600" indent="0">
              <a:buNone/>
              <a:defRPr sz="1600">
                <a:latin typeface="Verdana" panose="020B0604030504040204" pitchFamily="34" charset="0"/>
                <a:cs typeface="Verdana" panose="020B0604030504040204" pitchFamily="34" charset="0"/>
              </a:defRPr>
            </a:lvl4pPr>
            <a:lvl5pPr marL="1828800" indent="0">
              <a:buNone/>
              <a:defRPr sz="1600">
                <a:latin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1209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BDA2905A-6DC8-4AD3-A6FF-E679FEFDAB15}" type="datetime1">
              <a:rPr lang="ko-KR" altLang="en-US" smtClean="0"/>
              <a:pPr/>
              <a:t>2019-03-19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0AC9-CC5D-4FF3-B761-67219E032DE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4287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23528" y="764704"/>
            <a:ext cx="4168080" cy="554461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0" y="764704"/>
            <a:ext cx="4110608" cy="554461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A4B4A5F7-3CCB-4BF3-AAC2-80D90756CD3B}" type="datetime1">
              <a:rPr lang="ko-KR" altLang="en-US" smtClean="0"/>
              <a:pPr/>
              <a:t>2019-03-19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0AC9-CC5D-4FF3-B761-67219E032DE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0959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4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7" y="1535114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BCEDB9B-6B73-4E37-9445-203222B976CE}" type="datetime1">
              <a:rPr lang="ko-KR" altLang="en-US" smtClean="0"/>
              <a:pPr/>
              <a:t>2019-03-19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0AC9-CC5D-4FF3-B761-67219E032DE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3397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AFB8578E-5B9A-40DA-BF63-A63070661EC3}" type="datetime1">
              <a:rPr lang="ko-KR" altLang="en-US" smtClean="0"/>
              <a:pPr/>
              <a:t>2019-03-19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0AC9-CC5D-4FF3-B761-67219E032DE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7967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2" y="273051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2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BF2D7989-6920-4047-B538-3C5BC8E37BFD}" type="datetime1">
              <a:rPr lang="ko-KR" altLang="en-US" smtClean="0"/>
              <a:pPr/>
              <a:t>2019-03-19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0AC9-CC5D-4FF3-B761-67219E032DE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129078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79512" y="21075"/>
            <a:ext cx="8712968" cy="6484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51520" y="836712"/>
            <a:ext cx="8640960" cy="5616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800AC9-CC5D-4FF3-B761-67219E032DEF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0" y="0"/>
            <a:ext cx="17951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b="1" smtClean="0"/>
              <a:t>Object-oriented</a:t>
            </a:r>
            <a:r>
              <a:rPr lang="en-US" altLang="ko-KR" sz="1200" b="1" baseline="0" smtClean="0"/>
              <a:t> Programming in Java</a:t>
            </a:r>
            <a:endParaRPr lang="ko-KR" altLang="en-US" sz="1200" b="1"/>
          </a:p>
        </p:txBody>
      </p:sp>
      <p:sp>
        <p:nvSpPr>
          <p:cNvPr id="8" name="직사각형 7"/>
          <p:cNvSpPr/>
          <p:nvPr userDrawn="1"/>
        </p:nvSpPr>
        <p:spPr>
          <a:xfrm>
            <a:off x="8964000" y="0"/>
            <a:ext cx="17951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b="1" smtClean="0">
                <a:latin typeface="맑은 고딕"/>
                <a:ea typeface="맑은 고딕"/>
              </a:rPr>
              <a:t>© </a:t>
            </a:r>
            <a:r>
              <a:rPr lang="en-US" altLang="ko-KR" sz="1200" b="1" smtClean="0"/>
              <a:t>Sehyeong Cho</a:t>
            </a:r>
          </a:p>
        </p:txBody>
      </p:sp>
    </p:spTree>
    <p:extLst>
      <p:ext uri="{BB962C8B-B14F-4D97-AF65-F5344CB8AC3E}">
        <p14:creationId xmlns:p14="http://schemas.microsoft.com/office/powerpoint/2010/main" val="2205639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5" r:id="rId4"/>
    <p:sldLayoutId id="2147483651" r:id="rId5"/>
    <p:sldLayoutId id="2147483652" r:id="rId6"/>
    <p:sldLayoutId id="2147483653" r:id="rId7"/>
    <p:sldLayoutId id="2147483654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1"/>
        </a:buClr>
        <a:buFont typeface="Wingdings" panose="05000000000000000000" pitchFamily="2" charset="2"/>
        <a:buChar char="v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1"/>
        </a:buClr>
        <a:buFont typeface="Wingdings" panose="05000000000000000000" pitchFamily="2" charset="2"/>
        <a:buChar char="Ø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image" Target="../media/image1.emf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3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3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3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3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3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4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4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4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4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4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4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4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4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4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4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5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5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5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5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5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5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5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5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5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5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6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6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6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6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6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6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6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6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6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6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7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7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7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7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7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7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7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7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7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7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8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8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8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8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8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8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8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8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8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8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9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9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9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9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9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9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9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9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9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9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88640"/>
            <a:ext cx="8208912" cy="5904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1378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7. NULL </a:t>
            </a:r>
            <a:r>
              <a:rPr lang="ko-KR" altLang="en-US" dirty="0" smtClean="0"/>
              <a:t>포인터는 무엇인가</a:t>
            </a:r>
            <a:r>
              <a:rPr lang="en-US" altLang="ko-KR" dirty="0" smtClean="0"/>
              <a:t>?  </a:t>
            </a:r>
            <a:r>
              <a:rPr lang="ko-KR" altLang="en-US" dirty="0" smtClean="0"/>
              <a:t>그러한 값을 쓰는 이유는</a:t>
            </a:r>
            <a:r>
              <a:rPr lang="en-US" altLang="ko-KR" dirty="0" smtClean="0"/>
              <a:t>?</a:t>
            </a: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0AC9-CC5D-4FF3-B761-67219E032DEF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7172513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97. Template method</a:t>
            </a:r>
          </a:p>
          <a:p>
            <a:endParaRPr lang="ko-KR" altLang="en-US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0AC9-CC5D-4FF3-B761-67219E032DEF}" type="slidenum">
              <a:rPr lang="ko-KR" altLang="en-US" smtClean="0"/>
              <a:pPr/>
              <a:t>100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82468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8. C</a:t>
            </a:r>
            <a:r>
              <a:rPr lang="ko-KR" altLang="en-US" dirty="0" smtClean="0"/>
              <a:t>언어에서 </a:t>
            </a:r>
            <a:r>
              <a:rPr lang="en-US" altLang="ko-KR" dirty="0" smtClean="0"/>
              <a:t>extern </a:t>
            </a:r>
            <a:r>
              <a:rPr lang="ko-KR" altLang="en-US" dirty="0" smtClean="0"/>
              <a:t>은 무엇인가</a:t>
            </a:r>
            <a:r>
              <a:rPr lang="en-US" altLang="ko-KR" dirty="0" smtClean="0"/>
              <a:t>?</a:t>
            </a: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0AC9-CC5D-4FF3-B761-67219E032DEF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39741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9. </a:t>
            </a:r>
            <a:r>
              <a:rPr lang="ko-KR" altLang="en-US" dirty="0" smtClean="0"/>
              <a:t>배열에서 인덱스는 왜 </a:t>
            </a:r>
            <a:r>
              <a:rPr lang="en-US" altLang="ko-KR" dirty="0" smtClean="0"/>
              <a:t>0</a:t>
            </a:r>
            <a:r>
              <a:rPr lang="ko-KR" altLang="en-US" dirty="0" smtClean="0"/>
              <a:t>부터 시작하는가</a:t>
            </a:r>
            <a:r>
              <a:rPr lang="en-US" altLang="ko-KR" dirty="0" smtClean="0"/>
              <a:t>?</a:t>
            </a: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0AC9-CC5D-4FF3-B761-67219E032DEF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7548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10. </a:t>
            </a:r>
            <a:r>
              <a:rPr lang="ko-KR" altLang="en-US" dirty="0" smtClean="0"/>
              <a:t>변수 선언에서 </a:t>
            </a:r>
            <a:r>
              <a:rPr lang="en-US" altLang="ko-KR" dirty="0" smtClean="0"/>
              <a:t>register</a:t>
            </a:r>
            <a:r>
              <a:rPr lang="ko-KR" altLang="en-US" dirty="0" smtClean="0"/>
              <a:t>는 무엇인가</a:t>
            </a:r>
            <a:r>
              <a:rPr lang="en-US" altLang="ko-KR" dirty="0" smtClean="0"/>
              <a:t>?</a:t>
            </a: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0AC9-CC5D-4FF3-B761-67219E032DEF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54456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11. </a:t>
            </a:r>
            <a:r>
              <a:rPr lang="ko-KR" altLang="en-US" dirty="0" smtClean="0"/>
              <a:t>변수 선언에서 </a:t>
            </a:r>
            <a:r>
              <a:rPr lang="en-US" altLang="ko-KR" dirty="0" smtClean="0"/>
              <a:t>volatile</a:t>
            </a:r>
            <a:r>
              <a:rPr lang="ko-KR" altLang="en-US" dirty="0" smtClean="0"/>
              <a:t>이란 무엇인가</a:t>
            </a:r>
            <a:r>
              <a:rPr lang="en-US" altLang="ko-KR" dirty="0" smtClean="0"/>
              <a:t>?</a:t>
            </a: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0AC9-CC5D-4FF3-B761-67219E032DEF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80356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12. l-value 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r-value</a:t>
            </a:r>
            <a:r>
              <a:rPr lang="en-US" altLang="ko-KR" dirty="0" smtClean="0"/>
              <a:t> </a:t>
            </a:r>
            <a:r>
              <a:rPr lang="ko-KR" altLang="en-US" dirty="0" smtClean="0"/>
              <a:t>가 무엇인가</a:t>
            </a:r>
            <a:r>
              <a:rPr lang="en-US" altLang="ko-KR" dirty="0" smtClean="0"/>
              <a:t>?</a:t>
            </a: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0AC9-CC5D-4FF3-B761-67219E032DEF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17137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13. </a:t>
            </a:r>
            <a:r>
              <a:rPr lang="ko-KR" altLang="en-US" dirty="0" smtClean="0"/>
              <a:t>동적 할당과 정적 할당의 차이와 구현 방식을 말해보시오</a:t>
            </a: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0AC9-CC5D-4FF3-B761-67219E032DEF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28748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14. </a:t>
            </a:r>
            <a:r>
              <a:rPr lang="ko-KR" altLang="en-US" dirty="0" smtClean="0"/>
              <a:t>포인터를 </a:t>
            </a:r>
            <a:r>
              <a:rPr lang="ko-KR" altLang="en-US" dirty="0" err="1" smtClean="0"/>
              <a:t>파라메터로</a:t>
            </a:r>
            <a:r>
              <a:rPr lang="ko-KR" altLang="en-US" dirty="0" smtClean="0"/>
              <a:t> 전달하는 것은 </a:t>
            </a:r>
            <a:r>
              <a:rPr lang="en-US" altLang="ko-KR" dirty="0" smtClean="0"/>
              <a:t>call-by-value</a:t>
            </a:r>
            <a:r>
              <a:rPr lang="ko-KR" altLang="en-US" dirty="0" smtClean="0"/>
              <a:t>인가 </a:t>
            </a:r>
            <a:r>
              <a:rPr lang="en-US" altLang="ko-KR" dirty="0" smtClean="0"/>
              <a:t>call-by-reference</a:t>
            </a:r>
            <a:r>
              <a:rPr lang="ko-KR" altLang="en-US" dirty="0" smtClean="0"/>
              <a:t>인가</a:t>
            </a:r>
            <a:r>
              <a:rPr lang="en-US" altLang="ko-KR" dirty="0" smtClean="0"/>
              <a:t>?</a:t>
            </a: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0AC9-CC5D-4FF3-B761-67219E032DEF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44750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15. value type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reference type</a:t>
            </a:r>
            <a:r>
              <a:rPr lang="ko-KR" altLang="en-US" dirty="0" smtClean="0"/>
              <a:t>을 비교 설명하시오</a:t>
            </a:r>
            <a:r>
              <a:rPr lang="en-US" altLang="ko-KR" dirty="0" smtClean="0"/>
              <a:t>.</a:t>
            </a: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0AC9-CC5D-4FF3-B761-67219E032DEF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26904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16. automatic </a:t>
            </a:r>
            <a:r>
              <a:rPr lang="ko-KR" altLang="en-US" dirty="0" smtClean="0"/>
              <a:t>변수는 어디에 저장되며 언제 없어지는가</a:t>
            </a: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0AC9-CC5D-4FF3-B761-67219E032DEF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0590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조세형교수의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기</a:t>
            </a:r>
            <a:r>
              <a:rPr lang="en-US" altLang="ko-KR" dirty="0" smtClean="0"/>
              <a:t>.</a:t>
            </a:r>
            <a:r>
              <a:rPr lang="ko-KR" altLang="en-US" dirty="0" smtClean="0"/>
              <a:t>대</a:t>
            </a:r>
            <a:r>
              <a:rPr lang="en-US" altLang="ko-KR" dirty="0" smtClean="0"/>
              <a:t>.</a:t>
            </a:r>
            <a:r>
              <a:rPr lang="ko-KR" altLang="en-US" dirty="0" err="1" smtClean="0"/>
              <a:t>넓</a:t>
            </a:r>
            <a:r>
              <a:rPr lang="en-US" altLang="ko-KR" dirty="0" smtClean="0"/>
              <a:t>.</a:t>
            </a:r>
            <a:r>
              <a:rPr lang="ko-KR" altLang="en-US" dirty="0" err="1" smtClean="0"/>
              <a:t>얕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0227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17. </a:t>
            </a:r>
            <a:r>
              <a:rPr lang="ko-KR" altLang="en-US" dirty="0" err="1" smtClean="0"/>
              <a:t>전처리기에서</a:t>
            </a:r>
            <a:r>
              <a:rPr lang="ko-KR" altLang="en-US" dirty="0" smtClean="0"/>
              <a:t> </a:t>
            </a:r>
            <a:r>
              <a:rPr lang="en-US" altLang="ko-KR" dirty="0" smtClean="0"/>
              <a:t>#define  square(x) x*x   </a:t>
            </a:r>
            <a:r>
              <a:rPr lang="ko-KR" altLang="en-US" dirty="0" smtClean="0"/>
              <a:t>라고 정의하였다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문제가 있는가</a:t>
            </a:r>
            <a:r>
              <a:rPr lang="en-US" altLang="ko-KR" dirty="0" smtClean="0"/>
              <a:t>?</a:t>
            </a: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0AC9-CC5D-4FF3-B761-67219E032DEF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32203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18. C</a:t>
            </a:r>
            <a:r>
              <a:rPr lang="ko-KR" altLang="en-US" dirty="0" smtClean="0"/>
              <a:t>언어의 </a:t>
            </a:r>
            <a:r>
              <a:rPr lang="en-US" altLang="ko-KR" dirty="0" smtClean="0"/>
              <a:t>command line argument </a:t>
            </a:r>
            <a:r>
              <a:rPr lang="ko-KR" altLang="en-US" dirty="0" smtClean="0"/>
              <a:t>는 어떤 식으로 저장되고 전달되는가</a:t>
            </a:r>
            <a:r>
              <a:rPr lang="en-US" altLang="ko-KR" dirty="0" smtClean="0"/>
              <a:t>?</a:t>
            </a: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0AC9-CC5D-4FF3-B761-67219E032DEF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45600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19. FILE </a:t>
            </a:r>
            <a:r>
              <a:rPr lang="ko-KR" altLang="en-US" dirty="0" smtClean="0"/>
              <a:t>포인터를 사용하는 것과 </a:t>
            </a:r>
            <a:r>
              <a:rPr lang="en-US" altLang="ko-KR" dirty="0" smtClean="0"/>
              <a:t>file descriptor</a:t>
            </a:r>
            <a:r>
              <a:rPr lang="ko-KR" altLang="en-US" dirty="0" smtClean="0"/>
              <a:t>를 사용하는 것의 차이는 무엇인가</a:t>
            </a:r>
            <a:r>
              <a:rPr lang="en-US" altLang="ko-KR" dirty="0" smtClean="0"/>
              <a:t>?</a:t>
            </a: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0AC9-CC5D-4FF3-B761-67219E032DEF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18492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20. </a:t>
            </a:r>
            <a:r>
              <a:rPr lang="ko-KR" altLang="en-US" dirty="0" smtClean="0"/>
              <a:t>재귀 함수의 장</a:t>
            </a:r>
            <a:r>
              <a:rPr lang="en-US" altLang="ko-KR" dirty="0" smtClean="0"/>
              <a:t>-</a:t>
            </a:r>
            <a:r>
              <a:rPr lang="ko-KR" altLang="en-US" dirty="0" smtClean="0"/>
              <a:t>단점은 무엇인가</a:t>
            </a:r>
            <a:r>
              <a:rPr lang="en-US" altLang="ko-KR" dirty="0" smtClean="0"/>
              <a:t>?</a:t>
            </a: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0AC9-CC5D-4FF3-B761-67219E032DEF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72189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21. </a:t>
            </a:r>
            <a:r>
              <a:rPr lang="ko-KR" altLang="en-US" dirty="0" smtClean="0"/>
              <a:t>재귀 함수는 기술적으로 어떻게 구현되는가</a:t>
            </a:r>
            <a:r>
              <a:rPr lang="en-US" altLang="ko-KR" dirty="0" smtClean="0"/>
              <a:t>?</a:t>
            </a: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0AC9-CC5D-4FF3-B761-67219E032DEF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05321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22. </a:t>
            </a:r>
            <a:r>
              <a:rPr lang="ko-KR" altLang="en-US" dirty="0" smtClean="0"/>
              <a:t>현재 디렉터리와 하위 </a:t>
            </a:r>
            <a:r>
              <a:rPr lang="ko-KR" altLang="en-US" dirty="0" err="1" smtClean="0"/>
              <a:t>디렉터이에</a:t>
            </a:r>
            <a:r>
              <a:rPr lang="ko-KR" altLang="en-US" dirty="0" smtClean="0"/>
              <a:t> 있는 모든 파일을 </a:t>
            </a:r>
            <a:r>
              <a:rPr lang="en-US" altLang="ko-KR" dirty="0" smtClean="0"/>
              <a:t>display </a:t>
            </a:r>
            <a:r>
              <a:rPr lang="ko-KR" altLang="en-US" dirty="0" smtClean="0"/>
              <a:t>하는 프로그램을 작성하려면</a:t>
            </a:r>
            <a:r>
              <a:rPr lang="en-US" altLang="ko-KR" dirty="0" smtClean="0"/>
              <a:t>?</a:t>
            </a: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0AC9-CC5D-4FF3-B761-67219E032DEF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0657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23. </a:t>
            </a:r>
            <a:r>
              <a:rPr lang="ko-KR" altLang="en-US" dirty="0" smtClean="0"/>
              <a:t>재귀 호출 없이 </a:t>
            </a:r>
            <a:r>
              <a:rPr lang="en-US" altLang="ko-KR" dirty="0" err="1" smtClean="0"/>
              <a:t>ls</a:t>
            </a:r>
            <a:r>
              <a:rPr lang="en-US" altLang="ko-KR" dirty="0" smtClean="0"/>
              <a:t> -R </a:t>
            </a:r>
            <a:r>
              <a:rPr lang="ko-KR" altLang="en-US" dirty="0" smtClean="0"/>
              <a:t>을 구현하려면</a:t>
            </a:r>
            <a:r>
              <a:rPr lang="en-US" altLang="ko-KR" dirty="0" smtClean="0"/>
              <a:t>?</a:t>
            </a: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0AC9-CC5D-4FF3-B761-67219E032DEF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19089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24. C</a:t>
            </a:r>
            <a:r>
              <a:rPr lang="ko-KR" altLang="en-US" dirty="0" smtClean="0"/>
              <a:t>언어의 </a:t>
            </a:r>
            <a:r>
              <a:rPr lang="ko-KR" altLang="en-US" dirty="0" err="1" smtClean="0"/>
              <a:t>스트링</a:t>
            </a:r>
            <a:r>
              <a:rPr lang="ko-KR" altLang="en-US" dirty="0" smtClean="0"/>
              <a:t> 저장 방식을 설명하고 성능상의 문제점을 지적하라</a:t>
            </a:r>
            <a:r>
              <a:rPr lang="en-US" altLang="ko-KR" dirty="0" smtClean="0"/>
              <a:t>.</a:t>
            </a: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0AC9-CC5D-4FF3-B761-67219E032DEF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27640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25. </a:t>
            </a:r>
            <a:r>
              <a:rPr lang="ko-KR" altLang="en-US" dirty="0" smtClean="0"/>
              <a:t>러시아 페인트공의 문제가 해결되려면 어떻게 </a:t>
            </a:r>
            <a:r>
              <a:rPr lang="ko-KR" altLang="en-US" dirty="0" err="1" smtClean="0"/>
              <a:t>스트링을</a:t>
            </a:r>
            <a:r>
              <a:rPr lang="ko-KR" altLang="en-US" dirty="0" smtClean="0"/>
              <a:t> 설계하면 될까</a:t>
            </a:r>
            <a:r>
              <a:rPr lang="en-US" altLang="ko-KR" dirty="0" smtClean="0"/>
              <a:t>?</a:t>
            </a: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0AC9-CC5D-4FF3-B761-67219E032DEF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44098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26. </a:t>
            </a:r>
            <a:r>
              <a:rPr lang="ko-KR" altLang="en-US" dirty="0" smtClean="0"/>
              <a:t>함수를 호출하여 반환 값을 </a:t>
            </a:r>
            <a:r>
              <a:rPr lang="ko-KR" altLang="en-US" dirty="0" err="1" smtClean="0"/>
              <a:t>두개를</a:t>
            </a:r>
            <a:r>
              <a:rPr lang="ko-KR" altLang="en-US" dirty="0" smtClean="0"/>
              <a:t> 받고 싶다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가능한 </a:t>
            </a:r>
            <a:r>
              <a:rPr lang="ko-KR" altLang="en-US" dirty="0" err="1" smtClean="0"/>
              <a:t>여러가지</a:t>
            </a:r>
            <a:r>
              <a:rPr lang="ko-KR" altLang="en-US" dirty="0" smtClean="0"/>
              <a:t> 방법을 설명하라</a:t>
            </a:r>
            <a:r>
              <a:rPr lang="en-US" altLang="ko-KR" dirty="0" smtClean="0"/>
              <a:t>.</a:t>
            </a: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0AC9-CC5D-4FF3-B761-67219E032DEF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4580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sz="5300" dirty="0" smtClean="0">
                <a:solidFill>
                  <a:srgbClr val="FF0000"/>
                </a:solidFill>
              </a:rPr>
              <a:t>기</a:t>
            </a:r>
            <a:r>
              <a:rPr lang="ko-KR" altLang="en-US" dirty="0" smtClean="0"/>
              <a:t>술면접 </a:t>
            </a:r>
            <a:r>
              <a:rPr lang="ko-KR" altLang="en-US" sz="5300" dirty="0" smtClean="0">
                <a:solidFill>
                  <a:srgbClr val="FF0000"/>
                </a:solidFill>
              </a:rPr>
              <a:t>대</a:t>
            </a:r>
            <a:r>
              <a:rPr lang="ko-KR" altLang="en-US" dirty="0" smtClean="0"/>
              <a:t>비를 위한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sz="5300" dirty="0" smtClean="0">
                <a:solidFill>
                  <a:srgbClr val="FF0000"/>
                </a:solidFill>
              </a:rPr>
              <a:t>넓</a:t>
            </a:r>
            <a:r>
              <a:rPr lang="ko-KR" altLang="en-US" dirty="0" smtClean="0"/>
              <a:t>고 </a:t>
            </a:r>
            <a:r>
              <a:rPr lang="ko-KR" altLang="en-US" sz="5300" dirty="0" smtClean="0">
                <a:solidFill>
                  <a:srgbClr val="FF0000"/>
                </a:solidFill>
              </a:rPr>
              <a:t>얕</a:t>
            </a:r>
            <a:r>
              <a:rPr lang="ko-KR" altLang="en-US" dirty="0" smtClean="0"/>
              <a:t>은 지식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C/C++/Java/Design Pattern</a:t>
            </a:r>
            <a:endParaRPr lang="ko-KR" altLang="en-US" dirty="0"/>
          </a:p>
        </p:txBody>
      </p:sp>
      <p:sp>
        <p:nvSpPr>
          <p:cNvPr id="2" name="부제목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0AC9-CC5D-4FF3-B761-67219E032DEF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27. void </a:t>
            </a:r>
            <a:r>
              <a:rPr lang="ko-KR" altLang="en-US" dirty="0" smtClean="0"/>
              <a:t>포인터는 어떤 포인터인가</a:t>
            </a:r>
            <a:r>
              <a:rPr lang="en-US" altLang="ko-KR" dirty="0" smtClean="0"/>
              <a:t>?</a:t>
            </a: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0AC9-CC5D-4FF3-B761-67219E032DEF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42195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28. void </a:t>
            </a:r>
            <a:r>
              <a:rPr lang="ko-KR" altLang="en-US" dirty="0" smtClean="0"/>
              <a:t>포인터가 </a:t>
            </a:r>
            <a:r>
              <a:rPr lang="en-US" altLang="ko-KR" dirty="0" smtClean="0"/>
              <a:t>student </a:t>
            </a:r>
            <a:r>
              <a:rPr lang="ko-KR" altLang="en-US" dirty="0" smtClean="0"/>
              <a:t>클래스 </a:t>
            </a:r>
            <a:r>
              <a:rPr lang="ko-KR" altLang="en-US" dirty="0" err="1" smtClean="0"/>
              <a:t>인스턴스를</a:t>
            </a:r>
            <a:r>
              <a:rPr lang="ko-KR" altLang="en-US" dirty="0" smtClean="0"/>
              <a:t> 가리키고 있을 때 어떻게 캐스팅하는가</a:t>
            </a:r>
            <a:r>
              <a:rPr lang="en-US" altLang="ko-KR" dirty="0" smtClean="0"/>
              <a:t>?</a:t>
            </a: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0AC9-CC5D-4FF3-B761-67219E032DEF}" type="slidenum">
              <a:rPr lang="ko-KR" altLang="en-US" smtClean="0"/>
              <a:pPr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89585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29. pointer to pointer </a:t>
            </a:r>
            <a:r>
              <a:rPr lang="ko-KR" altLang="en-US" dirty="0" smtClean="0"/>
              <a:t>는 언제 사용하는가</a:t>
            </a:r>
            <a:r>
              <a:rPr lang="en-US" altLang="ko-KR" dirty="0" smtClean="0"/>
              <a:t>?</a:t>
            </a: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0AC9-CC5D-4FF3-B761-67219E032DEF}" type="slidenum">
              <a:rPr lang="ko-KR" altLang="en-US" smtClean="0"/>
              <a:pPr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13908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30. </a:t>
            </a:r>
            <a:r>
              <a:rPr lang="ko-KR" altLang="en-US" dirty="0" smtClean="0"/>
              <a:t>구조체의 크기와 멤버 크기의 합이 맞지 않는 이유는</a:t>
            </a:r>
            <a:r>
              <a:rPr lang="en-US" altLang="ko-KR" dirty="0" smtClean="0"/>
              <a:t>?</a:t>
            </a: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0AC9-CC5D-4FF3-B761-67219E032DEF}" type="slidenum">
              <a:rPr lang="ko-KR" altLang="en-US" smtClean="0"/>
              <a:pPr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33615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31. little endian 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big endian</a:t>
            </a:r>
            <a:r>
              <a:rPr lang="ko-KR" altLang="en-US" dirty="0" smtClean="0"/>
              <a:t>의 차이점은 무엇이며 이것은 실제로 코딩에 영향을 미치는가</a:t>
            </a:r>
            <a:r>
              <a:rPr lang="en-US" altLang="ko-KR" dirty="0" smtClean="0"/>
              <a:t>?</a:t>
            </a: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0AC9-CC5D-4FF3-B761-67219E032DEF}" type="slidenum">
              <a:rPr lang="ko-KR" altLang="en-US" smtClean="0"/>
              <a:pPr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04926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32. function pointer</a:t>
            </a:r>
            <a:r>
              <a:rPr lang="ko-KR" altLang="en-US" dirty="0" smtClean="0"/>
              <a:t>의 역할은 무엇인가</a:t>
            </a:r>
            <a:r>
              <a:rPr lang="en-US" altLang="ko-KR" dirty="0" smtClean="0"/>
              <a:t>?</a:t>
            </a: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0AC9-CC5D-4FF3-B761-67219E032DEF}" type="slidenum">
              <a:rPr lang="ko-KR" altLang="en-US" smtClean="0"/>
              <a:pPr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27176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33. Multitasking 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Multithreading</a:t>
            </a:r>
            <a:r>
              <a:rPr lang="ko-KR" altLang="en-US" dirty="0" smtClean="0"/>
              <a:t>은 어떻게 다른가</a:t>
            </a:r>
            <a:r>
              <a:rPr lang="en-US" altLang="ko-KR" dirty="0" smtClean="0"/>
              <a:t>?</a:t>
            </a: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0AC9-CC5D-4FF3-B761-67219E032DEF}" type="slidenum">
              <a:rPr lang="ko-KR" altLang="en-US" smtClean="0"/>
              <a:pPr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2526191"/>
      </p:ext>
    </p:extLst>
  </p:cSld>
  <p:clrMapOvr>
    <a:masterClrMapping/>
  </p:clrMapOvr>
</p:sld>
</file>

<file path=ppt/slides/slide3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/>
              <a:t>34. overloading </a:t>
            </a:r>
            <a:r>
              <a:rPr lang="ko-KR" altLang="en-US"/>
              <a:t>과 </a:t>
            </a:r>
            <a:r>
              <a:rPr lang="en-US" altLang="ko-KR"/>
              <a:t>overriding</a:t>
            </a:r>
            <a:r>
              <a:rPr lang="ko-KR" altLang="en-US"/>
              <a:t>은 어떻게 다른가</a:t>
            </a:r>
            <a:r>
              <a:rPr lang="en-US" altLang="ko-KR"/>
              <a:t>?</a:t>
            </a:r>
            <a:endParaRPr lang="en-US" altLang="ko-KR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pPr lvl="0">
              <a:defRPr lang="ko-KR" altLang="en-US"/>
            </a:pPr>
            <a:r>
              <a:rPr lang="ko-KR" altLang="en-US"/>
              <a:t>오버로딩은 같은 클래스 안에서 같은 이름의 함수를 파리미터을 다르개 하여 선언하는 것입니다.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오버라이딩은 부모 클래스의 메소드를 재선언 하는 것 입니다.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09800AC9-CC5D-4FF3-B761-67219E032DEF}" type="slidenum">
              <a:rPr lang="en-US" altLang="en-US"/>
              <a:pPr lvl="0">
                <a:defRPr lang="ko-KR" altLang="en-US"/>
              </a:pPr>
              <a:t>37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35. </a:t>
            </a:r>
            <a:r>
              <a:rPr lang="ko-KR" altLang="en-US" dirty="0" smtClean="0"/>
              <a:t>함수 </a:t>
            </a:r>
            <a:r>
              <a:rPr lang="ko-KR" altLang="en-US" dirty="0" err="1" smtClean="0"/>
              <a:t>시그너쳐와</a:t>
            </a:r>
            <a:r>
              <a:rPr lang="ko-KR" altLang="en-US" dirty="0" smtClean="0"/>
              <a:t> 오버로딩에서 왜 </a:t>
            </a:r>
            <a:r>
              <a:rPr lang="ko-KR" altLang="en-US" dirty="0" err="1" smtClean="0"/>
              <a:t>반환값을</a:t>
            </a:r>
            <a:r>
              <a:rPr lang="ko-KR" altLang="en-US" dirty="0" smtClean="0"/>
              <a:t> 따지지 않는가</a:t>
            </a:r>
            <a:r>
              <a:rPr lang="en-US" altLang="ko-KR" dirty="0" smtClean="0"/>
              <a:t>?</a:t>
            </a: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0AC9-CC5D-4FF3-B761-67219E032DEF}" type="slidenum">
              <a:rPr lang="ko-KR" altLang="en-US" smtClean="0"/>
              <a:pPr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607116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36. Callback 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Listener</a:t>
            </a:r>
            <a:r>
              <a:rPr lang="ko-KR" altLang="en-US" dirty="0" smtClean="0"/>
              <a:t>의 차이를 설명하시오</a:t>
            </a:r>
            <a:r>
              <a:rPr lang="en-US" altLang="ko-KR" dirty="0" smtClean="0"/>
              <a:t>.</a:t>
            </a: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0AC9-CC5D-4FF3-B761-67219E032DEF}" type="slidenum">
              <a:rPr lang="ko-KR" altLang="en-US" smtClean="0"/>
              <a:pPr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3141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altLang="ko-KR" dirty="0" smtClean="0"/>
              <a:t>C</a:t>
            </a:r>
            <a:r>
              <a:rPr lang="ko-KR" altLang="en-US" dirty="0" smtClean="0"/>
              <a:t>언어의 </a:t>
            </a:r>
            <a:r>
              <a:rPr lang="en-US" altLang="ko-KR" dirty="0" smtClean="0"/>
              <a:t>char </a:t>
            </a:r>
            <a:r>
              <a:rPr lang="ko-KR" altLang="en-US" dirty="0" smtClean="0"/>
              <a:t>타입은 어떤 타입인가</a:t>
            </a:r>
            <a:r>
              <a:rPr lang="en-US" altLang="ko-KR" dirty="0" smtClean="0"/>
              <a:t>?</a:t>
            </a: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0AC9-CC5D-4FF3-B761-67219E032DEF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749761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37. C++</a:t>
            </a:r>
            <a:r>
              <a:rPr lang="ko-KR" altLang="en-US" dirty="0" smtClean="0"/>
              <a:t>에는 왜 </a:t>
            </a:r>
            <a:r>
              <a:rPr lang="en-US" altLang="ko-KR" dirty="0" smtClean="0"/>
              <a:t>super </a:t>
            </a:r>
            <a:r>
              <a:rPr lang="ko-KR" altLang="en-US" dirty="0" smtClean="0"/>
              <a:t>키워드가 없을까</a:t>
            </a:r>
            <a:r>
              <a:rPr lang="en-US" altLang="ko-KR" dirty="0" smtClean="0"/>
              <a:t>?</a:t>
            </a: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0AC9-CC5D-4FF3-B761-67219E032DEF}" type="slidenum">
              <a:rPr lang="ko-KR" altLang="en-US" smtClean="0"/>
              <a:pPr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962823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38. C++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free 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delete</a:t>
            </a:r>
            <a:r>
              <a:rPr lang="ko-KR" altLang="en-US" dirty="0" smtClean="0"/>
              <a:t>의 차이는 무엇인가</a:t>
            </a:r>
            <a:r>
              <a:rPr lang="en-US" altLang="ko-KR" dirty="0" smtClean="0"/>
              <a:t>?</a:t>
            </a: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0AC9-CC5D-4FF3-B761-67219E032DEF}" type="slidenum">
              <a:rPr lang="ko-KR" altLang="en-US" smtClean="0"/>
              <a:pPr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640352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39. C++</a:t>
            </a:r>
            <a:r>
              <a:rPr lang="ko-KR" altLang="en-US" dirty="0" smtClean="0"/>
              <a:t>에서 가상 </a:t>
            </a:r>
            <a:r>
              <a:rPr lang="ko-KR" altLang="en-US" dirty="0" err="1" smtClean="0"/>
              <a:t>소멸자</a:t>
            </a:r>
            <a:r>
              <a:rPr lang="en-US" altLang="ko-KR" dirty="0" smtClean="0"/>
              <a:t>(virtual destructor)</a:t>
            </a:r>
            <a:r>
              <a:rPr lang="ko-KR" altLang="en-US" dirty="0" smtClean="0"/>
              <a:t>는 무엇이며 왜 필요한가</a:t>
            </a:r>
            <a:r>
              <a:rPr lang="en-US" altLang="ko-KR" dirty="0" smtClean="0"/>
              <a:t>?</a:t>
            </a: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0AC9-CC5D-4FF3-B761-67219E032DEF}" type="slidenum">
              <a:rPr lang="ko-KR" altLang="en-US" smtClean="0"/>
              <a:pPr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65968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40. </a:t>
            </a:r>
            <a:r>
              <a:rPr lang="ko-KR" altLang="en-US" dirty="0" err="1" smtClean="0"/>
              <a:t>커리</a:t>
            </a:r>
            <a:r>
              <a:rPr lang="ko-KR" altLang="en-US" dirty="0" smtClean="0"/>
              <a:t> 함수란 무엇이며 </a:t>
            </a:r>
            <a:r>
              <a:rPr lang="en-US" altLang="ko-KR" dirty="0" smtClean="0"/>
              <a:t>C++</a:t>
            </a:r>
            <a:r>
              <a:rPr lang="ko-KR" altLang="en-US" dirty="0" smtClean="0"/>
              <a:t>에서 </a:t>
            </a:r>
            <a:r>
              <a:rPr lang="ko-KR" altLang="en-US" dirty="0" err="1" smtClean="0"/>
              <a:t>커리</a:t>
            </a:r>
            <a:r>
              <a:rPr lang="ko-KR" altLang="en-US" dirty="0" smtClean="0"/>
              <a:t> 함수를 어떻게 작성할 수 있나</a:t>
            </a:r>
            <a:r>
              <a:rPr lang="en-US" altLang="ko-KR" dirty="0" smtClean="0"/>
              <a:t>?</a:t>
            </a: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0AC9-CC5D-4FF3-B761-67219E032DEF}" type="slidenum">
              <a:rPr lang="ko-KR" altLang="en-US" smtClean="0"/>
              <a:pPr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4784124"/>
      </p:ext>
    </p:extLst>
  </p:cSld>
  <p:clrMapOvr>
    <a:masterClrMapping/>
  </p:clrMapOvr>
</p:sld>
</file>

<file path=ppt/slides/slide4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/>
              <a:t>41. Java </a:t>
            </a:r>
            <a:r>
              <a:rPr lang="ko-KR" altLang="en-US"/>
              <a:t>에서  </a:t>
            </a:r>
            <a:r>
              <a:rPr lang="en-US" altLang="ko-KR"/>
              <a:t>static </a:t>
            </a:r>
            <a:r>
              <a:rPr lang="ko-KR" altLang="en-US"/>
              <a:t>과 </a:t>
            </a:r>
            <a:r>
              <a:rPr lang="en-US" altLang="ko-KR"/>
              <a:t>final </a:t>
            </a:r>
            <a:r>
              <a:rPr lang="ko-KR" altLang="en-US"/>
              <a:t>변수를 설명하라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/>
              <a:t>static</a:t>
            </a:r>
            <a:r>
              <a:rPr lang="ko-KR" altLang="en-US"/>
              <a:t>으로 선언하면 실행시 메모리에 올라가서 어디서든 호출할수있다.</a:t>
            </a:r>
            <a:endParaRPr lang="ko-KR" altLang="en-US"/>
          </a:p>
          <a:p>
            <a:pPr lvl="0">
              <a:defRPr lang="ko-KR" altLang="en-US"/>
            </a:pPr>
            <a:r>
              <a:rPr lang="en-US" altLang="ko-KR"/>
              <a:t>final</a:t>
            </a:r>
            <a:r>
              <a:rPr lang="ko-KR" altLang="en-US"/>
              <a:t>는 선언한후 최초값을 넣은후 변경이 불가능 하다.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09800AC9-CC5D-4FF3-B761-67219E032DEF}" type="slidenum">
              <a:rPr lang="en-US" altLang="en-US"/>
              <a:pPr lvl="0">
                <a:defRPr lang="ko-KR" altLang="en-US"/>
              </a:pPr>
              <a:t>44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42. Interface 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메소드가</a:t>
            </a:r>
            <a:r>
              <a:rPr lang="ko-KR" altLang="en-US" dirty="0" smtClean="0"/>
              <a:t> </a:t>
            </a:r>
            <a:r>
              <a:rPr lang="en-US" altLang="ko-KR" dirty="0" smtClean="0"/>
              <a:t>public </a:t>
            </a:r>
            <a:r>
              <a:rPr lang="ko-KR" altLang="en-US" dirty="0" smtClean="0"/>
              <a:t>인 이유는 무엇인가</a:t>
            </a:r>
            <a:r>
              <a:rPr lang="en-US" altLang="ko-KR" dirty="0" smtClean="0"/>
              <a:t>?</a:t>
            </a: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0AC9-CC5D-4FF3-B761-67219E032DEF}" type="slidenum">
              <a:rPr lang="ko-KR" altLang="en-US" smtClean="0"/>
              <a:pPr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723756"/>
      </p:ext>
    </p:extLst>
  </p:cSld>
  <p:clrMapOvr>
    <a:masterClrMapping/>
  </p:clrMapOvr>
</p:sld>
</file>

<file path=ppt/slides/slide4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/>
              <a:t>43. Interface </a:t>
            </a:r>
            <a:r>
              <a:rPr lang="ko-KR" altLang="en-US"/>
              <a:t>와 </a:t>
            </a:r>
            <a:r>
              <a:rPr lang="en-US" altLang="ko-KR"/>
              <a:t>abstract class </a:t>
            </a:r>
            <a:r>
              <a:rPr lang="ko-KR" altLang="en-US"/>
              <a:t>는 어떤 차이가 있는가</a:t>
            </a:r>
            <a:r>
              <a:rPr lang="en-US" altLang="ko-KR"/>
              <a:t>?</a:t>
            </a:r>
            <a:endParaRPr lang="en-US" altLang="ko-KR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pPr lvl="0">
              <a:defRPr lang="ko-KR" altLang="en-US"/>
            </a:pPr>
            <a:r>
              <a:rPr lang="ko-KR" altLang="en-US"/>
              <a:t>abstract로 정의되거나, 클래스 내에 추상 메서드가 하나 이상 포함된 클래스,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인터페이스는 해당 인터페이스를 구현한 객체들에 대해 동일한 동작을 약속하게 하기 위해서 사용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09800AC9-CC5D-4FF3-B761-67219E032DEF}" type="slidenum">
              <a:rPr lang="en-US" altLang="en-US"/>
              <a:pPr lvl="0">
                <a:defRPr lang="ko-KR" altLang="en-US"/>
              </a:pPr>
              <a:t>46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44. Interface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multiple inheritance</a:t>
            </a:r>
            <a:r>
              <a:rPr lang="ko-KR" altLang="en-US" dirty="0" smtClean="0"/>
              <a:t>를 지원하는가</a:t>
            </a:r>
            <a:r>
              <a:rPr lang="en-US" altLang="ko-KR" dirty="0" smtClean="0"/>
              <a:t>? </a:t>
            </a:r>
            <a:r>
              <a:rPr lang="ko-KR" altLang="en-US" dirty="0" smtClean="0"/>
              <a:t>그 이유는</a:t>
            </a:r>
            <a:r>
              <a:rPr lang="en-US" altLang="ko-KR" dirty="0" smtClean="0"/>
              <a:t>?</a:t>
            </a: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0AC9-CC5D-4FF3-B761-67219E032DEF}" type="slidenum">
              <a:rPr lang="ko-KR" altLang="en-US" smtClean="0"/>
              <a:pPr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708780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45. </a:t>
            </a:r>
            <a:r>
              <a:rPr lang="ko-KR" altLang="en-US" dirty="0" err="1" smtClean="0"/>
              <a:t>멀티스레드에서</a:t>
            </a:r>
            <a:r>
              <a:rPr lang="ko-KR" altLang="en-US" dirty="0" smtClean="0"/>
              <a:t> 데이터의 일관성이 보장되지 않는 이유를 설명하라</a:t>
            </a:r>
            <a:r>
              <a:rPr lang="en-US" altLang="ko-KR" dirty="0" smtClean="0"/>
              <a:t>.</a:t>
            </a: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0AC9-CC5D-4FF3-B761-67219E032DEF}" type="slidenum">
              <a:rPr lang="ko-KR" altLang="en-US" smtClean="0"/>
              <a:pPr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1689001"/>
      </p:ext>
    </p:extLst>
  </p:cSld>
  <p:clrMapOvr>
    <a:masterClrMapping/>
  </p:clrMapOvr>
</p:sld>
</file>

<file path=ppt/slides/slide4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>
            <a:normAutofit fontScale="90000"/>
          </a:bodyPr>
          <a:lstStyle/>
          <a:p>
            <a:pPr lvl="0">
              <a:defRPr lang="ko-KR" altLang="en-US"/>
            </a:pPr>
            <a:r>
              <a:rPr lang="en-US" altLang="ko-KR"/>
              <a:t>46. Java</a:t>
            </a:r>
            <a:r>
              <a:rPr lang="ko-KR" altLang="en-US"/>
              <a:t>의 </a:t>
            </a:r>
            <a:r>
              <a:rPr lang="en-US" altLang="ko-KR"/>
              <a:t>Thread</a:t>
            </a:r>
            <a:r>
              <a:rPr lang="ko-KR" altLang="en-US"/>
              <a:t>와 </a:t>
            </a:r>
            <a:r>
              <a:rPr lang="en-US" altLang="ko-KR"/>
              <a:t>Runnable</a:t>
            </a:r>
            <a:r>
              <a:rPr lang="ko-KR" altLang="en-US"/>
              <a:t>의 차이</a:t>
            </a:r>
            <a:r>
              <a:rPr lang="en-US" altLang="ko-KR"/>
              <a:t>, </a:t>
            </a:r>
            <a:r>
              <a:rPr lang="ko-KR" altLang="en-US"/>
              <a:t>연관성을 설명하라</a:t>
            </a:r>
            <a:r>
              <a:rPr lang="en-US" altLang="ko-KR"/>
              <a:t>. </a:t>
            </a:r>
            <a:r>
              <a:rPr lang="ko-KR" altLang="en-US"/>
              <a:t>왜 </a:t>
            </a:r>
            <a:r>
              <a:rPr lang="en-US" altLang="ko-KR"/>
              <a:t>Runnable</a:t>
            </a:r>
            <a:r>
              <a:rPr lang="ko-KR" altLang="en-US"/>
              <a:t>을 쓰나</a:t>
            </a:r>
            <a:r>
              <a:rPr lang="en-US" altLang="ko-KR"/>
              <a:t>?</a:t>
            </a:r>
            <a:endParaRPr lang="en-US" altLang="ko-KR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/>
              <a:t>Thread</a:t>
            </a:r>
            <a:r>
              <a:rPr lang="ko-KR" altLang="en-US"/>
              <a:t>를 사용하면 다른 클래스를 상속 받지 못하지만 </a:t>
            </a:r>
            <a:r>
              <a:rPr lang="en-US" altLang="ko-KR"/>
              <a:t>Runnable</a:t>
            </a:r>
            <a:r>
              <a:rPr lang="ko-KR" altLang="en-US"/>
              <a:t>을</a:t>
            </a:r>
            <a:r>
              <a:rPr lang="en-US" altLang="ko-KR"/>
              <a:t> implement</a:t>
            </a:r>
            <a:r>
              <a:rPr lang="ko-KR" altLang="en-US"/>
              <a:t>함녀 다른 클래스를 상속 받을 수있다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09800AC9-CC5D-4FF3-B761-67219E032DEF}" type="slidenum">
              <a:rPr lang="en-US" altLang="en-US"/>
              <a:pPr lvl="0">
                <a:defRPr lang="ko-KR" altLang="en-US"/>
              </a:pPr>
              <a:t>49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포인터와 배열의 관계는 무엇인가</a:t>
            </a:r>
            <a:r>
              <a:rPr lang="en-US" altLang="ko-KR" dirty="0" smtClean="0"/>
              <a:t>?</a:t>
            </a: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0AC9-CC5D-4FF3-B761-67219E032DEF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260369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47. C++/Java/C# </a:t>
            </a:r>
            <a:r>
              <a:rPr lang="ko-KR" altLang="en-US" dirty="0" smtClean="0"/>
              <a:t>에서 각각 </a:t>
            </a:r>
            <a:r>
              <a:rPr lang="en-US" altLang="ko-KR" dirty="0" smtClean="0"/>
              <a:t>override</a:t>
            </a:r>
            <a:r>
              <a:rPr lang="ko-KR" altLang="en-US" dirty="0" smtClean="0"/>
              <a:t>에 대한 표시는 어떻게 하는가</a:t>
            </a:r>
            <a:r>
              <a:rPr lang="en-US" altLang="ko-KR" dirty="0" smtClean="0"/>
              <a:t>?</a:t>
            </a: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0AC9-CC5D-4FF3-B761-67219E032DEF}" type="slidenum">
              <a:rPr lang="ko-KR" altLang="en-US" smtClean="0"/>
              <a:pPr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7271362"/>
      </p:ext>
    </p:extLst>
  </p:cSld>
  <p:clrMapOvr>
    <a:masterClrMapping/>
  </p:clrMapOvr>
</p:sld>
</file>

<file path=ppt/slides/slide5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>
            <a:normAutofit fontScale="90000"/>
          </a:bodyPr>
          <a:lstStyle/>
          <a:p>
            <a:pPr lvl="0">
              <a:defRPr lang="ko-KR" altLang="en-US"/>
            </a:pPr>
            <a:r>
              <a:rPr lang="en-US" altLang="ko-KR"/>
              <a:t>48. Java </a:t>
            </a:r>
            <a:r>
              <a:rPr lang="ko-KR" altLang="en-US"/>
              <a:t>의 </a:t>
            </a:r>
            <a:r>
              <a:rPr lang="en-US" altLang="ko-KR"/>
              <a:t>@Override </a:t>
            </a:r>
            <a:r>
              <a:rPr lang="ko-KR" altLang="en-US"/>
              <a:t>는 빼면 안되나</a:t>
            </a:r>
            <a:r>
              <a:rPr lang="en-US" altLang="ko-KR"/>
              <a:t>? </a:t>
            </a:r>
            <a:r>
              <a:rPr lang="ko-KR" altLang="en-US"/>
              <a:t>실질적인 역할이 무엇인가</a:t>
            </a:r>
            <a:r>
              <a:rPr lang="en-US" altLang="ko-KR"/>
              <a:t>?</a:t>
            </a:r>
            <a:endParaRPr lang="en-US" altLang="ko-KR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부모 클래스 또는 구현해야할 인터페이스에서 해당 메소드를 찾을 수 없다면 컴파일 오류가 나서 오류찾기가 좋다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09800AC9-CC5D-4FF3-B761-67219E032DEF}" type="slidenum">
              <a:rPr lang="en-US" altLang="en-US"/>
              <a:pPr lvl="0">
                <a:defRPr lang="ko-KR" altLang="en-US"/>
              </a:pPr>
              <a:t>51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49. C++</a:t>
            </a:r>
            <a:r>
              <a:rPr lang="ko-KR" altLang="en-US" dirty="0" smtClean="0"/>
              <a:t>에서 </a:t>
            </a:r>
            <a:r>
              <a:rPr lang="ko-KR" altLang="en-US" dirty="0" err="1" smtClean="0"/>
              <a:t>다형성을</a:t>
            </a:r>
            <a:r>
              <a:rPr lang="ko-KR" altLang="en-US" dirty="0" smtClean="0"/>
              <a:t> 사용하기 위한 조건은 무엇인가</a:t>
            </a:r>
            <a:r>
              <a:rPr lang="en-US" altLang="ko-KR" dirty="0" smtClean="0"/>
              <a:t>?</a:t>
            </a: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0AC9-CC5D-4FF3-B761-67219E032DEF}" type="slidenum">
              <a:rPr lang="ko-KR" altLang="en-US" smtClean="0"/>
              <a:pPr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471279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50. C++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private inheritance </a:t>
            </a:r>
            <a:r>
              <a:rPr lang="ko-KR" altLang="en-US" dirty="0" smtClean="0"/>
              <a:t>는 어떤 경우에 사용하는가</a:t>
            </a:r>
            <a:r>
              <a:rPr lang="en-US" altLang="ko-KR" dirty="0" smtClean="0"/>
              <a:t>?</a:t>
            </a: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0AC9-CC5D-4FF3-B761-67219E032DEF}" type="slidenum">
              <a:rPr lang="ko-KR" altLang="en-US" smtClean="0"/>
              <a:pPr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547390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51. </a:t>
            </a:r>
            <a:r>
              <a:rPr lang="ko-KR" altLang="en-US" dirty="0" smtClean="0"/>
              <a:t>재사용에 있어서 </a:t>
            </a:r>
            <a:r>
              <a:rPr lang="en-US" altLang="ko-KR" dirty="0" smtClean="0"/>
              <a:t>inheritance 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composition</a:t>
            </a:r>
            <a:r>
              <a:rPr lang="ko-KR" altLang="en-US" dirty="0" smtClean="0"/>
              <a:t>을 비교 설명하라</a:t>
            </a:r>
            <a:r>
              <a:rPr lang="en-US" altLang="ko-KR" dirty="0" smtClean="0"/>
              <a:t>.</a:t>
            </a: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0AC9-CC5D-4FF3-B761-67219E032DEF}" type="slidenum">
              <a:rPr lang="ko-KR" altLang="en-US" smtClean="0"/>
              <a:pPr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500534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52. inline </a:t>
            </a:r>
            <a:r>
              <a:rPr lang="ko-KR" altLang="en-US" dirty="0" smtClean="0"/>
              <a:t>함수란 무엇인가</a:t>
            </a:r>
            <a:r>
              <a:rPr lang="en-US" altLang="ko-KR" dirty="0" smtClean="0"/>
              <a:t>?</a:t>
            </a: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0AC9-CC5D-4FF3-B761-67219E032DEF}" type="slidenum">
              <a:rPr lang="ko-KR" altLang="en-US" smtClean="0"/>
              <a:pPr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422871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53. C++ nested class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Java inner class </a:t>
            </a:r>
            <a:r>
              <a:rPr lang="ko-KR" altLang="en-US" dirty="0" smtClean="0"/>
              <a:t>의 차이는 무엇인가</a:t>
            </a:r>
            <a:r>
              <a:rPr lang="en-US" altLang="ko-KR" dirty="0" smtClean="0"/>
              <a:t>?</a:t>
            </a: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0AC9-CC5D-4FF3-B761-67219E032DEF}" type="slidenum">
              <a:rPr lang="ko-KR" altLang="en-US" smtClean="0"/>
              <a:pPr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371071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54. Java 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static nested class 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inner class</a:t>
            </a:r>
            <a:r>
              <a:rPr lang="ko-KR" altLang="en-US" dirty="0" smtClean="0"/>
              <a:t>의 차이는 무엇인가</a:t>
            </a:r>
            <a:r>
              <a:rPr lang="en-US" altLang="ko-KR" dirty="0" smtClean="0"/>
              <a:t>?</a:t>
            </a: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0AC9-CC5D-4FF3-B761-67219E032DEF}" type="slidenum">
              <a:rPr lang="ko-KR" altLang="en-US" smtClean="0"/>
              <a:pPr/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062329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55. Java anonymous inner class</a:t>
            </a:r>
            <a:r>
              <a:rPr lang="ko-KR" altLang="en-US" dirty="0" smtClean="0"/>
              <a:t>는 써 봤습니까</a:t>
            </a:r>
            <a:r>
              <a:rPr lang="en-US" altLang="ko-KR" dirty="0" smtClean="0"/>
              <a:t>?</a:t>
            </a: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0AC9-CC5D-4FF3-B761-67219E032DEF}" type="slidenum">
              <a:rPr lang="ko-KR" altLang="en-US" smtClean="0"/>
              <a:pPr/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466886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56. Serialize</a:t>
            </a:r>
            <a:r>
              <a:rPr lang="ko-KR" altLang="en-US" dirty="0" smtClean="0"/>
              <a:t>는 무엇이며 장단점은 </a:t>
            </a:r>
            <a:r>
              <a:rPr lang="en-US" altLang="ko-KR" dirty="0" smtClean="0"/>
              <a:t>?</a:t>
            </a: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0AC9-CC5D-4FF3-B761-67219E032DEF}" type="slidenum">
              <a:rPr lang="ko-KR" altLang="en-US" smtClean="0"/>
              <a:pPr/>
              <a:t>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6992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3. C </a:t>
            </a:r>
            <a:r>
              <a:rPr lang="ko-KR" altLang="en-US" dirty="0" smtClean="0"/>
              <a:t>언어 </a:t>
            </a:r>
            <a:r>
              <a:rPr lang="en-US" altLang="ko-KR" dirty="0" smtClean="0"/>
              <a:t>(not C++)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auto </a:t>
            </a:r>
            <a:r>
              <a:rPr lang="ko-KR" altLang="en-US" dirty="0" smtClean="0"/>
              <a:t>는 무엇인가</a:t>
            </a:r>
            <a:r>
              <a:rPr lang="en-US" altLang="ko-KR" dirty="0" smtClean="0"/>
              <a:t>?</a:t>
            </a: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0AC9-CC5D-4FF3-B761-67219E032DEF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968139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57. Java</a:t>
            </a:r>
            <a:r>
              <a:rPr lang="ko-KR" altLang="en-US" dirty="0" smtClean="0"/>
              <a:t>에서는 포인터가 없다는 말을 어떻게 생각하나</a:t>
            </a:r>
            <a:r>
              <a:rPr lang="en-US" altLang="ko-KR" dirty="0" smtClean="0"/>
              <a:t>?</a:t>
            </a: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0AC9-CC5D-4FF3-B761-67219E032DEF}" type="slidenum">
              <a:rPr lang="ko-KR" altLang="en-US" smtClean="0"/>
              <a:pPr/>
              <a:t>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317599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58. Java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String </a:t>
            </a:r>
            <a:r>
              <a:rPr lang="ko-KR" altLang="en-US" dirty="0" smtClean="0"/>
              <a:t>과 </a:t>
            </a:r>
            <a:r>
              <a:rPr lang="en-US" altLang="ko-KR" dirty="0" err="1" smtClean="0"/>
              <a:t>StringBuilder</a:t>
            </a:r>
            <a:r>
              <a:rPr lang="en-US" altLang="ko-KR" dirty="0" smtClean="0"/>
              <a:t> </a:t>
            </a:r>
            <a:r>
              <a:rPr lang="ko-KR" altLang="en-US" dirty="0" smtClean="0"/>
              <a:t>의 차이를 설명하시오</a:t>
            </a:r>
            <a:r>
              <a:rPr lang="en-US" altLang="ko-KR" dirty="0" smtClean="0"/>
              <a:t>.</a:t>
            </a: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0AC9-CC5D-4FF3-B761-67219E032DEF}" type="slidenum">
              <a:rPr lang="ko-KR" altLang="en-US" smtClean="0"/>
              <a:pPr/>
              <a:t>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416600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59. Java</a:t>
            </a:r>
            <a:r>
              <a:rPr lang="ko-KR" altLang="en-US" dirty="0" smtClean="0"/>
              <a:t>의 </a:t>
            </a:r>
            <a:r>
              <a:rPr lang="en-US" altLang="ko-KR" dirty="0" err="1" smtClean="0"/>
              <a:t>StringBuilder</a:t>
            </a:r>
            <a:r>
              <a:rPr lang="en-US" altLang="ko-KR" dirty="0" smtClean="0"/>
              <a:t> 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StringBuffer</a:t>
            </a:r>
            <a:r>
              <a:rPr lang="en-US" altLang="ko-KR" dirty="0" smtClean="0"/>
              <a:t>  </a:t>
            </a:r>
            <a:r>
              <a:rPr lang="ko-KR" altLang="en-US" dirty="0" smtClean="0"/>
              <a:t>차이는</a:t>
            </a:r>
            <a:r>
              <a:rPr lang="en-US" altLang="ko-KR" dirty="0" smtClean="0"/>
              <a:t>?</a:t>
            </a: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0AC9-CC5D-4FF3-B761-67219E032DEF}" type="slidenum">
              <a:rPr lang="ko-KR" altLang="en-US" smtClean="0"/>
              <a:pPr/>
              <a:t>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20347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60. Java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main entry point</a:t>
            </a:r>
            <a:r>
              <a:rPr lang="ko-KR" altLang="en-US" dirty="0" smtClean="0"/>
              <a:t>함수가 </a:t>
            </a:r>
            <a:r>
              <a:rPr lang="en-US" altLang="ko-KR" dirty="0" smtClean="0"/>
              <a:t>static </a:t>
            </a:r>
            <a:r>
              <a:rPr lang="ko-KR" altLang="en-US" dirty="0" smtClean="0"/>
              <a:t>인 이유는 무엇인가</a:t>
            </a:r>
            <a:r>
              <a:rPr lang="en-US" altLang="ko-KR" dirty="0" smtClean="0"/>
              <a:t>?</a:t>
            </a: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0AC9-CC5D-4FF3-B761-67219E032DEF}" type="slidenum">
              <a:rPr lang="ko-KR" altLang="en-US" smtClean="0"/>
              <a:pPr/>
              <a:t>63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435523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61. C++ destructor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Java finalize method</a:t>
            </a:r>
            <a:r>
              <a:rPr lang="ko-KR" altLang="en-US" dirty="0" smtClean="0"/>
              <a:t>의 차이는 무엇인가</a:t>
            </a:r>
            <a:r>
              <a:rPr lang="en-US" altLang="ko-KR" dirty="0" smtClean="0"/>
              <a:t>?</a:t>
            </a: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0AC9-CC5D-4FF3-B761-67219E032DEF}" type="slidenum">
              <a:rPr lang="ko-KR" altLang="en-US" smtClean="0"/>
              <a:pPr/>
              <a:t>64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578846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62. Java: checked exception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runtime exception </a:t>
            </a:r>
            <a:r>
              <a:rPr lang="ko-KR" altLang="en-US" dirty="0" smtClean="0"/>
              <a:t>차이는</a:t>
            </a:r>
            <a:r>
              <a:rPr lang="en-US" altLang="ko-KR" dirty="0" smtClean="0"/>
              <a:t>?</a:t>
            </a: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0AC9-CC5D-4FF3-B761-67219E032DEF}" type="slidenum">
              <a:rPr lang="ko-KR" altLang="en-US" smtClean="0"/>
              <a:pPr/>
              <a:t>65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703289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63. Java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throw 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throws</a:t>
            </a:r>
            <a:r>
              <a:rPr lang="ko-KR" altLang="en-US" dirty="0" smtClean="0"/>
              <a:t>의 차이는 무엇인가</a:t>
            </a:r>
            <a:r>
              <a:rPr lang="en-US" altLang="ko-KR" dirty="0" smtClean="0"/>
              <a:t>?</a:t>
            </a: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0AC9-CC5D-4FF3-B761-67219E032DEF}" type="slidenum">
              <a:rPr lang="ko-KR" altLang="en-US" smtClean="0"/>
              <a:pPr/>
              <a:t>66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777464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64. Java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File 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C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FILE</a:t>
            </a:r>
            <a:r>
              <a:rPr lang="ko-KR" altLang="en-US" dirty="0" smtClean="0"/>
              <a:t>은 어떻게 다른가</a:t>
            </a:r>
            <a:r>
              <a:rPr lang="en-US" altLang="ko-KR" dirty="0" smtClean="0"/>
              <a:t>?</a:t>
            </a: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0AC9-CC5D-4FF3-B761-67219E032DEF}" type="slidenum">
              <a:rPr lang="ko-KR" altLang="en-US" smtClean="0"/>
              <a:pPr/>
              <a:t>67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926198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65. Abstraction </a:t>
            </a:r>
            <a:r>
              <a:rPr lang="ko-KR" altLang="en-US" dirty="0" smtClean="0"/>
              <a:t>이란 무엇인가</a:t>
            </a:r>
            <a:r>
              <a:rPr lang="en-US" altLang="ko-KR" dirty="0" smtClean="0"/>
              <a:t>?</a:t>
            </a: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0AC9-CC5D-4FF3-B761-67219E032DEF}" type="slidenum">
              <a:rPr lang="ko-KR" altLang="en-US" smtClean="0"/>
              <a:pPr/>
              <a:t>68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762690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66. Encapsulation 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information hiding</a:t>
            </a:r>
            <a:r>
              <a:rPr lang="ko-KR" altLang="en-US" dirty="0" smtClean="0"/>
              <a:t>을 설명하시오</a:t>
            </a: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0AC9-CC5D-4FF3-B761-67219E032DEF}" type="slidenum">
              <a:rPr lang="ko-KR" altLang="en-US" smtClean="0"/>
              <a:pPr/>
              <a:t>69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2106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4. C</a:t>
            </a:r>
            <a:r>
              <a:rPr lang="ko-KR" altLang="en-US" dirty="0" smtClean="0"/>
              <a:t>언어의 </a:t>
            </a:r>
            <a:r>
              <a:rPr lang="en-US" altLang="ko-KR" dirty="0" smtClean="0"/>
              <a:t>static</a:t>
            </a:r>
            <a:r>
              <a:rPr lang="ko-KR" altLang="en-US" dirty="0" smtClean="0"/>
              <a:t>에 대하여 설명하시오</a:t>
            </a: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0AC9-CC5D-4FF3-B761-67219E032DEF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737235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67. Inheritance </a:t>
            </a:r>
            <a:r>
              <a:rPr lang="ko-KR" altLang="en-US" dirty="0" smtClean="0"/>
              <a:t>란 무엇인가</a:t>
            </a:r>
            <a:r>
              <a:rPr lang="en-US" altLang="ko-KR" dirty="0" smtClean="0"/>
              <a:t>?</a:t>
            </a: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0AC9-CC5D-4FF3-B761-67219E032DEF}" type="slidenum">
              <a:rPr lang="ko-KR" altLang="en-US" smtClean="0"/>
              <a:pPr/>
              <a:t>70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171101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68. Polymorphism </a:t>
            </a:r>
            <a:r>
              <a:rPr lang="ko-KR" altLang="en-US" dirty="0" smtClean="0"/>
              <a:t>이란 무엇인가</a:t>
            </a:r>
            <a:r>
              <a:rPr lang="en-US" altLang="ko-KR" dirty="0" smtClean="0"/>
              <a:t>?</a:t>
            </a: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0AC9-CC5D-4FF3-B761-67219E032DEF}" type="slidenum">
              <a:rPr lang="ko-KR" altLang="en-US" smtClean="0"/>
              <a:pPr/>
              <a:t>71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192446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69. </a:t>
            </a:r>
            <a:r>
              <a:rPr lang="ko-KR" altLang="en-US" dirty="0" smtClean="0"/>
              <a:t>객체지향에서 </a:t>
            </a:r>
            <a:r>
              <a:rPr lang="ko-KR" altLang="en-US" dirty="0" err="1" smtClean="0"/>
              <a:t>다형성을</a:t>
            </a:r>
            <a:r>
              <a:rPr lang="ko-KR" altLang="en-US" dirty="0" smtClean="0"/>
              <a:t> 사용할 수 </a:t>
            </a:r>
            <a:r>
              <a:rPr lang="ko-KR" altLang="en-US" dirty="0" err="1" smtClean="0"/>
              <a:t>있게하는</a:t>
            </a:r>
            <a:r>
              <a:rPr lang="ko-KR" altLang="en-US" dirty="0" smtClean="0"/>
              <a:t> 기술적인 배경은 무엇인가</a:t>
            </a:r>
            <a:r>
              <a:rPr lang="en-US" altLang="ko-KR" dirty="0" smtClean="0"/>
              <a:t>?</a:t>
            </a: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0AC9-CC5D-4FF3-B761-67219E032DEF}" type="slidenum">
              <a:rPr lang="ko-KR" altLang="en-US" smtClean="0"/>
              <a:pPr/>
              <a:t>72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232449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70. </a:t>
            </a:r>
            <a:r>
              <a:rPr lang="ko-KR" altLang="en-US" dirty="0" smtClean="0"/>
              <a:t>코드의 재사용과 개념의 재사용을 구분하여 설명하시오</a:t>
            </a: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0AC9-CC5D-4FF3-B761-67219E032DEF}" type="slidenum">
              <a:rPr lang="ko-KR" altLang="en-US" smtClean="0"/>
              <a:pPr/>
              <a:t>73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166868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71. </a:t>
            </a:r>
            <a:r>
              <a:rPr lang="ko-KR" altLang="en-US" dirty="0" smtClean="0"/>
              <a:t>상속을 하는 목적을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가지만 들어서 설명해보시오</a:t>
            </a: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0AC9-CC5D-4FF3-B761-67219E032DEF}" type="slidenum">
              <a:rPr lang="ko-KR" altLang="en-US" smtClean="0"/>
              <a:pPr/>
              <a:t>74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232849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72. Cohesion </a:t>
            </a:r>
            <a:r>
              <a:rPr lang="ko-KR" altLang="en-US" dirty="0" smtClean="0"/>
              <a:t>과 </a:t>
            </a:r>
            <a:r>
              <a:rPr lang="en-US" altLang="ko-KR" dirty="0" err="1" smtClean="0"/>
              <a:t>Couping</a:t>
            </a:r>
            <a:r>
              <a:rPr lang="ko-KR" altLang="en-US" dirty="0" smtClean="0"/>
              <a:t>을 설명하시오</a:t>
            </a:r>
            <a:r>
              <a:rPr lang="en-US" altLang="ko-KR" dirty="0" smtClean="0"/>
              <a:t>.</a:t>
            </a: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0AC9-CC5D-4FF3-B761-67219E032DEF}" type="slidenum">
              <a:rPr lang="ko-KR" altLang="en-US" smtClean="0"/>
              <a:pPr/>
              <a:t>75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530435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73. SOLID principle</a:t>
            </a:r>
            <a:r>
              <a:rPr lang="ko-KR" altLang="en-US" dirty="0" smtClean="0"/>
              <a:t>이란 무엇인가</a:t>
            </a:r>
            <a:r>
              <a:rPr lang="en-US" altLang="ko-KR" dirty="0" smtClean="0"/>
              <a:t>?</a:t>
            </a: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0AC9-CC5D-4FF3-B761-67219E032DEF}" type="slidenum">
              <a:rPr lang="ko-KR" altLang="en-US" smtClean="0"/>
              <a:pPr/>
              <a:t>76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315854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74. Single responsibility principle</a:t>
            </a: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0AC9-CC5D-4FF3-B761-67219E032DEF}" type="slidenum">
              <a:rPr lang="ko-KR" altLang="en-US" smtClean="0"/>
              <a:pPr/>
              <a:t>77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253349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75. Open-closed principle</a:t>
            </a: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0AC9-CC5D-4FF3-B761-67219E032DEF}" type="slidenum">
              <a:rPr lang="ko-KR" altLang="en-US" smtClean="0"/>
              <a:pPr/>
              <a:t>78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528485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76. </a:t>
            </a:r>
            <a:r>
              <a:rPr lang="en-US" altLang="ko-KR" dirty="0" err="1" smtClean="0"/>
              <a:t>Liskov</a:t>
            </a:r>
            <a:r>
              <a:rPr lang="en-US" altLang="ko-KR" dirty="0" smtClean="0"/>
              <a:t> substitution principle</a:t>
            </a: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0AC9-CC5D-4FF3-B761-67219E032DEF}" type="slidenum">
              <a:rPr lang="ko-KR" altLang="en-US" smtClean="0"/>
              <a:pPr/>
              <a:t>79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9851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5</a:t>
            </a:r>
            <a:r>
              <a:rPr lang="en-US" altLang="ko-KR" smtClean="0"/>
              <a:t>. </a:t>
            </a:r>
            <a:r>
              <a:rPr lang="ko-KR" altLang="en-US" smtClean="0"/>
              <a:t>컴퓨터에서 </a:t>
            </a:r>
            <a:r>
              <a:rPr lang="ko-KR" altLang="en-US" dirty="0" smtClean="0"/>
              <a:t>음수가 저장되는 방식은</a:t>
            </a:r>
            <a:r>
              <a:rPr lang="en-US" altLang="ko-KR" dirty="0" smtClean="0"/>
              <a:t>?</a:t>
            </a: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0AC9-CC5D-4FF3-B761-67219E032DEF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212855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77. Interface segregation principle</a:t>
            </a: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0AC9-CC5D-4FF3-B761-67219E032DEF}" type="slidenum">
              <a:rPr lang="ko-KR" altLang="en-US" smtClean="0"/>
              <a:pPr/>
              <a:t>80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4008795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78. Dependency inversion principle</a:t>
            </a: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0AC9-CC5D-4FF3-B761-67219E032DEF}" type="slidenum">
              <a:rPr lang="ko-KR" altLang="en-US" smtClean="0"/>
              <a:pPr/>
              <a:t>81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311144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79. Singleton </a:t>
            </a:r>
            <a:r>
              <a:rPr lang="ko-KR" altLang="en-US" dirty="0" smtClean="0"/>
              <a:t>은 무엇이며 어떻게 만들 수 있는가</a:t>
            </a:r>
            <a:r>
              <a:rPr lang="en-US" altLang="ko-KR" dirty="0" smtClean="0"/>
              <a:t>?</a:t>
            </a: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0AC9-CC5D-4FF3-B761-67219E032DEF}" type="slidenum">
              <a:rPr lang="ko-KR" altLang="en-US" smtClean="0"/>
              <a:pPr/>
              <a:t>82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662755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80. </a:t>
            </a:r>
            <a:r>
              <a:rPr lang="ko-KR" altLang="en-US" dirty="0" err="1" smtClean="0"/>
              <a:t>멀티스레드</a:t>
            </a:r>
            <a:r>
              <a:rPr lang="ko-KR" altLang="en-US" dirty="0" smtClean="0"/>
              <a:t> 환경은 </a:t>
            </a:r>
            <a:r>
              <a:rPr lang="en-US" altLang="ko-KR" dirty="0" smtClean="0"/>
              <a:t>singleton </a:t>
            </a:r>
            <a:r>
              <a:rPr lang="ko-KR" altLang="en-US" dirty="0" smtClean="0"/>
              <a:t>클래스에 어떤 영향을 미치나</a:t>
            </a:r>
            <a:r>
              <a:rPr lang="en-US" altLang="ko-KR" dirty="0" smtClean="0"/>
              <a:t>?</a:t>
            </a: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0AC9-CC5D-4FF3-B761-67219E032DEF}" type="slidenum">
              <a:rPr lang="ko-KR" altLang="en-US" smtClean="0"/>
              <a:pPr/>
              <a:t>83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566194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81. Design Pattern</a:t>
            </a:r>
            <a:r>
              <a:rPr lang="ko-KR" altLang="en-US" dirty="0" smtClean="0"/>
              <a:t>의 큰 유형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가지를 들고 각각의 대표적인 예를 들라</a:t>
            </a: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0AC9-CC5D-4FF3-B761-67219E032DEF}" type="slidenum">
              <a:rPr lang="ko-KR" altLang="en-US" smtClean="0"/>
              <a:pPr/>
              <a:t>84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8766247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82. Factory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Builder</a:t>
            </a:r>
            <a:r>
              <a:rPr lang="ko-KR" altLang="en-US" dirty="0" smtClean="0"/>
              <a:t>의 차이는 무엇인가</a:t>
            </a:r>
            <a:r>
              <a:rPr lang="en-US" altLang="ko-KR" dirty="0" smtClean="0"/>
              <a:t>?</a:t>
            </a: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0AC9-CC5D-4FF3-B761-67219E032DEF}" type="slidenum">
              <a:rPr lang="ko-KR" altLang="en-US" smtClean="0"/>
              <a:pPr/>
              <a:t>85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2870651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83. Prototype </a:t>
            </a:r>
            <a:r>
              <a:rPr lang="ko-KR" altLang="en-US" dirty="0" smtClean="0"/>
              <a:t>패턴의 목적은 무엇인가</a:t>
            </a:r>
            <a:r>
              <a:rPr lang="en-US" altLang="ko-KR" dirty="0" smtClean="0"/>
              <a:t>?</a:t>
            </a: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0AC9-CC5D-4FF3-B761-67219E032DEF}" type="slidenum">
              <a:rPr lang="ko-KR" altLang="en-US" smtClean="0"/>
              <a:pPr/>
              <a:t>86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0436138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84. Adapter  </a:t>
            </a:r>
            <a:r>
              <a:rPr lang="ko-KR" altLang="en-US" dirty="0" smtClean="0"/>
              <a:t>패턴을 설명하시오</a:t>
            </a:r>
            <a:r>
              <a:rPr lang="en-US" altLang="ko-KR" dirty="0" smtClean="0"/>
              <a:t>.</a:t>
            </a: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0AC9-CC5D-4FF3-B761-67219E032DEF}" type="slidenum">
              <a:rPr lang="ko-KR" altLang="en-US" smtClean="0"/>
              <a:pPr/>
              <a:t>87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4427748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85. Composite </a:t>
            </a:r>
            <a:r>
              <a:rPr lang="ko-KR" altLang="en-US" dirty="0" smtClean="0"/>
              <a:t>패턴을 </a:t>
            </a:r>
            <a:r>
              <a:rPr lang="ko-KR" altLang="en-US" dirty="0" err="1" smtClean="0"/>
              <a:t>사용해야하는</a:t>
            </a:r>
            <a:r>
              <a:rPr lang="ko-KR" altLang="en-US" dirty="0" smtClean="0"/>
              <a:t> 경우를 예를 들어 설명하시오</a:t>
            </a: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0AC9-CC5D-4FF3-B761-67219E032DEF}" type="slidenum">
              <a:rPr lang="ko-KR" altLang="en-US" smtClean="0"/>
              <a:pPr/>
              <a:t>88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080163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86. Decorator</a:t>
            </a: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0AC9-CC5D-4FF3-B761-67219E032DEF}" type="slidenum">
              <a:rPr lang="ko-KR" altLang="en-US" smtClean="0"/>
              <a:pPr/>
              <a:t>89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22877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6. Unicode 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UTF-8 </a:t>
            </a:r>
            <a:r>
              <a:rPr lang="ko-KR" altLang="en-US" dirty="0" smtClean="0"/>
              <a:t>에 대해 설명하시오</a:t>
            </a: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0AC9-CC5D-4FF3-B761-67219E032DEF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8662406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87. Flyweight</a:t>
            </a: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0AC9-CC5D-4FF3-B761-67219E032DEF}" type="slidenum">
              <a:rPr lang="ko-KR" altLang="en-US" smtClean="0"/>
              <a:pPr/>
              <a:t>90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0746395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88. Bridge</a:t>
            </a: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0AC9-CC5D-4FF3-B761-67219E032DEF}" type="slidenum">
              <a:rPr lang="ko-KR" altLang="en-US" smtClean="0"/>
              <a:pPr/>
              <a:t>91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4130001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89. MVC </a:t>
            </a:r>
            <a:r>
              <a:rPr lang="ko-KR" altLang="en-US" dirty="0" smtClean="0"/>
              <a:t>장점</a:t>
            </a: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0AC9-CC5D-4FF3-B761-67219E032DEF}" type="slidenum">
              <a:rPr lang="ko-KR" altLang="en-US" smtClean="0"/>
              <a:pPr/>
              <a:t>92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5991176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90. COR</a:t>
            </a: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0AC9-CC5D-4FF3-B761-67219E032DEF}" type="slidenum">
              <a:rPr lang="ko-KR" altLang="en-US" smtClean="0"/>
              <a:pPr/>
              <a:t>93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5433381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91. Command</a:t>
            </a: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0AC9-CC5D-4FF3-B761-67219E032DEF}" type="slidenum">
              <a:rPr lang="ko-KR" altLang="en-US" smtClean="0"/>
              <a:pPr/>
              <a:t>94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8191992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92. Iterator</a:t>
            </a: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0AC9-CC5D-4FF3-B761-67219E032DEF}" type="slidenum">
              <a:rPr lang="ko-KR" altLang="en-US" smtClean="0"/>
              <a:pPr/>
              <a:t>95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9313046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93. Visitor</a:t>
            </a: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0AC9-CC5D-4FF3-B761-67219E032DEF}" type="slidenum">
              <a:rPr lang="ko-KR" altLang="en-US" smtClean="0"/>
              <a:pPr/>
              <a:t>96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8592189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94. Memento</a:t>
            </a: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0AC9-CC5D-4FF3-B761-67219E032DEF}" type="slidenum">
              <a:rPr lang="ko-KR" altLang="en-US" smtClean="0"/>
              <a:pPr/>
              <a:t>97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3579735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95. Observer</a:t>
            </a: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0AC9-CC5D-4FF3-B761-67219E032DEF}" type="slidenum">
              <a:rPr lang="ko-KR" altLang="en-US" smtClean="0"/>
              <a:pPr/>
              <a:t>98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100513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96. Strategy</a:t>
            </a: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0AC9-CC5D-4FF3-B761-67219E032DEF}" type="slidenum">
              <a:rPr lang="ko-KR" altLang="en-US" smtClean="0"/>
              <a:pPr/>
              <a:t>99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5953220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1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</a:spPr>
      <a:bodyPr rtlCol="0" anchor="ctr"/>
      <a:lstStyle>
        <a:defPPr algn="ctr">
          <a:defRPr smtClean="0">
            <a:solidFill>
              <a:schemeClr val="tx2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1073</ep:Words>
  <ep:PresentationFormat>화면 슬라이드 쇼(4:3)</ep:PresentationFormat>
  <ep:Paragraphs>205</ep:Paragraphs>
  <ep:Slides>100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100</vt:i4>
      </vt:variant>
    </vt:vector>
  </ep:HeadingPairs>
  <ep:TitlesOfParts>
    <vt:vector size="101" baseType="lpstr">
      <vt:lpstr>Office 테마</vt:lpstr>
      <vt:lpstr>93. Visitor</vt:lpstr>
      <vt:lpstr>94. Memento</vt:lpstr>
      <vt:lpstr>95. Observer</vt:lpstr>
      <vt:lpstr>96. Strategy</vt:lpstr>
      <vt:lpstr xml:space="preserve">97. Template method 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  <vt:lpstr>슬라이드 36</vt:lpstr>
      <vt:lpstr>34. overloading 과 overriding은 어떻게 다른가?</vt:lpstr>
      <vt:lpstr>슬라이드 38</vt:lpstr>
      <vt:lpstr>슬라이드 39</vt:lpstr>
      <vt:lpstr>슬라이드 40</vt:lpstr>
      <vt:lpstr>슬라이드 41</vt:lpstr>
      <vt:lpstr>슬라이드 42</vt:lpstr>
      <vt:lpstr>슬라이드 43</vt:lpstr>
      <vt:lpstr>41. Java 에서  static 과 final 변수를 설명하라.</vt:lpstr>
      <vt:lpstr>슬라이드 45</vt:lpstr>
      <vt:lpstr>43. Interface 와 abstract class 는 어떤 차이가 있는가?</vt:lpstr>
      <vt:lpstr>슬라이드 47</vt:lpstr>
      <vt:lpstr>슬라이드 48</vt:lpstr>
      <vt:lpstr>46. Java의 Thread와 Runnable의 차이, 연관성을 설명하라. 왜 Runnable을 쓰나?</vt:lpstr>
      <vt:lpstr>슬라이드 50</vt:lpstr>
      <vt:lpstr>48. Java 의 @Override 는 빼면 안되나? 실질적인 역할이 무엇인가?</vt:lpstr>
      <vt:lpstr>슬라이드 52</vt:lpstr>
      <vt:lpstr>슬라이드 53</vt:lpstr>
      <vt:lpstr>슬라이드 54</vt:lpstr>
      <vt:lpstr>슬라이드 55</vt:lpstr>
      <vt:lpstr>슬라이드 56</vt:lpstr>
      <vt:lpstr>슬라이드 57</vt:lpstr>
      <vt:lpstr>슬라이드 58</vt:lpstr>
      <vt:lpstr>슬라이드 59</vt:lpstr>
      <vt:lpstr>슬라이드 60</vt:lpstr>
      <vt:lpstr>슬라이드 61</vt:lpstr>
      <vt:lpstr>슬라이드 62</vt:lpstr>
      <vt:lpstr>슬라이드 63</vt:lpstr>
      <vt:lpstr>슬라이드 64</vt:lpstr>
      <vt:lpstr>슬라이드 65</vt:lpstr>
      <vt:lpstr>슬라이드 66</vt:lpstr>
      <vt:lpstr>슬라이드 67</vt:lpstr>
      <vt:lpstr>슬라이드 68</vt:lpstr>
      <vt:lpstr>슬라이드 69</vt:lpstr>
      <vt:lpstr>슬라이드 70</vt:lpstr>
      <vt:lpstr>슬라이드 71</vt:lpstr>
      <vt:lpstr>슬라이드 72</vt:lpstr>
      <vt:lpstr>슬라이드 73</vt:lpstr>
      <vt:lpstr>슬라이드 74</vt:lpstr>
      <vt:lpstr>슬라이드 75</vt:lpstr>
      <vt:lpstr>슬라이드 76</vt:lpstr>
      <vt:lpstr>슬라이드 77</vt:lpstr>
      <vt:lpstr>슬라이드 78</vt:lpstr>
      <vt:lpstr>슬라이드 79</vt:lpstr>
      <vt:lpstr>슬라이드 80</vt:lpstr>
      <vt:lpstr>슬라이드 81</vt:lpstr>
      <vt:lpstr>슬라이드 82</vt:lpstr>
      <vt:lpstr>슬라이드 83</vt:lpstr>
      <vt:lpstr>슬라이드 84</vt:lpstr>
      <vt:lpstr>슬라이드 85</vt:lpstr>
      <vt:lpstr>슬라이드 86</vt:lpstr>
      <vt:lpstr>슬라이드 87</vt:lpstr>
      <vt:lpstr>슬라이드 88</vt:lpstr>
      <vt:lpstr>슬라이드 89</vt:lpstr>
      <vt:lpstr>슬라이드 90</vt:lpstr>
      <vt:lpstr>슬라이드 91</vt:lpstr>
      <vt:lpstr>슬라이드 92</vt:lpstr>
      <vt:lpstr>슬라이드 93</vt:lpstr>
      <vt:lpstr>슬라이드 94</vt:lpstr>
      <vt:lpstr>슬라이드 95</vt:lpstr>
      <vt:lpstr>슬라이드 96</vt:lpstr>
      <vt:lpstr>슬라이드 97</vt:lpstr>
      <vt:lpstr>슬라이드 98</vt:lpstr>
      <vt:lpstr>슬라이드 99</vt:lpstr>
      <vt:lpstr>슬라이드 100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2015-02-03T08:21:06.000</dcterms:created>
  <dc:creator>cho</dc:creator>
  <cp:lastModifiedBy>user</cp:lastModifiedBy>
  <dcterms:modified xsi:type="dcterms:W3CDTF">2019-10-13T08:54:10.243</dcterms:modified>
  <cp:revision>151</cp:revision>
  <dc:title>Java Programming</dc:title>
  <cp:version>0906.0100.01</cp:version>
</cp:coreProperties>
</file>