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1"/>
  </p:notesMasterIdLst>
  <p:sldIdLst>
    <p:sldId id="434" r:id="rId2"/>
    <p:sldId id="743" r:id="rId3"/>
    <p:sldId id="744" r:id="rId4"/>
    <p:sldId id="745" r:id="rId5"/>
    <p:sldId id="746" r:id="rId6"/>
    <p:sldId id="747" r:id="rId7"/>
    <p:sldId id="748" r:id="rId8"/>
    <p:sldId id="749" r:id="rId9"/>
    <p:sldId id="752" r:id="rId10"/>
    <p:sldId id="753" r:id="rId11"/>
    <p:sldId id="757" r:id="rId12"/>
    <p:sldId id="754" r:id="rId13"/>
    <p:sldId id="758" r:id="rId14"/>
    <p:sldId id="755" r:id="rId15"/>
    <p:sldId id="759" r:id="rId16"/>
    <p:sldId id="756" r:id="rId17"/>
    <p:sldId id="750" r:id="rId18"/>
    <p:sldId id="760" r:id="rId19"/>
    <p:sldId id="7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6429" autoAdjust="0"/>
  </p:normalViewPr>
  <p:slideViewPr>
    <p:cSldViewPr snapToGrid="0">
      <p:cViewPr varScale="1">
        <p:scale>
          <a:sx n="101" d="100"/>
          <a:sy n="101" d="100"/>
        </p:scale>
        <p:origin x="162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Aggregation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집합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팩토리는</a:t>
            </a:r>
            <a:r>
              <a:rPr lang="ko-KR" altLang="en-US" dirty="0"/>
              <a:t> </a:t>
            </a:r>
            <a:r>
              <a:rPr lang="ko-KR" altLang="en-US" dirty="0" err="1"/>
              <a:t>애드온이라는</a:t>
            </a:r>
            <a:r>
              <a:rPr lang="ko-KR" altLang="en-US" dirty="0"/>
              <a:t> 것을 건설해서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팩토리에서는</a:t>
            </a:r>
            <a:r>
              <a:rPr lang="ko-KR" altLang="en-US" dirty="0"/>
              <a:t> 생산하지 못하는 </a:t>
            </a:r>
            <a:r>
              <a:rPr lang="ko-KR" altLang="en-US" dirty="0" err="1"/>
              <a:t>시즈탱크를</a:t>
            </a:r>
            <a:r>
              <a:rPr lang="ko-KR" altLang="en-US" dirty="0"/>
              <a:t> 생산할 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애드온은</a:t>
            </a:r>
            <a:r>
              <a:rPr lang="ko-KR" altLang="en-US" dirty="0" smtClean="0"/>
              <a:t> </a:t>
            </a:r>
            <a:r>
              <a:rPr lang="ko-KR" altLang="en-US" dirty="0" err="1"/>
              <a:t>팩토리가</a:t>
            </a:r>
            <a:r>
              <a:rPr lang="ko-KR" altLang="en-US" dirty="0"/>
              <a:t> 위치를 이동하여도 파괴되지 않고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팩토리가</a:t>
            </a:r>
            <a:r>
              <a:rPr lang="ko-KR" altLang="en-US" dirty="0"/>
              <a:t> 연결이 되면 또 동작을 정상적으로 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.(</a:t>
            </a:r>
            <a:r>
              <a:rPr lang="ko-KR" altLang="en-US" dirty="0" err="1" smtClean="0">
                <a:solidFill>
                  <a:srgbClr val="FF0000"/>
                </a:solidFill>
              </a:rPr>
              <a:t>마린은</a:t>
            </a:r>
            <a:r>
              <a:rPr lang="ko-KR" altLang="en-US" dirty="0" smtClean="0">
                <a:solidFill>
                  <a:srgbClr val="FF0000"/>
                </a:solidFill>
              </a:rPr>
              <a:t> 죽으면 </a:t>
            </a:r>
            <a:r>
              <a:rPr lang="ko-KR" altLang="en-US" dirty="0" err="1" smtClean="0">
                <a:solidFill>
                  <a:srgbClr val="FF0000"/>
                </a:solidFill>
              </a:rPr>
              <a:t>총삭제</a:t>
            </a:r>
            <a:r>
              <a:rPr lang="ko-KR" altLang="en-US" dirty="0" smtClean="0">
                <a:solidFill>
                  <a:srgbClr val="FF0000"/>
                </a:solidFill>
              </a:rPr>
              <a:t> 당함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다른예로</a:t>
            </a:r>
            <a:r>
              <a:rPr lang="en-US" altLang="ko-KR" dirty="0"/>
              <a:t>, </a:t>
            </a:r>
            <a:r>
              <a:rPr lang="ko-KR" altLang="en-US" dirty="0"/>
              <a:t>컴퓨터에는 모니터와 마우스와 키보드가 있는데 이것들도 같은 의미로 해석이 됩니다</a:t>
            </a:r>
            <a:r>
              <a:rPr lang="en-US" altLang="ko-KR" dirty="0" smtClean="0"/>
              <a:t>.(</a:t>
            </a:r>
            <a:r>
              <a:rPr lang="ko-KR" altLang="en-US" dirty="0" smtClean="0">
                <a:solidFill>
                  <a:srgbClr val="FF0000"/>
                </a:solidFill>
              </a:rPr>
              <a:t>빈 다이아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http://cfile2.uf.tistory.com/image/111FB83A4EE0C11835C2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86" y="3319466"/>
            <a:ext cx="6265627" cy="25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791310"/>
            <a:ext cx="4179570" cy="2806944"/>
          </a:xfrm>
          <a:prstGeom prst="rect">
            <a:avLst/>
          </a:prstGeom>
        </p:spPr>
      </p:pic>
      <p:pic>
        <p:nvPicPr>
          <p:cNvPr id="7" name="Picture 2" descr="http://cfile2.uf.tistory.com/image/111FB83A4EE0C11835C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86" y="1136443"/>
            <a:ext cx="6265627" cy="25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0" y="4156186"/>
            <a:ext cx="2411292" cy="2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Composition (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캐리어</a:t>
            </a:r>
            <a:r>
              <a:rPr lang="en-US" altLang="ko-KR" dirty="0" smtClean="0"/>
              <a:t>(?)(</a:t>
            </a:r>
            <a:r>
              <a:rPr lang="ko-KR" altLang="en-US" dirty="0" err="1" smtClean="0"/>
              <a:t>마린은</a:t>
            </a:r>
            <a:r>
              <a:rPr lang="ko-KR" altLang="en-US" dirty="0" smtClean="0"/>
              <a:t> 죽으면 총이 없어진다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실제 </a:t>
            </a:r>
            <a:r>
              <a:rPr lang="ko-KR" altLang="en-US" dirty="0" err="1"/>
              <a:t>스타크래프트에서는</a:t>
            </a:r>
            <a:r>
              <a:rPr lang="ko-KR" altLang="en-US" dirty="0"/>
              <a:t> </a:t>
            </a:r>
            <a:r>
              <a:rPr lang="ko-KR" altLang="en-US" dirty="0" err="1"/>
              <a:t>캐리어가</a:t>
            </a:r>
            <a:r>
              <a:rPr lang="ko-KR" altLang="en-US" dirty="0"/>
              <a:t> 생성이 되어서 </a:t>
            </a:r>
            <a:r>
              <a:rPr lang="ko-KR" altLang="en-US" dirty="0" err="1"/>
              <a:t>인터셉터라는</a:t>
            </a:r>
            <a:r>
              <a:rPr lang="ko-KR" altLang="en-US" dirty="0"/>
              <a:t> </a:t>
            </a:r>
            <a:r>
              <a:rPr lang="ko-KR" altLang="en-US" dirty="0" err="1"/>
              <a:t>유닛을</a:t>
            </a:r>
            <a:r>
              <a:rPr lang="ko-KR" altLang="en-US" dirty="0"/>
              <a:t> 다시 생성하지만</a:t>
            </a:r>
            <a:r>
              <a:rPr lang="en-US" altLang="ko-KR" dirty="0"/>
              <a:t>, </a:t>
            </a:r>
            <a:r>
              <a:rPr lang="ko-KR" altLang="en-US" dirty="0"/>
              <a:t>여기서는 전제조건을 </a:t>
            </a:r>
            <a:r>
              <a:rPr lang="ko-KR" altLang="en-US" dirty="0" err="1" smtClean="0"/>
              <a:t>캐리어가</a:t>
            </a:r>
            <a:r>
              <a:rPr lang="ko-KR" altLang="en-US" dirty="0"/>
              <a:t> </a:t>
            </a:r>
            <a:r>
              <a:rPr lang="ko-KR" altLang="en-US" dirty="0" smtClean="0"/>
              <a:t>생성이 </a:t>
            </a:r>
            <a:r>
              <a:rPr lang="ko-KR" altLang="en-US" dirty="0"/>
              <a:t>되는 동시에 </a:t>
            </a:r>
            <a:r>
              <a:rPr lang="ko-KR" altLang="en-US" dirty="0" err="1"/>
              <a:t>인터셉터가</a:t>
            </a:r>
            <a:r>
              <a:rPr lang="ko-KR" altLang="en-US" dirty="0"/>
              <a:t> 생성이 된다고 </a:t>
            </a:r>
            <a:r>
              <a:rPr lang="ko-KR" altLang="en-US" dirty="0" smtClean="0"/>
              <a:t>가정한다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err="1" smtClean="0"/>
              <a:t>캐리어가</a:t>
            </a:r>
            <a:r>
              <a:rPr lang="ko-KR" altLang="en-US" dirty="0" smtClean="0"/>
              <a:t> </a:t>
            </a:r>
            <a:r>
              <a:rPr lang="ko-KR" altLang="en-US" dirty="0"/>
              <a:t>죽으면 안에 있던 </a:t>
            </a:r>
            <a:r>
              <a:rPr lang="ko-KR" altLang="en-US" dirty="0" err="1"/>
              <a:t>인터셉터도</a:t>
            </a:r>
            <a:r>
              <a:rPr lang="ko-KR" altLang="en-US" dirty="0"/>
              <a:t> 같이 </a:t>
            </a:r>
            <a:r>
              <a:rPr lang="ko-KR" altLang="en-US" dirty="0" err="1"/>
              <a:t>죽게되니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라이프 사이클을 공유하게 </a:t>
            </a:r>
            <a:r>
              <a:rPr lang="ko-KR" altLang="en-US" dirty="0" smtClean="0">
                <a:solidFill>
                  <a:srgbClr val="FF0000"/>
                </a:solidFill>
              </a:rPr>
              <a:t>된다</a:t>
            </a:r>
            <a:r>
              <a:rPr lang="en-US" altLang="ko-KR" dirty="0" smtClean="0"/>
              <a:t>. </a:t>
            </a:r>
            <a:r>
              <a:rPr lang="ko-KR" altLang="en-US" dirty="0"/>
              <a:t>이것이 바로 </a:t>
            </a:r>
            <a:r>
              <a:rPr lang="ko-KR" altLang="en-US" dirty="0" err="1"/>
              <a:t>콤포지션</a:t>
            </a:r>
            <a:r>
              <a:rPr lang="ko-KR" altLang="en-US" dirty="0"/>
              <a:t> </a:t>
            </a:r>
            <a:r>
              <a:rPr lang="ko-KR" altLang="en-US" dirty="0" smtClean="0"/>
              <a:t>모델이다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만약 위의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관계라면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팩토리가</a:t>
            </a:r>
            <a:r>
              <a:rPr lang="ko-KR" altLang="en-US" dirty="0" smtClean="0"/>
              <a:t> 터지면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애드온도</a:t>
            </a:r>
            <a:r>
              <a:rPr lang="ko-KR" altLang="en-US" dirty="0" smtClean="0"/>
              <a:t> 터짐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그렇지 않기 때문에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관계가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애드온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관계임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꽉찬</a:t>
            </a:r>
            <a:r>
              <a:rPr lang="ko-KR" altLang="en-US" dirty="0" smtClean="0">
                <a:solidFill>
                  <a:srgbClr val="FF0000"/>
                </a:solidFill>
              </a:rPr>
              <a:t> 다이아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 descr="http://cfile26.uf.tistory.com/image/1175F5384EE0C1D90A28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51" y="3909837"/>
            <a:ext cx="5225834" cy="22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Composition (</a:t>
            </a:r>
            <a:r>
              <a:rPr lang="ko-KR" altLang="en-US" dirty="0"/>
              <a:t>합성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08" y="3844545"/>
            <a:ext cx="3876675" cy="2676525"/>
          </a:xfrm>
          <a:prstGeom prst="rect">
            <a:avLst/>
          </a:prstGeom>
        </p:spPr>
      </p:pic>
      <p:pic>
        <p:nvPicPr>
          <p:cNvPr id="6" name="Picture 2" descr="http://cfile26.uf.tistory.com/image/1175F5384EE0C1D90A28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4" y="1075805"/>
            <a:ext cx="5225834" cy="22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1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Dependency</a:t>
            </a:r>
            <a:r>
              <a:rPr lang="en-US" altLang="ko-KR" dirty="0"/>
              <a:t>(</a:t>
            </a:r>
            <a:r>
              <a:rPr lang="ko-KR" altLang="en-US" dirty="0"/>
              <a:t>의존관계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7886700" cy="5568846"/>
          </a:xfrm>
        </p:spPr>
        <p:txBody>
          <a:bodyPr>
            <a:normAutofit/>
          </a:bodyPr>
          <a:lstStyle/>
          <a:p>
            <a:r>
              <a:rPr lang="ko-KR" altLang="en-US" dirty="0"/>
              <a:t>의존관계는 </a:t>
            </a:r>
            <a:r>
              <a:rPr lang="ko-KR" altLang="en-US" b="1" dirty="0"/>
              <a:t>한 객체가 </a:t>
            </a:r>
            <a:r>
              <a:rPr lang="ko-KR" altLang="en-US" b="1" dirty="0" smtClean="0"/>
              <a:t>다른 객체를 </a:t>
            </a:r>
            <a:r>
              <a:rPr lang="ko-KR" altLang="en-US" b="1" dirty="0"/>
              <a:t>소유하지는 않지만</a:t>
            </a:r>
            <a:r>
              <a:rPr lang="en-US" altLang="ko-KR" b="1" dirty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다른 객체의 </a:t>
            </a:r>
            <a:r>
              <a:rPr lang="ko-KR" altLang="en-US" b="1" dirty="0">
                <a:solidFill>
                  <a:srgbClr val="FF0000"/>
                </a:solidFill>
              </a:rPr>
              <a:t>변경에 따라서 같이 변경</a:t>
            </a:r>
            <a:r>
              <a:rPr lang="ko-KR" altLang="en-US" dirty="0"/>
              <a:t>을 해주어야 </a:t>
            </a:r>
            <a:r>
              <a:rPr lang="ko-KR" altLang="en-US" dirty="0" smtClean="0"/>
              <a:t>할 때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/>
              <a:t>아래의 </a:t>
            </a:r>
            <a:r>
              <a:rPr lang="ko-KR" altLang="en-US" dirty="0" err="1"/>
              <a:t>상황일때</a:t>
            </a:r>
            <a:r>
              <a:rPr lang="ko-KR" altLang="en-US" dirty="0"/>
              <a:t> 사용하게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 smtClean="0"/>
              <a:t>⑴</a:t>
            </a:r>
            <a:r>
              <a:rPr lang="ko-KR" altLang="en-US" dirty="0"/>
              <a:t>다른 객체를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받아서 그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r>
              <a:rPr lang="en-US" altLang="ko-KR" dirty="0" smtClean="0"/>
              <a:t>⑵</a:t>
            </a:r>
            <a:r>
              <a:rPr lang="ko-KR" altLang="en-US" dirty="0"/>
              <a:t>객체의 </a:t>
            </a:r>
            <a:r>
              <a:rPr lang="ko-KR" altLang="en-US" dirty="0" err="1"/>
              <a:t>메서드</a:t>
            </a:r>
            <a:r>
              <a:rPr lang="ko-KR" altLang="en-US" dirty="0"/>
              <a:t> 안에서 다른 객체를 생성해서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배럭스에서는</a:t>
            </a:r>
            <a:r>
              <a:rPr lang="ko-KR" altLang="en-US" dirty="0" smtClean="0"/>
              <a:t> </a:t>
            </a:r>
            <a:r>
              <a:rPr lang="ko-KR" altLang="en-US" dirty="0" err="1"/>
              <a:t>마린이나</a:t>
            </a:r>
            <a:r>
              <a:rPr lang="ko-KR" altLang="en-US" dirty="0"/>
              <a:t> </a:t>
            </a:r>
            <a:r>
              <a:rPr lang="ko-KR" altLang="en-US" dirty="0" err="1"/>
              <a:t>메딕등을</a:t>
            </a:r>
            <a:r>
              <a:rPr lang="ko-KR" altLang="en-US" dirty="0"/>
              <a:t> 생산을 할 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배럭스는</a:t>
            </a:r>
            <a:r>
              <a:rPr lang="ko-KR" altLang="en-US" dirty="0" smtClean="0"/>
              <a:t> </a:t>
            </a:r>
            <a:r>
              <a:rPr lang="ko-KR" altLang="en-US" dirty="0" err="1"/>
              <a:t>마린이나</a:t>
            </a:r>
            <a:r>
              <a:rPr lang="ko-KR" altLang="en-US" dirty="0"/>
              <a:t> </a:t>
            </a:r>
            <a:r>
              <a:rPr lang="ko-KR" altLang="en-US" dirty="0" err="1"/>
              <a:t>메딕을</a:t>
            </a:r>
            <a:r>
              <a:rPr lang="ko-KR" altLang="en-US" dirty="0"/>
              <a:t> 사용하지 않고 </a:t>
            </a:r>
            <a:r>
              <a:rPr lang="ko-KR" altLang="en-US" dirty="0" smtClean="0"/>
              <a:t>단순히 </a:t>
            </a:r>
            <a:r>
              <a:rPr lang="en-US" altLang="ko-KR" dirty="0" err="1" smtClean="0"/>
              <a:t>MakeMarine</a:t>
            </a:r>
            <a:r>
              <a:rPr lang="ko-KR" altLang="en-US" dirty="0"/>
              <a:t>이라는 </a:t>
            </a:r>
            <a:r>
              <a:rPr lang="ko-KR" altLang="en-US" dirty="0" err="1"/>
              <a:t>메서드를</a:t>
            </a:r>
            <a:r>
              <a:rPr lang="ko-KR" altLang="en-US" dirty="0"/>
              <a:t> 통해서 </a:t>
            </a:r>
            <a:r>
              <a:rPr lang="ko-KR" altLang="en-US" dirty="0" err="1"/>
              <a:t>마린을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로 생성해서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위에서 </a:t>
            </a:r>
            <a:r>
              <a:rPr lang="ko-KR" altLang="en-US" dirty="0" err="1"/>
              <a:t>마린의</a:t>
            </a:r>
            <a:r>
              <a:rPr lang="ko-KR" altLang="en-US" dirty="0"/>
              <a:t> 클래스에서 </a:t>
            </a:r>
            <a:r>
              <a:rPr lang="ko-KR" altLang="en-US" dirty="0" err="1"/>
              <a:t>생성자에</a:t>
            </a:r>
            <a:r>
              <a:rPr lang="ko-KR" altLang="en-US" dirty="0"/>
              <a:t> 변경이 생기면 </a:t>
            </a:r>
            <a:r>
              <a:rPr lang="ko-KR" altLang="en-US" dirty="0" err="1"/>
              <a:t>배럭스에서도</a:t>
            </a:r>
            <a:r>
              <a:rPr lang="ko-KR" altLang="en-US" dirty="0"/>
              <a:t> 생성하는 구문을 수정이 되어야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170" name="Picture 2" descr="http://cfile26.uf.tistory.com/image/1922A53B4EE0CF610C8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33" y="2846039"/>
            <a:ext cx="3361433" cy="22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2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845"/>
          <a:stretch/>
        </p:blipFill>
        <p:spPr>
          <a:xfrm>
            <a:off x="4896582" y="2735190"/>
            <a:ext cx="3583748" cy="2956000"/>
          </a:xfrm>
          <a:prstGeom prst="rect">
            <a:avLst/>
          </a:prstGeom>
        </p:spPr>
      </p:pic>
      <p:pic>
        <p:nvPicPr>
          <p:cNvPr id="6" name="Picture 2" descr="http://cfile26.uf.tistory.com/image/1922A53B4EE0CF610C8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1" y="1273520"/>
            <a:ext cx="4378945" cy="29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4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다이어그램의 예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4" y="1085977"/>
            <a:ext cx="6386201" cy="554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0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클래스 다이어그램을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코드로 작성해 보도록 하시오</a:t>
            </a:r>
            <a:endParaRPr lang="en-US" altLang="ko-KR" dirty="0" smtClean="0"/>
          </a:p>
          <a:p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SampleClass</a:t>
            </a:r>
            <a:r>
              <a:rPr lang="en-US" altLang="ko-KR" dirty="0" smtClean="0"/>
              <a:t>();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수행할 것</a:t>
            </a:r>
            <a:endParaRPr lang="en-US" altLang="ko-KR" dirty="0" smtClean="0"/>
          </a:p>
          <a:p>
            <a:r>
              <a:rPr lang="en-US" altLang="ko-KR" dirty="0" err="1" smtClean="0"/>
              <a:t>samplePrint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단순 프린트 문을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“hello sample”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5" y="2950782"/>
            <a:ext cx="6319785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다이어그램을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Clothes: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err="1" smtClean="0"/>
              <a:t>SportsClothes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6" y="2084142"/>
            <a:ext cx="2519362" cy="29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다이어그램을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Clothes: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en-US" altLang="ko-KR" dirty="0" err="1"/>
              <a:t>SportsClothes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2170600"/>
            <a:ext cx="5635869" cy="29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98029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378940"/>
                <a:gridCol w="1449859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모델링의 가장 기본이 되는 요소</a:t>
            </a:r>
          </a:p>
          <a:p>
            <a:endParaRPr lang="en-US" altLang="ko-KR" dirty="0"/>
          </a:p>
          <a:p>
            <a:r>
              <a:rPr lang="ko-KR" altLang="en-US" dirty="0"/>
              <a:t>클래스에 대한 데이터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와 행동양식</a:t>
            </a:r>
            <a:r>
              <a:rPr lang="en-US" altLang="ko-KR" dirty="0"/>
              <a:t>(</a:t>
            </a:r>
            <a:r>
              <a:rPr lang="ko-KR" altLang="en-US" dirty="0"/>
              <a:t>멤버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부분으로 나뉘어지며 각각 </a:t>
            </a:r>
            <a:r>
              <a:rPr lang="ko-KR" altLang="en-US" dirty="0" err="1"/>
              <a:t>클래스명</a:t>
            </a:r>
            <a:r>
              <a:rPr lang="en-US" altLang="ko-KR" dirty="0"/>
              <a:t>,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행동양식을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클래스명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-private</a:t>
            </a:r>
          </a:p>
          <a:p>
            <a:pPr lvl="1"/>
            <a:r>
              <a:rPr lang="en-US" altLang="ko-KR" dirty="0"/>
              <a:t>+public</a:t>
            </a:r>
          </a:p>
          <a:p>
            <a:pPr lvl="1"/>
            <a:r>
              <a:rPr lang="en-US" altLang="ko-KR" dirty="0"/>
              <a:t>#</a:t>
            </a:r>
            <a:r>
              <a:rPr lang="en-US" altLang="ko-KR" dirty="0" smtClean="0"/>
              <a:t>protected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행위 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http://cfile23.uf.tistory.com/image/1225883F4EE04CDD156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43" y="2657180"/>
            <a:ext cx="3346021" cy="267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Generalization(</a:t>
            </a:r>
            <a:r>
              <a:rPr lang="ko-KR" altLang="en-US" b="1" dirty="0"/>
              <a:t>일반화 관계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Realization(</a:t>
            </a:r>
            <a:r>
              <a:rPr lang="ko-KR" altLang="en-US" b="1" dirty="0"/>
              <a:t>실체화 관계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인터페이스와 그것을 구현한 것과의 관계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Association(</a:t>
            </a:r>
            <a:r>
              <a:rPr lang="ko-KR" altLang="en-US" b="1" dirty="0">
                <a:solidFill>
                  <a:schemeClr val="accent2"/>
                </a:solidFill>
              </a:rPr>
              <a:t>연관 관계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Dependency(</a:t>
            </a:r>
            <a:r>
              <a:rPr lang="ko-KR" altLang="en-US" b="1" dirty="0">
                <a:solidFill>
                  <a:schemeClr val="accent2"/>
                </a:solidFill>
              </a:rPr>
              <a:t>의존관계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재정의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(Override)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클래스는 다</a:t>
            </a:r>
            <a:r>
              <a:rPr lang="ko-KR" altLang="en-US" dirty="0">
                <a:solidFill>
                  <a:srgbClr val="FF0000"/>
                </a:solidFill>
              </a:rPr>
              <a:t>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클래스와 연관 </a:t>
            </a:r>
            <a:r>
              <a:rPr lang="ko-KR" altLang="en-US" dirty="0" smtClean="0">
                <a:solidFill>
                  <a:srgbClr val="FF0000"/>
                </a:solidFill>
              </a:rPr>
              <a:t>관계를 </a:t>
            </a:r>
            <a:r>
              <a:rPr lang="ko-KR" altLang="en-US" dirty="0">
                <a:solidFill>
                  <a:srgbClr val="FF0000"/>
                </a:solidFill>
              </a:rPr>
              <a:t>가지고 있는다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표현한다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다</a:t>
            </a:r>
            <a:r>
              <a:rPr lang="en-US" altLang="ko-KR" dirty="0"/>
              <a:t>. is a)</a:t>
            </a:r>
          </a:p>
          <a:p>
            <a:r>
              <a:rPr lang="ko-KR" altLang="en-US" dirty="0"/>
              <a:t>특수한 것에서 일반화를 표현한다</a:t>
            </a:r>
            <a:r>
              <a:rPr lang="en-US" altLang="ko-KR" dirty="0"/>
              <a:t>. ( </a:t>
            </a:r>
            <a:r>
              <a:rPr lang="ko-KR" altLang="en-US" dirty="0"/>
              <a:t>특수화된 것에서 일반적인 내용들을 이끌어 내서 상위 클래스</a:t>
            </a:r>
            <a:r>
              <a:rPr lang="en-US" altLang="ko-KR" dirty="0"/>
              <a:t>&lt;</a:t>
            </a:r>
            <a:r>
              <a:rPr lang="ko-KR" altLang="en-US" dirty="0"/>
              <a:t>일반화</a:t>
            </a:r>
            <a:r>
              <a:rPr lang="en-US" altLang="ko-KR" dirty="0"/>
              <a:t>&gt;</a:t>
            </a:r>
            <a:r>
              <a:rPr lang="ko-KR" altLang="en-US" dirty="0"/>
              <a:t>가 된다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://cfile2.uf.tistory.com/image/191C504A4EE0632421FF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7" y="2287879"/>
            <a:ext cx="35909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5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Realization</a:t>
            </a:r>
            <a:r>
              <a:rPr lang="en-US" altLang="ko-KR" dirty="0"/>
              <a:t>(</a:t>
            </a:r>
            <a:r>
              <a:rPr lang="ko-KR" altLang="en-US" dirty="0"/>
              <a:t>실체화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5108680" cy="5659112"/>
          </a:xfrm>
        </p:spPr>
        <p:txBody>
          <a:bodyPr/>
          <a:lstStyle/>
          <a:p>
            <a:r>
              <a:rPr lang="ko-KR" altLang="en-US" dirty="0"/>
              <a:t>인터페이스를 구현하는 관계를 표현한다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처럼 행동한다</a:t>
            </a:r>
            <a:r>
              <a:rPr lang="en-US" altLang="ko-KR" dirty="0"/>
              <a:t>. behaves like )</a:t>
            </a:r>
          </a:p>
          <a:p>
            <a:pPr lvl="1"/>
            <a:r>
              <a:rPr lang="ko-KR" altLang="en-US" dirty="0"/>
              <a:t>상속의 개념과 비슷하지만 상속과 </a:t>
            </a:r>
            <a:r>
              <a:rPr lang="ko-KR" altLang="en-US" dirty="0" err="1"/>
              <a:t>다른점은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직접 상위 클래스를 상속받아서 </a:t>
            </a:r>
            <a:r>
              <a:rPr lang="en-US" altLang="ko-KR" dirty="0"/>
              <a:t>Unit </a:t>
            </a:r>
            <a:r>
              <a:rPr lang="ko-KR" altLang="en-US" dirty="0"/>
              <a:t>클래스의 기능을 포함한다</a:t>
            </a:r>
            <a:r>
              <a:rPr lang="en-US" altLang="ko-KR" dirty="0"/>
              <a:t>.(</a:t>
            </a:r>
            <a:r>
              <a:rPr lang="ko-KR" altLang="en-US" dirty="0"/>
              <a:t>멤버변수 및 </a:t>
            </a:r>
            <a:r>
              <a:rPr lang="ko-KR" altLang="en-US" dirty="0" err="1"/>
              <a:t>메소드</a:t>
            </a:r>
            <a:r>
              <a:rPr lang="ko-KR" altLang="en-US" dirty="0"/>
              <a:t> 모두 상속됨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  <a:r>
              <a:rPr lang="ko-KR" altLang="en-US" dirty="0"/>
              <a:t>서로 다른 클래스라도 인터페이스만 준수하면</a:t>
            </a:r>
            <a:r>
              <a:rPr lang="en-US" altLang="ko-KR" dirty="0"/>
              <a:t>(</a:t>
            </a:r>
            <a:r>
              <a:rPr lang="ko-KR" altLang="en-US" dirty="0"/>
              <a:t>인터페이스의 함수들을 모두 구현하면</a:t>
            </a:r>
            <a:r>
              <a:rPr lang="en-US" altLang="ko-KR" dirty="0"/>
              <a:t>) </a:t>
            </a:r>
            <a:r>
              <a:rPr lang="ko-KR" altLang="en-US" dirty="0"/>
              <a:t>동일한 기능들이 구현 될 수가 있다</a:t>
            </a:r>
            <a:r>
              <a:rPr lang="en-US" altLang="ko-KR" dirty="0"/>
              <a:t>.(</a:t>
            </a:r>
            <a:r>
              <a:rPr lang="ko-KR" altLang="en-US" dirty="0" err="1"/>
              <a:t>메소드</a:t>
            </a:r>
            <a:r>
              <a:rPr lang="ko-KR" altLang="en-US" dirty="0"/>
              <a:t> 같은 기능들만 구현이 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점선 화살표  인터페이스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http://cfile29.uf.tistory.com/image/12398F414EE06E27226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15" y="2421196"/>
            <a:ext cx="36766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Association(</a:t>
            </a:r>
            <a:r>
              <a:rPr lang="ko-KR" altLang="en-US" dirty="0">
                <a:solidFill>
                  <a:srgbClr val="FF0000"/>
                </a:solidFill>
              </a:rPr>
              <a:t>연관 관계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</a:t>
            </a:r>
            <a:r>
              <a:rPr lang="en-US" altLang="ko-KR" dirty="0"/>
              <a:t>(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참조하여 </a:t>
            </a:r>
            <a:r>
              <a:rPr lang="ko-KR" altLang="en-US" dirty="0" err="1"/>
              <a:t>사용할때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단방향과</a:t>
            </a:r>
            <a:r>
              <a:rPr lang="ko-KR" altLang="en-US" dirty="0"/>
              <a:t> 양방향이 존재한다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단방향</a:t>
            </a:r>
            <a:r>
              <a:rPr lang="en-US" altLang="ko-KR" dirty="0"/>
              <a:t>: </a:t>
            </a:r>
            <a:r>
              <a:rPr lang="ko-KR" altLang="en-US" dirty="0"/>
              <a:t>클래스간의 관계가 </a:t>
            </a:r>
            <a:r>
              <a:rPr lang="en-US" altLang="ko-KR" dirty="0">
                <a:solidFill>
                  <a:srgbClr val="FF0000"/>
                </a:solidFill>
              </a:rPr>
              <a:t>"-&gt;"</a:t>
            </a:r>
            <a:r>
              <a:rPr lang="en-US" altLang="ko-KR" dirty="0"/>
              <a:t> </a:t>
            </a:r>
            <a:r>
              <a:rPr lang="ko-KR" altLang="en-US" dirty="0"/>
              <a:t>이렇게 구현이 되며</a:t>
            </a:r>
            <a:r>
              <a:rPr lang="en-US" altLang="ko-KR" dirty="0"/>
              <a:t>, </a:t>
            </a:r>
            <a:r>
              <a:rPr lang="ko-KR" altLang="en-US" dirty="0"/>
              <a:t>화살표의 대상은 자신을 가리키는 클래스의 존재여부를 알지 못한다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양방향</a:t>
            </a:r>
            <a:r>
              <a:rPr lang="en-US" altLang="ko-KR" dirty="0"/>
              <a:t>: </a:t>
            </a:r>
            <a:r>
              <a:rPr lang="ko-KR" altLang="en-US" dirty="0"/>
              <a:t>클래스간의 관계가 </a:t>
            </a:r>
            <a:r>
              <a:rPr lang="en-US" altLang="ko-KR" dirty="0">
                <a:solidFill>
                  <a:srgbClr val="FF0000"/>
                </a:solidFill>
              </a:rPr>
              <a:t>"-"</a:t>
            </a:r>
            <a:r>
              <a:rPr lang="en-US" altLang="ko-KR" dirty="0"/>
              <a:t> </a:t>
            </a:r>
            <a:r>
              <a:rPr lang="ko-KR" altLang="en-US" dirty="0"/>
              <a:t>로 구현되며 서로 연관이 되어있다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연관관계는 대상이 되는 객체의 </a:t>
            </a:r>
            <a:r>
              <a:rPr lang="en-US" altLang="ko-KR" dirty="0"/>
              <a:t>Life Cycle</a:t>
            </a:r>
            <a:r>
              <a:rPr lang="ko-KR" altLang="en-US" dirty="0"/>
              <a:t>에 다라서 </a:t>
            </a:r>
            <a:r>
              <a:rPr lang="ko-KR" altLang="en-US" dirty="0" err="1"/>
              <a:t>두가지로</a:t>
            </a:r>
            <a:r>
              <a:rPr lang="ko-KR" altLang="en-US" dirty="0"/>
              <a:t> 분류가 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Aggregation</a:t>
            </a:r>
            <a:r>
              <a:rPr lang="en-US" altLang="ko-KR" dirty="0"/>
              <a:t>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</a:t>
            </a:r>
            <a:r>
              <a:rPr lang="ko-KR" altLang="en-US" b="1" dirty="0"/>
              <a:t>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Composition</a:t>
            </a:r>
            <a:r>
              <a:rPr lang="en-US" altLang="ko-KR" dirty="0"/>
              <a:t>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</a:t>
            </a:r>
            <a:r>
              <a:rPr lang="ko-KR" altLang="en-US" b="1" dirty="0"/>
              <a:t>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/>
              <a:t>강한결합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마린은</a:t>
            </a:r>
            <a:r>
              <a:rPr lang="ko-KR" altLang="en-US" dirty="0"/>
              <a:t> 총이라는 클래스를 멤버 변수로 가지고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5.56mm </a:t>
            </a:r>
            <a:r>
              <a:rPr lang="en-US" altLang="ko-KR" dirty="0"/>
              <a:t>Gun</a:t>
            </a:r>
            <a:r>
              <a:rPr lang="ko-KR" altLang="en-US" dirty="0"/>
              <a:t>이라는 클래스는 </a:t>
            </a:r>
            <a:r>
              <a:rPr lang="en-US" altLang="ko-KR" dirty="0"/>
              <a:t>marine</a:t>
            </a:r>
            <a:r>
              <a:rPr lang="ko-KR" altLang="en-US" dirty="0"/>
              <a:t>이 있다는 </a:t>
            </a:r>
            <a:r>
              <a:rPr lang="ko-KR" altLang="en-US" dirty="0" smtClean="0"/>
              <a:t>것을 모른다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 descr="http://cfile24.uf.tistory.com/image/1750C4354EE0BF090AF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" y="1946973"/>
            <a:ext cx="5452789" cy="22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8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13747</TotalTime>
  <Words>824</Words>
  <Application>Microsoft Office PowerPoint</Application>
  <PresentationFormat>화면 슬라이드 쇼(4:3)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</vt:lpstr>
      <vt:lpstr>클래스의 관계</vt:lpstr>
      <vt:lpstr>Generalization(일반화 관계) [실습]</vt:lpstr>
      <vt:lpstr>Realization(실체화 관계) [실습]</vt:lpstr>
      <vt:lpstr>Association(연관 관계)</vt:lpstr>
      <vt:lpstr>Association(연관 관계) [실습]</vt:lpstr>
      <vt:lpstr>Aggregation (집합) [실습]</vt:lpstr>
      <vt:lpstr>Aggregation (집합) [실습]</vt:lpstr>
      <vt:lpstr>Composition (합성) [실습]</vt:lpstr>
      <vt:lpstr>Composition (합성) [실습]</vt:lpstr>
      <vt:lpstr>Dependency(의존관계) [실습] </vt:lpstr>
      <vt:lpstr>Dependency(의존관계) [실습] </vt:lpstr>
      <vt:lpstr>클래스 다이어그램의 예</vt:lpstr>
      <vt:lpstr>실습</vt:lpstr>
      <vt:lpstr>다음과 같은 다이어그램을 그리고, 코드 작성</vt:lpstr>
      <vt:lpstr>다음과 같은 다이어그램을 그리고, 코드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1207</cp:revision>
  <dcterms:created xsi:type="dcterms:W3CDTF">2017-03-09T06:52:53Z</dcterms:created>
  <dcterms:modified xsi:type="dcterms:W3CDTF">2019-09-02T09:29:50Z</dcterms:modified>
</cp:coreProperties>
</file>