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3" r:id="rId1"/>
  </p:sldMasterIdLst>
  <p:notesMasterIdLst>
    <p:notesMasterId r:id="rId17"/>
  </p:notesMasterIdLst>
  <p:sldIdLst>
    <p:sldId id="434" r:id="rId2"/>
    <p:sldId id="808" r:id="rId3"/>
    <p:sldId id="732" r:id="rId4"/>
    <p:sldId id="784" r:id="rId5"/>
    <p:sldId id="809" r:id="rId6"/>
    <p:sldId id="812" r:id="rId7"/>
    <p:sldId id="810" r:id="rId8"/>
    <p:sldId id="811" r:id="rId9"/>
    <p:sldId id="813" r:id="rId10"/>
    <p:sldId id="814" r:id="rId11"/>
    <p:sldId id="815" r:id="rId12"/>
    <p:sldId id="816" r:id="rId13"/>
    <p:sldId id="817" r:id="rId14"/>
    <p:sldId id="818" r:id="rId15"/>
    <p:sldId id="819" r:id="rId1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BE9FF"/>
    <a:srgbClr val="75D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00" autoAdjust="0"/>
    <p:restoredTop sz="70883" autoAdjust="0"/>
  </p:normalViewPr>
  <p:slideViewPr>
    <p:cSldViewPr snapToGrid="0">
      <p:cViewPr varScale="1">
        <p:scale>
          <a:sx n="50" d="100"/>
          <a:sy n="50" d="100"/>
        </p:scale>
        <p:origin x="1608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4BDD88-E5D9-4E70-A448-3556BB33AA72}" type="datetimeFigureOut">
              <a:rPr lang="ko-KR" altLang="en-US" smtClean="0"/>
              <a:t>2019-09-18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E93C91-F793-47EF-9D75-5D2C1CA9C7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18636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1103601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14961" y="2802241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EFB69-F0EC-4822-AE63-00EAEBE003EB}" type="datetime1">
              <a:rPr lang="ko-KR" altLang="en-US" smtClean="0"/>
              <a:t>2019-09-18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1214961" y="2309425"/>
            <a:ext cx="6700603" cy="45719"/>
          </a:xfrm>
          <a:prstGeom prst="rect">
            <a:avLst/>
          </a:prstGeom>
          <a:solidFill>
            <a:srgbClr val="75D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6124" y="5717460"/>
            <a:ext cx="1438275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5441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9A610-291F-4FCD-B6D1-E1AEA4C57316}" type="datetime1">
              <a:rPr lang="ko-KR" altLang="en-US" smtClean="0"/>
              <a:t>2019-09-18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1970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1713"/>
            <a:ext cx="9144000" cy="654205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861958"/>
            <a:ext cx="9144000" cy="5659112"/>
          </a:xfrm>
        </p:spPr>
        <p:txBody>
          <a:bodyPr/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057400" cy="365125"/>
          </a:xfrm>
        </p:spPr>
        <p:txBody>
          <a:bodyPr/>
          <a:lstStyle/>
          <a:p>
            <a:fld id="{89B384C2-21DC-451A-85E7-10117E4DEC2C}" type="datetime1">
              <a:rPr lang="ko-KR" altLang="en-US" smtClean="0"/>
              <a:t>2019-09-18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057400" y="6497028"/>
            <a:ext cx="50292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86600" y="6492875"/>
            <a:ext cx="2057400" cy="365125"/>
          </a:xfrm>
        </p:spPr>
        <p:txBody>
          <a:bodyPr/>
          <a:lstStyle/>
          <a:p>
            <a:fld id="{6940F4A2-51D6-4FFC-A5B3-637C4B454D2F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0" y="668489"/>
            <a:ext cx="7622713" cy="70066"/>
          </a:xfrm>
          <a:prstGeom prst="rect">
            <a:avLst/>
          </a:prstGeom>
          <a:solidFill>
            <a:srgbClr val="75D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2714" y="468419"/>
            <a:ext cx="1438275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7896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EF312-86D8-4FC5-AD84-AFC561126411}" type="datetime1">
              <a:rPr lang="ko-KR" altLang="en-US" smtClean="0"/>
              <a:t>2019-09-18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23304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0" y="880430"/>
            <a:ext cx="4514850" cy="572660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29149" y="867859"/>
            <a:ext cx="4431839" cy="5739877"/>
          </a:xfrm>
        </p:spPr>
        <p:txBody>
          <a:bodyPr/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057400" cy="365125"/>
          </a:xfrm>
        </p:spPr>
        <p:txBody>
          <a:bodyPr/>
          <a:lstStyle/>
          <a:p>
            <a:fld id="{6B7AF35F-C316-4D44-BCE1-B5D76FAA6FA6}" type="datetime1">
              <a:rPr lang="ko-KR" altLang="en-US" smtClean="0"/>
              <a:t>2019-09-18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2057400" y="6485305"/>
            <a:ext cx="50292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086600" y="6492875"/>
            <a:ext cx="2057400" cy="365125"/>
          </a:xfrm>
        </p:spPr>
        <p:txBody>
          <a:bodyPr/>
          <a:lstStyle/>
          <a:p>
            <a:fld id="{6940F4A2-51D6-4FFC-A5B3-637C4B454D2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0" y="1713"/>
            <a:ext cx="9144000" cy="654205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1" name="직사각형 10"/>
          <p:cNvSpPr/>
          <p:nvPr userDrawn="1"/>
        </p:nvSpPr>
        <p:spPr>
          <a:xfrm>
            <a:off x="0" y="668489"/>
            <a:ext cx="7622713" cy="70066"/>
          </a:xfrm>
          <a:prstGeom prst="rect">
            <a:avLst/>
          </a:prstGeom>
          <a:solidFill>
            <a:srgbClr val="75D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2714" y="468419"/>
            <a:ext cx="1438275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4020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CB827-A3CE-435B-A78F-1B24C298D468}" type="datetime1">
              <a:rPr lang="ko-KR" altLang="en-US" smtClean="0"/>
              <a:t>2019-09-18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13942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4BE9A-83D6-4A93-9424-19DD5CD63289}" type="datetime1">
              <a:rPr lang="ko-KR" altLang="en-US" smtClean="0"/>
              <a:t>2019-09-18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10190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74E88-0905-4806-88EC-3D6908030BD7}" type="datetime1">
              <a:rPr lang="ko-KR" altLang="en-US" smtClean="0"/>
              <a:t>2019-09-18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47045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DB3A4-79A6-4700-AF39-4ADF589BD2FC}" type="datetime1">
              <a:rPr lang="ko-KR" altLang="en-US" smtClean="0"/>
              <a:t>2019-09-18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15032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580AF-4AF3-4251-B2D1-BA9096D22850}" type="datetime1">
              <a:rPr lang="ko-KR" altLang="en-US" smtClean="0"/>
              <a:t>2019-09-18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05268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27A348-7E7B-460C-8F18-76B7CB69ACC0}" type="datetime1">
              <a:rPr lang="ko-KR" altLang="en-US" smtClean="0"/>
              <a:t>2019-09-18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40F4A2-51D6-4FFC-A5B3-637C4B454D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8427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4" r:id="rId1"/>
    <p:sldLayoutId id="2147483855" r:id="rId2"/>
    <p:sldLayoutId id="2147483856" r:id="rId3"/>
    <p:sldLayoutId id="2147483857" r:id="rId4"/>
    <p:sldLayoutId id="2147483859" r:id="rId5"/>
    <p:sldLayoutId id="2147483860" r:id="rId6"/>
    <p:sldLayoutId id="2147483861" r:id="rId7"/>
    <p:sldLayoutId id="2147483862" r:id="rId8"/>
    <p:sldLayoutId id="2147483863" r:id="rId9"/>
    <p:sldLayoutId id="2147483864" r:id="rId10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소프트웨어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운영 및 테스트 실무</a:t>
            </a:r>
            <a:endParaRPr lang="ko-KR" altLang="en-US" dirty="0"/>
          </a:p>
        </p:txBody>
      </p:sp>
      <p:sp>
        <p:nvSpPr>
          <p:cNvPr id="6" name="부제목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박민재</a:t>
            </a:r>
            <a:endParaRPr lang="en-US" altLang="ko-KR" dirty="0" smtClean="0"/>
          </a:p>
          <a:p>
            <a:r>
              <a:rPr lang="en-US" altLang="ko-KR" dirty="0" smtClean="0"/>
              <a:t>mjpark@daelim.ac.kr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4154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 내용 </a:t>
            </a:r>
            <a:r>
              <a:rPr lang="en-US" altLang="ko-KR" dirty="0"/>
              <a:t>Review: </a:t>
            </a:r>
            <a:r>
              <a:rPr lang="ko-KR" altLang="en-US" dirty="0" smtClean="0"/>
              <a:t>소프트웨어 </a:t>
            </a:r>
            <a:r>
              <a:rPr lang="ko-KR" altLang="en-US" dirty="0"/>
              <a:t>품질 문제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소프트웨어 </a:t>
            </a:r>
            <a:r>
              <a:rPr lang="en-US" altLang="ko-KR" dirty="0"/>
              <a:t>(</a:t>
            </a:r>
            <a:r>
              <a:rPr lang="ko-KR" altLang="en-US" dirty="0"/>
              <a:t>개발</a:t>
            </a:r>
            <a:r>
              <a:rPr lang="en-US" altLang="ko-KR" dirty="0"/>
              <a:t>)</a:t>
            </a:r>
            <a:r>
              <a:rPr lang="ko-KR" altLang="en-US" dirty="0"/>
              <a:t> 프로세스 </a:t>
            </a:r>
            <a:r>
              <a:rPr lang="ko-KR" altLang="en-US" dirty="0" smtClean="0"/>
              <a:t>활동</a:t>
            </a:r>
            <a:r>
              <a:rPr lang="en-US" altLang="ko-KR" dirty="0" smtClean="0"/>
              <a:t>: CMM </a:t>
            </a:r>
            <a:r>
              <a:rPr lang="ko-KR" altLang="en-US" dirty="0" smtClean="0"/>
              <a:t>모델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Level </a:t>
            </a:r>
            <a:r>
              <a:rPr lang="en-US" altLang="ko-KR" dirty="0"/>
              <a:t>1 : </a:t>
            </a:r>
            <a:r>
              <a:rPr lang="ko-KR" altLang="en-US" dirty="0"/>
              <a:t>초기</a:t>
            </a:r>
            <a:r>
              <a:rPr lang="en-US" altLang="ko-KR" dirty="0"/>
              <a:t>(Initial) </a:t>
            </a:r>
          </a:p>
          <a:p>
            <a:pPr lvl="2"/>
            <a:r>
              <a:rPr lang="en-US" altLang="ko-KR" dirty="0"/>
              <a:t>1</a:t>
            </a:r>
            <a:r>
              <a:rPr lang="ko-KR" altLang="en-US" dirty="0"/>
              <a:t>단계는 초기 단계로 가장 낮은 성숙도 수준을 의미하며 프로세스가 거의 정의되어 있지 않아 프로젝트의 성공은 개인의 노력에 따라 달라지게 됩니다</a:t>
            </a:r>
            <a:r>
              <a:rPr lang="en-US" altLang="ko-KR" dirty="0"/>
              <a:t>. </a:t>
            </a:r>
            <a:r>
              <a:rPr lang="ko-KR" altLang="en-US" dirty="0"/>
              <a:t>많은 조직들이 이 단계에 해당한다고 볼 수 있습니다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Level 2 : </a:t>
            </a:r>
            <a:r>
              <a:rPr lang="ko-KR" altLang="en-US" dirty="0"/>
              <a:t>반복</a:t>
            </a:r>
            <a:r>
              <a:rPr lang="en-US" altLang="ko-KR" dirty="0"/>
              <a:t>(Repeatable) </a:t>
            </a:r>
          </a:p>
          <a:p>
            <a:pPr lvl="2"/>
            <a:r>
              <a:rPr lang="en-US" altLang="ko-KR" dirty="0"/>
              <a:t>2</a:t>
            </a:r>
            <a:r>
              <a:rPr lang="ko-KR" altLang="en-US" dirty="0"/>
              <a:t>단계는 프로젝트 레벨에서 프로세스가 재사용되고 있음을 의미합니다</a:t>
            </a:r>
            <a:r>
              <a:rPr lang="en-US" altLang="ko-KR" dirty="0"/>
              <a:t>. </a:t>
            </a:r>
            <a:r>
              <a:rPr lang="ko-KR" altLang="en-US" dirty="0"/>
              <a:t>성공적인 프로젝트에 활용됐던 유사한 프로세스를 다시 사용하는 것입니다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Level 3 : </a:t>
            </a:r>
            <a:r>
              <a:rPr lang="ko-KR" altLang="en-US" dirty="0"/>
              <a:t>정의</a:t>
            </a:r>
            <a:r>
              <a:rPr lang="en-US" altLang="ko-KR" dirty="0"/>
              <a:t>(Defined) </a:t>
            </a:r>
          </a:p>
          <a:p>
            <a:pPr lvl="2"/>
            <a:r>
              <a:rPr lang="en-US" altLang="ko-KR" dirty="0"/>
              <a:t>3</a:t>
            </a:r>
            <a:r>
              <a:rPr lang="ko-KR" altLang="en-US" dirty="0"/>
              <a:t>단계는 </a:t>
            </a:r>
            <a:r>
              <a:rPr lang="en-US" altLang="ko-KR" dirty="0"/>
              <a:t>2</a:t>
            </a:r>
            <a:r>
              <a:rPr lang="ko-KR" altLang="en-US" dirty="0"/>
              <a:t>단계에서 한발 더 나아가 조직 레벨의 표준 프로세스가 존재함을 의미합니다</a:t>
            </a:r>
            <a:r>
              <a:rPr lang="en-US" altLang="ko-KR" dirty="0"/>
              <a:t>. 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조직에서 수행되는 모든 프로젝트는 소프트웨어를 개발</a:t>
            </a:r>
            <a:r>
              <a:rPr lang="en-US" altLang="ko-KR" dirty="0"/>
              <a:t>, </a:t>
            </a:r>
            <a:r>
              <a:rPr lang="ko-KR" altLang="en-US" dirty="0"/>
              <a:t>관리하기 위해 조직의 표준 소프트웨어 프로세스를 사용하게 됩니다</a:t>
            </a:r>
            <a:r>
              <a:rPr lang="en-US" altLang="ko-KR" dirty="0"/>
              <a:t>. </a:t>
            </a:r>
            <a:r>
              <a:rPr lang="ko-KR" altLang="en-US" dirty="0"/>
              <a:t>이때 조직의 표준 프로세스는 각 프로젝트의 특성에 맞게 수정되어 사용됩니다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Level 4 : </a:t>
            </a:r>
            <a:r>
              <a:rPr lang="ko-KR" altLang="en-US" dirty="0"/>
              <a:t>관리</a:t>
            </a:r>
            <a:r>
              <a:rPr lang="en-US" altLang="ko-KR" dirty="0"/>
              <a:t>(Managed) </a:t>
            </a:r>
          </a:p>
          <a:p>
            <a:pPr lvl="2"/>
            <a:r>
              <a:rPr lang="en-US" altLang="ko-KR" dirty="0"/>
              <a:t>4</a:t>
            </a:r>
            <a:r>
              <a:rPr lang="ko-KR" altLang="en-US" dirty="0"/>
              <a:t>단계에서는 소프트웨어 프로세스와 품질에 대한 상세한 측정이 이뤄집니다</a:t>
            </a:r>
            <a:r>
              <a:rPr lang="en-US" altLang="ko-KR" dirty="0"/>
              <a:t>. </a:t>
            </a:r>
            <a:r>
              <a:rPr lang="ko-KR" altLang="en-US" dirty="0"/>
              <a:t>모든 프로젝트에 대한 중요한 소프트웨어 프로세스 활동의 생산성과 품질이 정량적으로 측정되고 프로세스 관리 측면의 강화가 이뤄지는 단계입니다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Level 5 : </a:t>
            </a:r>
            <a:r>
              <a:rPr lang="ko-KR" altLang="en-US" dirty="0"/>
              <a:t>최적</a:t>
            </a:r>
            <a:r>
              <a:rPr lang="en-US" altLang="ko-KR" dirty="0"/>
              <a:t>(Optimizing) </a:t>
            </a:r>
          </a:p>
          <a:p>
            <a:pPr lvl="2"/>
            <a:r>
              <a:rPr lang="ko-KR" altLang="en-US" dirty="0"/>
              <a:t>가장 상위의 단계인 </a:t>
            </a:r>
            <a:r>
              <a:rPr lang="en-US" altLang="ko-KR" dirty="0"/>
              <a:t>5</a:t>
            </a:r>
            <a:r>
              <a:rPr lang="ko-KR" altLang="en-US" dirty="0"/>
              <a:t>단계에서는 지속적인 프로세스 개선이 이뤄지게 됩니다</a:t>
            </a:r>
            <a:r>
              <a:rPr lang="en-US" altLang="ko-KR" dirty="0"/>
              <a:t>. </a:t>
            </a:r>
            <a:r>
              <a:rPr lang="ko-KR" altLang="en-US" dirty="0"/>
              <a:t>신기술을 결합해 프로세스의 최적화가 이루어지고 전 조직에 최적화된 프로세스가 다시 적용되는 최상위 단계입니다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72079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 내용 </a:t>
            </a:r>
            <a:r>
              <a:rPr lang="en-US" altLang="ko-KR" dirty="0"/>
              <a:t>Review: </a:t>
            </a:r>
            <a:r>
              <a:rPr lang="ko-KR" altLang="en-US" dirty="0" smtClean="0"/>
              <a:t>소프트웨어 </a:t>
            </a:r>
            <a:r>
              <a:rPr lang="ko-KR" altLang="en-US" dirty="0"/>
              <a:t>테스트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“소프트웨어의 결함이 존재함을 보이는 과정”</a:t>
            </a:r>
            <a:endParaRPr lang="en-US" altLang="ko-KR" dirty="0"/>
          </a:p>
          <a:p>
            <a:pPr fontAlgn="base"/>
            <a:r>
              <a:rPr lang="ko-KR" altLang="en-US" dirty="0" smtClean="0"/>
              <a:t>소프트웨어가 </a:t>
            </a:r>
            <a:r>
              <a:rPr lang="ko-KR" altLang="en-US" dirty="0"/>
              <a:t>문제가 </a:t>
            </a:r>
            <a:r>
              <a:rPr lang="ko-KR" altLang="en-US" dirty="0" err="1"/>
              <a:t>없다를</a:t>
            </a:r>
            <a:r>
              <a:rPr lang="ko-KR" altLang="en-US" dirty="0"/>
              <a:t> 보이는 것이 아니라 </a:t>
            </a:r>
            <a:r>
              <a:rPr lang="ko-KR" altLang="en-US" b="1" dirty="0"/>
              <a:t>문제가 </a:t>
            </a:r>
            <a:r>
              <a:rPr lang="ko-KR" altLang="en-US" b="1" dirty="0" smtClean="0"/>
              <a:t>있다는 것을 </a:t>
            </a:r>
            <a:r>
              <a:rPr lang="ko-KR" altLang="en-US" b="1" dirty="0"/>
              <a:t>밝히는</a:t>
            </a:r>
            <a:r>
              <a:rPr lang="ko-KR" altLang="en-US" dirty="0"/>
              <a:t> 과정이다</a:t>
            </a:r>
            <a:r>
              <a:rPr lang="en-US" altLang="ko-KR" dirty="0"/>
              <a:t>.</a:t>
            </a:r>
          </a:p>
          <a:p>
            <a:pPr fontAlgn="base"/>
            <a:r>
              <a:rPr lang="en-US" altLang="ko-KR" dirty="0"/>
              <a:t>SWLC(</a:t>
            </a:r>
            <a:r>
              <a:rPr lang="ko-KR" altLang="en-US" dirty="0"/>
              <a:t>소프트웨어 생명주기</a:t>
            </a:r>
            <a:r>
              <a:rPr lang="en-US" altLang="ko-KR" dirty="0"/>
              <a:t>)</a:t>
            </a:r>
            <a:r>
              <a:rPr lang="ko-KR" altLang="en-US" dirty="0"/>
              <a:t>의 프로세스 </a:t>
            </a:r>
            <a:r>
              <a:rPr lang="en-US" altLang="ko-KR" dirty="0"/>
              <a:t>[</a:t>
            </a:r>
            <a:r>
              <a:rPr lang="ko-KR" altLang="en-US" dirty="0"/>
              <a:t>요구사항 분석 </a:t>
            </a:r>
            <a:r>
              <a:rPr lang="en-US" altLang="ko-KR" dirty="0"/>
              <a:t>- </a:t>
            </a:r>
            <a:r>
              <a:rPr lang="ko-KR" altLang="en-US" dirty="0"/>
              <a:t>설계 </a:t>
            </a:r>
            <a:r>
              <a:rPr lang="en-US" altLang="ko-KR" dirty="0"/>
              <a:t>- </a:t>
            </a:r>
            <a:r>
              <a:rPr lang="ko-KR" altLang="en-US" dirty="0"/>
              <a:t>구현 </a:t>
            </a:r>
            <a:r>
              <a:rPr lang="en-US" altLang="ko-KR" dirty="0"/>
              <a:t>- </a:t>
            </a:r>
            <a:r>
              <a:rPr lang="ko-KR" altLang="en-US" dirty="0"/>
              <a:t>테스트 </a:t>
            </a:r>
            <a:r>
              <a:rPr lang="en-US" altLang="ko-KR" dirty="0"/>
              <a:t>- </a:t>
            </a:r>
            <a:r>
              <a:rPr lang="ko-KR" altLang="en-US" dirty="0"/>
              <a:t>유지보수</a:t>
            </a:r>
            <a:r>
              <a:rPr lang="en-US" altLang="ko-KR" dirty="0"/>
              <a:t>] </a:t>
            </a:r>
            <a:r>
              <a:rPr lang="ko-KR" altLang="en-US" dirty="0"/>
              <a:t>에서 거의 마지막 단계이다</a:t>
            </a:r>
            <a:r>
              <a:rPr lang="en-US" altLang="ko-KR" dirty="0"/>
              <a:t>.</a:t>
            </a:r>
          </a:p>
          <a:p>
            <a:pPr fontAlgn="base"/>
            <a:r>
              <a:rPr lang="ko-KR" altLang="en-US" dirty="0"/>
              <a:t>소프트웨어 테스터들은 “이 소프트웨어가 완벽하군요</a:t>
            </a:r>
            <a:r>
              <a:rPr lang="en-US" altLang="ko-KR" dirty="0"/>
              <a:t>!” </a:t>
            </a:r>
            <a:r>
              <a:rPr lang="ko-KR" altLang="en-US" dirty="0"/>
              <a:t>라고 하는 것이 아니라</a:t>
            </a:r>
            <a:r>
              <a:rPr lang="en-US" altLang="ko-KR" dirty="0"/>
              <a:t>,</a:t>
            </a:r>
            <a:endParaRPr lang="ko-KR" altLang="en-US" dirty="0"/>
          </a:p>
          <a:p>
            <a:pPr fontAlgn="base"/>
            <a:r>
              <a:rPr lang="ko-KR" altLang="en-US" dirty="0"/>
              <a:t>“이 소프트웨어는 결함이 없군요</a:t>
            </a:r>
            <a:r>
              <a:rPr lang="en-US" altLang="ko-KR" dirty="0"/>
              <a:t>!” </a:t>
            </a:r>
            <a:r>
              <a:rPr lang="ko-KR" altLang="en-US" dirty="0"/>
              <a:t>라고 말해야 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  <a:p>
            <a:r>
              <a:rPr lang="ko-KR" altLang="en-US" dirty="0"/>
              <a:t>테스트 </a:t>
            </a:r>
            <a:r>
              <a:rPr lang="ko-KR" altLang="en-US" dirty="0" smtClean="0"/>
              <a:t>분류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목적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단계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설계 기법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방법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실행 여부</a:t>
            </a:r>
            <a:r>
              <a:rPr lang="en-US" altLang="ko-KR" dirty="0"/>
              <a:t> </a:t>
            </a:r>
            <a:r>
              <a:rPr lang="ko-KR" altLang="en-US" dirty="0" smtClean="0"/>
              <a:t>등에 대한 분류 방법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코드 리뷰란 무엇인가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71450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 내용 </a:t>
            </a:r>
            <a:r>
              <a:rPr lang="en-US" altLang="ko-KR" dirty="0"/>
              <a:t>Review</a:t>
            </a:r>
            <a:r>
              <a:rPr lang="en-US" altLang="ko-KR" dirty="0" smtClean="0"/>
              <a:t>: </a:t>
            </a:r>
            <a:r>
              <a:rPr lang="ko-KR" altLang="en-US" dirty="0" smtClean="0"/>
              <a:t>코드 리뷰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코드 리뷰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소스 </a:t>
            </a:r>
            <a:r>
              <a:rPr lang="ko-KR" altLang="en-US" dirty="0"/>
              <a:t>코드를 </a:t>
            </a:r>
            <a:r>
              <a:rPr lang="ko-KR" altLang="en-US" dirty="0" err="1"/>
              <a:t>워크스루나</a:t>
            </a:r>
            <a:r>
              <a:rPr lang="ko-KR" altLang="en-US" dirty="0"/>
              <a:t> </a:t>
            </a:r>
            <a:r>
              <a:rPr lang="ko-KR" altLang="en-US" dirty="0" err="1"/>
              <a:t>인스팩션</a:t>
            </a:r>
            <a:r>
              <a:rPr lang="ko-KR" altLang="en-US" dirty="0"/>
              <a:t> 같은 형태로 점검하는 것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최근 소프트웨어는 점점 복잡해지고 빠르게 </a:t>
            </a:r>
            <a:r>
              <a:rPr lang="ko-KR" altLang="en-US" dirty="0" err="1"/>
              <a:t>릴리즈</a:t>
            </a:r>
            <a:r>
              <a:rPr lang="ko-KR" altLang="en-US" dirty="0"/>
              <a:t> 되고 지속적으로 통합되며 배포됨</a:t>
            </a:r>
            <a:r>
              <a:rPr lang="en-US" altLang="ko-KR" dirty="0"/>
              <a:t>. </a:t>
            </a:r>
            <a:r>
              <a:rPr lang="ko-KR" altLang="en-US" dirty="0"/>
              <a:t>하지만 여러 개발자들이 개발한 컴포넌트를 통합하여 배포하는 것은 많은 시간이 요구됨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이러한 이슈를 기반으로 </a:t>
            </a:r>
            <a:r>
              <a:rPr lang="en-US" altLang="ko-KR" dirty="0"/>
              <a:t>CI(ex&gt; </a:t>
            </a:r>
            <a:r>
              <a:rPr lang="ko-KR" altLang="en-US" dirty="0" err="1"/>
              <a:t>젠킨스</a:t>
            </a:r>
            <a:r>
              <a:rPr lang="en-US" altLang="ko-KR" dirty="0"/>
              <a:t>)</a:t>
            </a:r>
            <a:r>
              <a:rPr lang="ko-KR" altLang="en-US" dirty="0"/>
              <a:t>가 유행하기 시작했으며</a:t>
            </a:r>
            <a:r>
              <a:rPr lang="en-US" altLang="ko-KR" dirty="0"/>
              <a:t>, </a:t>
            </a:r>
            <a:r>
              <a:rPr lang="ko-KR" altLang="en-US" dirty="0"/>
              <a:t>형상 관리 서버에 체크인을 하기 전에 소스 코드의 점검은 개발에 있어서 중요한 사항임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직관에 의존</a:t>
            </a:r>
            <a:r>
              <a:rPr lang="en-US" altLang="ko-KR" dirty="0"/>
              <a:t>, </a:t>
            </a:r>
            <a:r>
              <a:rPr lang="ko-KR" altLang="en-US" dirty="0"/>
              <a:t>리뷰어로 경험이 풍부한 개발자 필요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코드 리뷰 목적</a:t>
            </a:r>
          </a:p>
          <a:p>
            <a:pPr lvl="2"/>
            <a:r>
              <a:rPr lang="ko-KR" altLang="en-US" dirty="0"/>
              <a:t>지식</a:t>
            </a:r>
            <a:r>
              <a:rPr lang="en-US" altLang="ko-KR" dirty="0"/>
              <a:t>, </a:t>
            </a:r>
            <a:r>
              <a:rPr lang="ko-KR" altLang="en-US" dirty="0"/>
              <a:t>프로그램 </a:t>
            </a:r>
            <a:r>
              <a:rPr lang="ko-KR" altLang="en-US" dirty="0" err="1"/>
              <a:t>로직</a:t>
            </a:r>
            <a:r>
              <a:rPr lang="ko-KR" altLang="en-US" dirty="0"/>
              <a:t> 공유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공통의 코딩가이드라인을 구축</a:t>
            </a:r>
          </a:p>
          <a:p>
            <a:pPr lvl="2"/>
            <a:r>
              <a:rPr lang="ko-KR" altLang="en-US" dirty="0" err="1"/>
              <a:t>결함률을</a:t>
            </a:r>
            <a:r>
              <a:rPr lang="ko-KR" altLang="en-US" dirty="0"/>
              <a:t> 낮춤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결과적으로 코드 품질을 높여 줌</a:t>
            </a:r>
            <a:r>
              <a:rPr lang="en-US" altLang="ko-KR" dirty="0"/>
              <a:t>. </a:t>
            </a:r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97221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 내용 </a:t>
            </a:r>
            <a:r>
              <a:rPr lang="en-US" altLang="ko-KR" dirty="0"/>
              <a:t>Review</a:t>
            </a:r>
            <a:r>
              <a:rPr lang="en-US" altLang="ko-KR" dirty="0" smtClean="0"/>
              <a:t>: </a:t>
            </a:r>
            <a:r>
              <a:rPr lang="ko-KR" altLang="en-US" dirty="0" smtClean="0"/>
              <a:t>단위 테스트</a:t>
            </a:r>
            <a:r>
              <a:rPr lang="en-US" altLang="ko-KR" dirty="0" smtClean="0"/>
              <a:t>, </a:t>
            </a:r>
            <a:r>
              <a:rPr lang="ko-KR" altLang="en-US" dirty="0" smtClean="0"/>
              <a:t>디버깅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단위 </a:t>
            </a:r>
            <a:r>
              <a:rPr lang="ko-KR" altLang="en-US" dirty="0" smtClean="0"/>
              <a:t>테스트</a:t>
            </a:r>
            <a:endParaRPr lang="en-US" altLang="ko-KR" dirty="0" smtClean="0"/>
          </a:p>
          <a:p>
            <a:pPr lvl="1"/>
            <a:r>
              <a:rPr lang="ko-KR" altLang="en-US" dirty="0"/>
              <a:t>단위테스트는 단위 코드에서 문제 발생 소지가 있는 모든 부분을 테스트 하는 작업이다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보통 클래스의 </a:t>
            </a:r>
            <a:r>
              <a:rPr lang="en-US" altLang="ko-KR" dirty="0"/>
              <a:t>public method </a:t>
            </a:r>
            <a:r>
              <a:rPr lang="ko-KR" altLang="en-US" dirty="0"/>
              <a:t>를 테스트 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좋은 단위 테스트란 모든 </a:t>
            </a:r>
            <a:r>
              <a:rPr lang="ko-KR" altLang="en-US" dirty="0" err="1"/>
              <a:t>메서드를</a:t>
            </a:r>
            <a:r>
              <a:rPr lang="ko-KR" altLang="en-US" dirty="0"/>
              <a:t> 테스트 하는 것이 아니라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ko-KR" altLang="en-US" dirty="0"/>
              <a:t>상식 수준의 확인을 통해 단위 코드가 의도한 대로 동작하는지 여부를 판단하는 단계이다</a:t>
            </a:r>
            <a:r>
              <a:rPr lang="en-US" altLang="ko-KR" dirty="0"/>
              <a:t>.</a:t>
            </a:r>
            <a:endParaRPr lang="ko-KR" altLang="en-US" dirty="0"/>
          </a:p>
          <a:p>
            <a:r>
              <a:rPr lang="ko-KR" altLang="en-US" b="1" dirty="0" err="1"/>
              <a:t>테스팅</a:t>
            </a:r>
            <a:r>
              <a:rPr lang="ko-KR" altLang="en-US" b="1" dirty="0"/>
              <a:t> </a:t>
            </a:r>
            <a:r>
              <a:rPr lang="en-US" altLang="ko-KR" b="1" dirty="0"/>
              <a:t>vs </a:t>
            </a:r>
            <a:r>
              <a:rPr lang="ko-KR" altLang="en-US" b="1" dirty="0" smtClean="0"/>
              <a:t>디버깅</a:t>
            </a:r>
            <a:r>
              <a:rPr lang="en-US" altLang="ko-KR" b="1" dirty="0" smtClean="0"/>
              <a:t>.</a:t>
            </a:r>
          </a:p>
          <a:p>
            <a:pPr lvl="1"/>
            <a:r>
              <a:rPr lang="en-US" altLang="ko-KR" dirty="0"/>
              <a:t>SW</a:t>
            </a:r>
            <a:r>
              <a:rPr lang="ko-KR" altLang="en-US" dirty="0"/>
              <a:t>테스트</a:t>
            </a:r>
            <a:r>
              <a:rPr lang="en-US" altLang="ko-KR" dirty="0"/>
              <a:t>: </a:t>
            </a:r>
            <a:r>
              <a:rPr lang="ko-KR" altLang="en-US" dirty="0"/>
              <a:t>테스트는 소프트웨어에 존재하는 오류를 발견하는 행위</a:t>
            </a:r>
          </a:p>
          <a:p>
            <a:pPr lvl="1"/>
            <a:r>
              <a:rPr lang="ko-KR" altLang="en-US" dirty="0"/>
              <a:t>디버깅</a:t>
            </a:r>
            <a:r>
              <a:rPr lang="en-US" altLang="ko-KR" dirty="0"/>
              <a:t>: SW</a:t>
            </a:r>
            <a:r>
              <a:rPr lang="ko-KR" altLang="en-US" dirty="0"/>
              <a:t>에 존재하는 오류에 발생원인을 분석하는 행위</a:t>
            </a:r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13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461" y="3936938"/>
            <a:ext cx="6831456" cy="2584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4934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 내용 </a:t>
            </a:r>
            <a:r>
              <a:rPr lang="en-US" altLang="ko-KR" dirty="0"/>
              <a:t>Review: </a:t>
            </a:r>
            <a:r>
              <a:rPr lang="ko-KR" altLang="en-US" dirty="0" smtClean="0"/>
              <a:t>소프트웨어 </a:t>
            </a:r>
            <a:r>
              <a:rPr lang="ko-KR" altLang="en-US" dirty="0"/>
              <a:t>개발 생명 주기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소프트웨어 개발 생명주기</a:t>
            </a:r>
            <a:r>
              <a:rPr lang="en-US" altLang="ko-KR" b="1" dirty="0"/>
              <a:t>(SDLC)</a:t>
            </a:r>
            <a:endParaRPr lang="ko-KR" altLang="en-US" dirty="0"/>
          </a:p>
          <a:p>
            <a:r>
              <a:rPr lang="ko-KR" altLang="en-US" dirty="0"/>
              <a:t>소프트웨어를 개발해 나가는 단계나 과정을 말함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생명주기 모델 대표 </a:t>
            </a:r>
            <a:r>
              <a:rPr lang="en-US" altLang="ko-KR" dirty="0"/>
              <a:t>: V Model</a:t>
            </a:r>
          </a:p>
          <a:p>
            <a:endParaRPr lang="en-US" altLang="ko-KR" dirty="0"/>
          </a:p>
          <a:p>
            <a:r>
              <a:rPr lang="ko-KR" altLang="en-US" dirty="0"/>
              <a:t>→ </a:t>
            </a:r>
            <a:r>
              <a:rPr lang="en-US" altLang="ko-KR" dirty="0"/>
              <a:t>V </a:t>
            </a:r>
            <a:r>
              <a:rPr lang="ko-KR" altLang="en-US" dirty="0"/>
              <a:t>모델의 경우 코딩 단계 이전의 개발 단계와 테스트 단계가 서로 대응되어서 진행된다</a:t>
            </a:r>
            <a:r>
              <a:rPr lang="en-US" altLang="ko-KR" dirty="0"/>
              <a:t>. 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>    코딩 이후의 테스트 단계들을 테스트 레벨 이라고 부르며 각 </a:t>
            </a:r>
            <a:r>
              <a:rPr lang="ko-KR" altLang="en-US" dirty="0" err="1"/>
              <a:t>레벨별로</a:t>
            </a:r>
            <a:r>
              <a:rPr lang="ko-KR" altLang="en-US" dirty="0"/>
              <a:t> 수행하는 테스트 기법 또는 방법이 달라지게 된다</a:t>
            </a:r>
            <a:r>
              <a:rPr lang="en-US" altLang="ko-KR" dirty="0"/>
              <a:t>. </a:t>
            </a:r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0066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FF0000"/>
                </a:solidFill>
              </a:rPr>
              <a:t>학습 내용 </a:t>
            </a:r>
            <a:r>
              <a:rPr lang="en-US" altLang="ko-KR" dirty="0">
                <a:solidFill>
                  <a:srgbClr val="FF0000"/>
                </a:solidFill>
              </a:rPr>
              <a:t>Review</a:t>
            </a:r>
            <a:r>
              <a:rPr lang="en-US" altLang="ko-KR" dirty="0" smtClean="0">
                <a:solidFill>
                  <a:srgbClr val="FF0000"/>
                </a:solidFill>
              </a:rPr>
              <a:t>: V</a:t>
            </a:r>
            <a:r>
              <a:rPr lang="ko-KR" altLang="en-US" dirty="0" smtClean="0">
                <a:solidFill>
                  <a:srgbClr val="FF0000"/>
                </a:solidFill>
              </a:rPr>
              <a:t>모델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15</a:t>
            </a:fld>
            <a:endParaRPr lang="ko-KR" altLang="en-US" dirty="0"/>
          </a:p>
        </p:txBody>
      </p:sp>
      <p:pic>
        <p:nvPicPr>
          <p:cNvPr id="5" name="내용 개체 틀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" y="1551781"/>
            <a:ext cx="7696200" cy="436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626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수업 개요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산학협력강의</a:t>
            </a:r>
            <a:endParaRPr lang="en-US" altLang="ko-KR" dirty="0"/>
          </a:p>
          <a:p>
            <a:pPr lvl="1"/>
            <a:r>
              <a:rPr lang="ko-KR" altLang="en-US" dirty="0" err="1" smtClean="0"/>
              <a:t>융복합학습</a:t>
            </a:r>
            <a:r>
              <a:rPr lang="ko-KR" altLang="en-US" dirty="0" smtClean="0"/>
              <a:t> 구성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err="1" smtClean="0"/>
              <a:t>반학기제</a:t>
            </a:r>
            <a:r>
              <a:rPr lang="ko-KR" altLang="en-US" dirty="0" smtClean="0"/>
              <a:t> 수업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각 수업은 </a:t>
            </a:r>
            <a:r>
              <a:rPr lang="en-US" altLang="ko-KR" dirty="0" smtClean="0"/>
              <a:t>1</a:t>
            </a:r>
            <a:r>
              <a:rPr lang="ko-KR" altLang="en-US" dirty="0" smtClean="0"/>
              <a:t>주일 단위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정규</a:t>
            </a:r>
            <a:r>
              <a:rPr lang="en-US" altLang="ko-KR" dirty="0" smtClean="0"/>
              <a:t>/</a:t>
            </a:r>
            <a:r>
              <a:rPr lang="ko-KR" altLang="en-US" dirty="0" smtClean="0"/>
              <a:t>보강으로 구성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추석</a:t>
            </a:r>
            <a:r>
              <a:rPr lang="en-US" altLang="ko-KR" dirty="0" smtClean="0"/>
              <a:t>/</a:t>
            </a:r>
            <a:r>
              <a:rPr lang="ko-KR" altLang="en-US" dirty="0" smtClean="0"/>
              <a:t>휴일 등으로 인한 보강계획 </a:t>
            </a:r>
            <a:r>
              <a:rPr lang="ko-KR" altLang="en-US" b="1" dirty="0" smtClean="0"/>
              <a:t>협의</a:t>
            </a:r>
            <a:endParaRPr lang="en-US" altLang="ko-KR" b="1" dirty="0" smtClean="0"/>
          </a:p>
          <a:p>
            <a:pPr lvl="1"/>
            <a:r>
              <a:rPr lang="ko-KR" altLang="en-US" dirty="0" smtClean="0"/>
              <a:t>오전 </a:t>
            </a:r>
            <a:r>
              <a:rPr lang="en-US" altLang="ko-KR" dirty="0" smtClean="0"/>
              <a:t>10</a:t>
            </a:r>
            <a:r>
              <a:rPr lang="ko-KR" altLang="en-US" dirty="0" smtClean="0"/>
              <a:t>시</a:t>
            </a:r>
            <a:r>
              <a:rPr lang="en-US" altLang="ko-KR" dirty="0" smtClean="0"/>
              <a:t>~, </a:t>
            </a:r>
            <a:r>
              <a:rPr lang="ko-KR" altLang="en-US" dirty="0" smtClean="0"/>
              <a:t>오후 </a:t>
            </a:r>
            <a:r>
              <a:rPr lang="en-US" altLang="ko-KR" dirty="0" smtClean="0"/>
              <a:t>2</a:t>
            </a:r>
            <a:r>
              <a:rPr lang="ko-KR" altLang="en-US" dirty="0" smtClean="0"/>
              <a:t>시</a:t>
            </a:r>
            <a:r>
              <a:rPr lang="en-US" altLang="ko-KR" dirty="0" smtClean="0"/>
              <a:t>~, </a:t>
            </a:r>
            <a:r>
              <a:rPr lang="ko-KR" altLang="en-US" dirty="0" err="1" smtClean="0"/>
              <a:t>보강시</a:t>
            </a:r>
            <a:r>
              <a:rPr lang="ko-KR" altLang="en-US" dirty="0" smtClean="0"/>
              <a:t> 오후 </a:t>
            </a:r>
            <a:r>
              <a:rPr lang="en-US" altLang="ko-KR" dirty="0" smtClean="0"/>
              <a:t>5</a:t>
            </a:r>
            <a:r>
              <a:rPr lang="ko-KR" altLang="en-US" dirty="0" smtClean="0"/>
              <a:t>시</a:t>
            </a:r>
            <a:r>
              <a:rPr lang="en-US" altLang="ko-KR" dirty="0" smtClean="0"/>
              <a:t>~</a:t>
            </a:r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각 수업 공지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학과 공지사항 및 </a:t>
            </a:r>
            <a:r>
              <a:rPr lang="ko-KR" altLang="en-US" dirty="0" err="1" smtClean="0"/>
              <a:t>단톡방</a:t>
            </a:r>
            <a:r>
              <a:rPr lang="ko-KR" altLang="en-US" dirty="0" smtClean="0"/>
              <a:t> 참고</a:t>
            </a:r>
            <a:r>
              <a:rPr lang="en-US" altLang="ko-KR" dirty="0" smtClean="0"/>
              <a:t>(</a:t>
            </a:r>
            <a:r>
              <a:rPr lang="ko-KR" altLang="en-US" dirty="0" smtClean="0"/>
              <a:t>주의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8/26 678(1</a:t>
            </a:r>
            <a:r>
              <a:rPr lang="ko-KR" altLang="en-US" dirty="0" smtClean="0"/>
              <a:t>회</a:t>
            </a:r>
            <a:r>
              <a:rPr lang="en-US" altLang="ko-KR" dirty="0" smtClean="0"/>
              <a:t>), 8/28 234(2</a:t>
            </a:r>
            <a:r>
              <a:rPr lang="ko-KR" altLang="en-US" dirty="0" smtClean="0"/>
              <a:t>회</a:t>
            </a:r>
            <a:r>
              <a:rPr lang="en-US" altLang="ko-KR" dirty="0"/>
              <a:t>), </a:t>
            </a:r>
            <a:r>
              <a:rPr lang="en-US" altLang="ko-KR" dirty="0" smtClean="0"/>
              <a:t>9/4 234(3</a:t>
            </a:r>
            <a:r>
              <a:rPr lang="ko-KR" altLang="en-US" dirty="0" smtClean="0"/>
              <a:t>회</a:t>
            </a:r>
            <a:r>
              <a:rPr lang="en-US" altLang="ko-KR" dirty="0" smtClean="0"/>
              <a:t>), 678(4</a:t>
            </a:r>
            <a:r>
              <a:rPr lang="ko-KR" altLang="en-US" dirty="0" smtClean="0"/>
              <a:t>회</a:t>
            </a:r>
            <a:r>
              <a:rPr lang="en-US" altLang="ko-KR" dirty="0" smtClean="0"/>
              <a:t>), 91011 (5</a:t>
            </a:r>
            <a:r>
              <a:rPr lang="ko-KR" altLang="en-US" dirty="0" smtClean="0"/>
              <a:t>회</a:t>
            </a:r>
            <a:r>
              <a:rPr lang="en-US" altLang="ko-KR" dirty="0"/>
              <a:t>)</a:t>
            </a:r>
            <a:endParaRPr lang="ko-KR" altLang="en-US" dirty="0"/>
          </a:p>
          <a:p>
            <a:r>
              <a:rPr lang="en-US" altLang="ko-KR" dirty="0" smtClean="0"/>
              <a:t>9/9 91011(6</a:t>
            </a:r>
            <a:r>
              <a:rPr lang="ko-KR" altLang="en-US" dirty="0" smtClean="0"/>
              <a:t>회</a:t>
            </a:r>
            <a:r>
              <a:rPr lang="en-US" altLang="ko-KR" dirty="0" smtClean="0"/>
              <a:t>), </a:t>
            </a:r>
            <a:r>
              <a:rPr lang="en-US" altLang="ko-KR" dirty="0" smtClean="0">
                <a:solidFill>
                  <a:srgbClr val="0070C0"/>
                </a:solidFill>
              </a:rPr>
              <a:t>9/11 234(7</a:t>
            </a:r>
            <a:r>
              <a:rPr lang="ko-KR" altLang="en-US" dirty="0" smtClean="0">
                <a:solidFill>
                  <a:srgbClr val="0070C0"/>
                </a:solidFill>
              </a:rPr>
              <a:t>회</a:t>
            </a:r>
            <a:r>
              <a:rPr lang="en-US" altLang="ko-KR" dirty="0">
                <a:solidFill>
                  <a:srgbClr val="0070C0"/>
                </a:solidFill>
              </a:rPr>
              <a:t>), </a:t>
            </a:r>
            <a:r>
              <a:rPr lang="en-US" altLang="ko-KR" dirty="0" smtClean="0">
                <a:solidFill>
                  <a:srgbClr val="0070C0"/>
                </a:solidFill>
              </a:rPr>
              <a:t>678(8</a:t>
            </a:r>
            <a:r>
              <a:rPr lang="ko-KR" altLang="en-US" dirty="0" smtClean="0">
                <a:solidFill>
                  <a:srgbClr val="0070C0"/>
                </a:solidFill>
              </a:rPr>
              <a:t>회</a:t>
            </a:r>
            <a:r>
              <a:rPr lang="en-US" altLang="ko-KR" dirty="0" smtClean="0">
                <a:solidFill>
                  <a:srgbClr val="0070C0"/>
                </a:solidFill>
              </a:rPr>
              <a:t>)[</a:t>
            </a:r>
            <a:r>
              <a:rPr lang="ko-KR" altLang="en-US" dirty="0" err="1" smtClean="0">
                <a:solidFill>
                  <a:srgbClr val="0070C0"/>
                </a:solidFill>
              </a:rPr>
              <a:t>오삼일</a:t>
            </a:r>
            <a:r>
              <a:rPr lang="ko-KR" altLang="en-US" dirty="0" smtClean="0">
                <a:solidFill>
                  <a:srgbClr val="0070C0"/>
                </a:solidFill>
              </a:rPr>
              <a:t> 대표</a:t>
            </a:r>
            <a:r>
              <a:rPr lang="en-US" altLang="ko-KR" dirty="0">
                <a:solidFill>
                  <a:srgbClr val="0070C0"/>
                </a:solidFill>
              </a:rPr>
              <a:t>]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r>
              <a:rPr lang="en-US" altLang="ko-KR" dirty="0" smtClean="0"/>
              <a:t>9/18 234(9</a:t>
            </a:r>
            <a:r>
              <a:rPr lang="ko-KR" altLang="en-US" dirty="0" smtClean="0"/>
              <a:t>회</a:t>
            </a:r>
            <a:r>
              <a:rPr lang="en-US" altLang="ko-KR" dirty="0" smtClean="0"/>
              <a:t>), 678(10</a:t>
            </a:r>
            <a:r>
              <a:rPr lang="ko-KR" altLang="en-US" dirty="0" smtClean="0"/>
              <a:t>회</a:t>
            </a:r>
            <a:r>
              <a:rPr lang="en-US" altLang="ko-KR" dirty="0" smtClean="0"/>
              <a:t>), </a:t>
            </a:r>
            <a:r>
              <a:rPr lang="en-US" altLang="ko-KR" dirty="0" smtClean="0">
                <a:solidFill>
                  <a:srgbClr val="0070C0"/>
                </a:solidFill>
              </a:rPr>
              <a:t>9/25[</a:t>
            </a:r>
            <a:r>
              <a:rPr lang="ko-KR" altLang="en-US" dirty="0" err="1" smtClean="0">
                <a:solidFill>
                  <a:srgbClr val="0070C0"/>
                </a:solidFill>
              </a:rPr>
              <a:t>필드티칭</a:t>
            </a:r>
            <a:r>
              <a:rPr lang="en-US" altLang="ko-KR" dirty="0" smtClean="0">
                <a:solidFill>
                  <a:srgbClr val="0070C0"/>
                </a:solidFill>
              </a:rPr>
              <a:t>] 234(11</a:t>
            </a:r>
            <a:r>
              <a:rPr lang="ko-KR" altLang="en-US" dirty="0" smtClean="0">
                <a:solidFill>
                  <a:srgbClr val="0070C0"/>
                </a:solidFill>
              </a:rPr>
              <a:t>회</a:t>
            </a:r>
            <a:r>
              <a:rPr lang="en-US" altLang="ko-KR" dirty="0" smtClean="0">
                <a:solidFill>
                  <a:srgbClr val="0070C0"/>
                </a:solidFill>
              </a:rPr>
              <a:t>), 678(12</a:t>
            </a:r>
            <a:r>
              <a:rPr lang="ko-KR" altLang="en-US" dirty="0" smtClean="0">
                <a:solidFill>
                  <a:srgbClr val="0070C0"/>
                </a:solidFill>
              </a:rPr>
              <a:t>회</a:t>
            </a:r>
            <a:r>
              <a:rPr lang="en-US" altLang="ko-KR" dirty="0" smtClean="0">
                <a:solidFill>
                  <a:srgbClr val="0070C0"/>
                </a:solidFill>
              </a:rPr>
              <a:t>)</a:t>
            </a:r>
            <a:endParaRPr lang="ko-KR" altLang="en-US" dirty="0"/>
          </a:p>
          <a:p>
            <a:r>
              <a:rPr lang="en-US" altLang="ko-KR" dirty="0" smtClean="0">
                <a:solidFill>
                  <a:srgbClr val="0070C0"/>
                </a:solidFill>
              </a:rPr>
              <a:t>10/2 234(13</a:t>
            </a:r>
            <a:r>
              <a:rPr lang="ko-KR" altLang="en-US" dirty="0" smtClean="0">
                <a:solidFill>
                  <a:srgbClr val="0070C0"/>
                </a:solidFill>
              </a:rPr>
              <a:t>회</a:t>
            </a:r>
            <a:r>
              <a:rPr lang="en-US" altLang="ko-KR" dirty="0">
                <a:solidFill>
                  <a:srgbClr val="0070C0"/>
                </a:solidFill>
              </a:rPr>
              <a:t>), </a:t>
            </a:r>
            <a:r>
              <a:rPr lang="en-US" altLang="ko-KR" dirty="0" smtClean="0">
                <a:solidFill>
                  <a:srgbClr val="0070C0"/>
                </a:solidFill>
              </a:rPr>
              <a:t>678(14</a:t>
            </a:r>
            <a:r>
              <a:rPr lang="ko-KR" altLang="en-US" dirty="0" smtClean="0">
                <a:solidFill>
                  <a:srgbClr val="0070C0"/>
                </a:solidFill>
              </a:rPr>
              <a:t>회</a:t>
            </a:r>
            <a:r>
              <a:rPr lang="en-US" altLang="ko-KR" dirty="0" smtClean="0">
                <a:solidFill>
                  <a:srgbClr val="0070C0"/>
                </a:solidFill>
              </a:rPr>
              <a:t>)[</a:t>
            </a:r>
            <a:r>
              <a:rPr lang="ko-KR" altLang="en-US" dirty="0" smtClean="0">
                <a:solidFill>
                  <a:srgbClr val="0070C0"/>
                </a:solidFill>
              </a:rPr>
              <a:t>김동환 팀장</a:t>
            </a:r>
            <a:r>
              <a:rPr lang="en-US" altLang="ko-KR" dirty="0" smtClean="0">
                <a:solidFill>
                  <a:srgbClr val="0070C0"/>
                </a:solidFill>
              </a:rPr>
              <a:t>], </a:t>
            </a:r>
            <a:r>
              <a:rPr lang="en-US" altLang="ko-KR" dirty="0" smtClean="0"/>
              <a:t>10/16 234 </a:t>
            </a:r>
            <a:r>
              <a:rPr lang="en-US" altLang="ko-KR" dirty="0"/>
              <a:t>(</a:t>
            </a:r>
            <a:r>
              <a:rPr lang="en-US" altLang="ko-KR" dirty="0" smtClean="0"/>
              <a:t>15</a:t>
            </a:r>
            <a:r>
              <a:rPr lang="ko-KR" altLang="en-US" dirty="0" smtClean="0"/>
              <a:t>회</a:t>
            </a:r>
            <a:r>
              <a:rPr lang="en-US" altLang="ko-KR" dirty="0" smtClean="0"/>
              <a:t>)&lt;</a:t>
            </a:r>
            <a:r>
              <a:rPr lang="ko-KR" altLang="en-US" dirty="0" smtClean="0"/>
              <a:t>기말</a:t>
            </a:r>
            <a:r>
              <a:rPr lang="en-US" altLang="ko-KR" dirty="0" smtClean="0"/>
              <a:t>&gt; 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3737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수업 </a:t>
            </a:r>
            <a:r>
              <a:rPr lang="ko-KR" altLang="en-US" dirty="0" smtClean="0"/>
              <a:t>내용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각 산업체 전문가 기반 학습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각 교육 내용에 대해 이해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회사에서 진행중인 업무 </a:t>
            </a:r>
            <a:r>
              <a:rPr lang="en-US" altLang="ko-KR" dirty="0" smtClean="0"/>
              <a:t>SW </a:t>
            </a:r>
            <a:r>
              <a:rPr lang="ko-KR" altLang="en-US" dirty="0" smtClean="0"/>
              <a:t>산업 등에</a:t>
            </a:r>
            <a:r>
              <a:rPr lang="en-US" altLang="ko-KR" dirty="0"/>
              <a:t> </a:t>
            </a:r>
            <a:r>
              <a:rPr lang="ko-KR" altLang="en-US" dirty="0" smtClean="0"/>
              <a:t>대한 이해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이해된 내용을 기반으로 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소프트웨어 운영 및 테스트 실무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소프트웨어 프로세스에 대해 이해 </a:t>
            </a:r>
            <a:r>
              <a:rPr lang="en-US" altLang="ko-KR" dirty="0" smtClean="0"/>
              <a:t>(</a:t>
            </a:r>
            <a:r>
              <a:rPr lang="ko-KR" altLang="en-US" dirty="0" smtClean="0"/>
              <a:t>소프트웨어 인증 등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소프트웨어 품질 관리 활동에 대한 이해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소프트웨어 개발 실무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Problem Based Learning</a:t>
            </a:r>
          </a:p>
          <a:p>
            <a:pPr lvl="1"/>
            <a:r>
              <a:rPr lang="ko-KR" altLang="en-US" dirty="0" smtClean="0"/>
              <a:t>문제</a:t>
            </a:r>
            <a:r>
              <a:rPr lang="en-US" altLang="ko-KR" dirty="0" smtClean="0"/>
              <a:t> </a:t>
            </a:r>
            <a:r>
              <a:rPr lang="ko-KR" altLang="en-US" dirty="0" smtClean="0"/>
              <a:t>중심 학습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현재 진행중인 작품활동</a:t>
            </a:r>
            <a:r>
              <a:rPr lang="en-US" altLang="ko-KR" dirty="0" smtClean="0"/>
              <a:t> </a:t>
            </a:r>
            <a:r>
              <a:rPr lang="ko-KR" altLang="en-US" dirty="0" smtClean="0"/>
              <a:t>마무리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작품 기반 가이드 문서 제출</a:t>
            </a:r>
            <a:r>
              <a:rPr lang="en-US" altLang="ko-KR" dirty="0" smtClean="0"/>
              <a:t>/</a:t>
            </a:r>
            <a:r>
              <a:rPr lang="ko-KR" altLang="en-US" dirty="0" smtClean="0"/>
              <a:t>작성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참여형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티칭</a:t>
            </a:r>
            <a:r>
              <a:rPr lang="ko-KR" altLang="en-US" dirty="0" smtClean="0"/>
              <a:t> 가이드북 작성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본 프로젝트</a:t>
            </a:r>
            <a:r>
              <a:rPr lang="en-US" altLang="ko-KR" dirty="0" smtClean="0"/>
              <a:t>(</a:t>
            </a:r>
            <a:r>
              <a:rPr lang="ko-KR" altLang="en-US" dirty="0" smtClean="0"/>
              <a:t>작품활동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위해</a:t>
            </a:r>
            <a:r>
              <a:rPr lang="en-US" altLang="ko-KR" dirty="0" smtClean="0"/>
              <a:t>, </a:t>
            </a:r>
            <a:r>
              <a:rPr lang="ko-KR" altLang="en-US" dirty="0" smtClean="0"/>
              <a:t>활용할 수 있는 문서 작성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개발 가이드</a:t>
            </a:r>
            <a:r>
              <a:rPr lang="en-US" altLang="ko-KR" dirty="0" smtClean="0"/>
              <a:t>/</a:t>
            </a:r>
            <a:r>
              <a:rPr lang="ko-KR" altLang="en-US" dirty="0" smtClean="0"/>
              <a:t>설치 가이드</a:t>
            </a:r>
            <a:r>
              <a:rPr lang="en-US" altLang="ko-KR" dirty="0" smtClean="0"/>
              <a:t>/</a:t>
            </a:r>
            <a:r>
              <a:rPr lang="ko-KR" altLang="en-US" dirty="0" smtClean="0"/>
              <a:t>운영 가이드</a:t>
            </a:r>
            <a:r>
              <a:rPr lang="en-US" altLang="ko-KR" dirty="0" smtClean="0"/>
              <a:t>/</a:t>
            </a:r>
            <a:r>
              <a:rPr lang="ko-KR" altLang="en-US" dirty="0" smtClean="0"/>
              <a:t>트러블 슈팅 가이드 등 필요한 문서를 선택하여 작성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작성 문서를 서로 평가 </a:t>
            </a:r>
            <a:r>
              <a:rPr lang="en-US" altLang="ko-KR" dirty="0" smtClean="0"/>
              <a:t>(10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10</a:t>
            </a:r>
            <a:r>
              <a:rPr lang="ko-KR" altLang="en-US" dirty="0" smtClean="0"/>
              <a:t>일까지 제출</a:t>
            </a:r>
            <a:r>
              <a:rPr lang="en-US" altLang="ko-KR" dirty="0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9029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임의의 소프트웨어 테스트 진행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테스트 케이스 공유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Test Case </a:t>
            </a:r>
            <a:r>
              <a:rPr lang="ko-KR" altLang="en-US" dirty="0" smtClean="0"/>
              <a:t>문서의 공유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명세 기반 테스트 케이스 작성 및 테스트 수행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56468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학습 내용 </a:t>
            </a:r>
            <a:r>
              <a:rPr lang="en-US" altLang="ko-KR" dirty="0" smtClean="0"/>
              <a:t>Review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소프트웨어</a:t>
            </a:r>
            <a:r>
              <a:rPr lang="en-US" altLang="ko-KR" dirty="0" smtClean="0"/>
              <a:t> </a:t>
            </a:r>
            <a:r>
              <a:rPr lang="ko-KR" altLang="en-US" dirty="0" smtClean="0"/>
              <a:t>공학 분야의 </a:t>
            </a:r>
            <a:r>
              <a:rPr lang="en-US" altLang="ko-KR" dirty="0" smtClean="0"/>
              <a:t>10</a:t>
            </a:r>
            <a:r>
              <a:rPr lang="ko-KR" altLang="en-US" dirty="0" smtClean="0"/>
              <a:t>가지</a:t>
            </a:r>
            <a:endParaRPr lang="en-US" altLang="ko-KR" dirty="0" smtClean="0"/>
          </a:p>
          <a:p>
            <a:pPr lvl="1"/>
            <a:r>
              <a:rPr lang="ko-KR" altLang="en-US" dirty="0"/>
              <a:t>소프트웨어 요구사항</a:t>
            </a:r>
            <a:r>
              <a:rPr lang="en-US" altLang="ko-KR" dirty="0"/>
              <a:t>: </a:t>
            </a:r>
            <a:r>
              <a:rPr lang="ko-KR" altLang="en-US" dirty="0"/>
              <a:t>소프트웨어 요구 사항의 추출</a:t>
            </a:r>
            <a:r>
              <a:rPr lang="en-US" altLang="ko-KR" dirty="0"/>
              <a:t>, </a:t>
            </a:r>
            <a:r>
              <a:rPr lang="ko-KR" altLang="en-US" dirty="0"/>
              <a:t>분석</a:t>
            </a:r>
            <a:r>
              <a:rPr lang="en-US" altLang="ko-KR" dirty="0"/>
              <a:t>, </a:t>
            </a:r>
            <a:r>
              <a:rPr lang="ko-KR" altLang="en-US" dirty="0"/>
              <a:t>명세</a:t>
            </a:r>
            <a:r>
              <a:rPr lang="en-US" altLang="ko-KR" dirty="0"/>
              <a:t>, </a:t>
            </a:r>
            <a:r>
              <a:rPr lang="ko-KR" altLang="en-US" dirty="0"/>
              <a:t>검증</a:t>
            </a:r>
            <a:r>
              <a:rPr lang="en-US" altLang="ko-KR" dirty="0"/>
              <a:t>. </a:t>
            </a:r>
            <a:r>
              <a:rPr lang="ko-KR" altLang="en-US" dirty="0"/>
              <a:t>소프트웨어 요구공학</a:t>
            </a:r>
            <a:r>
              <a:rPr lang="en-US" altLang="ko-KR" dirty="0"/>
              <a:t>(Software Requirements Engineering)</a:t>
            </a:r>
            <a:r>
              <a:rPr lang="ko-KR" altLang="en-US" dirty="0"/>
              <a:t>분야가 독립적으로 존재함</a:t>
            </a:r>
            <a:endParaRPr lang="en-US" altLang="ko-KR" dirty="0"/>
          </a:p>
          <a:p>
            <a:pPr lvl="1"/>
            <a:r>
              <a:rPr lang="ko-KR" altLang="en-US" dirty="0" smtClean="0"/>
              <a:t>소프트웨어 </a:t>
            </a:r>
            <a:r>
              <a:rPr lang="ko-KR" altLang="en-US" dirty="0"/>
              <a:t>설계</a:t>
            </a:r>
            <a:r>
              <a:rPr lang="en-US" altLang="ko-KR" dirty="0"/>
              <a:t>: </a:t>
            </a:r>
            <a:r>
              <a:rPr lang="ko-KR" altLang="en-US" dirty="0"/>
              <a:t>보통 전산 지원 소프트웨어 공학 </a:t>
            </a:r>
            <a:r>
              <a:rPr lang="en-US" altLang="ko-KR" dirty="0"/>
              <a:t>(CASE) </a:t>
            </a:r>
            <a:r>
              <a:rPr lang="ko-KR" altLang="en-US" dirty="0"/>
              <a:t>도구로 이루어지고</a:t>
            </a:r>
            <a:r>
              <a:rPr lang="en-US" altLang="ko-KR" dirty="0"/>
              <a:t>, UML</a:t>
            </a:r>
            <a:r>
              <a:rPr lang="ko-KR" altLang="en-US" dirty="0"/>
              <a:t>과 같은 표준 형식을 사용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 smtClean="0"/>
              <a:t>소프트웨어 </a:t>
            </a:r>
            <a:r>
              <a:rPr lang="ko-KR" altLang="en-US" dirty="0"/>
              <a:t>개발</a:t>
            </a:r>
            <a:r>
              <a:rPr lang="en-US" altLang="ko-KR" dirty="0"/>
              <a:t>: </a:t>
            </a:r>
            <a:r>
              <a:rPr lang="ko-KR" altLang="en-US" dirty="0"/>
              <a:t>프로그래밍 언어로 소프트웨어를 구축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 smtClean="0"/>
              <a:t>소프트웨어 </a:t>
            </a:r>
            <a:r>
              <a:rPr lang="ko-KR" altLang="en-US" dirty="0"/>
              <a:t>시험</a:t>
            </a:r>
          </a:p>
          <a:p>
            <a:pPr lvl="1"/>
            <a:r>
              <a:rPr lang="ko-KR" altLang="en-US" dirty="0" smtClean="0"/>
              <a:t>소프트웨어 </a:t>
            </a:r>
            <a:r>
              <a:rPr lang="ko-KR" altLang="en-US" dirty="0"/>
              <a:t>유지 보수</a:t>
            </a:r>
            <a:r>
              <a:rPr lang="en-US" altLang="ko-KR" dirty="0"/>
              <a:t>: </a:t>
            </a:r>
            <a:r>
              <a:rPr lang="ko-KR" altLang="en-US" dirty="0"/>
              <a:t>소프트웨어 시스템은 때때로 처음 완료된 후 긴 시간이 지난 후에 문제를 일으켜 향상시켜야 할 필요가 있음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소프트웨어 형상 관리</a:t>
            </a:r>
            <a:r>
              <a:rPr lang="en-US" altLang="ko-KR" dirty="0"/>
              <a:t>: </a:t>
            </a:r>
            <a:r>
              <a:rPr lang="ko-KR" altLang="en-US" dirty="0"/>
              <a:t>소프트웨어 시스템은 매우 복잡하므로</a:t>
            </a:r>
            <a:r>
              <a:rPr lang="en-US" altLang="ko-KR" dirty="0"/>
              <a:t>, </a:t>
            </a:r>
            <a:r>
              <a:rPr lang="ko-KR" altLang="en-US" dirty="0"/>
              <a:t>그 형상</a:t>
            </a:r>
            <a:r>
              <a:rPr lang="en-US" altLang="ko-KR" dirty="0"/>
              <a:t>(</a:t>
            </a:r>
            <a:r>
              <a:rPr lang="ko-KR" altLang="en-US" dirty="0"/>
              <a:t>버전과 소스 제어</a:t>
            </a:r>
            <a:r>
              <a:rPr lang="en-US" altLang="ko-KR" dirty="0"/>
              <a:t>)</a:t>
            </a:r>
            <a:r>
              <a:rPr lang="ko-KR" altLang="en-US" dirty="0"/>
              <a:t>이 표준화되고 구조적인 방법으로 관리 받아야 함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 smtClean="0"/>
              <a:t>소프트웨어 </a:t>
            </a:r>
            <a:r>
              <a:rPr lang="ko-KR" altLang="en-US" dirty="0"/>
              <a:t>공학 관리</a:t>
            </a:r>
            <a:r>
              <a:rPr lang="en-US" altLang="ko-KR" dirty="0"/>
              <a:t>: </a:t>
            </a:r>
            <a:r>
              <a:rPr lang="ko-KR" altLang="en-US" dirty="0"/>
              <a:t>프로젝트 관리에 매우 밀접하나</a:t>
            </a:r>
            <a:r>
              <a:rPr lang="en-US" altLang="ko-KR" dirty="0"/>
              <a:t>, </a:t>
            </a:r>
            <a:r>
              <a:rPr lang="ko-KR" altLang="en-US" dirty="0"/>
              <a:t>다른 관리 분야와는 다른</a:t>
            </a:r>
            <a:r>
              <a:rPr lang="en-US" altLang="ko-KR" dirty="0"/>
              <a:t>, </a:t>
            </a:r>
            <a:r>
              <a:rPr lang="ko-KR" altLang="en-US" dirty="0"/>
              <a:t>소프트웨어 고유의 미묘한 뉘앙스가 있음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 smtClean="0"/>
              <a:t>소프트웨어 </a:t>
            </a:r>
            <a:r>
              <a:rPr lang="ko-KR" altLang="en-US" dirty="0"/>
              <a:t>개발 프로세스</a:t>
            </a:r>
            <a:r>
              <a:rPr lang="en-US" altLang="ko-KR" dirty="0"/>
              <a:t>: </a:t>
            </a:r>
            <a:r>
              <a:rPr lang="ko-KR" altLang="en-US" dirty="0"/>
              <a:t>소프트웨어를 구축하는 과정에 관하여 실무 종사자들 사이에서는 열띤 논쟁이 오가고 있으며 주요한 패러다임은 애자일 프로세스와 폭포수 프로세스임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 smtClean="0"/>
              <a:t>소프트웨어 </a:t>
            </a:r>
            <a:r>
              <a:rPr lang="ko-KR" altLang="en-US" dirty="0"/>
              <a:t>공학 도구</a:t>
            </a:r>
            <a:r>
              <a:rPr lang="en-US" altLang="ko-KR" dirty="0"/>
              <a:t>(CASE)</a:t>
            </a:r>
          </a:p>
          <a:p>
            <a:pPr lvl="1"/>
            <a:r>
              <a:rPr lang="ko-KR" altLang="en-US" dirty="0" smtClean="0"/>
              <a:t>소프트웨어 품질</a:t>
            </a:r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1864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2800" dirty="0"/>
              <a:t>학습 내용 </a:t>
            </a:r>
            <a:r>
              <a:rPr lang="en-US" altLang="ko-KR" sz="2800" dirty="0" smtClean="0"/>
              <a:t>Review: Validation</a:t>
            </a:r>
            <a:r>
              <a:rPr lang="ko-KR" altLang="en-US" sz="2800" dirty="0" smtClean="0"/>
              <a:t>과 </a:t>
            </a:r>
            <a:r>
              <a:rPr lang="en-US" altLang="ko-KR" sz="2800" dirty="0" smtClean="0"/>
              <a:t>Verification</a:t>
            </a:r>
            <a:r>
              <a:rPr lang="ko-KR" altLang="en-US" sz="2800" dirty="0" smtClean="0"/>
              <a:t>의 차이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Validation-</a:t>
            </a:r>
            <a:r>
              <a:rPr lang="ko-KR" altLang="en-US" dirty="0"/>
              <a:t>유효성 </a:t>
            </a:r>
            <a:r>
              <a:rPr lang="en-US" altLang="ko-KR" dirty="0"/>
              <a:t>(</a:t>
            </a:r>
            <a:r>
              <a:rPr lang="ko-KR" altLang="en-US" dirty="0"/>
              <a:t>우리가 필요했던 프로그램인가</a:t>
            </a:r>
            <a:r>
              <a:rPr lang="en-US" altLang="ko-KR" dirty="0"/>
              <a:t>? </a:t>
            </a:r>
            <a:r>
              <a:rPr lang="ko-KR" altLang="en-US" dirty="0"/>
              <a:t>요구사항에 맞는 프로그램인가</a:t>
            </a:r>
            <a:r>
              <a:rPr lang="en-US" altLang="ko-KR" dirty="0"/>
              <a:t>?  Are we building the right product?)</a:t>
            </a:r>
          </a:p>
          <a:p>
            <a:r>
              <a:rPr lang="en-US" altLang="ko-KR" dirty="0"/>
              <a:t>Verification-</a:t>
            </a:r>
            <a:r>
              <a:rPr lang="ko-KR" altLang="en-US" dirty="0"/>
              <a:t>검증 </a:t>
            </a:r>
            <a:r>
              <a:rPr lang="en-US" altLang="ko-KR" dirty="0"/>
              <a:t>(</a:t>
            </a:r>
            <a:r>
              <a:rPr lang="ko-KR" altLang="en-US" dirty="0"/>
              <a:t>올바르게 제작되었는가</a:t>
            </a:r>
            <a:r>
              <a:rPr lang="en-US" altLang="ko-KR" dirty="0"/>
              <a:t>? </a:t>
            </a:r>
            <a:r>
              <a:rPr lang="ko-KR" altLang="en-US" dirty="0"/>
              <a:t>개발방법론이 제대로 평가되고 진행되었는가</a:t>
            </a:r>
            <a:r>
              <a:rPr lang="en-US" altLang="ko-KR" dirty="0"/>
              <a:t>?  Are we building the product right?)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6</a:t>
            </a:fld>
            <a:endParaRPr lang="ko-KR" altLang="en-US" dirty="0"/>
          </a:p>
        </p:txBody>
      </p:sp>
      <p:graphicFrame>
        <p:nvGraphicFramePr>
          <p:cNvPr id="5" name="내용 개체 틀 3"/>
          <p:cNvGraphicFramePr>
            <a:graphicFrameLocks/>
          </p:cNvGraphicFramePr>
          <p:nvPr>
            <p:extLst/>
          </p:nvPr>
        </p:nvGraphicFramePr>
        <p:xfrm>
          <a:off x="159025" y="2362275"/>
          <a:ext cx="8759688" cy="3973245"/>
        </p:xfrm>
        <a:graphic>
          <a:graphicData uri="http://schemas.openxmlformats.org/drawingml/2006/table">
            <a:tbl>
              <a:tblPr/>
              <a:tblGrid>
                <a:gridCol w="156375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52507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67085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2232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dirty="0">
                          <a:effectLst/>
                        </a:rPr>
                        <a:t>Criteria</a:t>
                      </a:r>
                      <a:endParaRPr lang="en-US" sz="1400" dirty="0">
                        <a:effectLst/>
                      </a:endParaRP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dirty="0">
                          <a:effectLst/>
                        </a:rPr>
                        <a:t>Verification(</a:t>
                      </a:r>
                      <a:r>
                        <a:rPr lang="ko-KR" altLang="en-US" sz="1400" b="1" dirty="0">
                          <a:effectLst/>
                        </a:rPr>
                        <a:t>검증</a:t>
                      </a:r>
                      <a:r>
                        <a:rPr lang="en-US" altLang="ko-KR" sz="1400" b="1" dirty="0">
                          <a:effectLst/>
                        </a:rPr>
                        <a:t>)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>
                          <a:effectLst/>
                        </a:rPr>
                        <a:t>Validation(</a:t>
                      </a:r>
                      <a:r>
                        <a:rPr lang="ko-KR" altLang="en-US" sz="1400" b="1">
                          <a:effectLst/>
                        </a:rPr>
                        <a:t>확인</a:t>
                      </a:r>
                      <a:r>
                        <a:rPr lang="en-US" altLang="ko-KR" sz="1400" b="1">
                          <a:effectLst/>
                        </a:rPr>
                        <a:t>)</a:t>
                      </a:r>
                      <a:endParaRPr lang="ko-KR" altLang="en-US" sz="1400">
                        <a:effectLst/>
                      </a:endParaRP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191051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800" b="1" dirty="0">
                          <a:effectLst/>
                        </a:rPr>
                        <a:t>정의</a:t>
                      </a:r>
                      <a:endParaRPr lang="ko-KR" altLang="en-US" sz="1800" dirty="0">
                        <a:effectLst/>
                      </a:endParaRP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800" dirty="0">
                          <a:effectLst/>
                        </a:rPr>
                        <a:t>최종 산출물이 아닌 중간 단계 산출물이 정의된 요구사항을 만족하는지 평가하는 과정</a:t>
                      </a:r>
                      <a:r>
                        <a:rPr lang="en-US" altLang="ko-KR" sz="1800" dirty="0">
                          <a:effectLst/>
                        </a:rPr>
                        <a:t>.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800" dirty="0">
                          <a:effectLst/>
                        </a:rPr>
                        <a:t>개발 과정의 최종 단계에서 개발된 소프트웨어 제품이 비즈니스 요구 사항을 만족하는지 평가하는 과정</a:t>
                      </a:r>
                      <a:r>
                        <a:rPr lang="en-US" altLang="ko-KR" sz="1800" dirty="0">
                          <a:effectLst/>
                        </a:rPr>
                        <a:t>.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78566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800" b="1">
                          <a:effectLst/>
                        </a:rPr>
                        <a:t>평가 관점</a:t>
                      </a:r>
                      <a:endParaRPr lang="ko-KR" altLang="en-US" sz="1800">
                        <a:effectLst/>
                      </a:endParaRP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800" dirty="0">
                          <a:effectLst/>
                        </a:rPr>
                        <a:t>‘개발 요구 명세서의 내용대로 소프트웨어가 개발되고 있는가</a:t>
                      </a:r>
                      <a:r>
                        <a:rPr lang="en-US" altLang="ko-KR" sz="1800" dirty="0">
                          <a:effectLst/>
                        </a:rPr>
                        <a:t>?’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800" dirty="0">
                          <a:effectLst/>
                        </a:rPr>
                        <a:t>‘사용자가 요구하는 소프트웨어를 개발하고 있는가</a:t>
                      </a:r>
                      <a:r>
                        <a:rPr lang="en-US" altLang="ko-KR" sz="1800" dirty="0">
                          <a:effectLst/>
                        </a:rPr>
                        <a:t>?’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934808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800" b="1">
                          <a:effectLst/>
                        </a:rPr>
                        <a:t>평가 항목</a:t>
                      </a:r>
                      <a:endParaRPr lang="ko-KR" altLang="en-US" sz="1800">
                        <a:effectLst/>
                      </a:endParaRP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800" dirty="0">
                          <a:effectLst/>
                        </a:rPr>
                        <a:t>계획서</a:t>
                      </a:r>
                      <a:r>
                        <a:rPr lang="en-US" altLang="ko-KR" sz="1800" dirty="0">
                          <a:effectLst/>
                        </a:rPr>
                        <a:t>, </a:t>
                      </a:r>
                      <a:r>
                        <a:rPr lang="ko-KR" altLang="en-US" sz="1800" dirty="0">
                          <a:effectLst/>
                        </a:rPr>
                        <a:t>요구사항 정의서</a:t>
                      </a:r>
                      <a:r>
                        <a:rPr lang="en-US" altLang="ko-KR" sz="1800" dirty="0">
                          <a:effectLst/>
                        </a:rPr>
                        <a:t>, </a:t>
                      </a:r>
                      <a:r>
                        <a:rPr lang="ko-KR" altLang="en-US" sz="1800" dirty="0" err="1">
                          <a:effectLst/>
                        </a:rPr>
                        <a:t>설계문서</a:t>
                      </a:r>
                      <a:r>
                        <a:rPr lang="en-US" altLang="ko-KR" sz="1800" dirty="0">
                          <a:effectLst/>
                        </a:rPr>
                        <a:t>, </a:t>
                      </a:r>
                      <a:r>
                        <a:rPr lang="ko-KR" altLang="en-US" sz="1800" dirty="0">
                          <a:effectLst/>
                        </a:rPr>
                        <a:t>프로그램 코드</a:t>
                      </a:r>
                      <a:r>
                        <a:rPr lang="en-US" altLang="ko-KR" sz="1800" dirty="0">
                          <a:effectLst/>
                        </a:rPr>
                        <a:t>, </a:t>
                      </a:r>
                      <a:r>
                        <a:rPr lang="ko-KR" altLang="en-US" sz="1800" dirty="0">
                          <a:effectLst/>
                        </a:rPr>
                        <a:t>테스트 케이스</a:t>
                      </a:r>
                      <a:r>
                        <a:rPr lang="en-US" altLang="ko-KR" sz="1800" dirty="0">
                          <a:effectLst/>
                        </a:rPr>
                        <a:t>… </a:t>
                      </a:r>
                      <a:r>
                        <a:rPr lang="ko-KR" altLang="en-US" sz="1800" dirty="0">
                          <a:effectLst/>
                        </a:rPr>
                        <a:t>등등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800" dirty="0">
                          <a:effectLst/>
                        </a:rPr>
                        <a:t>소프트웨어 제품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78566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800" b="1">
                          <a:effectLst/>
                        </a:rPr>
                        <a:t>평가 활동</a:t>
                      </a:r>
                      <a:endParaRPr lang="ko-KR" altLang="en-US" sz="1800">
                        <a:effectLst/>
                      </a:endParaRP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Review, Walk throughs, Inspections.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testing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1496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 내용 </a:t>
            </a:r>
            <a:r>
              <a:rPr lang="en-US" altLang="ko-KR" dirty="0" smtClean="0"/>
              <a:t>Review: </a:t>
            </a:r>
            <a:r>
              <a:rPr lang="ko-KR" altLang="en-US" dirty="0" smtClean="0"/>
              <a:t>소프트웨어 품질 문제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소프트웨어 자체에 대한 품질 활동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대표적인 모델의 예</a:t>
            </a:r>
            <a:r>
              <a:rPr lang="en-US" altLang="ko-KR" dirty="0" smtClean="0"/>
              <a:t>: ISO/IEC 9126 (</a:t>
            </a:r>
            <a:r>
              <a:rPr lang="ko-KR" altLang="en-US" dirty="0" smtClean="0"/>
              <a:t>이것만은 알아두자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/>
              <a:t>ISO/IEC 9126</a:t>
            </a:r>
            <a:endParaRPr lang="en-US" altLang="ko-KR" dirty="0" smtClean="0"/>
          </a:p>
          <a:p>
            <a:pPr lvl="1"/>
            <a:r>
              <a:rPr lang="ko-KR" altLang="en-US" dirty="0"/>
              <a:t>기능성</a:t>
            </a:r>
            <a:endParaRPr lang="en-US" altLang="ko-KR" dirty="0"/>
          </a:p>
          <a:p>
            <a:pPr lvl="2"/>
            <a:r>
              <a:rPr lang="ko-KR" altLang="en-US" dirty="0"/>
              <a:t>요구된 기능이 소프트웨어에 있는가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신뢰성</a:t>
            </a:r>
            <a:endParaRPr lang="en-US" altLang="ko-KR" dirty="0"/>
          </a:p>
          <a:p>
            <a:pPr lvl="2"/>
            <a:r>
              <a:rPr lang="ko-KR" altLang="en-US" dirty="0"/>
              <a:t>얼마나 </a:t>
            </a:r>
            <a:r>
              <a:rPr lang="ko-KR" altLang="en-US" dirty="0" err="1"/>
              <a:t>신뢰할만</a:t>
            </a:r>
            <a:r>
              <a:rPr lang="ko-KR" altLang="en-US" dirty="0"/>
              <a:t> 한가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 err="1"/>
              <a:t>사용성</a:t>
            </a:r>
            <a:endParaRPr lang="en-US" altLang="ko-KR" dirty="0"/>
          </a:p>
          <a:p>
            <a:pPr lvl="2"/>
            <a:r>
              <a:rPr lang="ko-KR" altLang="en-US" dirty="0"/>
              <a:t>사용하기 쉬운가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효율성</a:t>
            </a:r>
            <a:endParaRPr lang="en-US" altLang="ko-KR" dirty="0"/>
          </a:p>
          <a:p>
            <a:pPr lvl="2"/>
            <a:r>
              <a:rPr lang="ko-KR" altLang="en-US" dirty="0"/>
              <a:t>얼마나 효율적인가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유지보수성</a:t>
            </a:r>
            <a:endParaRPr lang="en-US" altLang="ko-KR" dirty="0"/>
          </a:p>
          <a:p>
            <a:pPr lvl="2"/>
            <a:r>
              <a:rPr lang="ko-KR" altLang="en-US" dirty="0"/>
              <a:t>소프트웨어를 변경하기 쉬운가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 err="1"/>
              <a:t>이식성</a:t>
            </a:r>
            <a:endParaRPr lang="en-US" altLang="ko-KR" dirty="0"/>
          </a:p>
          <a:p>
            <a:pPr lvl="2"/>
            <a:r>
              <a:rPr lang="ko-KR" altLang="en-US" dirty="0"/>
              <a:t>다른 환경에 얼마나 쉽게 이식할 수 있는가</a:t>
            </a:r>
            <a:r>
              <a:rPr lang="en-US" altLang="ko-KR" dirty="0"/>
              <a:t>?</a:t>
            </a:r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8476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 내용 </a:t>
            </a:r>
            <a:r>
              <a:rPr lang="en-US" altLang="ko-KR" dirty="0"/>
              <a:t>Review: </a:t>
            </a:r>
            <a:r>
              <a:rPr lang="ko-KR" altLang="en-US" dirty="0" smtClean="0"/>
              <a:t>소프트웨어 </a:t>
            </a:r>
            <a:r>
              <a:rPr lang="ko-KR" altLang="en-US" dirty="0"/>
              <a:t>품질 문제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소프트웨어 자체에 대한 품질 활동</a:t>
            </a:r>
            <a:endParaRPr lang="en-US" altLang="ko-KR" dirty="0"/>
          </a:p>
          <a:p>
            <a:pPr lvl="1"/>
            <a:r>
              <a:rPr lang="ko-KR" altLang="en-US" dirty="0"/>
              <a:t>대표적인 모델의 예</a:t>
            </a:r>
            <a:r>
              <a:rPr lang="en-US" altLang="ko-KR" dirty="0"/>
              <a:t>: ISO/IEC 9126 (</a:t>
            </a:r>
            <a:r>
              <a:rPr lang="ko-KR" altLang="en-US" dirty="0"/>
              <a:t>이것만은 알아두자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8</a:t>
            </a:fld>
            <a:endParaRPr lang="ko-KR" altLang="en-US" dirty="0"/>
          </a:p>
        </p:txBody>
      </p:sp>
      <p:pic>
        <p:nvPicPr>
          <p:cNvPr id="5" name="Picture 2" descr="isoie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045" y="1604962"/>
            <a:ext cx="7735910" cy="4887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02405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 내용 </a:t>
            </a:r>
            <a:r>
              <a:rPr lang="en-US" altLang="ko-KR" dirty="0"/>
              <a:t>Review: </a:t>
            </a:r>
            <a:r>
              <a:rPr lang="ko-KR" altLang="en-US" dirty="0" smtClean="0"/>
              <a:t>소프트웨어 </a:t>
            </a:r>
            <a:r>
              <a:rPr lang="ko-KR" altLang="en-US" dirty="0"/>
              <a:t>품질 문제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소프트웨어 </a:t>
            </a:r>
            <a:r>
              <a:rPr lang="en-US" altLang="ko-KR" dirty="0" smtClean="0"/>
              <a:t>(</a:t>
            </a:r>
            <a:r>
              <a:rPr lang="ko-KR" altLang="en-US" dirty="0" smtClean="0"/>
              <a:t>개발</a:t>
            </a:r>
            <a:r>
              <a:rPr lang="en-US" altLang="ko-KR" dirty="0" smtClean="0"/>
              <a:t>)</a:t>
            </a:r>
            <a:r>
              <a:rPr lang="ko-KR" altLang="en-US" dirty="0" smtClean="0"/>
              <a:t> 프로세스 활동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CMM </a:t>
            </a:r>
            <a:r>
              <a:rPr lang="ko-KR" altLang="en-US" dirty="0" smtClean="0"/>
              <a:t>모델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9</a:t>
            </a:fld>
            <a:endParaRPr lang="ko-KR" altLang="en-US" dirty="0"/>
          </a:p>
        </p:txBody>
      </p:sp>
      <p:pic>
        <p:nvPicPr>
          <p:cNvPr id="5" name="Picture 2" descr="ì±ìë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663" y="1588404"/>
            <a:ext cx="8156673" cy="5138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7088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13459</TotalTime>
  <Words>1028</Words>
  <Application>Microsoft Office PowerPoint</Application>
  <PresentationFormat>화면 슬라이드 쇼(4:3)</PresentationFormat>
  <Paragraphs>161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맑은 고딕</vt:lpstr>
      <vt:lpstr>Arial</vt:lpstr>
      <vt:lpstr>Office 테마</vt:lpstr>
      <vt:lpstr>소프트웨어  운영 및 테스트 실무</vt:lpstr>
      <vt:lpstr>수업 개요</vt:lpstr>
      <vt:lpstr>수업 내용</vt:lpstr>
      <vt:lpstr>임의의 소프트웨어 테스트 진행</vt:lpstr>
      <vt:lpstr>학습 내용 Review</vt:lpstr>
      <vt:lpstr>학습 내용 Review: Validation과 Verification의 차이</vt:lpstr>
      <vt:lpstr>학습 내용 Review: 소프트웨어 품질 문제</vt:lpstr>
      <vt:lpstr>학습 내용 Review: 소프트웨어 품질 문제</vt:lpstr>
      <vt:lpstr>학습 내용 Review: 소프트웨어 품질 문제</vt:lpstr>
      <vt:lpstr>학습 내용 Review: 소프트웨어 품질 문제</vt:lpstr>
      <vt:lpstr>학습 내용 Review: 소프트웨어 테스트</vt:lpstr>
      <vt:lpstr>학습 내용 Review: 코드 리뷰</vt:lpstr>
      <vt:lpstr>학습 내용 Review: 단위 테스트, 디버깅</vt:lpstr>
      <vt:lpstr>학습 내용 Review: 소프트웨어 개발 생명 주기</vt:lpstr>
      <vt:lpstr>학습 내용 Review: V모델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mjpark</dc:creator>
  <cp:lastModifiedBy>Windows 사용자</cp:lastModifiedBy>
  <cp:revision>1159</cp:revision>
  <dcterms:created xsi:type="dcterms:W3CDTF">2017-03-09T06:52:53Z</dcterms:created>
  <dcterms:modified xsi:type="dcterms:W3CDTF">2019-09-18T01:45:57Z</dcterms:modified>
</cp:coreProperties>
</file>