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notesMasterIdLst>
    <p:notesMasterId r:id="rId15"/>
  </p:notesMasterIdLst>
  <p:sldIdLst>
    <p:sldId id="434" r:id="rId2"/>
    <p:sldId id="769" r:id="rId3"/>
    <p:sldId id="785" r:id="rId4"/>
    <p:sldId id="791" r:id="rId5"/>
    <p:sldId id="792" r:id="rId6"/>
    <p:sldId id="793" r:id="rId7"/>
    <p:sldId id="794" r:id="rId8"/>
    <p:sldId id="795" r:id="rId9"/>
    <p:sldId id="796" r:id="rId10"/>
    <p:sldId id="797" r:id="rId11"/>
    <p:sldId id="798" r:id="rId12"/>
    <p:sldId id="786" r:id="rId13"/>
    <p:sldId id="799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E9FF"/>
    <a:srgbClr val="75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408" autoAdjust="0"/>
    <p:restoredTop sz="96408" autoAdjust="0"/>
  </p:normalViewPr>
  <p:slideViewPr>
    <p:cSldViewPr snapToGrid="0">
      <p:cViewPr>
        <p:scale>
          <a:sx n="150" d="100"/>
          <a:sy n="150" d="100"/>
        </p:scale>
        <p:origin x="-978" y="-12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BDD88-E5D9-4E70-A448-3556BB33AA72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93C91-F793-47EF-9D75-5D2C1CA9C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863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10360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14961" y="2802241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FB69-F0EC-4822-AE63-00EAEBE003EB}" type="datetime1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214961" y="2309425"/>
            <a:ext cx="6700603" cy="45719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124" y="5717460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544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A610-291F-4FCD-B6D1-E1AEA4C57316}" type="datetime1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97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713"/>
            <a:ext cx="9144000" cy="65420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61958"/>
            <a:ext cx="9144000" cy="5659112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89B384C2-21DC-451A-85E7-10117E4DEC2C}" type="datetime1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057400" y="6497028"/>
            <a:ext cx="50292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668489"/>
            <a:ext cx="7622713" cy="70066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714" y="468419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8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F312-86D8-4FC5-AD84-AFC561126411}" type="datetime1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330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0" y="880430"/>
            <a:ext cx="4514850" cy="572660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49" y="867859"/>
            <a:ext cx="4431839" cy="5739877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6B7AF35F-C316-4D44-BCE1-B5D76FAA6FA6}" type="datetime1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057400" y="6485305"/>
            <a:ext cx="50292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0" y="1713"/>
            <a:ext cx="9144000" cy="65420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68489"/>
            <a:ext cx="7622713" cy="70066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714" y="468419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02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B827-A3CE-435B-A78F-1B24C298D468}" type="datetime1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394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BE9A-83D6-4A93-9424-19DD5CD63289}" type="datetime1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019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4E88-0905-4806-88EC-3D6908030BD7}" type="datetime1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04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B3A4-79A6-4700-AF39-4ADF589BD2FC}" type="datetime1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503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80AF-4AF3-4251-B2D1-BA9096D22850}" type="datetime1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526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7A348-7E7B-460C-8F18-76B7CB69ACC0}" type="datetime1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42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 지향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정보시스템 개발</a:t>
            </a:r>
            <a:r>
              <a:rPr lang="en-US" altLang="ko-KR" dirty="0" smtClean="0"/>
              <a:t>(UML)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박민재</a:t>
            </a:r>
            <a:endParaRPr lang="en-US" altLang="ko-KR" dirty="0" smtClean="0"/>
          </a:p>
          <a:p>
            <a:r>
              <a:rPr lang="en-US" altLang="ko-KR" dirty="0" smtClean="0"/>
              <a:t>mjpark@daelim.ac.kr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15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기존의 코드는 건드리지 않은 채로 확장을 통해서 새로운 행동을 </a:t>
            </a:r>
            <a:r>
              <a:rPr lang="ko-KR" altLang="en-US" dirty="0"/>
              <a:t>간단하게 </a:t>
            </a:r>
            <a:r>
              <a:rPr lang="ko-KR" altLang="en-US" dirty="0" smtClean="0"/>
              <a:t>추가할 수 </a:t>
            </a:r>
            <a:r>
              <a:rPr lang="ko-KR" altLang="en-US" dirty="0"/>
              <a:t>있는 </a:t>
            </a:r>
            <a:r>
              <a:rPr lang="ko-KR" altLang="en-US" dirty="0" err="1"/>
              <a:t>데코레이터</a:t>
            </a:r>
            <a:r>
              <a:rPr lang="ko-KR" altLang="en-US" dirty="0"/>
              <a:t> 패턴을 사용해보자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상속을 써서 음료 가격과 첨가물 가격을 합한 총 가격을 계산하는 방법은 그리 좋은 방법이 되지 못했다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클래스가 어마어마하게 많아지거나 일부 서브 클래스에는 적합하지 않은 기능을 클래스에 추가하게 되는 문제가 있었다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우선 특정 음료에서 시작해서 첨가물로 그 음료를 장식 해보자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1. </a:t>
            </a:r>
            <a:r>
              <a:rPr lang="en-US" altLang="ko-KR" dirty="0" err="1"/>
              <a:t>DarkRoast</a:t>
            </a:r>
            <a:r>
              <a:rPr lang="en-US" altLang="ko-KR" dirty="0"/>
              <a:t> </a:t>
            </a:r>
            <a:r>
              <a:rPr lang="ko-KR" altLang="en-US" dirty="0"/>
              <a:t>객체를 가져온다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Mocha </a:t>
            </a:r>
            <a:r>
              <a:rPr lang="ko-KR" altLang="en-US" dirty="0"/>
              <a:t>객체로 장식한다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Whip </a:t>
            </a:r>
            <a:r>
              <a:rPr lang="ko-KR" altLang="en-US" dirty="0"/>
              <a:t>객체로 장식한다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 cost() </a:t>
            </a:r>
            <a:r>
              <a:rPr lang="ko-KR" altLang="en-US" dirty="0" err="1"/>
              <a:t>메소드를</a:t>
            </a:r>
            <a:r>
              <a:rPr lang="ko-KR" altLang="en-US" dirty="0"/>
              <a:t> 호출한다</a:t>
            </a:r>
            <a:r>
              <a:rPr lang="en-US" altLang="ko-KR" dirty="0"/>
              <a:t>. </a:t>
            </a:r>
            <a:r>
              <a:rPr lang="ko-KR" altLang="en-US" dirty="0"/>
              <a:t>이때 첨가물의 가격을 계산하는 일은 해당 객체들에게 위임된다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8415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데코레이션</a:t>
            </a:r>
            <a:r>
              <a:rPr lang="ko-KR" altLang="en-US" dirty="0" smtClean="0"/>
              <a:t> 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 그림을 작성할 것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StarUML</a:t>
            </a:r>
            <a:r>
              <a:rPr lang="en-US" altLang="ko-KR" dirty="0" smtClean="0"/>
              <a:t>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Visual Paradigm 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아래 클래스 다이어그램에 맞는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코드 작성할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작성 코드 제출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11</a:t>
            </a:fld>
            <a:endParaRPr lang="ko-KR" altLang="en-US" dirty="0"/>
          </a:p>
        </p:txBody>
      </p:sp>
      <p:pic>
        <p:nvPicPr>
          <p:cNvPr id="5" name="Picture 2" descr="http://cfile9.uf.tistory.com/image/24329D3A573341571660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167298"/>
            <a:ext cx="7886700" cy="450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586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싱글턴</a:t>
            </a:r>
            <a:r>
              <a:rPr lang="ko-KR" altLang="en-US" dirty="0" smtClean="0"/>
              <a:t> 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12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70" y="1843771"/>
            <a:ext cx="7425066" cy="376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735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모든 소프트웨어가 디자인 패턴대로 개발 되었나요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아니요</a:t>
            </a:r>
            <a:r>
              <a:rPr lang="en-US" altLang="ko-KR" dirty="0"/>
              <a:t>, </a:t>
            </a:r>
            <a:r>
              <a:rPr lang="ko-KR" altLang="en-US" dirty="0"/>
              <a:t>집을 짓기 위해 설계할 때</a:t>
            </a:r>
            <a:r>
              <a:rPr lang="en-US" altLang="ko-KR" dirty="0"/>
              <a:t>, </a:t>
            </a:r>
            <a:r>
              <a:rPr lang="ko-KR" altLang="en-US" dirty="0"/>
              <a:t>자주 사용하는 방법이 있지만</a:t>
            </a:r>
            <a:r>
              <a:rPr lang="en-US" altLang="ko-KR" dirty="0"/>
              <a:t>, </a:t>
            </a:r>
            <a:r>
              <a:rPr lang="ko-KR" altLang="en-US" dirty="0"/>
              <a:t>각자 나름대로 설계하는 부분이 있듯</a:t>
            </a:r>
            <a:r>
              <a:rPr lang="en-US" altLang="ko-KR" dirty="0"/>
              <a:t>, </a:t>
            </a:r>
            <a:r>
              <a:rPr lang="ko-KR" altLang="en-US" dirty="0"/>
              <a:t>소프트웨어 개발도 설계 시에 자주 사용하는 방법을 디자인 패턴으로 정의하고 있을 뿐</a:t>
            </a:r>
            <a:r>
              <a:rPr lang="en-US" altLang="ko-KR" dirty="0"/>
              <a:t>, </a:t>
            </a:r>
            <a:r>
              <a:rPr lang="ko-KR" altLang="en-US" dirty="0"/>
              <a:t>개발할 때에는 각자 나름대로 개발할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그러면</a:t>
            </a:r>
            <a:r>
              <a:rPr lang="en-US" altLang="ko-KR" dirty="0"/>
              <a:t>, </a:t>
            </a:r>
            <a:r>
              <a:rPr lang="ko-KR" altLang="en-US" dirty="0"/>
              <a:t>디자인 패턴에 대해서 반드시 알아야 합니까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클래스 다이어그램을 소프트웨어 디자인하기 위한 방법이긴 하지만</a:t>
            </a:r>
            <a:r>
              <a:rPr lang="en-US" altLang="ko-KR" dirty="0"/>
              <a:t>, </a:t>
            </a:r>
            <a:r>
              <a:rPr lang="ko-KR" altLang="en-US" dirty="0"/>
              <a:t>실제로 서로 의사소통을 위한 목적이라고 볼 수 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디자인 패턴 또한 개발 방법의 패턴이면서</a:t>
            </a:r>
            <a:r>
              <a:rPr lang="en-US" altLang="ko-KR" dirty="0"/>
              <a:t>, </a:t>
            </a:r>
            <a:r>
              <a:rPr lang="ko-KR" altLang="en-US" dirty="0"/>
              <a:t>개발된 또는 개발할 소프트웨어에 대한 디자인을 서로 이해하기 위해</a:t>
            </a:r>
            <a:r>
              <a:rPr lang="en-US" altLang="ko-KR" dirty="0"/>
              <a:t>, </a:t>
            </a:r>
            <a:r>
              <a:rPr lang="ko-KR" altLang="en-US" dirty="0"/>
              <a:t>알아두는 것이 매우 좋습니다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그리고</a:t>
            </a:r>
            <a:r>
              <a:rPr lang="en-US" altLang="ko-KR" dirty="0"/>
              <a:t>, </a:t>
            </a:r>
            <a:r>
              <a:rPr lang="ko-KR" altLang="en-US" dirty="0"/>
              <a:t>디자인 패턴에 대해 잘 이해하고 있다면</a:t>
            </a:r>
            <a:r>
              <a:rPr lang="en-US" altLang="ko-KR" dirty="0"/>
              <a:t>, </a:t>
            </a:r>
            <a:r>
              <a:rPr lang="ko-KR" altLang="en-US" dirty="0" err="1"/>
              <a:t>어느정도</a:t>
            </a:r>
            <a:r>
              <a:rPr lang="ko-KR" altLang="en-US" dirty="0"/>
              <a:t> 수준 있는 소프트웨어 엔지니어로써 인정 받을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294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디자인 패턴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생성</a:t>
            </a:r>
            <a:r>
              <a:rPr lang="en-US" altLang="ko-KR" dirty="0"/>
              <a:t>, </a:t>
            </a:r>
            <a:r>
              <a:rPr lang="ko-KR" altLang="en-US" dirty="0"/>
              <a:t>행동</a:t>
            </a:r>
            <a:r>
              <a:rPr lang="en-US" altLang="ko-KR" dirty="0"/>
              <a:t>, </a:t>
            </a:r>
            <a:r>
              <a:rPr lang="ko-KR" altLang="en-US" dirty="0"/>
              <a:t>구조 관련 패턴으로 분류</a:t>
            </a:r>
            <a:endParaRPr lang="en-US" altLang="ko-KR" dirty="0"/>
          </a:p>
          <a:p>
            <a:pPr>
              <a:lnSpc>
                <a:spcPct val="100000"/>
              </a:lnSpc>
            </a:pPr>
            <a:endParaRPr lang="ko-KR" altLang="en-US" dirty="0"/>
          </a:p>
          <a:p>
            <a:pPr>
              <a:lnSpc>
                <a:spcPct val="10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생성 관련 패턴 </a:t>
            </a:r>
            <a:r>
              <a:rPr lang="en-US" altLang="ko-KR" b="1" dirty="0"/>
              <a:t>(Creational Pattern) :</a:t>
            </a:r>
            <a:r>
              <a:rPr lang="en-US" altLang="ko-KR" dirty="0"/>
              <a:t> </a:t>
            </a:r>
            <a:r>
              <a:rPr lang="ko-KR" altLang="en-US" dirty="0"/>
              <a:t>객체 </a:t>
            </a:r>
            <a:r>
              <a:rPr lang="ko-KR" altLang="en-US" dirty="0" err="1"/>
              <a:t>인스턴스</a:t>
            </a:r>
            <a:r>
              <a:rPr lang="ko-KR" altLang="en-US" dirty="0"/>
              <a:t> 생성을 위한 패턴으로</a:t>
            </a:r>
            <a:r>
              <a:rPr lang="en-US" altLang="ko-KR" dirty="0"/>
              <a:t>, </a:t>
            </a:r>
            <a:r>
              <a:rPr lang="ko-KR" altLang="en-US" dirty="0"/>
              <a:t>클라이언트와 그 클라이언트에서 생성해야 할 객체 </a:t>
            </a:r>
            <a:r>
              <a:rPr lang="ko-KR" altLang="en-US" dirty="0" err="1"/>
              <a:t>인스턴스</a:t>
            </a:r>
            <a:r>
              <a:rPr lang="ko-KR" altLang="en-US" dirty="0"/>
              <a:t> 사이의 연결을 끊어주는 패턴</a:t>
            </a:r>
          </a:p>
          <a:p>
            <a:pPr lvl="1">
              <a:lnSpc>
                <a:spcPct val="100000"/>
              </a:lnSpc>
            </a:pPr>
            <a:r>
              <a:rPr lang="ko-KR" altLang="en-US" b="1" dirty="0" err="1"/>
              <a:t>싱글턴</a:t>
            </a:r>
            <a:r>
              <a:rPr lang="en-US" altLang="ko-KR" dirty="0"/>
              <a:t>, </a:t>
            </a:r>
            <a:r>
              <a:rPr lang="ko-KR" altLang="en-US" dirty="0" err="1"/>
              <a:t>팩토리</a:t>
            </a:r>
            <a:r>
              <a:rPr lang="ko-KR" altLang="en-US" dirty="0"/>
              <a:t> </a:t>
            </a:r>
            <a:r>
              <a:rPr lang="ko-KR" altLang="en-US" dirty="0" err="1"/>
              <a:t>메소드</a:t>
            </a:r>
            <a:r>
              <a:rPr lang="en-US" altLang="ko-KR" dirty="0"/>
              <a:t>, </a:t>
            </a:r>
            <a:r>
              <a:rPr lang="ko-KR" altLang="en-US" dirty="0"/>
              <a:t>추상 </a:t>
            </a:r>
            <a:r>
              <a:rPr lang="ko-KR" altLang="en-US" dirty="0" err="1"/>
              <a:t>팩토리</a:t>
            </a:r>
            <a:r>
              <a:rPr lang="en-US" altLang="ko-KR" dirty="0"/>
              <a:t>, </a:t>
            </a:r>
            <a:r>
              <a:rPr lang="ko-KR" altLang="en-US" dirty="0" err="1"/>
              <a:t>프로토타입</a:t>
            </a:r>
            <a:r>
              <a:rPr lang="en-US" altLang="ko-KR" dirty="0"/>
              <a:t>, </a:t>
            </a:r>
            <a:r>
              <a:rPr lang="ko-KR" altLang="en-US" dirty="0" err="1"/>
              <a:t>빌더</a:t>
            </a:r>
            <a:r>
              <a:rPr lang="ko-KR" altLang="en-US" dirty="0"/>
              <a:t> 패턴</a:t>
            </a:r>
          </a:p>
          <a:p>
            <a:pPr>
              <a:lnSpc>
                <a:spcPct val="10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행동 관련 패턴 </a:t>
            </a:r>
            <a:r>
              <a:rPr lang="en-US" altLang="ko-KR" b="1" dirty="0"/>
              <a:t>(Behavioral Pattern) :</a:t>
            </a:r>
            <a:r>
              <a:rPr lang="en-US" altLang="ko-KR" dirty="0"/>
              <a:t> </a:t>
            </a:r>
            <a:r>
              <a:rPr lang="ko-KR" altLang="en-US" dirty="0"/>
              <a:t>클래스와 객체들이 상호작용하는 방법 및 역할을 분담하는 방법과 관련된 패턴</a:t>
            </a:r>
          </a:p>
          <a:p>
            <a:pPr lvl="1">
              <a:lnSpc>
                <a:spcPct val="100000"/>
              </a:lnSpc>
            </a:pPr>
            <a:r>
              <a:rPr lang="ko-KR" altLang="en-US" b="1" dirty="0" err="1"/>
              <a:t>스트래티지</a:t>
            </a:r>
            <a:r>
              <a:rPr lang="en-US" altLang="ko-KR" dirty="0"/>
              <a:t>, </a:t>
            </a:r>
            <a:r>
              <a:rPr lang="ko-KR" altLang="en-US" dirty="0" err="1"/>
              <a:t>옵저버</a:t>
            </a:r>
            <a:r>
              <a:rPr lang="en-US" altLang="ko-KR" dirty="0"/>
              <a:t>, </a:t>
            </a:r>
            <a:r>
              <a:rPr lang="ko-KR" altLang="en-US" dirty="0" err="1"/>
              <a:t>스테이트</a:t>
            </a:r>
            <a:r>
              <a:rPr lang="en-US" altLang="ko-KR" dirty="0"/>
              <a:t>, </a:t>
            </a:r>
            <a:r>
              <a:rPr lang="ko-KR" altLang="en-US" dirty="0"/>
              <a:t>커맨드</a:t>
            </a:r>
            <a:r>
              <a:rPr lang="en-US" altLang="ko-KR" dirty="0"/>
              <a:t>, </a:t>
            </a:r>
            <a:r>
              <a:rPr lang="ko-KR" altLang="en-US" b="1" dirty="0" err="1"/>
              <a:t>이터레이터</a:t>
            </a:r>
            <a:r>
              <a:rPr lang="en-US" altLang="ko-KR" dirty="0"/>
              <a:t>, </a:t>
            </a:r>
            <a:r>
              <a:rPr lang="ko-KR" altLang="en-US" dirty="0"/>
              <a:t>템플릿 </a:t>
            </a:r>
            <a:r>
              <a:rPr lang="ko-KR" altLang="en-US" dirty="0" err="1"/>
              <a:t>메소드</a:t>
            </a:r>
            <a:r>
              <a:rPr lang="en-US" altLang="ko-KR" dirty="0"/>
              <a:t>, </a:t>
            </a:r>
            <a:r>
              <a:rPr lang="ko-KR" altLang="en-US" dirty="0"/>
              <a:t>인터프리터</a:t>
            </a:r>
            <a:r>
              <a:rPr lang="en-US" altLang="ko-KR" dirty="0"/>
              <a:t>, </a:t>
            </a:r>
            <a:r>
              <a:rPr lang="ko-KR" altLang="en-US" dirty="0" err="1"/>
              <a:t>미디에이터</a:t>
            </a:r>
            <a:r>
              <a:rPr lang="en-US" altLang="ko-KR" dirty="0"/>
              <a:t>, </a:t>
            </a:r>
            <a:r>
              <a:rPr lang="ko-KR" altLang="en-US" dirty="0"/>
              <a:t>역할 변경</a:t>
            </a:r>
            <a:r>
              <a:rPr lang="en-US" altLang="ko-KR" dirty="0"/>
              <a:t>, </a:t>
            </a:r>
            <a:r>
              <a:rPr lang="ko-KR" altLang="en-US" dirty="0" err="1"/>
              <a:t>메멘토</a:t>
            </a:r>
            <a:r>
              <a:rPr lang="en-US" altLang="ko-KR" dirty="0"/>
              <a:t>, </a:t>
            </a:r>
            <a:r>
              <a:rPr lang="ko-KR" altLang="en-US" dirty="0" err="1"/>
              <a:t>비지터</a:t>
            </a:r>
            <a:endParaRPr lang="ko-KR" altLang="en-US" dirty="0"/>
          </a:p>
          <a:p>
            <a:pPr>
              <a:lnSpc>
                <a:spcPct val="10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구조 관련 패턴 </a:t>
            </a:r>
            <a:r>
              <a:rPr lang="en-US" altLang="ko-KR" b="1" dirty="0"/>
              <a:t>(Structural Pattern) :</a:t>
            </a:r>
            <a:r>
              <a:rPr lang="en-US" altLang="ko-KR" dirty="0"/>
              <a:t> </a:t>
            </a:r>
            <a:r>
              <a:rPr lang="ko-KR" altLang="en-US" dirty="0"/>
              <a:t>클래스 및 객체들을 구성을 통해서 더 큰 구조로 만들 수 있게 해 주는 것과 관련된 패턴</a:t>
            </a:r>
          </a:p>
          <a:p>
            <a:pPr lvl="1">
              <a:lnSpc>
                <a:spcPct val="100000"/>
              </a:lnSpc>
            </a:pPr>
            <a:r>
              <a:rPr lang="ko-KR" altLang="en-US" b="1" dirty="0" err="1"/>
              <a:t>데코레이터</a:t>
            </a:r>
            <a:r>
              <a:rPr lang="en-US" altLang="ko-KR" dirty="0"/>
              <a:t>, </a:t>
            </a:r>
            <a:r>
              <a:rPr lang="ko-KR" altLang="en-US" dirty="0"/>
              <a:t>어댑터</a:t>
            </a:r>
            <a:r>
              <a:rPr lang="en-US" altLang="ko-KR" dirty="0"/>
              <a:t>, </a:t>
            </a:r>
            <a:r>
              <a:rPr lang="ko-KR" altLang="en-US" dirty="0" err="1"/>
              <a:t>컴포지트</a:t>
            </a:r>
            <a:r>
              <a:rPr lang="en-US" altLang="ko-KR" dirty="0"/>
              <a:t>, </a:t>
            </a:r>
            <a:r>
              <a:rPr lang="ko-KR" altLang="en-US" dirty="0" err="1"/>
              <a:t>퍼사드</a:t>
            </a:r>
            <a:r>
              <a:rPr lang="en-US" altLang="ko-KR" dirty="0"/>
              <a:t>, </a:t>
            </a:r>
            <a:r>
              <a:rPr lang="ko-KR" altLang="en-US" dirty="0" err="1"/>
              <a:t>프록시</a:t>
            </a:r>
            <a:r>
              <a:rPr lang="en-US" altLang="ko-KR" dirty="0"/>
              <a:t>, </a:t>
            </a:r>
            <a:r>
              <a:rPr lang="ko-KR" altLang="en-US" dirty="0"/>
              <a:t>브리지</a:t>
            </a:r>
            <a:r>
              <a:rPr lang="en-US" altLang="ko-KR" dirty="0"/>
              <a:t>, </a:t>
            </a:r>
            <a:r>
              <a:rPr lang="ko-KR" altLang="en-US" dirty="0" err="1"/>
              <a:t>플라이웨이트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1371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스트레티지</a:t>
            </a:r>
            <a:r>
              <a:rPr lang="ko-KR" altLang="en-US" dirty="0" smtClean="0"/>
              <a:t> 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구조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생성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행위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5" name="Picture 4" descr="http://cfile7.uf.tistory.com/image/21521C4752806EAD38AC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4" y="1694707"/>
            <a:ext cx="9012952" cy="482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214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데코레이션</a:t>
            </a:r>
            <a:r>
              <a:rPr lang="ko-KR" altLang="en-US" dirty="0" smtClean="0"/>
              <a:t> 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객체에 추가적인 요건을 동적으로 </a:t>
            </a:r>
            <a:r>
              <a:rPr lang="ko-KR" altLang="en-US" dirty="0" smtClean="0"/>
              <a:t>첨가</a:t>
            </a:r>
            <a:endParaRPr lang="en-US" altLang="ko-KR" dirty="0"/>
          </a:p>
          <a:p>
            <a:r>
              <a:rPr lang="ko-KR" altLang="en-US" dirty="0" err="1"/>
              <a:t>데코레이터는</a:t>
            </a:r>
            <a:r>
              <a:rPr lang="ko-KR" altLang="en-US" dirty="0"/>
              <a:t> 서브클래스를 만드는 것을 통해서 기능을 유연하게 확장할 수 있는 방법을 </a:t>
            </a:r>
            <a:r>
              <a:rPr lang="ko-KR" altLang="en-US" dirty="0" smtClean="0"/>
              <a:t>제공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5" name="Picture 2" descr="http://cfile6.uf.tistory.com/image/2545B4385733308E39B5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998" y="1758218"/>
            <a:ext cx="4633302" cy="496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828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문제의 발생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커피가게 사업을 시작하여 주문 시스템을 도입했다고 </a:t>
            </a:r>
            <a:r>
              <a:rPr lang="ko-KR" altLang="en-US" dirty="0" smtClean="0"/>
              <a:t>가정하자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5</a:t>
            </a:fld>
            <a:endParaRPr lang="ko-KR" altLang="en-US" dirty="0"/>
          </a:p>
        </p:txBody>
      </p:sp>
      <p:pic>
        <p:nvPicPr>
          <p:cNvPr id="5" name="Picture 4" descr="http://cfile5.uf.tistory.com/image/231228395733354F04819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33076"/>
            <a:ext cx="4992933" cy="351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992932" y="2391508"/>
            <a:ext cx="415106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666666"/>
                </a:solidFill>
                <a:latin typeface="Spoqa Han Sans"/>
              </a:rPr>
              <a:t>커피를 주문할 때는 스팀 우유나 두유</a:t>
            </a:r>
            <a:r>
              <a:rPr lang="en-US" altLang="ko-KR" dirty="0">
                <a:solidFill>
                  <a:srgbClr val="666666"/>
                </a:solidFill>
                <a:latin typeface="Spoqa Han Sans"/>
              </a:rPr>
              <a:t>, </a:t>
            </a:r>
            <a:r>
              <a:rPr lang="ko-KR" altLang="en-US" dirty="0" err="1">
                <a:solidFill>
                  <a:srgbClr val="666666"/>
                </a:solidFill>
                <a:latin typeface="Spoqa Han Sans"/>
              </a:rPr>
              <a:t>모카를</a:t>
            </a:r>
            <a:r>
              <a:rPr lang="ko-KR" altLang="en-US" dirty="0">
                <a:solidFill>
                  <a:srgbClr val="666666"/>
                </a:solidFill>
                <a:latin typeface="Spoqa Han Sans"/>
              </a:rPr>
              <a:t> 추가하고</a:t>
            </a:r>
            <a:r>
              <a:rPr lang="en-US" altLang="ko-KR" dirty="0">
                <a:solidFill>
                  <a:srgbClr val="666666"/>
                </a:solidFill>
                <a:latin typeface="Spoqa Han Sans"/>
              </a:rPr>
              <a:t>, </a:t>
            </a:r>
            <a:r>
              <a:rPr lang="ko-KR" altLang="en-US" dirty="0">
                <a:solidFill>
                  <a:srgbClr val="666666"/>
                </a:solidFill>
                <a:latin typeface="Spoqa Han Sans"/>
              </a:rPr>
              <a:t>그 위에 </a:t>
            </a:r>
            <a:r>
              <a:rPr lang="ko-KR" altLang="en-US" dirty="0" err="1">
                <a:solidFill>
                  <a:srgbClr val="666666"/>
                </a:solidFill>
                <a:latin typeface="Spoqa Han Sans"/>
              </a:rPr>
              <a:t>휘핑</a:t>
            </a:r>
            <a:r>
              <a:rPr lang="ko-KR" altLang="en-US" dirty="0">
                <a:solidFill>
                  <a:srgbClr val="666666"/>
                </a:solidFill>
                <a:latin typeface="Spoqa Han Sans"/>
              </a:rPr>
              <a:t> 크림을 얹기도 한다</a:t>
            </a:r>
            <a:r>
              <a:rPr lang="en-US" altLang="ko-KR" dirty="0">
                <a:solidFill>
                  <a:srgbClr val="666666"/>
                </a:solidFill>
                <a:latin typeface="Spoqa Han Sans"/>
              </a:rPr>
              <a:t>.</a:t>
            </a:r>
          </a:p>
          <a:p>
            <a:r>
              <a:rPr lang="en-US" altLang="ko-KR" dirty="0">
                <a:solidFill>
                  <a:srgbClr val="666666"/>
                </a:solidFill>
                <a:latin typeface="Spoqa Han Sans"/>
              </a:rPr>
              <a:t/>
            </a:r>
            <a:br>
              <a:rPr lang="en-US" altLang="ko-KR" dirty="0">
                <a:solidFill>
                  <a:srgbClr val="666666"/>
                </a:solidFill>
                <a:latin typeface="Spoqa Han Sans"/>
              </a:rPr>
            </a:br>
            <a:endParaRPr lang="en-US" altLang="ko-KR" dirty="0">
              <a:solidFill>
                <a:srgbClr val="666666"/>
              </a:solidFill>
              <a:latin typeface="Spoqa Han Sans"/>
            </a:endParaRPr>
          </a:p>
          <a:p>
            <a:r>
              <a:rPr lang="ko-KR" altLang="en-US" dirty="0">
                <a:solidFill>
                  <a:srgbClr val="666666"/>
                </a:solidFill>
                <a:latin typeface="Spoqa Han Sans"/>
              </a:rPr>
              <a:t>각각을 추가할 때마다 커피 가격이 올라가기 때문에 주문 시스템에서도 그런 점들을 모두 고려해야 한다</a:t>
            </a:r>
            <a:r>
              <a:rPr lang="en-US" altLang="ko-KR" dirty="0">
                <a:solidFill>
                  <a:srgbClr val="666666"/>
                </a:solidFill>
                <a:latin typeface="Spoqa Han Sans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6611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문제의 </a:t>
            </a:r>
            <a:r>
              <a:rPr lang="ko-KR" altLang="en-US" dirty="0" smtClean="0"/>
              <a:t>해결</a:t>
            </a:r>
            <a:r>
              <a:rPr lang="en-US" altLang="ko-KR" dirty="0" smtClean="0"/>
              <a:t>(?)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그렇다면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각각에 대해 이렇게 </a:t>
            </a:r>
            <a:r>
              <a:rPr lang="ko-KR" altLang="en-US" dirty="0" err="1" smtClean="0"/>
              <a:t>구현해야하는가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5" name="Picture 2" descr="http://cfile9.uf.tistory.com/image/211D3E38573336E802E9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827" y="1514661"/>
            <a:ext cx="5119053" cy="500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803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문제의 해결</a:t>
            </a:r>
            <a:r>
              <a:rPr lang="en-US" altLang="ko-KR" dirty="0"/>
              <a:t>(?)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서브클래스들에서 각 가격을 계산하고 슈퍼클래스에서 구현한 </a:t>
            </a:r>
            <a:r>
              <a:rPr lang="en-US" altLang="ko-KR" dirty="0"/>
              <a:t>cost()</a:t>
            </a:r>
            <a:r>
              <a:rPr lang="ko-KR" altLang="en-US" dirty="0"/>
              <a:t>를 호출하여 </a:t>
            </a:r>
            <a:r>
              <a:rPr lang="ko-KR" altLang="en-US" dirty="0" smtClean="0"/>
              <a:t>추가가격 생성</a:t>
            </a:r>
            <a:r>
              <a:rPr lang="en-US" altLang="ko-KR" dirty="0" smtClean="0"/>
              <a:t>(?)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5" name="Picture 2" descr="http://cfile6.uf.tistory.com/image/220192385733389C2CBB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17" y="1787524"/>
            <a:ext cx="3336767" cy="488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257300"/>
            <a:ext cx="363855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746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문제의 해결</a:t>
            </a:r>
            <a:r>
              <a:rPr lang="en-US" altLang="ko-KR" dirty="0"/>
              <a:t>(?)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첨가물의 가격이 바뀔 때마다 기존 코드 수정</a:t>
            </a:r>
            <a:r>
              <a:rPr lang="ko-KR" altLang="en-US" dirty="0"/>
              <a:t>이 필요하고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첨가물의 종류가 많아지면 </a:t>
            </a:r>
            <a:r>
              <a:rPr lang="ko-KR" altLang="en-US" b="1" dirty="0"/>
              <a:t>새로운 </a:t>
            </a:r>
            <a:r>
              <a:rPr lang="ko-KR" altLang="en-US" b="1" dirty="0" err="1"/>
              <a:t>메소드를</a:t>
            </a:r>
            <a:r>
              <a:rPr lang="ko-KR" altLang="en-US" b="1" dirty="0"/>
              <a:t> </a:t>
            </a:r>
            <a:r>
              <a:rPr lang="ko-KR" altLang="en-US" b="1" dirty="0" err="1"/>
              <a:t>추가</a:t>
            </a:r>
            <a:r>
              <a:rPr lang="ko-KR" altLang="en-US" dirty="0" err="1"/>
              <a:t>해야하고</a:t>
            </a:r>
            <a:r>
              <a:rPr lang="en-US" altLang="ko-KR" dirty="0"/>
              <a:t>, </a:t>
            </a:r>
            <a:r>
              <a:rPr lang="ko-KR" altLang="en-US" b="1" dirty="0" err="1"/>
              <a:t>수퍼클래스의</a:t>
            </a:r>
            <a:r>
              <a:rPr lang="ko-KR" altLang="en-US" b="1" dirty="0"/>
              <a:t> </a:t>
            </a:r>
            <a:r>
              <a:rPr lang="en-US" altLang="ko-KR" b="1" dirty="0"/>
              <a:t>cost()</a:t>
            </a:r>
            <a:r>
              <a:rPr lang="ko-KR" altLang="en-US" b="1" dirty="0" err="1"/>
              <a:t>메소드도</a:t>
            </a:r>
            <a:r>
              <a:rPr lang="ko-KR" altLang="en-US" b="1" dirty="0"/>
              <a:t> 계속 </a:t>
            </a:r>
            <a:r>
              <a:rPr lang="ko-KR" altLang="en-US" b="1" dirty="0" err="1"/>
              <a:t>고쳐줘야한다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새로운 음료가 </a:t>
            </a:r>
            <a:r>
              <a:rPr lang="ko-KR" altLang="en-US" dirty="0" err="1"/>
              <a:t>나왔을때</a:t>
            </a:r>
            <a:r>
              <a:rPr lang="ko-KR" altLang="en-US" dirty="0"/>
              <a:t> 특정 첨가물이 들어가면 </a:t>
            </a:r>
            <a:r>
              <a:rPr lang="ko-KR" altLang="en-US" dirty="0" err="1"/>
              <a:t>안되는</a:t>
            </a:r>
            <a:r>
              <a:rPr lang="ko-KR" altLang="en-US" dirty="0"/>
              <a:t> 경우가 있을 것</a:t>
            </a:r>
            <a:r>
              <a:rPr lang="en-US" altLang="ko-KR" dirty="0"/>
              <a:t>.. </a:t>
            </a:r>
            <a:r>
              <a:rPr lang="ko-KR" altLang="en-US" dirty="0"/>
              <a:t>하지만 여전히 </a:t>
            </a:r>
            <a:r>
              <a:rPr lang="ko-KR" altLang="en-US" b="1" dirty="0"/>
              <a:t>슈퍼클래스에서 모두 상속</a:t>
            </a:r>
            <a:r>
              <a:rPr lang="ko-KR" altLang="en-US" dirty="0"/>
              <a:t>받음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 더블 </a:t>
            </a:r>
            <a:r>
              <a:rPr lang="ko-KR" altLang="en-US" dirty="0" err="1"/>
              <a:t>모카를</a:t>
            </a:r>
            <a:r>
              <a:rPr lang="ko-KR" altLang="en-US" dirty="0"/>
              <a:t> 계산해야 한다면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당장은 </a:t>
            </a:r>
            <a:r>
              <a:rPr lang="ko-KR" altLang="en-US" dirty="0" err="1"/>
              <a:t>해결된것</a:t>
            </a:r>
            <a:r>
              <a:rPr lang="ko-KR" altLang="en-US" dirty="0"/>
              <a:t> 같은데</a:t>
            </a:r>
            <a:r>
              <a:rPr lang="en-US" altLang="ko-KR" dirty="0"/>
              <a:t>.. </a:t>
            </a:r>
            <a:r>
              <a:rPr lang="ko-KR" altLang="en-US" dirty="0"/>
              <a:t>나중에 디자인이 어떻게 바뀌어야 할지 생각해보면 이 접근법에도 문제가 </a:t>
            </a:r>
            <a:r>
              <a:rPr lang="ko-KR" altLang="en-US" dirty="0" err="1"/>
              <a:t>있는것</a:t>
            </a:r>
            <a:r>
              <a:rPr lang="ko-KR" altLang="en-US" dirty="0"/>
              <a:t> 같다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0911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디자인 패턴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디자인 원칙</a:t>
            </a:r>
            <a:endParaRPr lang="ko-KR" altLang="en-US" dirty="0"/>
          </a:p>
          <a:p>
            <a:r>
              <a:rPr lang="en-US" altLang="ko-KR" dirty="0"/>
              <a:t>OCP(Open-Closed principle)</a:t>
            </a:r>
          </a:p>
          <a:p>
            <a:r>
              <a:rPr lang="ko-KR" altLang="en-US" dirty="0"/>
              <a:t>클래스는 확장에 대해서는 열려 </a:t>
            </a:r>
            <a:r>
              <a:rPr lang="ko-KR" altLang="en-US" dirty="0" smtClean="0"/>
              <a:t>있어야 하지만 </a:t>
            </a:r>
            <a:r>
              <a:rPr lang="ko-KR" altLang="en-US" dirty="0"/>
              <a:t>코드 변경에 대해서는 닫혀 있어야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016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14758</TotalTime>
  <Words>491</Words>
  <Application>Microsoft Office PowerPoint</Application>
  <PresentationFormat>화면 슬라이드 쇼(4:3)</PresentationFormat>
  <Paragraphs>71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Spoqa Han Sans</vt:lpstr>
      <vt:lpstr>맑은 고딕</vt:lpstr>
      <vt:lpstr>Arial</vt:lpstr>
      <vt:lpstr>Office 테마</vt:lpstr>
      <vt:lpstr>객체 지향  정보시스템 개발(UML)</vt:lpstr>
      <vt:lpstr>소프트웨어 디자인 패턴</vt:lpstr>
      <vt:lpstr>스트레티지 패턴</vt:lpstr>
      <vt:lpstr>데코레이션 패턴</vt:lpstr>
      <vt:lpstr>문제의 발생</vt:lpstr>
      <vt:lpstr>문제의 해결(?)</vt:lpstr>
      <vt:lpstr>문제의 해결(?)</vt:lpstr>
      <vt:lpstr>문제의 해결(?)</vt:lpstr>
      <vt:lpstr>디자인 패턴 </vt:lpstr>
      <vt:lpstr>PowerPoint 프레젠테이션</vt:lpstr>
      <vt:lpstr>데코레이션 패턴</vt:lpstr>
      <vt:lpstr>싱글턴 패턴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mjpark</dc:creator>
  <cp:lastModifiedBy>Windows 사용자</cp:lastModifiedBy>
  <cp:revision>1253</cp:revision>
  <dcterms:created xsi:type="dcterms:W3CDTF">2017-03-09T06:52:53Z</dcterms:created>
  <dcterms:modified xsi:type="dcterms:W3CDTF">2019-09-05T01:43:50Z</dcterms:modified>
</cp:coreProperties>
</file>